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9AC0-9FBA-4155-8679-3DECF394DE97}" type="datetimeFigureOut">
              <a:rPr lang="en-US" smtClean="0"/>
              <a:pPr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CE1CD-9B7E-461A-A12B-776A024DF3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9AC0-9FBA-4155-8679-3DECF394DE97}" type="datetimeFigureOut">
              <a:rPr lang="en-US" smtClean="0"/>
              <a:pPr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CE1CD-9B7E-461A-A12B-776A024DF3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9AC0-9FBA-4155-8679-3DECF394DE97}" type="datetimeFigureOut">
              <a:rPr lang="en-US" smtClean="0"/>
              <a:pPr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CE1CD-9B7E-461A-A12B-776A024DF3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9AC0-9FBA-4155-8679-3DECF394DE97}" type="datetimeFigureOut">
              <a:rPr lang="en-US" smtClean="0"/>
              <a:pPr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CE1CD-9B7E-461A-A12B-776A024DF3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9AC0-9FBA-4155-8679-3DECF394DE97}" type="datetimeFigureOut">
              <a:rPr lang="en-US" smtClean="0"/>
              <a:pPr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CE1CD-9B7E-461A-A12B-776A024DF3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9AC0-9FBA-4155-8679-3DECF394DE97}" type="datetimeFigureOut">
              <a:rPr lang="en-US" smtClean="0"/>
              <a:pPr/>
              <a:t>5/16/2018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CE1CD-9B7E-461A-A12B-776A024DF3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9AC0-9FBA-4155-8679-3DECF394DE97}" type="datetimeFigureOut">
              <a:rPr lang="en-US" smtClean="0"/>
              <a:pPr/>
              <a:t>5/16/2018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CE1CD-9B7E-461A-A12B-776A024DF3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9AC0-9FBA-4155-8679-3DECF394DE97}" type="datetimeFigureOut">
              <a:rPr lang="en-US" smtClean="0"/>
              <a:pPr/>
              <a:t>5/16/2018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CE1CD-9B7E-461A-A12B-776A024DF3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9AC0-9FBA-4155-8679-3DECF394DE97}" type="datetimeFigureOut">
              <a:rPr lang="en-US" smtClean="0"/>
              <a:pPr/>
              <a:t>5/16/2018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CE1CD-9B7E-461A-A12B-776A024DF3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9AC0-9FBA-4155-8679-3DECF394DE97}" type="datetimeFigureOut">
              <a:rPr lang="en-US" smtClean="0"/>
              <a:pPr/>
              <a:t>5/16/2018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CE1CD-9B7E-461A-A12B-776A024DF3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9AC0-9FBA-4155-8679-3DECF394DE97}" type="datetimeFigureOut">
              <a:rPr lang="en-US" smtClean="0"/>
              <a:pPr/>
              <a:t>5/16/2018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CE1CD-9B7E-461A-A12B-776A024DF3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99AC0-9FBA-4155-8679-3DECF394DE97}" type="datetimeFigureOut">
              <a:rPr lang="en-US" smtClean="0"/>
              <a:pPr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CE1CD-9B7E-461A-A12B-776A024DF3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hyperlink" Target="http://www.sccs.swarthmore.edu/users/03/cweiss/bugs/phasmid_key_01.html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914400"/>
            <a:ext cx="8991600" cy="2819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7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Salahaddin University </a:t>
            </a:r>
            <a:br>
              <a:rPr lang="en-US" sz="27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en-US" sz="27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College of Agriculture</a:t>
            </a:r>
            <a:br>
              <a:rPr lang="en-US" sz="27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en-US" sz="27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Department Plant Protection</a:t>
            </a:r>
            <a:br>
              <a:rPr lang="en-US" sz="27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en-US" sz="27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 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sz="2700" dirty="0"/>
              <a:t> </a:t>
            </a:r>
            <a:br>
              <a:rPr lang="en-US" sz="27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133600"/>
            <a:ext cx="8458200" cy="42672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Insect Taxonomy – Practical</a:t>
            </a:r>
          </a:p>
          <a:p>
            <a:endParaRPr lang="en-US" sz="4400" dirty="0"/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</a:t>
            </a:r>
            <a:r>
              <a:rPr lang="en-US" b="1" baseline="30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nd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Class</a:t>
            </a:r>
            <a:b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2017 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 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2018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The classification of the insect’s orders: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1">
              <a:buNone/>
            </a:pPr>
            <a:r>
              <a:rPr lang="en-US" dirty="0" smtClean="0">
                <a:solidFill>
                  <a:srgbClr val="FF0000"/>
                </a:solidFill>
              </a:rPr>
              <a:t>2- subclass: </a:t>
            </a:r>
            <a:r>
              <a:rPr lang="en-US" dirty="0" err="1" smtClean="0">
                <a:solidFill>
                  <a:srgbClr val="FF0000"/>
                </a:solidFill>
              </a:rPr>
              <a:t>Pterygota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divided into two divisions:-</a:t>
            </a:r>
          </a:p>
          <a:p>
            <a:pPr rtl="1">
              <a:buNone/>
            </a:pPr>
            <a:r>
              <a:rPr lang="en-US" dirty="0" smtClean="0">
                <a:solidFill>
                  <a:schemeClr val="tx2"/>
                </a:solidFill>
              </a:rPr>
              <a:t>A- Division: </a:t>
            </a:r>
            <a:r>
              <a:rPr lang="en-US" dirty="0" err="1" smtClean="0">
                <a:solidFill>
                  <a:schemeClr val="tx2"/>
                </a:solidFill>
              </a:rPr>
              <a:t>Exopterygota</a:t>
            </a:r>
            <a:r>
              <a:rPr lang="en-US" dirty="0" smtClean="0">
                <a:solidFill>
                  <a:schemeClr val="tx2"/>
                </a:solidFill>
              </a:rPr>
              <a:t>- </a:t>
            </a:r>
            <a:r>
              <a:rPr lang="en-US" dirty="0" smtClean="0"/>
              <a:t>insects with simple metamorphosis</a:t>
            </a:r>
          </a:p>
          <a:p>
            <a:pPr rtl="1">
              <a:buNone/>
            </a:pPr>
            <a:r>
              <a:rPr lang="en-US" dirty="0" smtClean="0">
                <a:solidFill>
                  <a:schemeClr val="tx2"/>
                </a:solidFill>
              </a:rPr>
              <a:t>B- Division: </a:t>
            </a:r>
            <a:r>
              <a:rPr lang="en-US" dirty="0" err="1" smtClean="0">
                <a:solidFill>
                  <a:schemeClr val="tx2"/>
                </a:solidFill>
              </a:rPr>
              <a:t>Endopterygota</a:t>
            </a:r>
            <a:r>
              <a:rPr lang="en-US" dirty="0" smtClean="0">
                <a:solidFill>
                  <a:schemeClr val="tx2"/>
                </a:solidFill>
              </a:rPr>
              <a:t>- </a:t>
            </a:r>
            <a:r>
              <a:rPr lang="en-US" dirty="0" smtClean="0"/>
              <a:t>insects with complete metamorphosis</a:t>
            </a:r>
          </a:p>
          <a:p>
            <a:pPr rtl="1">
              <a:buNone/>
            </a:pPr>
            <a:r>
              <a:rPr lang="en-US" dirty="0" smtClean="0"/>
              <a:t>Note:- Each division contains many orders.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1"/>
            <a:r>
              <a:rPr lang="en-US" sz="3200" dirty="0" smtClean="0">
                <a:solidFill>
                  <a:srgbClr val="FF0000"/>
                </a:solidFill>
              </a:rPr>
              <a:t>Division(A): </a:t>
            </a:r>
            <a:r>
              <a:rPr lang="en-US" sz="3200" dirty="0" err="1" smtClean="0">
                <a:solidFill>
                  <a:srgbClr val="FF0000"/>
                </a:solidFill>
              </a:rPr>
              <a:t>Exopterygota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err="1" smtClean="0">
                <a:solidFill>
                  <a:schemeClr val="tx2"/>
                </a:solidFill>
              </a:rPr>
              <a:t>Exopterygota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smtClean="0"/>
              <a:t>includes these orders: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85000" lnSpcReduction="20000"/>
          </a:bodyPr>
          <a:lstStyle/>
          <a:p>
            <a:pPr rtl="1">
              <a:buNone/>
            </a:pPr>
            <a:r>
              <a:rPr lang="en-US" dirty="0" smtClean="0"/>
              <a:t>1- Order: </a:t>
            </a:r>
            <a:r>
              <a:rPr lang="en-US" dirty="0" err="1" smtClean="0"/>
              <a:t>Ephemeroptera</a:t>
            </a:r>
            <a:endParaRPr lang="en-US" dirty="0" smtClean="0"/>
          </a:p>
          <a:p>
            <a:pPr rtl="1">
              <a:buNone/>
            </a:pPr>
            <a:r>
              <a:rPr lang="en-US" dirty="0" smtClean="0"/>
              <a:t>2- Order: </a:t>
            </a:r>
            <a:r>
              <a:rPr lang="en-US" dirty="0" err="1" smtClean="0"/>
              <a:t>Odonata</a:t>
            </a:r>
            <a:endParaRPr lang="en-US" dirty="0" smtClean="0"/>
          </a:p>
          <a:p>
            <a:pPr rtl="1">
              <a:buNone/>
            </a:pPr>
            <a:r>
              <a:rPr lang="en-US" dirty="0" smtClean="0"/>
              <a:t>3- Order: </a:t>
            </a:r>
            <a:r>
              <a:rPr lang="en-US" dirty="0" err="1" smtClean="0"/>
              <a:t>Orthoptera</a:t>
            </a:r>
            <a:endParaRPr lang="en-US" dirty="0" smtClean="0"/>
          </a:p>
          <a:p>
            <a:pPr rtl="1">
              <a:buNone/>
            </a:pPr>
            <a:r>
              <a:rPr lang="en-US" dirty="0" smtClean="0"/>
              <a:t>4- Order: </a:t>
            </a:r>
            <a:r>
              <a:rPr lang="en-US" dirty="0" err="1" smtClean="0"/>
              <a:t>Isoptera</a:t>
            </a:r>
            <a:endParaRPr lang="en-US" dirty="0" smtClean="0"/>
          </a:p>
          <a:p>
            <a:pPr rtl="1">
              <a:buNone/>
            </a:pPr>
            <a:r>
              <a:rPr lang="en-US" dirty="0" smtClean="0"/>
              <a:t>5- Order: </a:t>
            </a:r>
            <a:r>
              <a:rPr lang="en-US" dirty="0" err="1" smtClean="0"/>
              <a:t>Dermaptera</a:t>
            </a:r>
            <a:endParaRPr lang="en-US" dirty="0" smtClean="0"/>
          </a:p>
          <a:p>
            <a:pPr rtl="1">
              <a:buNone/>
            </a:pPr>
            <a:r>
              <a:rPr lang="en-US" dirty="0" smtClean="0"/>
              <a:t>6- Order: </a:t>
            </a:r>
            <a:r>
              <a:rPr lang="en-US" dirty="0" err="1" smtClean="0"/>
              <a:t>Mallophaga</a:t>
            </a:r>
            <a:endParaRPr lang="en-US" dirty="0" smtClean="0"/>
          </a:p>
          <a:p>
            <a:pPr rtl="1">
              <a:buNone/>
            </a:pPr>
            <a:r>
              <a:rPr lang="en-US" dirty="0" smtClean="0"/>
              <a:t>7- Order: </a:t>
            </a:r>
            <a:r>
              <a:rPr lang="en-US" dirty="0" err="1" smtClean="0"/>
              <a:t>Anoplura</a:t>
            </a:r>
            <a:endParaRPr lang="en-US" dirty="0" smtClean="0"/>
          </a:p>
          <a:p>
            <a:pPr rtl="1">
              <a:buNone/>
            </a:pPr>
            <a:r>
              <a:rPr lang="en-US" dirty="0" smtClean="0"/>
              <a:t>8- Order: </a:t>
            </a:r>
            <a:r>
              <a:rPr lang="en-US" dirty="0" err="1" smtClean="0"/>
              <a:t>Hemiptera</a:t>
            </a:r>
            <a:endParaRPr lang="en-US" dirty="0" smtClean="0"/>
          </a:p>
          <a:p>
            <a:pPr rtl="1">
              <a:buNone/>
            </a:pPr>
            <a:r>
              <a:rPr lang="en-US" dirty="0" smtClean="0"/>
              <a:t>9- Order: </a:t>
            </a:r>
            <a:r>
              <a:rPr lang="en-US" dirty="0" err="1" smtClean="0"/>
              <a:t>Homoptera</a:t>
            </a:r>
            <a:endParaRPr lang="en-US" dirty="0" smtClean="0"/>
          </a:p>
          <a:p>
            <a:pPr rtl="1">
              <a:buNone/>
            </a:pPr>
            <a:r>
              <a:rPr lang="en-US" dirty="0" smtClean="0"/>
              <a:t>10- Order: </a:t>
            </a:r>
            <a:r>
              <a:rPr lang="en-US" dirty="0" err="1" smtClean="0"/>
              <a:t>Thysanoptera</a:t>
            </a:r>
            <a:endParaRPr lang="en-US" dirty="0" smtClean="0"/>
          </a:p>
          <a:p>
            <a:pPr rtl="1">
              <a:buNone/>
            </a:pPr>
            <a:r>
              <a:rPr lang="en-US" dirty="0" smtClean="0"/>
              <a:t>11- Order: </a:t>
            </a:r>
            <a:r>
              <a:rPr lang="en-US" dirty="0" err="1" smtClean="0"/>
              <a:t>Embioptera</a:t>
            </a:r>
            <a:endParaRPr lang="en-US" dirty="0" smtClean="0"/>
          </a:p>
          <a:p>
            <a:pPr rtl="1">
              <a:buNone/>
            </a:pPr>
            <a:r>
              <a:rPr lang="en-US" dirty="0" smtClean="0"/>
              <a:t>12- Order: </a:t>
            </a:r>
            <a:r>
              <a:rPr lang="en-US" dirty="0" err="1" smtClean="0"/>
              <a:t>Pscoptera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13- Order: </a:t>
            </a:r>
            <a:r>
              <a:rPr lang="en-US" dirty="0" err="1" smtClean="0"/>
              <a:t>Zoraptera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Division (B): </a:t>
            </a:r>
            <a:r>
              <a:rPr lang="en-US" sz="3600" dirty="0" err="1" smtClean="0">
                <a:solidFill>
                  <a:schemeClr val="tx2"/>
                </a:solidFill>
              </a:rPr>
              <a:t>Endopterygota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rtl="1">
              <a:buNone/>
            </a:pPr>
            <a:r>
              <a:rPr lang="en-US" dirty="0" smtClean="0"/>
              <a:t>1- Order: </a:t>
            </a:r>
            <a:r>
              <a:rPr lang="en-US" dirty="0" err="1" smtClean="0"/>
              <a:t>Coleoptera</a:t>
            </a:r>
            <a:endParaRPr lang="en-US" dirty="0" smtClean="0"/>
          </a:p>
          <a:p>
            <a:pPr rtl="1">
              <a:buNone/>
            </a:pPr>
            <a:r>
              <a:rPr lang="en-US" dirty="0" smtClean="0"/>
              <a:t>2- Order: Lepidoptera</a:t>
            </a:r>
          </a:p>
          <a:p>
            <a:pPr rtl="1">
              <a:buNone/>
            </a:pPr>
            <a:r>
              <a:rPr lang="en-US" dirty="0" smtClean="0"/>
              <a:t>3- Order: </a:t>
            </a:r>
            <a:r>
              <a:rPr lang="en-US" dirty="0" err="1" smtClean="0"/>
              <a:t>Diptera</a:t>
            </a:r>
            <a:endParaRPr lang="en-US" dirty="0" smtClean="0"/>
          </a:p>
          <a:p>
            <a:pPr rtl="1">
              <a:buNone/>
            </a:pPr>
            <a:r>
              <a:rPr lang="en-US" dirty="0" smtClean="0"/>
              <a:t>4- Order: Hymenoptera</a:t>
            </a:r>
          </a:p>
          <a:p>
            <a:pPr rtl="1">
              <a:buNone/>
            </a:pPr>
            <a:r>
              <a:rPr lang="en-US" dirty="0" smtClean="0"/>
              <a:t>5- Order: </a:t>
            </a:r>
            <a:r>
              <a:rPr lang="en-US" dirty="0" err="1" smtClean="0"/>
              <a:t>Neuroptera</a:t>
            </a:r>
            <a:endParaRPr lang="en-US" dirty="0" smtClean="0"/>
          </a:p>
          <a:p>
            <a:pPr rtl="1">
              <a:buNone/>
            </a:pPr>
            <a:r>
              <a:rPr lang="en-US" dirty="0" smtClean="0"/>
              <a:t>6- Order: </a:t>
            </a:r>
            <a:r>
              <a:rPr lang="en-US" dirty="0" err="1" smtClean="0"/>
              <a:t>Siphonoptera</a:t>
            </a:r>
            <a:endParaRPr lang="en-US" dirty="0" smtClean="0"/>
          </a:p>
          <a:p>
            <a:pPr rtl="1">
              <a:buNone/>
            </a:pPr>
            <a:r>
              <a:rPr lang="en-US" dirty="0" smtClean="0"/>
              <a:t>7- Order: </a:t>
            </a:r>
            <a:r>
              <a:rPr lang="en-US" dirty="0" err="1" smtClean="0"/>
              <a:t>Tricoptera</a:t>
            </a:r>
            <a:endParaRPr lang="en-US" dirty="0" smtClean="0"/>
          </a:p>
          <a:p>
            <a:pPr rtl="1">
              <a:buNone/>
            </a:pPr>
            <a:r>
              <a:rPr lang="en-US" dirty="0" smtClean="0"/>
              <a:t>8- Order: </a:t>
            </a:r>
            <a:r>
              <a:rPr lang="en-US" dirty="0" err="1" smtClean="0"/>
              <a:t>Mecoptera</a:t>
            </a:r>
            <a:endParaRPr lang="en-US" dirty="0" smtClean="0"/>
          </a:p>
          <a:p>
            <a:pPr rtl="1">
              <a:buNone/>
            </a:pPr>
            <a:r>
              <a:rPr lang="en-US" dirty="0" smtClean="0"/>
              <a:t>9- Order: </a:t>
            </a:r>
            <a:r>
              <a:rPr lang="en-US" dirty="0" err="1" smtClean="0"/>
              <a:t>Strepsiptera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>
            <a:noAutofit/>
          </a:bodyPr>
          <a:lstStyle/>
          <a:p>
            <a:pPr rtl="1"/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2- subclass: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Pterygota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1- Division: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Exopterygota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1- Order: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Orthoptera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1">
              <a:buNone/>
            </a:pPr>
            <a:r>
              <a:rPr lang="en-US" dirty="0" smtClean="0"/>
              <a:t>Classification of this order</a:t>
            </a:r>
          </a:p>
          <a:p>
            <a:pPr rtl="1">
              <a:buNone/>
            </a:pPr>
            <a:r>
              <a:rPr lang="en-US" dirty="0" smtClean="0"/>
              <a:t>Kingdom: </a:t>
            </a:r>
            <a:r>
              <a:rPr lang="en-US" dirty="0" err="1" smtClean="0"/>
              <a:t>Animalia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Phylum: </a:t>
            </a:r>
            <a:r>
              <a:rPr lang="en-US" dirty="0" err="1" smtClean="0"/>
              <a:t>Arthropoda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Class: </a:t>
            </a:r>
            <a:r>
              <a:rPr lang="en-US" dirty="0" err="1" smtClean="0"/>
              <a:t>Insecta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Order: </a:t>
            </a:r>
            <a:r>
              <a:rPr lang="en-US" dirty="0" err="1" smtClean="0"/>
              <a:t>Orthoptera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1- Suborder: </a:t>
            </a:r>
            <a:r>
              <a:rPr lang="en-US" dirty="0" err="1" smtClean="0"/>
              <a:t>Ensifera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2- Suborder: </a:t>
            </a:r>
            <a:r>
              <a:rPr lang="en-US" dirty="0" err="1" smtClean="0"/>
              <a:t>Caelifera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The characteristics of the order: </a:t>
            </a:r>
            <a:r>
              <a:rPr lang="en-US" sz="3600" b="1" dirty="0" err="1" smtClean="0">
                <a:solidFill>
                  <a:srgbClr val="FF0000"/>
                </a:solidFill>
              </a:rPr>
              <a:t>Orthoptera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1">
              <a:buNone/>
            </a:pPr>
            <a:r>
              <a:rPr lang="en-US" dirty="0" smtClean="0"/>
              <a:t>1- (2) pairs of wings or wingless.</a:t>
            </a:r>
          </a:p>
          <a:p>
            <a:pPr rtl="1">
              <a:buNone/>
            </a:pPr>
            <a:r>
              <a:rPr lang="en-US" dirty="0" smtClean="0"/>
              <a:t>2- The body elongated.</a:t>
            </a:r>
          </a:p>
          <a:p>
            <a:pPr rtl="1">
              <a:buNone/>
            </a:pPr>
            <a:r>
              <a:rPr lang="en-US" dirty="0" smtClean="0"/>
              <a:t>3- Many species have large long ovipositor as long as the body; the cerci are usually well developed</a:t>
            </a:r>
          </a:p>
          <a:p>
            <a:pPr rtl="1">
              <a:buNone/>
            </a:pPr>
            <a:r>
              <a:rPr lang="en-US" dirty="0" smtClean="0"/>
              <a:t>5- Mouth parts are of the chewing type.</a:t>
            </a:r>
          </a:p>
          <a:p>
            <a:pPr rtl="1">
              <a:buNone/>
            </a:pPr>
            <a:r>
              <a:rPr lang="en-US" dirty="0" smtClean="0"/>
              <a:t>6- incomplete metamorphosis.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1-suborder:Ensifera</a:t>
            </a:r>
            <a:r>
              <a:rPr lang="en-US" sz="3200" dirty="0" smtClean="0"/>
              <a:t> (divided into (4) Family are)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rtl="1">
              <a:buNone/>
            </a:pPr>
            <a:endParaRPr lang="en-US" sz="2800" dirty="0" smtClean="0"/>
          </a:p>
          <a:p>
            <a:pPr rtl="1">
              <a:buNone/>
            </a:pPr>
            <a:r>
              <a:rPr lang="en-US" sz="2800" dirty="0" smtClean="0"/>
              <a:t>1-Family:Rhaphidophoridae (Cave [camel] crickets)</a:t>
            </a:r>
          </a:p>
          <a:p>
            <a:pPr rtl="1">
              <a:buNone/>
            </a:pPr>
            <a:endParaRPr lang="en-US" sz="2800" dirty="0" smtClean="0"/>
          </a:p>
          <a:p>
            <a:pPr rtl="1">
              <a:buNone/>
            </a:pPr>
            <a:endParaRPr lang="en-US" sz="2800" dirty="0" smtClean="0"/>
          </a:p>
          <a:p>
            <a:pPr rtl="1">
              <a:buNone/>
            </a:pPr>
            <a:r>
              <a:rPr lang="en-US" sz="2800" dirty="0" smtClean="0"/>
              <a:t> </a:t>
            </a:r>
          </a:p>
          <a:p>
            <a:pPr lvl="0">
              <a:buNone/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2-Family:Tettigoniidae (Long-horned grasshopper)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pic>
        <p:nvPicPr>
          <p:cNvPr id="4" name="Picture 3" descr="http://www.yourwildlife.org/wp-content/uploads/2013/09/asian_cricket.jpg"/>
          <p:cNvPicPr/>
          <p:nvPr/>
        </p:nvPicPr>
        <p:blipFill>
          <a:blip r:embed="rId2" cstate="print"/>
          <a:srcRect l="5080" t="11141" b="18302"/>
          <a:stretch>
            <a:fillRect/>
          </a:stretch>
        </p:blipFill>
        <p:spPr bwMode="auto">
          <a:xfrm>
            <a:off x="5867400" y="2133600"/>
            <a:ext cx="3020641" cy="16115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28600" y="4038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" name="Picture 5" descr="https://upload.wikimedia.org/wikipedia/commons/3/3b/Tettigoniidae_front-side_view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4572000"/>
            <a:ext cx="3709035" cy="16723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231616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3-Family:Gryllidae (Crickets)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229600" cy="2773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4-Family: </a:t>
            </a:r>
            <a:r>
              <a:rPr lang="en-US" dirty="0" err="1" smtClean="0"/>
              <a:t>Gryllotalpidae</a:t>
            </a:r>
            <a:r>
              <a:rPr lang="en-US" dirty="0" smtClean="0"/>
              <a:t> (Mole Crickets)</a:t>
            </a:r>
          </a:p>
          <a:p>
            <a:endParaRPr lang="en-US" dirty="0"/>
          </a:p>
        </p:txBody>
      </p:sp>
      <p:pic>
        <p:nvPicPr>
          <p:cNvPr id="4" name="Picture 3" descr="C:\Users\shatha\Pictures\cricket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1295400"/>
            <a:ext cx="3136373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Users\shatha\Desktop\molecricket.jpg"/>
          <p:cNvPicPr/>
          <p:nvPr/>
        </p:nvPicPr>
        <p:blipFill>
          <a:blip r:embed="rId3"/>
          <a:srcRect t="11043" b="5823"/>
          <a:stretch>
            <a:fillRect/>
          </a:stretch>
        </p:blipFill>
        <p:spPr bwMode="auto">
          <a:xfrm>
            <a:off x="4572000" y="4419600"/>
            <a:ext cx="3799057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rtl="1"/>
            <a:r>
              <a:rPr lang="en-US" dirty="0" smtClean="0"/>
              <a:t> </a:t>
            </a:r>
            <a:br>
              <a:rPr lang="en-US" dirty="0" smtClean="0"/>
            </a:br>
            <a:r>
              <a:rPr lang="en-US" sz="3600" dirty="0" smtClean="0">
                <a:solidFill>
                  <a:srgbClr val="FF0000"/>
                </a:solidFill>
              </a:rPr>
              <a:t>2-suborder:Caelifera</a:t>
            </a:r>
            <a:r>
              <a:rPr lang="en-US" sz="3600" dirty="0" smtClean="0"/>
              <a:t> (divided into (2) Family are)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1-Family:Tetrigidae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2-Family: </a:t>
            </a:r>
            <a:r>
              <a:rPr lang="en-US" dirty="0" err="1" smtClean="0"/>
              <a:t>Acrididae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https://classconnection.s3.amazonaws.com/130/flashcards/62130/jpg/img_0750_tetrigidae1362946259990.jpg"/>
          <p:cNvPicPr/>
          <p:nvPr/>
        </p:nvPicPr>
        <p:blipFill>
          <a:blip r:embed="rId2" cstate="print"/>
          <a:srcRect l="12409" t="7013" r="21846" b="10649"/>
          <a:stretch>
            <a:fillRect/>
          </a:stretch>
        </p:blipFill>
        <p:spPr bwMode="auto">
          <a:xfrm>
            <a:off x="5334000" y="1905000"/>
            <a:ext cx="3200400" cy="20986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Picture 8" descr="http://www.donerickson.com/insects/grasshopper5c.jpg"/>
          <p:cNvPicPr/>
          <p:nvPr/>
        </p:nvPicPr>
        <p:blipFill>
          <a:blip r:embed="rId3"/>
          <a:srcRect l="3837" t="9333" r="2794" b="13778"/>
          <a:stretch>
            <a:fillRect/>
          </a:stretch>
        </p:blipFill>
        <p:spPr bwMode="auto">
          <a:xfrm>
            <a:off x="5029200" y="4419600"/>
            <a:ext cx="3549379" cy="1749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2- Order: </a:t>
            </a:r>
            <a:r>
              <a:rPr lang="en-US" dirty="0" err="1" smtClean="0">
                <a:solidFill>
                  <a:srgbClr val="FF0000"/>
                </a:solidFill>
              </a:rPr>
              <a:t>Mantodea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rtl="1">
              <a:buNone/>
            </a:pPr>
            <a:r>
              <a:rPr lang="en-US" dirty="0" smtClean="0"/>
              <a:t>Classification of this order</a:t>
            </a:r>
          </a:p>
          <a:p>
            <a:pPr rtl="1">
              <a:buNone/>
            </a:pPr>
            <a:r>
              <a:rPr lang="en-US" dirty="0" smtClean="0"/>
              <a:t>Kingdom: </a:t>
            </a:r>
            <a:r>
              <a:rPr lang="en-US" dirty="0" err="1" smtClean="0"/>
              <a:t>Animalia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Phylum: </a:t>
            </a:r>
            <a:r>
              <a:rPr lang="en-US" dirty="0" err="1" smtClean="0"/>
              <a:t>Arthropoda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Class: </a:t>
            </a:r>
            <a:r>
              <a:rPr lang="en-US" dirty="0" err="1" smtClean="0"/>
              <a:t>Insecta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Order: </a:t>
            </a:r>
            <a:r>
              <a:rPr lang="en-US" dirty="0" err="1" smtClean="0"/>
              <a:t>Mantodea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Family: </a:t>
            </a:r>
            <a:r>
              <a:rPr lang="en-US" dirty="0" err="1" smtClean="0"/>
              <a:t>Mantidae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Genus: Mantis</a:t>
            </a:r>
          </a:p>
          <a:p>
            <a:pPr>
              <a:buNone/>
            </a:pPr>
            <a:r>
              <a:rPr lang="en-US" dirty="0" smtClean="0"/>
              <a:t>                 Species: </a:t>
            </a:r>
            <a:r>
              <a:rPr lang="en-US" dirty="0" err="1" smtClean="0"/>
              <a:t>religosa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Main characteristic of this order:-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1- Raptorial front legs with one or two rows of spines.</a:t>
            </a:r>
          </a:p>
          <a:p>
            <a:pPr>
              <a:buNone/>
            </a:pPr>
            <a:r>
              <a:rPr lang="en-US" dirty="0" smtClean="0"/>
              <a:t>2- Forewings leathery hind wings membranous.</a:t>
            </a:r>
          </a:p>
          <a:p>
            <a:pPr>
              <a:buNone/>
            </a:pPr>
            <a:r>
              <a:rPr lang="en-US" dirty="0" smtClean="0"/>
              <a:t>3- antenna </a:t>
            </a:r>
            <a:r>
              <a:rPr lang="en-US" dirty="0" err="1" smtClean="0"/>
              <a:t>filiform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  <p:pic>
        <p:nvPicPr>
          <p:cNvPr id="4" name="Picture 3" descr="Tenodera australasiae 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3276600"/>
            <a:ext cx="2590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The principles of the classification of Insects Orders</a:t>
            </a:r>
            <a:br>
              <a:rPr lang="en-US" sz="3200" b="1" dirty="0">
                <a:solidFill>
                  <a:srgbClr val="FF0000"/>
                </a:solidFill>
              </a:rPr>
            </a:b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1">
              <a:buNone/>
            </a:pPr>
            <a:r>
              <a:rPr lang="en-US" sz="2800" dirty="0">
                <a:solidFill>
                  <a:schemeClr val="accent2"/>
                </a:solidFill>
              </a:rPr>
              <a:t>The characters most useful for identifying insects to order are:-           </a:t>
            </a:r>
          </a:p>
          <a:p>
            <a:pPr rtl="1">
              <a:buNone/>
            </a:pPr>
            <a:r>
              <a:rPr lang="en-US" sz="2800" dirty="0"/>
              <a:t>1-wings, their development, texture, venation and number.</a:t>
            </a:r>
          </a:p>
          <a:p>
            <a:pPr rtl="1">
              <a:buNone/>
            </a:pPr>
            <a:r>
              <a:rPr lang="en-US" sz="2800" dirty="0"/>
              <a:t>2-Mouth parts, if they are chewing, sucking, or other modified type.</a:t>
            </a:r>
          </a:p>
          <a:p>
            <a:pPr rtl="1">
              <a:buNone/>
            </a:pPr>
            <a:r>
              <a:rPr lang="en-US" sz="2800" dirty="0"/>
              <a:t>3-The kind of life history and immature stages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3- Order: </a:t>
            </a:r>
            <a:r>
              <a:rPr lang="en-US" dirty="0" err="1" smtClean="0">
                <a:solidFill>
                  <a:srgbClr val="FF0000"/>
                </a:solidFill>
              </a:rPr>
              <a:t>Blattodea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Main characteristic of this order:</a:t>
            </a:r>
          </a:p>
          <a:p>
            <a:pPr>
              <a:buNone/>
            </a:pPr>
            <a:r>
              <a:rPr lang="en-US" dirty="0" smtClean="0"/>
              <a:t>1- oval and flattened body shape.</a:t>
            </a:r>
          </a:p>
          <a:p>
            <a:pPr>
              <a:buNone/>
            </a:pPr>
            <a:r>
              <a:rPr lang="en-US" dirty="0" smtClean="0"/>
              <a:t>2- Thorax covered by a large plate (</a:t>
            </a:r>
            <a:r>
              <a:rPr lang="en-US" dirty="0" err="1" smtClean="0"/>
              <a:t>Pronotum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 smtClean="0"/>
              <a:t>3- 2 Pairs of membranous wing; long antenna; prominent cerci.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sz="3100" dirty="0" smtClean="0">
                <a:solidFill>
                  <a:srgbClr val="FF0000"/>
                </a:solidFill>
              </a:rPr>
              <a:t>Family: </a:t>
            </a:r>
            <a:r>
              <a:rPr lang="en-US" sz="3100" dirty="0" err="1" smtClean="0">
                <a:solidFill>
                  <a:srgbClr val="FF0000"/>
                </a:solidFill>
              </a:rPr>
              <a:t>Blattidae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1- Example: </a:t>
            </a:r>
            <a:r>
              <a:rPr lang="en-US" sz="3100" i="1" dirty="0" err="1" smtClean="0"/>
              <a:t>Periplanata</a:t>
            </a:r>
            <a:r>
              <a:rPr lang="en-US" sz="3100" i="1" dirty="0" smtClean="0"/>
              <a:t> Americana</a:t>
            </a:r>
            <a:r>
              <a:rPr lang="en-US" sz="3100" dirty="0" smtClean="0"/>
              <a:t> (American cockroach)</a:t>
            </a:r>
            <a:br>
              <a:rPr lang="en-US" sz="31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2- </a:t>
            </a:r>
            <a:r>
              <a:rPr lang="en-US" i="1" dirty="0" err="1" smtClean="0"/>
              <a:t>Blattela</a:t>
            </a:r>
            <a:r>
              <a:rPr lang="en-US" i="1" dirty="0" smtClean="0"/>
              <a:t> </a:t>
            </a:r>
            <a:r>
              <a:rPr lang="en-US" i="1" dirty="0" err="1" smtClean="0"/>
              <a:t>germanica</a:t>
            </a: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dirty="0" smtClean="0"/>
              <a:t>3- </a:t>
            </a:r>
            <a:r>
              <a:rPr lang="en-US" i="1" dirty="0" err="1" smtClean="0"/>
              <a:t>Blattela</a:t>
            </a:r>
            <a:r>
              <a:rPr lang="en-US" i="1" dirty="0" smtClean="0"/>
              <a:t> </a:t>
            </a:r>
            <a:r>
              <a:rPr lang="en-US" i="1" dirty="0" err="1" smtClean="0"/>
              <a:t>orientalis</a:t>
            </a:r>
            <a:r>
              <a:rPr lang="en-US" i="1" dirty="0" smtClean="0"/>
              <a:t> </a:t>
            </a:r>
            <a:endParaRPr lang="en-US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C:\Users\shatha\Desktop\roach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990600"/>
            <a:ext cx="3810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Users\shatha\Pictures\roach2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53961" y="3048000"/>
            <a:ext cx="4390039" cy="1250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:\Users\shatha\Pictures\oriental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4953000"/>
            <a:ext cx="3818512" cy="1284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4- Order: </a:t>
            </a:r>
            <a:r>
              <a:rPr lang="en-US" sz="3200" dirty="0" err="1" smtClean="0">
                <a:solidFill>
                  <a:srgbClr val="C00000"/>
                </a:solidFill>
              </a:rPr>
              <a:t>Phasmatodea</a:t>
            </a:r>
            <a:r>
              <a:rPr lang="en-US" sz="3200" dirty="0" smtClean="0">
                <a:solidFill>
                  <a:srgbClr val="C00000"/>
                </a:solidFill>
              </a:rPr>
              <a:t> (stick and leaf insects)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rtl="1">
              <a:buNone/>
            </a:pPr>
            <a:r>
              <a:rPr lang="en-US" dirty="0" smtClean="0">
                <a:solidFill>
                  <a:schemeClr val="tx2"/>
                </a:solidFill>
              </a:rPr>
              <a:t>Main characteristic of this order:</a:t>
            </a:r>
          </a:p>
          <a:p>
            <a:pPr rtl="1">
              <a:buNone/>
            </a:pPr>
            <a:r>
              <a:rPr lang="en-US" dirty="0" smtClean="0"/>
              <a:t>1- Body shape variable most are elongate ; cylindrical or flattened and resemble sticks , leaves or grass.</a:t>
            </a:r>
          </a:p>
          <a:p>
            <a:pPr rtl="1">
              <a:buNone/>
            </a:pPr>
            <a:r>
              <a:rPr lang="en-US" dirty="0" smtClean="0"/>
              <a:t>2- 2 pairs of wing some species are wingless; wings when present consist of short, hardened forewings hind wing large membranous.</a:t>
            </a:r>
          </a:p>
          <a:p>
            <a:pPr rtl="1">
              <a:buNone/>
            </a:pPr>
            <a:r>
              <a:rPr lang="en-US" dirty="0" smtClean="0"/>
              <a:t>3- antenna </a:t>
            </a:r>
            <a:r>
              <a:rPr lang="en-US" dirty="0" err="1" smtClean="0"/>
              <a:t>filiform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 rtl="1"/>
            <a:r>
              <a:rPr lang="en-US" dirty="0" smtClean="0">
                <a:solidFill>
                  <a:schemeClr val="tx2"/>
                </a:solidFill>
              </a:rPr>
              <a:t>Family: </a:t>
            </a:r>
            <a:r>
              <a:rPr lang="en-US" dirty="0" err="1" smtClean="0">
                <a:solidFill>
                  <a:schemeClr val="tx2"/>
                </a:solidFill>
              </a:rPr>
              <a:t>Phasmatinae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err="1" smtClean="0"/>
              <a:t>Ctenomorphodes</a:t>
            </a:r>
            <a:r>
              <a:rPr lang="en-US" i="1" dirty="0" smtClean="0"/>
              <a:t> </a:t>
            </a:r>
            <a:r>
              <a:rPr lang="en-US" i="1" dirty="0" err="1" smtClean="0"/>
              <a:t>tessulatus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C:\Users\Hp\Desktop\classification of insects\exopterygota 1\phasmidea\220px-Le_Caylar_fg01.JPG"/>
          <p:cNvPicPr>
            <a:picLocks noGrp="1"/>
          </p:cNvPicPr>
          <p:nvPr>
            <p:ph idx="1"/>
          </p:nvPr>
        </p:nvPicPr>
        <p:blipFill>
          <a:blip r:embed="rId2"/>
          <a:srcRect l="16173" t="8309" r="10795" b="8023"/>
          <a:stretch>
            <a:fillRect/>
          </a:stretch>
        </p:blipFill>
        <p:spPr bwMode="auto">
          <a:xfrm rot="10800000">
            <a:off x="6172200" y="1447800"/>
            <a:ext cx="2040514" cy="283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tenomorphodes tessulatus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1371600"/>
            <a:ext cx="1811168" cy="3146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lick on bessie for phasmid family key">
            <a:hlinkClick r:id="rId4"/>
          </p:cNvPr>
          <p:cNvPicPr/>
          <p:nvPr/>
        </p:nvPicPr>
        <p:blipFill>
          <a:blip r:embed="rId5"/>
          <a:srcRect l="7737" t="3577" b="8013"/>
          <a:stretch>
            <a:fillRect/>
          </a:stretch>
        </p:blipFill>
        <p:spPr bwMode="auto">
          <a:xfrm>
            <a:off x="1447800" y="4695217"/>
            <a:ext cx="3581400" cy="2162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5- Order: </a:t>
            </a:r>
            <a:r>
              <a:rPr lang="en-US" sz="3200" dirty="0" err="1" smtClean="0">
                <a:solidFill>
                  <a:srgbClr val="C00000"/>
                </a:solidFill>
              </a:rPr>
              <a:t>Dermaptera</a:t>
            </a:r>
            <a:r>
              <a:rPr lang="en-US" sz="3200" dirty="0" smtClean="0">
                <a:solidFill>
                  <a:srgbClr val="C00000"/>
                </a:solidFill>
              </a:rPr>
              <a:t> (Earwigs)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rtl="1">
              <a:buNone/>
            </a:pPr>
            <a:r>
              <a:rPr lang="en-US" sz="3000" dirty="0" smtClean="0">
                <a:solidFill>
                  <a:schemeClr val="tx2"/>
                </a:solidFill>
              </a:rPr>
              <a:t>Main characteristic of this order:</a:t>
            </a:r>
          </a:p>
          <a:p>
            <a:pPr rtl="1">
              <a:buNone/>
            </a:pPr>
            <a:r>
              <a:rPr lang="en-US" sz="3000" dirty="0" smtClean="0"/>
              <a:t>1- Flattened elongated body.</a:t>
            </a:r>
          </a:p>
          <a:p>
            <a:pPr rtl="1">
              <a:buNone/>
            </a:pPr>
            <a:r>
              <a:rPr lang="en-US" sz="3000" dirty="0" smtClean="0"/>
              <a:t>2- 2 pair of wings, forewings short hardened and hind wings membranous.</a:t>
            </a:r>
          </a:p>
          <a:p>
            <a:pPr rtl="1">
              <a:buNone/>
            </a:pPr>
            <a:r>
              <a:rPr lang="en-US" sz="3000" dirty="0" smtClean="0"/>
              <a:t>3- Heavily </a:t>
            </a:r>
            <a:r>
              <a:rPr lang="en-US" sz="3000" dirty="0" err="1" smtClean="0"/>
              <a:t>sclerotised</a:t>
            </a:r>
            <a:r>
              <a:rPr lang="en-US" sz="3000" dirty="0" smtClean="0"/>
              <a:t> pincer-like cerci; Females have straight cerci and Males have curved cerci. </a:t>
            </a:r>
          </a:p>
          <a:p>
            <a:pPr rtl="1">
              <a:buNone/>
            </a:pPr>
            <a:r>
              <a:rPr lang="en-US" sz="3000" dirty="0" smtClean="0"/>
              <a:t>There are (3) family are:</a:t>
            </a:r>
          </a:p>
          <a:p>
            <a:pPr rtl="1">
              <a:buNone/>
            </a:pPr>
            <a:r>
              <a:rPr lang="en-US" sz="3000" dirty="0" smtClean="0"/>
              <a:t>1- Family: </a:t>
            </a:r>
            <a:r>
              <a:rPr lang="en-US" sz="3000" dirty="0" err="1" smtClean="0"/>
              <a:t>Labiduridae</a:t>
            </a:r>
            <a:r>
              <a:rPr lang="en-US" sz="3000" dirty="0" smtClean="0"/>
              <a:t> (Reddish-brown earwigs with long cerci)</a:t>
            </a:r>
          </a:p>
          <a:p>
            <a:pPr rtl="1">
              <a:buNone/>
            </a:pPr>
            <a:r>
              <a:rPr lang="en-US" sz="3000" i="1" dirty="0" err="1" smtClean="0"/>
              <a:t>Labidura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riparia</a:t>
            </a:r>
            <a:endParaRPr lang="en-US" sz="3000" dirty="0" smtClean="0"/>
          </a:p>
          <a:p>
            <a:endParaRPr lang="en-US" dirty="0"/>
          </a:p>
        </p:txBody>
      </p:sp>
      <p:pic>
        <p:nvPicPr>
          <p:cNvPr id="4" name="Picture 3" descr="C:\Users\Hp\Desktop\classification of insects\exopterygota 1\dermaptera\forficulidae_male_and_female_earwigs.jpg"/>
          <p:cNvPicPr/>
          <p:nvPr/>
        </p:nvPicPr>
        <p:blipFill>
          <a:blip r:embed="rId2" cstate="print"/>
          <a:srcRect t="9389" b="16157"/>
          <a:stretch>
            <a:fillRect/>
          </a:stretch>
        </p:blipFill>
        <p:spPr bwMode="auto">
          <a:xfrm>
            <a:off x="3505200" y="4648200"/>
            <a:ext cx="4648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b="1" dirty="0">
                <a:solidFill>
                  <a:schemeClr val="accent2"/>
                </a:solidFill>
              </a:rPr>
              <a:t>The classification of the insects Orders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915400" cy="5257800"/>
          </a:xfrm>
        </p:spPr>
        <p:txBody>
          <a:bodyPr>
            <a:normAutofit fontScale="92500"/>
          </a:bodyPr>
          <a:lstStyle/>
          <a:p>
            <a:pPr rtl="1">
              <a:buNone/>
            </a:pPr>
            <a:r>
              <a:rPr lang="en-US" dirty="0"/>
              <a:t>Kingdom: </a:t>
            </a:r>
            <a:r>
              <a:rPr lang="en-US" dirty="0" err="1"/>
              <a:t>Animalia</a:t>
            </a:r>
            <a:endParaRPr lang="en-US" dirty="0"/>
          </a:p>
          <a:p>
            <a:pPr>
              <a:buNone/>
            </a:pPr>
            <a:r>
              <a:rPr lang="en-US" dirty="0"/>
              <a:t>     Phylum: </a:t>
            </a:r>
            <a:r>
              <a:rPr lang="en-US" dirty="0" err="1"/>
              <a:t>Arthropoda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       Subphylum: </a:t>
            </a:r>
            <a:r>
              <a:rPr lang="en-US" dirty="0" err="1"/>
              <a:t>Mandibulata</a:t>
            </a:r>
            <a:r>
              <a:rPr lang="en-US" dirty="0"/>
              <a:t> or </a:t>
            </a:r>
            <a:r>
              <a:rPr lang="en-US" dirty="0" err="1"/>
              <a:t>Uniramia</a:t>
            </a:r>
            <a:endParaRPr lang="en-US" dirty="0"/>
          </a:p>
          <a:p>
            <a:pPr>
              <a:buNone/>
            </a:pPr>
            <a:r>
              <a:rPr lang="en-US" dirty="0"/>
              <a:t>           Class: </a:t>
            </a:r>
            <a:r>
              <a:rPr lang="en-US" dirty="0" err="1"/>
              <a:t>Insecta</a:t>
            </a:r>
            <a:r>
              <a:rPr lang="en-US" dirty="0"/>
              <a:t> (is divided into (2) subclasses)</a:t>
            </a:r>
          </a:p>
          <a:p>
            <a:pPr lvl="0">
              <a:buNone/>
            </a:pPr>
            <a:r>
              <a:rPr lang="en-US" dirty="0">
                <a:solidFill>
                  <a:srgbClr val="FF0000"/>
                </a:solidFill>
              </a:rPr>
              <a:t>Subclass: </a:t>
            </a:r>
            <a:r>
              <a:rPr lang="en-US" dirty="0" err="1">
                <a:solidFill>
                  <a:srgbClr val="FF0000"/>
                </a:solidFill>
              </a:rPr>
              <a:t>Apterygota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(which is divided into </a:t>
            </a:r>
            <a:r>
              <a:rPr lang="en-US" dirty="0">
                <a:solidFill>
                  <a:srgbClr val="FF0000"/>
                </a:solidFill>
              </a:rPr>
              <a:t>(4) Orders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/>
              <a:t>     Order: </a:t>
            </a:r>
            <a:r>
              <a:rPr lang="en-US" dirty="0" err="1"/>
              <a:t>Thysanura</a:t>
            </a:r>
            <a:r>
              <a:rPr lang="en-US" dirty="0"/>
              <a:t> (</a:t>
            </a:r>
            <a:r>
              <a:rPr lang="en-US" dirty="0" err="1"/>
              <a:t>Bristetails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/>
              <a:t>     Order: </a:t>
            </a:r>
            <a:r>
              <a:rPr lang="en-US" dirty="0" err="1"/>
              <a:t>Protura</a:t>
            </a:r>
            <a:r>
              <a:rPr lang="en-US" dirty="0"/>
              <a:t> (</a:t>
            </a:r>
            <a:r>
              <a:rPr lang="en-US" dirty="0" err="1"/>
              <a:t>Telsontails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/>
              <a:t>     Order: </a:t>
            </a:r>
            <a:r>
              <a:rPr lang="en-US" dirty="0" err="1"/>
              <a:t>Diplura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     Order: </a:t>
            </a:r>
            <a:r>
              <a:rPr lang="en-US" dirty="0" err="1"/>
              <a:t>Collembola</a:t>
            </a:r>
            <a:r>
              <a:rPr lang="en-US" dirty="0"/>
              <a:t> (Springtails)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1- Order: </a:t>
            </a:r>
            <a:r>
              <a:rPr lang="en-US" dirty="0" err="1">
                <a:solidFill>
                  <a:srgbClr val="C00000"/>
                </a:solidFill>
              </a:rPr>
              <a:t>Thysanura</a:t>
            </a:r>
            <a:r>
              <a:rPr lang="en-US" dirty="0">
                <a:solidFill>
                  <a:srgbClr val="C00000"/>
                </a:solidFill>
              </a:rPr>
              <a:t> (Silverfish)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91600" cy="5105400"/>
          </a:xfrm>
        </p:spPr>
        <p:txBody>
          <a:bodyPr>
            <a:normAutofit/>
          </a:bodyPr>
          <a:lstStyle/>
          <a:p>
            <a:pPr rtl="1">
              <a:buNone/>
            </a:pPr>
            <a:r>
              <a:rPr lang="en-US" dirty="0">
                <a:solidFill>
                  <a:schemeClr val="accent2"/>
                </a:solidFill>
              </a:rPr>
              <a:t>The classification of order </a:t>
            </a:r>
            <a:r>
              <a:rPr lang="en-US" dirty="0" err="1">
                <a:solidFill>
                  <a:schemeClr val="accent2"/>
                </a:solidFill>
              </a:rPr>
              <a:t>Thysanura</a:t>
            </a:r>
            <a:endParaRPr lang="en-US" dirty="0">
              <a:solidFill>
                <a:schemeClr val="accent2"/>
              </a:solidFill>
            </a:endParaRPr>
          </a:p>
          <a:p>
            <a:pPr rtl="1">
              <a:buNone/>
            </a:pPr>
            <a:r>
              <a:rPr lang="en-US" dirty="0"/>
              <a:t>Kingdom </a:t>
            </a:r>
            <a:r>
              <a:rPr lang="en-US" dirty="0" err="1"/>
              <a:t>Animalia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Phylum </a:t>
            </a:r>
            <a:r>
              <a:rPr lang="en-US" dirty="0" err="1"/>
              <a:t>Arthropoda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   Subphylum </a:t>
            </a:r>
            <a:r>
              <a:rPr lang="en-US" dirty="0" err="1"/>
              <a:t>Hexapoda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      Class </a:t>
            </a:r>
            <a:r>
              <a:rPr lang="en-US" dirty="0" err="1"/>
              <a:t>Insecta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         Order </a:t>
            </a:r>
            <a:r>
              <a:rPr lang="en-US" dirty="0" err="1"/>
              <a:t>Thysanura</a:t>
            </a:r>
            <a:r>
              <a:rPr lang="en-US" dirty="0"/>
              <a:t> (also known as </a:t>
            </a:r>
            <a:r>
              <a:rPr lang="en-US" dirty="0" err="1"/>
              <a:t>Zygentoma</a:t>
            </a:r>
            <a:r>
              <a:rPr lang="en-US" dirty="0"/>
              <a:t>)</a:t>
            </a:r>
          </a:p>
          <a:p>
            <a:pPr rtl="1">
              <a:buNone/>
            </a:pPr>
            <a:r>
              <a:rPr lang="en-US" dirty="0"/>
              <a:t>             Family: </a:t>
            </a:r>
            <a:r>
              <a:rPr lang="en-US" dirty="0" err="1"/>
              <a:t>Lepismatidae</a:t>
            </a:r>
            <a:endParaRPr lang="en-US" dirty="0"/>
          </a:p>
          <a:p>
            <a:pPr rtl="1">
              <a:buNone/>
            </a:pPr>
            <a:r>
              <a:rPr lang="en-US" dirty="0"/>
              <a:t>              Genus: </a:t>
            </a:r>
            <a:r>
              <a:rPr lang="en-US" i="1" dirty="0" err="1"/>
              <a:t>Lepisma</a:t>
            </a:r>
            <a:r>
              <a:rPr lang="en-US" dirty="0"/>
              <a:t> </a:t>
            </a:r>
          </a:p>
          <a:p>
            <a:pPr rtl="1">
              <a:buNone/>
            </a:pPr>
            <a:r>
              <a:rPr lang="en-US" dirty="0"/>
              <a:t>                 Species: </a:t>
            </a:r>
            <a:r>
              <a:rPr lang="en-US" i="1" dirty="0" err="1"/>
              <a:t>saccharina</a:t>
            </a:r>
            <a:r>
              <a:rPr lang="en-US" dirty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16362"/>
          </a:xfrm>
        </p:spPr>
        <p:txBody>
          <a:bodyPr>
            <a:normAutofit fontScale="90000"/>
          </a:bodyPr>
          <a:lstStyle/>
          <a:p>
            <a:pPr algn="l" rtl="1"/>
            <a:r>
              <a:rPr lang="en-US" sz="3600" dirty="0">
                <a:solidFill>
                  <a:srgbClr val="C00000"/>
                </a:solidFill>
              </a:rPr>
              <a:t>The main characteristics of order</a:t>
            </a:r>
            <a:r>
              <a:rPr lang="en-US" sz="3600" dirty="0" smtClean="0">
                <a:solidFill>
                  <a:srgbClr val="C00000"/>
                </a:solidFill>
              </a:rPr>
              <a:t>: </a:t>
            </a:r>
            <a:r>
              <a:rPr lang="en-US" sz="3600" dirty="0" err="1" smtClean="0">
                <a:solidFill>
                  <a:srgbClr val="C00000"/>
                </a:solidFill>
              </a:rPr>
              <a:t>Thysanura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1- Body elongated and oval shaped, soft, flatted from top to bottom.</a:t>
            </a:r>
            <a:br>
              <a:rPr lang="en-US" sz="3600" dirty="0"/>
            </a:br>
            <a:r>
              <a:rPr lang="en-US" sz="3600" dirty="0"/>
              <a:t>2- They are silvery to brown color.</a:t>
            </a:r>
            <a:br>
              <a:rPr lang="en-US" sz="3600" dirty="0"/>
            </a:br>
            <a:r>
              <a:rPr lang="en-US" sz="3600" dirty="0"/>
              <a:t> 3- have (2) long antenna and (3) long tail.</a:t>
            </a:r>
            <a:br>
              <a:rPr lang="en-US" sz="3600" dirty="0"/>
            </a:br>
            <a:endParaRPr lang="en-US" sz="3600" dirty="0"/>
          </a:p>
        </p:txBody>
      </p:sp>
      <p:pic>
        <p:nvPicPr>
          <p:cNvPr id="4" name="Content Placeholder 3" descr="https://s3.amazonaws.com/classconnection/939/flashcards/3264939/jpg/thy2-14D1C41B57E003D65A9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62200" y="3733800"/>
            <a:ext cx="5752845" cy="239236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2- Order: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Protura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Telsontails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)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92500" lnSpcReduction="10000"/>
          </a:bodyPr>
          <a:lstStyle/>
          <a:p>
            <a:pPr rtl="1">
              <a:buNone/>
            </a:pPr>
            <a:r>
              <a:rPr lang="en-US" dirty="0" smtClean="0">
                <a:solidFill>
                  <a:srgbClr val="FF0000"/>
                </a:solidFill>
              </a:rPr>
              <a:t>Scientific classification:-</a:t>
            </a:r>
          </a:p>
          <a:p>
            <a:pPr rtl="1">
              <a:buNone/>
            </a:pPr>
            <a:r>
              <a:rPr lang="en-US" dirty="0" smtClean="0"/>
              <a:t>Kingdom: </a:t>
            </a:r>
            <a:r>
              <a:rPr lang="en-US" dirty="0" err="1" smtClean="0"/>
              <a:t>Animalia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Phylum: </a:t>
            </a:r>
            <a:r>
              <a:rPr lang="en-US" dirty="0" err="1" smtClean="0"/>
              <a:t>Arthropoda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Class: </a:t>
            </a:r>
            <a:r>
              <a:rPr lang="en-US" dirty="0" err="1" smtClean="0"/>
              <a:t>Insecta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Order: </a:t>
            </a:r>
            <a:r>
              <a:rPr lang="en-US" dirty="0" err="1" smtClean="0"/>
              <a:t>Protura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</a:t>
            </a:r>
            <a:r>
              <a:rPr lang="en-US" dirty="0" smtClean="0">
                <a:solidFill>
                  <a:srgbClr val="FF0000"/>
                </a:solidFill>
              </a:rPr>
              <a:t>Main characteristic :-</a:t>
            </a:r>
          </a:p>
          <a:p>
            <a:pPr>
              <a:buNone/>
            </a:pPr>
            <a:r>
              <a:rPr lang="en-US" dirty="0" smtClean="0"/>
              <a:t>1- tiny( less than 2 mm body length)</a:t>
            </a:r>
          </a:p>
          <a:p>
            <a:pPr>
              <a:buNone/>
            </a:pPr>
            <a:r>
              <a:rPr lang="en-US" dirty="0" smtClean="0"/>
              <a:t>2- pale, usually white or off-white, soft body.</a:t>
            </a:r>
          </a:p>
          <a:p>
            <a:pPr>
              <a:buNone/>
            </a:pPr>
            <a:r>
              <a:rPr lang="en-US" dirty="0" smtClean="0"/>
              <a:t>3- wingless, no eyes, no antenna</a:t>
            </a:r>
          </a:p>
          <a:p>
            <a:pPr>
              <a:buNone/>
            </a:pPr>
            <a:r>
              <a:rPr lang="en-US" dirty="0" smtClean="0"/>
              <a:t>4- enlarged forelegs.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  <p:pic>
        <p:nvPicPr>
          <p:cNvPr id="4" name="Picture 3" descr="Enlarged foreleg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1828800"/>
            <a:ext cx="3124200" cy="190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3- Order: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Diplura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5638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Scientific classification</a:t>
            </a:r>
          </a:p>
          <a:p>
            <a:pPr>
              <a:buNone/>
            </a:pPr>
            <a:r>
              <a:rPr lang="en-US" dirty="0" smtClean="0"/>
              <a:t>Kingdom: </a:t>
            </a:r>
            <a:r>
              <a:rPr lang="en-US" dirty="0" err="1" smtClean="0"/>
              <a:t>Animalia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Phylum: </a:t>
            </a:r>
            <a:r>
              <a:rPr lang="en-US" dirty="0" err="1" smtClean="0"/>
              <a:t>Arthropoda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Class: </a:t>
            </a:r>
            <a:r>
              <a:rPr lang="en-US" dirty="0" err="1" smtClean="0"/>
              <a:t>Insecta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Order: </a:t>
            </a:r>
            <a:r>
              <a:rPr lang="en-US" dirty="0" err="1" smtClean="0"/>
              <a:t>Diplura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Main characteristic</a:t>
            </a:r>
          </a:p>
          <a:p>
            <a:pPr>
              <a:buNone/>
            </a:pPr>
            <a:r>
              <a:rPr lang="en-US" dirty="0" smtClean="0"/>
              <a:t>1- small narrow, elongate body, </a:t>
            </a:r>
            <a:r>
              <a:rPr lang="en-US" dirty="0" err="1" smtClean="0"/>
              <a:t>colourless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2- wingless, eyes absent.</a:t>
            </a:r>
          </a:p>
          <a:p>
            <a:pPr>
              <a:buNone/>
            </a:pPr>
            <a:r>
              <a:rPr lang="en-US" dirty="0" smtClean="0"/>
              <a:t>3- long antenna, and with (2) cerci.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  <p:pic>
        <p:nvPicPr>
          <p:cNvPr id="4" name="Picture 3" descr="Heterojapyx evansi and Symphylurius species 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990600"/>
            <a:ext cx="2743200" cy="3276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4- Order: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Collembola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(Springtails)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Scientific classification</a:t>
            </a:r>
          </a:p>
          <a:p>
            <a:pPr>
              <a:buNone/>
            </a:pPr>
            <a:r>
              <a:rPr lang="en-US" dirty="0" smtClean="0"/>
              <a:t>Kingdom: </a:t>
            </a:r>
            <a:r>
              <a:rPr lang="en-US" dirty="0" err="1" smtClean="0"/>
              <a:t>Animalia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Phylum: </a:t>
            </a:r>
            <a:r>
              <a:rPr lang="en-US" dirty="0" err="1" smtClean="0"/>
              <a:t>Arthropoda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Class: </a:t>
            </a:r>
            <a:r>
              <a:rPr lang="en-US" dirty="0" err="1" smtClean="0"/>
              <a:t>Insecta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Subclass: </a:t>
            </a:r>
            <a:r>
              <a:rPr lang="en-US" dirty="0" err="1" smtClean="0"/>
              <a:t>Apterygota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Family: </a:t>
            </a:r>
            <a:r>
              <a:rPr lang="en-US" dirty="0" err="1" smtClean="0"/>
              <a:t>Hypogastruridae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Genus: </a:t>
            </a:r>
            <a:r>
              <a:rPr lang="en-US" i="1" dirty="0" err="1" smtClean="0"/>
              <a:t>Hypogastrura</a:t>
            </a:r>
            <a:endParaRPr lang="en-US" i="1" dirty="0" smtClean="0"/>
          </a:p>
          <a:p>
            <a:pPr>
              <a:buNone/>
            </a:pPr>
            <a:r>
              <a:rPr lang="en-US" dirty="0" smtClean="0"/>
              <a:t>               Species: </a:t>
            </a:r>
            <a:r>
              <a:rPr lang="en-US" i="1" dirty="0" err="1" smtClean="0"/>
              <a:t>nivicola</a:t>
            </a:r>
            <a:endParaRPr lang="en-US" i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rtl="1"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Main characteristic</a:t>
            </a:r>
          </a:p>
          <a:p>
            <a:pPr rtl="1">
              <a:buNone/>
            </a:pPr>
            <a:r>
              <a:rPr lang="en-US" sz="2400" dirty="0" smtClean="0"/>
              <a:t>1- antenna (4-6) segment and abdomen (6) segment.</a:t>
            </a:r>
          </a:p>
          <a:p>
            <a:pPr rtl="1">
              <a:buNone/>
            </a:pPr>
            <a:r>
              <a:rPr lang="en-US" sz="2400" dirty="0" smtClean="0"/>
              <a:t>2- </a:t>
            </a:r>
            <a:r>
              <a:rPr lang="en-US" sz="2400" dirty="0" err="1" smtClean="0"/>
              <a:t>Collophore</a:t>
            </a:r>
            <a:r>
              <a:rPr lang="en-US" sz="2400" dirty="0" smtClean="0"/>
              <a:t> in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abdominal segment.</a:t>
            </a:r>
          </a:p>
          <a:p>
            <a:pPr rtl="1">
              <a:buNone/>
            </a:pPr>
            <a:r>
              <a:rPr lang="en-US" sz="2400" dirty="0" smtClean="0"/>
              <a:t>3- </a:t>
            </a:r>
            <a:r>
              <a:rPr lang="en-US" sz="2400" dirty="0" err="1" smtClean="0"/>
              <a:t>Tenaculum</a:t>
            </a:r>
            <a:r>
              <a:rPr lang="en-US" sz="2400" dirty="0" smtClean="0"/>
              <a:t> in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abdominal segment.</a:t>
            </a:r>
          </a:p>
          <a:p>
            <a:pPr rtl="1">
              <a:buNone/>
            </a:pPr>
            <a:r>
              <a:rPr lang="en-US" sz="2400" dirty="0" smtClean="0"/>
              <a:t>4- </a:t>
            </a:r>
            <a:r>
              <a:rPr lang="en-US" sz="2400" dirty="0" err="1" smtClean="0"/>
              <a:t>Furcula</a:t>
            </a:r>
            <a:r>
              <a:rPr lang="en-US" sz="2400" dirty="0" smtClean="0"/>
              <a:t> (Springtail) in 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abdominal segment.</a:t>
            </a:r>
          </a:p>
          <a:p>
            <a:pPr>
              <a:buNone/>
            </a:pPr>
            <a:r>
              <a:rPr lang="en-US" sz="2400" dirty="0" smtClean="0"/>
              <a:t>5- Body frequently covered with scales.</a:t>
            </a:r>
            <a:endParaRPr lang="en-US" sz="2400" dirty="0"/>
          </a:p>
        </p:txBody>
      </p:sp>
      <p:pic>
        <p:nvPicPr>
          <p:cNvPr id="4" name="Picture 3" descr="C:\Users\Hp\Desktop\Untitled.png"/>
          <p:cNvPicPr/>
          <p:nvPr/>
        </p:nvPicPr>
        <p:blipFill>
          <a:blip r:embed="rId2"/>
          <a:srcRect b="64225"/>
          <a:stretch>
            <a:fillRect/>
          </a:stretch>
        </p:blipFill>
        <p:spPr bwMode="auto">
          <a:xfrm>
            <a:off x="4419600" y="4419600"/>
            <a:ext cx="3298082" cy="1342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495800" y="3429000"/>
            <a:ext cx="3858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.                  Thorax        1    2   3    4   5   6</a:t>
            </a:r>
            <a:endParaRPr lang="en-US" dirty="0"/>
          </a:p>
        </p:txBody>
      </p:sp>
      <p:cxnSp>
        <p:nvCxnSpPr>
          <p:cNvPr id="1026" name="AutoShape 2"/>
          <p:cNvCxnSpPr>
            <a:cxnSpLocks noChangeShapeType="1"/>
          </p:cNvCxnSpPr>
          <p:nvPr/>
        </p:nvCxnSpPr>
        <p:spPr bwMode="auto">
          <a:xfrm>
            <a:off x="6019800" y="3810000"/>
            <a:ext cx="28575" cy="7207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27" name="AutoShape 3"/>
          <p:cNvCxnSpPr>
            <a:cxnSpLocks noChangeShapeType="1"/>
          </p:cNvCxnSpPr>
          <p:nvPr/>
        </p:nvCxnSpPr>
        <p:spPr bwMode="auto">
          <a:xfrm flipH="1">
            <a:off x="6400800" y="3733800"/>
            <a:ext cx="390525" cy="8064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28" name="AutoShape 4"/>
          <p:cNvCxnSpPr>
            <a:cxnSpLocks noChangeShapeType="1"/>
          </p:cNvCxnSpPr>
          <p:nvPr/>
        </p:nvCxnSpPr>
        <p:spPr bwMode="auto">
          <a:xfrm flipH="1">
            <a:off x="6553200" y="3810000"/>
            <a:ext cx="390525" cy="8064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29" name="AutoShape 5"/>
          <p:cNvCxnSpPr>
            <a:cxnSpLocks noChangeShapeType="1"/>
          </p:cNvCxnSpPr>
          <p:nvPr/>
        </p:nvCxnSpPr>
        <p:spPr bwMode="auto">
          <a:xfrm flipH="1">
            <a:off x="6705600" y="3810000"/>
            <a:ext cx="390525" cy="8064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30" name="AutoShape 6"/>
          <p:cNvCxnSpPr>
            <a:cxnSpLocks noChangeShapeType="1"/>
          </p:cNvCxnSpPr>
          <p:nvPr/>
        </p:nvCxnSpPr>
        <p:spPr bwMode="auto">
          <a:xfrm flipH="1">
            <a:off x="6934200" y="3886200"/>
            <a:ext cx="390525" cy="8064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31" name="AutoShape 7"/>
          <p:cNvCxnSpPr>
            <a:cxnSpLocks noChangeShapeType="1"/>
          </p:cNvCxnSpPr>
          <p:nvPr/>
        </p:nvCxnSpPr>
        <p:spPr bwMode="auto">
          <a:xfrm flipH="1">
            <a:off x="7315200" y="3962400"/>
            <a:ext cx="390525" cy="8064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32" name="AutoShape 8"/>
          <p:cNvCxnSpPr>
            <a:cxnSpLocks noChangeShapeType="1"/>
          </p:cNvCxnSpPr>
          <p:nvPr/>
        </p:nvCxnSpPr>
        <p:spPr bwMode="auto">
          <a:xfrm flipH="1">
            <a:off x="7543800" y="4114800"/>
            <a:ext cx="390525" cy="8064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3" name="Rectangle 12"/>
          <p:cNvSpPr/>
          <p:nvPr/>
        </p:nvSpPr>
        <p:spPr>
          <a:xfrm>
            <a:off x="4038600" y="6172200"/>
            <a:ext cx="3435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Collophore</a:t>
            </a:r>
            <a:r>
              <a:rPr lang="en-US" i="1" dirty="0" smtClean="0"/>
              <a:t>        </a:t>
            </a:r>
            <a:r>
              <a:rPr lang="en-US" dirty="0" err="1" smtClean="0"/>
              <a:t>Furcula</a:t>
            </a:r>
            <a:r>
              <a:rPr lang="en-US" dirty="0" smtClean="0"/>
              <a:t> (springtail)</a:t>
            </a:r>
            <a:r>
              <a:rPr lang="en-US" i="1" dirty="0" smtClean="0"/>
              <a:t> </a:t>
            </a:r>
            <a:endParaRPr lang="en-US" dirty="0"/>
          </a:p>
        </p:txBody>
      </p:sp>
      <p:cxnSp>
        <p:nvCxnSpPr>
          <p:cNvPr id="1033" name="AutoShape 9"/>
          <p:cNvCxnSpPr>
            <a:cxnSpLocks noChangeShapeType="1"/>
          </p:cNvCxnSpPr>
          <p:nvPr/>
        </p:nvCxnSpPr>
        <p:spPr bwMode="auto">
          <a:xfrm flipV="1">
            <a:off x="4778375" y="4800600"/>
            <a:ext cx="1546225" cy="12477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34" name="AutoShape 10"/>
          <p:cNvCxnSpPr>
            <a:cxnSpLocks noChangeShapeType="1"/>
          </p:cNvCxnSpPr>
          <p:nvPr/>
        </p:nvCxnSpPr>
        <p:spPr bwMode="auto">
          <a:xfrm flipV="1">
            <a:off x="6858000" y="4953000"/>
            <a:ext cx="60325" cy="10398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863</Words>
  <Application>Microsoft Office PowerPoint</Application>
  <PresentationFormat>On-screen Show (4:3)</PresentationFormat>
  <Paragraphs>164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Salahaddin University  College of Agriculture Department Plant Protection        </vt:lpstr>
      <vt:lpstr>The principles of the classification of Insects Orders </vt:lpstr>
      <vt:lpstr>The classification of the insects Orders </vt:lpstr>
      <vt:lpstr>1- Order: Thysanura (Silverfish) </vt:lpstr>
      <vt:lpstr>The main characteristics of order: Thysanura 1- Body elongated and oval shaped, soft, flatted from top to bottom. 2- They are silvery to brown color.  3- have (2) long antenna and (3) long tail. </vt:lpstr>
      <vt:lpstr>2- Order: Protura (Telsontails)  </vt:lpstr>
      <vt:lpstr>3- Order: Diplura </vt:lpstr>
      <vt:lpstr>4- Order: Collembola (Springtails) </vt:lpstr>
      <vt:lpstr>Slide 9</vt:lpstr>
      <vt:lpstr>The classification of the insect’s orders: </vt:lpstr>
      <vt:lpstr>Division(A): Exopterygota  Exopterygota includes these orders: </vt:lpstr>
      <vt:lpstr>Division (B): Endopterygota </vt:lpstr>
      <vt:lpstr>2- subclass: Pterygota 1- Division: Exopterygota 1- Order: Orthoptera </vt:lpstr>
      <vt:lpstr>The characteristics of the order: Orthoptera </vt:lpstr>
      <vt:lpstr>1-suborder:Ensifera (divided into (4) Family are) </vt:lpstr>
      <vt:lpstr>3-Family:Gryllidae (Crickets) </vt:lpstr>
      <vt:lpstr>  2-suborder:Caelifera (divided into (2) Family are) </vt:lpstr>
      <vt:lpstr>2- Order: Mantodea </vt:lpstr>
      <vt:lpstr>Main characteristic of this order:- </vt:lpstr>
      <vt:lpstr>3- Order: Blattodea </vt:lpstr>
      <vt:lpstr>Family: Blattidae 1- Example: Periplanata Americana (American cockroach)  </vt:lpstr>
      <vt:lpstr>4- Order: Phasmatodea (stick and leaf insects) </vt:lpstr>
      <vt:lpstr>Family: Phasmatinae Ctenomorphodes tessulatus  </vt:lpstr>
      <vt:lpstr>5- Order: Dermaptera (Earwigs)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Salahaddin University  College of Agriculture Department Plant Protection        </dc:title>
  <dc:creator>Hp</dc:creator>
  <cp:lastModifiedBy>Hp</cp:lastModifiedBy>
  <cp:revision>7</cp:revision>
  <dcterms:created xsi:type="dcterms:W3CDTF">2016-03-22T09:56:21Z</dcterms:created>
  <dcterms:modified xsi:type="dcterms:W3CDTF">2018-05-16T18:37:05Z</dcterms:modified>
</cp:coreProperties>
</file>