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256" r:id="rId3"/>
    <p:sldId id="262" r:id="rId4"/>
    <p:sldId id="263" r:id="rId5"/>
    <p:sldId id="264" r:id="rId6"/>
    <p:sldId id="265" r:id="rId7"/>
    <p:sldId id="266" r:id="rId8"/>
    <p:sldId id="267" r:id="rId9"/>
    <p:sldId id="268" r:id="rId10"/>
    <p:sldId id="269" r:id="rId11"/>
    <p:sldId id="270" r:id="rId12"/>
    <p:sldId id="261" r:id="rId13"/>
    <p:sldId id="258" r:id="rId14"/>
    <p:sldId id="259" r:id="rId15"/>
    <p:sldId id="26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B6F927-DE41-4A2A-B11C-B994CA1E5AEB}" type="datetimeFigureOut">
              <a:rPr lang="en-US" smtClean="0"/>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74A76-48A7-4B96-A285-56C6A6DC06FF}" type="slidenum">
              <a:rPr lang="en-US" smtClean="0"/>
              <a:t>‹#›</a:t>
            </a:fld>
            <a:endParaRPr lang="en-US"/>
          </a:p>
        </p:txBody>
      </p:sp>
    </p:spTree>
    <p:extLst>
      <p:ext uri="{BB962C8B-B14F-4D97-AF65-F5344CB8AC3E}">
        <p14:creationId xmlns:p14="http://schemas.microsoft.com/office/powerpoint/2010/main" val="1665016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t>1</a:t>
            </a:fld>
            <a:endParaRPr lang="en-US"/>
          </a:p>
        </p:txBody>
      </p:sp>
    </p:spTree>
    <p:extLst>
      <p:ext uri="{BB962C8B-B14F-4D97-AF65-F5344CB8AC3E}">
        <p14:creationId xmlns:p14="http://schemas.microsoft.com/office/powerpoint/2010/main" val="1761391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t>13</a:t>
            </a:fld>
            <a:endParaRPr lang="en-US"/>
          </a:p>
        </p:txBody>
      </p:sp>
    </p:spTree>
    <p:extLst>
      <p:ext uri="{BB962C8B-B14F-4D97-AF65-F5344CB8AC3E}">
        <p14:creationId xmlns:p14="http://schemas.microsoft.com/office/powerpoint/2010/main" val="355151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t>14</a:t>
            </a:fld>
            <a:endParaRPr lang="en-US"/>
          </a:p>
        </p:txBody>
      </p:sp>
    </p:spTree>
    <p:extLst>
      <p:ext uri="{BB962C8B-B14F-4D97-AF65-F5344CB8AC3E}">
        <p14:creationId xmlns:p14="http://schemas.microsoft.com/office/powerpoint/2010/main" val="3182687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18268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t>2</a:t>
            </a:fld>
            <a:endParaRPr lang="en-US"/>
          </a:p>
        </p:txBody>
      </p:sp>
    </p:spTree>
    <p:extLst>
      <p:ext uri="{BB962C8B-B14F-4D97-AF65-F5344CB8AC3E}">
        <p14:creationId xmlns:p14="http://schemas.microsoft.com/office/powerpoint/2010/main" val="143956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74A76-48A7-4B96-A285-56C6A6DC06F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3956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8986B1-CF40-4ACA-B832-8668645FC706}"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3C890-F265-474C-8A78-71056FA0B75B}"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8062B1-0D8F-4904-B792-DC4C21C9FF92}"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585830-8548-4B82-8180-B443B51F56AE}"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AF7A2D-6BA2-46DB-8A07-193B7DDD8C1A}" type="datetime1">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F925FB-B4C1-4C12-B6CF-3FD533A38D4E}"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330D51-6FE0-42A6-BF9E-B024DCF45F9B}" type="datetime1">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B95FB-4382-4C3F-8E65-87AD61642610}" type="datetime1">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7820-6663-4153-8BF5-1CC3F808CCFE}" type="datetime1">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066650-E86E-4ABD-A368-381FC3C2F83F}" type="datetime1">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B2FB67A-B8E2-4296-9968-E790B673D9A3}" type="datetime1">
              <a:rPr lang="en-US" smtClean="0"/>
              <a:t>10/10/2023</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31810DA-7BB0-4D4E-B702-81656226C2F0}" type="datetime1">
              <a:rPr lang="en-US" smtClean="0"/>
              <a:t>10/10/2023</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sciencedirect.com/science/article/abs/pii/B9780124095489096354"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OM" sz="3500" smtClean="0">
                <a:cs typeface="+mn-cs"/>
              </a:rPr>
              <a:t>شیكردنەوەی هایدرۆ</a:t>
            </a:r>
            <a:r>
              <a:rPr lang="ar-IQ" sz="3500" smtClean="0">
                <a:cs typeface="+mn-cs"/>
              </a:rPr>
              <a:t>جیمۆرفۆ</a:t>
            </a:r>
            <a:r>
              <a:rPr lang="ar-OM" sz="3500" smtClean="0">
                <a:cs typeface="+mn-cs"/>
              </a:rPr>
              <a:t>لۆجی</a:t>
            </a:r>
            <a:endParaRPr lang="en-US" sz="3500">
              <a:cs typeface="+mn-cs"/>
            </a:endParaRPr>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600200" y="1524000"/>
            <a:ext cx="6086387" cy="3705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
        <p:nvSpPr>
          <p:cNvPr id="6" name="Title 1"/>
          <p:cNvSpPr txBox="1">
            <a:spLocks/>
          </p:cNvSpPr>
          <p:nvPr/>
        </p:nvSpPr>
        <p:spPr>
          <a:xfrm>
            <a:off x="762000" y="53340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rtl="1"/>
            <a:r>
              <a:rPr lang="ar-IQ" sz="2700" b="1" smtClean="0">
                <a:cs typeface="+mn-cs"/>
              </a:rPr>
              <a:t>د. هۆزان صادق</a:t>
            </a:r>
          </a:p>
        </p:txBody>
      </p:sp>
    </p:spTree>
    <p:extLst>
      <p:ext uri="{BB962C8B-B14F-4D97-AF65-F5344CB8AC3E}">
        <p14:creationId xmlns:p14="http://schemas.microsoft.com/office/powerpoint/2010/main" val="23295000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lstStyle/>
          <a:p>
            <a:pPr algn="ctr"/>
            <a:r>
              <a:rPr lang="ar-OM" sz="2500">
                <a:solidFill>
                  <a:srgbClr val="000000"/>
                </a:solidFill>
                <a:ea typeface="Calibri"/>
                <a:cs typeface="Unikurd Jino"/>
              </a:rPr>
              <a:t>شیكردنەوەی هایدرۆجیۆمۆرفۆلۆجی لە چوارچێوەی بەرنامەی (</a:t>
            </a:r>
            <a:r>
              <a:rPr lang="en-US" sz="2500">
                <a:solidFill>
                  <a:srgbClr val="000000"/>
                </a:solidFill>
                <a:latin typeface="Unikurd Jino"/>
                <a:ea typeface="Calibri"/>
                <a:cs typeface="Arial"/>
              </a:rPr>
              <a:t>GIS</a:t>
            </a:r>
            <a:r>
              <a:rPr lang="ar-OM" sz="2500">
                <a:solidFill>
                  <a:srgbClr val="000000"/>
                </a:solidFill>
                <a:ea typeface="Calibri"/>
                <a:cs typeface="Unikurd Jino"/>
              </a:rPr>
              <a:t>)</a:t>
            </a:r>
            <a:r>
              <a:rPr lang="en-US" sz="2500">
                <a:ea typeface="Calibri"/>
                <a:cs typeface="Arial"/>
              </a:rPr>
              <a:t/>
            </a:r>
            <a:br>
              <a:rPr lang="en-US" sz="2500">
                <a:ea typeface="Calibri"/>
                <a:cs typeface="Arial"/>
              </a:rPr>
            </a:br>
            <a:endParaRPr lang="en-US" sz="2500"/>
          </a:p>
        </p:txBody>
      </p:sp>
      <p:sp>
        <p:nvSpPr>
          <p:cNvPr id="3" name="Content Placeholder 2"/>
          <p:cNvSpPr>
            <a:spLocks noGrp="1"/>
          </p:cNvSpPr>
          <p:nvPr>
            <p:ph idx="1"/>
          </p:nvPr>
        </p:nvSpPr>
        <p:spPr>
          <a:xfrm>
            <a:off x="457200" y="1219200"/>
            <a:ext cx="7620000" cy="4800600"/>
          </a:xfrm>
        </p:spPr>
        <p:txBody>
          <a:bodyPr>
            <a:normAutofit fontScale="92500"/>
          </a:bodyPr>
          <a:lstStyle/>
          <a:p>
            <a:pPr algn="justLow" rtl="1">
              <a:lnSpc>
                <a:spcPct val="150000"/>
              </a:lnSpc>
              <a:spcAft>
                <a:spcPts val="800"/>
              </a:spcAft>
            </a:pPr>
            <a:r>
              <a:rPr lang="ar-OM" sz="2400" smtClean="0">
                <a:solidFill>
                  <a:srgbClr val="000000"/>
                </a:solidFill>
                <a:ea typeface="Calibri"/>
                <a:cs typeface="Unikurd Jino"/>
              </a:rPr>
              <a:t>یەكەم</a:t>
            </a:r>
            <a:r>
              <a:rPr lang="ar-OM" sz="2400">
                <a:solidFill>
                  <a:srgbClr val="000000"/>
                </a:solidFill>
                <a:ea typeface="Calibri"/>
                <a:cs typeface="Unikurd Jino"/>
              </a:rPr>
              <a:t>: داتای ڕاستەر</a:t>
            </a:r>
            <a:endParaRPr lang="en-US" sz="1600">
              <a:ea typeface="Calibri"/>
              <a:cs typeface="Arial"/>
            </a:endParaRPr>
          </a:p>
          <a:p>
            <a:pPr algn="justLow" rtl="1">
              <a:lnSpc>
                <a:spcPct val="150000"/>
              </a:lnSpc>
              <a:spcAft>
                <a:spcPts val="800"/>
              </a:spcAft>
            </a:pPr>
            <a:r>
              <a:rPr lang="ar-OM" sz="2400">
                <a:solidFill>
                  <a:srgbClr val="000000"/>
                </a:solidFill>
                <a:ea typeface="Calibri"/>
                <a:cs typeface="Unikurd Goran"/>
              </a:rPr>
              <a:t>     لەم بەشە بە بەكارهێنانی وێنەی ئاسمانی و نمونەی بەرزونزمی ژمارەیی لە توڵی (هایدرۆلۆجی) و(</a:t>
            </a:r>
            <a:r>
              <a:rPr lang="en-GB" sz="2400">
                <a:solidFill>
                  <a:srgbClr val="000000"/>
                </a:solidFill>
                <a:latin typeface="Unikurd Goran"/>
                <a:ea typeface="Calibri"/>
                <a:cs typeface="Arial"/>
              </a:rPr>
              <a:t>Reclassify</a:t>
            </a:r>
            <a:r>
              <a:rPr lang="ar-OM" sz="2400">
                <a:solidFill>
                  <a:srgbClr val="000000"/>
                </a:solidFill>
                <a:ea typeface="Calibri"/>
                <a:cs typeface="Unikurd Goran"/>
              </a:rPr>
              <a:t>) وتوڵەكانی تر دەرئەنجامی پێویست دەستدەخرێت.</a:t>
            </a:r>
            <a:endParaRPr lang="en-US" sz="1600">
              <a:ea typeface="Calibri"/>
              <a:cs typeface="Arial"/>
            </a:endParaRPr>
          </a:p>
          <a:p>
            <a:pPr algn="justLow" rtl="1">
              <a:lnSpc>
                <a:spcPct val="150000"/>
              </a:lnSpc>
              <a:spcAft>
                <a:spcPts val="800"/>
              </a:spcAft>
            </a:pPr>
            <a:r>
              <a:rPr lang="ar-OM" sz="2400">
                <a:solidFill>
                  <a:srgbClr val="000000"/>
                </a:solidFill>
                <a:ea typeface="Calibri"/>
                <a:cs typeface="Unikurd Jino"/>
              </a:rPr>
              <a:t>دووەم: داتای ڤێكتەر</a:t>
            </a:r>
            <a:endParaRPr lang="en-US" sz="1600">
              <a:ea typeface="Calibri"/>
              <a:cs typeface="Arial"/>
            </a:endParaRPr>
          </a:p>
          <a:p>
            <a:pPr algn="justLow" rtl="1">
              <a:lnSpc>
                <a:spcPct val="150000"/>
              </a:lnSpc>
              <a:spcAft>
                <a:spcPts val="800"/>
              </a:spcAft>
            </a:pPr>
            <a:r>
              <a:rPr lang="ar-OM" sz="2400">
                <a:solidFill>
                  <a:srgbClr val="000000"/>
                </a:solidFill>
                <a:ea typeface="Calibri"/>
                <a:cs typeface="Unikurd Goran"/>
              </a:rPr>
              <a:t>     لێرەدا بە بەكارهێنانی شەیپ فایلی هێڵ، خاڵ وڕووبەر پۆو تان وەردەگيرێت و لە چوارچێوەی توڵی (</a:t>
            </a:r>
            <a:r>
              <a:rPr lang="en-GB" sz="2400">
                <a:solidFill>
                  <a:srgbClr val="000000"/>
                </a:solidFill>
                <a:latin typeface="Unikurd Goran"/>
                <a:ea typeface="Calibri"/>
                <a:cs typeface="Arial"/>
              </a:rPr>
              <a:t>IDW</a:t>
            </a:r>
            <a:r>
              <a:rPr lang="ar-OM" sz="2400">
                <a:solidFill>
                  <a:srgbClr val="000000"/>
                </a:solidFill>
                <a:ea typeface="Calibri"/>
                <a:cs typeface="Unikurd Goran"/>
              </a:rPr>
              <a:t>) و ئەنجامدانی كرداری ژمێریاریی لە ئەتریبیوتدا كارەكان ئەنجام دەدرێت.</a:t>
            </a:r>
            <a:endParaRPr lang="en-US" sz="1600">
              <a:ea typeface="Calibri"/>
              <a:cs typeface="Arial"/>
            </a:endParaRPr>
          </a:p>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23246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algn="r"/>
            <a:r>
              <a:rPr lang="ar-OM" sz="2500">
                <a:solidFill>
                  <a:srgbClr val="000000"/>
                </a:solidFill>
                <a:ea typeface="Calibri"/>
                <a:cs typeface="Unikurd Jino"/>
              </a:rPr>
              <a:t>هەندێك تێبینی تایبەت</a:t>
            </a:r>
            <a:r>
              <a:rPr lang="en-US" sz="2500">
                <a:ea typeface="Calibri"/>
                <a:cs typeface="Arial"/>
              </a:rPr>
              <a:t/>
            </a:r>
            <a:br>
              <a:rPr lang="en-US" sz="2500">
                <a:ea typeface="Calibri"/>
                <a:cs typeface="Arial"/>
              </a:rPr>
            </a:br>
            <a:endParaRPr lang="en-US" sz="2500"/>
          </a:p>
        </p:txBody>
      </p:sp>
      <p:sp>
        <p:nvSpPr>
          <p:cNvPr id="3" name="Content Placeholder 2"/>
          <p:cNvSpPr>
            <a:spLocks noGrp="1"/>
          </p:cNvSpPr>
          <p:nvPr>
            <p:ph idx="1"/>
          </p:nvPr>
        </p:nvSpPr>
        <p:spPr>
          <a:xfrm>
            <a:off x="457200" y="1143000"/>
            <a:ext cx="7620000" cy="4800600"/>
          </a:xfrm>
        </p:spPr>
        <p:txBody>
          <a:bodyPr>
            <a:normAutofit fontScale="92500" lnSpcReduction="20000"/>
          </a:bodyPr>
          <a:lstStyle/>
          <a:p>
            <a:pPr algn="justLow" rtl="1">
              <a:lnSpc>
                <a:spcPct val="150000"/>
              </a:lnSpc>
              <a:spcAft>
                <a:spcPts val="800"/>
              </a:spcAft>
            </a:pPr>
            <a:r>
              <a:rPr lang="ar-OM" sz="2400" smtClean="0">
                <a:solidFill>
                  <a:srgbClr val="000000"/>
                </a:solidFill>
                <a:ea typeface="Calibri"/>
                <a:cs typeface="Unikurd Goran"/>
              </a:rPr>
              <a:t>بوونی </a:t>
            </a:r>
            <a:r>
              <a:rPr lang="ar-OM" sz="2400">
                <a:solidFill>
                  <a:srgbClr val="000000"/>
                </a:solidFill>
                <a:ea typeface="Calibri"/>
                <a:cs typeface="Unikurd Goran"/>
              </a:rPr>
              <a:t>خاڵی سەوز لە هەر خانەیەك لە خانەی توڵ و فرمانەكان پێویستە پڕ بكرێتەوە، لەو كاتەی ئەگەر پێویست نەبوو دەنوسرێت (</a:t>
            </a:r>
            <a:r>
              <a:rPr lang="en-US" sz="2400">
                <a:solidFill>
                  <a:srgbClr val="000000"/>
                </a:solidFill>
                <a:latin typeface="Unikurd Goran"/>
                <a:ea typeface="Calibri"/>
                <a:cs typeface="Arial"/>
              </a:rPr>
              <a:t>Optional</a:t>
            </a:r>
            <a:r>
              <a:rPr lang="ar-OM" sz="2400">
                <a:solidFill>
                  <a:srgbClr val="000000"/>
                </a:solidFill>
                <a:ea typeface="Calibri"/>
                <a:cs typeface="Unikurd Goran"/>
              </a:rPr>
              <a:t>) یان هێچ هێمایەكی دیاریكراوی بۆ دانانرێت.</a:t>
            </a:r>
            <a:endParaRPr lang="en-US" sz="1600">
              <a:ea typeface="Calibri"/>
              <a:cs typeface="Arial"/>
            </a:endParaRPr>
          </a:p>
          <a:p>
            <a:pPr algn="justLow" rtl="1">
              <a:lnSpc>
                <a:spcPct val="150000"/>
              </a:lnSpc>
              <a:spcAft>
                <a:spcPts val="800"/>
              </a:spcAft>
            </a:pPr>
            <a:r>
              <a:rPr lang="ar-OM" sz="2400" smtClean="0">
                <a:solidFill>
                  <a:srgbClr val="000000"/>
                </a:solidFill>
                <a:ea typeface="Calibri"/>
                <a:cs typeface="Unikurd Goran"/>
              </a:rPr>
              <a:t>هەندێك </a:t>
            </a:r>
            <a:r>
              <a:rPr lang="ar-OM" sz="2400">
                <a:solidFill>
                  <a:srgbClr val="000000"/>
                </a:solidFill>
                <a:ea typeface="Calibri"/>
                <a:cs typeface="Unikurd Goran"/>
              </a:rPr>
              <a:t>جار بە هۆی زۆریی لەناویەكی فۆڵدەرەكان كردارو پڕۆسەكان ئەنجام نادرێت بۆیە لە حاڵەتێكی وا پێویستە ژمارەی فۆڵدەرەكان كەم بكرێتەوەو شوێنی خەزنكردنی پڕۆسەكان بگۆڕدرێت.</a:t>
            </a:r>
            <a:endParaRPr lang="en-US" sz="1600">
              <a:ea typeface="Calibri"/>
              <a:cs typeface="Arial"/>
            </a:endParaRPr>
          </a:p>
          <a:p>
            <a:pPr algn="justLow" rtl="1">
              <a:lnSpc>
                <a:spcPct val="150000"/>
              </a:lnSpc>
              <a:spcAft>
                <a:spcPts val="800"/>
              </a:spcAft>
            </a:pPr>
            <a:r>
              <a:rPr lang="ar-OM" sz="2400" smtClean="0">
                <a:solidFill>
                  <a:srgbClr val="000000"/>
                </a:solidFill>
                <a:ea typeface="Calibri"/>
                <a:cs typeface="Unikurd Goran"/>
              </a:rPr>
              <a:t>گرنگە </a:t>
            </a:r>
            <a:r>
              <a:rPr lang="ar-OM" sz="2400">
                <a:solidFill>
                  <a:srgbClr val="000000"/>
                </a:solidFill>
                <a:ea typeface="Calibri"/>
                <a:cs typeface="Unikurd Goran"/>
              </a:rPr>
              <a:t>ڕێك و پێكی و پۆلێنكردنی شوێنی خەزنكردنی پڕۆسەكان لەبەرچاو بگیرێت.</a:t>
            </a:r>
            <a:endParaRPr lang="en-US" sz="1600">
              <a:ea typeface="Calibri"/>
              <a:cs typeface="Arial"/>
            </a:endParaRPr>
          </a:p>
          <a:p>
            <a:pPr algn="justLow" rtl="1">
              <a:lnSpc>
                <a:spcPct val="150000"/>
              </a:lnSpc>
              <a:spcAft>
                <a:spcPts val="800"/>
              </a:spcAft>
            </a:pPr>
            <a:r>
              <a:rPr lang="ar-OM" sz="2400" smtClean="0">
                <a:solidFill>
                  <a:srgbClr val="000000"/>
                </a:solidFill>
                <a:ea typeface="Calibri"/>
                <a:cs typeface="Unikurd Goran"/>
              </a:rPr>
              <a:t>بەكارهێنانی </a:t>
            </a:r>
            <a:r>
              <a:rPr lang="ar-OM" sz="2400">
                <a:solidFill>
                  <a:srgbClr val="000000"/>
                </a:solidFill>
                <a:ea typeface="Calibri"/>
                <a:cs typeface="Unikurd Goran"/>
              </a:rPr>
              <a:t>پەنجەرەی (</a:t>
            </a:r>
            <a:r>
              <a:rPr lang="en-GB" sz="2400">
                <a:solidFill>
                  <a:srgbClr val="000000"/>
                </a:solidFill>
                <a:latin typeface="Unikurd Goran"/>
                <a:ea typeface="Calibri"/>
                <a:cs typeface="Arial"/>
              </a:rPr>
              <a:t>Search</a:t>
            </a:r>
            <a:r>
              <a:rPr lang="ar-OM" sz="2400">
                <a:solidFill>
                  <a:srgbClr val="000000"/>
                </a:solidFill>
                <a:ea typeface="Calibri"/>
                <a:cs typeface="Unikurd Goran"/>
              </a:rPr>
              <a:t>) گرنگە بۆ گەڕانی خێرا.</a:t>
            </a:r>
            <a:endParaRPr lang="en-US" sz="1600">
              <a:ea typeface="Calibri"/>
              <a:cs typeface="Arial"/>
            </a:endParaRPr>
          </a:p>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148252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دووەم: باران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685800" y="1143000"/>
            <a:ext cx="7391400" cy="5257800"/>
          </a:xfrm>
        </p:spPr>
        <p:txBody>
          <a:bodyPr>
            <a:normAutofit lnSpcReduction="10000"/>
          </a:bodyPr>
          <a:lstStyle/>
          <a:p>
            <a:pPr algn="justLow" rtl="1">
              <a:lnSpc>
                <a:spcPct val="150000"/>
              </a:lnSpc>
              <a:spcAft>
                <a:spcPts val="800"/>
              </a:spcAft>
            </a:pPr>
            <a:r>
              <a:rPr lang="ar-OM" sz="2400">
                <a:solidFill>
                  <a:srgbClr val="000000"/>
                </a:solidFill>
                <a:ea typeface="Calibri"/>
                <a:cs typeface="Unikurd Goran"/>
              </a:rPr>
              <a:t> مەبەست لە دابارین هەموو شێوەكانی باران، بەفر، تەزرەو شەختەو خوناو دەگرێتەوە.</a:t>
            </a:r>
            <a:endParaRPr lang="en-US" sz="1600">
              <a:ea typeface="Calibri"/>
              <a:cs typeface="Arial"/>
            </a:endParaRPr>
          </a:p>
          <a:p>
            <a:pPr algn="justLow" rtl="1">
              <a:lnSpc>
                <a:spcPct val="150000"/>
              </a:lnSpc>
              <a:spcAft>
                <a:spcPts val="800"/>
              </a:spcAft>
            </a:pPr>
            <a:r>
              <a:rPr lang="ar-OM" sz="2400">
                <a:solidFill>
                  <a:srgbClr val="C00000"/>
                </a:solidFill>
                <a:ea typeface="Calibri"/>
                <a:cs typeface="Unikurd Jino"/>
              </a:rPr>
              <a:t>واقعی داتای ئاووهەوایی و وێستگە ئاووهەواییەكان</a:t>
            </a:r>
            <a:endParaRPr lang="en-US" sz="1600">
              <a:solidFill>
                <a:srgbClr val="C00000"/>
              </a:solidFill>
              <a:ea typeface="Calibri"/>
              <a:cs typeface="Arial"/>
            </a:endParaRPr>
          </a:p>
          <a:p>
            <a:pPr algn="justLow" rtl="1">
              <a:lnSpc>
                <a:spcPct val="150000"/>
              </a:lnSpc>
              <a:spcAft>
                <a:spcPts val="800"/>
              </a:spcAft>
            </a:pPr>
            <a:r>
              <a:rPr lang="ar-OM" sz="2400">
                <a:solidFill>
                  <a:srgbClr val="000000"/>
                </a:solidFill>
                <a:ea typeface="Calibri"/>
                <a:cs typeface="Unikurd Goran"/>
              </a:rPr>
              <a:t>     وێستگە ئاووهەواییەكانی هەرێمی كوردستان لە ڕووی میكانیزمی كاركردن و دابەشبوونیان كەموكوڕیی زۆریان تێدایە، لەو ڕووەوەی داتا ئاووهەواییەكان تێیاندا بە شێوەیەكی كلاسیكی تۆمار دەكرێن و سەرباری نەبوونی پێوەری زانستی لە دابەشبوونە جوگرافیەكەیان، ئەم خاڵانە دیارترین كەموكوڕییەكانی وێستگە ئاووهەواییەكانە لە هەرێمی كوردستان:</a:t>
            </a:r>
            <a:endParaRPr lang="en-US" sz="230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475640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7620000" cy="5410200"/>
          </a:xfrm>
        </p:spPr>
        <p:txBody>
          <a:bodyPr/>
          <a:lstStyle/>
          <a:p>
            <a:pPr lvl="0" indent="-342900" algn="justLow" rtl="1">
              <a:lnSpc>
                <a:spcPct val="150000"/>
              </a:lnSpc>
              <a:spcAft>
                <a:spcPts val="800"/>
              </a:spcAft>
              <a:buFont typeface="+mj-lt"/>
              <a:buAutoNum type="arabicPeriod"/>
            </a:pPr>
            <a:r>
              <a:rPr lang="ar-OM" sz="2400">
                <a:solidFill>
                  <a:srgbClr val="000000"/>
                </a:solidFill>
                <a:ea typeface="Calibri"/>
                <a:cs typeface="Unikurd Goran"/>
              </a:rPr>
              <a:t>كەموكوڕی لە تۆماركردنی داتاكان و بەكارهێنانی ئامێری كەموورد و شیوازی كلاسیكی، بە نموونە: تۆماركردنی داتا ئاووهەواییەكان بە شێوەی ڕۆژانەو نەبوونی تۆماركردنی داتای خولەك.</a:t>
            </a:r>
            <a:endParaRPr lang="en-US" sz="1600">
              <a:ea typeface="Calibri"/>
              <a:cs typeface="Arial"/>
            </a:endParaRPr>
          </a:p>
          <a:p>
            <a:pPr lvl="0" indent="-342900" algn="justLow" rtl="1">
              <a:lnSpc>
                <a:spcPct val="150000"/>
              </a:lnSpc>
              <a:spcAft>
                <a:spcPts val="800"/>
              </a:spcAft>
              <a:buFont typeface="+mj-lt"/>
              <a:buAutoNum type="arabicPeriod"/>
            </a:pPr>
            <a:r>
              <a:rPr lang="ar-OM" sz="2400">
                <a:solidFill>
                  <a:srgbClr val="000000"/>
                </a:solidFill>
                <a:ea typeface="Calibri"/>
                <a:cs typeface="Unikurd Goran"/>
              </a:rPr>
              <a:t>نەبوونی تۆماركردنی تێكڕای ڕەگەزە ئاووهەواییەكان لە سەرجەم وێستگەكان، بە نموونە زۆربەی وێستگەكانی قەزای ئاكرێ تەنها یەك یان دوو ڕەگەزی ئاووهەوایی تێدا تۆمار دەكرێت.</a:t>
            </a:r>
            <a:endParaRPr lang="en-US" sz="1600">
              <a:ea typeface="Calibri"/>
              <a:cs typeface="Arial"/>
            </a:endParaRPr>
          </a:p>
          <a:p>
            <a:pPr lvl="0" indent="-342900" algn="justLow" rtl="1">
              <a:lnSpc>
                <a:spcPct val="150000"/>
              </a:lnSpc>
              <a:spcAft>
                <a:spcPts val="800"/>
              </a:spcAft>
              <a:buFont typeface="+mj-lt"/>
              <a:buAutoNum type="arabicPeriod"/>
            </a:pPr>
            <a:r>
              <a:rPr lang="ar-OM" sz="2400">
                <a:solidFill>
                  <a:srgbClr val="000000"/>
                </a:solidFill>
                <a:ea typeface="Calibri"/>
                <a:cs typeface="Unikurd Goran"/>
              </a:rPr>
              <a:t>نەبوونی پێوەری زانستی لە دابەشبوونی وێستگەكان، بە جۆرێك زیاتر لە سەرنتەری شارەكان قەتیس بوون</a:t>
            </a:r>
            <a:r>
              <a:rPr lang="ar-OM" sz="2400" smtClean="0">
                <a:solidFill>
                  <a:srgbClr val="000000"/>
                </a:solidFill>
                <a:ea typeface="Calibri"/>
                <a:cs typeface="Unikurd Goran"/>
              </a:rPr>
              <a:t>.</a:t>
            </a:r>
            <a:endParaRPr lang="en-US" sz="16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7067413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943600"/>
          </a:xfrm>
        </p:spPr>
        <p:txBody>
          <a:bodyPr/>
          <a:lstStyle/>
          <a:p>
            <a:pPr marL="114300" indent="0" algn="justLow" rtl="1">
              <a:lnSpc>
                <a:spcPct val="150000"/>
              </a:lnSpc>
              <a:buNone/>
            </a:pPr>
            <a:r>
              <a:rPr lang="en-GB" sz="2400" smtClean="0">
                <a:solidFill>
                  <a:srgbClr val="000000"/>
                </a:solidFill>
                <a:ea typeface="Calibri"/>
                <a:cs typeface="Unikurd Goran"/>
              </a:rPr>
              <a:t>     </a:t>
            </a:r>
            <a:r>
              <a:rPr lang="ar-OM" sz="2400" smtClean="0">
                <a:solidFill>
                  <a:srgbClr val="000000"/>
                </a:solidFill>
                <a:ea typeface="Calibri"/>
                <a:cs typeface="Unikurd Goran"/>
              </a:rPr>
              <a:t>سەبارەت </a:t>
            </a:r>
            <a:r>
              <a:rPr lang="ar-OM" sz="2400">
                <a:solidFill>
                  <a:srgbClr val="000000"/>
                </a:solidFill>
                <a:ea typeface="Calibri"/>
                <a:cs typeface="Unikurd Goran"/>
              </a:rPr>
              <a:t>بە باران گرنگە سەرجەمی ساڵانەو وەرزانە و مانگانە دەربهێنرێت، كە دەكرێت دواتر لە ڕێگەی یەكێك لە </a:t>
            </a:r>
            <a:r>
              <a:rPr lang="ar-OM" sz="2400" smtClean="0">
                <a:solidFill>
                  <a:srgbClr val="000000"/>
                </a:solidFill>
                <a:ea typeface="Calibri"/>
                <a:cs typeface="Unikurd Goran"/>
              </a:rPr>
              <a:t>تەكنیكەكان، </a:t>
            </a:r>
            <a:r>
              <a:rPr lang="ar-OM" sz="2400">
                <a:solidFill>
                  <a:srgbClr val="000000"/>
                </a:solidFill>
                <a:ea typeface="Calibri"/>
                <a:cs typeface="Unikurd Goran"/>
              </a:rPr>
              <a:t>داتاكان بگۆڕدرێت بۆ نەخشەی ژمارەیی</a:t>
            </a:r>
            <a:r>
              <a:rPr lang="ar-OM" sz="2400" smtClean="0">
                <a:solidFill>
                  <a:srgbClr val="000000"/>
                </a:solidFill>
                <a:ea typeface="Calibri"/>
                <a:cs typeface="Unikurd Goran"/>
              </a:rPr>
              <a:t>.</a:t>
            </a:r>
          </a:p>
          <a:p>
            <a:pPr marL="114300" indent="0" algn="justLow" rtl="1">
              <a:lnSpc>
                <a:spcPct val="150000"/>
              </a:lnSpc>
              <a:spcAft>
                <a:spcPts val="800"/>
              </a:spcAft>
              <a:buNone/>
            </a:pPr>
            <a:r>
              <a:rPr lang="ar-OM" sz="2400">
                <a:solidFill>
                  <a:srgbClr val="000000"/>
                </a:solidFill>
                <a:ea typeface="Calibri"/>
                <a:cs typeface="Unikurd Jino"/>
              </a:rPr>
              <a:t>ڕێگەكانی شیكاركردنی بڕی باران لە بەرنامەی (</a:t>
            </a:r>
            <a:r>
              <a:rPr lang="en-GB" sz="2400">
                <a:solidFill>
                  <a:srgbClr val="000000"/>
                </a:solidFill>
                <a:latin typeface="Unikurd Jino"/>
                <a:ea typeface="Calibri"/>
                <a:cs typeface="Arial"/>
              </a:rPr>
              <a:t>GIS</a:t>
            </a:r>
            <a:r>
              <a:rPr lang="ar-OM" sz="2400">
                <a:solidFill>
                  <a:srgbClr val="000000"/>
                </a:solidFill>
                <a:ea typeface="Calibri"/>
                <a:cs typeface="Unikurd Jino"/>
              </a:rPr>
              <a:t>)</a:t>
            </a:r>
            <a:endParaRPr lang="en-US" sz="1600">
              <a:ea typeface="Calibri"/>
              <a:cs typeface="Arial"/>
            </a:endParaRPr>
          </a:p>
          <a:p>
            <a:pPr marL="114300" indent="0" algn="justLow" rtl="1">
              <a:lnSpc>
                <a:spcPct val="150000"/>
              </a:lnSpc>
              <a:spcAft>
                <a:spcPts val="800"/>
              </a:spcAft>
              <a:buNone/>
            </a:pPr>
            <a:r>
              <a:rPr lang="ar-OM" sz="2400" smtClean="0">
                <a:solidFill>
                  <a:srgbClr val="000000"/>
                </a:solidFill>
                <a:ea typeface="Calibri"/>
                <a:cs typeface="Unikurd Goran"/>
              </a:rPr>
              <a:t>     دەكرێت </a:t>
            </a:r>
            <a:r>
              <a:rPr lang="ar-OM" sz="2400">
                <a:solidFill>
                  <a:srgbClr val="000000"/>
                </a:solidFill>
                <a:ea typeface="Calibri"/>
                <a:cs typeface="Unikurd Goran"/>
              </a:rPr>
              <a:t>بڕی بارانی ساڵانە، وەرزانەو مانگانە بە شێوەی راستەر بە بەكارهێنانی داتای وێستگە ئاووهەواییەكان بەم ڕێگانە ئامادە بكرێت</a:t>
            </a:r>
            <a:r>
              <a:rPr lang="ar-OM" sz="2400" smtClean="0">
                <a:solidFill>
                  <a:srgbClr val="000000"/>
                </a:solidFill>
                <a:ea typeface="Calibri"/>
                <a:cs typeface="Unikurd Goran"/>
              </a:rPr>
              <a:t>.</a:t>
            </a:r>
          </a:p>
          <a:p>
            <a:pPr marL="114300" indent="0" algn="justLow" rtl="1">
              <a:lnSpc>
                <a:spcPct val="150000"/>
              </a:lnSpc>
              <a:spcAft>
                <a:spcPts val="800"/>
              </a:spcAft>
              <a:buNone/>
            </a:pPr>
            <a:r>
              <a:rPr lang="ar-OM" sz="2400" smtClean="0">
                <a:solidFill>
                  <a:srgbClr val="000000"/>
                </a:solidFill>
                <a:ea typeface="Calibri"/>
                <a:cs typeface="Unikurd Goran"/>
              </a:rPr>
              <a:t>- </a:t>
            </a:r>
            <a:r>
              <a:rPr lang="ar-OM" sz="2400">
                <a:solidFill>
                  <a:srgbClr val="000000"/>
                </a:solidFill>
                <a:ea typeface="Calibri"/>
                <a:cs typeface="Unikurd Jino"/>
              </a:rPr>
              <a:t>شێوازی زیسن </a:t>
            </a:r>
            <a:endParaRPr lang="en-US" sz="2400">
              <a:ea typeface="Calibri"/>
              <a:cs typeface="Arial"/>
            </a:endParaRPr>
          </a:p>
          <a:p>
            <a:pPr marL="114300" indent="0" algn="justLow" rtl="1">
              <a:lnSpc>
                <a:spcPct val="150000"/>
              </a:lnSpc>
              <a:buNone/>
            </a:pPr>
            <a:r>
              <a:rPr lang="ar-OM" smtClean="0"/>
              <a:t>- </a:t>
            </a:r>
            <a:r>
              <a:rPr lang="ar-OM" sz="2400">
                <a:solidFill>
                  <a:srgbClr val="000000"/>
                </a:solidFill>
                <a:ea typeface="Calibri"/>
                <a:cs typeface="Unikurd Jino"/>
              </a:rPr>
              <a:t>شیوازی </a:t>
            </a:r>
            <a:r>
              <a:rPr lang="ar-OM" sz="2400">
                <a:solidFill>
                  <a:srgbClr val="000000"/>
                </a:solidFill>
                <a:latin typeface="Unikurd Jino"/>
                <a:ea typeface="Calibri"/>
              </a:rPr>
              <a:t>(</a:t>
            </a:r>
            <a:r>
              <a:rPr lang="en-US" sz="2400">
                <a:solidFill>
                  <a:srgbClr val="000000"/>
                </a:solidFill>
                <a:latin typeface="Unikurd Jino"/>
                <a:ea typeface="Calibri"/>
              </a:rPr>
              <a:t>IDW</a:t>
            </a:r>
            <a:r>
              <a:rPr lang="ar-OM" sz="2400">
                <a:solidFill>
                  <a:srgbClr val="000000"/>
                </a:solidFill>
                <a:latin typeface="Unikurd Jino"/>
                <a:ea typeface="Calibri"/>
              </a:rPr>
              <a: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76347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620000" cy="5943600"/>
          </a:xfrm>
        </p:spPr>
        <p:txBody>
          <a:bodyPr/>
          <a:lstStyle/>
          <a:p>
            <a:pPr algn="justLow" rtl="1">
              <a:lnSpc>
                <a:spcPct val="150000"/>
              </a:lnSpc>
              <a:spcAft>
                <a:spcPts val="800"/>
              </a:spcAft>
              <a:buFontTx/>
              <a:buChar char="-"/>
            </a:pPr>
            <a:r>
              <a:rPr lang="ar-OM" sz="2400" smtClean="0">
                <a:solidFill>
                  <a:srgbClr val="000000"/>
                </a:solidFill>
                <a:ea typeface="Calibri"/>
                <a:cs typeface="Unikurd Jino"/>
              </a:rPr>
              <a:t>شێوازی زیسن</a:t>
            </a:r>
          </a:p>
          <a:p>
            <a:pPr marL="114300" indent="0" algn="justLow" rtl="1">
              <a:lnSpc>
                <a:spcPct val="150000"/>
              </a:lnSpc>
              <a:spcAft>
                <a:spcPts val="800"/>
              </a:spcAft>
              <a:buNone/>
            </a:pPr>
            <a:r>
              <a:rPr lang="ar-OM" sz="2400" smtClean="0">
                <a:solidFill>
                  <a:srgbClr val="000000"/>
                </a:solidFill>
                <a:ea typeface="Calibri"/>
                <a:cs typeface="Unikurd Jino"/>
              </a:rPr>
              <a:t>    </a:t>
            </a:r>
            <a:r>
              <a:rPr lang="ar-OM" sz="2400" smtClean="0">
                <a:solidFill>
                  <a:srgbClr val="000000"/>
                </a:solidFill>
                <a:ea typeface="Calibri"/>
                <a:cs typeface="Unikurd Goran"/>
              </a:rPr>
              <a:t>لەم </a:t>
            </a:r>
            <a:r>
              <a:rPr lang="ar-OM" sz="2400">
                <a:solidFill>
                  <a:srgbClr val="000000"/>
                </a:solidFill>
                <a:ea typeface="Calibri"/>
                <a:cs typeface="Unikurd Goran"/>
              </a:rPr>
              <a:t>شێوازە بڕی باران بەشێوەی خاڵ داخل دەكرێت، بەرمەبنای دووری خاڵەكان لە یەكترو بڕی بارانیان ناوچەی دیاریكراو بۆ سەر پۆلیگۆن دابەش دەكرێت بە جۆرێك هەر پۆلیگۆنێك یەك خاڵ لە خۆ دەگرێت. ئەم شێوازە گۆنجاوە كاتێك خەسلەتی تۆپۆگۆافی لە هەر یەك لە </a:t>
            </a:r>
            <a:r>
              <a:rPr lang="ar-OM" sz="2400" smtClean="0">
                <a:solidFill>
                  <a:srgbClr val="000000"/>
                </a:solidFill>
                <a:ea typeface="Calibri"/>
                <a:cs typeface="Unikurd Goran"/>
              </a:rPr>
              <a:t>پۆلیگۆنەكان </a:t>
            </a:r>
            <a:r>
              <a:rPr lang="ar-OM" sz="2400">
                <a:solidFill>
                  <a:srgbClr val="000000"/>
                </a:solidFill>
                <a:ea typeface="Calibri"/>
                <a:cs typeface="Unikurd Goran"/>
              </a:rPr>
              <a:t>(ڕووبەرەكان) هاوشێوە بێت واتە بە شێوەیەكی گشتی بڕی </a:t>
            </a:r>
            <a:r>
              <a:rPr lang="ar-OM" sz="2400" smtClean="0">
                <a:solidFill>
                  <a:srgbClr val="000000"/>
                </a:solidFill>
                <a:ea typeface="Calibri"/>
                <a:cs typeface="Unikurd Goran"/>
              </a:rPr>
              <a:t>باران </a:t>
            </a:r>
            <a:r>
              <a:rPr lang="ar-OM" sz="2400">
                <a:solidFill>
                  <a:srgbClr val="000000"/>
                </a:solidFill>
                <a:ea typeface="Calibri"/>
                <a:cs typeface="Unikurd Goran"/>
              </a:rPr>
              <a:t>لە هەر یەك لە پۆلیگۆنەكان هاوتا بێت. </a:t>
            </a:r>
            <a:endParaRPr lang="ar-OM" sz="2400" smtClean="0">
              <a:solidFill>
                <a:srgbClr val="000000"/>
              </a:solidFill>
              <a:ea typeface="Calibri"/>
              <a:cs typeface="Unikurd Goran"/>
            </a:endParaRPr>
          </a:p>
          <a:p>
            <a:pPr marL="114300" indent="0" algn="justLow" rtl="1">
              <a:lnSpc>
                <a:spcPct val="150000"/>
              </a:lnSpc>
              <a:spcAft>
                <a:spcPts val="800"/>
              </a:spcAft>
              <a:buNone/>
            </a:pPr>
            <a:endParaRPr lang="en-US" sz="24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descr="C:\Users\High Tech\Desktop\thiessen.jpg"/>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641273"/>
            <a:ext cx="3962400" cy="1828800"/>
          </a:xfrm>
          <a:prstGeom prst="rect">
            <a:avLst/>
          </a:prstGeom>
          <a:noFill/>
          <a:ln w="9525">
            <a:solidFill>
              <a:sysClr val="windowText" lastClr="000000"/>
            </a:solidFill>
            <a:prstDash val="dash"/>
          </a:ln>
        </p:spPr>
      </p:pic>
    </p:spTree>
    <p:extLst>
      <p:ext uri="{BB962C8B-B14F-4D97-AF65-F5344CB8AC3E}">
        <p14:creationId xmlns:p14="http://schemas.microsoft.com/office/powerpoint/2010/main" val="41333768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685800" y="1143000"/>
            <a:ext cx="7391400" cy="5257800"/>
          </a:xfrm>
        </p:spPr>
        <p:txBody>
          <a:bodyPr>
            <a:normAutofit fontScale="92500" lnSpcReduction="20000"/>
          </a:bodyPr>
          <a:lstStyle/>
          <a:p>
            <a:pPr algn="justLow" rtl="1">
              <a:lnSpc>
                <a:spcPct val="150000"/>
              </a:lnSpc>
              <a:spcAft>
                <a:spcPts val="800"/>
              </a:spcAft>
            </a:pPr>
            <a:r>
              <a:rPr lang="ar-OM" sz="2400">
                <a:solidFill>
                  <a:srgbClr val="000000"/>
                </a:solidFill>
                <a:ea typeface="Calibri"/>
                <a:cs typeface="Unikurd Goran"/>
              </a:rPr>
              <a:t> </a:t>
            </a:r>
            <a:r>
              <a:rPr lang="ar-OM" sz="2400">
                <a:solidFill>
                  <a:srgbClr val="000000"/>
                </a:solidFill>
                <a:ea typeface="Calibri"/>
                <a:cs typeface="Unikurd Jino"/>
              </a:rPr>
              <a:t>ناساندن و چەمكی هایدرۆلۆجیا</a:t>
            </a:r>
            <a:endParaRPr lang="en-US" sz="1600">
              <a:ea typeface="Calibri"/>
              <a:cs typeface="Arial"/>
            </a:endParaRPr>
          </a:p>
          <a:p>
            <a:pPr algn="justLow" rtl="1">
              <a:lnSpc>
                <a:spcPct val="150000"/>
              </a:lnSpc>
              <a:spcAft>
                <a:spcPts val="800"/>
              </a:spcAft>
            </a:pPr>
            <a:r>
              <a:rPr lang="ar-IQ" sz="2400" smtClean="0">
                <a:solidFill>
                  <a:srgbClr val="000000"/>
                </a:solidFill>
                <a:ea typeface="Calibri"/>
                <a:cs typeface="Unikurd Goran"/>
              </a:rPr>
              <a:t>     </a:t>
            </a:r>
            <a:r>
              <a:rPr lang="ar-OM" sz="2400" smtClean="0">
                <a:solidFill>
                  <a:srgbClr val="000000"/>
                </a:solidFill>
                <a:ea typeface="Calibri"/>
                <a:cs typeface="Unikurd Goran"/>
              </a:rPr>
              <a:t>مەبەست </a:t>
            </a:r>
            <a:r>
              <a:rPr lang="ar-OM" sz="2400">
                <a:solidFill>
                  <a:srgbClr val="000000"/>
                </a:solidFill>
                <a:ea typeface="Calibri"/>
                <a:cs typeface="Unikurd Goran"/>
              </a:rPr>
              <a:t>لە هایدرۆلۆجیا توێژكردنی ئاوی سەر زەوی وژێر زەوییە لە ڕووی </a:t>
            </a:r>
            <a:r>
              <a:rPr lang="ar-OM" sz="2400">
                <a:solidFill>
                  <a:srgbClr val="000000"/>
                </a:solidFill>
                <a:latin typeface="Unikurd Jino" panose="020B0604030504040204" pitchFamily="34" charset="-78"/>
                <a:ea typeface="Calibri"/>
                <a:cs typeface="Unikurd Jino" panose="020B0604030504040204" pitchFamily="34" charset="-78"/>
              </a:rPr>
              <a:t>دابەشبوونی جوگرافی</a:t>
            </a:r>
            <a:r>
              <a:rPr lang="ar-OM" sz="2400">
                <a:solidFill>
                  <a:srgbClr val="000000"/>
                </a:solidFill>
                <a:ea typeface="Calibri"/>
                <a:cs typeface="Unikurd Goran"/>
              </a:rPr>
              <a:t>، </a:t>
            </a:r>
            <a:r>
              <a:rPr lang="ar-OM" sz="2400">
                <a:solidFill>
                  <a:srgbClr val="000000"/>
                </a:solidFill>
                <a:latin typeface="Unikurd Jino" panose="020B0604030504040204" pitchFamily="34" charset="-78"/>
                <a:ea typeface="Calibri"/>
                <a:cs typeface="Unikurd Jino" panose="020B0604030504040204" pitchFamily="34" charset="-78"/>
              </a:rPr>
              <a:t>جوڵەو خەسڵەتەكانی</a:t>
            </a:r>
            <a:r>
              <a:rPr lang="ar-OM" sz="2400">
                <a:solidFill>
                  <a:srgbClr val="000000"/>
                </a:solidFill>
                <a:ea typeface="Calibri"/>
                <a:cs typeface="Unikurd Goran"/>
              </a:rPr>
              <a:t> لە هەر یەك لە قۆناغەكانی سووڕی ئاوییدا، بەڵام ئەم پێناسە گشتگیرەی ئاو زیاتر ئاوی سازگار دەگرێتەوەو ئاوی سوێری زەریاو دەریاكان لە چوارچێوەی توێژكردنی زەریاكان دەخوێندرێت.</a:t>
            </a:r>
            <a:endParaRPr lang="en-US" sz="1600">
              <a:ea typeface="Calibri"/>
              <a:cs typeface="Arial"/>
            </a:endParaRPr>
          </a:p>
          <a:p>
            <a:pPr algn="justLow" rtl="1">
              <a:lnSpc>
                <a:spcPct val="150000"/>
              </a:lnSpc>
              <a:spcAft>
                <a:spcPts val="800"/>
              </a:spcAft>
            </a:pPr>
            <a:r>
              <a:rPr lang="ar-OM" sz="2400">
                <a:solidFill>
                  <a:srgbClr val="000000"/>
                </a:solidFill>
                <a:ea typeface="Calibri"/>
                <a:cs typeface="Unikurd Goran"/>
              </a:rPr>
              <a:t>     وە هەمیشە لەكاتی توێژكردنی ئاوی سازگار كاریگەری و ڕۆڵی مرۆڤ دێتە بەرباس بەجورێك مرۆڤ و مامەڵە ناتەندروستەكانی بووەتە گرفت لەبەردەم بەردەست بوونی ئاوی سازگار لە نموونەی </a:t>
            </a:r>
            <a:r>
              <a:rPr lang="ar-OM" sz="2400">
                <a:solidFill>
                  <a:srgbClr val="000000"/>
                </a:solidFill>
                <a:latin typeface="Unikurd Jino" panose="020B0604030504040204" pitchFamily="34" charset="-78"/>
                <a:ea typeface="Calibri"/>
                <a:cs typeface="Unikurd Jino" panose="020B0604030504040204" pitchFamily="34" charset="-78"/>
              </a:rPr>
              <a:t>سنوربەزێنی لە دەرهێنانی ئاوی ژێر زەوی</a:t>
            </a:r>
            <a:r>
              <a:rPr lang="ar-OM" sz="2400">
                <a:solidFill>
                  <a:srgbClr val="000000"/>
                </a:solidFill>
                <a:ea typeface="Calibri"/>
                <a:cs typeface="Unikurd Goran"/>
              </a:rPr>
              <a:t> و تێكدانی پاكی ئاو لە ڕیگەی </a:t>
            </a:r>
            <a:r>
              <a:rPr lang="ar-OM" sz="2400">
                <a:solidFill>
                  <a:srgbClr val="000000"/>
                </a:solidFill>
                <a:latin typeface="Unikurd Jino" panose="020B0604030504040204" pitchFamily="34" charset="-78"/>
                <a:ea typeface="Calibri"/>
                <a:cs typeface="Unikurd Jino" panose="020B0604030504040204" pitchFamily="34" charset="-78"/>
              </a:rPr>
              <a:t>تێفرێدانی پاشماوەی پیس و ماددەی </a:t>
            </a:r>
            <a:r>
              <a:rPr lang="ar-OM" sz="2400" smtClean="0">
                <a:solidFill>
                  <a:srgbClr val="000000"/>
                </a:solidFill>
                <a:latin typeface="Unikurd Jino" panose="020B0604030504040204" pitchFamily="34" charset="-78"/>
                <a:ea typeface="Calibri"/>
                <a:cs typeface="Unikurd Jino" panose="020B0604030504040204" pitchFamily="34" charset="-78"/>
              </a:rPr>
              <a:t>ژەهراویی</a:t>
            </a:r>
            <a:r>
              <a:rPr lang="ar-IQ" sz="2400" smtClean="0">
                <a:solidFill>
                  <a:srgbClr val="000000"/>
                </a:solidFill>
                <a:latin typeface="Unikurd Jino" panose="020B0604030504040204" pitchFamily="34" charset="-78"/>
                <a:ea typeface="Calibri"/>
                <a:cs typeface="Unikurd Jino" panose="020B0604030504040204" pitchFamily="34" charset="-78"/>
              </a:rPr>
              <a:t> </a:t>
            </a:r>
            <a:r>
              <a:rPr lang="ar-IQ" sz="2400" smtClean="0">
                <a:solidFill>
                  <a:srgbClr val="000000"/>
                </a:solidFill>
                <a:ea typeface="Calibri"/>
                <a:cs typeface="Unikurd Goran"/>
              </a:rPr>
              <a:t>هى تر</a:t>
            </a:r>
            <a:r>
              <a:rPr lang="ar-OM" sz="2400" smtClean="0">
                <a:solidFill>
                  <a:srgbClr val="000000"/>
                </a:solidFill>
                <a:ea typeface="Calibri"/>
                <a:cs typeface="Unikurd Goran"/>
              </a:rPr>
              <a:t>.</a:t>
            </a:r>
            <a:endParaRPr lang="en-US" sz="16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600198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685800" y="1143000"/>
            <a:ext cx="7391400" cy="5257800"/>
          </a:xfrm>
        </p:spPr>
        <p:txBody>
          <a:bodyPr>
            <a:normAutofit/>
          </a:bodyPr>
          <a:lstStyle/>
          <a:p>
            <a:pPr algn="justLow" rtl="1">
              <a:lnSpc>
                <a:spcPct val="150000"/>
              </a:lnSpc>
              <a:spcAft>
                <a:spcPts val="800"/>
              </a:spcAft>
            </a:pPr>
            <a:r>
              <a:rPr lang="ar-IQ" sz="2300" b="1" smtClean="0">
                <a:ea typeface="Calibri"/>
                <a:cs typeface="Arial"/>
              </a:rPr>
              <a:t>گرنگى جوگرافیاو ئەندازیاریی لە بابەتى هایدرۆجیمۆرفۆلۆجیا چییە؟</a:t>
            </a:r>
            <a:endParaRPr lang="en-US" sz="2300" b="1">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5" name="Oval 4"/>
          <p:cNvSpPr/>
          <p:nvPr/>
        </p:nvSpPr>
        <p:spPr>
          <a:xfrm>
            <a:off x="2438400" y="2819400"/>
            <a:ext cx="22860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700" b="1" smtClean="0"/>
              <a:t>ئەندازیاریی</a:t>
            </a:r>
            <a:endParaRPr lang="en-US" sz="2700" b="1"/>
          </a:p>
        </p:txBody>
      </p:sp>
      <p:sp>
        <p:nvSpPr>
          <p:cNvPr id="6" name="Oval 5"/>
          <p:cNvSpPr/>
          <p:nvPr/>
        </p:nvSpPr>
        <p:spPr>
          <a:xfrm>
            <a:off x="4876800" y="2819400"/>
            <a:ext cx="2286000" cy="2133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700" b="1" smtClean="0">
                <a:solidFill>
                  <a:schemeClr val="tx1"/>
                </a:solidFill>
              </a:rPr>
              <a:t>جوگرافیا</a:t>
            </a:r>
            <a:endParaRPr lang="en-US" sz="2700" b="1">
              <a:solidFill>
                <a:schemeClr val="tx1"/>
              </a:solidFill>
            </a:endParaRPr>
          </a:p>
        </p:txBody>
      </p:sp>
    </p:spTree>
    <p:extLst>
      <p:ext uri="{BB962C8B-B14F-4D97-AF65-F5344CB8AC3E}">
        <p14:creationId xmlns:p14="http://schemas.microsoft.com/office/powerpoint/2010/main" val="848472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685800" y="1143000"/>
            <a:ext cx="7391400" cy="5257800"/>
          </a:xfrm>
        </p:spPr>
        <p:txBody>
          <a:bodyPr>
            <a:normAutofit/>
          </a:bodyPr>
          <a:lstStyle/>
          <a:p>
            <a:pPr algn="justLow" rtl="1">
              <a:lnSpc>
                <a:spcPct val="150000"/>
              </a:lnSpc>
              <a:spcAft>
                <a:spcPts val="800"/>
              </a:spcAft>
            </a:pPr>
            <a:r>
              <a:rPr lang="ar-IQ" sz="2400" smtClean="0">
                <a:solidFill>
                  <a:srgbClr val="000000"/>
                </a:solidFill>
                <a:ea typeface="Calibri"/>
                <a:cs typeface="Unikurd Goran"/>
              </a:rPr>
              <a:t>گرنگى ئاو و خەسڵەتەکانى</a:t>
            </a:r>
            <a:endParaRPr lang="en-US" sz="16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C:\Users\High Tech\Desktop\water u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057400"/>
            <a:ext cx="7143750" cy="424089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449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685800" y="1143000"/>
            <a:ext cx="7391400" cy="5257800"/>
          </a:xfrm>
        </p:spPr>
        <p:txBody>
          <a:bodyPr>
            <a:normAutofit/>
          </a:bodyPr>
          <a:lstStyle/>
          <a:p>
            <a:pPr algn="ctr" rtl="1">
              <a:lnSpc>
                <a:spcPct val="150000"/>
              </a:lnSpc>
              <a:spcAft>
                <a:spcPts val="800"/>
              </a:spcAft>
            </a:pPr>
            <a:r>
              <a:rPr lang="ar-OM" sz="2400">
                <a:solidFill>
                  <a:srgbClr val="000000"/>
                </a:solidFill>
                <a:ea typeface="Calibri"/>
                <a:cs typeface="Unikurd Jino"/>
              </a:rPr>
              <a:t>خشتەی خەملێندراوی قەبارەو ڕێژەی ئاو لە سەر ڕووی زەوی</a:t>
            </a:r>
            <a:endParaRPr lang="en-US" sz="16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52878020"/>
              </p:ext>
            </p:extLst>
          </p:nvPr>
        </p:nvGraphicFramePr>
        <p:xfrm>
          <a:off x="990600" y="2057400"/>
          <a:ext cx="6359842" cy="3486912"/>
        </p:xfrm>
        <a:graphic>
          <a:graphicData uri="http://schemas.openxmlformats.org/drawingml/2006/table">
            <a:tbl>
              <a:tblPr rtl="1" firstRow="1" firstCol="1" bandRow="1"/>
              <a:tblGrid>
                <a:gridCol w="2339428"/>
                <a:gridCol w="2474604"/>
                <a:gridCol w="1545810"/>
              </a:tblGrid>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جۆر</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OM" sz="1500">
                          <a:solidFill>
                            <a:srgbClr val="000000"/>
                          </a:solidFill>
                          <a:effectLst/>
                          <a:latin typeface="Calibri"/>
                          <a:ea typeface="Calibri"/>
                          <a:cs typeface="Unikurd Jino"/>
                        </a:rPr>
                        <a:t>قەبارە (* </a:t>
                      </a:r>
                      <a:r>
                        <a:rPr lang="ar-OM" sz="1500" baseline="30000">
                          <a:solidFill>
                            <a:srgbClr val="000000"/>
                          </a:solidFill>
                          <a:effectLst/>
                          <a:latin typeface="Calibri"/>
                          <a:ea typeface="Calibri"/>
                          <a:cs typeface="Unikurd Jino"/>
                        </a:rPr>
                        <a:t>3</a:t>
                      </a:r>
                      <a:r>
                        <a:rPr lang="ar-OM" sz="1500">
                          <a:solidFill>
                            <a:srgbClr val="000000"/>
                          </a:solidFill>
                          <a:effectLst/>
                          <a:latin typeface="Calibri"/>
                          <a:ea typeface="Calibri"/>
                          <a:cs typeface="Unikurd Jino"/>
                        </a:rPr>
                        <a:t>10 كم</a:t>
                      </a:r>
                      <a:r>
                        <a:rPr lang="ar-OM" sz="1500" baseline="30000">
                          <a:solidFill>
                            <a:srgbClr val="000000"/>
                          </a:solidFill>
                          <a:effectLst/>
                          <a:latin typeface="Calibri"/>
                          <a:ea typeface="Calibri"/>
                          <a:cs typeface="Unikurd Jino"/>
                        </a:rPr>
                        <a:t>3</a:t>
                      </a:r>
                      <a:r>
                        <a:rPr lang="ar-OM" sz="1500">
                          <a:solidFill>
                            <a:srgbClr val="000000"/>
                          </a:solidFill>
                          <a:effectLst/>
                          <a:latin typeface="Calibri"/>
                          <a:ea typeface="Calibri"/>
                          <a:cs typeface="Unikurd Jino"/>
                        </a:rPr>
                        <a:t>)</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1">
                        <a:lnSpc>
                          <a:spcPct val="107000"/>
                        </a:lnSpc>
                        <a:spcAft>
                          <a:spcPts val="0"/>
                        </a:spcAft>
                      </a:pPr>
                      <a:r>
                        <a:rPr lang="ar-OM" sz="1500">
                          <a:solidFill>
                            <a:srgbClr val="000000"/>
                          </a:solidFill>
                          <a:effectLst/>
                          <a:latin typeface="Calibri"/>
                          <a:ea typeface="Calibri"/>
                          <a:cs typeface="Unikurd Jino"/>
                        </a:rPr>
                        <a:t>لە سەدا (%)</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دەریاو زەریاكان</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1.338.000</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96.54</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كلأوە بەفرینی وبەستەڵەكەكان</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24.064</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1.74</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ئاوی ژێر زەوی</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23.400</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1.69</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چینی بەستووی ژێر جەمسەر</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300</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0.022</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دەریاچەكان</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176</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0.013</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خاك</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16.5</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0.001</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بەرگەهەوا</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12.9</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0.0009</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زۆنگ وزەلكاوەكان</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11.5</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0.0008</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ڕووبار</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2.12</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0.00015</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گیانداروگژوگیا</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1.12</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0.00008</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76">
                <a:tc>
                  <a:txBody>
                    <a:bodyPr/>
                    <a:lstStyle/>
                    <a:p>
                      <a:pPr algn="ctr" rtl="1">
                        <a:lnSpc>
                          <a:spcPct val="107000"/>
                        </a:lnSpc>
                        <a:spcAft>
                          <a:spcPts val="0"/>
                        </a:spcAft>
                      </a:pPr>
                      <a:r>
                        <a:rPr lang="ar-OM" sz="1500">
                          <a:solidFill>
                            <a:srgbClr val="000000"/>
                          </a:solidFill>
                          <a:effectLst/>
                          <a:latin typeface="Calibri"/>
                          <a:ea typeface="Calibri"/>
                          <a:cs typeface="Unikurd Jino"/>
                        </a:rPr>
                        <a:t>سەرجەم</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1.385.984</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OM" sz="1500">
                          <a:solidFill>
                            <a:srgbClr val="000000"/>
                          </a:solidFill>
                          <a:effectLst/>
                          <a:latin typeface="Calibri"/>
                          <a:ea typeface="Calibri"/>
                          <a:cs typeface="Unikurd Goran"/>
                        </a:rPr>
                        <a:t>100</a:t>
                      </a:r>
                      <a:endParaRPr lang="en-US" sz="11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12729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685800" y="1143000"/>
            <a:ext cx="7391400" cy="5257800"/>
          </a:xfrm>
        </p:spPr>
        <p:txBody>
          <a:bodyPr>
            <a:normAutofit fontScale="92500" lnSpcReduction="10000"/>
          </a:bodyPr>
          <a:lstStyle/>
          <a:p>
            <a:pPr algn="r" rtl="1">
              <a:lnSpc>
                <a:spcPct val="150000"/>
              </a:lnSpc>
              <a:spcAft>
                <a:spcPts val="800"/>
              </a:spcAft>
            </a:pPr>
            <a:r>
              <a:rPr lang="ar-IQ" sz="2400" smtClean="0">
                <a:solidFill>
                  <a:srgbClr val="000000"/>
                </a:solidFill>
                <a:ea typeface="Calibri"/>
                <a:cs typeface="Unikurd Jino"/>
              </a:rPr>
              <a:t>چەمکى جیمۆرفۆلۆجیا</a:t>
            </a:r>
          </a:p>
          <a:p>
            <a:pPr algn="justLow" rtl="1">
              <a:lnSpc>
                <a:spcPct val="150000"/>
              </a:lnSpc>
              <a:spcAft>
                <a:spcPts val="800"/>
              </a:spcAft>
            </a:pPr>
            <a:r>
              <a:rPr lang="ar-OM" sz="1600">
                <a:solidFill>
                  <a:srgbClr val="000000"/>
                </a:solidFill>
                <a:ea typeface="Calibri"/>
                <a:cs typeface="Unikurd Jino"/>
              </a:rPr>
              <a:t>چەمکى جیمۆرفۆلۆجیا</a:t>
            </a:r>
            <a:endParaRPr lang="en-US" sz="1200">
              <a:ea typeface="Calibri"/>
              <a:cs typeface="Arial"/>
            </a:endParaRPr>
          </a:p>
          <a:p>
            <a:pPr algn="justLow" rtl="1">
              <a:lnSpc>
                <a:spcPct val="150000"/>
              </a:lnSpc>
              <a:spcAft>
                <a:spcPts val="800"/>
              </a:spcAft>
            </a:pPr>
            <a:r>
              <a:rPr lang="ar-OM" sz="1600">
                <a:solidFill>
                  <a:srgbClr val="000000"/>
                </a:solidFill>
                <a:ea typeface="Calibri"/>
                <a:cs typeface="Unikurd Goran"/>
              </a:rPr>
              <a:t>     جیمۆرفۆلۆجیا لقێکە لە لقەکانى زانستى زەوى و مەبەست لێی توێژکردنى دیاردەکانى سەر ڕووى زەوییە, جیمۆرفۆلۆجیا لە چوارچێوە گشتى و فراوانەکەیدا جەخت لە هەر یەک لە شێوە، پڕۆسەو کات دەکاتەوە, وەک ئەوەى شێوەکانى سەر ڕووى زەوى چۆن پێکهاتوون و چ جۆرێکن و چۆن پۆلێن دەکرێن, ئەو پڕۆسانە چین بوونەتە هۆى پێکهاتنیان و چ گۆڕانکارییەکیان بەسەر هاتووەو دێت لە ماوەى کاتدا.</a:t>
            </a:r>
            <a:endParaRPr lang="en-US" sz="1200">
              <a:ea typeface="Calibri"/>
              <a:cs typeface="Arial"/>
            </a:endParaRPr>
          </a:p>
          <a:p>
            <a:pPr algn="justLow" rtl="1">
              <a:lnSpc>
                <a:spcPct val="150000"/>
              </a:lnSpc>
              <a:spcAft>
                <a:spcPts val="800"/>
              </a:spcAft>
            </a:pPr>
            <a:r>
              <a:rPr lang="ar-OM" sz="1600">
                <a:solidFill>
                  <a:srgbClr val="000000"/>
                </a:solidFill>
                <a:ea typeface="Calibri"/>
                <a:cs typeface="Unikurd Goran"/>
              </a:rPr>
              <a:t>گرنگترین لایەنەکانى بەکارهێنانى جی ئاى ئێس لە جیمۆرفۆلۆجیا</a:t>
            </a:r>
            <a:endParaRPr lang="en-US" sz="1200">
              <a:ea typeface="Calibri"/>
              <a:cs typeface="Arial"/>
            </a:endParaRPr>
          </a:p>
          <a:p>
            <a:pPr>
              <a:lnSpc>
                <a:spcPct val="107000"/>
              </a:lnSpc>
              <a:spcAft>
                <a:spcPts val="800"/>
              </a:spcAft>
            </a:pPr>
            <a:r>
              <a:rPr lang="en-US" sz="1200">
                <a:ea typeface="Calibri"/>
                <a:cs typeface="Arial"/>
              </a:rPr>
              <a:t>J Remondo (2009), GIS and SDA applicatios in geomorphology</a:t>
            </a:r>
          </a:p>
          <a:p>
            <a:pPr algn="justLow" rtl="1">
              <a:lnSpc>
                <a:spcPct val="150000"/>
              </a:lnSpc>
              <a:spcAft>
                <a:spcPts val="800"/>
              </a:spcAft>
            </a:pPr>
            <a:r>
              <a:rPr lang="ar-OM" sz="1600">
                <a:solidFill>
                  <a:srgbClr val="000000"/>
                </a:solidFill>
                <a:cs typeface="Unikurd Goran"/>
              </a:rPr>
              <a:t>یەکەم: خەسڵەتە تۆپۆگرافییەکان وەک: پلەى هەڵەتى, ئاڕاستەى لاپاڵەکان, بەرزترین و نزمترین بەرزى و ناوەندییان.</a:t>
            </a:r>
            <a:r>
              <a:rPr lang="en-US" sz="1600"/>
              <a:t> </a:t>
            </a:r>
            <a:r>
              <a:rPr lang="ar-OM" sz="1600">
                <a:solidFill>
                  <a:srgbClr val="000000"/>
                </a:solidFill>
                <a:ea typeface="Calibri"/>
                <a:cs typeface="Unikurd Goran"/>
              </a:rPr>
              <a:t>دووەم: تۆڕى لقە ڕووبارەکان و ژمارەو درێژییان و خەسڵەتى تر.</a:t>
            </a:r>
            <a:endParaRPr lang="en-US" sz="1200">
              <a:ea typeface="Calibri"/>
              <a:cs typeface="Arial"/>
            </a:endParaRPr>
          </a:p>
          <a:p>
            <a:pPr algn="justLow" rtl="1">
              <a:lnSpc>
                <a:spcPct val="150000"/>
              </a:lnSpc>
              <a:spcAft>
                <a:spcPts val="800"/>
              </a:spcAft>
            </a:pPr>
            <a:r>
              <a:rPr lang="ar-OM" sz="1600">
                <a:solidFill>
                  <a:srgbClr val="000000"/>
                </a:solidFill>
                <a:ea typeface="Calibri"/>
                <a:cs typeface="Unikurd Goran"/>
              </a:rPr>
              <a:t>سێیەم: توێژکردنى داماڵینى ئاویی.</a:t>
            </a:r>
            <a:endParaRPr lang="en-US" sz="1200">
              <a:ea typeface="Calibri"/>
              <a:cs typeface="Arial"/>
            </a:endParaRPr>
          </a:p>
          <a:p>
            <a:pPr algn="justLow" rtl="1">
              <a:lnSpc>
                <a:spcPct val="150000"/>
              </a:lnSpc>
              <a:spcAft>
                <a:spcPts val="800"/>
              </a:spcAft>
            </a:pPr>
            <a:r>
              <a:rPr lang="ar-OM" sz="1600">
                <a:solidFill>
                  <a:srgbClr val="000000"/>
                </a:solidFill>
                <a:ea typeface="Calibri"/>
                <a:cs typeface="Unikurd Goran"/>
              </a:rPr>
              <a:t>چوارەم: توێژکردنى دیاردە ڕووکارییەکانى وەک دورگە ڕووبارییەکان, پۆندەکان و دابەشبوونى کانیاوەکان.</a:t>
            </a:r>
            <a:endParaRPr lang="en-US" sz="1200">
              <a:ea typeface="Calibri"/>
              <a:cs typeface="Arial"/>
            </a:endParaRPr>
          </a:p>
          <a:p>
            <a:pPr algn="r" rtl="1">
              <a:lnSpc>
                <a:spcPct val="150000"/>
              </a:lnSpc>
              <a:spcAft>
                <a:spcPts val="800"/>
              </a:spcAft>
            </a:pPr>
            <a:endParaRPr lang="en-US" sz="16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547665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3074" name="Picture 2" descr="C:\Users\High Tech\Desktop\water us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1"/>
            <a:ext cx="6515100" cy="503439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6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2743200" y="1143000"/>
            <a:ext cx="5334000" cy="5257800"/>
          </a:xfrm>
        </p:spPr>
        <p:txBody>
          <a:bodyPr>
            <a:normAutofit fontScale="77500" lnSpcReduction="20000"/>
          </a:bodyPr>
          <a:lstStyle/>
          <a:p>
            <a:pPr algn="r" rtl="1">
              <a:lnSpc>
                <a:spcPct val="150000"/>
              </a:lnSpc>
              <a:spcAft>
                <a:spcPts val="800"/>
              </a:spcAft>
            </a:pPr>
            <a:r>
              <a:rPr lang="ar-OM" sz="2300">
                <a:solidFill>
                  <a:srgbClr val="000000"/>
                </a:solidFill>
                <a:ea typeface="Calibri"/>
                <a:cs typeface="Unikurd Jino"/>
              </a:rPr>
              <a:t>شیكردنەوەی هایدرۆجیمۆرفۆلۆجی بە بەكارهێنانی (</a:t>
            </a:r>
            <a:r>
              <a:rPr lang="en-GB" sz="2300">
                <a:solidFill>
                  <a:srgbClr val="000000"/>
                </a:solidFill>
                <a:ea typeface="Calibri"/>
                <a:cs typeface="Unikurd Jino"/>
              </a:rPr>
              <a:t>GIS</a:t>
            </a:r>
            <a:r>
              <a:rPr lang="ar-OM" sz="2300">
                <a:solidFill>
                  <a:srgbClr val="000000"/>
                </a:solidFill>
                <a:ea typeface="Calibri"/>
                <a:cs typeface="Unikurd Jino"/>
              </a:rPr>
              <a:t>)</a:t>
            </a:r>
            <a:r>
              <a:rPr lang="ar-OM" sz="2300">
                <a:solidFill>
                  <a:srgbClr val="000000"/>
                </a:solidFill>
                <a:ea typeface="Calibri"/>
                <a:cs typeface="Unikurd Goran"/>
              </a:rPr>
              <a:t> </a:t>
            </a:r>
            <a:endParaRPr lang="ar-IQ" sz="2300" smtClean="0">
              <a:solidFill>
                <a:srgbClr val="000000"/>
              </a:solidFill>
              <a:ea typeface="Calibri"/>
              <a:cs typeface="Unikurd Goran"/>
            </a:endParaRPr>
          </a:p>
          <a:p>
            <a:pPr algn="just" rtl="1">
              <a:lnSpc>
                <a:spcPct val="150000"/>
              </a:lnSpc>
              <a:spcAft>
                <a:spcPts val="800"/>
              </a:spcAft>
            </a:pPr>
            <a:r>
              <a:rPr lang="ar-IQ" sz="2300" smtClean="0">
                <a:solidFill>
                  <a:srgbClr val="000000"/>
                </a:solidFill>
                <a:ea typeface="Calibri"/>
                <a:cs typeface="Unikurd Goran"/>
              </a:rPr>
              <a:t>     </a:t>
            </a:r>
            <a:r>
              <a:rPr lang="ar-OM" sz="2300" smtClean="0">
                <a:solidFill>
                  <a:srgbClr val="000000"/>
                </a:solidFill>
                <a:ea typeface="Calibri"/>
                <a:cs typeface="Unikurd Goran"/>
              </a:rPr>
              <a:t>شیكردنەوەی </a:t>
            </a:r>
            <a:r>
              <a:rPr lang="ar-OM" sz="2300">
                <a:solidFill>
                  <a:srgbClr val="000000"/>
                </a:solidFill>
                <a:ea typeface="Calibri"/>
                <a:cs typeface="Unikurd Goran"/>
              </a:rPr>
              <a:t>هایدرۆجیمۆرفۆلۆجی بە بەكارهێنانی (</a:t>
            </a:r>
            <a:r>
              <a:rPr lang="en-GB" sz="2300">
                <a:solidFill>
                  <a:srgbClr val="000000"/>
                </a:solidFill>
                <a:latin typeface="Unikurd Goran"/>
                <a:ea typeface="Calibri"/>
                <a:cs typeface="Arial"/>
              </a:rPr>
              <a:t>GIS</a:t>
            </a:r>
            <a:r>
              <a:rPr lang="ar-OM" sz="2300">
                <a:solidFill>
                  <a:srgbClr val="000000"/>
                </a:solidFill>
                <a:ea typeface="Calibri"/>
                <a:cs typeface="Unikurd Goran"/>
              </a:rPr>
              <a:t>) جەخت لە سەر ئاوزێڵی ڕووبار، جوڵەی ئاوی ژێر زەوی و بنیادنانی بنكەی زانیاری سەبارەت بە بابەتە پەیوەنددارەكانی وەك دابارین، ڕۆیشتنی ئاویی و داچۆڕان و داماڵین و خەسڵەتەکانى وەک بەرزى و لێژى و هی تر دەكاتەوە.</a:t>
            </a:r>
            <a:endParaRPr lang="en-US" sz="2300">
              <a:ea typeface="Calibri"/>
              <a:cs typeface="Arial"/>
            </a:endParaRPr>
          </a:p>
          <a:p>
            <a:pPr algn="justLow" rtl="1">
              <a:lnSpc>
                <a:spcPct val="150000"/>
              </a:lnSpc>
              <a:spcAft>
                <a:spcPts val="800"/>
              </a:spcAft>
            </a:pPr>
            <a:r>
              <a:rPr lang="ar-OM" sz="2300">
                <a:solidFill>
                  <a:srgbClr val="000000"/>
                </a:solidFill>
                <a:ea typeface="Calibri"/>
                <a:cs typeface="Unikurd Jino"/>
              </a:rPr>
              <a:t>مەبەست چی لە جی ئای ئێس (</a:t>
            </a:r>
            <a:r>
              <a:rPr lang="en-US" sz="2300">
                <a:solidFill>
                  <a:srgbClr val="000000"/>
                </a:solidFill>
                <a:latin typeface="Unikurd Jino"/>
                <a:ea typeface="Calibri"/>
                <a:cs typeface="Arial"/>
              </a:rPr>
              <a:t>GIS</a:t>
            </a:r>
            <a:r>
              <a:rPr lang="ar-OM" sz="2300">
                <a:solidFill>
                  <a:srgbClr val="000000"/>
                </a:solidFill>
                <a:ea typeface="Calibri"/>
                <a:cs typeface="Unikurd Jino"/>
              </a:rPr>
              <a:t>)</a:t>
            </a:r>
            <a:endParaRPr lang="en-US" sz="2300">
              <a:ea typeface="Calibri"/>
              <a:cs typeface="Arial"/>
            </a:endParaRPr>
          </a:p>
          <a:p>
            <a:pPr algn="justLow" rtl="1">
              <a:lnSpc>
                <a:spcPct val="150000"/>
              </a:lnSpc>
              <a:spcAft>
                <a:spcPts val="800"/>
              </a:spcAft>
            </a:pPr>
            <a:r>
              <a:rPr lang="ar-IQ" sz="2300">
                <a:solidFill>
                  <a:srgbClr val="000000"/>
                </a:solidFill>
                <a:ea typeface="Calibri"/>
                <a:cs typeface="Unikurd Goran"/>
              </a:rPr>
              <a:t>     لە ڕووى تەکنەلۆژییەوە جی ئاى ئێس بریتیە لە بەرنامەیەکى کۆمپیوتەرى بەکاردێت بۆ پاراستن, دووبارەهێنانەوە، شیکردنەوەو دابەشبوونى داتاو زانیارییە جوگرافیەکان.</a:t>
            </a:r>
            <a:endParaRPr lang="en-US" sz="2300">
              <a:ea typeface="Calibri"/>
              <a:cs typeface="Arial"/>
            </a:endParaRPr>
          </a:p>
          <a:p>
            <a:pPr algn="ctr" rtl="1">
              <a:lnSpc>
                <a:spcPct val="150000"/>
              </a:lnSpc>
              <a:spcAft>
                <a:spcPts val="800"/>
              </a:spcAft>
            </a:pPr>
            <a:endParaRPr lang="en-US" sz="16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4100" name="Picture 4" descr="What is GIS? A Guide to Geographic Information Systems - GIS Ge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2306735" cy="36576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65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467600" cy="838200"/>
          </a:xfrm>
        </p:spPr>
        <p:txBody>
          <a:bodyPr>
            <a:normAutofit/>
          </a:bodyPr>
          <a:lstStyle/>
          <a:p>
            <a:pPr algn="justLow" rtl="1"/>
            <a:r>
              <a:rPr lang="ar-OM" sz="3700">
                <a:solidFill>
                  <a:schemeClr val="tx1"/>
                </a:solidFill>
                <a:latin typeface="+mn-lt"/>
                <a:ea typeface="Calibri"/>
                <a:cs typeface="Unikurd Jino"/>
              </a:rPr>
              <a:t>هەفتەی </a:t>
            </a:r>
            <a:r>
              <a:rPr lang="ar-IQ" sz="3700" smtClean="0">
                <a:solidFill>
                  <a:schemeClr val="tx1"/>
                </a:solidFill>
                <a:latin typeface="+mn-lt"/>
                <a:ea typeface="Calibri"/>
                <a:cs typeface="Unikurd Jino"/>
              </a:rPr>
              <a:t>یەکەم</a:t>
            </a:r>
            <a:r>
              <a:rPr lang="ar-OM" sz="3700" smtClean="0">
                <a:solidFill>
                  <a:schemeClr val="tx1"/>
                </a:solidFill>
                <a:latin typeface="+mn-lt"/>
                <a:ea typeface="Calibri"/>
                <a:cs typeface="Unikurd Jino"/>
              </a:rPr>
              <a:t>: </a:t>
            </a:r>
            <a:r>
              <a:rPr lang="ar-IQ" sz="3700" smtClean="0">
                <a:solidFill>
                  <a:schemeClr val="tx1"/>
                </a:solidFill>
                <a:latin typeface="+mn-lt"/>
                <a:ea typeface="Calibri"/>
                <a:cs typeface="Unikurd Jino"/>
              </a:rPr>
              <a:t>ناساندن و چەمکەکان</a:t>
            </a:r>
            <a:endParaRPr lang="en-US" sz="3700">
              <a:solidFill>
                <a:schemeClr val="tx1"/>
              </a:solidFill>
              <a:latin typeface="+mn-lt"/>
              <a:ea typeface="Calibri"/>
              <a:cs typeface="Unikurd Jino"/>
            </a:endParaRPr>
          </a:p>
        </p:txBody>
      </p:sp>
      <p:sp>
        <p:nvSpPr>
          <p:cNvPr id="3" name="Subtitle 2"/>
          <p:cNvSpPr>
            <a:spLocks noGrp="1"/>
          </p:cNvSpPr>
          <p:nvPr>
            <p:ph type="subTitle" idx="1"/>
          </p:nvPr>
        </p:nvSpPr>
        <p:spPr>
          <a:xfrm>
            <a:off x="685800" y="1143000"/>
            <a:ext cx="7391400" cy="5257800"/>
          </a:xfrm>
        </p:spPr>
        <p:txBody>
          <a:bodyPr>
            <a:normAutofit fontScale="92500" lnSpcReduction="10000"/>
          </a:bodyPr>
          <a:lstStyle/>
          <a:p>
            <a:pPr algn="justLow" rtl="1">
              <a:lnSpc>
                <a:spcPct val="150000"/>
              </a:lnSpc>
              <a:spcAft>
                <a:spcPts val="800"/>
              </a:spcAft>
            </a:pPr>
            <a:r>
              <a:rPr lang="ar-OM" sz="2700" smtClean="0">
                <a:solidFill>
                  <a:srgbClr val="000000"/>
                </a:solidFill>
                <a:ea typeface="Calibri"/>
                <a:cs typeface="Unikurd Jino"/>
              </a:rPr>
              <a:t>چۆنیەتى </a:t>
            </a:r>
            <a:r>
              <a:rPr lang="ar-OM" sz="2700">
                <a:solidFill>
                  <a:srgbClr val="000000"/>
                </a:solidFill>
                <a:ea typeface="Calibri"/>
                <a:cs typeface="Unikurd Jino"/>
              </a:rPr>
              <a:t>بەردەستکردنى داتا هایدرۆجیمۆرفۆلۆجیەکان</a:t>
            </a:r>
            <a:endParaRPr lang="en-US" sz="2700">
              <a:ea typeface="Calibri"/>
              <a:cs typeface="Arial"/>
            </a:endParaRPr>
          </a:p>
          <a:p>
            <a:pPr algn="justLow" rtl="1">
              <a:lnSpc>
                <a:spcPct val="150000"/>
              </a:lnSpc>
              <a:spcAft>
                <a:spcPts val="800"/>
              </a:spcAft>
            </a:pPr>
            <a:r>
              <a:rPr lang="ar-OM" sz="2300">
                <a:solidFill>
                  <a:srgbClr val="000000"/>
                </a:solidFill>
                <a:ea typeface="Calibri"/>
                <a:cs typeface="Unikurd Jino"/>
              </a:rPr>
              <a:t>     </a:t>
            </a:r>
            <a:r>
              <a:rPr lang="ar-OM" sz="2300">
                <a:solidFill>
                  <a:srgbClr val="000000"/>
                </a:solidFill>
                <a:ea typeface="Calibri"/>
                <a:cs typeface="Unikurd Goran"/>
              </a:rPr>
              <a:t>ئاوزێلە ڕووبارییەکان و تۆڕى لقە ڕووبارییەکان و یەکە بەرزونزمییەکان لە دیارترین خەسڵەتە ژینگەییەکانن و دەکرێت لە ڕیگەى ڕوپێوکردنى کێوماڵى یان کێشانەوە لە هەستکردن لە دوور یان وێنە تۆپۆگرافیەکان دیار بکرێن (</a:t>
            </a:r>
            <a:r>
              <a:rPr lang="en-US" sz="2300" u="sng">
                <a:solidFill>
                  <a:srgbClr val="0563C1"/>
                </a:solidFill>
                <a:latin typeface="Unikurd Goran"/>
                <a:ea typeface="Calibri"/>
                <a:cs typeface="Arial"/>
                <a:hlinkClick r:id="rId3"/>
              </a:rPr>
              <a:t>https://www.sciencedirect.com/science/article/abs/pii/B9780124095489096354</a:t>
            </a:r>
            <a:r>
              <a:rPr lang="ar-OM" sz="2300">
                <a:solidFill>
                  <a:srgbClr val="000000"/>
                </a:solidFill>
                <a:ea typeface="Calibri"/>
                <a:cs typeface="Unikurd Goran"/>
              </a:rPr>
              <a:t>)</a:t>
            </a:r>
            <a:endParaRPr lang="en-US" sz="2300">
              <a:ea typeface="Calibri"/>
              <a:cs typeface="Arial"/>
            </a:endParaRPr>
          </a:p>
          <a:p>
            <a:pPr algn="justLow" rtl="1">
              <a:lnSpc>
                <a:spcPct val="150000"/>
              </a:lnSpc>
              <a:spcAft>
                <a:spcPts val="800"/>
              </a:spcAft>
            </a:pPr>
            <a:r>
              <a:rPr lang="ar-OM" sz="2300">
                <a:solidFill>
                  <a:srgbClr val="000000"/>
                </a:solidFill>
                <a:ea typeface="Calibri"/>
                <a:cs typeface="Unikurd Goran"/>
              </a:rPr>
              <a:t>     گرنگە پڕۆسەى دڵنیابوون و ڕاستکردنەوە بۆ داتا وەرگیراوەکان بکرێت, بە هۆى جیاوازى لە سەرچاوەى داتاکان, جۆریان, ڕیگەى کارکردن تێیانداو و ووردییان شوێنى دیاردەکان خزینى تێدەکەوێت.</a:t>
            </a:r>
            <a:endParaRPr lang="en-US" sz="2300">
              <a:ea typeface="Calibri"/>
              <a:cs typeface="Arial"/>
            </a:endParaRPr>
          </a:p>
          <a:p>
            <a:pPr algn="r" rtl="1">
              <a:lnSpc>
                <a:spcPct val="150000"/>
              </a:lnSpc>
              <a:spcAft>
                <a:spcPts val="800"/>
              </a:spcAft>
            </a:pPr>
            <a:endParaRPr lang="en-US" sz="1600">
              <a:ea typeface="Calibri"/>
              <a:cs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756422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84</TotalTime>
  <Words>968</Words>
  <Application>Microsoft Office PowerPoint</Application>
  <PresentationFormat>On-screen Show (4:3)</PresentationFormat>
  <Paragraphs>121</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Adjacency</vt:lpstr>
      <vt:lpstr>شیكردنەوەی هایدرۆجیمۆرفۆلۆجی</vt:lpstr>
      <vt:lpstr>هەفتەی یەکەم: ناساندن و چەمکەکان</vt:lpstr>
      <vt:lpstr>هەفتەی یەکەم: ناساندن و چەمکەکان</vt:lpstr>
      <vt:lpstr>هەفتەی یەکەم: ناساندن و چەمکەکان</vt:lpstr>
      <vt:lpstr>هەفتەی یەکەم: ناساندن و چەمکەکان</vt:lpstr>
      <vt:lpstr>هەفتەی یەکەم: ناساندن و چەمکەکان</vt:lpstr>
      <vt:lpstr>هەفتەی یەکەم: ناساندن و چەمکەکان</vt:lpstr>
      <vt:lpstr>هەفتەی یەکەم: ناساندن و چەمکەکان</vt:lpstr>
      <vt:lpstr>هەفتەی یەکەم: ناساندن و چەمکەکان</vt:lpstr>
      <vt:lpstr>شیكردنەوەی هایدرۆجیۆمۆرفۆلۆجی لە چوارچێوەی بەرنامەی (GIS) </vt:lpstr>
      <vt:lpstr>هەندێك تێبینی تایبەت </vt:lpstr>
      <vt:lpstr>هەفتەی دووەم: باران</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شیكردنەوەی هایدرۆلۆجی</dc:title>
  <dc:creator>High Tech</dc:creator>
  <cp:lastModifiedBy>High Tech</cp:lastModifiedBy>
  <cp:revision>17</cp:revision>
  <dcterms:created xsi:type="dcterms:W3CDTF">2006-08-16T00:00:00Z</dcterms:created>
  <dcterms:modified xsi:type="dcterms:W3CDTF">2023-10-10T08:42:32Z</dcterms:modified>
</cp:coreProperties>
</file>