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3" r:id="rId10"/>
    <p:sldId id="275"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21DA-5275-4919-A0C2-50751DE8C3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D6AB500-1A2F-407A-BECC-F9194B6A9424}" type="datetimeFigureOut">
              <a:rPr lang="en-US" smtClean="0"/>
              <a:pPr/>
              <a:t>26/10/2022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FE21DA-5275-4919-A0C2-50751DE8C36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6AB500-1A2F-407A-BECC-F9194B6A9424}" type="datetimeFigureOut">
              <a:rPr lang="en-US" smtClean="0"/>
              <a:pPr/>
              <a:t>26/10/2022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FE21DA-5275-4919-A0C2-50751DE8C36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Toothpasteonbrush.jpg" TargetMode="External"/><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hyperlink" Target="http://en.wikipedia.org/wiki/File:Frying_pan.jpeg" TargetMode="External"/><Relationship Id="rId5" Type="http://schemas.openxmlformats.org/officeDocument/2006/relationships/image" Target="../media/image5.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1078468"/>
            <a:ext cx="85344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a:ln>
                  <a:noFill/>
                </a:ln>
                <a:solidFill>
                  <a:schemeClr val="tx1"/>
                </a:solidFill>
                <a:effectLst/>
                <a:latin typeface="Arial" pitchFamily="34" charset="0"/>
                <a:ea typeface="Calibri" pitchFamily="34" charset="0"/>
                <a:cs typeface="Times New Roman" pitchFamily="18" charset="0"/>
              </a:rPr>
              <a:t>Experiment No. (</a:t>
            </a:r>
            <a:r>
              <a:rPr lang="en-US" sz="3200" b="1" i="1" dirty="0">
                <a:latin typeface="Arial" pitchFamily="34" charset="0"/>
                <a:ea typeface="Calibri" pitchFamily="34" charset="0"/>
                <a:cs typeface="Times New Roman" pitchFamily="18" charset="0"/>
              </a:rPr>
              <a:t>4</a:t>
            </a:r>
            <a:r>
              <a:rPr kumimoji="0" lang="en-US" sz="3200" b="1" i="1" u="none" strike="noStrike" cap="none" normalizeH="0" baseline="0" dirty="0">
                <a:ln>
                  <a:noFill/>
                </a:ln>
                <a:solidFill>
                  <a:schemeClr val="tx1"/>
                </a:solidFill>
                <a:effectLst/>
                <a:latin typeface="Arial" pitchFamily="34" charset="0"/>
                <a:ea typeface="Calibri" pitchFamily="34"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lang="en-US" sz="3200" b="1" i="1" dirty="0">
              <a:latin typeface="Arial" pitchFamily="34" charset="0"/>
              <a:cs typeface="Times New Roman"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Arial" pitchFamily="34" charset="0"/>
                <a:ea typeface="Calibri" pitchFamily="34" charset="0"/>
                <a:cs typeface="Times New Roman" pitchFamily="18" charset="0"/>
              </a:rPr>
              <a:t>Gravimetric Determination of </a:t>
            </a:r>
            <a:r>
              <a:rPr kumimoji="0" lang="en-US" sz="3200" b="1" i="0" u="none" strike="noStrike" cap="none" normalizeH="0" baseline="0" dirty="0">
                <a:ln>
                  <a:noFill/>
                </a:ln>
                <a:solidFill>
                  <a:srgbClr val="FF0000"/>
                </a:solidFill>
                <a:effectLst/>
                <a:latin typeface="Arial" pitchFamily="34" charset="0"/>
                <a:ea typeface="Calibri" pitchFamily="34" charset="0"/>
                <a:cs typeface="Times New Roman" pitchFamily="18" charset="0"/>
              </a:rPr>
              <a:t>Fluoride</a:t>
            </a:r>
            <a:r>
              <a:rPr kumimoji="0" lang="en-US" sz="3200" b="1" i="0" u="none" strike="noStrike" cap="none" normalizeH="0" baseline="0" dirty="0">
                <a:ln>
                  <a:noFill/>
                </a:ln>
                <a:solidFill>
                  <a:schemeClr val="tx1"/>
                </a:solidFill>
                <a:effectLst/>
                <a:latin typeface="Arial" pitchFamily="34" charset="0"/>
                <a:ea typeface="Calibri" pitchFamily="34" charset="0"/>
                <a:cs typeface="Times New Roman" pitchFamily="18" charset="0"/>
              </a:rPr>
              <a:t> as </a:t>
            </a:r>
            <a:r>
              <a:rPr kumimoji="0" lang="en-US" sz="3200" b="1" i="0" u="none" strike="noStrike" cap="none" normalizeH="0" baseline="0" dirty="0">
                <a:ln>
                  <a:noFill/>
                </a:ln>
                <a:solidFill>
                  <a:srgbClr val="7030A0"/>
                </a:solidFill>
                <a:effectLst/>
                <a:latin typeface="Arial" pitchFamily="34" charset="0"/>
                <a:ea typeface="Calibri" pitchFamily="34" charset="0"/>
                <a:cs typeface="Times New Roman" pitchFamily="18" charset="0"/>
              </a:rPr>
              <a:t>Lead(II) </a:t>
            </a:r>
            <a:r>
              <a:rPr kumimoji="0" lang="en-US" sz="3200" b="1" i="0" u="none" strike="noStrike" cap="none" normalizeH="0" baseline="0" dirty="0" err="1">
                <a:ln>
                  <a:noFill/>
                </a:ln>
                <a:solidFill>
                  <a:srgbClr val="7030A0"/>
                </a:solidFill>
                <a:effectLst/>
                <a:latin typeface="Arial" pitchFamily="34" charset="0"/>
                <a:ea typeface="Calibri" pitchFamily="34" charset="0"/>
                <a:cs typeface="Times New Roman" pitchFamily="18" charset="0"/>
              </a:rPr>
              <a:t>Chlorofluoride</a:t>
            </a:r>
            <a:r>
              <a:rPr kumimoji="0" lang="en-US" sz="3200" b="1" i="0" u="none" strike="noStrike" cap="none" normalizeH="0" baseline="0" dirty="0">
                <a:ln>
                  <a:noFill/>
                </a:ln>
                <a:solidFill>
                  <a:srgbClr val="7030A0"/>
                </a:solidFill>
                <a:effectLst/>
                <a:latin typeface="Arial" pitchFamily="34" charset="0"/>
                <a:ea typeface="Calibri" pitchFamily="34" charset="0"/>
                <a:cs typeface="Times New Roman" pitchFamily="18" charset="0"/>
              </a:rPr>
              <a:t> [</a:t>
            </a:r>
            <a:r>
              <a:rPr kumimoji="0" lang="en-US" sz="3200" b="1" i="0" u="none" strike="noStrike" cap="none" normalizeH="0" baseline="0" dirty="0" err="1">
                <a:ln>
                  <a:noFill/>
                </a:ln>
                <a:solidFill>
                  <a:srgbClr val="7030A0"/>
                </a:solidFill>
                <a:effectLst/>
                <a:latin typeface="Arial" pitchFamily="34" charset="0"/>
                <a:ea typeface="Calibri" pitchFamily="34" charset="0"/>
                <a:cs typeface="Times New Roman" pitchFamily="18" charset="0"/>
              </a:rPr>
              <a:t>PbClF</a:t>
            </a:r>
            <a:r>
              <a:rPr kumimoji="0" lang="en-US" sz="3200" b="1" i="0" u="none" strike="noStrike" cap="none" normalizeH="0" baseline="0" dirty="0">
                <a:ln>
                  <a:noFill/>
                </a:ln>
                <a:solidFill>
                  <a:srgbClr val="7030A0"/>
                </a:solidFill>
                <a:effectLst/>
                <a:latin typeface="Arial" pitchFamily="34" charset="0"/>
                <a:ea typeface="Calibri" pitchFamily="34" charset="0"/>
                <a:cs typeface="Times New Roman" pitchFamily="18" charset="0"/>
              </a:rPr>
              <a:t>] </a:t>
            </a:r>
            <a:r>
              <a:rPr kumimoji="0" lang="en-US" sz="3200" b="1" i="0" u="none" strike="noStrike" cap="none" normalizeH="0" baseline="0" dirty="0">
                <a:ln>
                  <a:noFill/>
                </a:ln>
                <a:solidFill>
                  <a:schemeClr val="tx1"/>
                </a:solidFill>
                <a:effectLst/>
                <a:latin typeface="Arial" pitchFamily="34" charset="0"/>
                <a:ea typeface="Calibri" pitchFamily="34" charset="0"/>
                <a:cs typeface="Times New Roman" pitchFamily="18" charset="0"/>
              </a:rPr>
              <a:t>by precipitation method</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1581" y="685800"/>
            <a:ext cx="464116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buFontTx/>
              <a:buChar char="•"/>
              <a:tabLst>
                <a:tab pos="457200" algn="l"/>
              </a:tabLst>
            </a:pPr>
            <a:r>
              <a:rPr lang="en-US" sz="2800" dirty="0">
                <a:latin typeface="Arial" pitchFamily="34" charset="0"/>
              </a:rPr>
              <a:t> </a:t>
            </a:r>
            <a:r>
              <a:rPr lang="en-US" sz="2800" dirty="0" err="1">
                <a:latin typeface="Arial" pitchFamily="34" charset="0"/>
              </a:rPr>
              <a:t>Fluorochlorohydrocarbons</a:t>
            </a:r>
            <a:r>
              <a:rPr lang="en-US" sz="2800" dirty="0">
                <a:latin typeface="Arial" pitchFamily="34" charset="0"/>
              </a:rPr>
              <a:t> are extensively used in air conditioning and refrigeration. </a:t>
            </a:r>
            <a:endParaRPr kumimoji="0" lang="en-US" sz="5400" b="0" i="0" u="none" strike="noStrike" cap="none" normalizeH="0" baseline="0" dirty="0">
              <a:ln>
                <a:noFill/>
              </a:ln>
              <a:effectLst/>
              <a:latin typeface="Arial" pitchFamily="34" charset="0"/>
              <a:cs typeface="Arial" pitchFamily="34" charset="0"/>
            </a:endParaRPr>
          </a:p>
        </p:txBody>
      </p:sp>
      <p:pic>
        <p:nvPicPr>
          <p:cNvPr id="9218" name="Picture 4" descr="http://3.bp.blogspot.com/_0gGEeEMiQkg/TOsz4_5qMGI/AAAAAAAAAAo/HnOguf_FA7Y/s200/Refridgerator%25252003_01.jpg"/>
          <p:cNvPicPr>
            <a:picLocks noChangeAspect="1" noChangeArrowheads="1"/>
          </p:cNvPicPr>
          <p:nvPr/>
        </p:nvPicPr>
        <p:blipFill rotWithShape="1">
          <a:blip r:embed="rId2"/>
          <a:srcRect l="19662" t="1943" r="12281" b="5583"/>
          <a:stretch/>
        </p:blipFill>
        <p:spPr bwMode="auto">
          <a:xfrm>
            <a:off x="7173351" y="0"/>
            <a:ext cx="1970649" cy="2677657"/>
          </a:xfrm>
          <a:prstGeom prst="rect">
            <a:avLst/>
          </a:prstGeom>
          <a:noFill/>
          <a:ln w="9525">
            <a:noFill/>
            <a:miter lim="800000"/>
            <a:headEnd/>
            <a:tailEnd/>
          </a:ln>
        </p:spPr>
      </p:pic>
      <p:pic>
        <p:nvPicPr>
          <p:cNvPr id="9219" name="Picture 5" descr="http://4.bp.blogspot.com/_0gGEeEMiQkg/TOs0Q13Rn1I/AAAAAAAAAAs/cN7o5lwqOyU/s200/lg-air-conditioner.jpg"/>
          <p:cNvPicPr>
            <a:picLocks noChangeAspect="1" noChangeArrowheads="1"/>
          </p:cNvPicPr>
          <p:nvPr/>
        </p:nvPicPr>
        <p:blipFill>
          <a:blip r:embed="rId3"/>
          <a:srcRect/>
          <a:stretch>
            <a:fillRect/>
          </a:stretch>
        </p:blipFill>
        <p:spPr bwMode="auto">
          <a:xfrm>
            <a:off x="4419600" y="386328"/>
            <a:ext cx="2540000" cy="1905000"/>
          </a:xfrm>
          <a:prstGeom prst="rect">
            <a:avLst/>
          </a:prstGeom>
          <a:noFill/>
          <a:ln w="9525">
            <a:noFill/>
            <a:miter lim="800000"/>
            <a:headEnd/>
            <a:tailEnd/>
          </a:ln>
        </p:spPr>
      </p:pic>
      <p:sp>
        <p:nvSpPr>
          <p:cNvPr id="5" name="Rectangle 4">
            <a:extLst>
              <a:ext uri="{FF2B5EF4-FFF2-40B4-BE49-F238E27FC236}">
                <a16:creationId xmlns:a16="http://schemas.microsoft.com/office/drawing/2014/main" id="{436E27A4-5F87-4864-BFEB-6D1AEDA87D49}"/>
              </a:ext>
            </a:extLst>
          </p:cNvPr>
          <p:cNvSpPr/>
          <p:nvPr/>
        </p:nvSpPr>
        <p:spPr>
          <a:xfrm>
            <a:off x="0" y="3079408"/>
            <a:ext cx="5878565" cy="3108543"/>
          </a:xfrm>
          <a:prstGeom prst="rect">
            <a:avLst/>
          </a:prstGeom>
        </p:spPr>
        <p:txBody>
          <a:bodyPr wrap="square">
            <a:spAutoFit/>
          </a:bodyPr>
          <a:lstStyle/>
          <a:p>
            <a:r>
              <a:rPr lang="en-US" sz="2800" dirty="0">
                <a:latin typeface="Arial" pitchFamily="34" charset="0"/>
              </a:rPr>
              <a:t>Originally, sodium fluoride was used to fluoridate water; </a:t>
            </a:r>
            <a:r>
              <a:rPr lang="en-US" sz="2800" dirty="0" err="1">
                <a:latin typeface="Arial" pitchFamily="34" charset="0"/>
              </a:rPr>
              <a:t>hexafluorosilicic</a:t>
            </a:r>
            <a:r>
              <a:rPr lang="en-US" sz="2800" dirty="0">
                <a:latin typeface="Arial" pitchFamily="34" charset="0"/>
              </a:rPr>
              <a:t> acid (H</a:t>
            </a:r>
            <a:r>
              <a:rPr lang="en-US" sz="2800" baseline="-25000" dirty="0">
                <a:latin typeface="Arial" pitchFamily="34" charset="0"/>
              </a:rPr>
              <a:t>2</a:t>
            </a:r>
            <a:r>
              <a:rPr lang="en-US" sz="2800" dirty="0">
                <a:latin typeface="Arial" pitchFamily="34" charset="0"/>
              </a:rPr>
              <a:t>SiF</a:t>
            </a:r>
            <a:r>
              <a:rPr lang="en-US" sz="2800" baseline="-25000" dirty="0">
                <a:latin typeface="Arial" pitchFamily="34" charset="0"/>
              </a:rPr>
              <a:t>6</a:t>
            </a:r>
            <a:r>
              <a:rPr lang="en-US" sz="2800" dirty="0">
                <a:latin typeface="Arial" pitchFamily="34" charset="0"/>
              </a:rPr>
              <a:t>) and its salt sodium </a:t>
            </a:r>
            <a:r>
              <a:rPr lang="en-US" sz="2800" dirty="0" err="1">
                <a:latin typeface="Arial" pitchFamily="34" charset="0"/>
              </a:rPr>
              <a:t>hexafluorosilicate</a:t>
            </a:r>
            <a:r>
              <a:rPr lang="en-US" sz="2800" dirty="0">
                <a:latin typeface="Arial" pitchFamily="34" charset="0"/>
              </a:rPr>
              <a:t> (Na</a:t>
            </a:r>
            <a:r>
              <a:rPr lang="en-US" sz="2800" baseline="-25000" dirty="0">
                <a:latin typeface="Arial" pitchFamily="34" charset="0"/>
              </a:rPr>
              <a:t>2</a:t>
            </a:r>
            <a:r>
              <a:rPr lang="en-US" sz="2800" dirty="0">
                <a:latin typeface="Arial" pitchFamily="34" charset="0"/>
              </a:rPr>
              <a:t>SiF</a:t>
            </a:r>
            <a:r>
              <a:rPr lang="en-US" sz="2800" baseline="-25000" dirty="0">
                <a:latin typeface="Arial" pitchFamily="34" charset="0"/>
              </a:rPr>
              <a:t>6</a:t>
            </a:r>
            <a:r>
              <a:rPr lang="en-US" sz="2800" dirty="0">
                <a:latin typeface="Arial" pitchFamily="34" charset="0"/>
              </a:rPr>
              <a:t>) are more commonly used additives. The fluoridation of water is known to prevent tooth decay</a:t>
            </a:r>
          </a:p>
        </p:txBody>
      </p:sp>
      <p:pic>
        <p:nvPicPr>
          <p:cNvPr id="6" name="Picture 5" descr="http://1.bp.blogspot.com/_6Y-NXZmDcxU/TNlmYaP5euI/AAAAAAAAM30/1FycMeFn8Jo/s400/fluoride+2.jpg">
            <a:extLst>
              <a:ext uri="{FF2B5EF4-FFF2-40B4-BE49-F238E27FC236}">
                <a16:creationId xmlns:a16="http://schemas.microsoft.com/office/drawing/2014/main" id="{D69BC46E-ECA1-4BE4-8524-065F4FF7EF20}"/>
              </a:ext>
            </a:extLst>
          </p:cNvPr>
          <p:cNvPicPr>
            <a:picLocks noChangeAspect="1" noChangeArrowheads="1"/>
          </p:cNvPicPr>
          <p:nvPr/>
        </p:nvPicPr>
        <p:blipFill>
          <a:blip r:embed="rId4"/>
          <a:srcRect/>
          <a:stretch>
            <a:fillRect/>
          </a:stretch>
        </p:blipFill>
        <p:spPr bwMode="auto">
          <a:xfrm>
            <a:off x="5853947" y="4027943"/>
            <a:ext cx="3265435" cy="2677657"/>
          </a:xfrm>
          <a:prstGeom prst="rect">
            <a:avLst/>
          </a:prstGeom>
          <a:noFill/>
          <a:ln w="9525">
            <a:noFill/>
            <a:miter lim="800000"/>
            <a:headEnd/>
            <a:tailEnd/>
          </a:ln>
        </p:spPr>
      </p:pic>
      <p:sp>
        <p:nvSpPr>
          <p:cNvPr id="7" name="Rectangle 6">
            <a:extLst>
              <a:ext uri="{FF2B5EF4-FFF2-40B4-BE49-F238E27FC236}">
                <a16:creationId xmlns:a16="http://schemas.microsoft.com/office/drawing/2014/main" id="{DA7F5B58-94C2-4958-85BF-AE0D580A5F51}"/>
              </a:ext>
            </a:extLst>
          </p:cNvPr>
          <p:cNvSpPr/>
          <p:nvPr/>
        </p:nvSpPr>
        <p:spPr>
          <a:xfrm>
            <a:off x="727554" y="6243935"/>
            <a:ext cx="4052713" cy="461665"/>
          </a:xfrm>
          <a:prstGeom prst="rect">
            <a:avLst/>
          </a:prstGeom>
        </p:spPr>
        <p:txBody>
          <a:bodyPr wrap="none">
            <a:spAutoFit/>
          </a:bodyPr>
          <a:lstStyle/>
          <a:p>
            <a:r>
              <a:rPr lang="en-US" sz="2400" dirty="0">
                <a:latin typeface="Arial" pitchFamily="34" charset="0"/>
              </a:rPr>
              <a:t> (0.7ppm to 1.2ppm) fluoride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52400" y="609600"/>
            <a:ext cx="85344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800" b="0" i="0" u="none" strike="noStrike" cap="none" normalizeH="0" baseline="0" dirty="0">
                <a:ln>
                  <a:noFill/>
                </a:ln>
                <a:effectLst/>
                <a:latin typeface="Arial" pitchFamily="34" charset="0"/>
                <a:ea typeface="Times New Roman" pitchFamily="18" charset="0"/>
                <a:cs typeface="Times New Roman" pitchFamily="18" charset="0"/>
              </a:rPr>
              <a:t> Sodium Fluoride (</a:t>
            </a:r>
            <a:r>
              <a:rPr kumimoji="0" lang="en-US" sz="2800" b="0" i="0" u="none" strike="noStrike" cap="none" normalizeH="0" baseline="0" dirty="0" err="1">
                <a:ln>
                  <a:noFill/>
                </a:ln>
                <a:effectLst/>
                <a:latin typeface="Arial" pitchFamily="34" charset="0"/>
                <a:ea typeface="Times New Roman" pitchFamily="18" charset="0"/>
                <a:cs typeface="Times New Roman" pitchFamily="18" charset="0"/>
              </a:rPr>
              <a:t>NaF</a:t>
            </a:r>
            <a:r>
              <a:rPr kumimoji="0" lang="en-US" sz="2800" b="0" i="0" u="none" strike="noStrike" cap="none" normalizeH="0" baseline="0" dirty="0">
                <a:ln>
                  <a:noFill/>
                </a:ln>
                <a:effectLst/>
                <a:latin typeface="Arial" pitchFamily="34" charset="0"/>
                <a:ea typeface="Times New Roman" pitchFamily="18" charset="0"/>
                <a:cs typeface="Times New Roman" pitchFamily="18" charset="0"/>
              </a:rPr>
              <a:t>) is used in toothpaste and</a:t>
            </a:r>
            <a:r>
              <a:rPr kumimoji="0" lang="en-US" sz="2800" b="0" i="0" u="none" strike="noStrike" cap="none" normalizeH="0" dirty="0">
                <a:ln>
                  <a:noFill/>
                </a:ln>
                <a:effectLst/>
                <a:latin typeface="Arial" pitchFamily="34" charset="0"/>
                <a:ea typeface="Times New Roman" pitchFamily="18" charset="0"/>
                <a:cs typeface="Times New Roman" pitchFamily="18" charset="0"/>
              </a:rPr>
              <a:t> rinses</a:t>
            </a:r>
            <a:r>
              <a:rPr kumimoji="0" lang="en-US" sz="2800" b="0" i="0" u="none" strike="noStrike" cap="none" normalizeH="0" baseline="0" dirty="0">
                <a:ln>
                  <a:noFill/>
                </a:ln>
                <a:effectLst/>
                <a:latin typeface="Arial" pitchFamily="34" charset="0"/>
                <a:ea typeface="Times New Roman" pitchFamily="18" charset="0"/>
                <a:cs typeface="Times New Roman" pitchFamily="18" charset="0"/>
              </a:rPr>
              <a:t> to prevent tooth decay. </a:t>
            </a:r>
            <a:endParaRPr kumimoji="0" lang="en-US" sz="5400" b="0" i="0" u="none" strike="noStrike" cap="none" normalizeH="0" baseline="0" dirty="0">
              <a:ln>
                <a:noFill/>
              </a:ln>
              <a:effectLst/>
              <a:latin typeface="Arial" pitchFamily="34" charset="0"/>
              <a:cs typeface="Arial" pitchFamily="34" charset="0"/>
            </a:endParaRPr>
          </a:p>
        </p:txBody>
      </p:sp>
      <p:pic>
        <p:nvPicPr>
          <p:cNvPr id="31746" name="Picture 4" descr="colgate fluoriguard fluoride rinse af 27291 How to Use a Fluoride Rinse"/>
          <p:cNvPicPr>
            <a:picLocks noChangeAspect="1" noChangeArrowheads="1"/>
          </p:cNvPicPr>
          <p:nvPr/>
        </p:nvPicPr>
        <p:blipFill>
          <a:blip r:embed="rId2"/>
          <a:srcRect/>
          <a:stretch>
            <a:fillRect/>
          </a:stretch>
        </p:blipFill>
        <p:spPr bwMode="auto">
          <a:xfrm>
            <a:off x="5389098" y="4017498"/>
            <a:ext cx="2840502" cy="2840502"/>
          </a:xfrm>
          <a:prstGeom prst="rect">
            <a:avLst/>
          </a:prstGeom>
          <a:noFill/>
          <a:ln w="9525">
            <a:noFill/>
            <a:miter lim="800000"/>
            <a:headEnd/>
            <a:tailEnd/>
          </a:ln>
        </p:spPr>
      </p:pic>
      <p:pic>
        <p:nvPicPr>
          <p:cNvPr id="31748" name="Picture 4" descr="mhtml:file://F:\محضارات\gravimetric\2ي%20كيميا\Flouride\Toothpaste%20-%20Wikipedia,%20the%20free%20encyclopedia.mht!http://upload.wikimedia.org/wikipedia/commons/thumb/4/49/Toothpasteonbrush.jpg/275px-Toothpasteonbrush.jpg">
            <a:hlinkClick r:id="rId3"/>
          </p:cNvPr>
          <p:cNvPicPr>
            <a:picLocks noChangeAspect="1" noChangeArrowheads="1"/>
          </p:cNvPicPr>
          <p:nvPr/>
        </p:nvPicPr>
        <p:blipFill>
          <a:blip r:embed="rId4"/>
          <a:srcRect/>
          <a:stretch>
            <a:fillRect/>
          </a:stretch>
        </p:blipFill>
        <p:spPr bwMode="auto">
          <a:xfrm>
            <a:off x="4983816" y="1371600"/>
            <a:ext cx="4007784" cy="2667000"/>
          </a:xfrm>
          <a:prstGeom prst="rect">
            <a:avLst/>
          </a:prstGeom>
          <a:noFill/>
        </p:spPr>
      </p:pic>
      <p:sp>
        <p:nvSpPr>
          <p:cNvPr id="5" name="Rectangle 1">
            <a:extLst>
              <a:ext uri="{FF2B5EF4-FFF2-40B4-BE49-F238E27FC236}">
                <a16:creationId xmlns:a16="http://schemas.microsoft.com/office/drawing/2014/main" id="{125E7BF0-4369-4F35-8B9D-4FDD1C741D52}"/>
              </a:ext>
            </a:extLst>
          </p:cNvPr>
          <p:cNvSpPr>
            <a:spLocks noChangeArrowheads="1"/>
          </p:cNvSpPr>
          <p:nvPr/>
        </p:nvSpPr>
        <p:spPr bwMode="auto">
          <a:xfrm>
            <a:off x="325816" y="2607826"/>
            <a:ext cx="493198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latin typeface="Arial" pitchFamily="34" charset="0"/>
                <a:ea typeface="Times New Roman" pitchFamily="18" charset="0"/>
                <a:cs typeface="Times New Roman" pitchFamily="18" charset="0"/>
              </a:rPr>
              <a:t>Fluoride can greatly help dental health by strengthening the tooth enamel, making it more resistant to tooth decay. It also reduces the amount of acid that the bacteria on your teeth produce.</a:t>
            </a:r>
            <a:endParaRPr kumimoji="0" lang="en-US" sz="6000" b="0" i="0" u="none" strike="noStrike" cap="none" normalizeH="0" baseline="0" dirty="0">
              <a:ln>
                <a:noFill/>
              </a:ln>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914400"/>
            <a:ext cx="85344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Fluorine (F) is the first element in the Halogen group (group 17) in the periodic table. It is the most electronegative element, and therefore is very reactive. It has 5 valence electrons in the 2p level and usually forms the anion F</a:t>
            </a:r>
            <a:r>
              <a:rPr kumimoji="0" lang="en-US" sz="2800" b="0" i="0" u="none" strike="noStrike" cap="none" normalizeH="0" baseline="30000" dirty="0">
                <a:ln>
                  <a:noFill/>
                </a:ln>
                <a:solidFill>
                  <a:schemeClr val="tx1"/>
                </a:solidFill>
                <a:effectLst/>
                <a:latin typeface="Arial" pitchFamily="34" charset="0"/>
                <a:ea typeface="Times New Roman" pitchFamily="18" charset="0"/>
                <a:cs typeface="Times New Roman" pitchFamily="18" charset="0"/>
              </a:rPr>
              <a:t>-</a:t>
            </a:r>
            <a:r>
              <a:rPr kumimoji="0" lang="en-US"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due to it is extremely electronegative, which means that it accepts electrons when reacting. </a:t>
            </a:r>
          </a:p>
          <a:p>
            <a:pPr marL="0" marR="0" lvl="0" indent="457200" algn="justLow"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Fluoride (F</a:t>
            </a:r>
            <a:r>
              <a:rPr kumimoji="0" lang="en-US" sz="2800" b="0" i="0" u="none" strike="noStrike" cap="none" normalizeH="0" baseline="30000" dirty="0">
                <a:ln>
                  <a:noFill/>
                </a:ln>
                <a:solidFill>
                  <a:schemeClr val="tx1"/>
                </a:solidFill>
                <a:effectLst/>
                <a:latin typeface="Arial" pitchFamily="34" charset="0"/>
                <a:ea typeface="Calibri" pitchFamily="34" charset="0"/>
                <a:cs typeface="Times New Roman" pitchFamily="18" charset="0"/>
              </a:rPr>
              <a:t>-</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is the reduced form of fluorine (F). Both organic and inorganic compounds containing the element fluorine are considered fluorides.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762000"/>
            <a:ext cx="8458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This method which is based upon the precipitation of lead </a:t>
            </a:r>
            <a:r>
              <a:rPr kumimoji="0" lang="en-US" sz="2800" b="0" i="0" u="none" strike="noStrike" cap="none" normalizeH="0" baseline="0" dirty="0" err="1">
                <a:ln>
                  <a:noFill/>
                </a:ln>
                <a:solidFill>
                  <a:schemeClr val="tx1"/>
                </a:solidFill>
                <a:effectLst/>
                <a:latin typeface="Arial" pitchFamily="34" charset="0"/>
                <a:ea typeface="Calibri" pitchFamily="34" charset="0"/>
                <a:cs typeface="Times New Roman" pitchFamily="18" charset="0"/>
              </a:rPr>
              <a:t>chlorofluoride</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a:t>
            </a:r>
            <a:r>
              <a:rPr kumimoji="0" lang="en-US" sz="2800" b="0" i="0" u="none" strike="noStrike" cap="none" normalizeH="0" baseline="0" dirty="0" err="1">
                <a:ln>
                  <a:noFill/>
                </a:ln>
                <a:solidFill>
                  <a:schemeClr val="tx1"/>
                </a:solidFill>
                <a:effectLst/>
                <a:latin typeface="Arial" pitchFamily="34" charset="0"/>
                <a:ea typeface="Calibri" pitchFamily="34" charset="0"/>
                <a:cs typeface="Times New Roman" pitchFamily="18" charset="0"/>
              </a:rPr>
              <a:t>PbClF</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has been used extensively for the determination of macro and </a:t>
            </a:r>
            <a:r>
              <a:rPr kumimoji="0" lang="en-US" sz="2800" b="0" i="0" u="none" strike="noStrike" cap="none" normalizeH="0" baseline="0" dirty="0" err="1">
                <a:ln>
                  <a:noFill/>
                </a:ln>
                <a:solidFill>
                  <a:schemeClr val="tx1"/>
                </a:solidFill>
                <a:effectLst/>
                <a:latin typeface="Arial" pitchFamily="34" charset="0"/>
                <a:ea typeface="Calibri" pitchFamily="34" charset="0"/>
                <a:cs typeface="Times New Roman" pitchFamily="18" charset="0"/>
              </a:rPr>
              <a:t>semimicro</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amounts of fluoride.</a:t>
            </a:r>
          </a:p>
          <a:p>
            <a:pPr marL="0" marR="0" lvl="0" indent="457200" algn="justLow"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457200" algn="justLow" defTabSz="914400" rtl="0" eaLnBrk="1" fontAlgn="base" latinLnBrk="0" hangingPunct="1">
              <a:lnSpc>
                <a:spcPct val="100000"/>
              </a:lnSpc>
              <a:spcBef>
                <a:spcPct val="0"/>
              </a:spcBef>
              <a:spcAft>
                <a:spcPct val="0"/>
              </a:spcAft>
              <a:buClrTx/>
              <a:buSzTx/>
              <a:buFontTx/>
              <a:buNone/>
              <a:tabLst/>
            </a:pPr>
            <a:r>
              <a:rPr lang="en-US" sz="2400" b="1" dirty="0" err="1">
                <a:latin typeface="Arial" pitchFamily="34" charset="0"/>
              </a:rPr>
              <a:t>NaF</a:t>
            </a:r>
            <a:r>
              <a:rPr lang="en-US" sz="2400" b="1" dirty="0">
                <a:latin typeface="Arial" pitchFamily="34" charset="0"/>
              </a:rPr>
              <a:t>  +  NaCl  +  </a:t>
            </a:r>
            <a:r>
              <a:rPr lang="en-US" sz="2400" b="1" dirty="0" err="1">
                <a:latin typeface="Arial" pitchFamily="34" charset="0"/>
              </a:rPr>
              <a:t>Pb</a:t>
            </a:r>
            <a:r>
              <a:rPr lang="en-US" sz="2400" b="1" dirty="0">
                <a:latin typeface="Arial" pitchFamily="34" charset="0"/>
              </a:rPr>
              <a:t>(NO</a:t>
            </a:r>
            <a:r>
              <a:rPr lang="en-US" sz="2400" b="1" baseline="-25000" dirty="0">
                <a:latin typeface="Arial" pitchFamily="34" charset="0"/>
              </a:rPr>
              <a:t>3</a:t>
            </a:r>
            <a:r>
              <a:rPr lang="en-US" sz="2400" b="1" dirty="0">
                <a:latin typeface="Arial" pitchFamily="34" charset="0"/>
              </a:rPr>
              <a:t>)</a:t>
            </a:r>
            <a:r>
              <a:rPr lang="en-US" sz="2400" b="1" baseline="-25000" dirty="0">
                <a:latin typeface="Arial" pitchFamily="34" charset="0"/>
              </a:rPr>
              <a:t>2</a:t>
            </a:r>
            <a:r>
              <a:rPr lang="en-US" sz="2400" b="1" dirty="0">
                <a:latin typeface="Arial" pitchFamily="34" charset="0"/>
              </a:rPr>
              <a:t>                 </a:t>
            </a:r>
            <a:r>
              <a:rPr lang="en-US" sz="2400" b="1" dirty="0" err="1">
                <a:latin typeface="Arial" pitchFamily="34" charset="0"/>
              </a:rPr>
              <a:t>PbClF</a:t>
            </a:r>
            <a:r>
              <a:rPr lang="en-US" sz="2400" b="1" dirty="0">
                <a:latin typeface="Arial" pitchFamily="34" charset="0"/>
              </a:rPr>
              <a:t>    +  2NaNO</a:t>
            </a:r>
            <a:r>
              <a:rPr lang="en-US" sz="2400" b="1" baseline="-25000" dirty="0">
                <a:latin typeface="Arial" pitchFamily="34" charset="0"/>
              </a:rPr>
              <a:t>3</a:t>
            </a:r>
            <a:endParaRPr lang="en-US" sz="2400" dirty="0">
              <a:latin typeface="Arial" pitchFamily="34" charset="0"/>
            </a:endParaRPr>
          </a:p>
        </p:txBody>
      </p:sp>
      <p:cxnSp>
        <p:nvCxnSpPr>
          <p:cNvPr id="4" name="Straight Arrow Connector 3"/>
          <p:cNvCxnSpPr/>
          <p:nvPr/>
        </p:nvCxnSpPr>
        <p:spPr>
          <a:xfrm>
            <a:off x="4572000" y="3124200"/>
            <a:ext cx="1066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5400000">
            <a:off x="6589712" y="3313112"/>
            <a:ext cx="38258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386" name="Rectangle 2"/>
          <p:cNvSpPr>
            <a:spLocks noChangeArrowheads="1"/>
          </p:cNvSpPr>
          <p:nvPr/>
        </p:nvSpPr>
        <p:spPr bwMode="auto">
          <a:xfrm>
            <a:off x="651025" y="3886200"/>
            <a:ext cx="7502375" cy="224676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0" indent="-457200" algn="justLow"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800" b="1" i="0" u="none" strike="noStrike" cap="none" normalizeH="0" baseline="0" dirty="0">
                <a:ln>
                  <a:noFill/>
                </a:ln>
                <a:solidFill>
                  <a:schemeClr val="tx1"/>
                </a:solidFill>
                <a:effectLst/>
                <a:latin typeface="Arial" pitchFamily="34" charset="0"/>
                <a:ea typeface="Calibri" pitchFamily="34" charset="0"/>
                <a:cs typeface="Times New Roman" pitchFamily="18" charset="0"/>
              </a:rPr>
              <a:t>The advantages of the method are:</a:t>
            </a:r>
          </a:p>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1) The precipitate is granular</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2) </a:t>
            </a:r>
            <a:r>
              <a:rPr lang="en-US" sz="2800" dirty="0">
                <a:latin typeface="Arial" pitchFamily="34" charset="0"/>
                <a:ea typeface="Calibri" pitchFamily="34" charset="0"/>
                <a:cs typeface="Times New Roman" pitchFamily="18" charset="0"/>
              </a:rPr>
              <a:t>Readily settle down in bottom of the beaker</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3) It is easily filtered</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685800"/>
            <a:ext cx="8534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Arial" pitchFamily="34" charset="0"/>
                <a:ea typeface="Calibri" pitchFamily="34" charset="0"/>
                <a:cs typeface="Times New Roman" pitchFamily="18" charset="0"/>
              </a:rPr>
              <a:t>Notes: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pitchFamily="34" charset="0"/>
              <a:cs typeface="Arial" pitchFamily="34" charset="0"/>
            </a:endParaRPr>
          </a:p>
          <a:p>
            <a:pPr algn="just"/>
            <a:r>
              <a:rPr kumimoji="0" lang="en-US" sz="3200" b="0" i="0" u="none" strike="noStrike" cap="none" normalizeH="0" baseline="0" dirty="0">
                <a:ln>
                  <a:noFill/>
                </a:ln>
                <a:solidFill>
                  <a:schemeClr val="tx1"/>
                </a:solidFill>
                <a:effectLst/>
                <a:latin typeface="Arial" pitchFamily="34" charset="0"/>
                <a:ea typeface="Calibri" pitchFamily="34" charset="0"/>
                <a:cs typeface="Times New Roman" pitchFamily="18" charset="0"/>
              </a:rPr>
              <a:t>1- </a:t>
            </a:r>
            <a:r>
              <a:rPr lang="en-US" sz="3200" dirty="0">
                <a:latin typeface="Arial" pitchFamily="34" charset="0"/>
              </a:rPr>
              <a:t>Fluoride it was determined gravimetrically most commonly as lead </a:t>
            </a:r>
            <a:r>
              <a:rPr lang="en-US" sz="3200" dirty="0" err="1">
                <a:latin typeface="Arial" pitchFamily="34" charset="0"/>
              </a:rPr>
              <a:t>chlorofluoride</a:t>
            </a:r>
            <a:r>
              <a:rPr lang="en-US" sz="3200" dirty="0">
                <a:latin typeface="Arial" pitchFamily="34" charset="0"/>
              </a:rPr>
              <a:t> and calcium </a:t>
            </a:r>
            <a:r>
              <a:rPr lang="en-US" sz="3200" dirty="0" err="1">
                <a:latin typeface="Arial" pitchFamily="34" charset="0"/>
              </a:rPr>
              <a:t>chlorofluoride</a:t>
            </a:r>
            <a:r>
              <a:rPr lang="en-US" sz="3200" dirty="0">
                <a:latin typeface="Arial" pitchFamily="34" charset="0"/>
              </a:rPr>
              <a:t>. Lead </a:t>
            </a:r>
            <a:r>
              <a:rPr lang="en-US" sz="3200" dirty="0" err="1">
                <a:latin typeface="Arial" pitchFamily="34" charset="0"/>
              </a:rPr>
              <a:t>chlorofluoride</a:t>
            </a:r>
            <a:r>
              <a:rPr lang="en-US" sz="3200" dirty="0">
                <a:latin typeface="Arial" pitchFamily="34" charset="0"/>
              </a:rPr>
              <a:t> is soluble to the extent of 0.37 </a:t>
            </a:r>
            <a:r>
              <a:rPr lang="en-US" sz="3200" dirty="0" err="1">
                <a:latin typeface="Arial" pitchFamily="34" charset="0"/>
              </a:rPr>
              <a:t>gm</a:t>
            </a:r>
            <a:r>
              <a:rPr lang="en-US" sz="3200" dirty="0">
                <a:latin typeface="Arial" pitchFamily="34" charset="0"/>
              </a:rPr>
              <a:t>/L, while calcium </a:t>
            </a:r>
            <a:r>
              <a:rPr lang="en-US" sz="3200" dirty="0" err="1">
                <a:latin typeface="Arial" pitchFamily="34" charset="0"/>
              </a:rPr>
              <a:t>chlorofluoride</a:t>
            </a:r>
            <a:r>
              <a:rPr lang="en-US" sz="3200" dirty="0">
                <a:latin typeface="Arial" pitchFamily="34" charset="0"/>
              </a:rPr>
              <a:t> is soluble to the extent of about 0.016 </a:t>
            </a:r>
            <a:r>
              <a:rPr lang="en-US" sz="3200" dirty="0" err="1">
                <a:latin typeface="Arial" pitchFamily="34" charset="0"/>
              </a:rPr>
              <a:t>gm</a:t>
            </a:r>
            <a:r>
              <a:rPr lang="en-US" sz="3200" dirty="0">
                <a:latin typeface="Arial" pitchFamily="34" charset="0"/>
              </a:rPr>
              <a:t>/L and usually forms gelatinous precipitates which are difficult to the filter.</a:t>
            </a:r>
            <a:endParaRPr lang="en-GB" sz="3200" dirty="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61170"/>
            <a:ext cx="8686800" cy="3539430"/>
          </a:xfrm>
          <a:prstGeom prst="rect">
            <a:avLst/>
          </a:prstGeom>
        </p:spPr>
        <p:txBody>
          <a:bodyPr wrap="square">
            <a:spAutoFit/>
          </a:bodyPr>
          <a:lstStyle/>
          <a:p>
            <a:pPr lvl="0" algn="just" eaLnBrk="0" fontAlgn="base" hangingPunct="0">
              <a:spcBef>
                <a:spcPct val="0"/>
              </a:spcBef>
              <a:spcAft>
                <a:spcPct val="0"/>
              </a:spcAft>
            </a:pPr>
            <a:r>
              <a:rPr lang="en-US" sz="2800" dirty="0">
                <a:latin typeface="Arial" pitchFamily="34" charset="0"/>
                <a:ea typeface="Calibri" pitchFamily="34" charset="0"/>
                <a:cs typeface="Times New Roman" pitchFamily="18" charset="0"/>
              </a:rPr>
              <a:t>2- After adding 1gm of lead nitrate, the solution heated on water bath and stir until the lead nitrate dissolved, and then immediately crystallized sodium acetate added and stir.</a:t>
            </a:r>
          </a:p>
          <a:p>
            <a:pPr lvl="0" algn="just" eaLnBrk="0" fontAlgn="base" hangingPunct="0">
              <a:spcBef>
                <a:spcPct val="0"/>
              </a:spcBef>
              <a:spcAft>
                <a:spcPct val="0"/>
              </a:spcAft>
            </a:pPr>
            <a:endParaRPr lang="en-US" sz="2800" dirty="0">
              <a:latin typeface="Arial" pitchFamily="34" charset="0"/>
              <a:ea typeface="Calibri" pitchFamily="34" charset="0"/>
              <a:cs typeface="Times New Roman" pitchFamily="18" charset="0"/>
            </a:endParaRPr>
          </a:p>
          <a:p>
            <a:pPr algn="just"/>
            <a:r>
              <a:rPr lang="en-US" sz="2800" dirty="0">
                <a:latin typeface="Arial" pitchFamily="34" charset="0"/>
              </a:rPr>
              <a:t>3- The silver ion must be absent to prevent formation of </a:t>
            </a:r>
            <a:r>
              <a:rPr lang="en-US" sz="2800" dirty="0" err="1">
                <a:latin typeface="Arial" pitchFamily="34" charset="0"/>
              </a:rPr>
              <a:t>AgCl</a:t>
            </a:r>
            <a:r>
              <a:rPr lang="en-US" sz="2800" dirty="0">
                <a:latin typeface="Arial" pitchFamily="34" charset="0"/>
              </a:rPr>
              <a:t> ppt.</a:t>
            </a:r>
          </a:p>
          <a:p>
            <a:pPr algn="just"/>
            <a:endParaRPr lang="en-US" sz="2800" dirty="0">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52400" y="859334"/>
            <a:ext cx="88392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2800" dirty="0">
                <a:latin typeface="Arial" pitchFamily="34" charset="0"/>
              </a:rPr>
              <a:t>4- Aluminum must be entirely absent, because when aluminium and fluoride are together in aqueous solution, they readily form stable soluble complex ions such as [</a:t>
            </a:r>
            <a:r>
              <a:rPr lang="en-US" sz="2800" dirty="0" err="1">
                <a:latin typeface="Arial" pitchFamily="34" charset="0"/>
              </a:rPr>
              <a:t>AlF</a:t>
            </a:r>
            <a:r>
              <a:rPr lang="en-US" sz="2800" dirty="0">
                <a:latin typeface="Arial" pitchFamily="34" charset="0"/>
              </a:rPr>
              <a:t>(H</a:t>
            </a:r>
            <a:r>
              <a:rPr lang="en-US" sz="2800" baseline="-25000" dirty="0">
                <a:latin typeface="Arial" pitchFamily="34" charset="0"/>
              </a:rPr>
              <a:t>2</a:t>
            </a:r>
            <a:r>
              <a:rPr lang="en-US" sz="2800" dirty="0">
                <a:latin typeface="Arial" pitchFamily="34" charset="0"/>
              </a:rPr>
              <a:t>O)</a:t>
            </a:r>
            <a:r>
              <a:rPr lang="en-US" sz="2800" baseline="-25000" dirty="0">
                <a:latin typeface="Arial" pitchFamily="34" charset="0"/>
              </a:rPr>
              <a:t>5</a:t>
            </a:r>
            <a:r>
              <a:rPr lang="en-US" sz="2800" dirty="0">
                <a:latin typeface="Arial" pitchFamily="34" charset="0"/>
              </a:rPr>
              <a:t>]</a:t>
            </a:r>
            <a:r>
              <a:rPr lang="en-US" sz="2800" baseline="30000" dirty="0">
                <a:latin typeface="Arial" pitchFamily="34" charset="0"/>
              </a:rPr>
              <a:t>2+</a:t>
            </a:r>
            <a:r>
              <a:rPr lang="en-US" sz="2800" dirty="0">
                <a:latin typeface="Arial" pitchFamily="34" charset="0"/>
              </a:rPr>
              <a:t>, AlF</a:t>
            </a:r>
            <a:r>
              <a:rPr lang="en-US" sz="2800" baseline="-25000" dirty="0">
                <a:latin typeface="Arial" pitchFamily="34" charset="0"/>
              </a:rPr>
              <a:t>3</a:t>
            </a:r>
            <a:r>
              <a:rPr lang="en-US" sz="2800" dirty="0">
                <a:latin typeface="Arial" pitchFamily="34" charset="0"/>
              </a:rPr>
              <a:t>(H</a:t>
            </a:r>
            <a:r>
              <a:rPr lang="en-US" sz="2800" baseline="-25000" dirty="0">
                <a:latin typeface="Arial" pitchFamily="34" charset="0"/>
              </a:rPr>
              <a:t>2</a:t>
            </a:r>
            <a:r>
              <a:rPr lang="en-US" sz="2800" dirty="0">
                <a:latin typeface="Arial" pitchFamily="34" charset="0"/>
              </a:rPr>
              <a:t>O)</a:t>
            </a:r>
            <a:r>
              <a:rPr lang="en-US" sz="2800" baseline="-25000" dirty="0">
                <a:latin typeface="Arial" pitchFamily="34" charset="0"/>
              </a:rPr>
              <a:t>3</a:t>
            </a:r>
            <a:r>
              <a:rPr lang="en-US" sz="2800" dirty="0">
                <a:latin typeface="Arial" pitchFamily="34" charset="0"/>
              </a:rPr>
              <a:t>, and [AlF</a:t>
            </a:r>
            <a:r>
              <a:rPr lang="en-US" sz="2800" baseline="-25000" dirty="0">
                <a:latin typeface="Arial" pitchFamily="34" charset="0"/>
              </a:rPr>
              <a:t>6</a:t>
            </a:r>
            <a:r>
              <a:rPr lang="en-US" sz="2800" dirty="0">
                <a:latin typeface="Arial" pitchFamily="34" charset="0"/>
              </a:rPr>
              <a:t>]</a:t>
            </a:r>
            <a:r>
              <a:rPr lang="en-US" sz="2800" baseline="30000" dirty="0">
                <a:latin typeface="Arial" pitchFamily="34" charset="0"/>
              </a:rPr>
              <a:t>3−</a:t>
            </a:r>
            <a:r>
              <a:rPr lang="en-US" sz="2800" dirty="0">
                <a:latin typeface="Arial" pitchFamily="34" charset="0"/>
              </a:rPr>
              <a:t> ,then causes remaining of fluoride in the solution and low result (-</a:t>
            </a:r>
            <a:r>
              <a:rPr lang="en-US" sz="2800" dirty="0" err="1">
                <a:latin typeface="Arial" pitchFamily="34" charset="0"/>
              </a:rPr>
              <a:t>ve</a:t>
            </a:r>
            <a:r>
              <a:rPr lang="en-US" sz="2800" dirty="0">
                <a:latin typeface="Arial" pitchFamily="34" charset="0"/>
              </a:rPr>
              <a:t> error).</a:t>
            </a:r>
          </a:p>
          <a:p>
            <a:pPr algn="just"/>
            <a:endParaRPr lang="en-US" sz="2800" dirty="0">
              <a:latin typeface="Arial" pitchFamily="34" charset="0"/>
            </a:endParaRPr>
          </a:p>
          <a:p>
            <a:pPr algn="just"/>
            <a:r>
              <a:rPr lang="en-US" sz="2000" b="1" dirty="0">
                <a:latin typeface="Arial" pitchFamily="34" charset="0"/>
              </a:rPr>
              <a:t>Al</a:t>
            </a:r>
            <a:r>
              <a:rPr lang="en-US" sz="2000" b="1" baseline="30000" dirty="0">
                <a:latin typeface="Arial" pitchFamily="34" charset="0"/>
              </a:rPr>
              <a:t>3+</a:t>
            </a:r>
            <a:r>
              <a:rPr lang="en-US" sz="2000" b="1" dirty="0">
                <a:latin typeface="Arial" pitchFamily="34" charset="0"/>
              </a:rPr>
              <a:t>  +  F</a:t>
            </a:r>
            <a:r>
              <a:rPr lang="en-US" sz="2000" b="1" baseline="30000" dirty="0">
                <a:latin typeface="Arial" pitchFamily="34" charset="0"/>
              </a:rPr>
              <a:t>-</a:t>
            </a:r>
            <a:r>
              <a:rPr lang="en-US" sz="2000" b="1" dirty="0">
                <a:latin typeface="Arial" pitchFamily="34" charset="0"/>
              </a:rPr>
              <a:t>  + H</a:t>
            </a:r>
            <a:r>
              <a:rPr lang="en-US" sz="2000" b="1" baseline="-25000" dirty="0">
                <a:latin typeface="Arial" pitchFamily="34" charset="0"/>
              </a:rPr>
              <a:t>2</a:t>
            </a:r>
            <a:r>
              <a:rPr lang="en-US" sz="2000" b="1" dirty="0">
                <a:latin typeface="Arial" pitchFamily="34" charset="0"/>
              </a:rPr>
              <a:t>O                  [</a:t>
            </a:r>
            <a:r>
              <a:rPr lang="en-US" sz="2000" b="1" dirty="0" err="1">
                <a:latin typeface="Arial" pitchFamily="34" charset="0"/>
              </a:rPr>
              <a:t>AlF</a:t>
            </a:r>
            <a:r>
              <a:rPr lang="en-US" sz="2000" b="1" dirty="0">
                <a:latin typeface="Arial" pitchFamily="34" charset="0"/>
              </a:rPr>
              <a:t>(H</a:t>
            </a:r>
            <a:r>
              <a:rPr lang="en-US" sz="2000" b="1" baseline="-25000" dirty="0">
                <a:latin typeface="Arial" pitchFamily="34" charset="0"/>
              </a:rPr>
              <a:t>2</a:t>
            </a:r>
            <a:r>
              <a:rPr lang="en-US" sz="2000" b="1" dirty="0">
                <a:latin typeface="Arial" pitchFamily="34" charset="0"/>
              </a:rPr>
              <a:t>O)</a:t>
            </a:r>
            <a:r>
              <a:rPr lang="en-US" sz="2000" b="1" baseline="-25000" dirty="0">
                <a:latin typeface="Arial" pitchFamily="34" charset="0"/>
              </a:rPr>
              <a:t>5</a:t>
            </a:r>
            <a:r>
              <a:rPr lang="en-US" sz="2000" b="1" dirty="0">
                <a:latin typeface="Arial" pitchFamily="34" charset="0"/>
              </a:rPr>
              <a:t>]</a:t>
            </a:r>
            <a:r>
              <a:rPr lang="en-US" sz="2000" b="1" baseline="30000" dirty="0">
                <a:latin typeface="Arial" pitchFamily="34" charset="0"/>
              </a:rPr>
              <a:t>2+</a:t>
            </a:r>
            <a:r>
              <a:rPr lang="en-US" sz="2000" b="1" dirty="0">
                <a:latin typeface="Arial" pitchFamily="34" charset="0"/>
              </a:rPr>
              <a:t>  +  AlF</a:t>
            </a:r>
            <a:r>
              <a:rPr lang="en-US" sz="2000" b="1" baseline="-25000" dirty="0">
                <a:latin typeface="Arial" pitchFamily="34" charset="0"/>
              </a:rPr>
              <a:t>3</a:t>
            </a:r>
            <a:r>
              <a:rPr lang="en-US" sz="2000" b="1" dirty="0">
                <a:latin typeface="Arial" pitchFamily="34" charset="0"/>
              </a:rPr>
              <a:t>(H</a:t>
            </a:r>
            <a:r>
              <a:rPr lang="en-US" sz="2000" b="1" baseline="-25000" dirty="0">
                <a:latin typeface="Arial" pitchFamily="34" charset="0"/>
              </a:rPr>
              <a:t>2</a:t>
            </a:r>
            <a:r>
              <a:rPr lang="en-US" sz="2000" b="1" dirty="0">
                <a:latin typeface="Arial" pitchFamily="34" charset="0"/>
              </a:rPr>
              <a:t>O)</a:t>
            </a:r>
            <a:r>
              <a:rPr lang="en-US" sz="2000" b="1" baseline="-25000" dirty="0">
                <a:latin typeface="Arial" pitchFamily="34" charset="0"/>
              </a:rPr>
              <a:t>3</a:t>
            </a:r>
            <a:r>
              <a:rPr lang="en-US" sz="2000" b="1" dirty="0">
                <a:latin typeface="Arial" pitchFamily="34" charset="0"/>
              </a:rPr>
              <a:t>  +  [AlF</a:t>
            </a:r>
            <a:r>
              <a:rPr lang="en-US" sz="2000" b="1" baseline="-25000" dirty="0">
                <a:latin typeface="Arial" pitchFamily="34" charset="0"/>
              </a:rPr>
              <a:t>6</a:t>
            </a:r>
            <a:r>
              <a:rPr lang="en-US" sz="2000" b="1" dirty="0">
                <a:latin typeface="Arial" pitchFamily="34" charset="0"/>
              </a:rPr>
              <a:t>]</a:t>
            </a:r>
            <a:r>
              <a:rPr lang="en-US" sz="2000" b="1" baseline="30000" dirty="0">
                <a:latin typeface="Arial" pitchFamily="34" charset="0"/>
              </a:rPr>
              <a:t>3-</a:t>
            </a:r>
            <a:endParaRPr lang="en-US" sz="2000" dirty="0">
              <a:latin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r>
              <a:rPr lang="en-US" sz="2800" dirty="0">
                <a:latin typeface="Arial" pitchFamily="34" charset="0"/>
                <a:ea typeface="Calibri" pitchFamily="34" charset="0"/>
                <a:cs typeface="Times New Roman" pitchFamily="18" charset="0"/>
              </a:rPr>
              <a:t>5</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 The procedure is carried out at pH 3.6 </a:t>
            </a:r>
            <a:r>
              <a:rPr kumimoji="0" lang="en-US" sz="2800" b="0" i="0" u="none" strike="noStrike" cap="none" normalizeH="0" baseline="0" dirty="0">
                <a:ln>
                  <a:noFill/>
                </a:ln>
                <a:solidFill>
                  <a:schemeClr val="tx1"/>
                </a:solidFill>
                <a:effectLst/>
                <a:latin typeface="Arial" pitchFamily="34" charset="0"/>
                <a:ea typeface="Times New Roman,BoldItalic"/>
                <a:cs typeface="Times New Roman" pitchFamily="18" charset="0"/>
              </a:rPr>
              <a:t>– </a:t>
            </a:r>
            <a:r>
              <a:rPr kumimoji="0" lang="en-US" sz="2800" b="0" i="0" u="none" strike="noStrike" cap="none" normalizeH="0" baseline="0" dirty="0">
                <a:ln>
                  <a:noFill/>
                </a:ln>
                <a:solidFill>
                  <a:schemeClr val="tx1"/>
                </a:solidFill>
                <a:effectLst/>
                <a:latin typeface="Arial" pitchFamily="34" charset="0"/>
                <a:ea typeface="Calibri" pitchFamily="34" charset="0"/>
                <a:cs typeface="Times New Roman" pitchFamily="18" charset="0"/>
              </a:rPr>
              <a:t>5.6, so that substances which might be interfered, such as phosphates, sulphates and chromates.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cxnSp>
        <p:nvCxnSpPr>
          <p:cNvPr id="3" name="Straight Arrow Connector 2"/>
          <p:cNvCxnSpPr/>
          <p:nvPr/>
        </p:nvCxnSpPr>
        <p:spPr>
          <a:xfrm>
            <a:off x="2362200" y="40386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Rectangle 3"/>
          <p:cNvSpPr/>
          <p:nvPr/>
        </p:nvSpPr>
        <p:spPr>
          <a:xfrm>
            <a:off x="381000" y="304800"/>
            <a:ext cx="1707519" cy="461665"/>
          </a:xfrm>
          <a:prstGeom prst="rect">
            <a:avLst/>
          </a:prstGeom>
        </p:spPr>
        <p:txBody>
          <a:bodyPr wrap="none">
            <a:spAutoFit/>
          </a:bodyPr>
          <a:lstStyle/>
          <a:p>
            <a:r>
              <a:rPr lang="en-US" sz="2400" b="1" dirty="0">
                <a:latin typeface="Arial" pitchFamily="34" charset="0"/>
              </a:rPr>
              <a:t>Procedure</a:t>
            </a:r>
            <a:endParaRPr lang="en-US" sz="2400" dirty="0">
              <a:latin typeface="Arial" pitchFamily="34" charset="0"/>
            </a:endParaRPr>
          </a:p>
        </p:txBody>
      </p:sp>
      <p:sp>
        <p:nvSpPr>
          <p:cNvPr id="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p:cNvGraphicFramePr>
            <a:graphicFrameLocks noChangeAspect="1"/>
          </p:cNvGraphicFramePr>
          <p:nvPr>
            <p:extLst>
              <p:ext uri="{D42A27DB-BD31-4B8C-83A1-F6EECF244321}">
                <p14:modId xmlns:p14="http://schemas.microsoft.com/office/powerpoint/2010/main" val="2099667558"/>
              </p:ext>
            </p:extLst>
          </p:nvPr>
        </p:nvGraphicFramePr>
        <p:xfrm>
          <a:off x="595312" y="539750"/>
          <a:ext cx="8396288" cy="5707063"/>
        </p:xfrm>
        <a:graphic>
          <a:graphicData uri="http://schemas.openxmlformats.org/presentationml/2006/ole">
            <mc:AlternateContent xmlns:mc="http://schemas.openxmlformats.org/markup-compatibility/2006">
              <mc:Choice xmlns:v="urn:schemas-microsoft-com:vml" Requires="v">
                <p:oleObj spid="_x0000_s12306" name="CS ChemDraw Drawing" r:id="rId3" imgW="7013097" imgH="4766823" progId="ChemDraw.Document.6.0">
                  <p:embed/>
                </p:oleObj>
              </mc:Choice>
              <mc:Fallback>
                <p:oleObj name="CS ChemDraw Drawing" r:id="rId3" imgW="7013097" imgH="4766823" progId="ChemDraw.Document.6.0">
                  <p:embed/>
                  <p:pic>
                    <p:nvPicPr>
                      <p:cNvPr id="0" name="Object 2"/>
                      <p:cNvPicPr>
                        <a:picLocks noChangeAspect="1" noChangeArrowheads="1"/>
                      </p:cNvPicPr>
                      <p:nvPr/>
                    </p:nvPicPr>
                    <p:blipFill>
                      <a:blip r:embed="rId4"/>
                      <a:srcRect/>
                      <a:stretch>
                        <a:fillRect/>
                      </a:stretch>
                    </p:blipFill>
                    <p:spPr bwMode="auto">
                      <a:xfrm>
                        <a:off x="595312" y="539750"/>
                        <a:ext cx="8396288" cy="5707063"/>
                      </a:xfrm>
                      <a:prstGeom prst="rect">
                        <a:avLst/>
                      </a:prstGeom>
                      <a:noFill/>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265" name="Object 1"/>
          <p:cNvGraphicFramePr>
            <a:graphicFrameLocks noChangeAspect="1"/>
          </p:cNvGraphicFramePr>
          <p:nvPr/>
        </p:nvGraphicFramePr>
        <p:xfrm>
          <a:off x="469901" y="838200"/>
          <a:ext cx="8826499" cy="4724400"/>
        </p:xfrm>
        <a:graphic>
          <a:graphicData uri="http://schemas.openxmlformats.org/presentationml/2006/ole">
            <mc:AlternateContent xmlns:mc="http://schemas.openxmlformats.org/markup-compatibility/2006">
              <mc:Choice xmlns:v="urn:schemas-microsoft-com:vml" Requires="v">
                <p:oleObj spid="_x0000_s11280" name="CS ChemDraw Drawing" r:id="rId3" imgW="7071090" imgH="4212077" progId="ChemDraw.Document.6.0">
                  <p:embed/>
                </p:oleObj>
              </mc:Choice>
              <mc:Fallback>
                <p:oleObj name="CS ChemDraw Drawing" r:id="rId3" imgW="7071090" imgH="4212077" progId="ChemDraw.Document.6.0">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01" y="838200"/>
                        <a:ext cx="8826499" cy="4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44367"/>
            <a:ext cx="8229600" cy="1384995"/>
          </a:xfrm>
          <a:prstGeom prst="rect">
            <a:avLst/>
          </a:prstGeom>
        </p:spPr>
        <p:txBody>
          <a:bodyPr wrap="square">
            <a:spAutoFit/>
          </a:bodyPr>
          <a:lstStyle/>
          <a:p>
            <a:pPr algn="just"/>
            <a:r>
              <a:rPr lang="en-US" sz="2800" dirty="0">
                <a:latin typeface="Arial" pitchFamily="34" charset="0"/>
              </a:rPr>
              <a:t>- Hydrofluoric acid (HF) has a variety of specialized applications, including its ability to dissolve glass</a:t>
            </a:r>
          </a:p>
        </p:txBody>
      </p:sp>
      <p:graphicFrame>
        <p:nvGraphicFramePr>
          <p:cNvPr id="1026" name="Object 2"/>
          <p:cNvGraphicFramePr>
            <a:graphicFrameLocks noChangeAspect="1"/>
          </p:cNvGraphicFramePr>
          <p:nvPr>
            <p:extLst>
              <p:ext uri="{D42A27DB-BD31-4B8C-83A1-F6EECF244321}">
                <p14:modId xmlns:p14="http://schemas.microsoft.com/office/powerpoint/2010/main" val="2072263043"/>
              </p:ext>
            </p:extLst>
          </p:nvPr>
        </p:nvGraphicFramePr>
        <p:xfrm>
          <a:off x="457200" y="2003425"/>
          <a:ext cx="1785918" cy="1425575"/>
        </p:xfrm>
        <a:graphic>
          <a:graphicData uri="http://schemas.openxmlformats.org/presentationml/2006/ole">
            <mc:AlternateContent xmlns:mc="http://schemas.openxmlformats.org/markup-compatibility/2006">
              <mc:Choice xmlns:v="urn:schemas-microsoft-com:vml" Requires="v">
                <p:oleObj spid="_x0000_s1041" name="CS ChemDraw Drawing" r:id="rId3" imgW="897407" imgH="716064" progId="ChemDraw.Document.6.0">
                  <p:embed/>
                </p:oleObj>
              </mc:Choice>
              <mc:Fallback>
                <p:oleObj name="CS ChemDraw Drawing" r:id="rId3" imgW="897407" imgH="716064" progId="ChemDraw.Document.6.0">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003425"/>
                        <a:ext cx="1785918"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p:nvPr/>
        </p:nvSpPr>
        <p:spPr>
          <a:xfrm>
            <a:off x="2667000" y="2026175"/>
            <a:ext cx="3429000" cy="1384995"/>
          </a:xfrm>
          <a:prstGeom prst="rect">
            <a:avLst/>
          </a:prstGeom>
        </p:spPr>
        <p:txBody>
          <a:bodyPr wrap="square">
            <a:spAutoFit/>
          </a:bodyPr>
          <a:lstStyle/>
          <a:p>
            <a:pPr algn="just"/>
            <a:r>
              <a:rPr lang="en-US" sz="2800" dirty="0" err="1">
                <a:latin typeface="Arial" pitchFamily="34" charset="0"/>
              </a:rPr>
              <a:t>Sulfuryl</a:t>
            </a:r>
            <a:r>
              <a:rPr lang="en-US" sz="2800" dirty="0">
                <a:latin typeface="Arial" pitchFamily="34" charset="0"/>
              </a:rPr>
              <a:t> fluoride is used as a pesticide on agricultural crops</a:t>
            </a:r>
          </a:p>
        </p:txBody>
      </p:sp>
      <p:pic>
        <p:nvPicPr>
          <p:cNvPr id="1027" name="Picture 6" descr="http://2.bp.blogspot.com/_0gGEeEMiQkg/TOs1VoBAa-I/AAAAAAAAAAw/6Cn_7veODBQ/s200/Raid.gif"/>
          <p:cNvPicPr>
            <a:picLocks noChangeAspect="1" noChangeArrowheads="1"/>
          </p:cNvPicPr>
          <p:nvPr/>
        </p:nvPicPr>
        <p:blipFill>
          <a:blip r:embed="rId5"/>
          <a:srcRect/>
          <a:stretch>
            <a:fillRect/>
          </a:stretch>
        </p:blipFill>
        <p:spPr bwMode="auto">
          <a:xfrm>
            <a:off x="6629400" y="1524000"/>
            <a:ext cx="1828800" cy="2689412"/>
          </a:xfrm>
          <a:prstGeom prst="rect">
            <a:avLst/>
          </a:prstGeom>
          <a:noFill/>
          <a:ln w="9525">
            <a:noFill/>
            <a:miter lim="800000"/>
            <a:headEnd/>
            <a:tailEnd/>
          </a:ln>
        </p:spPr>
      </p:pic>
      <p:sp>
        <p:nvSpPr>
          <p:cNvPr id="6" name="Rectangle 5">
            <a:extLst>
              <a:ext uri="{FF2B5EF4-FFF2-40B4-BE49-F238E27FC236}">
                <a16:creationId xmlns:a16="http://schemas.microsoft.com/office/drawing/2014/main" id="{5C206D98-5DB0-44C5-B4E5-5B6F758D4BD6}"/>
              </a:ext>
            </a:extLst>
          </p:cNvPr>
          <p:cNvSpPr/>
          <p:nvPr/>
        </p:nvSpPr>
        <p:spPr>
          <a:xfrm>
            <a:off x="233288" y="4180344"/>
            <a:ext cx="6015111" cy="2677656"/>
          </a:xfrm>
          <a:prstGeom prst="rect">
            <a:avLst/>
          </a:prstGeom>
        </p:spPr>
        <p:txBody>
          <a:bodyPr wrap="square">
            <a:spAutoFit/>
          </a:bodyPr>
          <a:lstStyle/>
          <a:p>
            <a:r>
              <a:rPr lang="en-US" sz="2800" dirty="0" err="1">
                <a:latin typeface="Arial" pitchFamily="34" charset="0"/>
              </a:rPr>
              <a:t>polytetrafluoroethylene</a:t>
            </a:r>
            <a:r>
              <a:rPr lang="en-US" sz="2800" dirty="0">
                <a:latin typeface="Arial" pitchFamily="34" charset="0"/>
              </a:rPr>
              <a:t>, Teflon, are used as chemically inert and biocompatible materials for a variety of applications, including as non-stick surfaces in cookware and </a:t>
            </a:r>
            <a:r>
              <a:rPr lang="en-US" sz="2800" dirty="0" err="1">
                <a:latin typeface="Arial" pitchFamily="34" charset="0"/>
              </a:rPr>
              <a:t>bakeware</a:t>
            </a:r>
            <a:endParaRPr lang="en-US" sz="2800" dirty="0">
              <a:latin typeface="Arial" pitchFamily="34" charset="0"/>
            </a:endParaRPr>
          </a:p>
        </p:txBody>
      </p:sp>
      <p:pic>
        <p:nvPicPr>
          <p:cNvPr id="7" name="Picture 2" descr="mhtml:file://F:\محضارات\gravimetric\2ي%20كيميا\Flouride\Fluoride%20-%20Wikipedia,%20the%20free%20encyclopedia.mht!http://upload.wikimedia.org/wikipedia/commons/thumb/8/8e/Frying_pan.jpeg/220px-Frying_pan.jpeg">
            <a:hlinkClick r:id="rId6"/>
            <a:extLst>
              <a:ext uri="{FF2B5EF4-FFF2-40B4-BE49-F238E27FC236}">
                <a16:creationId xmlns:a16="http://schemas.microsoft.com/office/drawing/2014/main" id="{8892BE2D-A809-4246-9BC7-E41C358ADD73}"/>
              </a:ext>
            </a:extLst>
          </p:cNvPr>
          <p:cNvPicPr>
            <a:picLocks noChangeAspect="1" noChangeArrowheads="1"/>
          </p:cNvPicPr>
          <p:nvPr/>
        </p:nvPicPr>
        <p:blipFill rotWithShape="1">
          <a:blip r:embed="rId7"/>
          <a:srcRect l="11081" t="4871" r="4933" b="10783"/>
          <a:stretch/>
        </p:blipFill>
        <p:spPr bwMode="auto">
          <a:xfrm>
            <a:off x="6248400" y="4213413"/>
            <a:ext cx="2933827" cy="26445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471</TotalTime>
  <Words>558</Words>
  <Application>Microsoft Office PowerPoint</Application>
  <PresentationFormat>On-screen Show (4:3)</PresentationFormat>
  <Paragraphs>34</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Constantia</vt:lpstr>
      <vt:lpstr>Wingdings</vt:lpstr>
      <vt:lpstr>Wingdings 2</vt:lpstr>
      <vt:lpstr>Flow</vt:lpstr>
      <vt:lpstr>CS ChemDraw 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hunar</dc:creator>
  <cp:lastModifiedBy>Huda Ibrahim</cp:lastModifiedBy>
  <cp:revision>22</cp:revision>
  <dcterms:created xsi:type="dcterms:W3CDTF">2012-04-20T19:15:52Z</dcterms:created>
  <dcterms:modified xsi:type="dcterms:W3CDTF">2022-10-26T17:54:24Z</dcterms:modified>
</cp:coreProperties>
</file>