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74" r:id="rId5"/>
    <p:sldId id="257" r:id="rId6"/>
    <p:sldId id="260" r:id="rId7"/>
    <p:sldId id="277" r:id="rId8"/>
    <p:sldId id="276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5D8471-3914-44CB-97AD-6EC07F62A89B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D88F47-9A46-4A01-949F-C971012629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45065" y="1677888"/>
            <a:ext cx="859413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 (3).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Gravimetric Determination of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Chloride (Cl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Silver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Chloride 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AgCl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by Precipitation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Method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574358"/>
            <a:ext cx="8610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6- The 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ppt.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was washed with 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0.01M HNO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dilute), 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not higher concentration because the solubility of </a:t>
            </a:r>
            <a:r>
              <a:rPr lang="en-US" sz="28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AgCl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is greater in the stronger HNO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7- Solubility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increased by increasing temperature therefore it is filtered at room temperature.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8- Precipitant agent (AgNO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is light sensitive, therefore it must be protect from the light.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0600" y="5481935"/>
            <a:ext cx="6623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 pitchFamily="34" charset="0"/>
              </a:rPr>
              <a:t>2AgNO</a:t>
            </a:r>
            <a:r>
              <a:rPr lang="en-US" sz="2400" baseline="-25000" dirty="0">
                <a:latin typeface="Arial" pitchFamily="34" charset="0"/>
              </a:rPr>
              <a:t>3</a:t>
            </a:r>
            <a:r>
              <a:rPr lang="en-US" sz="2400" dirty="0">
                <a:latin typeface="Arial" pitchFamily="34" charset="0"/>
              </a:rPr>
              <a:t>         </a:t>
            </a:r>
            <a:r>
              <a:rPr lang="en-US" sz="2400" b="1" baseline="30000" dirty="0">
                <a:latin typeface="Arial" pitchFamily="34" charset="0"/>
              </a:rPr>
              <a:t>light</a:t>
            </a:r>
            <a:r>
              <a:rPr lang="en-US" sz="2400" b="1" dirty="0">
                <a:latin typeface="Arial" pitchFamily="34" charset="0"/>
              </a:rPr>
              <a:t>       </a:t>
            </a:r>
            <a:r>
              <a:rPr lang="en-US" sz="2400" dirty="0">
                <a:latin typeface="Arial" pitchFamily="34" charset="0"/>
              </a:rPr>
              <a:t>  2Ag</a:t>
            </a:r>
            <a:r>
              <a:rPr lang="en-US" sz="2400" baseline="-25000" dirty="0">
                <a:latin typeface="Arial" pitchFamily="34" charset="0"/>
              </a:rPr>
              <a:t>(s)</a:t>
            </a:r>
            <a:r>
              <a:rPr lang="en-US" sz="2400" dirty="0">
                <a:latin typeface="Arial" pitchFamily="34" charset="0"/>
              </a:rPr>
              <a:t>    +   2NO</a:t>
            </a:r>
            <a:r>
              <a:rPr lang="en-US" sz="2400" baseline="-25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  +   O</a:t>
            </a:r>
            <a:r>
              <a:rPr lang="en-US" sz="2400" baseline="-25000" dirty="0">
                <a:latin typeface="Arial" pitchFamily="34" charset="0"/>
              </a:rPr>
              <a:t>2</a:t>
            </a:r>
            <a:endParaRPr lang="en-GB" sz="2400" dirty="0"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5789612"/>
            <a:ext cx="1676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09289" y="228600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Procedure: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59755"/>
              </p:ext>
            </p:extLst>
          </p:nvPr>
        </p:nvGraphicFramePr>
        <p:xfrm>
          <a:off x="685800" y="609600"/>
          <a:ext cx="7806538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S ChemDraw Drawing" r:id="rId3" imgW="6415635" imgH="4766823" progId="ChemDraw.Document.6.0">
                  <p:embed/>
                </p:oleObj>
              </mc:Choice>
              <mc:Fallback>
                <p:oleObj name="CS ChemDraw Drawing" r:id="rId3" imgW="6415635" imgH="4766823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7806538" cy="579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03516"/>
              </p:ext>
            </p:extLst>
          </p:nvPr>
        </p:nvGraphicFramePr>
        <p:xfrm>
          <a:off x="431705" y="990600"/>
          <a:ext cx="833129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S ChemDraw Drawing" r:id="rId3" imgW="6008876" imgH="3513847" progId="ChemDraw.Document.6.0">
                  <p:embed/>
                </p:oleObj>
              </mc:Choice>
              <mc:Fallback>
                <p:oleObj name="CS ChemDraw Drawing" r:id="rId3" imgW="6008876" imgH="3513847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05" y="990600"/>
                        <a:ext cx="8331295" cy="487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38297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dirty="0">
                <a:latin typeface="Arial" pitchFamily="34" charset="0"/>
              </a:rPr>
              <a:t>The aqueous solution of the chloride is acidified with nitric acid and a slight excess of silver nitrate solution is added, whereupon silver chloride is precipitated.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3776991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NaCl   +   AgNO</a:t>
            </a:r>
            <a:r>
              <a:rPr kumimoji="0" lang="en-GB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AgCl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+   NaNO</a:t>
            </a:r>
            <a:r>
              <a:rPr kumimoji="0" lang="en-GB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4114800"/>
            <a:ext cx="1905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29400" y="3886200"/>
            <a:ext cx="0" cy="4140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467874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Arial" pitchFamily="34" charset="0"/>
              </a:rPr>
              <a:t>The precipitate, which is initially colloidal, is coagulated by heating the solution and stirring the suspension vigorously.</a:t>
            </a:r>
            <a:endParaRPr lang="en-GB" sz="3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D:\Programs\2008\chemistry\chem.photos\Image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800" y="3124200"/>
            <a:ext cx="8581950" cy="306369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7200" y="1219200"/>
            <a:ext cx="8305800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800" b="1" dirty="0" smtClean="0">
                <a:solidFill>
                  <a:srgbClr val="1481B8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Na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+ 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Precipitate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410200" y="1524000"/>
            <a:ext cx="13716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hunar\Desktop\20CAV2C4DMCARK3G0XCAPJA5JUCAKMYEVLCA4L09H0CAUTD1OUCABJBX7VCAV4LSA5CAKGGG4CCA7XNI96CARRC52HCAKPKBU0CAOE275ACAJC9F3SCAKG1XSTCAPOR55VCAPZHEL5CAE5B93KCAHZA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"/>
            <a:ext cx="4052455" cy="2971800"/>
          </a:xfrm>
          <a:prstGeom prst="rect">
            <a:avLst/>
          </a:prstGeom>
          <a:noFill/>
        </p:spPr>
      </p:pic>
      <p:pic>
        <p:nvPicPr>
          <p:cNvPr id="37891" name="Picture 3" descr="C:\Users\hunar\Desktop\PECACRVGD9CA1H7UQWCALIUO0VCA0K2S61CAUPXWAHCATX14PHCAOKVXX9CAE95JSWCACXU1EVCA444OVXCA46N8RWCAA4V9Q6CAUYS4EZCA1RJYILCAXHNOD6CAVLV66YCAE298HSCAO2X52QCAJQO77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714750"/>
            <a:ext cx="3736327" cy="2838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57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28600" y="1129527"/>
            <a:ext cx="8686800" cy="4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Arial" pitchFamily="34" charset="0"/>
              </a:rPr>
              <a:t>Silver chloride (</a:t>
            </a:r>
            <a:r>
              <a:rPr lang="en-US" sz="3200" dirty="0" err="1">
                <a:latin typeface="Arial" pitchFamily="34" charset="0"/>
              </a:rPr>
              <a:t>AgCl</a:t>
            </a:r>
            <a:r>
              <a:rPr lang="en-US" sz="3200" dirty="0">
                <a:latin typeface="Arial" pitchFamily="34" charset="0"/>
              </a:rPr>
              <a:t>) has solubility in water of 1.4mg/L at 20°C, and 21.7 mg/L at 100 °C. The solubility is less in the presence of very dilute nitric acid (HNO</a:t>
            </a:r>
            <a:r>
              <a:rPr lang="en-US" sz="3200" baseline="-25000" dirty="0">
                <a:latin typeface="Arial" pitchFamily="34" charset="0"/>
              </a:rPr>
              <a:t>3</a:t>
            </a:r>
            <a:r>
              <a:rPr lang="en-US" sz="3200" dirty="0">
                <a:latin typeface="Arial" pitchFamily="34" charset="0"/>
              </a:rPr>
              <a:t>), and is very much less in the presence of moderate concentrations of silver nitrate (AgNO</a:t>
            </a:r>
            <a:r>
              <a:rPr lang="en-US" sz="3200" baseline="-25000" dirty="0">
                <a:latin typeface="Arial" pitchFamily="34" charset="0"/>
              </a:rPr>
              <a:t>3</a:t>
            </a:r>
            <a:r>
              <a:rPr lang="en-US" sz="3200" dirty="0">
                <a:latin typeface="Arial" pitchFamily="34" charset="0"/>
              </a:rPr>
              <a:t>).</a:t>
            </a:r>
            <a:endParaRPr lang="en-GB" sz="3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422970"/>
            <a:ext cx="8686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Notes: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1- The sample solution was acidified in order to prevent the precipitation of other silver salt such as phosphate and carbonate, or formation of insoluble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AgOH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in alkaline medium.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latin typeface="Arial" pitchFamily="34" charset="0"/>
              </a:rPr>
              <a:t>2- The formed ppt. is sensitive to the light.</a:t>
            </a:r>
            <a:endParaRPr lang="en-GB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rial" pitchFamily="34" charset="0"/>
              </a:rPr>
              <a:t>             2AgCl</a:t>
            </a:r>
            <a:r>
              <a:rPr lang="en-US" b="1" baseline="-25000" dirty="0" smtClean="0">
                <a:latin typeface="Arial" pitchFamily="34" charset="0"/>
              </a:rPr>
              <a:t>(s</a:t>
            </a:r>
            <a:r>
              <a:rPr lang="en-US" b="1" baseline="-25000" dirty="0">
                <a:latin typeface="Arial" pitchFamily="34" charset="0"/>
              </a:rPr>
              <a:t>)       </a:t>
            </a:r>
            <a:r>
              <a:rPr lang="en-US" b="1" dirty="0">
                <a:latin typeface="Arial" pitchFamily="34" charset="0"/>
              </a:rPr>
              <a:t> </a:t>
            </a:r>
            <a:r>
              <a:rPr lang="en-US" b="1" baseline="30000" dirty="0">
                <a:latin typeface="Arial" pitchFamily="34" charset="0"/>
              </a:rPr>
              <a:t>light</a:t>
            </a:r>
            <a:r>
              <a:rPr lang="en-US" b="1" dirty="0">
                <a:latin typeface="Arial" pitchFamily="34" charset="0"/>
              </a:rPr>
              <a:t>          2Ag</a:t>
            </a:r>
            <a:r>
              <a:rPr lang="en-US" b="1" baseline="-25000" dirty="0">
                <a:latin typeface="Arial" pitchFamily="34" charset="0"/>
              </a:rPr>
              <a:t>(s)</a:t>
            </a:r>
            <a:r>
              <a:rPr lang="en-US" b="1" dirty="0">
                <a:latin typeface="Arial" pitchFamily="34" charset="0"/>
              </a:rPr>
              <a:t>  + Cl</a:t>
            </a:r>
            <a:r>
              <a:rPr lang="en-US" b="1" baseline="-25000" dirty="0">
                <a:latin typeface="Arial" pitchFamily="34" charset="0"/>
              </a:rPr>
              <a:t>2(</a:t>
            </a:r>
            <a:r>
              <a:rPr lang="en-US" b="1" baseline="-25000" dirty="0" err="1">
                <a:latin typeface="Arial" pitchFamily="34" charset="0"/>
              </a:rPr>
              <a:t>aq</a:t>
            </a:r>
            <a:r>
              <a:rPr lang="en-US" b="1" baseline="-25000" dirty="0">
                <a:latin typeface="Arial" pitchFamily="34" charset="0"/>
              </a:rPr>
              <a:t>)</a:t>
            </a:r>
            <a:r>
              <a:rPr lang="en-US" b="1" dirty="0">
                <a:latin typeface="Arial" pitchFamily="34" charset="0"/>
              </a:rPr>
              <a:t>     </a:t>
            </a:r>
            <a:endParaRPr lang="en-GB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</a:rPr>
              <a:t>The results will be (-</a:t>
            </a:r>
            <a:r>
              <a:rPr lang="en-US" dirty="0" err="1">
                <a:latin typeface="Arial" pitchFamily="34" charset="0"/>
              </a:rPr>
              <a:t>ve</a:t>
            </a:r>
            <a:r>
              <a:rPr lang="en-US" dirty="0">
                <a:latin typeface="Arial" pitchFamily="34" charset="0"/>
              </a:rPr>
              <a:t> error) due to the removal of Cl</a:t>
            </a:r>
            <a:r>
              <a:rPr lang="en-US" baseline="30000" dirty="0">
                <a:latin typeface="Arial" pitchFamily="34" charset="0"/>
              </a:rPr>
              <a:t>-</a:t>
            </a:r>
            <a:r>
              <a:rPr lang="en-US" dirty="0">
                <a:latin typeface="Arial" pitchFamily="34" charset="0"/>
              </a:rPr>
              <a:t> from the ppt. In the absence of excess silver nitrate (AgNO</a:t>
            </a:r>
            <a:r>
              <a:rPr lang="en-US" baseline="-25000" dirty="0">
                <a:latin typeface="Arial" pitchFamily="34" charset="0"/>
              </a:rPr>
              <a:t>3</a:t>
            </a:r>
            <a:r>
              <a:rPr lang="en-US" dirty="0">
                <a:latin typeface="Arial" pitchFamily="34" charset="0"/>
              </a:rPr>
              <a:t>).</a:t>
            </a:r>
            <a:endParaRPr lang="en-GB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</a:rPr>
              <a:t> </a:t>
            </a:r>
            <a:endParaRPr lang="en-GB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</a:rPr>
              <a:t>But causes (+</a:t>
            </a:r>
            <a:r>
              <a:rPr lang="en-US" dirty="0" err="1">
                <a:latin typeface="Arial" pitchFamily="34" charset="0"/>
              </a:rPr>
              <a:t>ve</a:t>
            </a:r>
            <a:r>
              <a:rPr lang="en-US" dirty="0">
                <a:latin typeface="Arial" pitchFamily="34" charset="0"/>
              </a:rPr>
              <a:t> error) in the presence of excess silver nitrate (AgNO</a:t>
            </a:r>
            <a:r>
              <a:rPr lang="en-US" baseline="-25000" dirty="0">
                <a:latin typeface="Arial" pitchFamily="34" charset="0"/>
              </a:rPr>
              <a:t>3</a:t>
            </a:r>
            <a:r>
              <a:rPr lang="en-US" dirty="0">
                <a:latin typeface="Arial" pitchFamily="34" charset="0"/>
              </a:rPr>
              <a:t>), because the chlorine (Cl</a:t>
            </a:r>
            <a:r>
              <a:rPr lang="en-US" baseline="-25000" dirty="0">
                <a:latin typeface="Arial" pitchFamily="34" charset="0"/>
              </a:rPr>
              <a:t>2</a:t>
            </a:r>
            <a:r>
              <a:rPr lang="en-US" dirty="0">
                <a:latin typeface="Arial" pitchFamily="34" charset="0"/>
              </a:rPr>
              <a:t>) changed back to ppt. (</a:t>
            </a:r>
            <a:r>
              <a:rPr lang="en-US" dirty="0" err="1">
                <a:latin typeface="Arial" pitchFamily="34" charset="0"/>
              </a:rPr>
              <a:t>AgCl</a:t>
            </a:r>
            <a:r>
              <a:rPr lang="en-US" dirty="0">
                <a:latin typeface="Arial" pitchFamily="34" charset="0"/>
              </a:rPr>
              <a:t>), which cause further precipitation of silver chloride according to this reaction</a:t>
            </a:r>
            <a:r>
              <a:rPr lang="en-US" dirty="0" smtClean="0">
                <a:latin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b="1" dirty="0">
                <a:latin typeface="Arial" pitchFamily="34" charset="0"/>
              </a:rPr>
              <a:t> 2AgCl</a:t>
            </a:r>
            <a:r>
              <a:rPr lang="en-US" b="1" baseline="-25000" dirty="0">
                <a:latin typeface="Arial" pitchFamily="34" charset="0"/>
              </a:rPr>
              <a:t>(s)       </a:t>
            </a:r>
            <a:r>
              <a:rPr lang="en-US" b="1" dirty="0">
                <a:latin typeface="Arial" pitchFamily="34" charset="0"/>
              </a:rPr>
              <a:t> </a:t>
            </a:r>
            <a:r>
              <a:rPr lang="en-US" b="1" baseline="30000" dirty="0">
                <a:latin typeface="Arial" pitchFamily="34" charset="0"/>
              </a:rPr>
              <a:t>light</a:t>
            </a:r>
            <a:r>
              <a:rPr lang="en-US" b="1" dirty="0">
                <a:latin typeface="Arial" pitchFamily="34" charset="0"/>
              </a:rPr>
              <a:t>          </a:t>
            </a:r>
            <a:r>
              <a:rPr lang="en-US" b="1" dirty="0">
                <a:solidFill>
                  <a:srgbClr val="00B050"/>
                </a:solidFill>
                <a:latin typeface="Arial" pitchFamily="34" charset="0"/>
              </a:rPr>
              <a:t>2Ag</a:t>
            </a:r>
            <a:r>
              <a:rPr lang="en-US" b="1" baseline="-25000" dirty="0">
                <a:solidFill>
                  <a:srgbClr val="00B050"/>
                </a:solidFill>
                <a:latin typeface="Arial" pitchFamily="34" charset="0"/>
              </a:rPr>
              <a:t>(s)</a:t>
            </a:r>
            <a:r>
              <a:rPr lang="en-US" b="1" dirty="0">
                <a:solidFill>
                  <a:srgbClr val="00B050"/>
                </a:solidFill>
                <a:latin typeface="Arial" pitchFamily="34" charset="0"/>
              </a:rPr>
              <a:t> </a:t>
            </a:r>
            <a:r>
              <a:rPr lang="en-US" b="1" dirty="0">
                <a:latin typeface="Arial" pitchFamily="34" charset="0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Cl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</a:rPr>
              <a:t>2(</a:t>
            </a:r>
            <a:r>
              <a:rPr lang="en-US" b="1" baseline="-25000" dirty="0" err="1">
                <a:solidFill>
                  <a:srgbClr val="FF0000"/>
                </a:solidFill>
                <a:latin typeface="Arial" pitchFamily="34" charset="0"/>
              </a:rPr>
              <a:t>aq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</a:rPr>
              <a:t>)</a:t>
            </a:r>
            <a:r>
              <a:rPr lang="en-US" b="1" dirty="0">
                <a:latin typeface="Arial" pitchFamily="34" charset="0"/>
              </a:rPr>
              <a:t>     </a:t>
            </a:r>
            <a:endParaRPr lang="en-GB" dirty="0">
              <a:latin typeface="Arial" pitchFamily="34" charset="0"/>
            </a:endParaRPr>
          </a:p>
          <a:p>
            <a:pPr marL="0" indent="0" algn="just">
              <a:buNone/>
            </a:pPr>
            <a:endParaRPr lang="en-US" sz="2400" b="1" dirty="0" smtClean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3Cl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itchFamily="34" charset="0"/>
              </a:rPr>
              <a:t>2(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Arial" pitchFamily="34" charset="0"/>
              </a:rPr>
              <a:t>aq</a:t>
            </a:r>
            <a:r>
              <a:rPr lang="en-US" sz="2400" b="1" baseline="-25000" dirty="0">
                <a:solidFill>
                  <a:srgbClr val="FF0000"/>
                </a:solidFill>
                <a:latin typeface="Arial" pitchFamily="34" charset="0"/>
              </a:rPr>
              <a:t>)</a:t>
            </a:r>
            <a:r>
              <a:rPr lang="en-US" sz="2400" b="1" dirty="0">
                <a:latin typeface="Arial" pitchFamily="34" charset="0"/>
              </a:rPr>
              <a:t> + 3H</a:t>
            </a:r>
            <a:r>
              <a:rPr lang="en-US" sz="2400" b="1" baseline="-25000" dirty="0">
                <a:latin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</a:rPr>
              <a:t>O + 5AgNO</a:t>
            </a:r>
            <a:r>
              <a:rPr lang="en-US" sz="2400" b="1" baseline="-25000" dirty="0">
                <a:latin typeface="Arial" pitchFamily="34" charset="0"/>
              </a:rPr>
              <a:t>3</a:t>
            </a:r>
            <a:r>
              <a:rPr lang="en-US" sz="2400" b="1" dirty="0">
                <a:latin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</a:rPr>
              <a:t>            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</a:rPr>
              <a:t>5AgCl</a:t>
            </a:r>
            <a:r>
              <a:rPr lang="en-US" sz="2400" b="1" baseline="-25000" dirty="0" smtClean="0">
                <a:solidFill>
                  <a:srgbClr val="00B050"/>
                </a:solidFill>
                <a:latin typeface="Arial" pitchFamily="34" charset="0"/>
              </a:rPr>
              <a:t>(s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</a:rPr>
              <a:t>)</a:t>
            </a:r>
            <a:r>
              <a:rPr lang="en-US" sz="2400" b="1" dirty="0">
                <a:latin typeface="Arial" pitchFamily="34" charset="0"/>
              </a:rPr>
              <a:t> + HClO</a:t>
            </a:r>
            <a:r>
              <a:rPr lang="en-US" sz="2400" b="1" baseline="-25000" dirty="0">
                <a:latin typeface="Arial" pitchFamily="34" charset="0"/>
              </a:rPr>
              <a:t>3</a:t>
            </a:r>
            <a:r>
              <a:rPr lang="en-US" sz="2400" b="1" dirty="0">
                <a:latin typeface="Arial" pitchFamily="34" charset="0"/>
              </a:rPr>
              <a:t> + 5HNO</a:t>
            </a:r>
            <a:r>
              <a:rPr lang="en-US" sz="2400" b="1" baseline="-25000" dirty="0">
                <a:latin typeface="Arial" pitchFamily="34" charset="0"/>
              </a:rPr>
              <a:t>3</a:t>
            </a:r>
            <a:endParaRPr lang="en-GB" sz="2400" dirty="0">
              <a:latin typeface="Arial" pitchFamily="34" charset="0"/>
            </a:endParaRPr>
          </a:p>
          <a:p>
            <a:pPr marL="0" indent="0" algn="just">
              <a:buNone/>
            </a:pPr>
            <a:endParaRPr lang="en-GB" dirty="0">
              <a:latin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62400" y="6172200"/>
            <a:ext cx="9144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71800" y="1524000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05000" y="5334000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612101"/>
            <a:ext cx="8686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3- 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he precipitant agent was added slowly with constant stirring, to prevent local high concentration of the ppt.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4- 10% excess of the real volume of AgNO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was added to decrease the solubility of silver chloride by common-ion effect.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116911" y="4045803"/>
            <a:ext cx="39122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AgCl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Ag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+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055608" y="4667071"/>
            <a:ext cx="4224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Ag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+  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Common 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57400" y="4265612"/>
            <a:ext cx="1295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9800" y="4951412"/>
            <a:ext cx="11430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057400" y="4418012"/>
            <a:ext cx="12192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29000" y="3962400"/>
            <a:ext cx="6096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927318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5- When a very slight excess than 10% of silver ion was added then the solubility of silver chloride increase due to formation of the soluble complex cations: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38200" y="2902803"/>
            <a:ext cx="5509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AgCl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Ag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(excess)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Ag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70756" y="3429000"/>
            <a:ext cx="6087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Ag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Ag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(excess)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Ag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++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429000" y="3122612"/>
            <a:ext cx="1219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3657600"/>
            <a:ext cx="1524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402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hp</cp:lastModifiedBy>
  <cp:revision>27</cp:revision>
  <dcterms:created xsi:type="dcterms:W3CDTF">2011-11-04T20:14:52Z</dcterms:created>
  <dcterms:modified xsi:type="dcterms:W3CDTF">2021-11-05T15:18:14Z</dcterms:modified>
</cp:coreProperties>
</file>