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handoutMasterIdLst>
    <p:handoutMasterId r:id="rId38"/>
  </p:handoutMasterIdLst>
  <p:sldIdLst>
    <p:sldId id="267" r:id="rId2"/>
    <p:sldId id="268" r:id="rId3"/>
    <p:sldId id="257" r:id="rId4"/>
    <p:sldId id="334" r:id="rId5"/>
    <p:sldId id="258" r:id="rId6"/>
    <p:sldId id="265" r:id="rId7"/>
    <p:sldId id="259" r:id="rId8"/>
    <p:sldId id="264" r:id="rId9"/>
    <p:sldId id="263" r:id="rId10"/>
    <p:sldId id="266" r:id="rId11"/>
    <p:sldId id="261" r:id="rId12"/>
    <p:sldId id="262" r:id="rId13"/>
    <p:sldId id="269" r:id="rId14"/>
    <p:sldId id="270" r:id="rId15"/>
    <p:sldId id="271" r:id="rId16"/>
    <p:sldId id="272" r:id="rId17"/>
    <p:sldId id="273" r:id="rId18"/>
    <p:sldId id="274" r:id="rId19"/>
    <p:sldId id="275" r:id="rId20"/>
    <p:sldId id="276" r:id="rId21"/>
    <p:sldId id="277" r:id="rId22"/>
    <p:sldId id="278" r:id="rId23"/>
    <p:sldId id="279" r:id="rId24"/>
    <p:sldId id="343" r:id="rId25"/>
    <p:sldId id="342" r:id="rId26"/>
    <p:sldId id="341" r:id="rId27"/>
    <p:sldId id="340" r:id="rId28"/>
    <p:sldId id="344" r:id="rId29"/>
    <p:sldId id="345" r:id="rId30"/>
    <p:sldId id="289" r:id="rId31"/>
    <p:sldId id="290" r:id="rId32"/>
    <p:sldId id="291" r:id="rId33"/>
    <p:sldId id="292" r:id="rId34"/>
    <p:sldId id="293" r:id="rId35"/>
    <p:sldId id="294"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3" autoAdjust="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3510398-368F-4F22-897A-C5F57B93B071}" type="datetimeFigureOut">
              <a:rPr lang="en-US" smtClean="0"/>
              <a:t>29/5/2023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3B794F88-D592-4D6E-A117-787356ED2B51}" type="slidenum">
              <a:rPr lang="en-US" smtClean="0"/>
              <a:t>‹#›</a:t>
            </a:fld>
            <a:endParaRPr lang="en-US"/>
          </a:p>
        </p:txBody>
      </p:sp>
    </p:spTree>
    <p:extLst>
      <p:ext uri="{BB962C8B-B14F-4D97-AF65-F5344CB8AC3E}">
        <p14:creationId xmlns:p14="http://schemas.microsoft.com/office/powerpoint/2010/main" val="328265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E258C1E-DA0D-4337-A671-89BA32049C0A}" type="datetimeFigureOut">
              <a:rPr lang="en-US" smtClean="0"/>
              <a:t>29/5/2023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FC8847B-BF10-4CC9-9FB5-D73A1511E276}" type="slidenum">
              <a:rPr lang="en-US" smtClean="0"/>
              <a:t>‹#›</a:t>
            </a:fld>
            <a:endParaRPr lang="en-US"/>
          </a:p>
        </p:txBody>
      </p:sp>
    </p:spTree>
    <p:extLst>
      <p:ext uri="{BB962C8B-B14F-4D97-AF65-F5344CB8AC3E}">
        <p14:creationId xmlns:p14="http://schemas.microsoft.com/office/powerpoint/2010/main" val="18948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59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4FBED5-B9C7-444C-A77B-37558C30B5E6}" type="datetimeFigureOut">
              <a:rPr lang="en-US" smtClean="0"/>
              <a:t>29/5/2023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345612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4FBED5-B9C7-444C-A77B-37558C30B5E6}" type="datetimeFigureOut">
              <a:rPr lang="en-US" smtClean="0"/>
              <a:t>29/5/2023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359619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4FBED5-B9C7-444C-A77B-37558C30B5E6}" type="datetimeFigureOut">
              <a:rPr lang="en-US" smtClean="0"/>
              <a:t>29/5/2023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126032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MY"/>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r>
              <a:rPr lang="en-US"/>
              <a:t>PIA/Topic 2/AY08-09</a:t>
            </a:r>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AD1CCD6-EBD5-480F-B702-F986F024F402}" type="slidenum">
              <a:rPr lang="en-US"/>
              <a:pPr/>
              <a:t>‹#›</a:t>
            </a:fld>
            <a:endParaRPr lang="en-US"/>
          </a:p>
        </p:txBody>
      </p:sp>
    </p:spTree>
    <p:extLst>
      <p:ext uri="{BB962C8B-B14F-4D97-AF65-F5344CB8AC3E}">
        <p14:creationId xmlns:p14="http://schemas.microsoft.com/office/powerpoint/2010/main" val="87510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4FBED5-B9C7-444C-A77B-37558C30B5E6}" type="datetimeFigureOut">
              <a:rPr lang="en-US" smtClean="0"/>
              <a:t>29/5/2023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279252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BED5-B9C7-444C-A77B-37558C30B5E6}" type="datetimeFigureOut">
              <a:rPr lang="en-US" smtClean="0"/>
              <a:t>29/5/2023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212162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4FBED5-B9C7-444C-A77B-37558C30B5E6}" type="datetimeFigureOut">
              <a:rPr lang="en-US" smtClean="0"/>
              <a:t>29/5/2023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215831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4FBED5-B9C7-444C-A77B-37558C30B5E6}" type="datetimeFigureOut">
              <a:rPr lang="en-US" smtClean="0"/>
              <a:t>29/5/2023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176002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4FBED5-B9C7-444C-A77B-37558C30B5E6}" type="datetimeFigureOut">
              <a:rPr lang="en-US" smtClean="0"/>
              <a:t>29/5/2023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46486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FBED5-B9C7-444C-A77B-37558C30B5E6}" type="datetimeFigureOut">
              <a:rPr lang="en-US" smtClean="0"/>
              <a:t>29/5/2023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101062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FBED5-B9C7-444C-A77B-37558C30B5E6}" type="datetimeFigureOut">
              <a:rPr lang="en-US" smtClean="0"/>
              <a:t>29/5/2023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216586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FBED5-B9C7-444C-A77B-37558C30B5E6}" type="datetimeFigureOut">
              <a:rPr lang="en-US" smtClean="0"/>
              <a:t>29/5/2023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A0C3-BDA8-42BC-8166-681E27D31006}" type="slidenum">
              <a:rPr lang="en-US" smtClean="0"/>
              <a:t>‹#›</a:t>
            </a:fld>
            <a:endParaRPr lang="en-US"/>
          </a:p>
        </p:txBody>
      </p:sp>
    </p:spTree>
    <p:extLst>
      <p:ext uri="{BB962C8B-B14F-4D97-AF65-F5344CB8AC3E}">
        <p14:creationId xmlns:p14="http://schemas.microsoft.com/office/powerpoint/2010/main" val="368079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FBED5-B9C7-444C-A77B-37558C30B5E6}" type="datetimeFigureOut">
              <a:rPr lang="en-US" smtClean="0"/>
              <a:t>29/5/2023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A0C3-BDA8-42BC-8166-681E27D31006}" type="slidenum">
              <a:rPr lang="en-US" smtClean="0"/>
              <a:t>‹#›</a:t>
            </a:fld>
            <a:endParaRPr lang="en-US"/>
          </a:p>
        </p:txBody>
      </p:sp>
    </p:spTree>
    <p:extLst>
      <p:ext uri="{BB962C8B-B14F-4D97-AF65-F5344CB8AC3E}">
        <p14:creationId xmlns:p14="http://schemas.microsoft.com/office/powerpoint/2010/main" val="6776758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Spectru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Practical Instrumental Analysis</a:t>
            </a:r>
            <a:b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5400" b="1" spc="50" dirty="0">
                <a:ln w="11430"/>
                <a:solidFill>
                  <a:srgbClr val="0070C0"/>
                </a:solidFill>
                <a:effectLst>
                  <a:outerShdw blurRad="76200" dist="50800" dir="5400000" algn="tl" rotWithShape="0">
                    <a:srgbClr val="000000">
                      <a:alpha val="65000"/>
                    </a:srgbClr>
                  </a:outerShdw>
                </a:effectLst>
              </a:rPr>
              <a:t>4</a:t>
            </a:r>
            <a:r>
              <a:rPr lang="en-US" sz="5400" b="1" spc="50" baseline="30000" dirty="0">
                <a:ln w="11430"/>
                <a:solidFill>
                  <a:srgbClr val="0070C0"/>
                </a:solidFill>
                <a:effectLst>
                  <a:outerShdw blurRad="76200" dist="50800" dir="5400000" algn="tl" rotWithShape="0">
                    <a:srgbClr val="000000">
                      <a:alpha val="65000"/>
                    </a:srgbClr>
                  </a:outerShdw>
                </a:effectLst>
              </a:rPr>
              <a:t>th</a:t>
            </a:r>
            <a:r>
              <a:rPr lang="en-US" sz="5400" b="1" spc="50" dirty="0">
                <a:ln w="11430"/>
                <a:solidFill>
                  <a:srgbClr val="0070C0"/>
                </a:solidFill>
                <a:effectLst>
                  <a:outerShdw blurRad="76200" dist="50800" dir="5400000" algn="tl" rotWithShape="0">
                    <a:srgbClr val="000000">
                      <a:alpha val="65000"/>
                    </a:srgbClr>
                  </a:outerShdw>
                </a:effectLst>
              </a:rPr>
              <a:t> Stage (Biology)</a:t>
            </a:r>
            <a:br>
              <a:rPr lang="en-US" sz="5400" b="1" spc="50" dirty="0">
                <a:ln w="11430"/>
                <a:solidFill>
                  <a:srgbClr val="0070C0"/>
                </a:solidFill>
                <a:effectLst>
                  <a:outerShdw blurRad="76200" dist="50800" dir="5400000" algn="tl" rotWithShape="0">
                    <a:srgbClr val="000000">
                      <a:alpha val="65000"/>
                    </a:srgbClr>
                  </a:outerShdw>
                </a:effectLst>
              </a:rPr>
            </a:br>
            <a:r>
              <a:rPr lang="en-US" b="1" spc="50" dirty="0">
                <a:ln w="11430"/>
                <a:solidFill>
                  <a:srgbClr val="00B050"/>
                </a:solidFill>
                <a:effectLst>
                  <a:outerShdw blurRad="76200" dist="50800" dir="5400000" algn="tl" rotWithShape="0">
                    <a:srgbClr val="000000">
                      <a:alpha val="65000"/>
                    </a:srgbClr>
                  </a:outerShdw>
                </a:effectLst>
              </a:rPr>
              <a:t>2022– 2023</a:t>
            </a:r>
            <a:br>
              <a:rPr lang="en-US" b="1" spc="50" dirty="0">
                <a:ln w="11430"/>
                <a:solidFill>
                  <a:srgbClr val="00B050"/>
                </a:solidFill>
                <a:effectLst>
                  <a:outerShdw blurRad="76200" dist="50800" dir="5400000" algn="tl" rotWithShape="0">
                    <a:srgbClr val="000000">
                      <a:alpha val="65000"/>
                    </a:srgbClr>
                  </a:outerShdw>
                </a:effectLst>
              </a:rPr>
            </a:br>
            <a:br>
              <a:rPr lang="en-US" sz="5400" b="1" spc="50" dirty="0">
                <a:ln w="11430"/>
                <a:solidFill>
                  <a:srgbClr val="00B050"/>
                </a:solidFill>
                <a:effectLst>
                  <a:outerShdw blurRad="76200" dist="50800" dir="5400000" algn="tl" rotWithShape="0">
                    <a:srgbClr val="000000">
                      <a:alpha val="65000"/>
                    </a:srgbClr>
                  </a:outerShdw>
                </a:effectLst>
              </a:rPr>
            </a:br>
            <a:r>
              <a:rPr lang="en-US" sz="5400" b="1" spc="50" dirty="0">
                <a:ln w="11430"/>
                <a:solidFill>
                  <a:srgbClr val="FFC000"/>
                </a:solidFill>
                <a:effectLst>
                  <a:outerShdw blurRad="76200" dist="50800" dir="5400000" algn="tl" rotWithShape="0">
                    <a:srgbClr val="000000">
                      <a:alpha val="65000"/>
                    </a:srgbClr>
                  </a:outerShdw>
                </a:effectLst>
              </a:rPr>
              <a:t>Prepared by:</a:t>
            </a:r>
            <a:br>
              <a:rPr lang="en-US" sz="5400" b="1" spc="50" dirty="0">
                <a:ln w="11430"/>
                <a:solidFill>
                  <a:srgbClr val="FFC000"/>
                </a:solidFill>
                <a:effectLst>
                  <a:outerShdw blurRad="76200" dist="50800" dir="5400000" algn="tl" rotWithShape="0">
                    <a:srgbClr val="000000">
                      <a:alpha val="65000"/>
                    </a:srgbClr>
                  </a:outerShdw>
                </a:effectLst>
              </a:rPr>
            </a:br>
            <a:r>
              <a:rPr lang="en-US" sz="3200" b="1" spc="50" dirty="0">
                <a:ln w="11430"/>
                <a:solidFill>
                  <a:srgbClr val="7030A0"/>
                </a:solidFill>
                <a:effectLst>
                  <a:outerShdw blurRad="76200" dist="50800" dir="5400000" algn="tl" rotWithShape="0">
                    <a:srgbClr val="000000">
                      <a:alpha val="65000"/>
                    </a:srgbClr>
                  </a:outerShdw>
                </a:effectLst>
              </a:rPr>
              <a:t>Dr. Kamal </a:t>
            </a:r>
            <a:r>
              <a:rPr lang="en-US" sz="3200" b="1" spc="50" dirty="0" err="1">
                <a:ln w="11430"/>
                <a:solidFill>
                  <a:srgbClr val="7030A0"/>
                </a:solidFill>
                <a:effectLst>
                  <a:outerShdw blurRad="76200" dist="50800" dir="5400000" algn="tl" rotWithShape="0">
                    <a:srgbClr val="000000">
                      <a:alpha val="65000"/>
                    </a:srgbClr>
                  </a:outerShdw>
                </a:effectLst>
              </a:rPr>
              <a:t>Mohamoud</a:t>
            </a:r>
            <a:r>
              <a:rPr lang="en-US" sz="3200" b="1" spc="50" dirty="0">
                <a:ln w="11430"/>
                <a:solidFill>
                  <a:srgbClr val="7030A0"/>
                </a:solidFill>
                <a:effectLst>
                  <a:outerShdw blurRad="76200" dist="50800" dir="5400000" algn="tl" rotWithShape="0">
                    <a:srgbClr val="000000">
                      <a:alpha val="65000"/>
                    </a:srgbClr>
                  </a:outerShdw>
                </a:effectLst>
              </a:rPr>
              <a:t> – Huda Ali</a:t>
            </a:r>
            <a:endParaRPr lang="en-US" sz="6600" b="1" spc="50" dirty="0">
              <a:ln w="11430"/>
              <a:solidFill>
                <a:srgbClr val="00B05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8912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99"/>
            <a:ext cx="9144000" cy="2600199"/>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	Thus, absorption of 420-430 nm light makes a substance yellow, and absorption of 500-520 nm light makes it red. Green is unique in that It can be created by absorption close to 400 nm as well as absorption near 800 nm.</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5759"/>
            <a:ext cx="4572000" cy="414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DED61E9-47EF-420E-BC94-0540BEA00258}"/>
              </a:ext>
            </a:extLst>
          </p:cNvPr>
          <p:cNvPicPr>
            <a:picLocks noChangeAspect="1"/>
          </p:cNvPicPr>
          <p:nvPr/>
        </p:nvPicPr>
        <p:blipFill>
          <a:blip r:embed="rId3"/>
          <a:stretch>
            <a:fillRect/>
          </a:stretch>
        </p:blipFill>
        <p:spPr>
          <a:xfrm>
            <a:off x="4572000" y="2715759"/>
            <a:ext cx="4572000" cy="4142241"/>
          </a:xfrm>
          <a:prstGeom prst="rect">
            <a:avLst/>
          </a:prstGeom>
        </p:spPr>
      </p:pic>
    </p:spTree>
    <p:extLst>
      <p:ext uri="{BB962C8B-B14F-4D97-AF65-F5344CB8AC3E}">
        <p14:creationId xmlns:p14="http://schemas.microsoft.com/office/powerpoint/2010/main" val="222929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title"/>
          </p:nvPr>
        </p:nvSpPr>
        <p:spPr>
          <a:xfrm>
            <a:off x="533400" y="0"/>
            <a:ext cx="8229600" cy="1143000"/>
          </a:xfrm>
        </p:spPr>
        <p:txBody>
          <a:bodyPr/>
          <a:lstStyle/>
          <a:p>
            <a:pPr eaLnBrk="1" hangingPunct="1"/>
            <a:r>
              <a:rPr lang="en-GB" sz="3600" b="1" dirty="0">
                <a:solidFill>
                  <a:srgbClr val="FF0000"/>
                </a:solidFill>
              </a:rPr>
              <a:t>Absorption and </a:t>
            </a:r>
            <a:r>
              <a:rPr lang="en-US" sz="3600" b="1" dirty="0">
                <a:solidFill>
                  <a:srgbClr val="FF0000"/>
                </a:solidFill>
              </a:rPr>
              <a:t>E</a:t>
            </a:r>
            <a:r>
              <a:rPr lang="en-GB" sz="3600" b="1" dirty="0">
                <a:solidFill>
                  <a:srgbClr val="FF0000"/>
                </a:solidFill>
              </a:rPr>
              <a:t>mission</a:t>
            </a:r>
          </a:p>
        </p:txBody>
      </p:sp>
      <p:sp>
        <p:nvSpPr>
          <p:cNvPr id="14340" name="Rectangle 1027"/>
          <p:cNvSpPr>
            <a:spLocks noGrp="1" noChangeArrowheads="1"/>
          </p:cNvSpPr>
          <p:nvPr>
            <p:ph type="body" sz="half" idx="1"/>
          </p:nvPr>
        </p:nvSpPr>
        <p:spPr/>
        <p:txBody>
          <a:bodyPr/>
          <a:lstStyle/>
          <a:p>
            <a:pPr>
              <a:spcBef>
                <a:spcPct val="50000"/>
              </a:spcBef>
              <a:buFontTx/>
              <a:buNone/>
            </a:pPr>
            <a:r>
              <a:rPr lang="en-GB" sz="2400"/>
              <a:t>	</a:t>
            </a:r>
            <a:endParaRPr lang="en-GB" sz="2800"/>
          </a:p>
        </p:txBody>
      </p:sp>
      <p:graphicFrame>
        <p:nvGraphicFramePr>
          <p:cNvPr id="147554" name="Group 1122"/>
          <p:cNvGraphicFramePr>
            <a:graphicFrameLocks noGrp="1"/>
          </p:cNvGraphicFramePr>
          <p:nvPr>
            <p:ph sz="half" idx="2"/>
            <p:extLst>
              <p:ext uri="{D42A27DB-BD31-4B8C-83A1-F6EECF244321}">
                <p14:modId xmlns:p14="http://schemas.microsoft.com/office/powerpoint/2010/main" val="3019391662"/>
              </p:ext>
            </p:extLst>
          </p:nvPr>
        </p:nvGraphicFramePr>
        <p:xfrm>
          <a:off x="2667000" y="1371600"/>
          <a:ext cx="6400800" cy="5043488"/>
        </p:xfrm>
        <a:graphic>
          <a:graphicData uri="http://schemas.openxmlformats.org/drawingml/2006/table">
            <a:tbl>
              <a:tblPr/>
              <a:tblGrid>
                <a:gridCol w="1600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nm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Colour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Complementary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~180-380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UV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400-435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Violet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Yellow-green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435-480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Blue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Yellow</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480-490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Blue-green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Orange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490-500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Green-blue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Red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500-560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Green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Purple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560-580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Yellow-green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Violet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580-595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Yellow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Blue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595-650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Orange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Blue-green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650-750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Red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Green-blue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486C40-AD7A-433F-97D5-742596212700}" type="slidenum">
              <a:rPr lang="en-US"/>
              <a:pPr eaLnBrk="1" hangingPunct="1"/>
              <a:t>11</a:t>
            </a:fld>
            <a:endParaRPr lang="en-US"/>
          </a:p>
        </p:txBody>
      </p:sp>
      <p:sp>
        <p:nvSpPr>
          <p:cNvPr id="14391" name="AutoShape 1123"/>
          <p:cNvSpPr>
            <a:spLocks noChangeArrowheads="1"/>
          </p:cNvSpPr>
          <p:nvPr/>
        </p:nvSpPr>
        <p:spPr bwMode="auto">
          <a:xfrm>
            <a:off x="609600" y="2895600"/>
            <a:ext cx="1828800" cy="3124200"/>
          </a:xfrm>
          <a:prstGeom prst="rightArrow">
            <a:avLst>
              <a:gd name="adj1" fmla="val 50000"/>
              <a:gd name="adj2" fmla="val 25000"/>
            </a:avLst>
          </a:prstGeom>
          <a:solidFill>
            <a:srgbClr val="6699FF"/>
          </a:solidFill>
          <a:ln w="12700">
            <a:solidFill>
              <a:schemeClr val="tx1"/>
            </a:solidFill>
            <a:miter lim="800000"/>
            <a:headEnd type="none" w="sm" len="sm"/>
            <a:tailEnd type="none" w="sm" len="sm"/>
          </a:ln>
        </p:spPr>
        <p:txBody>
          <a:bodyPr wrap="none" anchor="ctr"/>
          <a:lstStyle/>
          <a:p>
            <a:pPr algn="ctr" eaLnBrk="0" hangingPunct="0"/>
            <a:r>
              <a:rPr lang="en-US" b="1" dirty="0">
                <a:latin typeface="Times New Roman" pitchFamily="18" charset="0"/>
              </a:rPr>
              <a:t>    Visible spectrum</a:t>
            </a:r>
          </a:p>
        </p:txBody>
      </p:sp>
      <p:sp>
        <p:nvSpPr>
          <p:cNvPr id="14392" name="AutoShape 1124"/>
          <p:cNvSpPr>
            <a:spLocks noChangeArrowheads="1"/>
          </p:cNvSpPr>
          <p:nvPr/>
        </p:nvSpPr>
        <p:spPr bwMode="auto">
          <a:xfrm>
            <a:off x="762000" y="1676400"/>
            <a:ext cx="1828800" cy="762000"/>
          </a:xfrm>
          <a:prstGeom prst="rightArrow">
            <a:avLst>
              <a:gd name="adj1" fmla="val 50000"/>
              <a:gd name="adj2" fmla="val 60000"/>
            </a:avLst>
          </a:prstGeom>
          <a:solidFill>
            <a:schemeClr val="accent1"/>
          </a:solidFill>
          <a:ln w="12700">
            <a:solidFill>
              <a:schemeClr val="tx1"/>
            </a:solidFill>
            <a:miter lim="800000"/>
            <a:headEnd type="none" w="sm" len="sm"/>
            <a:tailEnd type="none" w="sm" len="sm"/>
          </a:ln>
        </p:spPr>
        <p:txBody>
          <a:bodyPr wrap="none" anchor="ctr"/>
          <a:lstStyle/>
          <a:p>
            <a:endParaRPr lang="en-MY"/>
          </a:p>
        </p:txBody>
      </p:sp>
      <p:sp>
        <p:nvSpPr>
          <p:cNvPr id="14393" name="Text Box 1126"/>
          <p:cNvSpPr txBox="1">
            <a:spLocks noChangeArrowheads="1"/>
          </p:cNvSpPr>
          <p:nvPr/>
        </p:nvSpPr>
        <p:spPr bwMode="auto">
          <a:xfrm>
            <a:off x="936625" y="1897063"/>
            <a:ext cx="58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a:latin typeface="Times New Roman" pitchFamily="18" charset="0"/>
              </a:rPr>
              <a:t>UV</a:t>
            </a:r>
          </a:p>
        </p:txBody>
      </p:sp>
    </p:spTree>
    <p:extLst>
      <p:ext uri="{BB962C8B-B14F-4D97-AF65-F5344CB8AC3E}">
        <p14:creationId xmlns:p14="http://schemas.microsoft.com/office/powerpoint/2010/main" val="78626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b="1" dirty="0">
                <a:solidFill>
                  <a:srgbClr val="FF0000"/>
                </a:solidFill>
              </a:rPr>
              <a:t>Question?</a:t>
            </a:r>
          </a:p>
        </p:txBody>
      </p:sp>
      <p:sp>
        <p:nvSpPr>
          <p:cNvPr id="15364" name="Rectangle 3"/>
          <p:cNvSpPr>
            <a:spLocks noGrp="1" noChangeArrowheads="1"/>
          </p:cNvSpPr>
          <p:nvPr>
            <p:ph idx="1"/>
          </p:nvPr>
        </p:nvSpPr>
        <p:spPr>
          <a:xfrm>
            <a:off x="0" y="1676400"/>
            <a:ext cx="9144000" cy="1065213"/>
          </a:xfrm>
        </p:spPr>
        <p:txBody>
          <a:bodyPr>
            <a:normAutofit/>
          </a:bodyPr>
          <a:lstStyle/>
          <a:p>
            <a:pPr eaLnBrk="1" hangingPunct="1"/>
            <a:r>
              <a:rPr lang="en-US" b="1" dirty="0">
                <a:latin typeface="Times New Roman" pitchFamily="18" charset="0"/>
                <a:cs typeface="Times New Roman" pitchFamily="18" charset="0"/>
              </a:rPr>
              <a:t>Why the colour of this solution is red? </a:t>
            </a:r>
          </a:p>
          <a:p>
            <a:pPr eaLnBrk="1" hangingPunct="1">
              <a:buFontTx/>
              <a:buNone/>
            </a:pPr>
            <a:endParaRPr lang="en-US" b="1" dirty="0">
              <a:latin typeface="Times New Roman" pitchFamily="18" charset="0"/>
              <a:cs typeface="Times New Roman" pitchFamily="18" charset="0"/>
            </a:endParaRPr>
          </a:p>
        </p:txBody>
      </p:sp>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71AE99-AAC9-44EA-AD85-9DDBD02C413A}" type="slidenum">
              <a:rPr lang="en-US"/>
              <a:pPr eaLnBrk="1" hangingPunct="1"/>
              <a:t>12</a:t>
            </a:fld>
            <a:endParaRPr lang="en-US"/>
          </a:p>
        </p:txBody>
      </p:sp>
      <p:sp>
        <p:nvSpPr>
          <p:cNvPr id="15365" name="AutoShape 4"/>
          <p:cNvSpPr>
            <a:spLocks noChangeArrowheads="1"/>
          </p:cNvSpPr>
          <p:nvPr/>
        </p:nvSpPr>
        <p:spPr bwMode="auto">
          <a:xfrm>
            <a:off x="5638800" y="2895600"/>
            <a:ext cx="2362200" cy="1295400"/>
          </a:xfrm>
          <a:prstGeom prst="can">
            <a:avLst>
              <a:gd name="adj" fmla="val 25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MY"/>
          </a:p>
        </p:txBody>
      </p:sp>
      <p:sp>
        <p:nvSpPr>
          <p:cNvPr id="15366" name="AutoShape 5"/>
          <p:cNvSpPr>
            <a:spLocks noChangeArrowheads="1"/>
          </p:cNvSpPr>
          <p:nvPr/>
        </p:nvSpPr>
        <p:spPr bwMode="auto">
          <a:xfrm>
            <a:off x="5638800" y="3810000"/>
            <a:ext cx="2362200" cy="1295400"/>
          </a:xfrm>
          <a:prstGeom prst="can">
            <a:avLst>
              <a:gd name="adj" fmla="val 25000"/>
            </a:avLst>
          </a:prstGeom>
          <a:solidFill>
            <a:srgbClr val="FF0000"/>
          </a:solidFill>
          <a:ln w="12700">
            <a:solidFill>
              <a:schemeClr val="tx1"/>
            </a:solidFill>
            <a:round/>
            <a:headEnd type="none" w="sm" len="sm"/>
            <a:tailEnd type="none" w="sm" len="sm"/>
          </a:ln>
        </p:spPr>
        <p:txBody>
          <a:bodyPr wrap="none" anchor="ctr"/>
          <a:lstStyle/>
          <a:p>
            <a:endParaRPr lang="en-MY"/>
          </a:p>
        </p:txBody>
      </p:sp>
      <p:sp>
        <p:nvSpPr>
          <p:cNvPr id="15367" name="Text Box 6"/>
          <p:cNvSpPr txBox="1">
            <a:spLocks noChangeArrowheads="1"/>
          </p:cNvSpPr>
          <p:nvPr/>
        </p:nvSpPr>
        <p:spPr bwMode="auto">
          <a:xfrm>
            <a:off x="762000" y="38862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atin typeface="Times New Roman" pitchFamily="18" charset="0"/>
            </a:endParaRPr>
          </a:p>
        </p:txBody>
      </p:sp>
      <p:sp>
        <p:nvSpPr>
          <p:cNvPr id="375815" name="Text Box 7"/>
          <p:cNvSpPr txBox="1">
            <a:spLocks noChangeArrowheads="1"/>
          </p:cNvSpPr>
          <p:nvPr/>
        </p:nvSpPr>
        <p:spPr bwMode="auto">
          <a:xfrm>
            <a:off x="0" y="3213318"/>
            <a:ext cx="5181600" cy="267765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a:lnSpc>
                <a:spcPct val="150000"/>
              </a:lnSpc>
              <a:spcBef>
                <a:spcPct val="30000"/>
              </a:spcBef>
              <a:buFont typeface="Arial" pitchFamily="34" charset="0"/>
              <a:buChar char="•"/>
            </a:pPr>
            <a:r>
              <a:rPr lang="en-US" sz="2800" dirty="0">
                <a:solidFill>
                  <a:srgbClr val="300502"/>
                </a:solidFill>
                <a:latin typeface="Times New Roman" pitchFamily="18" charset="0"/>
              </a:rPr>
              <a:t>Because the molecules absorbs green component from the incoming white radiation and reflected red components. </a:t>
            </a:r>
          </a:p>
        </p:txBody>
      </p:sp>
    </p:spTree>
    <p:extLst>
      <p:ext uri="{BB962C8B-B14F-4D97-AF65-F5344CB8AC3E}">
        <p14:creationId xmlns:p14="http://schemas.microsoft.com/office/powerpoint/2010/main" val="1576343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5"/>
                                        </p:tgtEl>
                                        <p:attrNameLst>
                                          <p:attrName>style.visibility</p:attrName>
                                        </p:attrNameLst>
                                      </p:cBhvr>
                                      <p:to>
                                        <p:strVal val="visible"/>
                                      </p:to>
                                    </p:set>
                                    <p:animEffect transition="in" filter="box(in)">
                                      <p:cBhvr>
                                        <p:cTn id="7" dur="500"/>
                                        <p:tgtEl>
                                          <p:spTgt spid="375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0"/>
            <a:ext cx="6781800" cy="2286000"/>
          </a:xfrm>
        </p:spPr>
        <p:txBody>
          <a:bodyPr>
            <a:noAutofit/>
          </a:bodyPr>
          <a:lstStyle/>
          <a:p>
            <a:pPr algn="ctr"/>
            <a:r>
              <a:rPr lang="en-US" sz="6000" b="1" dirty="0">
                <a:solidFill>
                  <a:srgbClr val="FF0000"/>
                </a:solidFill>
                <a:latin typeface="Times New Roman" pitchFamily="18" charset="0"/>
                <a:cs typeface="Times New Roman" pitchFamily="18" charset="0"/>
              </a:rPr>
              <a:t>UV-Vis Spectroscopy</a:t>
            </a:r>
          </a:p>
        </p:txBody>
      </p:sp>
    </p:spTree>
    <p:extLst>
      <p:ext uri="{BB962C8B-B14F-4D97-AF65-F5344CB8AC3E}">
        <p14:creationId xmlns:p14="http://schemas.microsoft.com/office/powerpoint/2010/main" val="358895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6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6713"/>
            <a:ext cx="91440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Notched Right Arrow 20"/>
          <p:cNvSpPr/>
          <p:nvPr/>
        </p:nvSpPr>
        <p:spPr>
          <a:xfrm rot="20323041" flipH="1">
            <a:off x="6310138" y="3527814"/>
            <a:ext cx="2249107" cy="3429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76200" y="5943600"/>
            <a:ext cx="152400" cy="762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228600" y="5105400"/>
            <a:ext cx="457200" cy="9144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133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plus(in)">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6147"/>
            <a:ext cx="9144000" cy="5909310"/>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	Molecules containing π-electrons or non-bonding electrons (n-electrons) can absorb the energy in the form of ultraviolet or visible light to excite these electrons to higher anti-bonding molecular orbitals. The more easily excited electrons absorb the longer wavelength of light. </a:t>
            </a:r>
          </a:p>
          <a:p>
            <a:pPr algn="just">
              <a:lnSpc>
                <a:spcPct val="150000"/>
              </a:lnSpc>
            </a:pPr>
            <a:r>
              <a:rPr lang="en-US" sz="2800" dirty="0">
                <a:latin typeface="Times New Roman" pitchFamily="18" charset="0"/>
                <a:cs typeface="Times New Roman" pitchFamily="18" charset="0"/>
              </a:rPr>
              <a:t>	The UV-VIS is used to show the range of the electromagnetic spectrum from around 200nm to around 800nm.  The energy absorbed comes from the excited electrons of a molecules of the solution.		</a:t>
            </a:r>
          </a:p>
        </p:txBody>
      </p:sp>
      <p:sp>
        <p:nvSpPr>
          <p:cNvPr id="3" name="Rectangle 2"/>
          <p:cNvSpPr/>
          <p:nvPr/>
        </p:nvSpPr>
        <p:spPr>
          <a:xfrm>
            <a:off x="420865" y="25569"/>
            <a:ext cx="8302273" cy="823752"/>
          </a:xfrm>
          <a:prstGeom prst="rect">
            <a:avLst/>
          </a:prstGeom>
        </p:spPr>
        <p:txBody>
          <a:bodyPr wrap="none">
            <a:spAutoFit/>
          </a:bodyPr>
          <a:lstStyle/>
          <a:p>
            <a:pPr algn="ctr">
              <a:lnSpc>
                <a:spcPct val="150000"/>
              </a:lnSpc>
            </a:pPr>
            <a:r>
              <a:rPr lang="en-US" sz="3600" b="1" dirty="0">
                <a:solidFill>
                  <a:srgbClr val="0070C0"/>
                </a:solidFill>
                <a:latin typeface="Times New Roman" pitchFamily="18" charset="0"/>
                <a:cs typeface="Times New Roman" pitchFamily="18" charset="0"/>
              </a:rPr>
              <a:t>Principle of ultraviolet-visible absorption</a:t>
            </a:r>
          </a:p>
        </p:txBody>
      </p:sp>
    </p:spTree>
    <p:extLst>
      <p:ext uri="{BB962C8B-B14F-4D97-AF65-F5344CB8AC3E}">
        <p14:creationId xmlns:p14="http://schemas.microsoft.com/office/powerpoint/2010/main" val="426303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5174173"/>
          </a:xfrm>
          <a:prstGeom prst="rect">
            <a:avLst/>
          </a:prstGeom>
        </p:spPr>
        <p:txBody>
          <a:bodyPr wrap="square">
            <a:spAutoFit/>
          </a:bodyPr>
          <a:lstStyle/>
          <a:p>
            <a:pPr algn="just">
              <a:lnSpc>
                <a:spcPct val="150000"/>
              </a:lnSpc>
            </a:pPr>
            <a:r>
              <a:rPr lang="en-US" sz="3200" dirty="0">
                <a:latin typeface="Times New Roman" pitchFamily="18" charset="0"/>
                <a:cs typeface="Times New Roman" pitchFamily="18" charset="0"/>
              </a:rPr>
              <a:t>	Ultraviolet-Visible molecular absorption spectroscopy is widely used for the quantitative determination of large number of organic, inorganic, and biological species based on the measurement of the absorbance or transmittance of the solutions contained in transparent cells having a path length in centimeters.</a:t>
            </a:r>
            <a:endParaRPr lang="en-US" sz="3200" dirty="0"/>
          </a:p>
        </p:txBody>
      </p:sp>
    </p:spTree>
    <p:extLst>
      <p:ext uri="{BB962C8B-B14F-4D97-AF65-F5344CB8AC3E}">
        <p14:creationId xmlns:p14="http://schemas.microsoft.com/office/powerpoint/2010/main" val="36727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V-Visible spectros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864" t="26326" r="9196" b="13095"/>
          <a:stretch/>
        </p:blipFill>
        <p:spPr bwMode="auto">
          <a:xfrm>
            <a:off x="0" y="3962400"/>
            <a:ext cx="9144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6611779"/>
            <a:ext cx="1406154" cy="246221"/>
          </a:xfrm>
          <a:prstGeom prst="rect">
            <a:avLst/>
          </a:prstGeom>
          <a:solidFill>
            <a:schemeClr val="bg1"/>
          </a:solidFill>
        </p:spPr>
        <p:txBody>
          <a:bodyPr wrap="none" rtlCol="0">
            <a:spAutoFit/>
          </a:bodyPr>
          <a:lstStyle/>
          <a:p>
            <a:r>
              <a:rPr lang="en-US" sz="1000" dirty="0">
                <a:solidFill>
                  <a:schemeClr val="bg1"/>
                </a:solidFill>
              </a:rPr>
              <a:t>aaammaabbbbaaaaa  </a:t>
            </a:r>
          </a:p>
        </p:txBody>
      </p:sp>
    </p:spTree>
    <p:extLst>
      <p:ext uri="{BB962C8B-B14F-4D97-AF65-F5344CB8AC3E}">
        <p14:creationId xmlns:p14="http://schemas.microsoft.com/office/powerpoint/2010/main" val="38632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32147"/>
          </a:xfrm>
          <a:prstGeom prst="rect">
            <a:avLst/>
          </a:prstGeom>
        </p:spPr>
        <p:txBody>
          <a:bodyPr wrap="square">
            <a:spAutoFit/>
          </a:bodyPr>
          <a:lstStyle/>
          <a:p>
            <a:pPr algn="ctr">
              <a:lnSpc>
                <a:spcPct val="150000"/>
              </a:lnSpc>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Beer-Lambert law</a:t>
            </a:r>
          </a:p>
          <a:p>
            <a:pPr indent="395288" algn="just">
              <a:lnSpc>
                <a:spcPct val="150000"/>
              </a:lnSpc>
              <a:defRPr/>
            </a:pPr>
            <a:r>
              <a:rPr lang="en-US" sz="3200" dirty="0"/>
              <a:t>When abeam of monochromatic light passed through a solution contains absorbing molecules, the light intensity decreased continuously as the number of absorbing molecules will be  increased in the optical path.</a:t>
            </a:r>
          </a:p>
        </p:txBody>
      </p:sp>
    </p:spTree>
    <p:extLst>
      <p:ext uri="{BB962C8B-B14F-4D97-AF65-F5344CB8AC3E}">
        <p14:creationId xmlns:p14="http://schemas.microsoft.com/office/powerpoint/2010/main" val="21790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indent="177800" algn="just">
              <a:lnSpc>
                <a:spcPct val="150000"/>
              </a:lnSpc>
              <a:defRPr/>
            </a:pPr>
            <a:r>
              <a:rPr lang="en-US" sz="2800" dirty="0"/>
              <a:t>	</a:t>
            </a:r>
            <a:r>
              <a:rPr lang="en-US" sz="2800" b="1" u="sng" dirty="0"/>
              <a:t>This means that:</a:t>
            </a:r>
            <a:endParaRPr lang="en-US" sz="2800" b="1" dirty="0"/>
          </a:p>
          <a:p>
            <a:pPr indent="177800" algn="just">
              <a:lnSpc>
                <a:spcPct val="150000"/>
              </a:lnSpc>
              <a:defRPr/>
            </a:pPr>
            <a:r>
              <a:rPr lang="en-US" sz="2800" dirty="0"/>
              <a:t>The light intensity will depend on the </a:t>
            </a:r>
            <a:r>
              <a:rPr lang="en-US" sz="2800" b="1" u="sng" dirty="0">
                <a:solidFill>
                  <a:srgbClr val="002060"/>
                </a:solidFill>
              </a:rPr>
              <a:t>concentration of the absorbing molecules (C) </a:t>
            </a:r>
            <a:r>
              <a:rPr lang="en-US" sz="2800" dirty="0"/>
              <a:t>and </a:t>
            </a:r>
            <a:r>
              <a:rPr lang="en-US" sz="2800" b="1" u="sng" dirty="0">
                <a:solidFill>
                  <a:srgbClr val="002060"/>
                </a:solidFill>
              </a:rPr>
              <a:t>the length of the optical path(b).</a:t>
            </a:r>
            <a:endParaRPr lang="en-US" sz="2800" dirty="0">
              <a:solidFill>
                <a:srgbClr val="002060"/>
              </a:solidFill>
            </a:endParaRPr>
          </a:p>
          <a:p>
            <a:pPr algn="just">
              <a:lnSpc>
                <a:spcPct val="150000"/>
              </a:lnSpc>
              <a:defRPr/>
            </a:pPr>
            <a:r>
              <a:rPr lang="en-US" sz="2800" dirty="0"/>
              <a:t>	Now this two factors are converted to the  mathematical equation:</a:t>
            </a:r>
          </a:p>
          <a:p>
            <a:pPr algn="just">
              <a:lnSpc>
                <a:spcPct val="150000"/>
              </a:lnSpc>
              <a:defRPr/>
            </a:pPr>
            <a:r>
              <a:rPr lang="en-US" sz="2800" dirty="0"/>
              <a:t>1-If the amount of light absorbed is …. </a:t>
            </a:r>
          </a:p>
          <a:p>
            <a:pPr algn="just">
              <a:lnSpc>
                <a:spcPct val="150000"/>
              </a:lnSpc>
              <a:defRPr/>
            </a:pPr>
            <a:endParaRPr lang="en-US" sz="2800" dirty="0"/>
          </a:p>
          <a:p>
            <a:pPr algn="just">
              <a:lnSpc>
                <a:spcPct val="150000"/>
              </a:lnSpc>
              <a:defRPr/>
            </a:pPr>
            <a:r>
              <a:rPr lang="en-US" sz="2800" dirty="0"/>
              <a:t>					…………eq.(1)</a:t>
            </a:r>
          </a:p>
          <a:p>
            <a:pPr algn="just">
              <a:lnSpc>
                <a:spcPct val="150000"/>
              </a:lnSpc>
              <a:defRPr/>
            </a:pPr>
            <a:r>
              <a:rPr lang="en-US" sz="2800" dirty="0"/>
              <a:t>This equation is called Lambert equation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01786"/>
            <a:ext cx="1110529" cy="82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19112" y="5199784"/>
            <a:ext cx="4052888" cy="600075"/>
            <a:chOff x="442912" y="5800725"/>
            <a:chExt cx="4052888" cy="600075"/>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 y="5800725"/>
              <a:ext cx="809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7" y="5943600"/>
              <a:ext cx="381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5970588"/>
              <a:ext cx="228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1871662" y="6015038"/>
              <a:ext cx="1143000" cy="214312"/>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bg-BG" b="1"/>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5800725"/>
              <a:ext cx="809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5943600"/>
              <a:ext cx="695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8637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68940"/>
            <a:ext cx="9144000"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Spectroscopy</a:t>
            </a:r>
          </a:p>
        </p:txBody>
      </p:sp>
    </p:spTree>
    <p:extLst>
      <p:ext uri="{BB962C8B-B14F-4D97-AF65-F5344CB8AC3E}">
        <p14:creationId xmlns:p14="http://schemas.microsoft.com/office/powerpoint/2010/main" val="112395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85782" y="605135"/>
            <a:ext cx="372218" cy="461665"/>
          </a:xfrm>
          <a:prstGeom prst="rect">
            <a:avLst/>
          </a:prstGeom>
          <a:solidFill>
            <a:schemeClr val="bg1"/>
          </a:solidFill>
        </p:spPr>
        <p:txBody>
          <a:bodyPr wrap="none" rtlCol="0">
            <a:spAutoFit/>
          </a:bodyPr>
          <a:lstStyle/>
          <a:p>
            <a:r>
              <a:rPr lang="en-US" sz="2400" b="1" dirty="0">
                <a:latin typeface="Arial" pitchFamily="34" charset="0"/>
              </a:rPr>
              <a:t>b</a:t>
            </a:r>
          </a:p>
        </p:txBody>
      </p:sp>
    </p:spTree>
    <p:extLst>
      <p:ext uri="{BB962C8B-B14F-4D97-AF65-F5344CB8AC3E}">
        <p14:creationId xmlns:p14="http://schemas.microsoft.com/office/powerpoint/2010/main" val="242463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bsorption spectra of copper sulph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8314"/>
            <a:ext cx="9143999" cy="3755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3021276"/>
          </a:xfrm>
          <a:prstGeom prst="rect">
            <a:avLst/>
          </a:prstGeom>
        </p:spPr>
        <p:txBody>
          <a:bodyPr wrap="square">
            <a:spAutoFit/>
          </a:bodyPr>
          <a:lstStyle/>
          <a:p>
            <a:pPr algn="just">
              <a:lnSpc>
                <a:spcPct val="150000"/>
              </a:lnSpc>
            </a:pPr>
            <a:r>
              <a:rPr lang="en-US" sz="2600" dirty="0">
                <a:latin typeface="Times New Roman" pitchFamily="18" charset="0"/>
                <a:cs typeface="Times New Roman" pitchFamily="18" charset="0"/>
              </a:rPr>
              <a:t>A Beer’s Law Plot is a calibration curve of absorption plotted as a function of concentration. An absorption spectrum must be taken first to determine the wavelength of maximum absorbance, λmax, for the compound being studied. All absorbance's are taken at this wavelength setting because the signal is the strongest.</a:t>
            </a:r>
          </a:p>
        </p:txBody>
      </p:sp>
      <p:sp>
        <p:nvSpPr>
          <p:cNvPr id="3" name="Rectangle 2"/>
          <p:cNvSpPr/>
          <p:nvPr/>
        </p:nvSpPr>
        <p:spPr>
          <a:xfrm>
            <a:off x="4114800" y="3711714"/>
            <a:ext cx="1377300" cy="707886"/>
          </a:xfrm>
          <a:prstGeom prst="rect">
            <a:avLst/>
          </a:prstGeom>
        </p:spPr>
        <p:txBody>
          <a:bodyPr wrap="none">
            <a:spAutoFit/>
          </a:bodyPr>
          <a:lstStyle/>
          <a:p>
            <a:r>
              <a:rPr lang="en-US" sz="4000" b="1" dirty="0">
                <a:latin typeface="Times New Roman" pitchFamily="18" charset="0"/>
                <a:cs typeface="Times New Roman" pitchFamily="18" charset="0"/>
              </a:rPr>
              <a:t>λmax</a:t>
            </a:r>
            <a:endParaRPr lang="en-US" sz="4000" dirty="0"/>
          </a:p>
        </p:txBody>
      </p:sp>
    </p:spTree>
    <p:extLst>
      <p:ext uri="{BB962C8B-B14F-4D97-AF65-F5344CB8AC3E}">
        <p14:creationId xmlns:p14="http://schemas.microsoft.com/office/powerpoint/2010/main" val="184099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34334"/>
          </a:xfrm>
          <a:prstGeom prst="rect">
            <a:avLst/>
          </a:prstGeom>
        </p:spPr>
        <p:txBody>
          <a:bodyPr wrap="square">
            <a:spAutoFit/>
          </a:bodyPr>
          <a:lstStyle/>
          <a:p>
            <a:pPr algn="just">
              <a:lnSpc>
                <a:spcPct val="150000"/>
              </a:lnSpc>
            </a:pPr>
            <a:r>
              <a:rPr lang="en-US" sz="3000" dirty="0">
                <a:latin typeface="Times New Roman" pitchFamily="18" charset="0"/>
                <a:cs typeface="Times New Roman" pitchFamily="18" charset="0"/>
              </a:rPr>
              <a:t>	To create the calibration graph, the absorbance's of at least three solutions of known concentration are measured. A graph of absorbance versus concentration is constructed and a best fit straight line is drawn through the data points. </a:t>
            </a:r>
          </a:p>
          <a:p>
            <a:pPr algn="just">
              <a:lnSpc>
                <a:spcPct val="150000"/>
              </a:lnSpc>
            </a:pPr>
            <a:r>
              <a:rPr lang="en-US" sz="3000" dirty="0">
                <a:latin typeface="Times New Roman" pitchFamily="18" charset="0"/>
                <a:cs typeface="Times New Roman" pitchFamily="18" charset="0"/>
              </a:rPr>
              <a:t>	Then the absorbance of a solution of unknown concentration is measured and its concentration is determined by comparison to the Beer's Law calibration graph. The “Plot” must be used to determine the unknown’s concentration. </a:t>
            </a:r>
          </a:p>
        </p:txBody>
      </p:sp>
    </p:spTree>
    <p:extLst>
      <p:ext uri="{BB962C8B-B14F-4D97-AF65-F5344CB8AC3E}">
        <p14:creationId xmlns:p14="http://schemas.microsoft.com/office/powerpoint/2010/main" val="61527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p:spPr>
        <p:txBody>
          <a:bodyPr>
            <a:noAutofit/>
          </a:bodyPr>
          <a:lstStyle/>
          <a:p>
            <a:pPr lvl="0" algn="just">
              <a:lnSpc>
                <a:spcPct val="150000"/>
              </a:lnSpc>
              <a:spcBef>
                <a:spcPts val="0"/>
              </a:spcBef>
            </a:pPr>
            <a:r>
              <a:rPr lang="en-US" sz="2800" cap="none" dirty="0">
                <a:solidFill>
                  <a:prstClr val="black"/>
                </a:solidFill>
                <a:effectLst/>
                <a:latin typeface="Times New Roman" pitchFamily="18" charset="0"/>
                <a:ea typeface="+mn-ea"/>
                <a:cs typeface="Times New Roman" pitchFamily="18" charset="0"/>
              </a:rPr>
              <a:t>	A horizontal line is drawn from the value of the experimentally found absorbance on the y-axis to the calibration curve; a vertical line is then drawn to the x-axis to determine the unknown solution concentration.</a:t>
            </a:r>
            <a:endParaRPr lang="en-US" sz="4000" dirty="0"/>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840" t="30871" r="22805" b="16071"/>
          <a:stretch/>
        </p:blipFill>
        <p:spPr bwMode="auto">
          <a:xfrm>
            <a:off x="152400" y="2667000"/>
            <a:ext cx="883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9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rmAutofit/>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Experiment no. (1)</a:t>
            </a:r>
            <a:endParaRPr lang="en-US" dirty="0"/>
          </a:p>
        </p:txBody>
      </p:sp>
      <p:sp>
        <p:nvSpPr>
          <p:cNvPr id="3" name="Rectangle 2"/>
          <p:cNvSpPr/>
          <p:nvPr/>
        </p:nvSpPr>
        <p:spPr>
          <a:xfrm>
            <a:off x="-211282" y="865909"/>
            <a:ext cx="9677400" cy="1261884"/>
          </a:xfrm>
          <a:prstGeom prst="rect">
            <a:avLst/>
          </a:prstGeom>
        </p:spPr>
        <p:txBody>
          <a:bodyPr wrap="square">
            <a:spAutoFit/>
          </a:bodyPr>
          <a:lstStyle/>
          <a:p>
            <a:pPr algn="ctr"/>
            <a:r>
              <a:rPr lang="en-US" sz="3800" b="1" dirty="0">
                <a:solidFill>
                  <a:schemeClr val="accent6">
                    <a:lumMod val="50000"/>
                  </a:schemeClr>
                </a:solidFill>
                <a:latin typeface="Times New Roman" pitchFamily="18" charset="0"/>
                <a:cs typeface="Times New Roman" pitchFamily="18" charset="0"/>
              </a:rPr>
              <a:t>Determination of wavelength of maximum absorbance &amp; calibration curve</a:t>
            </a:r>
            <a:endParaRPr lang="en-US" sz="3800" dirty="0">
              <a:solidFill>
                <a:schemeClr val="accent6">
                  <a:lumMod val="50000"/>
                </a:schemeClr>
              </a:solidFill>
              <a:latin typeface="Times New Roman" pitchFamily="18" charset="0"/>
              <a:cs typeface="Times New Roman" pitchFamily="18" charset="0"/>
            </a:endParaRPr>
          </a:p>
        </p:txBody>
      </p:sp>
      <p:sp>
        <p:nvSpPr>
          <p:cNvPr id="4" name="Rectangle 3"/>
          <p:cNvSpPr/>
          <p:nvPr/>
        </p:nvSpPr>
        <p:spPr>
          <a:xfrm>
            <a:off x="34636" y="2217057"/>
            <a:ext cx="9185564" cy="4154984"/>
          </a:xfrm>
          <a:prstGeom prst="rect">
            <a:avLst/>
          </a:prstGeom>
        </p:spPr>
        <p:txBody>
          <a:bodyPr wrap="square">
            <a:spAutoFit/>
          </a:bodyPr>
          <a:lstStyle/>
          <a:p>
            <a:pPr lvl="0"/>
            <a:r>
              <a:rPr lang="en-US" sz="2400" b="1" u="sng" dirty="0">
                <a:solidFill>
                  <a:schemeClr val="tx2">
                    <a:lumMod val="60000"/>
                    <a:lumOff val="40000"/>
                  </a:schemeClr>
                </a:solidFill>
                <a:latin typeface="Times New Roman" pitchFamily="18" charset="0"/>
                <a:cs typeface="Times New Roman" pitchFamily="18" charset="0"/>
              </a:rPr>
              <a:t>Part 1: Absorption Spectra</a:t>
            </a:r>
            <a:endParaRPr lang="en-US" sz="2400" dirty="0">
              <a:solidFill>
                <a:schemeClr val="tx2">
                  <a:lumMod val="60000"/>
                  <a:lumOff val="40000"/>
                </a:schemeClr>
              </a:solidFill>
              <a:latin typeface="Times New Roman" pitchFamily="18" charset="0"/>
              <a:cs typeface="Times New Roman" pitchFamily="18" charset="0"/>
            </a:endParaRPr>
          </a:p>
          <a:p>
            <a:r>
              <a:rPr lang="en-US" sz="2400" dirty="0"/>
              <a:t>      </a:t>
            </a:r>
            <a:r>
              <a:rPr lang="en-US" sz="2400" dirty="0">
                <a:latin typeface="Times New Roman" pitchFamily="18" charset="0"/>
                <a:cs typeface="Times New Roman" pitchFamily="18" charset="0"/>
              </a:rPr>
              <a:t>A graphical plot of absorbance versus wavelength is referred to as an absorption spectrum.</a:t>
            </a:r>
          </a:p>
          <a:p>
            <a:r>
              <a:rPr lang="en-US" sz="2400" dirty="0">
                <a:solidFill>
                  <a:schemeClr val="accent1">
                    <a:lumMod val="50000"/>
                  </a:schemeClr>
                </a:solidFill>
                <a:latin typeface="Times New Roman" pitchFamily="18" charset="0"/>
                <a:cs typeface="Times New Roman" pitchFamily="18" charset="0"/>
              </a:rPr>
              <a:t> </a:t>
            </a:r>
            <a:r>
              <a:rPr lang="en-US" sz="2400" b="1" dirty="0">
                <a:solidFill>
                  <a:schemeClr val="accent1">
                    <a:lumMod val="50000"/>
                  </a:schemeClr>
                </a:solidFill>
                <a:latin typeface="Times New Roman" pitchFamily="18" charset="0"/>
                <a:cs typeface="Times New Roman" pitchFamily="18" charset="0"/>
              </a:rPr>
              <a:t>Apparatus </a:t>
            </a:r>
            <a:endParaRPr lang="en-US" sz="2400" dirty="0">
              <a:solidFill>
                <a:schemeClr val="accent1">
                  <a:lumMod val="50000"/>
                </a:schemeClr>
              </a:solidFill>
              <a:latin typeface="Times New Roman" pitchFamily="18" charset="0"/>
              <a:cs typeface="Times New Roman" pitchFamily="18" charset="0"/>
            </a:endParaRPr>
          </a:p>
          <a:p>
            <a:r>
              <a:rPr lang="en-US" sz="2400" dirty="0">
                <a:latin typeface="Times New Roman" pitchFamily="18" charset="0"/>
                <a:cs typeface="Times New Roman" pitchFamily="18" charset="0"/>
              </a:rPr>
              <a:t> Spectrophotometer with 1 cm matched quartz cells.</a:t>
            </a:r>
          </a:p>
          <a:p>
            <a:r>
              <a:rPr lang="en-US" sz="2400" b="1" dirty="0">
                <a:latin typeface="Times New Roman" pitchFamily="18" charset="0"/>
                <a:cs typeface="Times New Roman" pitchFamily="18" charset="0"/>
              </a:rPr>
              <a:t>Reagents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Prepare the following solutions.</a:t>
            </a:r>
          </a:p>
          <a:p>
            <a:pPr lvl="0"/>
            <a:r>
              <a:rPr lang="en-US" sz="2400" dirty="0">
                <a:latin typeface="Times New Roman" pitchFamily="18" charset="0"/>
                <a:cs typeface="Times New Roman" pitchFamily="18" charset="0"/>
              </a:rPr>
              <a:t> Stock solution of 0.1880M Co(NO</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.6H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a:t>
            </a:r>
          </a:p>
          <a:p>
            <a:pPr lvl="0"/>
            <a:r>
              <a:rPr lang="en-US" sz="2400" dirty="0">
                <a:latin typeface="Times New Roman" pitchFamily="18" charset="0"/>
                <a:cs typeface="Times New Roman" pitchFamily="18" charset="0"/>
              </a:rPr>
              <a:t>Working standard solution of 0.0752 M Co(II), by pipetting 10ml of stock solution of Co(NO</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.6H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  into a 25ml volumetric flask and diluting to the mark.</a:t>
            </a:r>
          </a:p>
        </p:txBody>
      </p:sp>
    </p:spTree>
    <p:extLst>
      <p:ext uri="{BB962C8B-B14F-4D97-AF65-F5344CB8AC3E}">
        <p14:creationId xmlns:p14="http://schemas.microsoft.com/office/powerpoint/2010/main" val="191960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2" y="152400"/>
            <a:ext cx="9164782" cy="6555641"/>
          </a:xfrm>
          <a:prstGeom prst="rect">
            <a:avLst/>
          </a:prstGeom>
        </p:spPr>
        <p:txBody>
          <a:bodyPr wrap="square">
            <a:spAutoFit/>
          </a:bodyPr>
          <a:lstStyle/>
          <a:p>
            <a:r>
              <a:rPr lang="en-US" sz="2800" b="1" dirty="0">
                <a:solidFill>
                  <a:schemeClr val="accent6">
                    <a:lumMod val="75000"/>
                  </a:schemeClr>
                </a:solidFill>
                <a:latin typeface="Times New Roman" pitchFamily="18" charset="0"/>
                <a:cs typeface="Times New Roman" pitchFamily="18" charset="0"/>
              </a:rPr>
              <a:t>Procedure</a:t>
            </a:r>
            <a:endParaRPr lang="en-US" sz="2800" dirty="0">
              <a:solidFill>
                <a:schemeClr val="accent6">
                  <a:lumMod val="75000"/>
                </a:schemeClr>
              </a:solidFill>
              <a:latin typeface="Times New Roman" pitchFamily="18" charset="0"/>
              <a:cs typeface="Times New Roman" pitchFamily="18" charset="0"/>
            </a:endParaRPr>
          </a:p>
          <a:p>
            <a:pPr marL="514350" lvl="0" indent="-514350">
              <a:buFont typeface="+mj-lt"/>
              <a:buAutoNum type="arabicParenR"/>
            </a:pPr>
            <a:r>
              <a:rPr lang="en-US" sz="2800" dirty="0">
                <a:latin typeface="Times New Roman" pitchFamily="18" charset="0"/>
                <a:cs typeface="Times New Roman" pitchFamily="18" charset="0"/>
              </a:rPr>
              <a:t>Obtain two matched cuvettes, the first cuvette is for distilled water and the second one is for the cobalt solution.</a:t>
            </a:r>
          </a:p>
          <a:p>
            <a:pPr marL="514350" lvl="0" indent="-514350">
              <a:buFont typeface="+mj-lt"/>
              <a:buAutoNum type="arabicParenR"/>
            </a:pPr>
            <a:endParaRPr lang="en-US" sz="2800" dirty="0">
              <a:latin typeface="Times New Roman" pitchFamily="18" charset="0"/>
              <a:cs typeface="Times New Roman" pitchFamily="18" charset="0"/>
            </a:endParaRPr>
          </a:p>
          <a:p>
            <a:pPr marL="514350" lvl="0" indent="-514350">
              <a:buFont typeface="+mj-lt"/>
              <a:buAutoNum type="arabicParenR"/>
            </a:pPr>
            <a:r>
              <a:rPr lang="en-US" sz="2800" dirty="0">
                <a:latin typeface="Times New Roman" pitchFamily="18" charset="0"/>
                <a:cs typeface="Times New Roman" pitchFamily="18" charset="0"/>
              </a:rPr>
              <a:t>Hold cuvette by the rough sides. Rinse the second cuvette with a small amount of the cobalt solution and then fill the cuvette 3/4 full.</a:t>
            </a:r>
          </a:p>
          <a:p>
            <a:pPr marL="514350" lvl="0" indent="-514350">
              <a:buFont typeface="+mj-lt"/>
              <a:buAutoNum type="arabicParenR"/>
            </a:pPr>
            <a:r>
              <a:rPr lang="en-US" sz="2800" dirty="0">
                <a:latin typeface="Times New Roman" pitchFamily="18" charset="0"/>
                <a:cs typeface="Times New Roman" pitchFamily="18" charset="0"/>
              </a:rPr>
              <a:t>Fill the first cuvette with distilled water to be used as a blank.</a:t>
            </a:r>
          </a:p>
          <a:p>
            <a:pPr marL="514350" lvl="0" indent="-514350">
              <a:buFont typeface="+mj-lt"/>
              <a:buAutoNum type="arabicParenR"/>
            </a:pPr>
            <a:endParaRPr lang="en-US" sz="2800" dirty="0">
              <a:latin typeface="Times New Roman" pitchFamily="18" charset="0"/>
              <a:cs typeface="Times New Roman" pitchFamily="18" charset="0"/>
            </a:endParaRPr>
          </a:p>
          <a:p>
            <a:pPr marL="514350" lvl="0" indent="-514350">
              <a:buFont typeface="+mj-lt"/>
              <a:buAutoNum type="arabicParenR"/>
            </a:pPr>
            <a:r>
              <a:rPr lang="en-US" sz="2800" dirty="0">
                <a:latin typeface="Times New Roman" pitchFamily="18" charset="0"/>
                <a:cs typeface="Times New Roman" pitchFamily="18" charset="0"/>
              </a:rPr>
              <a:t>Set the wavelength dial 370nm.</a:t>
            </a:r>
          </a:p>
          <a:p>
            <a:pPr marL="514350" lvl="0" indent="-514350">
              <a:buFont typeface="+mj-lt"/>
              <a:buAutoNum type="arabicParenR"/>
            </a:pPr>
            <a:endParaRPr lang="en-US" sz="2800" dirty="0">
              <a:latin typeface="Times New Roman" pitchFamily="18" charset="0"/>
              <a:cs typeface="Times New Roman" pitchFamily="18" charset="0"/>
            </a:endParaRPr>
          </a:p>
          <a:p>
            <a:pPr marL="514350" lvl="0" indent="-514350">
              <a:buFont typeface="+mj-lt"/>
              <a:buAutoNum type="arabicParenR"/>
            </a:pPr>
            <a:r>
              <a:rPr lang="en-US" sz="2800" dirty="0">
                <a:latin typeface="Times New Roman" pitchFamily="18" charset="0"/>
                <a:cs typeface="Times New Roman" pitchFamily="18" charset="0"/>
              </a:rPr>
              <a:t>Insert the blank into the cell holder and close the door. Position the cell so that the light passes through clear walls.</a:t>
            </a:r>
          </a:p>
        </p:txBody>
      </p:sp>
    </p:spTree>
    <p:extLst>
      <p:ext uri="{BB962C8B-B14F-4D97-AF65-F5344CB8AC3E}">
        <p14:creationId xmlns:p14="http://schemas.microsoft.com/office/powerpoint/2010/main" val="30579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36" y="457200"/>
            <a:ext cx="9144000" cy="5693866"/>
          </a:xfrm>
          <a:prstGeom prst="rect">
            <a:avLst/>
          </a:prstGeom>
        </p:spPr>
        <p:txBody>
          <a:bodyPr wrap="square">
            <a:spAutoFit/>
          </a:bodyPr>
          <a:lstStyle/>
          <a:p>
            <a:pPr marL="514350" lvl="0" indent="-514350">
              <a:buFont typeface="+mj-lt"/>
              <a:buAutoNum type="arabicParenR" startAt="6"/>
            </a:pPr>
            <a:r>
              <a:rPr lang="en-US" sz="2800" dirty="0">
                <a:latin typeface="Times New Roman" pitchFamily="18" charset="0"/>
                <a:cs typeface="Times New Roman" pitchFamily="18" charset="0"/>
              </a:rPr>
              <a:t>Press Cal to set the blank to 0 Abs.</a:t>
            </a:r>
          </a:p>
          <a:p>
            <a:pPr marL="514350" lvl="0" indent="-514350">
              <a:buFont typeface="+mj-lt"/>
              <a:buAutoNum type="arabicParenR" startAt="6"/>
            </a:pPr>
            <a:endParaRPr lang="en-US" sz="2800" dirty="0">
              <a:latin typeface="Times New Roman" pitchFamily="18" charset="0"/>
              <a:cs typeface="Times New Roman" pitchFamily="18" charset="0"/>
            </a:endParaRPr>
          </a:p>
          <a:p>
            <a:pPr marL="514350" lvl="0" indent="-514350">
              <a:buFont typeface="+mj-lt"/>
              <a:buAutoNum type="arabicParenR" startAt="6"/>
            </a:pPr>
            <a:r>
              <a:rPr lang="en-US" sz="2800" dirty="0">
                <a:latin typeface="Times New Roman" pitchFamily="18" charset="0"/>
                <a:cs typeface="Times New Roman" pitchFamily="18" charset="0"/>
              </a:rPr>
              <a:t>Remove the blank and insert sample into the cell holder. Record the absorbance on the data sheet.</a:t>
            </a:r>
          </a:p>
          <a:p>
            <a:pPr lvl="0"/>
            <a:endParaRPr lang="en-US" sz="2800" dirty="0">
              <a:latin typeface="Times New Roman" pitchFamily="18" charset="0"/>
              <a:cs typeface="Times New Roman" pitchFamily="18" charset="0"/>
            </a:endParaRPr>
          </a:p>
          <a:p>
            <a:pPr marL="514350" lvl="0" indent="-514350">
              <a:buFont typeface="+mj-lt"/>
              <a:buAutoNum type="arabicParenR" startAt="8"/>
            </a:pPr>
            <a:r>
              <a:rPr lang="en-US" sz="2800" dirty="0">
                <a:latin typeface="Times New Roman" pitchFamily="18" charset="0"/>
                <a:cs typeface="Times New Roman" pitchFamily="18" charset="0"/>
              </a:rPr>
              <a:t>Reset the wavelength to 380nm and repeat steps 6, 7 and 8.</a:t>
            </a:r>
          </a:p>
          <a:p>
            <a:pPr marL="514350" lvl="0" indent="-514350">
              <a:buFont typeface="+mj-lt"/>
              <a:buAutoNum type="arabicParenR" startAt="9"/>
            </a:pPr>
            <a:endParaRPr lang="en-US" sz="2800" dirty="0">
              <a:latin typeface="Times New Roman" pitchFamily="18" charset="0"/>
              <a:cs typeface="Times New Roman" pitchFamily="18" charset="0"/>
            </a:endParaRPr>
          </a:p>
          <a:p>
            <a:pPr marL="514350" lvl="0" indent="-514350">
              <a:buFont typeface="+mj-lt"/>
              <a:buAutoNum type="arabicParenR" startAt="9"/>
            </a:pPr>
            <a:r>
              <a:rPr lang="en-US" sz="2800" dirty="0">
                <a:latin typeface="Times New Roman" pitchFamily="18" charset="0"/>
                <a:cs typeface="Times New Roman" pitchFamily="18" charset="0"/>
              </a:rPr>
              <a:t>Repeat steps 5, 6, 7 and 8, recording absorbance at every 5nm using</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this technique until</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you reach 700nm.</a:t>
            </a:r>
          </a:p>
          <a:p>
            <a:pPr marL="514350" lvl="0" indent="-514350">
              <a:buFont typeface="+mj-lt"/>
              <a:buAutoNum type="arabicParenR" startAt="10"/>
            </a:pPr>
            <a:endParaRPr lang="en-US" sz="2800" dirty="0">
              <a:latin typeface="Times New Roman" pitchFamily="18" charset="0"/>
              <a:cs typeface="Times New Roman" pitchFamily="18" charset="0"/>
            </a:endParaRPr>
          </a:p>
          <a:p>
            <a:pPr marL="514350" lvl="0" indent="-514350">
              <a:buFont typeface="+mj-lt"/>
              <a:buAutoNum type="arabicParenR" startAt="10"/>
            </a:pPr>
            <a:r>
              <a:rPr lang="en-US" sz="2800" dirty="0">
                <a:latin typeface="Times New Roman" pitchFamily="18" charset="0"/>
                <a:cs typeface="Times New Roman" pitchFamily="18" charset="0"/>
              </a:rPr>
              <a:t>Determine the wavelength of maximum absorbance by creating a graph of the data – placing wavelength on the x- axis and absorption on the y- axis</a:t>
            </a:r>
            <a:endParaRPr lang="en-US" sz="2800" dirty="0"/>
          </a:p>
        </p:txBody>
      </p:sp>
    </p:spTree>
    <p:extLst>
      <p:ext uri="{BB962C8B-B14F-4D97-AF65-F5344CB8AC3E}">
        <p14:creationId xmlns:p14="http://schemas.microsoft.com/office/powerpoint/2010/main" val="232428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144000" cy="5262979"/>
          </a:xfrm>
          <a:prstGeom prst="rect">
            <a:avLst/>
          </a:prstGeom>
        </p:spPr>
        <p:txBody>
          <a:bodyPr wrap="square">
            <a:spAutoFit/>
          </a:bodyPr>
          <a:lstStyle/>
          <a:p>
            <a:pPr lvl="0"/>
            <a:r>
              <a:rPr lang="en-US" sz="2800" b="1" u="sng" dirty="0">
                <a:solidFill>
                  <a:schemeClr val="accent2">
                    <a:lumMod val="75000"/>
                  </a:schemeClr>
                </a:solidFill>
                <a:latin typeface="Times New Roman" pitchFamily="18" charset="0"/>
                <a:cs typeface="Times New Roman" pitchFamily="18" charset="0"/>
              </a:rPr>
              <a:t>Part 11:</a:t>
            </a:r>
            <a:r>
              <a:rPr lang="en-US" sz="2800" u="sng" dirty="0">
                <a:solidFill>
                  <a:schemeClr val="accent2">
                    <a:lumMod val="75000"/>
                  </a:schemeClr>
                </a:solidFill>
                <a:latin typeface="Times New Roman" pitchFamily="18" charset="0"/>
                <a:cs typeface="Times New Roman" pitchFamily="18" charset="0"/>
              </a:rPr>
              <a:t> </a:t>
            </a:r>
            <a:r>
              <a:rPr lang="en-US" sz="2800" b="1" u="sng" dirty="0">
                <a:solidFill>
                  <a:schemeClr val="accent2">
                    <a:lumMod val="75000"/>
                  </a:schemeClr>
                </a:solidFill>
                <a:latin typeface="Times New Roman" pitchFamily="18" charset="0"/>
                <a:cs typeface="Times New Roman" pitchFamily="18" charset="0"/>
              </a:rPr>
              <a:t>Beer's Law</a:t>
            </a:r>
            <a:endParaRPr lang="en-US" sz="2800" dirty="0">
              <a:solidFill>
                <a:schemeClr val="accent2">
                  <a:lumMod val="75000"/>
                </a:schemeClr>
              </a:solidFill>
              <a:latin typeface="Times New Roman" pitchFamily="18" charset="0"/>
              <a:cs typeface="Times New Roman" pitchFamily="18" charset="0"/>
            </a:endParaRPr>
          </a:p>
          <a:p>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Beer's Law plots</a:t>
            </a:r>
          </a:p>
          <a:p>
            <a:r>
              <a:rPr lang="en-US" sz="2800" dirty="0">
                <a:latin typeface="Times New Roman" pitchFamily="18" charset="0"/>
                <a:cs typeface="Times New Roman" pitchFamily="18" charset="0"/>
              </a:rPr>
              <a:t>            Graphs of absorbance vs. concentration, or log %T vs. concentration, are known as [Beer's Law plots]. These are prepared by measuring the light absorbed by a series of solutions with different known concentrations. The cell width and the wavelength of the light are maintained constant. If a linear plot is obtained [the Beer-Lambert relationship holds for the solution (and instrument) at that wavelength], the plot may be used with confidence to determine the concentrations of unknown solutions.</a:t>
            </a:r>
          </a:p>
        </p:txBody>
      </p:sp>
    </p:spTree>
    <p:extLst>
      <p:ext uri="{BB962C8B-B14F-4D97-AF65-F5344CB8AC3E}">
        <p14:creationId xmlns:p14="http://schemas.microsoft.com/office/powerpoint/2010/main" val="1541674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15320004"/>
              </p:ext>
            </p:extLst>
          </p:nvPr>
        </p:nvGraphicFramePr>
        <p:xfrm>
          <a:off x="1905000" y="2514600"/>
          <a:ext cx="5257800" cy="3657600"/>
        </p:xfrm>
        <a:graphic>
          <a:graphicData uri="http://schemas.openxmlformats.org/drawingml/2006/table">
            <a:tbl>
              <a:tblPr firstRow="1" firstCol="1" bandRow="1">
                <a:tableStyleId>{2D5ABB26-0587-4C30-8999-92F81FD0307C}</a:tableStyleId>
              </a:tblPr>
              <a:tblGrid>
                <a:gridCol w="3565245">
                  <a:extLst>
                    <a:ext uri="{9D8B030D-6E8A-4147-A177-3AD203B41FA5}">
                      <a16:colId xmlns:a16="http://schemas.microsoft.com/office/drawing/2014/main" val="20000"/>
                    </a:ext>
                  </a:extLst>
                </a:gridCol>
                <a:gridCol w="1692555">
                  <a:extLst>
                    <a:ext uri="{9D8B030D-6E8A-4147-A177-3AD203B41FA5}">
                      <a16:colId xmlns:a16="http://schemas.microsoft.com/office/drawing/2014/main" val="20001"/>
                    </a:ext>
                  </a:extLst>
                </a:gridCol>
              </a:tblGrid>
              <a:tr h="731520">
                <a:tc>
                  <a:txBody>
                    <a:bodyPr/>
                    <a:lstStyle/>
                    <a:p>
                      <a:pPr marL="0" marR="0" algn="just" rtl="0">
                        <a:lnSpc>
                          <a:spcPct val="115000"/>
                        </a:lnSpc>
                        <a:spcBef>
                          <a:spcPts val="0"/>
                        </a:spcBef>
                        <a:spcAft>
                          <a:spcPts val="0"/>
                        </a:spcAft>
                      </a:pPr>
                      <a:r>
                        <a:rPr lang="en-US" sz="2400" dirty="0">
                          <a:effectLst/>
                          <a:latin typeface="Times New Roman" pitchFamily="18" charset="0"/>
                          <a:cs typeface="Times New Roman" pitchFamily="18" charset="0"/>
                        </a:rPr>
                        <a:t>Conc. of Co(NO</a:t>
                      </a:r>
                      <a:r>
                        <a:rPr lang="en-US" sz="2400" baseline="-25000" dirty="0">
                          <a:effectLst/>
                          <a:latin typeface="Times New Roman" pitchFamily="18" charset="0"/>
                          <a:cs typeface="Times New Roman" pitchFamily="18" charset="0"/>
                        </a:rPr>
                        <a:t>3</a:t>
                      </a:r>
                      <a:r>
                        <a:rPr lang="en-US" sz="2400" dirty="0">
                          <a:effectLst/>
                          <a:latin typeface="Times New Roman" pitchFamily="18" charset="0"/>
                          <a:cs typeface="Times New Roman" pitchFamily="18" charset="0"/>
                        </a:rPr>
                        <a:t>)</a:t>
                      </a:r>
                      <a:r>
                        <a:rPr lang="en-US" sz="2400" baseline="-25000" dirty="0">
                          <a:effectLst/>
                          <a:latin typeface="Times New Roman" pitchFamily="18" charset="0"/>
                          <a:cs typeface="Times New Roman" pitchFamily="18" charset="0"/>
                        </a:rPr>
                        <a:t>2</a:t>
                      </a:r>
                      <a:r>
                        <a:rPr lang="en-US" sz="2400" dirty="0">
                          <a:effectLst/>
                          <a:latin typeface="Times New Roman" pitchFamily="18" charset="0"/>
                          <a:cs typeface="Times New Roman" pitchFamily="18" charset="0"/>
                        </a:rPr>
                        <a:t>.6H</a:t>
                      </a:r>
                      <a:r>
                        <a:rPr lang="en-US" sz="2400" baseline="-25000" dirty="0">
                          <a:effectLst/>
                          <a:latin typeface="Times New Roman" pitchFamily="18" charset="0"/>
                          <a:cs typeface="Times New Roman" pitchFamily="18" charset="0"/>
                        </a:rPr>
                        <a:t>2</a:t>
                      </a:r>
                      <a:r>
                        <a:rPr lang="en-US" sz="2400" dirty="0">
                          <a:effectLst/>
                          <a:latin typeface="Times New Roman" pitchFamily="18" charset="0"/>
                          <a:cs typeface="Times New Roman" pitchFamily="18" charset="0"/>
                        </a:rPr>
                        <a:t>O</a:t>
                      </a:r>
                      <a:endParaRPr lang="en-US"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0">
                        <a:lnSpc>
                          <a:spcPct val="115000"/>
                        </a:lnSpc>
                        <a:spcBef>
                          <a:spcPts val="0"/>
                        </a:spcBef>
                        <a:spcAft>
                          <a:spcPts val="0"/>
                        </a:spcAft>
                      </a:pPr>
                      <a:r>
                        <a:rPr lang="en-US" sz="2400">
                          <a:effectLst/>
                          <a:latin typeface="Times New Roman" pitchFamily="18" charset="0"/>
                          <a:cs typeface="Times New Roman" pitchFamily="18" charset="0"/>
                        </a:rPr>
                        <a:t>Abs.</a:t>
                      </a:r>
                      <a:endParaRPr lang="en-US" sz="18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1520">
                <a:tc>
                  <a:txBody>
                    <a:bodyPr/>
                    <a:lstStyle/>
                    <a:p>
                      <a:pPr marL="0" marR="0" algn="just" rtl="0">
                        <a:lnSpc>
                          <a:spcPct val="115000"/>
                        </a:lnSpc>
                        <a:spcBef>
                          <a:spcPts val="0"/>
                        </a:spcBef>
                        <a:spcAft>
                          <a:spcPts val="0"/>
                        </a:spcAft>
                      </a:pPr>
                      <a:r>
                        <a:rPr lang="en-US" sz="2400" dirty="0">
                          <a:effectLst/>
                          <a:latin typeface="Times New Roman" pitchFamily="18" charset="0"/>
                          <a:cs typeface="Times New Roman" pitchFamily="18" charset="0"/>
                        </a:rPr>
                        <a:t>0.0376M</a:t>
                      </a:r>
                      <a:endParaRPr lang="en-US"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0">
                        <a:lnSpc>
                          <a:spcPct val="115000"/>
                        </a:lnSpc>
                        <a:spcBef>
                          <a:spcPts val="0"/>
                        </a:spcBef>
                        <a:spcAft>
                          <a:spcPts val="0"/>
                        </a:spcAft>
                      </a:pPr>
                      <a:r>
                        <a:rPr lang="en-US" sz="2400">
                          <a:effectLst/>
                          <a:latin typeface="Times New Roman" pitchFamily="18" charset="0"/>
                          <a:cs typeface="Times New Roman" pitchFamily="18" charset="0"/>
                        </a:rPr>
                        <a:t> </a:t>
                      </a:r>
                      <a:endParaRPr lang="en-US" sz="18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1520">
                <a:tc>
                  <a:txBody>
                    <a:bodyPr/>
                    <a:lstStyle/>
                    <a:p>
                      <a:pPr marL="0" marR="0" algn="just" rtl="0">
                        <a:lnSpc>
                          <a:spcPct val="115000"/>
                        </a:lnSpc>
                        <a:spcBef>
                          <a:spcPts val="0"/>
                        </a:spcBef>
                        <a:spcAft>
                          <a:spcPts val="0"/>
                        </a:spcAft>
                      </a:pPr>
                      <a:r>
                        <a:rPr lang="en-US" sz="2400" dirty="0">
                          <a:effectLst/>
                          <a:latin typeface="Times New Roman" pitchFamily="18" charset="0"/>
                          <a:cs typeface="Times New Roman" pitchFamily="18" charset="0"/>
                        </a:rPr>
                        <a:t>0.0752M</a:t>
                      </a:r>
                      <a:endParaRPr lang="en-US"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0">
                        <a:lnSpc>
                          <a:spcPct val="115000"/>
                        </a:lnSpc>
                        <a:spcBef>
                          <a:spcPts val="0"/>
                        </a:spcBef>
                        <a:spcAft>
                          <a:spcPts val="0"/>
                        </a:spcAft>
                      </a:pPr>
                      <a:r>
                        <a:rPr lang="en-US" sz="2400">
                          <a:effectLst/>
                          <a:latin typeface="Times New Roman" pitchFamily="18" charset="0"/>
                          <a:cs typeface="Times New Roman" pitchFamily="18" charset="0"/>
                        </a:rPr>
                        <a:t> </a:t>
                      </a:r>
                      <a:endParaRPr lang="en-US" sz="18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1520">
                <a:tc>
                  <a:txBody>
                    <a:bodyPr/>
                    <a:lstStyle/>
                    <a:p>
                      <a:pPr marL="0" marR="0" algn="just" rtl="0">
                        <a:lnSpc>
                          <a:spcPct val="115000"/>
                        </a:lnSpc>
                        <a:spcBef>
                          <a:spcPts val="0"/>
                        </a:spcBef>
                        <a:spcAft>
                          <a:spcPts val="0"/>
                        </a:spcAft>
                      </a:pPr>
                      <a:r>
                        <a:rPr lang="en-US" sz="2400" dirty="0">
                          <a:effectLst/>
                          <a:latin typeface="Times New Roman" pitchFamily="18" charset="0"/>
                          <a:cs typeface="Times New Roman" pitchFamily="18" charset="0"/>
                        </a:rPr>
                        <a:t>0.1128M</a:t>
                      </a:r>
                      <a:endParaRPr lang="en-US"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0">
                        <a:lnSpc>
                          <a:spcPct val="115000"/>
                        </a:lnSpc>
                        <a:spcBef>
                          <a:spcPts val="0"/>
                        </a:spcBef>
                        <a:spcAft>
                          <a:spcPts val="0"/>
                        </a:spcAft>
                      </a:pPr>
                      <a:r>
                        <a:rPr lang="en-US" sz="2400" dirty="0">
                          <a:effectLst/>
                          <a:latin typeface="Times New Roman" pitchFamily="18" charset="0"/>
                          <a:cs typeface="Times New Roman" pitchFamily="18" charset="0"/>
                        </a:rPr>
                        <a:t> </a:t>
                      </a:r>
                      <a:endParaRPr lang="en-US"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pPr marL="0" marR="0" algn="just" rtl="0">
                        <a:lnSpc>
                          <a:spcPct val="115000"/>
                        </a:lnSpc>
                        <a:spcBef>
                          <a:spcPts val="0"/>
                        </a:spcBef>
                        <a:spcAft>
                          <a:spcPts val="0"/>
                        </a:spcAft>
                      </a:pPr>
                      <a:r>
                        <a:rPr lang="en-US" sz="2400" dirty="0">
                          <a:effectLst/>
                          <a:latin typeface="Times New Roman" pitchFamily="18" charset="0"/>
                          <a:cs typeface="Times New Roman" pitchFamily="18" charset="0"/>
                        </a:rPr>
                        <a:t>0.1504M</a:t>
                      </a:r>
                      <a:endParaRPr lang="en-US"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rtl="0">
                        <a:lnSpc>
                          <a:spcPct val="115000"/>
                        </a:lnSpc>
                        <a:spcBef>
                          <a:spcPts val="0"/>
                        </a:spcBef>
                        <a:spcAft>
                          <a:spcPts val="0"/>
                        </a:spcAft>
                      </a:pPr>
                      <a:r>
                        <a:rPr lang="en-US" sz="2400" dirty="0">
                          <a:effectLst/>
                          <a:latin typeface="Times New Roman" pitchFamily="18" charset="0"/>
                          <a:cs typeface="Times New Roman" pitchFamily="18" charset="0"/>
                        </a:rPr>
                        <a:t> </a:t>
                      </a:r>
                      <a:endParaRPr lang="en-US"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152400" y="13157"/>
            <a:ext cx="8763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Constructing the standard curve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lphaUcPeriod"/>
              <a:tabLst/>
            </a:pP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Perform a series of serial dilutions of the Co(NO</a:t>
            </a:r>
            <a:r>
              <a:rPr kumimoji="0" lang="en-US" sz="28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3</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.6H</a:t>
            </a:r>
            <a:r>
              <a:rPr kumimoji="0" lang="en-US" sz="28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 solution as a table below:</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442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0"/>
            <a:ext cx="8991600" cy="4401205"/>
          </a:xfrm>
          <a:prstGeom prst="rect">
            <a:avLst/>
          </a:prstGeom>
        </p:spPr>
        <p:txBody>
          <a:bodyPr wrap="square">
            <a:spAutoFit/>
          </a:bodyPr>
          <a:lstStyle/>
          <a:p>
            <a:pPr marL="514350" lvl="0" indent="-514350">
              <a:buFont typeface="+mj-lt"/>
              <a:buAutoNum type="alphaUcPeriod" startAt="2"/>
            </a:pPr>
            <a:r>
              <a:rPr lang="en-US" sz="2800" dirty="0">
                <a:latin typeface="Times New Roman" pitchFamily="18" charset="0"/>
                <a:cs typeface="Times New Roman" pitchFamily="18" charset="0"/>
              </a:rPr>
              <a:t>Measure the absorbance of the solutions and record the absorbance of each conc. in the appropriate space on the table.</a:t>
            </a:r>
          </a:p>
          <a:p>
            <a:pPr marL="514350" lvl="0" indent="-514350">
              <a:buFont typeface="+mj-lt"/>
              <a:buAutoNum type="alphaUcPeriod" startAt="3"/>
            </a:pPr>
            <a:r>
              <a:rPr lang="en-US" sz="2800" dirty="0">
                <a:latin typeface="Times New Roman" pitchFamily="18" charset="0"/>
                <a:cs typeface="Times New Roman" pitchFamily="18" charset="0"/>
              </a:rPr>
              <a:t>Plot on linear graph paper (A) vs. (Conc. of Co(NO</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.6H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 you should be able to draw a straight line though the data and that line should also pass through the origin.</a:t>
            </a:r>
          </a:p>
          <a:p>
            <a:pPr marL="514350" lvl="0" indent="-514350">
              <a:buFont typeface="+mj-lt"/>
              <a:buAutoNum type="alphaUcPeriod" startAt="4"/>
            </a:pPr>
            <a:r>
              <a:rPr lang="en-US" sz="2800" dirty="0">
                <a:latin typeface="Times New Roman" pitchFamily="18" charset="0"/>
                <a:cs typeface="Times New Roman" pitchFamily="18" charset="0"/>
              </a:rPr>
              <a:t>Determine the slop of the line that should be the molar extinction coefficient of the Co</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at its wave length of maximum absorbance.</a:t>
            </a:r>
          </a:p>
        </p:txBody>
      </p:sp>
    </p:spTree>
    <p:extLst>
      <p:ext uri="{BB962C8B-B14F-4D97-AF65-F5344CB8AC3E}">
        <p14:creationId xmlns:p14="http://schemas.microsoft.com/office/powerpoint/2010/main" val="100333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8"/>
            <a:ext cx="9144000" cy="3708195"/>
          </a:xfrm>
          <a:prstGeom prst="rect">
            <a:avLst/>
          </a:prstGeom>
        </p:spPr>
        <p:txBody>
          <a:bodyPr wrap="square">
            <a:spAutoFit/>
          </a:bodyPr>
          <a:lstStyle/>
          <a:p>
            <a:pPr algn="ctr">
              <a:lnSpc>
                <a:spcPct val="150000"/>
              </a:lnSpc>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Spectroscopy</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Is the study of the interaction of </a:t>
            </a:r>
            <a:r>
              <a:rPr lang="en-US" sz="2800" u="sng" dirty="0">
                <a:solidFill>
                  <a:srgbClr val="C00000"/>
                </a:solidFill>
                <a:latin typeface="Times New Roman" pitchFamily="18" charset="0"/>
                <a:cs typeface="Times New Roman" pitchFamily="18" charset="0"/>
              </a:rPr>
              <a:t>electromagnetic waves</a:t>
            </a:r>
            <a:r>
              <a:rPr lang="en-US" sz="2800" dirty="0">
                <a:latin typeface="Times New Roman" pitchFamily="18" charset="0"/>
                <a:cs typeface="Times New Roman" pitchFamily="18" charset="0"/>
              </a:rPr>
              <a:t> and </a:t>
            </a:r>
            <a:r>
              <a:rPr lang="en-US" sz="2800" u="sng" dirty="0">
                <a:solidFill>
                  <a:srgbClr val="C00000"/>
                </a:solidFill>
                <a:latin typeface="Times New Roman" pitchFamily="18" charset="0"/>
                <a:cs typeface="Times New Roman" pitchFamily="18" charset="0"/>
              </a:rPr>
              <a:t>matter</a:t>
            </a:r>
            <a:r>
              <a:rPr lang="en-US" sz="2800" dirty="0">
                <a:latin typeface="Times New Roman" pitchFamily="18" charset="0"/>
                <a:cs typeface="Times New Roman" pitchFamily="18" charset="0"/>
              </a:rPr>
              <a:t>. The simple example is the scattering of sun’s ray by raindrops to produce a rainbow and appearance of a colorful spectrum.</a:t>
            </a:r>
            <a:endParaRPr lang="en-US" sz="3200" dirty="0">
              <a:latin typeface="Times New Roman" pitchFamily="18" charset="0"/>
              <a:cs typeface="Times New Roman" pitchFamily="18" charset="0"/>
            </a:endParaRPr>
          </a:p>
        </p:txBody>
      </p:sp>
      <p:pic>
        <p:nvPicPr>
          <p:cNvPr id="2052" name="Picture 4" descr="On the Physics of Rainbow, by Federica Volpi | Inters.org">
            <a:extLst>
              <a:ext uri="{FF2B5EF4-FFF2-40B4-BE49-F238E27FC236}">
                <a16:creationId xmlns:a16="http://schemas.microsoft.com/office/drawing/2014/main" id="{E0791D0B-C9A1-462C-9CD7-EAB3742A6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48891"/>
            <a:ext cx="6858000" cy="354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53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3505200"/>
          </a:xfrm>
        </p:spPr>
        <p:txBody>
          <a:bodyPr>
            <a:noAutofit/>
          </a:bodyPr>
          <a:lstStyle/>
          <a:p>
            <a:r>
              <a:rPr lang="en-US" sz="6000" b="1" i="1" dirty="0">
                <a:latin typeface="Times New Roman" pitchFamily="18" charset="0"/>
                <a:cs typeface="Times New Roman" pitchFamily="18" charset="0"/>
              </a:rPr>
              <a:t>Determination of Iron (II) using visible spectrophotometer</a:t>
            </a:r>
            <a:endParaRPr lang="en-US" sz="6000" dirty="0">
              <a:latin typeface="Times New Roman" pitchFamily="18" charset="0"/>
              <a:cs typeface="Times New Roman" pitchFamily="18" charset="0"/>
            </a:endParaRPr>
          </a:p>
        </p:txBody>
      </p:sp>
      <p:sp>
        <p:nvSpPr>
          <p:cNvPr id="3" name="TextBox 2"/>
          <p:cNvSpPr txBox="1"/>
          <p:nvPr/>
        </p:nvSpPr>
        <p:spPr>
          <a:xfrm>
            <a:off x="1754564" y="152400"/>
            <a:ext cx="5634877"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Experiment no. (2)</a:t>
            </a:r>
          </a:p>
        </p:txBody>
      </p:sp>
    </p:spTree>
    <p:extLst>
      <p:ext uri="{BB962C8B-B14F-4D97-AF65-F5344CB8AC3E}">
        <p14:creationId xmlns:p14="http://schemas.microsoft.com/office/powerpoint/2010/main" val="95059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85980"/>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	</a:t>
            </a:r>
            <a:r>
              <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Any solution which is colored or can be made to be colored by adding a complexing agent can be analyzed using a spectrophotometer.  Solutions containing iron ions( Fe</a:t>
            </a:r>
            <a:r>
              <a:rPr lang="en-US" sz="2400" baseline="30000" dirty="0">
                <a:latin typeface="Times New Roman" pitchFamily="18" charset="0"/>
                <a:cs typeface="Times New Roman" pitchFamily="18" charset="0"/>
              </a:rPr>
              <a:t>3+</a:t>
            </a:r>
            <a:r>
              <a:rPr lang="en-US" sz="2400" dirty="0">
                <a:latin typeface="Times New Roman" pitchFamily="18" charset="0"/>
                <a:cs typeface="Times New Roman" pitchFamily="18" charset="0"/>
              </a:rPr>
              <a:t> , Fe</a:t>
            </a:r>
            <a:r>
              <a:rPr lang="en-US" sz="2400" baseline="30000" dirty="0">
                <a:latin typeface="Times New Roman" pitchFamily="18" charset="0"/>
                <a:cs typeface="Times New Roman" pitchFamily="18" charset="0"/>
              </a:rPr>
              <a:t>2+ </a:t>
            </a:r>
            <a:r>
              <a:rPr lang="en-US" sz="2400" dirty="0">
                <a:latin typeface="Times New Roman" pitchFamily="18" charset="0"/>
                <a:cs typeface="Times New Roman" pitchFamily="18" charset="0"/>
              </a:rPr>
              <a:t>) are colorless. Iron can be analyzed spectrophotometrically by forming the </a:t>
            </a:r>
            <a:r>
              <a:rPr lang="en-US" sz="2400" u="sng" dirty="0">
                <a:solidFill>
                  <a:srgbClr val="FF3300"/>
                </a:solidFill>
                <a:latin typeface="Times New Roman" pitchFamily="18" charset="0"/>
                <a:cs typeface="Times New Roman" pitchFamily="18" charset="0"/>
              </a:rPr>
              <a:t>reddish-orange</a:t>
            </a:r>
            <a:r>
              <a:rPr lang="en-US" sz="2400" dirty="0">
                <a:solidFill>
                  <a:srgbClr val="FF3300"/>
                </a:solidFill>
                <a:latin typeface="Times New Roman" pitchFamily="18" charset="0"/>
                <a:cs typeface="Times New Roman" pitchFamily="18" charset="0"/>
              </a:rPr>
              <a:t> </a:t>
            </a:r>
            <a:r>
              <a:rPr lang="en-US" sz="2400" dirty="0">
                <a:latin typeface="Times New Roman" pitchFamily="18" charset="0"/>
                <a:cs typeface="Times New Roman" pitchFamily="18" charset="0"/>
              </a:rPr>
              <a:t>tris-complex of iron (II) and 1,10-phenanthroline. This complex absorbs light in the visible region strongly with a maximum absorbance occurring around 510 nm.</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6" t="31723" r="13323" b="40012"/>
          <a:stretch/>
        </p:blipFill>
        <p:spPr bwMode="auto">
          <a:xfrm>
            <a:off x="0" y="4724401"/>
            <a:ext cx="9144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578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01753"/>
          </a:xfrm>
          <a:prstGeom prst="rect">
            <a:avLst/>
          </a:prstGeom>
        </p:spPr>
        <p:txBody>
          <a:bodyPr wrap="square">
            <a:spAutoFit/>
          </a:bodyPr>
          <a:lstStyle/>
          <a:p>
            <a:pPr algn="ctr">
              <a:lnSpc>
                <a:spcPct val="150000"/>
              </a:lnSpc>
            </a:pPr>
            <a:r>
              <a:rPr lang="en-US" sz="2800" dirty="0">
                <a:latin typeface="Times New Roman" pitchFamily="18" charset="0"/>
                <a:cs typeface="Times New Roman" pitchFamily="18" charset="0"/>
              </a:rPr>
              <a:t>	</a:t>
            </a:r>
          </a:p>
          <a:p>
            <a:pPr algn="just">
              <a:lnSpc>
                <a:spcPct val="150000"/>
              </a:lnSpc>
            </a:pPr>
            <a:endParaRPr lang="en-US" sz="2800" dirty="0">
              <a:latin typeface="Times New Roman" pitchFamily="18" charset="0"/>
              <a:cs typeface="Times New Roman" pitchFamily="18" charset="0"/>
            </a:endParaRPr>
          </a:p>
          <a:p>
            <a:pPr algn="just">
              <a:lnSpc>
                <a:spcPct val="150000"/>
              </a:lnSpc>
            </a:pPr>
            <a:endParaRPr lang="en-US" sz="2800" dirty="0">
              <a:latin typeface="Times New Roman" pitchFamily="18" charset="0"/>
              <a:cs typeface="Times New Roman" pitchFamily="18" charset="0"/>
            </a:endParaRPr>
          </a:p>
          <a:p>
            <a:pPr algn="just">
              <a:lnSpc>
                <a:spcPct val="150000"/>
              </a:lnSpc>
            </a:pPr>
            <a:endParaRPr lang="en-US" sz="2800" dirty="0">
              <a:latin typeface="Times New Roman" pitchFamily="18" charset="0"/>
              <a:cs typeface="Times New Roman" pitchFamily="18" charset="0"/>
            </a:endParaRPr>
          </a:p>
          <a:p>
            <a:pPr algn="ctr">
              <a:lnSpc>
                <a:spcPct val="150000"/>
              </a:lnSpc>
            </a:pPr>
            <a:r>
              <a:rPr lang="en-US" sz="2000" dirty="0">
                <a:solidFill>
                  <a:srgbClr val="FF0000"/>
                </a:solidFill>
                <a:latin typeface="Times New Roman" pitchFamily="18" charset="0"/>
                <a:cs typeface="Times New Roman" pitchFamily="18" charset="0"/>
              </a:rPr>
              <a:t>(Structure of Tris(1,10-phenanthroline)iron(II) ion complex)</a:t>
            </a:r>
          </a:p>
          <a:p>
            <a:pPr algn="just">
              <a:lnSpc>
                <a:spcPct val="150000"/>
              </a:lnSpc>
            </a:pPr>
            <a:r>
              <a:rPr lang="en-US" sz="2800" dirty="0">
                <a:latin typeface="Times New Roman" pitchFamily="18" charset="0"/>
                <a:cs typeface="Times New Roman" pitchFamily="18" charset="0"/>
              </a:rPr>
              <a:t>	To form a complex, the ferric ion(Fe</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 must be first reduced to its ferrous ion(Fe</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This is done by reacting the iron with  (hydroxylamine, NH</a:t>
            </a:r>
            <a:r>
              <a:rPr lang="en-US" sz="1600" dirty="0">
                <a:latin typeface="Times New Roman" pitchFamily="18" charset="0"/>
                <a:cs typeface="Times New Roman" pitchFamily="18" charset="0"/>
              </a:rPr>
              <a:t>2</a:t>
            </a:r>
            <a:r>
              <a:rPr lang="en-US" sz="2800" dirty="0">
                <a:latin typeface="Times New Roman" pitchFamily="18" charset="0"/>
                <a:cs typeface="Times New Roman" pitchFamily="18" charset="0"/>
              </a:rPr>
              <a:t>OH)  by the following reaction:	 </a:t>
            </a:r>
          </a:p>
          <a:p>
            <a:pPr algn="just">
              <a:lnSpc>
                <a:spcPct val="150000"/>
              </a:lnSpc>
            </a:pPr>
            <a:r>
              <a:rPr lang="en-US" sz="2800" b="1" dirty="0">
                <a:solidFill>
                  <a:srgbClr val="0000FF"/>
                </a:solidFill>
                <a:latin typeface="Times New Roman" pitchFamily="18" charset="0"/>
                <a:cs typeface="Times New Roman" pitchFamily="18" charset="0"/>
              </a:rPr>
              <a:t>     2 Fe</a:t>
            </a:r>
            <a:r>
              <a:rPr lang="en-US" sz="2800" b="1" baseline="30000" dirty="0">
                <a:solidFill>
                  <a:srgbClr val="0000FF"/>
                </a:solidFill>
                <a:latin typeface="Times New Roman" pitchFamily="18" charset="0"/>
                <a:cs typeface="Times New Roman" pitchFamily="18" charset="0"/>
              </a:rPr>
              <a:t>3+</a:t>
            </a:r>
            <a:r>
              <a:rPr lang="en-US" sz="2800" b="1" dirty="0">
                <a:solidFill>
                  <a:srgbClr val="0000FF"/>
                </a:solidFill>
                <a:latin typeface="Times New Roman" pitchFamily="18" charset="0"/>
                <a:cs typeface="Times New Roman" pitchFamily="18" charset="0"/>
              </a:rPr>
              <a:t> + 2 NH</a:t>
            </a:r>
            <a:r>
              <a:rPr lang="en-US" b="1" dirty="0">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OH + 2 OH</a:t>
            </a:r>
            <a:r>
              <a:rPr lang="en-US" sz="4400" b="1" baseline="30000" dirty="0">
                <a:solidFill>
                  <a:srgbClr val="0000FF"/>
                </a:solidFill>
                <a:latin typeface="Times New Roman" pitchFamily="18" charset="0"/>
                <a:cs typeface="Times New Roman" pitchFamily="18" charset="0"/>
              </a:rPr>
              <a:t>-</a:t>
            </a:r>
            <a:r>
              <a:rPr lang="en-US" sz="2800" b="1" baseline="300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2 Fe</a:t>
            </a:r>
            <a:r>
              <a:rPr lang="en-US" sz="2800" b="1" baseline="30000" dirty="0">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 + N</a:t>
            </a:r>
            <a:r>
              <a:rPr lang="en-US" b="1" dirty="0">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 + 4 H</a:t>
            </a:r>
            <a:r>
              <a:rPr lang="en-US" b="1" dirty="0">
                <a:solidFill>
                  <a:srgbClr val="0000FF"/>
                </a:solidFill>
                <a:latin typeface="Times New Roman" pitchFamily="18" charset="0"/>
                <a:cs typeface="Times New Roman" pitchFamily="18" charset="0"/>
              </a:rPr>
              <a:t>2</a:t>
            </a:r>
            <a:r>
              <a:rPr lang="en-US" sz="2800" b="1" dirty="0">
                <a:solidFill>
                  <a:srgbClr val="0000FF"/>
                </a:solidFill>
                <a:latin typeface="Times New Roman" pitchFamily="18" charset="0"/>
                <a:cs typeface="Times New Roman" pitchFamily="18" charset="0"/>
              </a:rPr>
              <a:t>O</a:t>
            </a:r>
          </a:p>
        </p:txBody>
      </p:sp>
      <p:cxnSp>
        <p:nvCxnSpPr>
          <p:cNvPr id="4" name="Straight Arrow Connector 3"/>
          <p:cNvCxnSpPr/>
          <p:nvPr/>
        </p:nvCxnSpPr>
        <p:spPr>
          <a:xfrm>
            <a:off x="4648200" y="6019800"/>
            <a:ext cx="838200" cy="0"/>
          </a:xfrm>
          <a:prstGeom prst="straightConnector1">
            <a:avLst/>
          </a:prstGeom>
          <a:ln>
            <a:solidFill>
              <a:srgbClr val="0000FF"/>
            </a:solidFill>
            <a:tailEnd type="arrow"/>
          </a:ln>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396240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286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08"/>
          </a:xfrm>
          <a:prstGeom prst="rect">
            <a:avLst/>
          </a:prstGeom>
        </p:spPr>
        <p:txBody>
          <a:bodyPr wrap="square">
            <a:spAutoFit/>
          </a:bodyPr>
          <a:lstStyle/>
          <a:p>
            <a:pPr lvl="0" algn="ctr">
              <a:lnSpc>
                <a:spcPct val="150000"/>
              </a:lnSpc>
              <a:buClr>
                <a:srgbClr val="FF0000"/>
              </a:buClr>
              <a:buSzPct val="150000"/>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Procedure</a:t>
            </a:r>
            <a:endParaRPr lang="en-US" sz="3600" dirty="0"/>
          </a:p>
          <a:p>
            <a:pPr marL="342900" lvl="0" indent="-342900" algn="just">
              <a:lnSpc>
                <a:spcPct val="150000"/>
              </a:lnSpc>
              <a:buClr>
                <a:srgbClr val="FF0000"/>
              </a:buClr>
              <a:buSzPct val="150000"/>
              <a:buFont typeface="+mj-lt"/>
              <a:buAutoNum type="arabicPeriod"/>
            </a:pPr>
            <a:r>
              <a:rPr lang="en-US" sz="2400" dirty="0"/>
              <a:t>Dissolve (0.7022) grams of ferrous ammonium sulfate, hexahydrate </a:t>
            </a:r>
            <a:r>
              <a:rPr lang="en-US" sz="2400" dirty="0">
                <a:latin typeface="ArialMT"/>
              </a:rPr>
              <a:t>[Fe(NH</a:t>
            </a:r>
            <a:r>
              <a:rPr lang="en-US" sz="2000" dirty="0">
                <a:latin typeface="ArialMT"/>
              </a:rPr>
              <a:t>4</a:t>
            </a:r>
            <a:r>
              <a:rPr lang="en-US" sz="2400" dirty="0">
                <a:latin typeface="ArialMT"/>
              </a:rPr>
              <a:t>)</a:t>
            </a:r>
            <a:r>
              <a:rPr lang="en-US" dirty="0">
                <a:latin typeface="ArialMT"/>
              </a:rPr>
              <a:t>2</a:t>
            </a:r>
            <a:r>
              <a:rPr lang="en-US" sz="2400" dirty="0">
                <a:latin typeface="ArialMT"/>
              </a:rPr>
              <a:t>(SO</a:t>
            </a:r>
            <a:r>
              <a:rPr lang="en-US" dirty="0">
                <a:latin typeface="ArialMT"/>
              </a:rPr>
              <a:t>4</a:t>
            </a:r>
            <a:r>
              <a:rPr lang="en-US" sz="2400" dirty="0">
                <a:latin typeface="ArialMT"/>
              </a:rPr>
              <a:t>)</a:t>
            </a:r>
            <a:r>
              <a:rPr lang="en-US" sz="1400" dirty="0">
                <a:latin typeface="ArialMT"/>
              </a:rPr>
              <a:t>2</a:t>
            </a:r>
            <a:r>
              <a:rPr lang="en-US" sz="2400" dirty="0">
                <a:latin typeface="WP-MathA"/>
              </a:rPr>
              <a:t>.</a:t>
            </a:r>
            <a:r>
              <a:rPr lang="en-US" sz="2400" dirty="0">
                <a:latin typeface="ArialMT"/>
              </a:rPr>
              <a:t>6H</a:t>
            </a:r>
            <a:r>
              <a:rPr lang="en-US" sz="1600" dirty="0">
                <a:latin typeface="ArialMT"/>
              </a:rPr>
              <a:t>2</a:t>
            </a:r>
            <a:r>
              <a:rPr lang="en-US" sz="2400" dirty="0">
                <a:latin typeface="ArialMT"/>
              </a:rPr>
              <a:t>O] </a:t>
            </a:r>
            <a:r>
              <a:rPr lang="en-US" sz="2400" dirty="0"/>
              <a:t>in (5mL) (6M) H</a:t>
            </a:r>
            <a:r>
              <a:rPr lang="en-US" sz="1600" dirty="0"/>
              <a:t>2</a:t>
            </a:r>
            <a:r>
              <a:rPr lang="en-US" sz="2400" dirty="0"/>
              <a:t>SO</a:t>
            </a:r>
            <a:r>
              <a:rPr lang="en-US" sz="1600" dirty="0"/>
              <a:t>4</a:t>
            </a:r>
            <a:r>
              <a:rPr lang="en-US" sz="2400" dirty="0"/>
              <a:t> and complete the solution to  (1 L) with distilled water.  This solution is 100 mg/L Fe</a:t>
            </a:r>
            <a:r>
              <a:rPr lang="en-US" sz="2400" baseline="30000" dirty="0"/>
              <a:t>+2</a:t>
            </a:r>
            <a:r>
              <a:rPr lang="en-US" sz="2400" dirty="0"/>
              <a:t> (equal to 100 ppm).</a:t>
            </a:r>
          </a:p>
          <a:p>
            <a:pPr marL="342900" indent="-342900" algn="just">
              <a:lnSpc>
                <a:spcPct val="150000"/>
              </a:lnSpc>
              <a:buClr>
                <a:srgbClr val="FF0000"/>
              </a:buClr>
              <a:buSzPct val="150000"/>
              <a:buFont typeface="+mj-lt"/>
              <a:buAutoNum type="arabicPeriod"/>
            </a:pPr>
            <a:endParaRPr lang="en-US" sz="2400" dirty="0"/>
          </a:p>
          <a:p>
            <a:pPr marL="342900" indent="-342900" algn="just">
              <a:lnSpc>
                <a:spcPct val="150000"/>
              </a:lnSpc>
              <a:buClr>
                <a:srgbClr val="FF0000"/>
              </a:buClr>
              <a:buSzPct val="150000"/>
              <a:buFont typeface="+mj-lt"/>
              <a:buAutoNum type="arabicPeriod"/>
            </a:pPr>
            <a:r>
              <a:rPr lang="en-US" sz="2400" dirty="0"/>
              <a:t>Prepare standard solutions of  0, 5, 10, 15, and 20ppm respectively by diluting stock solution into five separate 100 mL volumetric flasks.  To each flask add 5mL of a 0.1% </a:t>
            </a:r>
            <a:r>
              <a:rPr lang="en-US" sz="2400" dirty="0">
                <a:latin typeface="Times New Roman" pitchFamily="18" charset="0"/>
                <a:cs typeface="Times New Roman" pitchFamily="18" charset="0"/>
              </a:rPr>
              <a:t>1,10-phenanthroline</a:t>
            </a:r>
            <a:r>
              <a:rPr lang="en-US" sz="2400" dirty="0"/>
              <a:t> solution.  Dilute  each solution with deionized water to 100 mL.</a:t>
            </a:r>
          </a:p>
        </p:txBody>
      </p:sp>
    </p:spTree>
    <p:extLst>
      <p:ext uri="{BB962C8B-B14F-4D97-AF65-F5344CB8AC3E}">
        <p14:creationId xmlns:p14="http://schemas.microsoft.com/office/powerpoint/2010/main" val="150752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91"/>
            <a:ext cx="9144000" cy="6476645"/>
          </a:xfrm>
          <a:prstGeom prst="rect">
            <a:avLst/>
          </a:prstGeom>
        </p:spPr>
        <p:txBody>
          <a:bodyPr wrap="square">
            <a:spAutoFit/>
          </a:bodyPr>
          <a:lstStyle/>
          <a:p>
            <a:pPr marL="457200" indent="-457200" algn="just">
              <a:lnSpc>
                <a:spcPct val="150000"/>
              </a:lnSpc>
              <a:buClr>
                <a:srgbClr val="FF0000"/>
              </a:buClr>
              <a:buSzPct val="150000"/>
              <a:buFont typeface="+mj-lt"/>
              <a:buAutoNum type="arabicPeriod" startAt="3"/>
            </a:pPr>
            <a:r>
              <a:rPr lang="en-US" sz="2800" b="1" u="sng" dirty="0">
                <a:solidFill>
                  <a:srgbClr val="FF0000"/>
                </a:solidFill>
                <a:latin typeface="Times New Roman" pitchFamily="18" charset="0"/>
                <a:cs typeface="Times New Roman" pitchFamily="18" charset="0"/>
              </a:rPr>
              <a:t>Preparation of the unknown </a:t>
            </a:r>
            <a:r>
              <a:rPr lang="en-US" sz="2800" dirty="0"/>
              <a:t>Weigh accurately about 0.2 gm of the unknown into a 100mL volumetric flask. Add about (5mL) (6M) H2SO4 to dissolve the sample, Add 10mL of freshly prepared 10% w/v hydroxylamine hydrochloride (NH2OH.HCl) and wait 5 to 10 minutes for the reduction of any Fe(III) to Fe(II). Add 8 mL of the sodium acetate buffer, Add 10 mL of 0.25% 1,10-phenanthroline solution, complete to the mark with water and mix thoroughly. Allow 10 minutes for the reddish-orange color to develop completely.</a:t>
            </a:r>
          </a:p>
        </p:txBody>
      </p:sp>
    </p:spTree>
    <p:extLst>
      <p:ext uri="{BB962C8B-B14F-4D97-AF65-F5344CB8AC3E}">
        <p14:creationId xmlns:p14="http://schemas.microsoft.com/office/powerpoint/2010/main" val="2703306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6843"/>
            <a:ext cx="9144000" cy="4537652"/>
          </a:xfrm>
          <a:prstGeom prst="rect">
            <a:avLst/>
          </a:prstGeom>
        </p:spPr>
        <p:txBody>
          <a:bodyPr wrap="square">
            <a:spAutoFit/>
          </a:bodyPr>
          <a:lstStyle/>
          <a:p>
            <a:pPr marL="457200" indent="-457200" algn="just">
              <a:lnSpc>
                <a:spcPct val="150000"/>
              </a:lnSpc>
              <a:buClr>
                <a:srgbClr val="FF0000"/>
              </a:buClr>
              <a:buSzPct val="150000"/>
              <a:buFont typeface="+mj-lt"/>
              <a:buAutoNum type="arabicPeriod" startAt="4"/>
            </a:pPr>
            <a:r>
              <a:rPr lang="en-US" sz="2800" dirty="0">
                <a:solidFill>
                  <a:prstClr val="black"/>
                </a:solidFill>
              </a:rPr>
              <a:t>Calibrate the spectrophotometer by the blank as a reference ( which consist of all chemicals except analytes ) and measure the absorbance for each diluted standard solution and unknown solution </a:t>
            </a:r>
            <a:r>
              <a:rPr lang="en-US" sz="2800" dirty="0">
                <a:latin typeface="Times New Roman" pitchFamily="18" charset="0"/>
                <a:cs typeface="Times New Roman" pitchFamily="18" charset="0"/>
              </a:rPr>
              <a:t>with a maximum absorbance occurring around 510 nm.</a:t>
            </a:r>
          </a:p>
          <a:p>
            <a:pPr marL="457200" lvl="0" indent="-457200" algn="just">
              <a:lnSpc>
                <a:spcPct val="150000"/>
              </a:lnSpc>
              <a:buClr>
                <a:srgbClr val="FF0000"/>
              </a:buClr>
              <a:buSzPct val="150000"/>
              <a:buFont typeface="+mj-lt"/>
              <a:buAutoNum type="arabicPeriod" startAt="4"/>
            </a:pPr>
            <a:r>
              <a:rPr lang="en-US" sz="2800" dirty="0">
                <a:solidFill>
                  <a:prstClr val="black"/>
                </a:solidFill>
              </a:rPr>
              <a:t>Draw the calibration curve and find the concentration of unknown.</a:t>
            </a:r>
          </a:p>
        </p:txBody>
      </p:sp>
    </p:spTree>
    <p:extLst>
      <p:ext uri="{BB962C8B-B14F-4D97-AF65-F5344CB8AC3E}">
        <p14:creationId xmlns:p14="http://schemas.microsoft.com/office/powerpoint/2010/main" val="211590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AF4B2A-E4FB-42F1-B3A9-64C7FF9B5983}"/>
              </a:ext>
            </a:extLst>
          </p:cNvPr>
          <p:cNvSpPr/>
          <p:nvPr/>
        </p:nvSpPr>
        <p:spPr>
          <a:xfrm>
            <a:off x="0" y="35778"/>
            <a:ext cx="9144000" cy="3409075"/>
          </a:xfrm>
          <a:prstGeom prst="rect">
            <a:avLst/>
          </a:prstGeom>
        </p:spPr>
        <p:txBody>
          <a:bodyPr wrap="square">
            <a:spAutoFit/>
          </a:bodyPr>
          <a:lstStyle/>
          <a:p>
            <a:pPr algn="ctr">
              <a:lnSpc>
                <a:spcPct val="150000"/>
              </a:lnSpc>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Spectroscopy</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3200" dirty="0">
                <a:latin typeface="Times New Roman" pitchFamily="18" charset="0"/>
                <a:cs typeface="Times New Roman" pitchFamily="18" charset="0"/>
              </a:rPr>
              <a:t>When a narrow beam of sunlight is passed through a triangular glass prism is separated into the visible spectrum of primary colors</a:t>
            </a:r>
            <a:r>
              <a:rPr lang="en-US" sz="3600" dirty="0">
                <a:latin typeface="Times New Roman" pitchFamily="18" charset="0"/>
                <a:cs typeface="Times New Roman" pitchFamily="18" charset="0"/>
              </a:rPr>
              <a:t>. </a:t>
            </a:r>
          </a:p>
        </p:txBody>
      </p:sp>
      <p:pic>
        <p:nvPicPr>
          <p:cNvPr id="1032" name="Picture 8" descr="A Narrow Beam Pq of White Light is Passing Through a Glass Prism Abc as  Shown in the Diagram. - Science | Shaalaa.com">
            <a:extLst>
              <a:ext uri="{FF2B5EF4-FFF2-40B4-BE49-F238E27FC236}">
                <a16:creationId xmlns:a16="http://schemas.microsoft.com/office/drawing/2014/main" id="{80984123-7B76-4B3C-9BBF-92A3C4056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63636"/>
            <a:ext cx="6553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3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marL="457200" indent="-457200" algn="just">
              <a:lnSpc>
                <a:spcPct val="150000"/>
              </a:lnSpc>
              <a:buFontTx/>
              <a:buChar char="-"/>
            </a:pPr>
            <a:r>
              <a:rPr lang="en-US" sz="3200" dirty="0">
                <a:latin typeface="Times New Roman" pitchFamily="18" charset="0"/>
                <a:cs typeface="Times New Roman" pitchFamily="18" charset="0"/>
              </a:rPr>
              <a:t>Any interaction of matter with radiative energy as a function of its </a:t>
            </a:r>
            <a:r>
              <a:rPr lang="en-US" sz="3200" u="sng" dirty="0">
                <a:solidFill>
                  <a:srgbClr val="C00000"/>
                </a:solidFill>
                <a:latin typeface="Times New Roman" pitchFamily="18" charset="0"/>
                <a:cs typeface="Times New Roman" pitchFamily="18" charset="0"/>
              </a:rPr>
              <a:t>wavelength</a:t>
            </a:r>
            <a:r>
              <a:rPr lang="en-US" sz="3200" dirty="0">
                <a:solidFill>
                  <a:srgbClr val="C00000"/>
                </a:solidFill>
                <a:latin typeface="Times New Roman" pitchFamily="18" charset="0"/>
                <a:cs typeface="Times New Roman" pitchFamily="18" charset="0"/>
              </a:rPr>
              <a:t> </a:t>
            </a:r>
            <a:r>
              <a:rPr lang="en-US" sz="3200" dirty="0">
                <a:latin typeface="Times New Roman" pitchFamily="18" charset="0"/>
                <a:cs typeface="Times New Roman" pitchFamily="18" charset="0"/>
              </a:rPr>
              <a:t>or </a:t>
            </a:r>
            <a:r>
              <a:rPr lang="en-US" sz="3200" u="sng" dirty="0">
                <a:solidFill>
                  <a:srgbClr val="C00000"/>
                </a:solidFill>
                <a:latin typeface="Times New Roman" pitchFamily="18" charset="0"/>
                <a:cs typeface="Times New Roman" pitchFamily="18" charset="0"/>
              </a:rPr>
              <a:t>frequency</a:t>
            </a:r>
            <a:r>
              <a:rPr lang="en-US" sz="3200" dirty="0">
                <a:solidFill>
                  <a:srgbClr val="C00000"/>
                </a:solidFill>
                <a:latin typeface="Times New Roman" pitchFamily="18" charset="0"/>
                <a:cs typeface="Times New Roman" pitchFamily="18" charset="0"/>
              </a:rPr>
              <a:t> </a:t>
            </a:r>
            <a:r>
              <a:rPr lang="en-US" sz="3200" dirty="0">
                <a:latin typeface="Times New Roman" pitchFamily="18" charset="0"/>
                <a:cs typeface="Times New Roman" pitchFamily="18" charset="0"/>
              </a:rPr>
              <a:t>is often represented by a </a:t>
            </a:r>
            <a:r>
              <a:rPr lang="en-US" sz="3200" dirty="0">
                <a:latin typeface="Times New Roman" pitchFamily="18" charset="0"/>
                <a:cs typeface="Times New Roman" pitchFamily="18" charset="0"/>
                <a:hlinkClick r:id="rId2" tooltip="Spectrum"/>
              </a:rPr>
              <a:t>spectrum</a:t>
            </a:r>
            <a:r>
              <a:rPr lang="en-US" sz="3200" dirty="0">
                <a:latin typeface="Times New Roman" pitchFamily="18" charset="0"/>
                <a:cs typeface="Times New Roman" pitchFamily="18" charset="0"/>
              </a:rPr>
              <a:t>, </a:t>
            </a:r>
          </a:p>
          <a:p>
            <a:pPr algn="just">
              <a:lnSpc>
                <a:spcPct val="150000"/>
              </a:lnSpc>
            </a:pPr>
            <a:endParaRPr lang="en-US" sz="3200" dirty="0">
              <a:latin typeface="Times New Roman" pitchFamily="18" charset="0"/>
              <a:cs typeface="Times New Roman" pitchFamily="18" charset="0"/>
            </a:endParaRPr>
          </a:p>
          <a:p>
            <a:pPr marL="457200" indent="-457200" algn="just">
              <a:lnSpc>
                <a:spcPct val="150000"/>
              </a:lnSpc>
              <a:buFontTx/>
              <a:buChar char="-"/>
            </a:pPr>
            <a:r>
              <a:rPr lang="en-US" sz="3200" dirty="0">
                <a:latin typeface="Times New Roman" pitchFamily="18" charset="0"/>
                <a:cs typeface="Times New Roman" pitchFamily="18" charset="0"/>
                <a:hlinkClick r:id="rId2" tooltip="Spectrum"/>
              </a:rPr>
              <a:t>Spectrum </a:t>
            </a:r>
            <a:r>
              <a:rPr lang="en-US" sz="3200" dirty="0">
                <a:latin typeface="Times New Roman" pitchFamily="18" charset="0"/>
                <a:cs typeface="Times New Roman" pitchFamily="18" charset="0"/>
              </a:rPr>
              <a:t> is a plot of the response of interest as a function of  wavelength or frequency.</a:t>
            </a:r>
          </a:p>
        </p:txBody>
      </p:sp>
    </p:spTree>
    <p:extLst>
      <p:ext uri="{BB962C8B-B14F-4D97-AF65-F5344CB8AC3E}">
        <p14:creationId xmlns:p14="http://schemas.microsoft.com/office/powerpoint/2010/main" val="151399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just">
              <a:lnSpc>
                <a:spcPct val="150000"/>
              </a:lnSpc>
            </a:pPr>
            <a:r>
              <a:rPr lang="en-US" sz="2800" b="1" i="1" dirty="0">
                <a:latin typeface="Times New Roman" pitchFamily="18" charset="0"/>
                <a:cs typeface="Times New Roman" pitchFamily="18" charset="0"/>
              </a:rPr>
              <a:t>-</a:t>
            </a:r>
            <a:r>
              <a:rPr lang="en-US" sz="2800" b="1" i="1" dirty="0">
                <a:solidFill>
                  <a:srgbClr val="FF0000"/>
                </a:solidFill>
                <a:latin typeface="Times New Roman" pitchFamily="18" charset="0"/>
                <a:cs typeface="Times New Roman" pitchFamily="18" charset="0"/>
              </a:rPr>
              <a:t>Wavelength</a:t>
            </a:r>
            <a:r>
              <a:rPr lang="en-US" sz="2800" b="1" i="1" dirty="0">
                <a:latin typeface="Times New Roman" pitchFamily="18" charset="0"/>
                <a:cs typeface="Times New Roman" pitchFamily="18" charset="0"/>
              </a:rPr>
              <a:t> </a:t>
            </a:r>
            <a:r>
              <a:rPr lang="en-US" sz="2800" dirty="0">
                <a:latin typeface="Times New Roman" pitchFamily="18" charset="0"/>
                <a:cs typeface="Times New Roman" pitchFamily="18" charset="0"/>
              </a:rPr>
              <a:t>is defined as the distance between adjacent peaks (or troughs) , and may be designated in meters , centimeters or nanometers(10</a:t>
            </a:r>
            <a:r>
              <a:rPr lang="en-US" sz="2800" baseline="30000" dirty="0">
                <a:latin typeface="Times New Roman" pitchFamily="18" charset="0"/>
                <a:cs typeface="Times New Roman" pitchFamily="18" charset="0"/>
              </a:rPr>
              <a:t>-9</a:t>
            </a:r>
            <a:r>
              <a:rPr lang="en-US" sz="2800" dirty="0">
                <a:latin typeface="Times New Roman" pitchFamily="18" charset="0"/>
                <a:cs typeface="Times New Roman" pitchFamily="18" charset="0"/>
              </a:rPr>
              <a:t>meters).</a:t>
            </a:r>
          </a:p>
          <a:p>
            <a:pPr algn="just">
              <a:lnSpc>
                <a:spcPct val="150000"/>
              </a:lnSpc>
            </a:pPr>
            <a:r>
              <a:rPr lang="en-US" sz="2800" b="1" i="1" dirty="0">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Frequency</a:t>
            </a:r>
            <a:r>
              <a:rPr lang="en-US" sz="2800" b="1" i="1" dirty="0">
                <a:latin typeface="Times New Roman" pitchFamily="18" charset="0"/>
                <a:cs typeface="Times New Roman" pitchFamily="18" charset="0"/>
              </a:rPr>
              <a:t> </a:t>
            </a:r>
            <a:r>
              <a:rPr lang="en-US" sz="2800" dirty="0">
                <a:latin typeface="Times New Roman" pitchFamily="18" charset="0"/>
                <a:cs typeface="Times New Roman" pitchFamily="18" charset="0"/>
              </a:rPr>
              <a:t>is the number of wave cycles that travel past a fixed point per unit of time , and is usually given in cycles per second , or hertz(Hz).</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95800"/>
            <a:ext cx="8458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89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2554545"/>
          </a:xfrm>
          <a:prstGeom prst="rect">
            <a:avLst/>
          </a:prstGeom>
        </p:spPr>
        <p:txBody>
          <a:bodyPr wrap="square">
            <a:spAutoFit/>
          </a:bodyPr>
          <a:lstStyle/>
          <a:p>
            <a:pPr algn="ctr"/>
            <a:r>
              <a:rPr lang="en-US" sz="3200" b="1" dirty="0">
                <a:solidFill>
                  <a:srgbClr val="00B050"/>
                </a:solidFill>
                <a:latin typeface="Times New Roman" pitchFamily="18" charset="0"/>
                <a:cs typeface="Times New Roman" pitchFamily="18" charset="0"/>
              </a:rPr>
              <a:t>The Electromagnetic Spectrum</a:t>
            </a:r>
            <a:endParaRPr lang="en-US" sz="3200" dirty="0">
              <a:solidFill>
                <a:srgbClr val="00B050"/>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The </a:t>
            </a:r>
            <a:r>
              <a:rPr lang="en-US" sz="3200" b="1" dirty="0">
                <a:latin typeface="Times New Roman" pitchFamily="18" charset="0"/>
                <a:cs typeface="Times New Roman" pitchFamily="18" charset="0"/>
              </a:rPr>
              <a:t>electromagnetic spectrum </a:t>
            </a:r>
            <a:r>
              <a:rPr lang="en-US" sz="3200" dirty="0">
                <a:latin typeface="Times New Roman" pitchFamily="18" charset="0"/>
                <a:cs typeface="Times New Roman" pitchFamily="18" charset="0"/>
              </a:rPr>
              <a:t>ranges from very short wavelengths, gamma and x-rays, to very long wavelengths, including micro- and broadcast radio waves.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39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85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3508653"/>
          </a:xfrm>
          <a:prstGeom prst="rect">
            <a:avLst/>
          </a:prstGeom>
        </p:spPr>
        <p:txBody>
          <a:bodyPr wrap="square">
            <a:spAutoFit/>
          </a:bodyPr>
          <a:lstStyle/>
          <a:p>
            <a:pPr algn="ctr">
              <a:lnSpc>
                <a:spcPct val="150000"/>
              </a:lnSpc>
            </a:pPr>
            <a:r>
              <a:rPr lang="en-US" sz="3600" b="1" i="1" dirty="0">
                <a:solidFill>
                  <a:srgbClr val="FF0000"/>
                </a:solidFill>
                <a:latin typeface="Times New Roman" pitchFamily="18" charset="0"/>
                <a:cs typeface="Times New Roman" pitchFamily="18" charset="0"/>
              </a:rPr>
              <a:t>UV/ Vis. Spectrophotometry</a:t>
            </a:r>
            <a:endParaRPr lang="en-US" sz="3600" dirty="0">
              <a:solidFill>
                <a:srgbClr val="FF0000"/>
              </a:solidFill>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When a beam of radiation passes through matter, a portion of radiation is frequently absorbed; this process involves a transfer of radiant energy to the system, thus electrons of the molecules are excited to higher energy levels.</a:t>
            </a:r>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60" t="17519" r="22635" b="8617"/>
          <a:stretch/>
        </p:blipFill>
        <p:spPr bwMode="auto">
          <a:xfrm>
            <a:off x="0" y="327660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99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4307"/>
            <a:ext cx="9144000" cy="5262979"/>
          </a:xfrm>
          <a:prstGeom prst="rect">
            <a:avLst/>
          </a:prstGeom>
        </p:spPr>
        <p:txBody>
          <a:bodyPr wrap="square">
            <a:spAutoFit/>
          </a:bodyPr>
          <a:lstStyle/>
          <a:p>
            <a:pPr algn="just">
              <a:lnSpc>
                <a:spcPct val="150000"/>
              </a:lnSpc>
            </a:pPr>
            <a:r>
              <a:rPr lang="en-US" sz="3200" dirty="0">
                <a:latin typeface="Times New Roman" pitchFamily="18" charset="0"/>
                <a:cs typeface="Times New Roman" pitchFamily="18" charset="0"/>
              </a:rPr>
              <a:t>When white light passes through or reflected by a colored substance, a characteristic portion of the mixed wavelengths is absorbed. The remaining light assumes the complementary color to the wavelengths absorbed. This relationship is demonstrated by the color wheel . Here, complementary colors are diametrically (completely) opposite to each other. </a:t>
            </a:r>
          </a:p>
        </p:txBody>
      </p:sp>
    </p:spTree>
    <p:extLst>
      <p:ext uri="{BB962C8B-B14F-4D97-AF65-F5344CB8AC3E}">
        <p14:creationId xmlns:p14="http://schemas.microsoft.com/office/powerpoint/2010/main" val="385456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1782</Words>
  <Application>Microsoft Office PowerPoint</Application>
  <PresentationFormat>On-screen Show (4:3)</PresentationFormat>
  <Paragraphs>146</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ArialMT</vt:lpstr>
      <vt:lpstr>Calibri</vt:lpstr>
      <vt:lpstr>Times New Roman</vt:lpstr>
      <vt:lpstr>WP-MathA</vt:lpstr>
      <vt:lpstr>Office Theme</vt:lpstr>
      <vt:lpstr>Practical Instrumental Analysis 4th Stage (Biology) 2022– 2023  Prepared by: Dr. Kamal Mohamoud – Huda 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Absorption and Emission</vt:lpstr>
      <vt:lpstr>Question?</vt:lpstr>
      <vt:lpstr>UV-Vis Spectroscopy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horizontal line is drawn from the value of the experimentally found absorbance on the y-axis to the calibration curve; a vertical line is then drawn to the x-axis to determine the unknown solution concentration.</vt:lpstr>
      <vt:lpstr>Experiment no. (1)</vt:lpstr>
      <vt:lpstr>PowerPoint Presentation</vt:lpstr>
      <vt:lpstr>PowerPoint Presentation</vt:lpstr>
      <vt:lpstr>PowerPoint Presentation</vt:lpstr>
      <vt:lpstr>PowerPoint Presentation</vt:lpstr>
      <vt:lpstr>PowerPoint Presentation</vt:lpstr>
      <vt:lpstr>Determination of Iron (II) using visible spectrophotometer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Wrea</dc:creator>
  <cp:lastModifiedBy>Huda Ibrahim</cp:lastModifiedBy>
  <cp:revision>68</cp:revision>
  <cp:lastPrinted>2021-09-16T11:16:21Z</cp:lastPrinted>
  <dcterms:created xsi:type="dcterms:W3CDTF">2015-12-15T19:06:51Z</dcterms:created>
  <dcterms:modified xsi:type="dcterms:W3CDTF">2023-05-28T21:41:40Z</dcterms:modified>
</cp:coreProperties>
</file>