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handoutMasterIdLst>
    <p:handoutMasterId r:id="rId14"/>
  </p:handout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3510398-368F-4F22-897A-C5F57B93B071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B794F88-D592-4D6E-A117-787356ED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E258C1E-DA0D-4337-A671-89BA32049C0A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FC8847B-BF10-4CC9-9FB5-D73A1511E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8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32D64-0891-4853-B372-CB229C5DA6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2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2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2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6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6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FBED5-B9C7-444C-A77B-37558C30B5E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A0C3-BDA8-42BC-8166-681E27D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97746"/>
            <a:ext cx="9067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b="1" i="1" dirty="0">
                <a:solidFill>
                  <a:srgbClr val="0070C0"/>
                </a:solidFill>
              </a:rPr>
              <a:t>The concentration of an element in a solution is determined by measuring  the</a:t>
            </a:r>
            <a:r>
              <a:rPr lang="en-US" sz="3600" b="1" i="1" dirty="0">
                <a:solidFill>
                  <a:schemeClr val="accent3"/>
                </a:solidFill>
              </a:rPr>
              <a:t> absorption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ea typeface="Arial" charset="0"/>
              </a:rPr>
              <a:t>or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FFC000"/>
                </a:solidFill>
              </a:rPr>
              <a:t>emission</a:t>
            </a:r>
            <a:r>
              <a:rPr lang="en-US" sz="3600" b="1" i="1" dirty="0">
                <a:solidFill>
                  <a:srgbClr val="0070C0"/>
                </a:solidFill>
              </a:rPr>
              <a:t> of electromagnetic radiation by its monoatomic particles in gaseous state in the flame.</a:t>
            </a:r>
            <a:endParaRPr lang="en-US" sz="2400" b="1" i="1" dirty="0">
              <a:solidFill>
                <a:srgbClr val="0070C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140075" y="609600"/>
            <a:ext cx="4632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69720"/>
            <a:ext cx="8321040" cy="1097280"/>
          </a:xfrm>
          <a:prstGeom prst="rect">
            <a:avLst/>
          </a:prstGeom>
          <a:noFill/>
          <a:ln>
            <a:noFill/>
          </a:ln>
        </p:spPr>
        <p:txBody>
          <a:bodyPr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FLAME SPECTROSCOPY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EA3B41AD-B3AF-467D-9AA3-34AABC18BD2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1"/>
          <p:cNvSpPr txBox="1"/>
          <p:nvPr/>
        </p:nvSpPr>
        <p:spPr>
          <a:xfrm>
            <a:off x="1333773" y="152400"/>
            <a:ext cx="647645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Experiment no. 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(4)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6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381000"/>
            <a:ext cx="8763000" cy="5940088"/>
          </a:xfrm>
          <a:prstGeom prst="rect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Preparation of the unknown:</a:t>
            </a:r>
          </a:p>
          <a:p>
            <a:pPr>
              <a:defRPr/>
            </a:pPr>
            <a:endParaRPr lang="en-US" sz="11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Weight (2 g) of soil, add (5 ml) of conc.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HCl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heat for (2 min), add a few drops of (D.W.) and filter the solution then complete the volume to (50 ml).</a:t>
            </a:r>
          </a:p>
          <a:p>
            <a:pPr eaLnBrk="0" hangingPunct="0">
              <a:defRPr/>
            </a:pPr>
            <a:endParaRPr lang="en-US" sz="11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Set the instrument to read 100% for the most concentrate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solution, determine the intensity of the other Na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solution  as compared to this. Run of sample.</a:t>
            </a:r>
          </a:p>
          <a:p>
            <a:pPr eaLnBrk="0" hangingPunct="0">
              <a:defRPr/>
            </a:pPr>
            <a:endParaRPr lang="en-US" sz="11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Set the instrument to 100% with the most concentrated K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Solution. Read the intensity of the K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solutions as compared</a:t>
            </a: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to this. Run an unknown sample.</a:t>
            </a:r>
          </a:p>
          <a:p>
            <a:pPr eaLnBrk="0" hangingPunct="0">
              <a:defRPr/>
            </a:pPr>
            <a:endParaRPr lang="en-US" sz="11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 Determine the concentration of Na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K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 the sample. 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BC030FF1-680D-442C-8D53-5ADB5C5ADAA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6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791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Calibration   curve  for   Na  or   K 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6858000" cy="4572000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 rot="10800000">
            <a:off x="1213252" y="2133600"/>
            <a:ext cx="615553" cy="2057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Emission 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0" y="4953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Conc. ppm  (  Na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4267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conc. unknown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D955-88F1-4B0E-8132-B5C81EDA40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4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1143000"/>
            <a:ext cx="8610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>
                <a:latin typeface="Calibri" pitchFamily="34" charset="0"/>
              </a:rPr>
              <a:t>Atoms in gaseous state in the flam </a:t>
            </a:r>
            <a:r>
              <a:rPr lang="en-US" sz="2800" b="1" dirty="0" smtClean="0">
                <a:latin typeface="Calibri" pitchFamily="34" charset="0"/>
              </a:rPr>
              <a:t>absorb thermal </a:t>
            </a:r>
            <a:r>
              <a:rPr lang="en-US" sz="2800" b="1" dirty="0">
                <a:latin typeface="Calibri" pitchFamily="34" charset="0"/>
              </a:rPr>
              <a:t>energy from the flame itself ,some of the atoms get excited &amp; as they  return back to the ground state they emit radiation having energy  equal to that absorbed.    </a:t>
            </a:r>
            <a:endParaRPr lang="en-US" sz="2800" dirty="0">
              <a:latin typeface="Constantia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7036" y="2958882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800" b="1" dirty="0">
                <a:latin typeface="Calibri" pitchFamily="34" charset="0"/>
              </a:rPr>
              <a:t>The emission is proportional to the number of excited atoms, which is proportional to the total  number of   atoms in  the flame  i.e. the sample  concentration.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3429" y="533400"/>
            <a:ext cx="6417141" cy="923330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Flame  Emission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  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36" y="3810000"/>
            <a:ext cx="7620000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r>
              <a:rPr lang="en-US" sz="2000" dirty="0">
                <a:latin typeface="Calibri" pitchFamily="34" charset="0"/>
              </a:rPr>
              <a:t>        </a:t>
            </a:r>
            <a:endParaRPr lang="en-US" sz="2000" b="1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1" hangingPunct="1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            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Na                                             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*  </a:t>
            </a:r>
          </a:p>
          <a:p>
            <a:pPr eaLnBrk="1" hangingPunct="1"/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           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Na  *                                       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Na  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  h</a:t>
            </a: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ν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43200" y="4724400"/>
            <a:ext cx="2209800" cy="15240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667000" y="5486400"/>
            <a:ext cx="2209800" cy="15240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705600" y="5759450"/>
            <a:ext cx="0" cy="3365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6172200" y="60960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Constantia" pitchFamily="18" charset="0"/>
              </a:rPr>
              <a:t>Proportional  to   conc.</a:t>
            </a:r>
          </a:p>
        </p:txBody>
      </p:sp>
      <p:sp>
        <p:nvSpPr>
          <p:cNvPr id="3082" name="TextBox 27"/>
          <p:cNvSpPr txBox="1">
            <a:spLocks noChangeArrowheads="1"/>
          </p:cNvSpPr>
          <p:nvPr/>
        </p:nvSpPr>
        <p:spPr bwMode="auto">
          <a:xfrm>
            <a:off x="2590800" y="44196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FF0000"/>
                </a:solidFill>
                <a:latin typeface="Constantia" pitchFamily="18" charset="0"/>
              </a:rPr>
              <a:t>Energy  from  flame   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60105DD-5A65-46C7-A68F-48DF9144C28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4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6200" y="609600"/>
            <a:ext cx="8686800" cy="3585597"/>
          </a:xfrm>
          <a:prstGeom prst="rect">
            <a:avLst/>
          </a:prstGeom>
          <a:ln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2385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Flame photometry: is an atomic emission method for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3850" algn="l"/>
              </a:tabLst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routine detection of metal salts , principally  Na, K, Li, Ca  and Ba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38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23850" algn="l"/>
              </a:tabLst>
            </a:pP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method is selective to ward detection of alkali and alkaline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earth metals and simple, inexpensive,  used for clinical, biological ,and environmental analysis.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38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3850" algn="l"/>
              </a:tabLst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2385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" y="4572000"/>
            <a:ext cx="85344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32385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Flame photometry has limited application because the temperature of flame is not high enough to atomize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excite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transition metals or other metals.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D955-88F1-4B0E-8132-B5C81EDA40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  <p:bldP spid="378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525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1-Flame atomizer with the Sample.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Wavelength selector (Filter or Monochromator)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 Detector.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Readout (meter).</a:t>
            </a:r>
          </a:p>
        </p:txBody>
      </p:sp>
      <p:pic>
        <p:nvPicPr>
          <p:cNvPr id="4" name="Picture 4" descr="Fla7"/>
          <p:cNvPicPr>
            <a:picLocks noChangeAspect="1" noChangeArrowheads="1"/>
          </p:cNvPicPr>
          <p:nvPr/>
        </p:nvPicPr>
        <p:blipFill>
          <a:blip r:embed="rId2"/>
          <a:srcRect l="3311" t="11111" r="5298" b="11696"/>
          <a:stretch>
            <a:fillRect/>
          </a:stretch>
        </p:blipFill>
        <p:spPr bwMode="auto">
          <a:xfrm>
            <a:off x="533400" y="3581400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n-US" sz="3600" b="1" i="0" u="none" strike="noStrike" kern="120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INSTRUMENT  FOR  FLAME EMISSION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D955-88F1-4B0E-8132-B5C81EDA40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3058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143000" y="4876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  <a:latin typeface="Constantia" pitchFamily="18" charset="0"/>
              </a:rPr>
              <a:t>sample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429000"/>
            <a:ext cx="1066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oxidant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124200"/>
            <a:ext cx="60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fuel</a:t>
            </a: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1219200" y="14286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FF0000"/>
                </a:solidFill>
                <a:latin typeface="Constantia" pitchFamily="18" charset="0"/>
              </a:rPr>
              <a:t>flame</a:t>
            </a:r>
            <a:endParaRPr lang="en-US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886200"/>
            <a:ext cx="1828800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monochromator</a:t>
            </a: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5029200" y="21336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C000"/>
                </a:solidFill>
                <a:latin typeface="Constantia" pitchFamily="18" charset="0"/>
              </a:rPr>
              <a:t>Photo  multiplier</a:t>
            </a:r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6477000" y="15240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Constantia" pitchFamily="18" charset="0"/>
              </a:rPr>
              <a:t>Dc amplifier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6477000" y="3048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70C0"/>
                </a:solidFill>
                <a:latin typeface="Constantia" pitchFamily="18" charset="0"/>
              </a:rPr>
              <a:t>recorder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5634335"/>
            <a:ext cx="3962400" cy="461665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Flame  photometry    diagram</a:t>
            </a:r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77974FC3-BE86-4B4B-AFDF-FA1977E45C0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2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l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1263"/>
            <a:ext cx="3352800" cy="541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14400" y="381000"/>
            <a:ext cx="6629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The temperature of the flame produced depends on</a:t>
            </a:r>
            <a:r>
              <a:rPr lang="en-US" sz="2400" b="1" dirty="0">
                <a:solidFill>
                  <a:srgbClr val="FFC000"/>
                </a:solidFill>
                <a:latin typeface="Calibri" pitchFamily="34" charset="0"/>
              </a:rPr>
              <a:t> (fuel-oxidant )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ratio and its kinds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60658"/>
              </p:ext>
            </p:extLst>
          </p:nvPr>
        </p:nvGraphicFramePr>
        <p:xfrm>
          <a:off x="1143000" y="2209800"/>
          <a:ext cx="3810000" cy="29075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199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Fuels</a:t>
                      </a:r>
                      <a:r>
                        <a:rPr lang="en-US" baseline="0" dirty="0"/>
                        <a:t>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Oxidants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2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Hydrogen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82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Acetylene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82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Nitrous  oxide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28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489EFE3D-C5A7-47D4-B8FD-CCFFC353CD0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676400"/>
            <a:ext cx="85344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1- The solvent is evaporated leaving minute particles of dry salt (S).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2- The dry solids are converted into the gaseous state.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3- A part of all the gaseous molecules are dissociated to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give neutral atoms or radicals. The atomization step.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4-A portion of the neutral atoms may be thermally excited.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5-Some of the neutral atoms may combine with radicals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in the flame gases to form new gaseous compounds.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914400"/>
            <a:ext cx="8991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The process that done inside the flame 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D955-88F1-4B0E-8132-B5C81EDA40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7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81000" y="1447800"/>
            <a:ext cx="8610600" cy="44165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Sample                   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nebulization                   des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olvated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Vaporized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Atomized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h</a:t>
            </a:r>
            <a:r>
              <a:rPr kumimoji="0" lang="el-GR" sz="1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</a:t>
            </a: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return to a lower  ground stat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excited electronic state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(Flame photometry)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76200" y="586740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•  Those which are activated (excited) will drop back to ground state with the emission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a photon of radiation which can be identified and measured with a suitable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(flame photometry).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7400" y="1600200"/>
            <a:ext cx="1219200" cy="15240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410200" y="1600200"/>
            <a:ext cx="1066800" cy="152400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467600" y="1905000"/>
            <a:ext cx="76200" cy="68580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391400" y="3048000"/>
            <a:ext cx="152400" cy="53340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391400" y="4267200"/>
            <a:ext cx="152400" cy="45720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30480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The process that done inside the flame:</a:t>
            </a:r>
            <a:endParaRPr lang="en-US" sz="2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D955-88F1-4B0E-8132-B5C81EDA40DB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572000" y="4876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7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9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" y="1928337"/>
            <a:ext cx="8991600" cy="452431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Preparation of Stock solution:</a:t>
            </a:r>
          </a:p>
          <a:p>
            <a:pPr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Prepare  (100 ppm)  of  Na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from   NaCl  in  (250 ml).</a:t>
            </a:r>
            <a:endParaRPr lang="en-US" sz="11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Prepare  (100 ppm)  of  K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frome   KCl   in   (250 ml).</a:t>
            </a:r>
          </a:p>
          <a:p>
            <a:pPr eaLnBrk="0" hangingPunct="0">
              <a:defRPr/>
            </a:pPr>
            <a:endParaRPr lang="en-US" sz="2400" b="1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Preparation of Calibration Curve:</a:t>
            </a:r>
          </a:p>
          <a:p>
            <a:pPr rtl="1" eaLnBrk="0" hangingPunct="0"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rtl="1" eaLnBrk="0" hangingPunct="0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- Prepare (5,10,15, 20, 25 ppm) of Na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from the stock solution,</a:t>
            </a:r>
          </a:p>
          <a:p>
            <a:pPr rtl="1" eaLnBrk="0" hangingPunct="0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Complete the volume to (50 ml) by (D.W.).</a:t>
            </a:r>
            <a:endParaRPr lang="en-US" sz="11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- Prepare (10, 20, 30, 40, 50 ppm) of  K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from the stock  solution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Complete the volume to (50 ml) by (D.W.).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7660" y="1295400"/>
            <a:ext cx="360868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Procedure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C6167A30-C1A8-4FBD-AD22-19913EE01BC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Exp. No.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(4)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Determination of sodium and potassium in soil by  flame photometry</a:t>
            </a:r>
          </a:p>
        </p:txBody>
      </p:sp>
    </p:spTree>
    <p:extLst>
      <p:ext uri="{BB962C8B-B14F-4D97-AF65-F5344CB8AC3E}">
        <p14:creationId xmlns:p14="http://schemas.microsoft.com/office/powerpoint/2010/main" val="67185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737</Words>
  <Application>Microsoft Office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Wrea</dc:creator>
  <cp:lastModifiedBy>hp</cp:lastModifiedBy>
  <cp:revision>56</cp:revision>
  <cp:lastPrinted>2020-10-18T06:20:09Z</cp:lastPrinted>
  <dcterms:created xsi:type="dcterms:W3CDTF">2015-12-15T19:06:51Z</dcterms:created>
  <dcterms:modified xsi:type="dcterms:W3CDTF">2021-10-28T19:35:49Z</dcterms:modified>
</cp:coreProperties>
</file>