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7"/>
  </p:notesMasterIdLst>
  <p:sldIdLst>
    <p:sldId id="264" r:id="rId2"/>
    <p:sldId id="265" r:id="rId3"/>
    <p:sldId id="277" r:id="rId4"/>
    <p:sldId id="276" r:id="rId5"/>
    <p:sldId id="266" r:id="rId6"/>
    <p:sldId id="282" r:id="rId7"/>
    <p:sldId id="283" r:id="rId8"/>
    <p:sldId id="284" r:id="rId9"/>
    <p:sldId id="271" r:id="rId10"/>
    <p:sldId id="280" r:id="rId11"/>
    <p:sldId id="281" r:id="rId12"/>
    <p:sldId id="273" r:id="rId13"/>
    <p:sldId id="285" r:id="rId14"/>
    <p:sldId id="286" r:id="rId15"/>
    <p:sldId id="28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0" d="100"/>
          <a:sy n="70" d="100"/>
        </p:scale>
        <p:origin x="-13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D7285B-FB77-4518-967A-4C27CC2B1EA4}" type="datetimeFigureOut">
              <a:rPr lang="en-US" smtClean="0"/>
              <a:pPr/>
              <a:t>1/16/2018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907143-D9E6-4D58-AC23-52DA06AA3A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907143-D9E6-4D58-AC23-52DA06AA3A4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CA4CA0C-F1E9-47F6-A912-3B5771253E0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4CA0C-F1E9-47F6-A912-3B5771253E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4CA0C-F1E9-47F6-A912-3B5771253E0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endParaRPr lang="en-US"/>
          </a:p>
        </p:txBody>
      </p:sp>
      <p:sp>
        <p:nvSpPr>
          <p:cNvPr id="9" name="Slide Number Placeholder 8"/>
          <p:cNvSpPr>
            <a:spLocks noGrp="1"/>
          </p:cNvSpPr>
          <p:nvPr>
            <p:ph type="sldNum" sz="quarter" idx="15"/>
          </p:nvPr>
        </p:nvSpPr>
        <p:spPr/>
        <p:txBody>
          <a:bodyPr rtlCol="0"/>
          <a:lstStyle/>
          <a:p>
            <a:fld id="{FCA4CA0C-F1E9-47F6-A912-3B5771253E0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CA4CA0C-F1E9-47F6-A912-3B5771253E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4CA0C-F1E9-47F6-A912-3B5771253E0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A4CA0C-F1E9-47F6-A912-3B5771253E0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endParaRPr lang="en-US"/>
          </a:p>
        </p:txBody>
      </p:sp>
      <p:sp>
        <p:nvSpPr>
          <p:cNvPr id="7" name="Slide Number Placeholder 6"/>
          <p:cNvSpPr>
            <a:spLocks noGrp="1"/>
          </p:cNvSpPr>
          <p:nvPr>
            <p:ph type="sldNum" sz="quarter" idx="11"/>
          </p:nvPr>
        </p:nvSpPr>
        <p:spPr/>
        <p:txBody>
          <a:bodyPr rtlCol="0"/>
          <a:lstStyle/>
          <a:p>
            <a:fld id="{FCA4CA0C-F1E9-47F6-A912-3B5771253E0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A4CA0C-F1E9-47F6-A912-3B5771253E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endParaRPr lang="en-US"/>
          </a:p>
        </p:txBody>
      </p:sp>
      <p:sp>
        <p:nvSpPr>
          <p:cNvPr id="22" name="Slide Number Placeholder 21"/>
          <p:cNvSpPr>
            <a:spLocks noGrp="1"/>
          </p:cNvSpPr>
          <p:nvPr>
            <p:ph type="sldNum" sz="quarter" idx="15"/>
          </p:nvPr>
        </p:nvSpPr>
        <p:spPr/>
        <p:txBody>
          <a:bodyPr rtlCol="0"/>
          <a:lstStyle/>
          <a:p>
            <a:fld id="{FCA4CA0C-F1E9-47F6-A912-3B5771253E0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endParaRPr lang="en-US"/>
          </a:p>
        </p:txBody>
      </p:sp>
      <p:sp>
        <p:nvSpPr>
          <p:cNvPr id="18" name="Slide Number Placeholder 17"/>
          <p:cNvSpPr>
            <a:spLocks noGrp="1"/>
          </p:cNvSpPr>
          <p:nvPr>
            <p:ph type="sldNum" sz="quarter" idx="11"/>
          </p:nvPr>
        </p:nvSpPr>
        <p:spPr/>
        <p:txBody>
          <a:bodyPr rtlCol="0"/>
          <a:lstStyle/>
          <a:p>
            <a:fld id="{FCA4CA0C-F1E9-47F6-A912-3B5771253E0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A4CA0C-F1E9-47F6-A912-3B5771253E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IQ" sz="3600" dirty="0" smtClean="0"/>
              <a:t>علم الصرف</a:t>
            </a:r>
            <a:endParaRPr lang="en-US" sz="3600" b="1" dirty="0">
              <a:solidFill>
                <a:srgbClr val="FF0000"/>
              </a:solidFill>
              <a:latin typeface="Arial" pitchFamily="34" charset="0"/>
              <a:cs typeface="Arial" pitchFamily="34" charset="0"/>
            </a:endParaRPr>
          </a:p>
        </p:txBody>
      </p:sp>
      <p:sp>
        <p:nvSpPr>
          <p:cNvPr id="3" name="Content Placeholder 2"/>
          <p:cNvSpPr>
            <a:spLocks noGrp="1"/>
          </p:cNvSpPr>
          <p:nvPr>
            <p:ph type="body" idx="1"/>
          </p:nvPr>
        </p:nvSpPr>
        <p:spPr/>
        <p:txBody>
          <a:bodyPr>
            <a:noAutofit/>
          </a:bodyPr>
          <a:lstStyle/>
          <a:p>
            <a:pPr lvl="0" algn="r" rtl="1"/>
            <a:r>
              <a:rPr lang="ar-IQ" sz="2400" dirty="0" smtClean="0"/>
              <a:t>كان الصرف مندرجاً في علم النحو، وكان يُطلق عليها أحياناً (علم العربية).</a:t>
            </a:r>
            <a:endParaRPr lang="en-US" sz="2400" dirty="0" smtClean="0"/>
          </a:p>
          <a:p>
            <a:pPr lvl="0" algn="r" rtl="1"/>
            <a:r>
              <a:rPr lang="ar-IQ" sz="2400" dirty="0" smtClean="0"/>
              <a:t>كانت البصرة سبّاقة إلى دراسة الصرف لدواعي، لنشأة النحو.</a:t>
            </a:r>
            <a:endParaRPr lang="en-US" sz="2400" dirty="0" smtClean="0"/>
          </a:p>
          <a:p>
            <a:pPr lvl="0" algn="just" rtl="1"/>
            <a:r>
              <a:rPr lang="ar-IQ" sz="2400" dirty="0" smtClean="0"/>
              <a:t>ذكر السيوطي أنّ أوّل من وضع علم الصرف هو (أبو مسلم معاذ بن مسلم الهَرّاء الكوفي ت 187هـ) وكان تلميذاً لأبي الأسود الدؤلي (ت 69هـ). وتتلمَذ على يده (علي بن حمزة الكسائي ت 189هـ) و(أبو زكريا) و(يحيى بن زياد الفرّاء ت 207هـ). </a:t>
            </a:r>
            <a:endParaRPr lang="en-US" sz="2400" dirty="0" smtClean="0"/>
          </a:p>
          <a:p>
            <a:pPr lvl="0" algn="just" rtl="1"/>
            <a:r>
              <a:rPr lang="ar-IQ" sz="2400" dirty="0" smtClean="0"/>
              <a:t>وبقي الصرف يُذكر في كتب الأولين مع النحو أو في إطار كتبهم كما فعل (سيبويه ت 180هـ). </a:t>
            </a:r>
            <a:endParaRPr lang="en-US" sz="2400" dirty="0" smtClean="0"/>
          </a:p>
          <a:p>
            <a:pPr lvl="0" algn="just" rtl="1"/>
            <a:r>
              <a:rPr lang="ar-IQ" sz="2400" dirty="0" smtClean="0"/>
              <a:t>حتى جاء أبو عثمان المازني (ت 249هـ) فألّف كتابه المهم (التصريف) سنة (248هـ) ففصل بذلك الصرف عنِ النحو.</a:t>
            </a:r>
            <a:endParaRPr lang="en-US" sz="2400" dirty="0" smtClean="0"/>
          </a:p>
          <a:p>
            <a:pPr algn="r" rtl="1">
              <a:lnSpc>
                <a:spcPct val="200000"/>
              </a:lnSpc>
              <a:buNone/>
            </a:pPr>
            <a:endParaRPr lang="en-US"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1</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p>
        </p:txBody>
      </p:sp>
      <p:sp>
        <p:nvSpPr>
          <p:cNvPr id="3" name="Text Placeholder 2"/>
          <p:cNvSpPr>
            <a:spLocks noGrp="1"/>
          </p:cNvSpPr>
          <p:nvPr>
            <p:ph type="body" idx="1"/>
          </p:nvPr>
        </p:nvSpPr>
        <p:spPr/>
        <p:txBody>
          <a:bodyPr/>
          <a:lstStyle/>
          <a:p>
            <a:pPr algn="just" rtl="1"/>
            <a:r>
              <a:rPr lang="ar-IQ" dirty="0" smtClean="0"/>
              <a:t>أمّا قولنا: (إن حضر محمد) كَلِم وليس كلاماً.</a:t>
            </a:r>
            <a:endParaRPr lang="en-US" dirty="0" smtClean="0"/>
          </a:p>
          <a:p>
            <a:pPr algn="just" rtl="1"/>
            <a:r>
              <a:rPr lang="ar-IQ" dirty="0" smtClean="0"/>
              <a:t>                   	 اسم</a:t>
            </a:r>
            <a:endParaRPr lang="en-US" dirty="0" smtClean="0"/>
          </a:p>
          <a:p>
            <a:pPr algn="just" rtl="1"/>
            <a:r>
              <a:rPr lang="ar-IQ" dirty="0" smtClean="0"/>
              <a:t>والكَلِم             	 فعل</a:t>
            </a:r>
            <a:endParaRPr lang="en-US" dirty="0" smtClean="0"/>
          </a:p>
          <a:p>
            <a:pPr algn="just" rtl="1"/>
            <a:r>
              <a:rPr lang="ar-IQ" dirty="0" smtClean="0"/>
              <a:t>                     حرف	       </a:t>
            </a:r>
            <a:r>
              <a:rPr lang="ar-IQ" sz="2000" dirty="0" smtClean="0"/>
              <a:t>الرمز: الصورة أو الهيئة الموضوعة لنوعية الصوت الصادر</a:t>
            </a:r>
            <a:endParaRPr lang="en-US" dirty="0" smtClean="0"/>
          </a:p>
          <a:p>
            <a:pPr algn="just" rtl="1"/>
            <a:r>
              <a:rPr lang="ar-IQ" dirty="0" smtClean="0"/>
              <a:t>                                       الصوت</a:t>
            </a:r>
            <a:endParaRPr lang="en-US" dirty="0" smtClean="0"/>
          </a:p>
          <a:p>
            <a:pPr algn="just" rtl="1"/>
            <a:r>
              <a:rPr lang="ar-IQ" dirty="0" smtClean="0"/>
              <a:t> </a:t>
            </a:r>
            <a:r>
              <a:rPr lang="ar-IQ" sz="1800" b="1" dirty="0" smtClean="0"/>
              <a:t>الحرف: الرمز + الصوت</a:t>
            </a:r>
            <a:r>
              <a:rPr lang="ar-IQ" b="1" dirty="0" smtClean="0"/>
              <a:t>     </a:t>
            </a:r>
            <a:r>
              <a:rPr lang="ar-IQ" dirty="0" smtClean="0"/>
              <a:t>	       حرف (الأداة)</a:t>
            </a:r>
          </a:p>
          <a:p>
            <a:pPr algn="just" rtl="1"/>
            <a:endParaRPr lang="en-US" dirty="0" smtClean="0"/>
          </a:p>
          <a:p>
            <a:pPr algn="just" rtl="1">
              <a:lnSpc>
                <a:spcPct val="150000"/>
              </a:lnSpc>
            </a:pPr>
            <a:r>
              <a:rPr lang="ar-IQ" dirty="0" smtClean="0"/>
              <a:t>القول: هو اللفظ الدالّ على معنى، وهو يعمّ الكلام والكَلِم والكلمة، فكلّ ذلك قول.</a:t>
            </a:r>
            <a:endParaRPr lang="en-US" dirty="0" smtClean="0"/>
          </a:p>
          <a:p>
            <a:pPr algn="just" rtl="1">
              <a:lnSpc>
                <a:spcPct val="150000"/>
              </a:lnSpc>
            </a:pPr>
            <a:r>
              <a:rPr lang="ar-IQ" dirty="0" smtClean="0"/>
              <a:t> اللفظ: وهو النطق المشتمل على بعض الحروف سواء دلّ على معنى أم لم يدلّ، نحو: كجق.</a:t>
            </a:r>
            <a:endParaRPr lang="en-US" dirty="0" smtClean="0"/>
          </a:p>
          <a:p>
            <a:pPr algn="just" rtl="1"/>
            <a:endParaRPr lang="en-US" dirty="0"/>
          </a:p>
        </p:txBody>
      </p:sp>
      <p:cxnSp>
        <p:nvCxnSpPr>
          <p:cNvPr id="5" name="Straight Arrow Connector 4"/>
          <p:cNvCxnSpPr/>
          <p:nvPr/>
        </p:nvCxnSpPr>
        <p:spPr>
          <a:xfrm flipH="1" flipV="1">
            <a:off x="6732240" y="2204864"/>
            <a:ext cx="93610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6732240" y="2636912"/>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804248" y="2636912"/>
            <a:ext cx="86409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5364088" y="2996952"/>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364088" y="2996952"/>
            <a:ext cx="72008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5364088" y="2996952"/>
            <a:ext cx="72008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Slide Number Placeholder 17"/>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10</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p>
        </p:txBody>
      </p:sp>
      <p:sp>
        <p:nvSpPr>
          <p:cNvPr id="3" name="Text Placeholder 2"/>
          <p:cNvSpPr>
            <a:spLocks noGrp="1"/>
          </p:cNvSpPr>
          <p:nvPr>
            <p:ph type="body" idx="1"/>
          </p:nvPr>
        </p:nvSpPr>
        <p:spPr/>
        <p:txBody>
          <a:bodyPr/>
          <a:lstStyle/>
          <a:p>
            <a:pPr algn="just" rtl="1"/>
            <a:r>
              <a:rPr lang="ar-IQ" dirty="0" smtClean="0"/>
              <a:t>الجملة في التعريفات: ((عبارة عن مركّب من كلمتين أسندت أحداهما إلى الأخرى سواء أفاد كقولك ((زيدٌ قائمٌ)) أم لم يفد كقولك: ((ان يكرمني)) فإنه جملة لا تفيد إلا بعدَ مجيء جوابه فتكون أعمّ من الكلام مطلقاً)).</a:t>
            </a:r>
            <a:endParaRPr lang="en-US" dirty="0" smtClean="0"/>
          </a:p>
          <a:p>
            <a:pPr algn="just" rtl="1"/>
            <a:r>
              <a:rPr lang="ar-IQ" dirty="0" smtClean="0"/>
              <a:t>البناء: أو البنية: هي الحروف مع الحركات والسكنات المخصوصة. </a:t>
            </a:r>
            <a:endParaRPr lang="en-US" dirty="0" smtClean="0"/>
          </a:p>
          <a:p>
            <a:pPr algn="just" rtl="1"/>
            <a:r>
              <a:rPr lang="ar-IQ" dirty="0" smtClean="0"/>
              <a:t>الوزن: القياس الموضوع لوزن حروف الكلمة من الجذر والحركات المحددة بـ   ف – ع – ل – </a:t>
            </a:r>
            <a:endParaRPr lang="en-US" dirty="0" smtClean="0"/>
          </a:p>
          <a:p>
            <a:pPr algn="just" rtl="1"/>
            <a:r>
              <a:rPr lang="ar-IQ" dirty="0" smtClean="0"/>
              <a:t>الصيغة: هي الهيئة الحاصلة للفظ من ترتيب الحروف وحركاتها وسكناتها، وهي صورة الكلمة والحروف مادتها، أو هي ملخص شكلي لطائفة من الكلمات، نقف منها موقف العنوان من التفصيل الذي تحته.</a:t>
            </a:r>
            <a:endParaRPr lang="en-US" dirty="0" smtClean="0"/>
          </a:p>
          <a:p>
            <a:pPr algn="just" rtl="1"/>
            <a:r>
              <a:rPr lang="ar-IQ" dirty="0" smtClean="0"/>
              <a:t>المثال: الذي يماثل الصيغة في الجذر والحركات ولكن يخالفه في الكلمات.</a:t>
            </a:r>
            <a:endParaRPr lang="en-US" dirty="0" smtClean="0"/>
          </a:p>
          <a:p>
            <a:pPr algn="just" rtl="1"/>
            <a:endParaRPr lang="en-US"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11</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994123"/>
          </a:xfrm>
        </p:spPr>
        <p:txBody>
          <a:bodyPr>
            <a:normAutofit/>
          </a:bodyPr>
          <a:lstStyle/>
          <a:p>
            <a:pPr algn="r"/>
            <a:endParaRPr lang="en-US" sz="3600" b="1" dirty="0" smtClean="0">
              <a:solidFill>
                <a:srgbClr val="FF0000"/>
              </a:solidFill>
              <a:latin typeface="Arial" pitchFamily="34" charset="0"/>
              <a:cs typeface="Arial" pitchFamily="34" charset="0"/>
            </a:endParaRPr>
          </a:p>
        </p:txBody>
      </p:sp>
      <p:sp>
        <p:nvSpPr>
          <p:cNvPr id="3" name="Text Placeholder 2"/>
          <p:cNvSpPr>
            <a:spLocks noGrp="1"/>
          </p:cNvSpPr>
          <p:nvPr>
            <p:ph type="body" idx="1"/>
          </p:nvPr>
        </p:nvSpPr>
        <p:spPr>
          <a:xfrm>
            <a:off x="457200" y="1600201"/>
            <a:ext cx="8229600" cy="3773015"/>
          </a:xfrm>
        </p:spPr>
        <p:txBody>
          <a:bodyPr>
            <a:normAutofit/>
          </a:bodyPr>
          <a:lstStyle/>
          <a:p>
            <a:pPr algn="just" rtl="1"/>
            <a:r>
              <a:rPr lang="ar-IQ" b="1" dirty="0" smtClean="0">
                <a:solidFill>
                  <a:srgbClr val="FF0000"/>
                </a:solidFill>
              </a:rPr>
              <a:t>الصوت</a:t>
            </a:r>
            <a:r>
              <a:rPr lang="ar-IQ" dirty="0" smtClean="0"/>
              <a:t>: العلمي: عبارة عن ذبذبات ناتجة عن اهتزازات للأوتار الصوتية تنتقل عبر الهواء إلى الأسماع.</a:t>
            </a:r>
            <a:endParaRPr lang="en-US" dirty="0" smtClean="0"/>
          </a:p>
          <a:p>
            <a:pPr algn="just" rtl="1"/>
            <a:r>
              <a:rPr lang="ar-IQ" dirty="0" smtClean="0"/>
              <a:t>          التطبيقي: ((أصغر وحدة كلامية قادرة على القيام بدور نطق تام)).</a:t>
            </a:r>
            <a:endParaRPr lang="en-US" dirty="0" smtClean="0"/>
          </a:p>
          <a:p>
            <a:pPr algn="just" rtl="1"/>
            <a:r>
              <a:rPr lang="ar-IQ" dirty="0" smtClean="0"/>
              <a:t>ترتيب الأصوات في اللغة:- </a:t>
            </a:r>
            <a:endParaRPr lang="en-US" dirty="0" smtClean="0"/>
          </a:p>
          <a:p>
            <a:pPr lvl="0" algn="just" rtl="1"/>
            <a:r>
              <a:rPr lang="ar-IQ" dirty="0" smtClean="0"/>
              <a:t>ترتيب أهل اللغة (ا ب ت ث ج ...الخ)</a:t>
            </a:r>
            <a:endParaRPr lang="en-US" dirty="0" smtClean="0"/>
          </a:p>
          <a:p>
            <a:pPr lvl="0" algn="just" rtl="1"/>
            <a:r>
              <a:rPr lang="ar-IQ" dirty="0" smtClean="0"/>
              <a:t>ترتيب أهل الحساب: (أبجد هوز حطي كلمن سعفص قرشت ثخذ ضظغ)</a:t>
            </a:r>
            <a:endParaRPr lang="en-US" dirty="0" smtClean="0"/>
          </a:p>
          <a:p>
            <a:pPr lvl="0" algn="just" rtl="1"/>
            <a:r>
              <a:rPr lang="ar-IQ" dirty="0" smtClean="0"/>
              <a:t>ترتيب أهل الأداء (ع ح هـ خ غ/ ق ل/ ج ش ض / ص س ز / ط د ت/ ظ ذ ث/ ر ل ن ف ب م/ ا و س/ ء).</a:t>
            </a:r>
            <a:endParaRPr lang="en-US" dirty="0" smtClean="0"/>
          </a:p>
          <a:p>
            <a:pPr algn="just" rtl="1"/>
            <a:r>
              <a:rPr lang="ar-IQ" dirty="0" smtClean="0"/>
              <a:t>فالأصوات إمّا ساكنة أو معتلة.</a:t>
            </a:r>
            <a:endParaRPr lang="en-US" dirty="0" smtClean="0"/>
          </a:p>
          <a:p>
            <a:pPr algn="just" rtl="1">
              <a:lnSpc>
                <a:spcPct val="150000"/>
              </a:lnSpc>
            </a:pPr>
            <a:endParaRPr lang="en-US"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12</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0"/>
            <a:ext cx="8568952" cy="6669360"/>
          </a:xfrm>
        </p:spPr>
        <p:txBody>
          <a:bodyPr>
            <a:normAutofit/>
          </a:bodyPr>
          <a:lstStyle/>
          <a:p>
            <a:pPr algn="r" rtl="1"/>
            <a:r>
              <a:rPr lang="ar-IQ" dirty="0" smtClean="0"/>
              <a:t>فالأصوات إمّا مصوّتة (</a:t>
            </a:r>
            <a:r>
              <a:rPr lang="en-US" dirty="0" smtClean="0"/>
              <a:t>vowels</a:t>
            </a:r>
            <a:r>
              <a:rPr lang="ar-IQ" dirty="0" smtClean="0"/>
              <a:t>)</a:t>
            </a:r>
            <a:r>
              <a:rPr lang="ar-SA" dirty="0" smtClean="0"/>
              <a:t> أو صامتة (</a:t>
            </a:r>
            <a:r>
              <a:rPr lang="en-US" dirty="0" smtClean="0"/>
              <a:t>consonant</a:t>
            </a:r>
            <a:r>
              <a:rPr lang="ar-SA" dirty="0" smtClean="0"/>
              <a:t>)</a:t>
            </a:r>
            <a:endParaRPr lang="en-US" dirty="0" smtClean="0"/>
          </a:p>
          <a:p>
            <a:pPr algn="r" rtl="1"/>
            <a:r>
              <a:rPr lang="ar-SA" dirty="0" smtClean="0"/>
              <a:t>فالمصوتات هي   ــَـ   ــِـ   ــُـ    وهنّ أبعاض الحروف</a:t>
            </a:r>
            <a:endParaRPr lang="en-US" dirty="0" smtClean="0"/>
          </a:p>
          <a:p>
            <a:pPr algn="r" rtl="1"/>
            <a:r>
              <a:rPr lang="ar-SA" dirty="0" smtClean="0"/>
              <a:t>                </a:t>
            </a:r>
            <a:r>
              <a:rPr lang="ar-IQ" dirty="0" smtClean="0"/>
              <a:t>     </a:t>
            </a:r>
            <a:r>
              <a:rPr lang="ar-SA" dirty="0" smtClean="0"/>
              <a:t>  ا     ي     و</a:t>
            </a:r>
            <a:endParaRPr lang="en-US" dirty="0" smtClean="0"/>
          </a:p>
          <a:p>
            <a:pPr algn="r" rtl="1"/>
            <a:r>
              <a:rPr lang="ar-SA" dirty="0" smtClean="0"/>
              <a:t>وهي أصوات خالية من الانفجار والاحتكاك، وإذا ما حصل أي احتكاك يتحوّلان إلى ما يعرف بـ (نصف المصوّت </a:t>
            </a:r>
            <a:r>
              <a:rPr lang="en-US" dirty="0" smtClean="0"/>
              <a:t>semivowels</a:t>
            </a:r>
            <a:r>
              <a:rPr lang="ar-SA" dirty="0" smtClean="0"/>
              <a:t>) وهي مصوتان مجهوران ساكنان ما قبلهما متحرّك مثل (ثور وبيت).</a:t>
            </a:r>
            <a:endParaRPr lang="en-US" dirty="0" smtClean="0"/>
          </a:p>
          <a:p>
            <a:pPr algn="r" rtl="1"/>
            <a:r>
              <a:rPr lang="ar-SA" dirty="0" smtClean="0"/>
              <a:t>ومواضع خروج هذه الأصوات هي مقسّمة على أصوات الحلق والتجويف اللساني:- لكن تقسيم المصوتات جاء على معيار (دانيال جونز) وهو: </a:t>
            </a:r>
            <a:endParaRPr lang="ar-IQ" dirty="0" smtClean="0"/>
          </a:p>
          <a:p>
            <a:pPr algn="r" rtl="1"/>
            <a:endParaRPr lang="ar-IQ" sz="2400" dirty="0" smtClean="0"/>
          </a:p>
          <a:p>
            <a:pPr algn="ctr" rtl="1"/>
            <a:r>
              <a:rPr lang="ar-IQ" dirty="0" smtClean="0"/>
              <a:t>              </a:t>
            </a:r>
            <a:r>
              <a:rPr lang="ar-SA" dirty="0" smtClean="0"/>
              <a:t> </a:t>
            </a:r>
            <a:r>
              <a:rPr lang="en-US" dirty="0" err="1" smtClean="0"/>
              <a:t>uu</a:t>
            </a:r>
            <a:r>
              <a:rPr lang="en-US" dirty="0" smtClean="0"/>
              <a:t> </a:t>
            </a:r>
            <a:r>
              <a:rPr lang="ar-SA" dirty="0" smtClean="0"/>
              <a:t>           </a:t>
            </a:r>
            <a:r>
              <a:rPr lang="en-US" dirty="0" smtClean="0"/>
              <a:t>u</a:t>
            </a:r>
            <a:r>
              <a:rPr lang="ar-SA" dirty="0" smtClean="0"/>
              <a:t>     </a:t>
            </a:r>
            <a:r>
              <a:rPr lang="ar-IQ" dirty="0" smtClean="0"/>
              <a:t>        </a:t>
            </a:r>
            <a:r>
              <a:rPr lang="ar-SA" dirty="0" smtClean="0"/>
              <a:t>        </a:t>
            </a:r>
            <a:r>
              <a:rPr lang="en-US" dirty="0" smtClean="0"/>
              <a:t>ii</a:t>
            </a:r>
            <a:r>
              <a:rPr lang="ar-SA" dirty="0" smtClean="0"/>
              <a:t>              </a:t>
            </a:r>
            <a:r>
              <a:rPr lang="en-US" dirty="0" err="1" smtClean="0"/>
              <a:t>i</a:t>
            </a:r>
            <a:endParaRPr lang="ar-IQ" dirty="0" smtClean="0"/>
          </a:p>
          <a:p>
            <a:pPr algn="ctr" rtl="1"/>
            <a:endParaRPr lang="ar-IQ" dirty="0" smtClean="0"/>
          </a:p>
          <a:p>
            <a:pPr rtl="1"/>
            <a:endParaRPr lang="ar-IQ" dirty="0" smtClean="0"/>
          </a:p>
          <a:p>
            <a:pPr rtl="1"/>
            <a:endParaRPr lang="ar-IQ" dirty="0" smtClean="0"/>
          </a:p>
          <a:p>
            <a:pPr rtl="1"/>
            <a:r>
              <a:rPr lang="en-US" dirty="0" smtClean="0"/>
              <a:t>                               </a:t>
            </a:r>
            <a:r>
              <a:rPr lang="ar-SA" dirty="0" smtClean="0"/>
              <a:t>                                                                  </a:t>
            </a:r>
            <a:endParaRPr lang="en-US" dirty="0" smtClean="0"/>
          </a:p>
          <a:p>
            <a:pPr algn="r" rtl="1"/>
            <a:r>
              <a:rPr lang="ar-SA" dirty="0" smtClean="0"/>
              <a:t>   </a:t>
            </a:r>
            <a:r>
              <a:rPr lang="en-US" dirty="0" smtClean="0"/>
              <a:t>                               </a:t>
            </a:r>
            <a:r>
              <a:rPr lang="ar-SA" dirty="0" smtClean="0"/>
              <a:t> </a:t>
            </a:r>
            <a:r>
              <a:rPr lang="en-US" dirty="0" err="1" smtClean="0"/>
              <a:t>aa</a:t>
            </a:r>
            <a:r>
              <a:rPr lang="ar-SA" dirty="0" smtClean="0"/>
              <a:t>                      </a:t>
            </a:r>
            <a:r>
              <a:rPr lang="en-US" dirty="0" smtClean="0"/>
              <a:t>           </a:t>
            </a:r>
            <a:r>
              <a:rPr lang="ar-SA" dirty="0" smtClean="0"/>
              <a:t>   </a:t>
            </a:r>
            <a:r>
              <a:rPr lang="en-US" dirty="0" smtClean="0"/>
              <a:t>a</a:t>
            </a:r>
            <a:endParaRPr lang="en-US"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13</a:t>
            </a:fld>
            <a:endParaRPr lang="en"/>
          </a:p>
        </p:txBody>
      </p:sp>
      <p:sp>
        <p:nvSpPr>
          <p:cNvPr id="6" name="Isosceles Triangle 5"/>
          <p:cNvSpPr/>
          <p:nvPr/>
        </p:nvSpPr>
        <p:spPr>
          <a:xfrm rot="10640465" flipH="1">
            <a:off x="4812196" y="3979123"/>
            <a:ext cx="1093599" cy="1067471"/>
          </a:xfrm>
          <a:prstGeom prst="triangle">
            <a:avLst>
              <a:gd name="adj" fmla="val 5023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rot="10640465" flipH="1">
            <a:off x="1787860" y="3957847"/>
            <a:ext cx="1093599" cy="1067471"/>
          </a:xfrm>
          <a:prstGeom prst="triangle">
            <a:avLst>
              <a:gd name="adj" fmla="val 5023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linds(horizontal)">
                                      <p:cBhvr>
                                        <p:cTn id="37" dur="10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blinds(horizontal)">
                                      <p:cBhvr>
                                        <p:cTn id="42"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0"/>
            <a:ext cx="8640960" cy="6857999"/>
          </a:xfrm>
        </p:spPr>
        <p:txBody>
          <a:bodyPr>
            <a:normAutofit/>
          </a:bodyPr>
          <a:lstStyle/>
          <a:p>
            <a:pPr algn="r" rtl="1">
              <a:lnSpc>
                <a:spcPct val="150000"/>
              </a:lnSpc>
            </a:pPr>
            <a:r>
              <a:rPr lang="ar-SA" dirty="0" smtClean="0"/>
              <a:t>موضع الكسرة (</a:t>
            </a:r>
            <a:r>
              <a:rPr lang="en-US" dirty="0" err="1" smtClean="0"/>
              <a:t>i</a:t>
            </a:r>
            <a:r>
              <a:rPr lang="ar-SA" dirty="0" smtClean="0"/>
              <a:t>) والياء (</a:t>
            </a:r>
            <a:r>
              <a:rPr lang="en-US" dirty="0" smtClean="0"/>
              <a:t>ii</a:t>
            </a:r>
            <a:r>
              <a:rPr lang="ar-SA" dirty="0" smtClean="0"/>
              <a:t>) مقدمة اللسان.</a:t>
            </a:r>
            <a:endParaRPr lang="en-US" dirty="0" smtClean="0"/>
          </a:p>
          <a:p>
            <a:pPr algn="r" rtl="1">
              <a:lnSpc>
                <a:spcPct val="150000"/>
              </a:lnSpc>
            </a:pPr>
            <a:r>
              <a:rPr lang="ar-SA" dirty="0" smtClean="0"/>
              <a:t>موضع الضمة (</a:t>
            </a:r>
            <a:r>
              <a:rPr lang="en-US" dirty="0" smtClean="0"/>
              <a:t>u</a:t>
            </a:r>
            <a:r>
              <a:rPr lang="ar-SA" dirty="0" smtClean="0"/>
              <a:t>) والواو (</a:t>
            </a:r>
            <a:r>
              <a:rPr lang="en-US" dirty="0" err="1" smtClean="0"/>
              <a:t>uu</a:t>
            </a:r>
            <a:r>
              <a:rPr lang="ar-SA" dirty="0" smtClean="0"/>
              <a:t>) مؤخرة اللسان. </a:t>
            </a:r>
            <a:endParaRPr lang="en-US" dirty="0" smtClean="0"/>
          </a:p>
          <a:p>
            <a:pPr algn="r" rtl="1">
              <a:lnSpc>
                <a:spcPct val="150000"/>
              </a:lnSpc>
            </a:pPr>
            <a:r>
              <a:rPr lang="ar-SA" dirty="0" smtClean="0"/>
              <a:t>موضع الفتحة (</a:t>
            </a:r>
            <a:r>
              <a:rPr lang="en-US" dirty="0" smtClean="0"/>
              <a:t>a</a:t>
            </a:r>
            <a:r>
              <a:rPr lang="ar-SA" dirty="0" smtClean="0"/>
              <a:t>) والألف (</a:t>
            </a:r>
            <a:r>
              <a:rPr lang="en-US" dirty="0" err="1" smtClean="0"/>
              <a:t>aa</a:t>
            </a:r>
            <a:r>
              <a:rPr lang="ar-SA" dirty="0" smtClean="0"/>
              <a:t>) وسط اللسان.</a:t>
            </a:r>
            <a:endParaRPr lang="en-US" dirty="0" smtClean="0"/>
          </a:p>
          <a:p>
            <a:pPr algn="r" rtl="1">
              <a:lnSpc>
                <a:spcPct val="150000"/>
              </a:lnSpc>
            </a:pPr>
            <a:r>
              <a:rPr lang="ar-SA" dirty="0" smtClean="0"/>
              <a:t>والرموز العربية التي تقابلها هي على النحو الآتي: </a:t>
            </a:r>
            <a:endParaRPr lang="en-US" dirty="0" smtClean="0"/>
          </a:p>
          <a:p>
            <a:pPr algn="r" rtl="1">
              <a:lnSpc>
                <a:spcPct val="150000"/>
              </a:lnSpc>
            </a:pPr>
            <a:r>
              <a:rPr lang="ar-SA" dirty="0" smtClean="0"/>
              <a:t>ــَـ رمز الفتحة 		ــًـ رمز الألف</a:t>
            </a:r>
            <a:endParaRPr lang="en-US" dirty="0" smtClean="0"/>
          </a:p>
          <a:p>
            <a:pPr algn="r" rtl="1">
              <a:lnSpc>
                <a:spcPct val="150000"/>
              </a:lnSpc>
            </a:pPr>
            <a:r>
              <a:rPr lang="ar-SA" dirty="0" smtClean="0"/>
              <a:t>ــِـ رمز الكسرة   	ــٍـ رمز الياء</a:t>
            </a:r>
            <a:endParaRPr lang="en-US" dirty="0" smtClean="0"/>
          </a:p>
          <a:p>
            <a:pPr algn="r" rtl="1">
              <a:lnSpc>
                <a:spcPct val="150000"/>
              </a:lnSpc>
            </a:pPr>
            <a:r>
              <a:rPr lang="ar-SA" dirty="0" smtClean="0"/>
              <a:t>ــُـ رمز الضمة   	ــُـُ رمز الواو</a:t>
            </a:r>
            <a:endParaRPr lang="en-US" dirty="0" smtClean="0"/>
          </a:p>
          <a:p>
            <a:pPr algn="r" rtl="1">
              <a:lnSpc>
                <a:spcPct val="150000"/>
              </a:lnSpc>
            </a:pPr>
            <a:r>
              <a:rPr lang="ar-SA" dirty="0" smtClean="0"/>
              <a:t>القوانين الصوتية هي: </a:t>
            </a:r>
            <a:endParaRPr lang="en-US" dirty="0" smtClean="0"/>
          </a:p>
          <a:p>
            <a:pPr lvl="0" algn="r" rtl="1">
              <a:lnSpc>
                <a:spcPct val="150000"/>
              </a:lnSpc>
            </a:pPr>
            <a:r>
              <a:rPr lang="ar-SA" dirty="0" smtClean="0"/>
              <a:t>الضمة أثقل الأصوات، والفتحة أخفّ الأصوات، والكسرة صوت ثقيل</a:t>
            </a:r>
            <a:endParaRPr lang="en-US" dirty="0" smtClean="0"/>
          </a:p>
          <a:p>
            <a:pPr lvl="0" algn="r" rtl="1">
              <a:lnSpc>
                <a:spcPct val="150000"/>
              </a:lnSpc>
            </a:pPr>
            <a:r>
              <a:rPr lang="ar-SA" dirty="0" smtClean="0"/>
              <a:t>اللسان يميل إلى الخفة</a:t>
            </a:r>
            <a:endParaRPr lang="en-US" dirty="0" smtClean="0"/>
          </a:p>
          <a:p>
            <a:pPr lvl="0" algn="r" rtl="1">
              <a:lnSpc>
                <a:spcPct val="150000"/>
              </a:lnSpc>
            </a:pPr>
            <a:r>
              <a:rPr lang="ar-SA" dirty="0" smtClean="0"/>
              <a:t>اللسان يرتفع من موضع واحد</a:t>
            </a:r>
            <a:endParaRPr lang="en-US" dirty="0" smtClean="0"/>
          </a:p>
          <a:p>
            <a:pPr algn="r" rtl="1">
              <a:lnSpc>
                <a:spcPct val="150000"/>
              </a:lnSpc>
            </a:pPr>
            <a:endParaRPr lang="en-US"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14</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260648"/>
            <a:ext cx="8568952" cy="6264695"/>
          </a:xfrm>
        </p:spPr>
        <p:txBody>
          <a:bodyPr>
            <a:normAutofit/>
          </a:bodyPr>
          <a:lstStyle/>
          <a:p>
            <a:pPr algn="r" rtl="1">
              <a:lnSpc>
                <a:spcPct val="150000"/>
              </a:lnSpc>
            </a:pPr>
            <a:r>
              <a:rPr lang="ar-SA" dirty="0" smtClean="0"/>
              <a:t>س1/ ما سبب كون الميزان ثلاثياً وليس رباعياً ولا خماسياً؟</a:t>
            </a:r>
            <a:endParaRPr lang="en-US" dirty="0" smtClean="0"/>
          </a:p>
          <a:p>
            <a:pPr algn="r" rtl="1">
              <a:lnSpc>
                <a:spcPct val="150000"/>
              </a:lnSpc>
            </a:pPr>
            <a:r>
              <a:rPr lang="ar-SA" dirty="0" smtClean="0"/>
              <a:t>ج/ لكثرة تصريف الثلاثي، لانّه لو جعل رباعياً أو خماسياً لم يكن وزن الثلاثي به إلا بإسقاط شيء منه، وإذا وزن به ما فوق ذلك كررت اللام، لأنّ احتمال الزيادة أسهل من احتمال الحذف.</a:t>
            </a:r>
            <a:endParaRPr lang="en-US" dirty="0" smtClean="0"/>
          </a:p>
          <a:p>
            <a:pPr algn="r" rtl="1">
              <a:lnSpc>
                <a:spcPct val="150000"/>
              </a:lnSpc>
            </a:pPr>
            <a:r>
              <a:rPr lang="ar-SA" dirty="0" smtClean="0"/>
              <a:t>س2/ لماذا أحرف (  ف   ع    ل ) في الميزان؟</a:t>
            </a:r>
            <a:endParaRPr lang="en-US" dirty="0" smtClean="0"/>
          </a:p>
          <a:p>
            <a:pPr algn="r" rtl="1">
              <a:lnSpc>
                <a:spcPct val="150000"/>
              </a:lnSpc>
            </a:pPr>
            <a:r>
              <a:rPr lang="ar-SA" dirty="0" smtClean="0"/>
              <a:t>ج/ ذلك لاختصاص الفاء والعين واللام من بين الحروف الباقية ليكون في الوزن من حروف الشفة والوسط والحلق شيء.</a:t>
            </a:r>
            <a:endParaRPr lang="en-US" dirty="0" smtClean="0"/>
          </a:p>
          <a:p>
            <a:pPr algn="r" rtl="1">
              <a:lnSpc>
                <a:spcPct val="150000"/>
              </a:lnSpc>
              <a:buNone/>
            </a:pPr>
            <a:r>
              <a:rPr lang="ar-IQ" dirty="0" smtClean="0"/>
              <a:t>				         </a:t>
            </a:r>
            <a:r>
              <a:rPr lang="ar-SA" dirty="0" smtClean="0"/>
              <a:t>ل</a:t>
            </a:r>
            <a:r>
              <a:rPr lang="ar-SA" sz="1800" dirty="0" smtClean="0"/>
              <a:t>(3)</a:t>
            </a:r>
            <a:endParaRPr lang="en-US" dirty="0" smtClean="0"/>
          </a:p>
          <a:p>
            <a:pPr algn="r" rtl="1">
              <a:lnSpc>
                <a:spcPct val="150000"/>
              </a:lnSpc>
            </a:pPr>
            <a:r>
              <a:rPr lang="ar-SA" dirty="0" smtClean="0"/>
              <a:t>                      </a:t>
            </a:r>
            <a:r>
              <a:rPr lang="ar-IQ" dirty="0" smtClean="0"/>
              <a:t>          </a:t>
            </a:r>
            <a:r>
              <a:rPr lang="ar-SA" dirty="0" smtClean="0"/>
              <a:t>ع </a:t>
            </a:r>
            <a:r>
              <a:rPr lang="ar-SA" sz="1800" dirty="0" smtClean="0"/>
              <a:t>(2)</a:t>
            </a:r>
            <a:r>
              <a:rPr lang="ar-SA" dirty="0" smtClean="0"/>
              <a:t> </a:t>
            </a:r>
            <a:r>
              <a:rPr lang="ar-IQ" dirty="0" smtClean="0"/>
              <a:t>   </a:t>
            </a:r>
            <a:r>
              <a:rPr lang="ar-SA" sz="2000" dirty="0" smtClean="0"/>
              <a:t>(1)</a:t>
            </a:r>
            <a:r>
              <a:rPr lang="ar-SA" dirty="0" smtClean="0"/>
              <a:t>       ف               الخروج</a:t>
            </a:r>
            <a:endParaRPr lang="en-US" dirty="0" smtClean="0"/>
          </a:p>
          <a:p>
            <a:pPr algn="r" rtl="1">
              <a:lnSpc>
                <a:spcPct val="150000"/>
              </a:lnSpc>
            </a:pPr>
            <a:r>
              <a:rPr lang="ar-IQ" dirty="0" smtClean="0"/>
              <a:t>                           </a:t>
            </a:r>
            <a:r>
              <a:rPr lang="ar-SA" dirty="0" smtClean="0"/>
              <a:t>ل              ع            ف</a:t>
            </a:r>
            <a:endParaRPr lang="en-US" dirty="0" smtClean="0"/>
          </a:p>
          <a:p>
            <a:pPr algn="r" rtl="1">
              <a:lnSpc>
                <a:spcPct val="150000"/>
              </a:lnSpc>
            </a:pPr>
            <a:endParaRPr lang="en-US"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15</a:t>
            </a:fld>
            <a:endParaRPr lang="en"/>
          </a:p>
        </p:txBody>
      </p:sp>
      <p:cxnSp>
        <p:nvCxnSpPr>
          <p:cNvPr id="6" name="Straight Arrow Connector 5"/>
          <p:cNvCxnSpPr/>
          <p:nvPr/>
        </p:nvCxnSpPr>
        <p:spPr>
          <a:xfrm flipH="1" flipV="1">
            <a:off x="5364088" y="4653136"/>
            <a:ext cx="36004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355976" y="4581128"/>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499992" y="5085184"/>
            <a:ext cx="100811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3131840" y="5085184"/>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220072" y="5661248"/>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211960" y="5661248"/>
            <a:ext cx="72008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3600" b="1" dirty="0" smtClean="0">
                <a:solidFill>
                  <a:srgbClr val="FF0000"/>
                </a:solidFill>
                <a:latin typeface="Arial" pitchFamily="34" charset="0"/>
                <a:cs typeface="Arial" pitchFamily="34" charset="0"/>
              </a:rPr>
              <a:t>مقدمة في علم الصرف</a:t>
            </a:r>
            <a:endParaRPr lang="en-US" sz="3600" b="1" dirty="0" smtClean="0">
              <a:solidFill>
                <a:srgbClr val="FF0000"/>
              </a:solidFill>
              <a:latin typeface="Arial" pitchFamily="34" charset="0"/>
              <a:cs typeface="Arial" pitchFamily="34" charset="0"/>
            </a:endParaRPr>
          </a:p>
        </p:txBody>
      </p:sp>
      <p:sp>
        <p:nvSpPr>
          <p:cNvPr id="3" name="Text Placeholder 2"/>
          <p:cNvSpPr>
            <a:spLocks noGrp="1"/>
          </p:cNvSpPr>
          <p:nvPr>
            <p:ph type="body" idx="1"/>
          </p:nvPr>
        </p:nvSpPr>
        <p:spPr/>
        <p:txBody>
          <a:bodyPr>
            <a:normAutofit/>
          </a:bodyPr>
          <a:lstStyle/>
          <a:p>
            <a:pPr lvl="0" algn="r" rtl="1"/>
            <a:r>
              <a:rPr lang="ar-IQ" sz="2400" dirty="0" smtClean="0"/>
              <a:t>ثم جاء بعده وحذا حذوه أبو العباس المبرد (ت 285هـ) الذي وضع   </a:t>
            </a:r>
            <a:endParaRPr lang="en-US" sz="2400" dirty="0" smtClean="0"/>
          </a:p>
          <a:p>
            <a:pPr lvl="0" algn="r" rtl="1"/>
            <a:r>
              <a:rPr lang="ar-IQ" sz="2400" dirty="0" smtClean="0"/>
              <a:t>كتاباً سمّاه ((التصريف))</a:t>
            </a:r>
            <a:endParaRPr lang="en-US" sz="2400" dirty="0" smtClean="0"/>
          </a:p>
          <a:p>
            <a:pPr lvl="0" algn="r" rtl="1"/>
            <a:r>
              <a:rPr lang="ar-IQ" sz="2400" dirty="0" smtClean="0"/>
              <a:t>ثم جاء ابن كيسان (ت 299هـ) ((التصريف))</a:t>
            </a:r>
            <a:endParaRPr lang="en-US" sz="2400" dirty="0" smtClean="0"/>
          </a:p>
          <a:p>
            <a:pPr lvl="0" algn="r" rtl="1"/>
            <a:r>
              <a:rPr lang="ar-IQ" sz="2400" dirty="0" smtClean="0"/>
              <a:t>والرماني (ت 384هـ) (التصريف)</a:t>
            </a:r>
            <a:endParaRPr lang="en-US" sz="2400" dirty="0" smtClean="0"/>
          </a:p>
          <a:p>
            <a:pPr lvl="0" algn="r" rtl="1"/>
            <a:r>
              <a:rPr lang="ar-IQ" sz="2400" dirty="0" smtClean="0"/>
              <a:t>وأبو علي النحوي (ت 377هـ) ((التكملة))</a:t>
            </a:r>
            <a:endParaRPr lang="en-US" sz="2400" dirty="0" smtClean="0"/>
          </a:p>
          <a:p>
            <a:pPr lvl="0" algn="r" rtl="1"/>
            <a:r>
              <a:rPr lang="ar-IQ" sz="2400" dirty="0" smtClean="0"/>
              <a:t>ثم جاء ابن جني (ت 392هـ) فشرح (تصريف المازني) في كتابه (المنصف)</a:t>
            </a:r>
            <a:endParaRPr lang="en-US" sz="2400" dirty="0" smtClean="0"/>
          </a:p>
          <a:p>
            <a:pPr lvl="0" algn="r" rtl="1"/>
            <a:r>
              <a:rPr lang="ar-IQ" sz="2400" dirty="0" smtClean="0"/>
              <a:t>ثمّ ألّف كتاب (التصريف المُلوكي) وكان على صغر </a:t>
            </a:r>
            <a:r>
              <a:rPr lang="ar-IQ" sz="2400" dirty="0" smtClean="0"/>
              <a:t>حجمه </a:t>
            </a:r>
            <a:r>
              <a:rPr lang="ar-IQ" sz="2400" dirty="0" smtClean="0"/>
              <a:t>عظيم الفائدة.</a:t>
            </a:r>
            <a:endParaRPr lang="en-US" sz="2400" dirty="0" smtClean="0"/>
          </a:p>
          <a:p>
            <a:pPr algn="just" rtl="1"/>
            <a:r>
              <a:rPr lang="ar-IQ" sz="2400" dirty="0" smtClean="0"/>
              <a:t>قال فيه ياقوت الحَمَوي ((ولم يكن في شيء من علومه أكمل منه في التصريف، ولم يتكلّم أحد في التصريف أدق كلاماً منه)).</a:t>
            </a:r>
            <a:endParaRPr lang="en-US" sz="2400" dirty="0" smtClean="0"/>
          </a:p>
          <a:p>
            <a:pPr algn="r" rtl="1"/>
            <a:r>
              <a:rPr lang="ar-IQ" sz="2400" dirty="0" smtClean="0"/>
              <a:t>ويُقال أنّه ألّف الأخير قبل المنصف.</a:t>
            </a:r>
            <a:endParaRPr lang="en-US" sz="2400" dirty="0" smtClean="0"/>
          </a:p>
          <a:p>
            <a:pPr algn="r" rtl="1">
              <a:lnSpc>
                <a:spcPct val="160000"/>
              </a:lnSpc>
              <a:buFontTx/>
              <a:buChar char="-"/>
            </a:pPr>
            <a:endParaRPr lang="ar-IQ" sz="2400" dirty="0" smtClean="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2</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3600" b="1" dirty="0" smtClean="0">
                <a:solidFill>
                  <a:srgbClr val="FF0000"/>
                </a:solidFill>
                <a:latin typeface="Arial" pitchFamily="34" charset="0"/>
                <a:cs typeface="Arial" pitchFamily="34" charset="0"/>
              </a:rPr>
              <a:t>مقدمة في علم الصرف</a:t>
            </a:r>
            <a:endParaRPr lang="en-US" sz="3600" b="1" dirty="0" smtClean="0">
              <a:solidFill>
                <a:srgbClr val="FF0000"/>
              </a:solidFill>
              <a:latin typeface="Arial" pitchFamily="34" charset="0"/>
              <a:cs typeface="Arial" pitchFamily="34" charset="0"/>
            </a:endParaRPr>
          </a:p>
        </p:txBody>
      </p:sp>
      <p:sp>
        <p:nvSpPr>
          <p:cNvPr id="3" name="Text Placeholder 2"/>
          <p:cNvSpPr>
            <a:spLocks noGrp="1"/>
          </p:cNvSpPr>
          <p:nvPr>
            <p:ph type="body" idx="1"/>
          </p:nvPr>
        </p:nvSpPr>
        <p:spPr/>
        <p:txBody>
          <a:bodyPr>
            <a:normAutofit lnSpcReduction="10000"/>
          </a:bodyPr>
          <a:lstStyle/>
          <a:p>
            <a:pPr algn="just" rtl="1"/>
            <a:r>
              <a:rPr lang="ar-IQ" sz="2400" dirty="0" smtClean="0"/>
              <a:t>الصرف والتصريف: علمان في علم يُعرَف به أحوال أبنية الكَلِمِ التي ليسَت بإعرابٍ ولا بناءٍ. وهذا في المعنى العلمي.</a:t>
            </a:r>
            <a:endParaRPr lang="en-US" sz="2400" dirty="0" smtClean="0"/>
          </a:p>
          <a:p>
            <a:pPr algn="just" rtl="1"/>
            <a:r>
              <a:rPr lang="ar-IQ" sz="2400" dirty="0" smtClean="0"/>
              <a:t>أمّا في المعنى العَمَلي: فهو (تحويل الأصل الواحد إلى أمثلة مختلفة لمعانٍ مقصودة لا تحصل إلا بها.</a:t>
            </a:r>
            <a:endParaRPr lang="en-US" sz="2400" dirty="0" smtClean="0"/>
          </a:p>
          <a:p>
            <a:pPr lvl="0" algn="just" rtl="1"/>
            <a:r>
              <a:rPr lang="ar-IQ" sz="2400" dirty="0" smtClean="0"/>
              <a:t>أي: هو علم يُعرَف بدراسة أبنية الكلمة وما يكون بحروفها من أصالة أو زيادة أو صحة أو إعلال أو إبدال أو حذف أو قلب أو إدغام أو إمالة وما يعرض لآخرها مما ليس بإعرابٍ ولا بناءٍ، كالوقف والإدغام. </a:t>
            </a:r>
            <a:endParaRPr lang="en-US" sz="2400" dirty="0" smtClean="0"/>
          </a:p>
          <a:p>
            <a:pPr algn="ctr" rtl="1"/>
            <a:endParaRPr lang="en-US" sz="2400" dirty="0" smtClean="0"/>
          </a:p>
          <a:p>
            <a:pPr algn="r" rtl="1"/>
            <a:r>
              <a:rPr lang="ar-IQ" sz="2400" dirty="0" smtClean="0"/>
              <a:t> </a:t>
            </a:r>
            <a:endParaRPr lang="en-US" sz="2400" dirty="0" smtClean="0"/>
          </a:p>
          <a:p>
            <a:pPr algn="r" rtl="1"/>
            <a:r>
              <a:rPr lang="ar-IQ" sz="2400" dirty="0" smtClean="0"/>
              <a:t> </a:t>
            </a:r>
            <a:endParaRPr lang="en-US" sz="2400" dirty="0" smtClean="0"/>
          </a:p>
          <a:p>
            <a:pPr algn="r" rtl="1"/>
            <a:r>
              <a:rPr lang="en-US" sz="2400" dirty="0" smtClean="0"/>
              <a:t/>
            </a:r>
            <a:br>
              <a:rPr lang="en-US" sz="2400" dirty="0" smtClean="0"/>
            </a:br>
            <a:r>
              <a:rPr lang="ar-IQ" sz="2400" dirty="0" smtClean="0"/>
              <a:t>   قسم تتغير فيه الصيغ                    الآخر</a:t>
            </a:r>
            <a:endParaRPr lang="en-US" sz="2400" dirty="0" smtClean="0"/>
          </a:p>
          <a:p>
            <a:pPr algn="r" rtl="1"/>
            <a:r>
              <a:rPr lang="ar-IQ" sz="2400" dirty="0" smtClean="0"/>
              <a:t>    لاختلاف المعاني                تتغير الكلمة لاختلاف المعاني</a:t>
            </a:r>
            <a:endParaRPr lang="en-US" sz="2400" dirty="0" smtClean="0"/>
          </a:p>
          <a:p>
            <a:pPr algn="r"/>
            <a:r>
              <a:rPr lang="ar-IQ" sz="2400" dirty="0" smtClean="0"/>
              <a:t>      عَلِمَ    وعَلًّمَ   وتَعَلًّمَ              كالحذف والزيادة والإبدال والقلب والنقل </a:t>
            </a:r>
            <a:endParaRPr lang="en-US" sz="2400" dirty="0">
              <a:latin typeface="Arial" pitchFamily="34" charset="0"/>
              <a:cs typeface="Arial" pitchFamily="34" charset="0"/>
            </a:endParaRPr>
          </a:p>
        </p:txBody>
      </p:sp>
      <p:cxnSp>
        <p:nvCxnSpPr>
          <p:cNvPr id="5" name="Straight Arrow Connector 4"/>
          <p:cNvCxnSpPr/>
          <p:nvPr/>
        </p:nvCxnSpPr>
        <p:spPr>
          <a:xfrm flipH="1">
            <a:off x="4572000" y="4221088"/>
            <a:ext cx="1656184"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228184" y="4221088"/>
            <a:ext cx="108012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3</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60649"/>
            <a:ext cx="8219256" cy="6307152"/>
          </a:xfrm>
        </p:spPr>
        <p:txBody>
          <a:bodyPr>
            <a:noAutofit/>
          </a:bodyPr>
          <a:lstStyle/>
          <a:p>
            <a:pPr algn="just" rtl="1">
              <a:lnSpc>
                <a:spcPct val="150000"/>
              </a:lnSpc>
            </a:pPr>
            <a:r>
              <a:rPr lang="ar-IQ" dirty="0" smtClean="0"/>
              <a:t>وهذا العلم قد اختلف العلماء في إطلاق تسميته، فمنهم من قال إنّه الصرف ومنه من قال أنّه التصريف.</a:t>
            </a:r>
            <a:endParaRPr lang="en-US" dirty="0" smtClean="0"/>
          </a:p>
          <a:p>
            <a:pPr lvl="0" algn="just" rtl="1">
              <a:lnSpc>
                <a:spcPct val="150000"/>
              </a:lnSpc>
            </a:pPr>
            <a:r>
              <a:rPr lang="ar-IQ" dirty="0" smtClean="0"/>
              <a:t>فالصرف: مصدر صَرَفَ من باب ضَرَبَ، ومعناه الغالب: التبديل والتغيير ((يُقال: صَرَفتُ الدراهمَ بالدنانير وبين الدرهمين صرفٌ: أي: فضلٌ لجودة فضّة أحدهما)).</a:t>
            </a:r>
            <a:endParaRPr lang="en-US" dirty="0" smtClean="0"/>
          </a:p>
          <a:p>
            <a:pPr algn="just" rtl="1">
              <a:lnSpc>
                <a:spcPct val="150000"/>
              </a:lnSpc>
            </a:pPr>
            <a:r>
              <a:rPr lang="ar-IQ" dirty="0" smtClean="0"/>
              <a:t>ومنه الصيرفي أي الصرّاف الذي يقوم بعملية تصريف النقود أي تبديلها.</a:t>
            </a:r>
            <a:endParaRPr lang="en-US" dirty="0" smtClean="0"/>
          </a:p>
          <a:p>
            <a:pPr lvl="0" algn="just" rtl="1">
              <a:lnSpc>
                <a:spcPct val="150000"/>
              </a:lnSpc>
            </a:pPr>
            <a:r>
              <a:rPr lang="ar-IQ" dirty="0" smtClean="0"/>
              <a:t>أمّا التصريف لغةً: التغيير والتقليب من حالة إلى أخرى، وهو مصدر صرّف للمبالغة والتكثير: أي: جعله يتقلّب في جهات مختلفة ونواحٍ كثيرة. ومنه قوله تبارك وتعالى الإسراء/41 ((ولقد صرَّفنا في هذا القرآن ليذَّكًّروا)) أي لم يجعله ضرباً واحداً </a:t>
            </a:r>
            <a:endParaRPr lang="en-US" dirty="0" smtClean="0"/>
          </a:p>
          <a:p>
            <a:pPr algn="just" rtl="1">
              <a:lnSpc>
                <a:spcPct val="150000"/>
              </a:lnSpc>
            </a:pPr>
            <a:endParaRPr lang="en-US" dirty="0" smtClean="0">
              <a:latin typeface="Arial" pitchFamily="34" charset="0"/>
              <a:cs typeface="Arial" pitchFamily="34" charset="0"/>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4</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endParaRPr lang="en-US" sz="3600" b="1" dirty="0" smtClean="0">
              <a:solidFill>
                <a:srgbClr val="FF0000"/>
              </a:solidFill>
              <a:latin typeface="Arial" pitchFamily="34" charset="0"/>
              <a:cs typeface="Arial" pitchFamily="34" charset="0"/>
            </a:endParaRPr>
          </a:p>
        </p:txBody>
      </p:sp>
      <p:sp>
        <p:nvSpPr>
          <p:cNvPr id="3" name="Text Placeholder 2"/>
          <p:cNvSpPr>
            <a:spLocks noGrp="1"/>
          </p:cNvSpPr>
          <p:nvPr>
            <p:ph type="body" idx="1"/>
          </p:nvPr>
        </p:nvSpPr>
        <p:spPr/>
        <p:txBody>
          <a:bodyPr>
            <a:normAutofit/>
          </a:bodyPr>
          <a:lstStyle/>
          <a:p>
            <a:pPr lvl="0" algn="just" rtl="1"/>
            <a:r>
              <a:rPr lang="ar-IQ" dirty="0" smtClean="0"/>
              <a:t>وإنّما جعلناه في أنحاء وجهات متعددة، وقال تعالى: ((انظر كيف نصرِّف اللآياتِ)) الأنعام/ 46.</a:t>
            </a:r>
            <a:endParaRPr lang="en-US" sz="1800" dirty="0" smtClean="0"/>
          </a:p>
          <a:p>
            <a:pPr algn="just" rtl="1"/>
            <a:r>
              <a:rPr lang="ar-IQ" dirty="0" smtClean="0"/>
              <a:t>أي: نبيّنها في صور مختلفة للموعظة والتبصّر، وقال تعالى: ((وتصريف الرياح والسَّحاب المسخَّر بين السَّماء والأرض لآيات لقومٍ يعقلون)) البقرة/164. أي تغييرها وتحويلها من حال إلى حال جنوباً وشمالاً.</a:t>
            </a:r>
            <a:endParaRPr lang="en-US" sz="1800" dirty="0" smtClean="0"/>
          </a:p>
          <a:p>
            <a:pPr algn="just" rtl="1"/>
            <a:r>
              <a:rPr lang="ar-IQ" dirty="0" smtClean="0"/>
              <a:t>وتصرَّف به الأحوال: تَقَلًّب عليه.</a:t>
            </a:r>
            <a:endParaRPr lang="en-US" sz="1800" dirty="0" smtClean="0"/>
          </a:p>
          <a:p>
            <a:pPr algn="just" rtl="1"/>
            <a:r>
              <a:rPr lang="ar-IQ" dirty="0" smtClean="0"/>
              <a:t>وصَرَّف الرجل الكلام: اشتقّ بعضه من بعضه بتحويل الكلمة من صورة إلى أخرى سمّيت تصريفاً، أي: تغييراً.</a:t>
            </a:r>
            <a:endParaRPr lang="en-US" sz="1800" dirty="0" smtClean="0"/>
          </a:p>
          <a:p>
            <a:pPr algn="just" rtl="1"/>
            <a:r>
              <a:rPr lang="ar-IQ" dirty="0" smtClean="0"/>
              <a:t>فالتصريف عند سيبويه والقدامى عامةً: هو أن تبني من الكلمة بناءً لم تبنه العرب على وزن ما بنته، ثمّ تعمل في البناء الذي تبنيه ما يقتضيه قياس كلامهم كما يتبيّن من مسائل التمرين...)).</a:t>
            </a:r>
            <a:endParaRPr lang="en-US" sz="1800" dirty="0" smtClean="0"/>
          </a:p>
          <a:p>
            <a:pPr lvl="1" algn="just" rtl="1">
              <a:lnSpc>
                <a:spcPct val="200000"/>
              </a:lnSpc>
            </a:pPr>
            <a:endParaRPr lang="en-US" sz="21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5</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endParaRPr lang="en-US" sz="3600" dirty="0">
              <a:solidFill>
                <a:srgbClr val="FF0000"/>
              </a:solidFill>
            </a:endParaRPr>
          </a:p>
        </p:txBody>
      </p:sp>
      <p:sp>
        <p:nvSpPr>
          <p:cNvPr id="3" name="Text Placeholder 2"/>
          <p:cNvSpPr>
            <a:spLocks noGrp="1"/>
          </p:cNvSpPr>
          <p:nvPr>
            <p:ph type="body" idx="1"/>
          </p:nvPr>
        </p:nvSpPr>
        <p:spPr/>
        <p:txBody>
          <a:bodyPr/>
          <a:lstStyle/>
          <a:p>
            <a:pPr algn="just" rtl="1"/>
            <a:r>
              <a:rPr lang="ar-IQ" dirty="0" smtClean="0"/>
              <a:t>فمن هذا الكلام نستنتج أنّ الصرف علم شامل وأعمّ من التصريف لانّ الأخير يعني التدريب والجانب التطبيقي أو العملي، أي أننا نتعلّم به كيفية بناء كلمة لم تنطق بها العرب على وفق القواعد الموضوعة المستعملة في أبنية العرب التي نطقوا بها.</a:t>
            </a:r>
            <a:endParaRPr lang="en-US" dirty="0" smtClean="0"/>
          </a:p>
          <a:p>
            <a:pPr algn="just" rtl="1"/>
            <a:r>
              <a:rPr lang="ar-IQ" dirty="0" smtClean="0"/>
              <a:t>	ولذا جاء التعريف الأدقّ للتصريف على أنّه: ((تحويل الأصل الواحد إلى أمثلة مختلفة لمعاني مقصودة لا تحصل إلا بها)).</a:t>
            </a:r>
            <a:endParaRPr lang="en-US" dirty="0" smtClean="0"/>
          </a:p>
          <a:p>
            <a:pPr algn="just" rtl="1"/>
            <a:r>
              <a:rPr lang="ar-IQ" dirty="0" smtClean="0"/>
              <a:t>	أمّا الصرف فموضوعه علمي (نظري) وعملي (تطبيقي) معاً. فكلّ تصريف صرف وليس كل صرف تصريف، لأنّ موضوع علم الصرف يتّحدُ في دراسة ثلاثة أشياء هي: </a:t>
            </a:r>
            <a:endParaRPr lang="en-US" dirty="0" smtClean="0"/>
          </a:p>
          <a:p>
            <a:pPr lvl="0" algn="just" rtl="1"/>
            <a:r>
              <a:rPr lang="ar-IQ" dirty="0" smtClean="0"/>
              <a:t>تحويل بنية الكلمة إلى أبنية مختلفة لضروب من المعاني كالتصغير والتكسير وصيغ أسماء الفاعلين والمفعولين...الخ.</a:t>
            </a:r>
            <a:endParaRPr lang="en-US" dirty="0" smtClean="0"/>
          </a:p>
          <a:p>
            <a:pPr lvl="0" algn="just" rtl="1"/>
            <a:r>
              <a:rPr lang="ar-IQ" dirty="0" smtClean="0"/>
              <a:t>تغيير الكلمة لغير معنى طارئ عليها، ولكن لغرض آخر ينحصر في الزيادة والحذف والإبدال، والقلب، والنقل.</a:t>
            </a:r>
            <a:endParaRPr lang="en-US" dirty="0" smtClean="0"/>
          </a:p>
          <a:p>
            <a:pPr algn="just" rtl="1">
              <a:lnSpc>
                <a:spcPct val="150000"/>
              </a:lnSpc>
            </a:pPr>
            <a:endParaRPr lang="en-US"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6</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endParaRPr lang="en-US" sz="3600" dirty="0"/>
          </a:p>
        </p:txBody>
      </p:sp>
      <p:sp>
        <p:nvSpPr>
          <p:cNvPr id="3" name="Text Placeholder 2"/>
          <p:cNvSpPr>
            <a:spLocks noGrp="1"/>
          </p:cNvSpPr>
          <p:nvPr>
            <p:ph type="body" idx="1"/>
          </p:nvPr>
        </p:nvSpPr>
        <p:spPr/>
        <p:txBody>
          <a:bodyPr>
            <a:normAutofit fontScale="85000" lnSpcReduction="20000"/>
          </a:bodyPr>
          <a:lstStyle/>
          <a:p>
            <a:pPr lvl="0" algn="just" rtl="1">
              <a:lnSpc>
                <a:spcPct val="150000"/>
              </a:lnSpc>
            </a:pPr>
            <a:r>
              <a:rPr lang="ar-IQ" sz="2800" dirty="0" smtClean="0"/>
              <a:t>بيان أحكام بنية الكلمة وتصريفها إلى أجناس وأنواع بحسب وظائفها كأن يقسمها على أجناس              	 الفعل</a:t>
            </a:r>
            <a:endParaRPr lang="en-US" sz="2800" dirty="0" smtClean="0"/>
          </a:p>
          <a:p>
            <a:pPr algn="just" rtl="1">
              <a:lnSpc>
                <a:spcPct val="150000"/>
              </a:lnSpc>
              <a:buNone/>
            </a:pPr>
            <a:r>
              <a:rPr lang="ar-IQ" sz="2800" dirty="0" smtClean="0"/>
              <a:t>				 الاسم</a:t>
            </a:r>
            <a:endParaRPr lang="en-US" sz="2800" dirty="0" smtClean="0"/>
          </a:p>
          <a:p>
            <a:pPr algn="just" rtl="1">
              <a:lnSpc>
                <a:spcPct val="150000"/>
              </a:lnSpc>
              <a:buNone/>
            </a:pPr>
            <a:r>
              <a:rPr lang="ar-IQ" sz="2800" dirty="0" smtClean="0"/>
              <a:t>				 والأداة</a:t>
            </a:r>
            <a:endParaRPr lang="en-US" sz="2800" dirty="0" smtClean="0"/>
          </a:p>
          <a:p>
            <a:pPr algn="just" rtl="1">
              <a:lnSpc>
                <a:spcPct val="150000"/>
              </a:lnSpc>
              <a:buNone/>
            </a:pPr>
            <a:r>
              <a:rPr lang="ar-IQ" sz="2800" dirty="0" smtClean="0"/>
              <a:t>				 التذكير</a:t>
            </a:r>
            <a:endParaRPr lang="en-US" sz="2800" dirty="0" smtClean="0"/>
          </a:p>
          <a:p>
            <a:pPr algn="just" rtl="1">
              <a:lnSpc>
                <a:spcPct val="150000"/>
              </a:lnSpc>
              <a:buNone/>
            </a:pPr>
            <a:r>
              <a:rPr lang="ar-IQ" sz="2800" dirty="0" smtClean="0"/>
              <a:t>				 التأنيث</a:t>
            </a:r>
            <a:endParaRPr lang="en-US" sz="2800" dirty="0" smtClean="0"/>
          </a:p>
          <a:p>
            <a:pPr algn="just" rtl="1">
              <a:lnSpc>
                <a:spcPct val="150000"/>
              </a:lnSpc>
            </a:pPr>
            <a:r>
              <a:rPr lang="ar-IQ" sz="2800" b="1" u="sng" dirty="0" smtClean="0"/>
              <a:t>الاشتقاق والصرف</a:t>
            </a:r>
            <a:endParaRPr lang="en-US" sz="2800" dirty="0" smtClean="0"/>
          </a:p>
          <a:p>
            <a:pPr algn="just" rtl="1">
              <a:lnSpc>
                <a:spcPct val="150000"/>
              </a:lnSpc>
            </a:pPr>
            <a:r>
              <a:rPr lang="ar-IQ" sz="2800" dirty="0" smtClean="0"/>
              <a:t>فالاشتقاق: توليد الكلمة من أصلها وصدورها عن مادتها.</a:t>
            </a:r>
            <a:endParaRPr lang="en-US" sz="2800" dirty="0" smtClean="0"/>
          </a:p>
          <a:p>
            <a:pPr algn="just" rtl="1">
              <a:lnSpc>
                <a:spcPct val="150000"/>
              </a:lnSpc>
            </a:pPr>
            <a:r>
              <a:rPr lang="ar-IQ" sz="2800" dirty="0" smtClean="0"/>
              <a:t>أمّا الصرف: صبّها في أوزان مخصوصة وقوالب محدودة.</a:t>
            </a:r>
            <a:endParaRPr lang="en-US" sz="2800" dirty="0" smtClean="0"/>
          </a:p>
          <a:p>
            <a:pPr algn="just" rtl="1">
              <a:lnSpc>
                <a:spcPct val="150000"/>
              </a:lnSpc>
            </a:pPr>
            <a:r>
              <a:rPr lang="ar-IQ" sz="2800" dirty="0" smtClean="0"/>
              <a:t>لكن لا فرق بين الصرف والاشتقاق، فهناك ترابط وتلازم بين الاشتقاق والصرف.</a:t>
            </a:r>
            <a:endParaRPr lang="en-US" sz="2800" dirty="0" smtClean="0"/>
          </a:p>
          <a:p>
            <a:pPr algn="just" rtl="1">
              <a:lnSpc>
                <a:spcPct val="150000"/>
              </a:lnSpc>
            </a:pPr>
            <a:endParaRPr lang="en-US" sz="2800" dirty="0"/>
          </a:p>
        </p:txBody>
      </p:sp>
      <p:cxnSp>
        <p:nvCxnSpPr>
          <p:cNvPr id="5" name="Straight Arrow Connector 4"/>
          <p:cNvCxnSpPr/>
          <p:nvPr/>
        </p:nvCxnSpPr>
        <p:spPr>
          <a:xfrm flipH="1">
            <a:off x="5868144" y="2420888"/>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5868144" y="2420888"/>
            <a:ext cx="122413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868144" y="2492896"/>
            <a:ext cx="1224136"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868144" y="2420888"/>
            <a:ext cx="129614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796136" y="2420888"/>
            <a:ext cx="1296144"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7</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endParaRPr lang="en-US" sz="3600" dirty="0"/>
          </a:p>
        </p:txBody>
      </p:sp>
      <p:sp>
        <p:nvSpPr>
          <p:cNvPr id="3" name="Text Placeholder 2"/>
          <p:cNvSpPr>
            <a:spLocks noGrp="1"/>
          </p:cNvSpPr>
          <p:nvPr>
            <p:ph type="body" idx="1"/>
          </p:nvPr>
        </p:nvSpPr>
        <p:spPr/>
        <p:txBody>
          <a:bodyPr>
            <a:normAutofit/>
          </a:bodyPr>
          <a:lstStyle/>
          <a:p>
            <a:pPr algn="just" rtl="1"/>
            <a:r>
              <a:rPr lang="ar-IQ" sz="2800" b="1" u="sng" dirty="0" smtClean="0"/>
              <a:t>أمّا الفرق بين النحو والصرف:</a:t>
            </a:r>
            <a:endParaRPr lang="en-US" sz="2800" dirty="0" smtClean="0"/>
          </a:p>
          <a:p>
            <a:pPr algn="just" rtl="1"/>
            <a:r>
              <a:rPr lang="ar-IQ" sz="2800" dirty="0" smtClean="0"/>
              <a:t>فالنحو: علمٌ يبحث فيه عن أحوال الكَلِم إعراباً وبناءً.</a:t>
            </a:r>
            <a:endParaRPr lang="en-US" sz="2800" dirty="0" smtClean="0"/>
          </a:p>
          <a:p>
            <a:pPr algn="just" rtl="1"/>
            <a:r>
              <a:rPr lang="ar-IQ" sz="2800" dirty="0" smtClean="0"/>
              <a:t>أمّا الصرف: علم يُعرَف به أحوال أبنية الكَلِم التي ليست بإعراب ولا بناء.</a:t>
            </a:r>
            <a:endParaRPr lang="en-US" sz="2800" dirty="0" smtClean="0"/>
          </a:p>
          <a:p>
            <a:pPr algn="just" rtl="1"/>
            <a:r>
              <a:rPr lang="ar-IQ" sz="2800" dirty="0" smtClean="0"/>
              <a:t>الأمثلة: </a:t>
            </a:r>
            <a:endParaRPr lang="en-US" sz="2800" dirty="0" smtClean="0"/>
          </a:p>
          <a:p>
            <a:pPr algn="just" rtl="1"/>
            <a:r>
              <a:rPr lang="ar-IQ" sz="2800" dirty="0" smtClean="0"/>
              <a:t>       	 كتب محمدٌ الدرسَ. </a:t>
            </a:r>
            <a:endParaRPr lang="en-US" sz="2800" dirty="0" smtClean="0"/>
          </a:p>
          <a:p>
            <a:pPr algn="just" rtl="1"/>
            <a:r>
              <a:rPr lang="ar-IQ" sz="2800" dirty="0" smtClean="0"/>
              <a:t>        كاتب الرسالة محمد.</a:t>
            </a:r>
            <a:endParaRPr lang="en-US" sz="2800" dirty="0" smtClean="0"/>
          </a:p>
          <a:p>
            <a:pPr algn="just" rtl="1"/>
            <a:r>
              <a:rPr lang="ar-IQ" sz="2800" dirty="0" smtClean="0"/>
              <a:t>        الرسالة مكتوبة.</a:t>
            </a:r>
            <a:endParaRPr lang="en-US" sz="2800" dirty="0" smtClean="0"/>
          </a:p>
          <a:p>
            <a:pPr algn="just" rtl="1">
              <a:lnSpc>
                <a:spcPct val="150000"/>
              </a:lnSpc>
            </a:pPr>
            <a:endParaRPr lang="ar-IQ" sz="2800" dirty="0" smtClean="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8</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endParaRPr lang="en-US" sz="3600" b="1" dirty="0" smtClean="0">
              <a:solidFill>
                <a:srgbClr val="FF0000"/>
              </a:solidFill>
              <a:latin typeface="Arial" pitchFamily="34" charset="0"/>
              <a:cs typeface="Arial" pitchFamily="34" charset="0"/>
            </a:endParaRPr>
          </a:p>
        </p:txBody>
      </p:sp>
      <p:sp>
        <p:nvSpPr>
          <p:cNvPr id="3" name="Text Placeholder 2"/>
          <p:cNvSpPr>
            <a:spLocks noGrp="1"/>
          </p:cNvSpPr>
          <p:nvPr>
            <p:ph type="body" idx="1"/>
          </p:nvPr>
        </p:nvSpPr>
        <p:spPr/>
        <p:txBody>
          <a:bodyPr>
            <a:normAutofit/>
          </a:bodyPr>
          <a:lstStyle/>
          <a:p>
            <a:pPr algn="just" rtl="1"/>
            <a:r>
              <a:rPr lang="ar-IQ" dirty="0" smtClean="0"/>
              <a:t>الكلمة: يُعَرِّفها النحويون بأنّها قولٌ مفرد، أو هي اللفظ الموضوع لمعنى مفرد، أو قد تطلق الكلمة ويُراد بها الكلام على سبيل المجاز المرسل من باب الشيء باسم جزئِه، قال تعالى: ((وكلمة الله هي العليا)) أي: لا إله إلا الله.</a:t>
            </a:r>
            <a:endParaRPr lang="en-US" dirty="0" smtClean="0"/>
          </a:p>
          <a:p>
            <a:pPr algn="just" rtl="1"/>
            <a:r>
              <a:rPr lang="ar-IQ" dirty="0" smtClean="0"/>
              <a:t>وقال الرسول (</a:t>
            </a:r>
            <a:r>
              <a:rPr lang="en-US" b="1" dirty="0" smtClean="0">
                <a:sym typeface="AGA Arabesque"/>
              </a:rPr>
              <a:t></a:t>
            </a:r>
            <a:r>
              <a:rPr lang="ar-IQ" dirty="0" smtClean="0"/>
              <a:t>): ((الكلمة الطيبة صدقة))</a:t>
            </a:r>
            <a:endParaRPr lang="en-US" dirty="0" smtClean="0"/>
          </a:p>
          <a:p>
            <a:pPr algn="just" rtl="1"/>
            <a:r>
              <a:rPr lang="ar-IQ" dirty="0" smtClean="0"/>
              <a:t>وقال الرسول (</a:t>
            </a:r>
            <a:r>
              <a:rPr lang="en-US" b="1" dirty="0" smtClean="0">
                <a:sym typeface="AGA Arabesque"/>
              </a:rPr>
              <a:t></a:t>
            </a:r>
            <a:r>
              <a:rPr lang="ar-IQ" dirty="0" smtClean="0"/>
              <a:t>): ((أصدق كلمة قالها لبيد:</a:t>
            </a:r>
            <a:endParaRPr lang="en-US" dirty="0" smtClean="0"/>
          </a:p>
          <a:p>
            <a:pPr algn="just" rtl="1"/>
            <a:r>
              <a:rPr lang="ar-IQ" dirty="0" smtClean="0"/>
              <a:t>ألا كُلُّ شيءٍ ما خلا الله باطلٌ		وكلّ نعيمٍ لا محالة زائِلُ))</a:t>
            </a:r>
            <a:endParaRPr lang="en-US" dirty="0" smtClean="0"/>
          </a:p>
          <a:p>
            <a:pPr algn="just" rtl="1"/>
            <a:r>
              <a:rPr lang="ar-IQ" dirty="0" smtClean="0"/>
              <a:t>وقال ابن مالك (ص9): ((وكلمة بها كلام قد يؤم))</a:t>
            </a:r>
            <a:endParaRPr lang="en-US" dirty="0" smtClean="0"/>
          </a:p>
          <a:p>
            <a:pPr algn="just" rtl="1"/>
            <a:r>
              <a:rPr lang="ar-IQ" dirty="0" smtClean="0"/>
              <a:t>أمّا الكلام: هو اللفظ المفيد فائدةً يحسن السكوت عليها.</a:t>
            </a:r>
            <a:endParaRPr lang="en-US" dirty="0" smtClean="0"/>
          </a:p>
          <a:p>
            <a:pPr algn="just" rtl="1"/>
            <a:r>
              <a:rPr lang="ar-IQ" dirty="0" smtClean="0"/>
              <a:t>أمّا الكَلِم: اسم جنس جمعي، واحدهُ كلمة، ويطلق على ما كان من ثلاث كلمات فأكثر سواء كان مفيداً أم لم يكن، فقولنا:</a:t>
            </a:r>
            <a:endParaRPr lang="en-US" dirty="0" smtClean="0"/>
          </a:p>
          <a:p>
            <a:pPr algn="just" rtl="1"/>
            <a:r>
              <a:rPr lang="ar-IQ" dirty="0" smtClean="0"/>
              <a:t>(حضر محمدٌ اليومَ) كلامٌ وكَلِم</a:t>
            </a:r>
            <a:endParaRPr lang="en-US" dirty="0" smtClean="0"/>
          </a:p>
          <a:p>
            <a:pPr algn="just" rtl="1">
              <a:lnSpc>
                <a:spcPct val="200000"/>
              </a:lnSpc>
            </a:pPr>
            <a:endParaRPr lang="en-US"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pPr>
                <a:spcBef>
                  <a:spcPts val="0"/>
                </a:spcBef>
                <a:buNone/>
              </a:pPr>
              <a:t>9</a:t>
            </a:fld>
            <a:endParaRPr lang="e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924</TotalTime>
  <Words>1204</Words>
  <Application>Microsoft Office PowerPoint</Application>
  <PresentationFormat>On-screen Show (4:3)</PresentationFormat>
  <Paragraphs>131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علم الصرف</vt:lpstr>
      <vt:lpstr>مقدمة في علم الصرف</vt:lpstr>
      <vt:lpstr>مقدمة في علم الصرف</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P30Download.com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SCORPIONLAMAHS</dc:creator>
  <cp:lastModifiedBy>SCORPIONLAMAHS</cp:lastModifiedBy>
  <cp:revision>414</cp:revision>
  <dcterms:created xsi:type="dcterms:W3CDTF">2017-08-13T18:46:33Z</dcterms:created>
  <dcterms:modified xsi:type="dcterms:W3CDTF">2018-01-16T12:05:21Z</dcterms:modified>
</cp:coreProperties>
</file>