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8F10-575F-4B86-8167-DA03B127A27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5733-A46A-43D4-AFD0-35A1A975D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8F10-575F-4B86-8167-DA03B127A27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5733-A46A-43D4-AFD0-35A1A975D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8F10-575F-4B86-8167-DA03B127A27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5733-A46A-43D4-AFD0-35A1A975D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8F10-575F-4B86-8167-DA03B127A27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5733-A46A-43D4-AFD0-35A1A975D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8F10-575F-4B86-8167-DA03B127A27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5733-A46A-43D4-AFD0-35A1A975D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8F10-575F-4B86-8167-DA03B127A27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5733-A46A-43D4-AFD0-35A1A975D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8F10-575F-4B86-8167-DA03B127A27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5733-A46A-43D4-AFD0-35A1A975D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8F10-575F-4B86-8167-DA03B127A27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5733-A46A-43D4-AFD0-35A1A975D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8F10-575F-4B86-8167-DA03B127A27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5733-A46A-43D4-AFD0-35A1A975D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8F10-575F-4B86-8167-DA03B127A27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5733-A46A-43D4-AFD0-35A1A975D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8F10-575F-4B86-8167-DA03B127A27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5733-A46A-43D4-AFD0-35A1A975D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18F10-575F-4B86-8167-DA03B127A276}" type="datetimeFigureOut">
              <a:rPr lang="en-US" smtClean="0"/>
              <a:pPr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E5733-A46A-43D4-AFD0-35A1A975D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الاعلال والابدال والقلب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0648"/>
            <a:ext cx="8291264" cy="6336703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400" dirty="0" smtClean="0"/>
              <a:t>الإعلال: تغيير يحدث في الكلمة المعتلة بقلب حرف العلة همزة أو حرف علة آخر أو حذفه أو نقل حركته إلى الساكن الصحيح قبله، وإذا حدث التغيير في الحرف الصحيح سمي الإبدال.</a:t>
            </a:r>
            <a:endParaRPr lang="en-US" sz="2400" dirty="0" smtClean="0"/>
          </a:p>
          <a:p>
            <a:pPr algn="just" rtl="1">
              <a:lnSpc>
                <a:spcPct val="150000"/>
              </a:lnSpc>
            </a:pPr>
            <a:r>
              <a:rPr lang="ar-SA" sz="2400" dirty="0" smtClean="0"/>
              <a:t>الإبدال: هو تحويل أحد حروف الكلمة إلى آخر بحيث يختفي الأول ويحلّ الآخر محلّه سواء أكان الحرفان من حروف العلة أم من الحروف الصحيحة أم كان أحدهما صحيحاً والآخر معتلاً </a:t>
            </a:r>
            <a:endParaRPr lang="en-US" sz="2400" dirty="0" smtClean="0"/>
          </a:p>
          <a:p>
            <a:pPr algn="r" rtl="1">
              <a:lnSpc>
                <a:spcPct val="150000"/>
              </a:lnSpc>
            </a:pPr>
            <a:r>
              <a:rPr lang="ar-SA" sz="2400" dirty="0" smtClean="0"/>
              <a:t>			مال</a:t>
            </a:r>
            <a:r>
              <a:rPr lang="ar-IQ" sz="2400" dirty="0" smtClean="0"/>
              <a:t>	</a:t>
            </a:r>
            <a:r>
              <a:rPr lang="ar-SA" sz="2400" dirty="0" smtClean="0"/>
              <a:t>	ميل	</a:t>
            </a:r>
            <a:r>
              <a:rPr lang="ar-IQ" sz="2400" dirty="0" smtClean="0"/>
              <a:t>	</a:t>
            </a:r>
            <a:r>
              <a:rPr lang="ar-SA" sz="2400" dirty="0" smtClean="0"/>
              <a:t>يميل</a:t>
            </a:r>
            <a:endParaRPr lang="en-US" sz="2400" dirty="0" smtClean="0"/>
          </a:p>
          <a:p>
            <a:pPr algn="r" rtl="1">
              <a:lnSpc>
                <a:spcPct val="150000"/>
              </a:lnSpc>
            </a:pPr>
            <a:r>
              <a:rPr lang="ar-SA" sz="2400" dirty="0" smtClean="0"/>
              <a:t>			فال	</a:t>
            </a:r>
            <a:r>
              <a:rPr lang="ar-IQ" sz="2400" dirty="0" smtClean="0"/>
              <a:t>	</a:t>
            </a:r>
            <a:r>
              <a:rPr lang="ar-SA" sz="2400" dirty="0" smtClean="0"/>
              <a:t>فَعَلَ	</a:t>
            </a:r>
            <a:r>
              <a:rPr lang="ar-IQ" sz="2400" dirty="0" smtClean="0"/>
              <a:t>	</a:t>
            </a:r>
            <a:r>
              <a:rPr lang="ar-SA" sz="2400" dirty="0" smtClean="0"/>
              <a:t>يفعل</a:t>
            </a:r>
            <a:endParaRPr lang="en-US" sz="2400" dirty="0" smtClean="0"/>
          </a:p>
          <a:p>
            <a:pPr algn="r" rtl="1">
              <a:lnSpc>
                <a:spcPct val="150000"/>
              </a:lnSpc>
            </a:pPr>
            <a:r>
              <a:rPr lang="ar-SA" sz="2400" dirty="0" smtClean="0"/>
              <a:t>			قال	</a:t>
            </a:r>
            <a:r>
              <a:rPr lang="ar-IQ" sz="2400" dirty="0" smtClean="0"/>
              <a:t>	</a:t>
            </a:r>
            <a:r>
              <a:rPr lang="ar-SA" sz="2400" dirty="0" smtClean="0"/>
              <a:t>قول	</a:t>
            </a:r>
            <a:r>
              <a:rPr lang="ar-IQ" sz="2400" dirty="0" smtClean="0"/>
              <a:t>	</a:t>
            </a:r>
            <a:r>
              <a:rPr lang="ar-SA" sz="2400" dirty="0" smtClean="0"/>
              <a:t>يقول				سما	</a:t>
            </a:r>
            <a:r>
              <a:rPr lang="ar-IQ" sz="2400" dirty="0" smtClean="0"/>
              <a:t>	</a:t>
            </a:r>
            <a:r>
              <a:rPr lang="ar-SA" sz="2400" dirty="0" smtClean="0"/>
              <a:t>سمو	</a:t>
            </a:r>
            <a:r>
              <a:rPr lang="ar-IQ" sz="2400" dirty="0" smtClean="0"/>
              <a:t>	</a:t>
            </a:r>
            <a:r>
              <a:rPr lang="ar-SA" sz="2400" dirty="0" smtClean="0"/>
              <a:t>يسمو</a:t>
            </a:r>
            <a:endParaRPr lang="en-US" sz="2400" dirty="0" smtClean="0"/>
          </a:p>
          <a:p>
            <a:pPr algn="r" rtl="1">
              <a:lnSpc>
                <a:spcPct val="150000"/>
              </a:lnSpc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2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0648"/>
            <a:ext cx="8291264" cy="6264695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SA" sz="2000" dirty="0" smtClean="0"/>
              <a:t>التغيير بالحذف:</a:t>
            </a:r>
            <a:endParaRPr lang="en-US" sz="2000" dirty="0" smtClean="0"/>
          </a:p>
          <a:p>
            <a:pPr lvl="0" algn="r" rtl="1">
              <a:lnSpc>
                <a:spcPct val="150000"/>
              </a:lnSpc>
              <a:buNone/>
            </a:pPr>
            <a:r>
              <a:rPr lang="ar-IQ" sz="2000" dirty="0" smtClean="0"/>
              <a:t>1- </a:t>
            </a:r>
            <a:r>
              <a:rPr lang="ar-SA" sz="2000" dirty="0" smtClean="0"/>
              <a:t>حذف الفاء (فاء الكلمة)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                             وقف	يقف	قف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		        فَعَلَ	</a:t>
            </a:r>
            <a:r>
              <a:rPr lang="ar-IQ" sz="2000" dirty="0" smtClean="0"/>
              <a:t>	</a:t>
            </a:r>
            <a:r>
              <a:rPr lang="ar-SA" sz="2000" dirty="0" smtClean="0"/>
              <a:t>يَعِل</a:t>
            </a:r>
            <a:r>
              <a:rPr lang="ar-SA" sz="2000" dirty="0" smtClean="0"/>
              <a:t>	عِلْ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		        </a:t>
            </a:r>
            <a:r>
              <a:rPr lang="ar-SA" sz="2000" dirty="0" smtClean="0"/>
              <a:t>وعد</a:t>
            </a:r>
            <a:r>
              <a:rPr lang="ar-IQ" sz="2000" dirty="0" smtClean="0"/>
              <a:t>	</a:t>
            </a:r>
            <a:r>
              <a:rPr lang="ar-SA" sz="2000" dirty="0" smtClean="0"/>
              <a:t>	يعد	عِد</a:t>
            </a:r>
            <a:endParaRPr lang="en-US" sz="2000" dirty="0" smtClean="0"/>
          </a:p>
          <a:p>
            <a:pPr lvl="0" algn="just" rtl="1">
              <a:lnSpc>
                <a:spcPct val="150000"/>
              </a:lnSpc>
              <a:buNone/>
            </a:pPr>
            <a:r>
              <a:rPr lang="ar-IQ" sz="2000" dirty="0" smtClean="0"/>
              <a:t>2- </a:t>
            </a:r>
            <a:r>
              <a:rPr lang="ar-SA" sz="2000" dirty="0" smtClean="0"/>
              <a:t>حذف عين الكلمة:	 قد تحذف عين الكلمة وذلك في الماضي الأجوف المسند إلى ضمائر الرفع المتصلة (تاء الفاعل، نون النسوة، نا المتكلمين).</a:t>
            </a:r>
            <a:endParaRPr lang="en-US" sz="2000" dirty="0" smtClean="0"/>
          </a:p>
          <a:p>
            <a:pPr lvl="0" algn="r" rtl="1">
              <a:lnSpc>
                <a:spcPct val="150000"/>
              </a:lnSpc>
            </a:pPr>
            <a:r>
              <a:rPr lang="ar-SA" sz="2000" dirty="0" smtClean="0"/>
              <a:t>تاء الفاعل: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  </a:t>
            </a:r>
            <a:r>
              <a:rPr lang="ar-IQ" sz="2000" dirty="0" smtClean="0"/>
              <a:t>	    </a:t>
            </a:r>
            <a:r>
              <a:rPr lang="ar-SA" sz="2000" dirty="0" smtClean="0"/>
              <a:t>جِئتُ		بِعتُ		نِمتُ</a:t>
            </a:r>
            <a:endParaRPr lang="en-US" sz="2000" dirty="0" smtClean="0"/>
          </a:p>
          <a:p>
            <a:pPr lvl="2" algn="r" rtl="1">
              <a:lnSpc>
                <a:spcPct val="150000"/>
              </a:lnSpc>
            </a:pPr>
            <a:r>
              <a:rPr lang="ar-IQ" sz="1600" dirty="0" smtClean="0"/>
              <a:t>     </a:t>
            </a:r>
            <a:r>
              <a:rPr lang="ar-SA" sz="1600" dirty="0" smtClean="0"/>
              <a:t>جاءَ		جِئتُ</a:t>
            </a:r>
            <a:endParaRPr lang="en-US" sz="1600" dirty="0" smtClean="0"/>
          </a:p>
          <a:p>
            <a:pPr lvl="2" algn="r" rtl="1">
              <a:lnSpc>
                <a:spcPct val="150000"/>
              </a:lnSpc>
            </a:pPr>
            <a:r>
              <a:rPr lang="ar-IQ" sz="1600" dirty="0" smtClean="0"/>
              <a:t>     </a:t>
            </a:r>
            <a:r>
              <a:rPr lang="ar-SA" sz="1600" dirty="0" smtClean="0"/>
              <a:t>فعلَ		فِلتُ</a:t>
            </a:r>
            <a:endParaRPr lang="en-US" sz="1600" dirty="0" smtClean="0"/>
          </a:p>
          <a:p>
            <a:pPr lvl="0" algn="r" rtl="1">
              <a:lnSpc>
                <a:spcPct val="150000"/>
              </a:lnSpc>
            </a:pPr>
            <a:r>
              <a:rPr lang="ar-SA" sz="2000" dirty="0" smtClean="0"/>
              <a:t>نون النسوة: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   </a:t>
            </a:r>
            <a:r>
              <a:rPr lang="ar-IQ" sz="2000" dirty="0" smtClean="0"/>
              <a:t>	     </a:t>
            </a:r>
            <a:r>
              <a:rPr lang="ar-SA" sz="2000" dirty="0" smtClean="0"/>
              <a:t>جاءَ		جِئنَ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  </a:t>
            </a:r>
            <a:r>
              <a:rPr lang="ar-IQ" sz="2000" dirty="0" smtClean="0"/>
              <a:t>             </a:t>
            </a:r>
            <a:r>
              <a:rPr lang="ar-SA" sz="2000" dirty="0" smtClean="0"/>
              <a:t>فعلَ		فِلنَ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3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88640"/>
            <a:ext cx="8496944" cy="6336703"/>
          </a:xfrm>
        </p:spPr>
        <p:txBody>
          <a:bodyPr>
            <a:noAutofit/>
          </a:bodyPr>
          <a:lstStyle/>
          <a:p>
            <a:pPr algn="r" rtl="1">
              <a:lnSpc>
                <a:spcPct val="160000"/>
              </a:lnSpc>
            </a:pPr>
            <a:r>
              <a:rPr lang="ar-SA" sz="1600" b="1" u="sng" dirty="0" smtClean="0"/>
              <a:t>نا المتكلمين:</a:t>
            </a:r>
            <a:endParaRPr lang="en-US" sz="1600" dirty="0" smtClean="0"/>
          </a:p>
          <a:p>
            <a:pPr algn="r" rtl="1">
              <a:lnSpc>
                <a:spcPct val="160000"/>
              </a:lnSpc>
            </a:pPr>
            <a:r>
              <a:rPr lang="ar-SA" sz="1600" dirty="0" smtClean="0"/>
              <a:t>   </a:t>
            </a:r>
            <a:r>
              <a:rPr lang="ar-IQ" sz="1600" dirty="0" smtClean="0"/>
              <a:t>		</a:t>
            </a:r>
            <a:r>
              <a:rPr lang="ar-SA" sz="1600" dirty="0" smtClean="0"/>
              <a:t>قامَ	قُمنا	قُل</a:t>
            </a:r>
            <a:endParaRPr lang="en-US" sz="1600" dirty="0" smtClean="0"/>
          </a:p>
          <a:p>
            <a:pPr algn="r" rtl="1">
              <a:lnSpc>
                <a:spcPct val="160000"/>
              </a:lnSpc>
            </a:pPr>
            <a:r>
              <a:rPr lang="ar-SA" sz="1600" dirty="0" smtClean="0"/>
              <a:t>   </a:t>
            </a:r>
            <a:r>
              <a:rPr lang="ar-IQ" sz="1600" dirty="0" smtClean="0"/>
              <a:t>		</a:t>
            </a:r>
            <a:r>
              <a:rPr lang="ar-SA" sz="1600" dirty="0" smtClean="0"/>
              <a:t>فَعَلَ	فُلنا	فُل</a:t>
            </a:r>
            <a:endParaRPr lang="en-US" sz="1600" dirty="0" smtClean="0"/>
          </a:p>
          <a:p>
            <a:pPr lvl="0" algn="r" rtl="1">
              <a:lnSpc>
                <a:spcPct val="160000"/>
              </a:lnSpc>
              <a:buNone/>
            </a:pPr>
            <a:r>
              <a:rPr lang="ar-IQ" sz="1600" dirty="0" smtClean="0"/>
              <a:t>3- </a:t>
            </a:r>
            <a:r>
              <a:rPr lang="ar-SA" sz="1600" dirty="0" smtClean="0">
                <a:solidFill>
                  <a:srgbClr val="FF0000"/>
                </a:solidFill>
              </a:rPr>
              <a:t>حذف لام الكلمة: </a:t>
            </a:r>
            <a:r>
              <a:rPr lang="ar-SA" sz="1600" dirty="0" smtClean="0"/>
              <a:t>قد يحذف لام الكلمة وذلك في مضارع الفعل الناقص، مثل:</a:t>
            </a:r>
            <a:endParaRPr lang="en-US" sz="1600" dirty="0" smtClean="0"/>
          </a:p>
          <a:p>
            <a:pPr algn="r" rtl="1">
              <a:lnSpc>
                <a:spcPct val="160000"/>
              </a:lnSpc>
            </a:pPr>
            <a:r>
              <a:rPr lang="ar-SA" sz="1600" dirty="0" smtClean="0"/>
              <a:t>   </a:t>
            </a:r>
            <a:r>
              <a:rPr lang="ar-IQ" sz="1600" dirty="0" smtClean="0"/>
              <a:t>						       </a:t>
            </a:r>
            <a:r>
              <a:rPr lang="ar-SA" sz="1600" dirty="0" smtClean="0"/>
              <a:t> رمى </a:t>
            </a:r>
            <a:r>
              <a:rPr lang="ar-IQ" sz="1600" dirty="0" smtClean="0"/>
              <a:t>	            </a:t>
            </a:r>
            <a:r>
              <a:rPr lang="ar-SA" sz="1600" dirty="0" smtClean="0"/>
              <a:t>لم يرمِ (لم يفعِ)</a:t>
            </a:r>
            <a:endParaRPr lang="en-US" sz="1600" dirty="0" smtClean="0"/>
          </a:p>
          <a:p>
            <a:pPr algn="r" rtl="1">
              <a:lnSpc>
                <a:spcPct val="160000"/>
              </a:lnSpc>
            </a:pPr>
            <a:r>
              <a:rPr lang="ar-SA" sz="1600" dirty="0" smtClean="0"/>
              <a:t>    </a:t>
            </a:r>
            <a:r>
              <a:rPr lang="ar-IQ" sz="1600" dirty="0" smtClean="0"/>
              <a:t>						        </a:t>
            </a:r>
            <a:r>
              <a:rPr lang="ar-SA" sz="1600" dirty="0" smtClean="0"/>
              <a:t>دعا	</a:t>
            </a:r>
            <a:r>
              <a:rPr lang="ar-IQ" sz="1600" dirty="0" smtClean="0"/>
              <a:t>            </a:t>
            </a:r>
            <a:r>
              <a:rPr lang="ar-SA" sz="1600" dirty="0" smtClean="0"/>
              <a:t>لم يدعُ (لم يفعِ)</a:t>
            </a:r>
            <a:endParaRPr lang="en-US" sz="1600" dirty="0" smtClean="0"/>
          </a:p>
          <a:p>
            <a:pPr algn="r" rtl="1">
              <a:lnSpc>
                <a:spcPct val="160000"/>
              </a:lnSpc>
            </a:pPr>
            <a:r>
              <a:rPr lang="ar-SA" sz="1600" dirty="0" smtClean="0"/>
              <a:t>وفي فعل الأمر الناقص: </a:t>
            </a:r>
            <a:endParaRPr lang="en-US" sz="1600" dirty="0" smtClean="0"/>
          </a:p>
          <a:p>
            <a:pPr algn="r" rtl="1">
              <a:lnSpc>
                <a:spcPct val="160000"/>
              </a:lnSpc>
            </a:pPr>
            <a:r>
              <a:rPr lang="ar-SA" sz="1600" dirty="0" smtClean="0"/>
              <a:t>		    ارمِ 		افعِ</a:t>
            </a:r>
            <a:endParaRPr lang="en-US" sz="1600" dirty="0" smtClean="0"/>
          </a:p>
          <a:p>
            <a:pPr algn="r" rtl="1">
              <a:lnSpc>
                <a:spcPct val="160000"/>
              </a:lnSpc>
            </a:pPr>
            <a:r>
              <a:rPr lang="ar-SA" sz="1600" dirty="0" smtClean="0"/>
              <a:t>		   ادعُ		افعُ </a:t>
            </a:r>
            <a:endParaRPr lang="en-US" sz="1600" dirty="0" smtClean="0"/>
          </a:p>
          <a:p>
            <a:pPr algn="r" rtl="1">
              <a:lnSpc>
                <a:spcPct val="160000"/>
              </a:lnSpc>
            </a:pPr>
            <a:r>
              <a:rPr lang="ar-SA" sz="1600" dirty="0" smtClean="0"/>
              <a:t>أو قد تكون الأسماء ثلاثة حذفت لامها وبقي حرفين، نحو:</a:t>
            </a:r>
            <a:endParaRPr lang="en-US" sz="1600" dirty="0" smtClean="0"/>
          </a:p>
          <a:p>
            <a:pPr algn="r" rtl="1">
              <a:lnSpc>
                <a:spcPct val="160000"/>
              </a:lnSpc>
            </a:pPr>
            <a:r>
              <a:rPr lang="ar-SA" sz="1600" dirty="0" smtClean="0"/>
              <a:t>				 </a:t>
            </a:r>
            <a:r>
              <a:rPr lang="ar-IQ" sz="1600" dirty="0" smtClean="0"/>
              <a:t>	</a:t>
            </a:r>
            <a:r>
              <a:rPr lang="ar-SA" sz="1600" dirty="0" smtClean="0"/>
              <a:t>أبٌ	فَعٌ	     أبو</a:t>
            </a:r>
            <a:endParaRPr lang="en-US" sz="1600" dirty="0" smtClean="0"/>
          </a:p>
          <a:p>
            <a:pPr algn="r" rtl="1">
              <a:lnSpc>
                <a:spcPct val="160000"/>
              </a:lnSpc>
            </a:pPr>
            <a:r>
              <a:rPr lang="ar-SA" sz="1600" dirty="0" smtClean="0"/>
              <a:t>				</a:t>
            </a:r>
            <a:r>
              <a:rPr lang="ar-IQ" sz="1600" dirty="0" smtClean="0"/>
              <a:t>	</a:t>
            </a:r>
            <a:r>
              <a:rPr lang="ar-SA" sz="1600" dirty="0" smtClean="0"/>
              <a:t>أخٌ	فَعٌ	     أخو</a:t>
            </a:r>
            <a:endParaRPr lang="en-US" sz="1600" dirty="0" smtClean="0"/>
          </a:p>
          <a:p>
            <a:pPr algn="r" rtl="1">
              <a:lnSpc>
                <a:spcPct val="160000"/>
              </a:lnSpc>
            </a:pPr>
            <a:r>
              <a:rPr lang="ar-SA" sz="1600" dirty="0" smtClean="0"/>
              <a:t>				</a:t>
            </a:r>
            <a:r>
              <a:rPr lang="ar-IQ" sz="1600" dirty="0" smtClean="0"/>
              <a:t>	</a:t>
            </a:r>
            <a:r>
              <a:rPr lang="ar-SA" sz="1600" dirty="0" smtClean="0"/>
              <a:t>يد	فع	     يدي</a:t>
            </a:r>
            <a:endParaRPr lang="en-US" sz="1600" dirty="0" smtClean="0"/>
          </a:p>
          <a:p>
            <a:pPr algn="r" rtl="1">
              <a:lnSpc>
                <a:spcPct val="160000"/>
              </a:lnSpc>
            </a:pPr>
            <a:r>
              <a:rPr lang="ar-SA" sz="1600" dirty="0" smtClean="0"/>
              <a:t>				</a:t>
            </a:r>
            <a:r>
              <a:rPr lang="ar-IQ" sz="1600" dirty="0" smtClean="0"/>
              <a:t>	</a:t>
            </a:r>
            <a:r>
              <a:rPr lang="ar-SA" sz="1600" dirty="0" smtClean="0"/>
              <a:t>دم	فع	     دمي</a:t>
            </a:r>
            <a:endParaRPr lang="en-US" sz="1600" dirty="0" smtClean="0"/>
          </a:p>
          <a:p>
            <a:pPr algn="r" rtl="1">
              <a:lnSpc>
                <a:spcPct val="16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4</a:t>
            </a:fld>
            <a:endParaRPr lang="en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547664" y="213285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619672" y="256490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148064" y="335699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76056" y="378904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275856" y="458112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051720" y="458112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275856" y="501317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051720" y="501317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275856" y="53732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979712" y="537321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203848" y="580526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051720" y="580526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32656"/>
            <a:ext cx="8363272" cy="6336703"/>
          </a:xfrm>
        </p:spPr>
        <p:txBody>
          <a:bodyPr>
            <a:noAutofit/>
          </a:bodyPr>
          <a:lstStyle/>
          <a:p>
            <a:pPr lvl="0" algn="r" rtl="1">
              <a:lnSpc>
                <a:spcPct val="150000"/>
              </a:lnSpc>
              <a:buNone/>
            </a:pPr>
            <a:r>
              <a:rPr lang="ar-IQ" sz="2400" dirty="0" smtClean="0"/>
              <a:t>4- </a:t>
            </a:r>
            <a:r>
              <a:rPr lang="ar-SA" sz="2400" dirty="0" smtClean="0"/>
              <a:t>حذف حرفين أصليين من الكلمة، مثل: </a:t>
            </a:r>
            <a:endParaRPr lang="en-US" sz="2400" dirty="0" smtClean="0"/>
          </a:p>
          <a:p>
            <a:pPr algn="r" rtl="1">
              <a:lnSpc>
                <a:spcPct val="150000"/>
              </a:lnSpc>
            </a:pPr>
            <a:r>
              <a:rPr lang="ar-SA" sz="2400" dirty="0" smtClean="0"/>
              <a:t> </a:t>
            </a:r>
            <a:r>
              <a:rPr lang="ar-IQ" sz="2400" dirty="0" smtClean="0"/>
              <a:t>				</a:t>
            </a:r>
            <a:r>
              <a:rPr lang="ar-SA" sz="2400" dirty="0" smtClean="0"/>
              <a:t> ولى 		يلي		لِ</a:t>
            </a:r>
            <a:endParaRPr lang="en-US" sz="2400" dirty="0" smtClean="0"/>
          </a:p>
          <a:p>
            <a:pPr algn="r" rtl="1">
              <a:lnSpc>
                <a:spcPct val="150000"/>
              </a:lnSpc>
            </a:pPr>
            <a:r>
              <a:rPr lang="ar-SA" sz="2400" dirty="0" smtClean="0"/>
              <a:t>  </a:t>
            </a:r>
            <a:r>
              <a:rPr lang="ar-IQ" sz="2400" dirty="0" smtClean="0"/>
              <a:t>				</a:t>
            </a:r>
            <a:r>
              <a:rPr lang="ar-SA" sz="2400" dirty="0" smtClean="0"/>
              <a:t>فَعَلَ		يَع</a:t>
            </a:r>
            <a:r>
              <a:rPr lang="ar-IQ" sz="2400" dirty="0" smtClean="0"/>
              <a:t>ل</a:t>
            </a:r>
            <a:r>
              <a:rPr lang="ar-SA" sz="2400" dirty="0" smtClean="0"/>
              <a:t>		عِ</a:t>
            </a:r>
            <a:endParaRPr lang="en-US" sz="2400" dirty="0" smtClean="0"/>
          </a:p>
          <a:p>
            <a:pPr algn="r" rtl="1">
              <a:lnSpc>
                <a:spcPct val="150000"/>
              </a:lnSpc>
            </a:pPr>
            <a:r>
              <a:rPr lang="ar-SA" sz="2400" dirty="0" smtClean="0"/>
              <a:t> </a:t>
            </a:r>
            <a:r>
              <a:rPr lang="ar-IQ" sz="2400" dirty="0" smtClean="0"/>
              <a:t>				</a:t>
            </a:r>
            <a:r>
              <a:rPr lang="ar-SA" sz="2400" dirty="0" smtClean="0"/>
              <a:t>وقى		يَقي		قِ</a:t>
            </a:r>
            <a:endParaRPr lang="en-US" sz="2400" dirty="0" smtClean="0"/>
          </a:p>
          <a:p>
            <a:pPr algn="r" rtl="1">
              <a:lnSpc>
                <a:spcPct val="150000"/>
              </a:lnSpc>
            </a:pPr>
            <a:r>
              <a:rPr lang="ar-SA" sz="2400" dirty="0" smtClean="0"/>
              <a:t>  </a:t>
            </a:r>
            <a:r>
              <a:rPr lang="ar-IQ" sz="2400" dirty="0" smtClean="0"/>
              <a:t>				</a:t>
            </a:r>
            <a:r>
              <a:rPr lang="ar-SA" sz="2400" dirty="0" smtClean="0"/>
              <a:t>فَعَلَ		يَع</a:t>
            </a:r>
            <a:r>
              <a:rPr lang="ar-IQ" sz="2400" dirty="0" smtClean="0"/>
              <a:t>ل</a:t>
            </a:r>
            <a:r>
              <a:rPr lang="ar-SA" sz="2400" dirty="0" smtClean="0"/>
              <a:t>		</a:t>
            </a:r>
            <a:r>
              <a:rPr lang="ar-IQ" sz="2400" smtClean="0"/>
              <a:t>ع</a:t>
            </a:r>
            <a:endParaRPr lang="en-US" sz="2400" dirty="0" smtClean="0"/>
          </a:p>
          <a:p>
            <a:pPr algn="just" rtl="1">
              <a:lnSpc>
                <a:spcPct val="150000"/>
              </a:lnSpc>
            </a:pPr>
            <a:r>
              <a:rPr lang="ar-SA" sz="2400" dirty="0" smtClean="0"/>
              <a:t>القلب المكاني: هو انتقال حرف أصلي من مكانه في الكلمة إلى مكان حرف أصلي آخر في الكلمة نفسها (واكثر ما يكون في المعتلّ والمهموز)، مثل: </a:t>
            </a:r>
            <a:endParaRPr lang="en-US" sz="2400" dirty="0" smtClean="0"/>
          </a:p>
          <a:p>
            <a:pPr algn="r" rtl="1">
              <a:lnSpc>
                <a:spcPct val="150000"/>
              </a:lnSpc>
            </a:pPr>
            <a:r>
              <a:rPr lang="ar-SA" sz="2400" dirty="0" smtClean="0"/>
              <a:t>	نأى	ناء</a:t>
            </a:r>
            <a:r>
              <a:rPr lang="ar-IQ" sz="2400" dirty="0" smtClean="0"/>
              <a:t>	</a:t>
            </a:r>
            <a:r>
              <a:rPr lang="ar-SA" sz="2400" dirty="0" smtClean="0"/>
              <a:t>	واحد	حادي		أبئار	آبار</a:t>
            </a:r>
            <a:endParaRPr lang="en-US" sz="2400" dirty="0" smtClean="0"/>
          </a:p>
          <a:p>
            <a:pPr algn="r" rtl="1">
              <a:lnSpc>
                <a:spcPct val="150000"/>
              </a:lnSpc>
            </a:pPr>
            <a:r>
              <a:rPr lang="ar-SA" sz="2400" dirty="0" smtClean="0"/>
              <a:t>	فَعَلَ	فَلَعَ		فاعل	عالف		أفعال	أعفال	وجه	جاه		يَئِسَ	أَيَسَ		</a:t>
            </a:r>
            <a:endParaRPr lang="en-US" sz="2400" dirty="0" smtClean="0"/>
          </a:p>
          <a:p>
            <a:pPr algn="r" rtl="1">
              <a:lnSpc>
                <a:spcPct val="150000"/>
              </a:lnSpc>
            </a:pPr>
            <a:r>
              <a:rPr lang="ar-SA" sz="2400" dirty="0" smtClean="0"/>
              <a:t>	فَعْل	عَفل		فَعِلَ	عَفِلَ</a:t>
            </a:r>
            <a:endParaRPr lang="en-US" sz="2400" dirty="0" smtClean="0"/>
          </a:p>
          <a:p>
            <a:pPr algn="r" rtl="1">
              <a:lnSpc>
                <a:spcPct val="150000"/>
              </a:lnSpc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5</a:t>
            </a:fld>
            <a:endParaRPr lang="en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347864" y="134076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547664" y="134076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47864" y="184482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47664" y="184482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347864" y="242088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547664" y="242088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419872" y="292494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547664" y="292494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88640"/>
            <a:ext cx="8496944" cy="6192687"/>
          </a:xfrm>
        </p:spPr>
        <p:txBody>
          <a:bodyPr>
            <a:noAutofit/>
          </a:bodyPr>
          <a:lstStyle/>
          <a:p>
            <a:pPr algn="ctr" rtl="1">
              <a:lnSpc>
                <a:spcPct val="170000"/>
              </a:lnSpc>
            </a:pPr>
            <a:r>
              <a:rPr lang="ar-SA" sz="1200" dirty="0" smtClean="0"/>
              <a:t>أقسام الفعل</a:t>
            </a:r>
            <a:endParaRPr lang="en-US" sz="1200" dirty="0" smtClean="0"/>
          </a:p>
          <a:p>
            <a:pPr algn="r" rtl="1">
              <a:lnSpc>
                <a:spcPct val="170000"/>
              </a:lnSpc>
            </a:pPr>
            <a:r>
              <a:rPr lang="ar-SA" sz="1200" dirty="0" smtClean="0"/>
              <a:t>                                                              </a:t>
            </a:r>
            <a:endParaRPr lang="en-US" sz="1200" dirty="0" smtClean="0"/>
          </a:p>
          <a:p>
            <a:pPr algn="r" rtl="1">
              <a:lnSpc>
                <a:spcPct val="170000"/>
              </a:lnSpc>
            </a:pPr>
            <a:r>
              <a:rPr lang="ar-SA" sz="1200" dirty="0" smtClean="0"/>
              <a:t>	         </a:t>
            </a:r>
            <a:r>
              <a:rPr lang="ar-SA" sz="1200" u="sng" dirty="0" smtClean="0"/>
              <a:t>   سالم    </a:t>
            </a:r>
            <a:r>
              <a:rPr lang="ar-SA" sz="1200" dirty="0" smtClean="0"/>
              <a:t>	         </a:t>
            </a:r>
            <a:r>
              <a:rPr lang="ar-IQ" sz="1200" dirty="0" smtClean="0"/>
              <a:t>		</a:t>
            </a:r>
            <a:r>
              <a:rPr lang="ar-SA" sz="1200" dirty="0" smtClean="0"/>
              <a:t>   </a:t>
            </a:r>
            <a:r>
              <a:rPr lang="ar-IQ" sz="1200" dirty="0" smtClean="0"/>
              <a:t>  </a:t>
            </a:r>
            <a:r>
              <a:rPr lang="ar-SA" sz="1200" dirty="0" smtClean="0"/>
              <a:t>  </a:t>
            </a:r>
            <a:r>
              <a:rPr lang="ar-SA" sz="1200" u="sng" dirty="0" smtClean="0"/>
              <a:t>  صحيح   </a:t>
            </a:r>
            <a:r>
              <a:rPr lang="ar-SA" sz="1200" dirty="0" smtClean="0"/>
              <a:t>  	  </a:t>
            </a:r>
            <a:r>
              <a:rPr lang="ar-IQ" sz="1200" dirty="0" smtClean="0"/>
              <a:t>	</a:t>
            </a:r>
            <a:r>
              <a:rPr lang="ar-SA" sz="1200" dirty="0" smtClean="0"/>
              <a:t>      </a:t>
            </a:r>
            <a:r>
              <a:rPr lang="ar-SA" sz="1200" u="sng" dirty="0" smtClean="0"/>
              <a:t>   معتل</a:t>
            </a:r>
            <a:r>
              <a:rPr lang="ar-SA" sz="1200" dirty="0" smtClean="0"/>
              <a:t>    </a:t>
            </a:r>
            <a:endParaRPr lang="en-US" sz="1200" dirty="0" smtClean="0"/>
          </a:p>
          <a:p>
            <a:pPr algn="r" rtl="1">
              <a:lnSpc>
                <a:spcPct val="170000"/>
              </a:lnSpc>
            </a:pPr>
            <a:r>
              <a:rPr lang="ar-SA" sz="1200" b="1" dirty="0" smtClean="0"/>
              <a:t>                 نجح – درس – كتب		  كتب – أخذ – عدّ	                 وعدَ – قال – سماء – ووفى</a:t>
            </a:r>
            <a:endParaRPr lang="en-US" sz="1200" dirty="0" smtClean="0"/>
          </a:p>
          <a:p>
            <a:pPr algn="r" rtl="1">
              <a:lnSpc>
                <a:spcPct val="170000"/>
              </a:lnSpc>
            </a:pPr>
            <a:r>
              <a:rPr lang="ar-SA" sz="1200" b="1" dirty="0" smtClean="0"/>
              <a:t>               دون العلة والمهموز والمضعّف     </a:t>
            </a:r>
            <a:endParaRPr lang="ar-IQ" sz="1200" b="1" dirty="0" smtClean="0"/>
          </a:p>
          <a:p>
            <a:pPr algn="r" rtl="1">
              <a:lnSpc>
                <a:spcPct val="170000"/>
              </a:lnSpc>
            </a:pPr>
            <a:r>
              <a:rPr lang="ar-SA" sz="1200" b="1" dirty="0" smtClean="0"/>
              <a:t>    			                                                                                   </a:t>
            </a:r>
            <a:endParaRPr lang="en-US" sz="1200" dirty="0" smtClean="0"/>
          </a:p>
          <a:p>
            <a:pPr algn="r" rtl="1">
              <a:lnSpc>
                <a:spcPct val="170000"/>
              </a:lnSpc>
            </a:pPr>
            <a:r>
              <a:rPr lang="ar-SA" sz="1200" dirty="0" smtClean="0"/>
              <a:t>			</a:t>
            </a:r>
            <a:r>
              <a:rPr lang="ar-IQ" sz="1200" dirty="0" smtClean="0"/>
              <a:t>      </a:t>
            </a:r>
            <a:r>
              <a:rPr lang="ar-SA" sz="1200" b="1" u="sng" dirty="0" smtClean="0"/>
              <a:t>     مضاعف  </a:t>
            </a:r>
            <a:r>
              <a:rPr lang="ar-SA" sz="1200" b="1" dirty="0" smtClean="0"/>
              <a:t>	</a:t>
            </a:r>
            <a:r>
              <a:rPr lang="ar-SA" sz="1200" b="1" u="sng" dirty="0" smtClean="0"/>
              <a:t>       مهموز    </a:t>
            </a:r>
            <a:r>
              <a:rPr lang="ar-SA" sz="1200" b="1" dirty="0" smtClean="0"/>
              <a:t>                   </a:t>
            </a:r>
            <a:r>
              <a:rPr lang="ar-SA" sz="1200" b="1" u="sng" dirty="0" smtClean="0"/>
              <a:t>  مثال  </a:t>
            </a:r>
            <a:r>
              <a:rPr lang="ar-SA" sz="1200" b="1" dirty="0" smtClean="0"/>
              <a:t>     </a:t>
            </a:r>
            <a:r>
              <a:rPr lang="ar-SA" sz="1200" b="1" u="sng" dirty="0" smtClean="0"/>
              <a:t>  أجوف  </a:t>
            </a:r>
            <a:r>
              <a:rPr lang="ar-SA" sz="1200" b="1" dirty="0" smtClean="0"/>
              <a:t>  </a:t>
            </a:r>
            <a:r>
              <a:rPr lang="ar-SA" sz="1200" b="1" u="sng" dirty="0" smtClean="0"/>
              <a:t> ناقص  </a:t>
            </a:r>
            <a:r>
              <a:rPr lang="ar-SA" sz="1200" b="1" dirty="0" smtClean="0"/>
              <a:t>   </a:t>
            </a:r>
            <a:r>
              <a:rPr lang="ar-SA" sz="1200" b="1" u="sng" dirty="0" smtClean="0"/>
              <a:t>  لفيف </a:t>
            </a:r>
            <a:endParaRPr lang="en-US" sz="1200" dirty="0" smtClean="0"/>
          </a:p>
          <a:p>
            <a:pPr algn="r" rtl="1">
              <a:lnSpc>
                <a:spcPct val="170000"/>
              </a:lnSpc>
            </a:pPr>
            <a:r>
              <a:rPr lang="ar-SA" sz="1200" b="1" dirty="0" smtClean="0"/>
              <a:t>                                                                   مدّ     وَسْوَسَ          أَخَذ، سألَ، قرأ                      وعد         قال         سما        طوى، روى</a:t>
            </a:r>
            <a:endParaRPr lang="en-US" sz="1200" dirty="0" smtClean="0"/>
          </a:p>
          <a:p>
            <a:pPr algn="r" rtl="1">
              <a:lnSpc>
                <a:spcPct val="170000"/>
              </a:lnSpc>
            </a:pPr>
            <a:r>
              <a:rPr lang="ar-SA" sz="1200" b="1" dirty="0" smtClean="0"/>
              <a:t>                                                                                                                       </a:t>
            </a:r>
            <a:r>
              <a:rPr lang="ar-IQ" sz="1200" b="1" dirty="0" smtClean="0"/>
              <a:t>    </a:t>
            </a:r>
            <a:r>
              <a:rPr lang="ar-SA" sz="1200" b="1" dirty="0" smtClean="0"/>
              <a:t>           يسر          باع         رضي                  </a:t>
            </a:r>
            <a:endParaRPr lang="en-US" sz="1200" dirty="0" smtClean="0"/>
          </a:p>
          <a:p>
            <a:pPr algn="r" rtl="1">
              <a:lnSpc>
                <a:spcPct val="170000"/>
              </a:lnSpc>
            </a:pPr>
            <a:r>
              <a:rPr lang="ar-SA" sz="1200" dirty="0" smtClean="0"/>
              <a:t> </a:t>
            </a:r>
            <a:endParaRPr lang="en-US" sz="1200" dirty="0" smtClean="0"/>
          </a:p>
          <a:p>
            <a:pPr algn="r" rtl="1">
              <a:lnSpc>
                <a:spcPct val="170000"/>
              </a:lnSpc>
            </a:pPr>
            <a:r>
              <a:rPr lang="ar-SA" sz="1200" dirty="0" smtClean="0"/>
              <a:t>                                   					</a:t>
            </a:r>
            <a:endParaRPr lang="ar-IQ" sz="1200" dirty="0" smtClean="0"/>
          </a:p>
          <a:p>
            <a:pPr algn="r" rtl="1">
              <a:lnSpc>
                <a:spcPct val="170000"/>
              </a:lnSpc>
            </a:pPr>
            <a:r>
              <a:rPr lang="ar-SA" sz="1200" dirty="0" smtClean="0"/>
              <a:t>			</a:t>
            </a:r>
            <a:r>
              <a:rPr lang="ar-SA" sz="1200" b="1" dirty="0" smtClean="0"/>
              <a:t>        </a:t>
            </a:r>
            <a:r>
              <a:rPr lang="ar-IQ" sz="1200" b="1" dirty="0" smtClean="0"/>
              <a:t>													     </a:t>
            </a:r>
            <a:r>
              <a:rPr lang="ar-SA" sz="1200" b="1" dirty="0" smtClean="0"/>
              <a:t>لفيف مفروق</a:t>
            </a:r>
            <a:r>
              <a:rPr lang="ar-IQ" sz="1200" b="1" dirty="0" smtClean="0"/>
              <a:t>	</a:t>
            </a:r>
            <a:r>
              <a:rPr lang="ar-SA" sz="1200" b="1" dirty="0" smtClean="0"/>
              <a:t>   </a:t>
            </a:r>
            <a:r>
              <a:rPr lang="ar-IQ" sz="1200" b="1" dirty="0" smtClean="0"/>
              <a:t>     </a:t>
            </a:r>
            <a:r>
              <a:rPr lang="ar-SA" sz="1200" b="1" dirty="0" smtClean="0"/>
              <a:t>لفيف مقرون  </a:t>
            </a:r>
            <a:endParaRPr lang="en-US" sz="1200" dirty="0" smtClean="0"/>
          </a:p>
          <a:p>
            <a:pPr algn="r" rtl="1">
              <a:lnSpc>
                <a:spcPct val="170000"/>
              </a:lnSpc>
            </a:pPr>
            <a:r>
              <a:rPr lang="ar-SA" sz="1200" dirty="0" smtClean="0"/>
              <a:t>					</a:t>
            </a:r>
            <a:r>
              <a:rPr lang="ar-IQ" sz="1200" dirty="0" smtClean="0"/>
              <a:t>         </a:t>
            </a:r>
            <a:r>
              <a:rPr lang="ar-SA" sz="1200" b="1" dirty="0" smtClean="0"/>
              <a:t>          </a:t>
            </a:r>
            <a:r>
              <a:rPr lang="ar-IQ" sz="1200" b="1" dirty="0" smtClean="0"/>
              <a:t>	                               </a:t>
            </a:r>
            <a:r>
              <a:rPr lang="ar-SA" sz="1200" b="1" dirty="0" smtClean="0"/>
              <a:t> وقى           </a:t>
            </a:r>
            <a:r>
              <a:rPr lang="ar-IQ" sz="1200" b="1" dirty="0" smtClean="0"/>
              <a:t>        </a:t>
            </a:r>
            <a:r>
              <a:rPr lang="ar-SA" sz="1200" b="1" dirty="0" smtClean="0"/>
              <a:t>طوى	</a:t>
            </a:r>
            <a:r>
              <a:rPr lang="ar-IQ" sz="1200" b="1" dirty="0" smtClean="0"/>
              <a:t>          </a:t>
            </a:r>
            <a:r>
              <a:rPr lang="ar-SA" sz="1200" b="1" dirty="0" smtClean="0"/>
              <a:t>           </a:t>
            </a:r>
            <a:r>
              <a:rPr lang="ar-IQ" sz="1200" b="1" dirty="0" smtClean="0"/>
              <a:t>							         </a:t>
            </a:r>
            <a:r>
              <a:rPr lang="ar-SA" sz="1200" b="1" dirty="0" smtClean="0"/>
              <a:t>وعى          </a:t>
            </a:r>
            <a:r>
              <a:rPr lang="ar-IQ" sz="1200" b="1" dirty="0" smtClean="0"/>
              <a:t>        </a:t>
            </a:r>
            <a:r>
              <a:rPr lang="ar-SA" sz="1200" b="1" dirty="0" smtClean="0"/>
              <a:t>روى								</a:t>
            </a:r>
            <a:r>
              <a:rPr lang="ar-IQ" sz="1200" b="1" dirty="0" smtClean="0"/>
              <a:t>         </a:t>
            </a:r>
            <a:r>
              <a:rPr lang="ar-SA" sz="1200" b="1" dirty="0" smtClean="0"/>
              <a:t>وفى           </a:t>
            </a:r>
            <a:r>
              <a:rPr lang="ar-IQ" sz="1200" b="1" dirty="0" smtClean="0"/>
              <a:t>        </a:t>
            </a:r>
            <a:r>
              <a:rPr lang="ar-SA" sz="1200" b="1" dirty="0" smtClean="0"/>
              <a:t>عوى	</a:t>
            </a:r>
            <a:endParaRPr lang="en-US" sz="1200" dirty="0" smtClean="0"/>
          </a:p>
          <a:p>
            <a:pPr algn="r" rtl="1">
              <a:lnSpc>
                <a:spcPct val="170000"/>
              </a:lnSpc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6</a:t>
            </a:fld>
            <a:endParaRPr lang="en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44008" y="1484784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851920" y="1484784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99992" y="62068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164288" y="54868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63688" y="6206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763688" y="548680"/>
            <a:ext cx="54006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835696" y="1412776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691680" y="1412776"/>
            <a:ext cx="14401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187624" y="1412776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83568" y="1412776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83568" y="2708920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83568" y="2708920"/>
            <a:ext cx="14401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260648"/>
            <a:ext cx="8424936" cy="6264695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SA" sz="2000" dirty="0" smtClean="0"/>
              <a:t>ويُعرَف القلب المكاني بأمور خمسة هي: </a:t>
            </a:r>
            <a:endParaRPr lang="en-US" sz="2000" dirty="0" smtClean="0"/>
          </a:p>
          <a:p>
            <a:pPr lvl="0" algn="r" rtl="1">
              <a:lnSpc>
                <a:spcPct val="150000"/>
              </a:lnSpc>
              <a:buNone/>
            </a:pPr>
            <a:r>
              <a:rPr lang="ar-IQ" sz="2000" dirty="0" smtClean="0"/>
              <a:t>1- </a:t>
            </a:r>
            <a:r>
              <a:rPr lang="ar-SA" sz="2000" dirty="0" smtClean="0"/>
              <a:t>أصل اشتقاق الكلمة، مثل: </a:t>
            </a:r>
            <a:endParaRPr lang="ar-IQ" sz="2000" dirty="0" smtClean="0"/>
          </a:p>
          <a:p>
            <a:pPr algn="r" rtl="1">
              <a:lnSpc>
                <a:spcPct val="150000"/>
              </a:lnSpc>
            </a:pPr>
            <a:r>
              <a:rPr lang="ar-IQ" sz="2000" dirty="0" smtClean="0"/>
              <a:t>                                 </a:t>
            </a:r>
            <a:r>
              <a:rPr lang="ar-SA" sz="2000" dirty="0" smtClean="0"/>
              <a:t>جاهٌ          عَفَلٌ          </a:t>
            </a:r>
            <a:r>
              <a:rPr lang="ar-SA" sz="1200" b="1" dirty="0" smtClean="0"/>
              <a:t>أصلها من وجه التوجه المواجهة يواجه التوجيه</a:t>
            </a:r>
            <a:endParaRPr lang="en-US" sz="2000" b="1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أي أنّ عين وجه           تقدّمت           جَوه        جاهُ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                                                   </a:t>
            </a:r>
            <a:r>
              <a:rPr lang="ar-SA" sz="1050" b="1" dirty="0" smtClean="0"/>
              <a:t>الإعلال</a:t>
            </a:r>
            <a:endParaRPr lang="en-US" sz="2000" dirty="0" smtClean="0"/>
          </a:p>
          <a:p>
            <a:pPr algn="just" rtl="1">
              <a:lnSpc>
                <a:spcPct val="150000"/>
              </a:lnSpc>
            </a:pPr>
            <a:r>
              <a:rPr lang="ar-SA" sz="2000" dirty="0" smtClean="0"/>
              <a:t>وكذلك   ناءَ        فَلَعَ   معناها بَعُدَ، وهي من نأى بدليل المصدر النَّأي، وقالوا تَناءَوا أي تباعدوا والمنتأى: الموضع البعيد وكذلك الحادي            العالف      من الفاعل    </a:t>
            </a:r>
            <a:r>
              <a:rPr lang="ar-IQ" sz="2000" dirty="0" smtClean="0"/>
              <a:t>   </a:t>
            </a:r>
            <a:r>
              <a:rPr lang="ar-SA" sz="2000" dirty="0" smtClean="0"/>
              <a:t>  الواحد</a:t>
            </a:r>
            <a:endParaRPr lang="en-US" sz="2000" dirty="0" smtClean="0"/>
          </a:p>
          <a:p>
            <a:pPr lvl="0" algn="r" rtl="1">
              <a:lnSpc>
                <a:spcPct val="150000"/>
              </a:lnSpc>
              <a:buNone/>
            </a:pPr>
            <a:r>
              <a:rPr lang="ar-IQ" sz="2000" dirty="0" smtClean="0"/>
              <a:t>2- </a:t>
            </a:r>
            <a:r>
              <a:rPr lang="ar-SA" sz="2000" dirty="0" smtClean="0"/>
              <a:t>أن يكون في الكلمة حرف علة يجب إعلاله، ولكنه لا يُعَلّ بسبب القلب المكاني، مثل:</a:t>
            </a:r>
            <a:endParaRPr lang="en-US" sz="2000" dirty="0" smtClean="0"/>
          </a:p>
          <a:p>
            <a:pPr algn="r" rtl="1">
              <a:lnSpc>
                <a:spcPct val="150000"/>
              </a:lnSpc>
              <a:buNone/>
            </a:pPr>
            <a:r>
              <a:rPr lang="ar-IQ" sz="2000" dirty="0" smtClean="0"/>
              <a:t>     </a:t>
            </a:r>
            <a:r>
              <a:rPr lang="ar-SA" sz="2000" dirty="0" smtClean="0"/>
              <a:t>أَيسَ         عَفِلَ    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 الياء مسبوقة بالفتحة وعلى هذا يجب أن تُقلبَ ألفاً، مثل: </a:t>
            </a:r>
            <a:endParaRPr lang="en-US" sz="2000" dirty="0" smtClean="0"/>
          </a:p>
          <a:p>
            <a:pPr algn="just" rtl="1">
              <a:lnSpc>
                <a:spcPct val="150000"/>
              </a:lnSpc>
            </a:pPr>
            <a:r>
              <a:rPr lang="ar-SA" sz="2000" dirty="0" smtClean="0"/>
              <a:t>					</a:t>
            </a:r>
            <a:r>
              <a:rPr lang="ar-IQ" sz="2000" dirty="0" smtClean="0"/>
              <a:t>      </a:t>
            </a:r>
            <a:r>
              <a:rPr lang="ar-SA" sz="2000" dirty="0" smtClean="0"/>
              <a:t>  هابَ       التي أصلها (هيبَ) لأنّ (أيسَ) من (يئِسَ) لذلك تقدمت العين على الفاء.</a:t>
            </a:r>
            <a:endParaRPr lang="ar-IQ" sz="2000" dirty="0" smtClean="0"/>
          </a:p>
          <a:p>
            <a:pPr algn="just" rtl="1">
              <a:lnSpc>
                <a:spcPct val="150000"/>
              </a:lnSpc>
            </a:pPr>
            <a:endParaRPr lang="en-US" sz="2000" dirty="0" smtClean="0"/>
          </a:p>
          <a:p>
            <a:pPr algn="r" rtl="1">
              <a:lnSpc>
                <a:spcPct val="150000"/>
              </a:lnSpc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7</a:t>
            </a:fld>
            <a:endParaRPr lang="en"/>
          </a:p>
        </p:txBody>
      </p:sp>
      <p:sp>
        <p:nvSpPr>
          <p:cNvPr id="5" name="Curved Up Arrow 4"/>
          <p:cNvSpPr/>
          <p:nvPr/>
        </p:nvSpPr>
        <p:spPr>
          <a:xfrm>
            <a:off x="4548474" y="2348880"/>
            <a:ext cx="288032" cy="2160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148064" y="162880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139952" y="162880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300192" y="213285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067944" y="213285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660232" y="321297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563888" y="36450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043608" y="364502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380312" y="46531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483768" y="566124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8496944" cy="6192687"/>
          </a:xfrm>
        </p:spPr>
        <p:txBody>
          <a:bodyPr>
            <a:noAutofit/>
          </a:bodyPr>
          <a:lstStyle/>
          <a:p>
            <a:pPr lvl="0" algn="r" rtl="1">
              <a:lnSpc>
                <a:spcPct val="150000"/>
              </a:lnSpc>
              <a:buNone/>
            </a:pPr>
            <a:r>
              <a:rPr lang="ar-IQ" sz="2000" dirty="0" smtClean="0"/>
              <a:t>3- </a:t>
            </a:r>
            <a:r>
              <a:rPr lang="ar-SA" sz="2000" dirty="0" smtClean="0"/>
              <a:t>أن يؤدي ترك القلب المكاني إلى اجتماع همزتين في طرف الكلمة، وهو أمر لا تجوِّزه اللغة، مثل: 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       جائي         فالع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لأنّه جاء أصله جيأَ، واسم فاعل من أصله جاييء، ثمّ نقلب الياء همزة فتصبح جائي، كما انقلبت في اسم الفاعل بائع لأنّ أصله: بايع  - من باعَ  - يبيع.</a:t>
            </a:r>
            <a:endParaRPr lang="en-US" sz="2000" dirty="0" smtClean="0"/>
          </a:p>
          <a:p>
            <a:pPr lvl="0" algn="r" rtl="1">
              <a:lnSpc>
                <a:spcPct val="150000"/>
              </a:lnSpc>
            </a:pPr>
            <a:r>
              <a:rPr lang="ar-IQ" sz="2000" dirty="0" smtClean="0"/>
              <a:t>4- </a:t>
            </a:r>
            <a:r>
              <a:rPr lang="ar-SA" sz="2000" dirty="0" smtClean="0"/>
              <a:t>أن يؤدي ترك القلب المكاني إلى صرف كلمة ممنوعة من الصرف، مثل: 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							     أشياء         لَفعَاء  -  وفي الظاهر (أفعال) لكن هذا الوزن للمصروف، وأصلها: شيئاء على وزن فعلاء مثل</a:t>
            </a:r>
            <a:r>
              <a:rPr lang="ar-IQ" sz="2000" dirty="0" smtClean="0"/>
              <a:t>:</a:t>
            </a:r>
            <a:r>
              <a:rPr lang="ar-SA" sz="2000" dirty="0" smtClean="0"/>
              <a:t> حمراء        لفعاء.</a:t>
            </a:r>
            <a:endParaRPr lang="en-US" sz="2000" dirty="0" smtClean="0"/>
          </a:p>
          <a:p>
            <a:pPr lvl="0" algn="r" rtl="1">
              <a:lnSpc>
                <a:spcPct val="150000"/>
              </a:lnSpc>
            </a:pPr>
            <a:r>
              <a:rPr lang="ar-IQ" sz="2000" dirty="0" smtClean="0"/>
              <a:t>5- </a:t>
            </a:r>
            <a:r>
              <a:rPr lang="ar-SA" sz="2000" dirty="0" smtClean="0"/>
              <a:t>قلة الاستعمال وندرته، مثل: 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  			 راء           فَلع        من رأى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 			 ادُر           أعفل      من أدْؤر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8</a:t>
            </a:fld>
            <a:endParaRPr lang="en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99592" y="342900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7308304" y="436510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8496944" cy="6192687"/>
          </a:xfrm>
        </p:spPr>
        <p:txBody>
          <a:bodyPr>
            <a:noAutofit/>
          </a:bodyPr>
          <a:lstStyle/>
          <a:p>
            <a:pPr lvl="0" algn="r" rtl="1">
              <a:lnSpc>
                <a:spcPct val="150000"/>
              </a:lnSpc>
              <a:buNone/>
            </a:pPr>
            <a:r>
              <a:rPr lang="ar-IQ" sz="2000" dirty="0" smtClean="0"/>
              <a:t>3- </a:t>
            </a:r>
            <a:r>
              <a:rPr lang="ar-SA" sz="2000" dirty="0" smtClean="0"/>
              <a:t>أن يؤدي ترك القلب المكاني إلى اجتماع همزتين في طرف الكلمة، وهو أمر لا تجوِّزه اللغة، مثل: 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       جائي         فالع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لأنّه جاء أصله جيأَ، واسم فاعل من أصله جاييء، ثمّ نقلب الياء همزة فتصبح جائي، كما انقلبت في اسم الفاعل بائع لأنّ أصله: بايع  - من باعَ  - يبيع.</a:t>
            </a:r>
            <a:endParaRPr lang="en-US" sz="2000" dirty="0" smtClean="0"/>
          </a:p>
          <a:p>
            <a:pPr lvl="0" algn="r" rtl="1">
              <a:lnSpc>
                <a:spcPct val="150000"/>
              </a:lnSpc>
            </a:pPr>
            <a:r>
              <a:rPr lang="ar-IQ" sz="2000" dirty="0" smtClean="0"/>
              <a:t>4- </a:t>
            </a:r>
            <a:r>
              <a:rPr lang="ar-SA" sz="2000" dirty="0" smtClean="0"/>
              <a:t>أن يؤدي ترك القلب المكاني إلى صرف كلمة ممنوعة من الصرف، مثل: 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							     أشياء         لَفعَاء  -  وفي الظاهر (أفعال) لكن هذا الوزن للمصروف، وأصلها: شيئاء على وزن فعلاء مثل</a:t>
            </a:r>
            <a:r>
              <a:rPr lang="ar-IQ" sz="2000" dirty="0" smtClean="0"/>
              <a:t>:</a:t>
            </a:r>
            <a:r>
              <a:rPr lang="ar-SA" sz="2000" dirty="0" smtClean="0"/>
              <a:t> حمراء        لفعاء.</a:t>
            </a:r>
            <a:endParaRPr lang="en-US" sz="2000" dirty="0" smtClean="0"/>
          </a:p>
          <a:p>
            <a:pPr lvl="0" algn="r" rtl="1">
              <a:lnSpc>
                <a:spcPct val="150000"/>
              </a:lnSpc>
            </a:pPr>
            <a:r>
              <a:rPr lang="ar-IQ" sz="2000" dirty="0" smtClean="0"/>
              <a:t>5- </a:t>
            </a:r>
            <a:r>
              <a:rPr lang="ar-SA" sz="2000" dirty="0" smtClean="0"/>
              <a:t>قلة الاستعمال وندرته، مثل: 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  			 راء           فَلع        من رأى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r>
              <a:rPr lang="ar-SA" sz="2000" dirty="0" smtClean="0"/>
              <a:t> 			 ادُر           أعفل      من أدْؤر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9</a:t>
            </a:fld>
            <a:endParaRPr lang="en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99592" y="342900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7308304" y="436510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346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الاعلال والابدال والقلب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P30Download.com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الاعلال والابدال والقلب</dc:title>
  <dc:creator>SCORPIONLAMAHS</dc:creator>
  <cp:lastModifiedBy>SCORPIONLAMAHS</cp:lastModifiedBy>
  <cp:revision>7</cp:revision>
  <dcterms:created xsi:type="dcterms:W3CDTF">2017-12-27T18:18:11Z</dcterms:created>
  <dcterms:modified xsi:type="dcterms:W3CDTF">2018-03-01T18:34:10Z</dcterms:modified>
</cp:coreProperties>
</file>