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F4E43-6D54-4B82-BA2C-EA2FF1B7C924}"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F4E43-6D54-4B82-BA2C-EA2FF1B7C924}"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F4E43-6D54-4B82-BA2C-EA2FF1B7C924}"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F4E43-6D54-4B82-BA2C-EA2FF1B7C924}"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F4E43-6D54-4B82-BA2C-EA2FF1B7C924}"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F4E43-6D54-4B82-BA2C-EA2FF1B7C924}"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F4E43-6D54-4B82-BA2C-EA2FF1B7C924}" type="datetimeFigureOut">
              <a:rPr lang="en-US" smtClean="0"/>
              <a:pPr/>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F4E43-6D54-4B82-BA2C-EA2FF1B7C924}" type="datetimeFigureOut">
              <a:rPr lang="en-US" smtClean="0"/>
              <a:pPr/>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F4E43-6D54-4B82-BA2C-EA2FF1B7C924}" type="datetimeFigureOut">
              <a:rPr lang="en-US" smtClean="0"/>
              <a:pPr/>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4E43-6D54-4B82-BA2C-EA2FF1B7C924}"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4E43-6D54-4B82-BA2C-EA2FF1B7C924}"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DBAB6-AC89-43E7-ABA3-BCFDC5FEBE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F4E43-6D54-4B82-BA2C-EA2FF1B7C924}" type="datetimeFigureOut">
              <a:rPr lang="en-US" smtClean="0"/>
              <a:pPr/>
              <a:t>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DBAB6-AC89-43E7-ABA3-BCFDC5FEBE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حروف الزيادة</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188640"/>
            <a:ext cx="8424936" cy="5832647"/>
          </a:xfrm>
        </p:spPr>
        <p:txBody>
          <a:bodyPr>
            <a:normAutofit/>
          </a:bodyPr>
          <a:lstStyle/>
          <a:p>
            <a:pPr algn="r" rtl="1">
              <a:lnSpc>
                <a:spcPct val="150000"/>
              </a:lnSpc>
            </a:pPr>
            <a:r>
              <a:rPr lang="ar-SA" sz="2000" dirty="0" smtClean="0"/>
              <a:t>حروف الزيادة</a:t>
            </a:r>
            <a:endParaRPr lang="en-US" sz="2000" dirty="0" smtClean="0"/>
          </a:p>
          <a:p>
            <a:pPr algn="r" rtl="1">
              <a:lnSpc>
                <a:spcPct val="150000"/>
              </a:lnSpc>
            </a:pPr>
            <a:r>
              <a:rPr lang="ar-SA" sz="2000" dirty="0" smtClean="0"/>
              <a:t>وهي: ( ا، ي، و، الهمزة، م، ت، ن، هـ، س، ل)</a:t>
            </a:r>
            <a:endParaRPr lang="en-US" sz="2000" dirty="0" smtClean="0"/>
          </a:p>
          <a:p>
            <a:pPr algn="r" rtl="1">
              <a:lnSpc>
                <a:spcPct val="150000"/>
              </a:lnSpc>
            </a:pPr>
            <a:r>
              <a:rPr lang="ar-SA" sz="2000" dirty="0" smtClean="0"/>
              <a:t>سأل المبرّد المازني عن حروف الزيادة فأنشده: </a:t>
            </a:r>
            <a:endParaRPr lang="en-US" sz="2000" dirty="0" smtClean="0"/>
          </a:p>
          <a:p>
            <a:pPr algn="ctr" rtl="1">
              <a:lnSpc>
                <a:spcPct val="150000"/>
              </a:lnSpc>
            </a:pPr>
            <a:r>
              <a:rPr lang="ar-SA" sz="2000" dirty="0" smtClean="0"/>
              <a:t>هَوَيتُ السِّمانَ فَشَيَّبنَني	وَما كُنتُ قِدماً هَوِيتُ السِّمانا</a:t>
            </a:r>
            <a:endParaRPr lang="en-US" sz="2000" dirty="0" smtClean="0"/>
          </a:p>
          <a:p>
            <a:pPr algn="r" rtl="1">
              <a:lnSpc>
                <a:spcPct val="150000"/>
              </a:lnSpc>
            </a:pPr>
            <a:r>
              <a:rPr lang="ar-SA" sz="2000" dirty="0" smtClean="0"/>
              <a:t>فقال الجواب؟ فقال: أجبتك دفعتين.</a:t>
            </a:r>
            <a:endParaRPr lang="en-US" sz="2000" dirty="0" smtClean="0"/>
          </a:p>
          <a:p>
            <a:pPr lvl="0" algn="just" rtl="1">
              <a:lnSpc>
                <a:spcPct val="150000"/>
              </a:lnSpc>
            </a:pPr>
            <a:r>
              <a:rPr lang="ar-SA" sz="2000" dirty="0" smtClean="0"/>
              <a:t>وقال الرَّضي إنّ تلميذاً سأل شيخه عنها فقال (سألتمونيها) فظنّ أنّه لم يجب، فقال ما سألتك إلا هذه النوبة، فقال الشيخ: (اليوم تنساه)، فقال: لا والله لا أنساه، فقال: قد أجبتك يا أحمق مرّتين.</a:t>
            </a:r>
            <a:endParaRPr lang="en-US" sz="2000" dirty="0" smtClean="0"/>
          </a:p>
          <a:p>
            <a:pPr lvl="0" algn="r" rtl="1">
              <a:lnSpc>
                <a:spcPct val="150000"/>
              </a:lnSpc>
            </a:pPr>
            <a:r>
              <a:rPr lang="ar-SA" sz="2000" dirty="0" smtClean="0"/>
              <a:t>وقال أبو الحسن بن خروف أحسنها قولهم: </a:t>
            </a:r>
            <a:endParaRPr lang="en-US" sz="2000" dirty="0" smtClean="0"/>
          </a:p>
          <a:p>
            <a:pPr algn="ctr" rtl="1">
              <a:lnSpc>
                <a:spcPct val="150000"/>
              </a:lnSpc>
            </a:pPr>
            <a:r>
              <a:rPr lang="ar-SA" sz="2000" dirty="0" smtClean="0"/>
              <a:t>سألتُ الحروف الزائدات عن اسمها	فقالت ولمْ تبخَل أمان وتسهيل</a:t>
            </a:r>
            <a:endParaRPr lang="en-US" sz="2000" dirty="0" smtClean="0"/>
          </a:p>
          <a:p>
            <a:pPr algn="r" rtl="1">
              <a:lnSpc>
                <a:spcPct val="150000"/>
              </a:lnSpc>
            </a:pPr>
            <a:endParaRPr lang="en-US"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2</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188640"/>
            <a:ext cx="8280920" cy="6120679"/>
          </a:xfrm>
        </p:spPr>
        <p:txBody>
          <a:bodyPr>
            <a:noAutofit/>
          </a:bodyPr>
          <a:lstStyle/>
          <a:p>
            <a:pPr algn="r" rtl="1">
              <a:lnSpc>
                <a:spcPct val="150000"/>
              </a:lnSpc>
            </a:pPr>
            <a:r>
              <a:rPr lang="ar-SA" sz="2000" dirty="0" smtClean="0"/>
              <a:t>لذلك قال ابن مالك: </a:t>
            </a:r>
            <a:endParaRPr lang="en-US" sz="2000" dirty="0" smtClean="0"/>
          </a:p>
          <a:p>
            <a:pPr algn="ctr" rtl="1">
              <a:lnSpc>
                <a:spcPct val="150000"/>
              </a:lnSpc>
            </a:pPr>
            <a:r>
              <a:rPr lang="ar-SA" sz="2000" dirty="0" smtClean="0"/>
              <a:t>أمان وتسليمٌ تلا يومَ أنسه		هناءٌ وتسليمٌ نهاية مسؤولٍ</a:t>
            </a:r>
            <a:endParaRPr lang="en-US" sz="2000" dirty="0" smtClean="0"/>
          </a:p>
          <a:p>
            <a:pPr lvl="0" algn="r" rtl="1">
              <a:lnSpc>
                <a:spcPct val="150000"/>
              </a:lnSpc>
            </a:pPr>
            <a:r>
              <a:rPr lang="ar-SA" sz="2000" dirty="0" smtClean="0"/>
              <a:t>فالحرف الأصلي هو الذي يلزم الكلمة في تصاريفها، فلا يسقط منها عند تصريفها.</a:t>
            </a:r>
            <a:endParaRPr lang="en-US" sz="2000" dirty="0" smtClean="0"/>
          </a:p>
          <a:p>
            <a:pPr lvl="0" algn="r" rtl="1">
              <a:lnSpc>
                <a:spcPct val="150000"/>
              </a:lnSpc>
            </a:pPr>
            <a:r>
              <a:rPr lang="ar-SA" sz="2000" dirty="0" smtClean="0"/>
              <a:t>أما الحرف الزائد فيحذف في بعض التصاريف كألف (ضارب)</a:t>
            </a:r>
            <a:endParaRPr lang="en-US" sz="2000" dirty="0" smtClean="0"/>
          </a:p>
          <a:p>
            <a:pPr algn="r" rtl="1">
              <a:lnSpc>
                <a:spcPct val="150000"/>
              </a:lnSpc>
            </a:pPr>
            <a:r>
              <a:rPr lang="ar-SA" sz="2000" dirty="0" smtClean="0"/>
              <a:t>                                                </a:t>
            </a:r>
            <a:r>
              <a:rPr lang="ar-IQ" sz="2000" dirty="0" smtClean="0"/>
              <a:t>        </a:t>
            </a:r>
            <a:r>
              <a:rPr lang="ar-SA" sz="2000" dirty="0" smtClean="0"/>
              <a:t>  وميم  (مكرم)</a:t>
            </a:r>
            <a:endParaRPr lang="en-US" sz="2000" dirty="0" smtClean="0"/>
          </a:p>
          <a:p>
            <a:pPr algn="r" rtl="1">
              <a:lnSpc>
                <a:spcPct val="150000"/>
              </a:lnSpc>
            </a:pPr>
            <a:r>
              <a:rPr lang="ar-SA" sz="2000" dirty="0" smtClean="0"/>
              <a:t>                                                  </a:t>
            </a:r>
            <a:r>
              <a:rPr lang="ar-IQ" sz="2000" dirty="0" smtClean="0"/>
              <a:t>        </a:t>
            </a:r>
            <a:r>
              <a:rPr lang="ar-SA" sz="2000" dirty="0" smtClean="0"/>
              <a:t>و</a:t>
            </a:r>
            <a:r>
              <a:rPr lang="ar-IQ" sz="2000" smtClean="0"/>
              <a:t>تا</a:t>
            </a:r>
            <a:r>
              <a:rPr lang="ar-SA" sz="2000" smtClean="0"/>
              <a:t>ء  </a:t>
            </a:r>
            <a:r>
              <a:rPr lang="ar-SA" sz="2000" dirty="0" smtClean="0"/>
              <a:t>(افتكر) </a:t>
            </a:r>
            <a:endParaRPr lang="en-US" sz="2000" dirty="0" smtClean="0"/>
          </a:p>
          <a:p>
            <a:pPr algn="r" rtl="1">
              <a:lnSpc>
                <a:spcPct val="150000"/>
              </a:lnSpc>
            </a:pPr>
            <a:r>
              <a:rPr lang="ar-SA" sz="2000" dirty="0" smtClean="0"/>
              <a:t>طرق معرفة أحرف الزيادة:</a:t>
            </a:r>
            <a:endParaRPr lang="en-US" sz="2000" dirty="0" smtClean="0"/>
          </a:p>
          <a:p>
            <a:pPr lvl="0" algn="r" rtl="1">
              <a:lnSpc>
                <a:spcPct val="150000"/>
              </a:lnSpc>
              <a:buNone/>
            </a:pPr>
            <a:r>
              <a:rPr lang="ar-IQ" sz="2000" dirty="0" smtClean="0"/>
              <a:t>1- </a:t>
            </a:r>
            <a:r>
              <a:rPr lang="ar-SA" sz="2000" dirty="0" smtClean="0"/>
              <a:t>الاشتقاق 		ضارب   مضروب   ضرب   ضرباً</a:t>
            </a:r>
            <a:endParaRPr lang="en-US" sz="2000" dirty="0" smtClean="0"/>
          </a:p>
          <a:p>
            <a:pPr lvl="0" algn="r" rtl="1">
              <a:lnSpc>
                <a:spcPct val="150000"/>
              </a:lnSpc>
              <a:buNone/>
            </a:pPr>
            <a:r>
              <a:rPr lang="ar-IQ" sz="2000" dirty="0" smtClean="0"/>
              <a:t>2- </a:t>
            </a:r>
            <a:r>
              <a:rPr lang="ar-SA" sz="2000" dirty="0" smtClean="0"/>
              <a:t>وزن الكلمة 		ضرب</a:t>
            </a:r>
            <a:endParaRPr lang="en-US" sz="2000" dirty="0" smtClean="0"/>
          </a:p>
          <a:p>
            <a:pPr lvl="0" algn="r" rtl="1">
              <a:lnSpc>
                <a:spcPct val="150000"/>
              </a:lnSpc>
              <a:buNone/>
            </a:pPr>
            <a:r>
              <a:rPr lang="ar-IQ" sz="2000" dirty="0" smtClean="0"/>
              <a:t>3- </a:t>
            </a:r>
            <a:r>
              <a:rPr lang="ar-SA" sz="2000" dirty="0" smtClean="0"/>
              <a:t>جملة الكلمة		ضُرِبَ ضربات</a:t>
            </a:r>
            <a:endParaRPr lang="en-US" sz="2000" dirty="0" smtClean="0"/>
          </a:p>
          <a:p>
            <a:pPr lvl="0" algn="just" rtl="1">
              <a:lnSpc>
                <a:spcPct val="150000"/>
              </a:lnSpc>
              <a:buNone/>
            </a:pPr>
            <a:r>
              <a:rPr lang="ar-IQ" sz="2000" dirty="0" smtClean="0"/>
              <a:t>4- </a:t>
            </a:r>
            <a:r>
              <a:rPr lang="ar-SA" sz="2000" dirty="0" smtClean="0"/>
              <a:t>الألف  لا تُزاد في أول الكلمة أبداً وتُزاد في الثانية والثالثة والرابعة (فاعل، تفاعل، مفعال)</a:t>
            </a:r>
            <a:endParaRPr lang="en-US" sz="2000" dirty="0" smtClean="0"/>
          </a:p>
          <a:p>
            <a:pPr algn="r" rtl="1">
              <a:lnSpc>
                <a:spcPct val="150000"/>
              </a:lnSpc>
            </a:pPr>
            <a:r>
              <a:rPr lang="ar-SA" sz="2000" dirty="0" smtClean="0"/>
              <a:t>والسبب: لأنّه لا يجوز الابتداء بالساكن.</a:t>
            </a:r>
            <a:endParaRPr lang="en-US" sz="16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3</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32656"/>
            <a:ext cx="8147248" cy="6192687"/>
          </a:xfrm>
        </p:spPr>
        <p:txBody>
          <a:bodyPr>
            <a:normAutofit fontScale="77500" lnSpcReduction="20000"/>
          </a:bodyPr>
          <a:lstStyle/>
          <a:p>
            <a:pPr algn="r" rtl="1">
              <a:lnSpc>
                <a:spcPct val="150000"/>
              </a:lnSpc>
            </a:pPr>
            <a:r>
              <a:rPr lang="ar-SA" dirty="0" smtClean="0"/>
              <a:t>ولا تكون أصله في الأسماء المتمكنة المعربة والأفعال المتصرفة والجامدة</a:t>
            </a:r>
            <a:endParaRPr lang="en-US" dirty="0" smtClean="0"/>
          </a:p>
          <a:p>
            <a:pPr lvl="0" algn="r" rtl="1">
              <a:lnSpc>
                <a:spcPct val="150000"/>
              </a:lnSpc>
              <a:buNone/>
            </a:pPr>
            <a:r>
              <a:rPr lang="ar-IQ" dirty="0" smtClean="0"/>
              <a:t>أ- </a:t>
            </a:r>
            <a:r>
              <a:rPr lang="ar-SA" dirty="0" smtClean="0"/>
              <a:t>متى جاور حرفين أصليين (ضارب -  عمّار  - وحُبلى.</a:t>
            </a:r>
            <a:endParaRPr lang="en-US" dirty="0" smtClean="0"/>
          </a:p>
          <a:p>
            <a:pPr lvl="0" algn="r" rtl="1">
              <a:lnSpc>
                <a:spcPct val="150000"/>
              </a:lnSpc>
              <a:buNone/>
            </a:pPr>
            <a:r>
              <a:rPr lang="ar-IQ" dirty="0" smtClean="0"/>
              <a:t>ب- </a:t>
            </a:r>
            <a:r>
              <a:rPr lang="en-US" dirty="0" smtClean="0"/>
              <a:t> </a:t>
            </a:r>
            <a:r>
              <a:rPr lang="ar-SA" dirty="0" smtClean="0"/>
              <a:t>المنقلبة عن أصل الواو (قال – جالَ  - سما  - شكا) </a:t>
            </a:r>
            <a:endParaRPr lang="en-US" dirty="0" smtClean="0"/>
          </a:p>
          <a:p>
            <a:pPr algn="r" rtl="1">
              <a:lnSpc>
                <a:spcPct val="150000"/>
              </a:lnSpc>
            </a:pPr>
            <a:r>
              <a:rPr lang="ar-SA" dirty="0" smtClean="0"/>
              <a:t>المنقلبة عن الياء  (باعَ  - نامَ  - سعى  - رمى)</a:t>
            </a:r>
            <a:endParaRPr lang="en-US" dirty="0" smtClean="0"/>
          </a:p>
          <a:p>
            <a:pPr lvl="0" algn="r" rtl="1">
              <a:lnSpc>
                <a:spcPct val="150000"/>
              </a:lnSpc>
              <a:buNone/>
            </a:pPr>
            <a:r>
              <a:rPr lang="ar-IQ" dirty="0" smtClean="0"/>
              <a:t>- </a:t>
            </a:r>
            <a:r>
              <a:rPr lang="ar-SA" dirty="0" smtClean="0"/>
              <a:t>الياء: تعدّ زائدة متى صحبت أكثر من حرفين أصليين، ولم تكن متصدرة أكثر من ثلاثة أحرف أصول، نحو: صيرفي ويعمل، ويعلم ((فعل مضارع))</a:t>
            </a:r>
            <a:endParaRPr lang="en-US" dirty="0" smtClean="0"/>
          </a:p>
          <a:p>
            <a:pPr lvl="0" algn="r" rtl="1">
              <a:lnSpc>
                <a:spcPct val="150000"/>
              </a:lnSpc>
              <a:buNone/>
            </a:pPr>
            <a:r>
              <a:rPr lang="ar-IQ" dirty="0" smtClean="0"/>
              <a:t>- </a:t>
            </a:r>
            <a:r>
              <a:rPr lang="ar-SA" dirty="0" smtClean="0"/>
              <a:t>الواو: الواو كالألف في أنّها لا تُزاد أولاً البتة وتكون زائدة متى صحبت أكثر من أصلين، مثل: (جوهر، عجوز، محمود) </a:t>
            </a:r>
            <a:endParaRPr lang="en-US" dirty="0" smtClean="0"/>
          </a:p>
          <a:p>
            <a:pPr algn="r" rtl="1">
              <a:lnSpc>
                <a:spcPct val="150000"/>
              </a:lnSpc>
            </a:pPr>
            <a:r>
              <a:rPr lang="ar-SA" dirty="0" smtClean="0"/>
              <a:t>وتكون أصلية في الثنائي المكرر مثل (يؤيؤ) (اسم طائر ذي مخلب)</a:t>
            </a:r>
            <a:endParaRPr lang="en-US" dirty="0" smtClean="0"/>
          </a:p>
          <a:p>
            <a:pPr algn="r" rtl="1">
              <a:lnSpc>
                <a:spcPct val="150000"/>
              </a:lnSpc>
            </a:pPr>
            <a:r>
              <a:rPr lang="ar-SA" dirty="0" smtClean="0"/>
              <a:t>وعوعة مصدر فعل (عوع) إذا صوّت.</a:t>
            </a:r>
            <a:endParaRPr lang="en-US" dirty="0" smtClean="0"/>
          </a:p>
          <a:p>
            <a:pPr algn="r" rtl="1">
              <a:lnSpc>
                <a:spcPct val="150000"/>
              </a:lnSpc>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4</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60648"/>
            <a:ext cx="8291264" cy="6264695"/>
          </a:xfrm>
        </p:spPr>
        <p:txBody>
          <a:bodyPr>
            <a:normAutofit fontScale="70000" lnSpcReduction="20000"/>
          </a:bodyPr>
          <a:lstStyle/>
          <a:p>
            <a:pPr lvl="0" algn="r" rtl="1">
              <a:lnSpc>
                <a:spcPct val="150000"/>
              </a:lnSpc>
            </a:pPr>
            <a:r>
              <a:rPr lang="ar-SA" dirty="0" smtClean="0"/>
              <a:t>السين: تكون زائدة في الاستفعال.</a:t>
            </a:r>
            <a:endParaRPr lang="en-US" dirty="0" smtClean="0"/>
          </a:p>
          <a:p>
            <a:pPr lvl="0" algn="r" rtl="1">
              <a:lnSpc>
                <a:spcPct val="150000"/>
              </a:lnSpc>
            </a:pPr>
            <a:r>
              <a:rPr lang="ar-SA" dirty="0" smtClean="0"/>
              <a:t>اللام: تطّرد زيادة اللام في أسماء الإشارة، نحو: ذلك</a:t>
            </a:r>
            <a:endParaRPr lang="en-US" dirty="0" smtClean="0"/>
          </a:p>
          <a:p>
            <a:pPr algn="r" rtl="1">
              <a:lnSpc>
                <a:spcPct val="150000"/>
              </a:lnSpc>
            </a:pPr>
            <a:r>
              <a:rPr lang="ar-SA" dirty="0" smtClean="0"/>
              <a:t>           أصلاً		ذلك   -  تلك</a:t>
            </a:r>
            <a:endParaRPr lang="en-US" dirty="0" smtClean="0"/>
          </a:p>
          <a:p>
            <a:pPr algn="r" rtl="1">
              <a:lnSpc>
                <a:spcPct val="150000"/>
              </a:lnSpc>
            </a:pPr>
            <a:r>
              <a:rPr lang="ar-SA" dirty="0" smtClean="0"/>
              <a:t>                 </a:t>
            </a:r>
            <a:r>
              <a:rPr lang="ar-IQ" dirty="0" smtClean="0"/>
              <a:t>                     </a:t>
            </a:r>
            <a:r>
              <a:rPr lang="ar-SA" dirty="0" smtClean="0"/>
              <a:t>  ذالِـ ك</a:t>
            </a:r>
            <a:endParaRPr lang="en-US" dirty="0" smtClean="0"/>
          </a:p>
          <a:p>
            <a:pPr algn="r" rtl="1">
              <a:lnSpc>
                <a:spcPct val="150000"/>
              </a:lnSpc>
            </a:pPr>
            <a:r>
              <a:rPr lang="ar-SA" dirty="0" smtClean="0"/>
              <a:t>           ونحو: طيسل والأصل: طيس وهو الكثير</a:t>
            </a:r>
            <a:endParaRPr lang="en-US" dirty="0" smtClean="0"/>
          </a:p>
          <a:p>
            <a:pPr algn="r" rtl="1">
              <a:lnSpc>
                <a:spcPct val="150000"/>
              </a:lnSpc>
            </a:pPr>
            <a:r>
              <a:rPr lang="ar-SA" dirty="0" smtClean="0"/>
              <a:t>                 وزينل  والأصل: زين</a:t>
            </a:r>
            <a:endParaRPr lang="en-US" dirty="0" smtClean="0"/>
          </a:p>
          <a:p>
            <a:pPr algn="r" rtl="1">
              <a:lnSpc>
                <a:spcPct val="150000"/>
              </a:lnSpc>
            </a:pPr>
            <a:r>
              <a:rPr lang="ar-SA" dirty="0" smtClean="0"/>
              <a:t>                 زيدل   والأصل: زيد</a:t>
            </a:r>
            <a:endParaRPr lang="en-US" dirty="0" smtClean="0"/>
          </a:p>
          <a:p>
            <a:pPr lvl="0" algn="r" rtl="1">
              <a:lnSpc>
                <a:spcPct val="150000"/>
              </a:lnSpc>
            </a:pPr>
            <a:r>
              <a:rPr lang="ar-SA" dirty="0" smtClean="0"/>
              <a:t>الهمزة والميم: هما أصلان إذا تصدرا على الأربعة حروف الأصلية</a:t>
            </a:r>
            <a:endParaRPr lang="en-US" dirty="0" smtClean="0"/>
          </a:p>
          <a:p>
            <a:pPr algn="r" rtl="1">
              <a:lnSpc>
                <a:spcPct val="150000"/>
              </a:lnSpc>
            </a:pPr>
            <a:r>
              <a:rPr lang="ar-SA" dirty="0" smtClean="0"/>
              <a:t>نحو: اصطبل       مرزجوش    (المرزنجوش) الزعفران</a:t>
            </a:r>
            <a:endParaRPr lang="en-US" dirty="0" smtClean="0"/>
          </a:p>
          <a:p>
            <a:pPr algn="r" rtl="1">
              <a:lnSpc>
                <a:spcPct val="150000"/>
              </a:lnSpc>
            </a:pPr>
            <a:r>
              <a:rPr lang="ar-SA" dirty="0" smtClean="0"/>
              <a:t>عدا ذلك فإذا تصدرا ثلاثة أحرف أصلية مثل: أحمد	مُكرم</a:t>
            </a:r>
            <a:endParaRPr lang="en-US" dirty="0" smtClean="0"/>
          </a:p>
          <a:p>
            <a:pPr algn="r" rtl="1">
              <a:lnSpc>
                <a:spcPct val="150000"/>
              </a:lnSpc>
            </a:pPr>
            <a:r>
              <a:rPr lang="ar-SA" dirty="0" smtClean="0"/>
              <a:t>                                      ومتطرفة مثل: مسجد   (فهي زائدة)</a:t>
            </a:r>
            <a:endParaRPr lang="en-US" dirty="0" smtClean="0"/>
          </a:p>
          <a:p>
            <a:pPr algn="r" rtl="1">
              <a:lnSpc>
                <a:spcPct val="150000"/>
              </a:lnSpc>
            </a:pPr>
            <a:r>
              <a:rPr lang="ar-SA" dirty="0" smtClean="0"/>
              <a:t>                                                      حمراء</a:t>
            </a:r>
            <a:endParaRPr lang="en-US" dirty="0" smtClean="0"/>
          </a:p>
          <a:p>
            <a:pPr algn="r" rtl="1">
              <a:lnSpc>
                <a:spcPct val="150000"/>
              </a:lnSpc>
            </a:pPr>
            <a:r>
              <a:rPr lang="ar-SA" dirty="0" smtClean="0"/>
              <a:t>                                                      علياء    (بعد الألف)</a:t>
            </a:r>
            <a:endParaRPr lang="en-US" dirty="0" smtClean="0"/>
          </a:p>
          <a:p>
            <a:pPr algn="r" rtl="1">
              <a:lnSpc>
                <a:spcPct val="150000"/>
              </a:lnSpc>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5</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1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60648"/>
            <a:ext cx="8291264" cy="6264695"/>
          </a:xfrm>
        </p:spPr>
        <p:txBody>
          <a:bodyPr>
            <a:noAutofit/>
          </a:bodyPr>
          <a:lstStyle/>
          <a:p>
            <a:pPr algn="r" rtl="1">
              <a:lnSpc>
                <a:spcPct val="150000"/>
              </a:lnSpc>
            </a:pPr>
            <a:r>
              <a:rPr lang="ar-SA" sz="2000" b="1" u="sng" dirty="0" smtClean="0"/>
              <a:t>الأصول والزوائد</a:t>
            </a:r>
            <a:endParaRPr lang="en-US" sz="2000" dirty="0" smtClean="0"/>
          </a:p>
          <a:p>
            <a:pPr algn="r" rtl="1">
              <a:lnSpc>
                <a:spcPct val="150000"/>
              </a:lnSpc>
            </a:pPr>
            <a:r>
              <a:rPr lang="ar-SA" sz="2000" dirty="0" smtClean="0"/>
              <a:t>الأصول في العربية هي     ف    ع     ل</a:t>
            </a:r>
            <a:endParaRPr lang="en-US" sz="2000" dirty="0" smtClean="0"/>
          </a:p>
          <a:p>
            <a:pPr algn="just" rtl="1">
              <a:lnSpc>
                <a:spcPct val="150000"/>
              </a:lnSpc>
            </a:pPr>
            <a:r>
              <a:rPr lang="ar-SA" sz="2000" dirty="0" smtClean="0"/>
              <a:t>فإن زادت الأصول على ثلاثة كررت اللام دون الفاء والعين. وذلك لأنّ الزيادة تلحق الجذر، فاللام أقرب من الزيادة عن العين والفاء مثل: </a:t>
            </a:r>
            <a:endParaRPr lang="en-US" sz="2000" dirty="0" smtClean="0"/>
          </a:p>
          <a:p>
            <a:pPr algn="r" rtl="1">
              <a:lnSpc>
                <a:spcPct val="150000"/>
              </a:lnSpc>
            </a:pPr>
            <a:r>
              <a:rPr lang="ar-SA" sz="2000" dirty="0" smtClean="0"/>
              <a:t>		دَحْرَجَ		فَعْلَلَ</a:t>
            </a:r>
            <a:endParaRPr lang="en-US" sz="2000" dirty="0" smtClean="0"/>
          </a:p>
          <a:p>
            <a:pPr algn="r" rtl="1">
              <a:lnSpc>
                <a:spcPct val="150000"/>
              </a:lnSpc>
            </a:pPr>
            <a:r>
              <a:rPr lang="ar-SA" sz="2000" dirty="0" smtClean="0"/>
              <a:t>                    </a:t>
            </a:r>
            <a:r>
              <a:rPr lang="ar-IQ" sz="2000" dirty="0" smtClean="0"/>
              <a:t>  </a:t>
            </a:r>
            <a:r>
              <a:rPr lang="ar-SA" sz="2000" dirty="0" smtClean="0"/>
              <a:t>قَشْعَرَ		فَعْلَلَ</a:t>
            </a:r>
            <a:endParaRPr lang="en-US" sz="2000" dirty="0" smtClean="0"/>
          </a:p>
          <a:p>
            <a:pPr algn="just" rtl="1">
              <a:lnSpc>
                <a:spcPct val="150000"/>
              </a:lnSpc>
            </a:pPr>
            <a:r>
              <a:rPr lang="ar-SA" sz="2000" dirty="0" smtClean="0"/>
              <a:t>	         </a:t>
            </a:r>
            <a:r>
              <a:rPr lang="ar-IQ" sz="2000" dirty="0" smtClean="0"/>
              <a:t>    </a:t>
            </a:r>
            <a:r>
              <a:rPr lang="ar-SA" sz="2000" dirty="0" smtClean="0"/>
              <a:t>دِرهَم		فِعْلَل</a:t>
            </a:r>
            <a:endParaRPr lang="en-US" sz="2000" dirty="0" smtClean="0"/>
          </a:p>
          <a:p>
            <a:pPr algn="just" rtl="1">
              <a:lnSpc>
                <a:spcPct val="150000"/>
              </a:lnSpc>
            </a:pPr>
            <a:r>
              <a:rPr lang="ar-SA" sz="2000" dirty="0" smtClean="0"/>
              <a:t>والخماسي المجرّد أي أنّ جميع حروفه أصلية فيوزن بزيادة لامين على أحرف الميزان (فَعَلَ) مثل: </a:t>
            </a:r>
            <a:endParaRPr lang="en-US" sz="2000" dirty="0" smtClean="0"/>
          </a:p>
          <a:p>
            <a:pPr algn="r" rtl="1">
              <a:lnSpc>
                <a:spcPct val="150000"/>
              </a:lnSpc>
            </a:pPr>
            <a:r>
              <a:rPr lang="ar-SA" sz="2000" dirty="0" smtClean="0"/>
              <a:t>سفرجل		فَعَلْلَل                    اصله هكذا ولكن يُكتَب هكذا (فَعَلًّل) وذلك لأنّ العرب يكرهون توالي ثلاث لامات</a:t>
            </a:r>
            <a:endParaRPr lang="en-US" sz="2000" dirty="0" smtClean="0"/>
          </a:p>
          <a:p>
            <a:pPr algn="r" rtl="1">
              <a:lnSpc>
                <a:spcPct val="150000"/>
              </a:lnSpc>
            </a:pPr>
            <a:r>
              <a:rPr lang="ar-SA" sz="2000" dirty="0" smtClean="0"/>
              <a:t>شَمَردَل		فَعَلًّل</a:t>
            </a:r>
            <a:endParaRPr lang="en-US" sz="2000" dirty="0" smtClean="0"/>
          </a:p>
          <a:p>
            <a:pPr algn="r" rtl="1">
              <a:lnSpc>
                <a:spcPct val="150000"/>
              </a:lnSpc>
            </a:pPr>
            <a:r>
              <a:rPr lang="ar-SA" sz="2000" dirty="0" smtClean="0"/>
              <a:t>فَرَزدَق		فَعَلًّل</a:t>
            </a:r>
            <a:endParaRPr lang="en-US" sz="2000" dirty="0" smtClean="0"/>
          </a:p>
          <a:p>
            <a:pPr algn="r" rtl="1">
              <a:lnSpc>
                <a:spcPct val="150000"/>
              </a:lnSpc>
            </a:pPr>
            <a:endParaRPr lang="en-US" sz="16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6</a:t>
            </a:fld>
            <a:endParaRPr lang="en"/>
          </a:p>
        </p:txBody>
      </p:sp>
      <p:cxnSp>
        <p:nvCxnSpPr>
          <p:cNvPr id="6" name="Straight Arrow Connector 5"/>
          <p:cNvCxnSpPr/>
          <p:nvPr/>
        </p:nvCxnSpPr>
        <p:spPr>
          <a:xfrm flipH="1">
            <a:off x="4139952" y="4509120"/>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32656"/>
            <a:ext cx="8291264" cy="6120679"/>
          </a:xfrm>
        </p:spPr>
        <p:txBody>
          <a:bodyPr>
            <a:noAutofit/>
          </a:bodyPr>
          <a:lstStyle/>
          <a:p>
            <a:pPr algn="r" rtl="1">
              <a:lnSpc>
                <a:spcPct val="150000"/>
              </a:lnSpc>
            </a:pPr>
            <a:r>
              <a:rPr lang="ar-SA" sz="2000" dirty="0" smtClean="0"/>
              <a:t>أمّا إذا كان في الكلمة حرفٌ زائد فتكون الزيادة على نوعين:</a:t>
            </a:r>
            <a:endParaRPr lang="en-US" sz="2000" dirty="0" smtClean="0"/>
          </a:p>
          <a:p>
            <a:pPr lvl="0" algn="r" rtl="1">
              <a:lnSpc>
                <a:spcPct val="150000"/>
              </a:lnSpc>
            </a:pPr>
            <a:r>
              <a:rPr lang="ar-SA" sz="2000" dirty="0" smtClean="0"/>
              <a:t>ما يحصل في الكلمة من زيادة </a:t>
            </a:r>
            <a:endParaRPr lang="en-US" sz="2000" dirty="0" smtClean="0"/>
          </a:p>
          <a:p>
            <a:pPr lvl="0" algn="r" rtl="1">
              <a:lnSpc>
                <a:spcPct val="150000"/>
              </a:lnSpc>
            </a:pPr>
            <a:r>
              <a:rPr lang="ar-SA" sz="2000" dirty="0" smtClean="0"/>
              <a:t>بتكرير حرف أصلي هو العين (عين الكلمة) مثل: قطّع    وهذا ما يسمى المضاعف، ووزنه (فَعَّل) </a:t>
            </a:r>
            <a:endParaRPr lang="en-US" sz="2000" dirty="0" smtClean="0"/>
          </a:p>
          <a:p>
            <a:pPr algn="r" rtl="1">
              <a:lnSpc>
                <a:spcPct val="150000"/>
              </a:lnSpc>
            </a:pPr>
            <a:r>
              <a:rPr lang="ar-SA" sz="2000" dirty="0" smtClean="0"/>
              <a:t>إذاً الزيادة في اللام في الأصول، وفي عين الفعل في المضاعف، أما فاء الكلمة فلم تُكرر في كلام العرب إلا في كلمة واحدة وهي (مَرمَريس) أو (مَرمَريت) ومعناها الداهية أو الشدة، ووزنها (فَعفَعيل).</a:t>
            </a:r>
            <a:endParaRPr lang="en-US" sz="2000" dirty="0" smtClean="0"/>
          </a:p>
          <a:p>
            <a:pPr algn="r" rtl="1">
              <a:lnSpc>
                <a:spcPct val="150000"/>
              </a:lnSpc>
            </a:pPr>
            <a:r>
              <a:rPr lang="ar-SA" sz="2000" dirty="0" smtClean="0"/>
              <a:t>أما في (اتَّعَظَ) بالتشديد في الفاء ليس تكرار لها، وإنّما الوزن يكون على الأصل، وأصل اتَّعَظ         إدْ تَعَظَ بوزن </a:t>
            </a:r>
            <a:r>
              <a:rPr lang="ar-SA" sz="2000" dirty="0" smtClean="0"/>
              <a:t>افتعلَ</a:t>
            </a:r>
            <a:r>
              <a:rPr lang="ar-IQ" sz="2000" smtClean="0"/>
              <a:t> </a:t>
            </a:r>
            <a:r>
              <a:rPr lang="ar-SA" sz="2000" smtClean="0"/>
              <a:t>من </a:t>
            </a:r>
            <a:r>
              <a:rPr lang="ar-SA" sz="2000" dirty="0" smtClean="0"/>
              <a:t>وَعظ </a:t>
            </a:r>
            <a:endParaRPr lang="en-US" sz="2000" dirty="0" smtClean="0"/>
          </a:p>
          <a:p>
            <a:pPr algn="r" rtl="1">
              <a:lnSpc>
                <a:spcPct val="150000"/>
              </a:lnSpc>
            </a:pPr>
            <a:r>
              <a:rPr lang="ar-SA" sz="2000" dirty="0" smtClean="0"/>
              <a:t>إدتعظ   إتتعظ     </a:t>
            </a:r>
            <a:r>
              <a:rPr lang="ar-IQ" sz="2000" dirty="0" smtClean="0"/>
              <a:t>		</a:t>
            </a:r>
            <a:r>
              <a:rPr lang="ar-SA" sz="2000" dirty="0" smtClean="0"/>
              <a:t>       الإدغام      إتَّعَظَ</a:t>
            </a:r>
            <a:endParaRPr lang="en-US" sz="2000" dirty="0" smtClean="0"/>
          </a:p>
          <a:p>
            <a:pPr algn="r" rtl="1">
              <a:lnSpc>
                <a:spcPct val="150000"/>
              </a:lnSpc>
            </a:pPr>
            <a:r>
              <a:rPr lang="ar-SA" sz="2000" dirty="0" smtClean="0"/>
              <a:t>ومن هنا فإنّ أي تغيير في كلمة ما، فإن وزنها يبقى ثابتاً ولا يتأثر بالتغيير، ويحدث التغيير عن طريق (الإعلال، الإبدال، القلب المكاني).</a:t>
            </a:r>
            <a:endParaRPr lang="en-US" sz="2000" dirty="0" smtClean="0"/>
          </a:p>
          <a:p>
            <a:pPr algn="r" rtl="1">
              <a:lnSpc>
                <a:spcPct val="150000"/>
              </a:lnSpc>
            </a:pPr>
            <a:endParaRPr lang="en-US" sz="16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7</a:t>
            </a:fld>
            <a:endParaRPr lang="en"/>
          </a:p>
        </p:txBody>
      </p:sp>
      <p:cxnSp>
        <p:nvCxnSpPr>
          <p:cNvPr id="6" name="Straight Arrow Connector 5"/>
          <p:cNvCxnSpPr/>
          <p:nvPr/>
        </p:nvCxnSpPr>
        <p:spPr>
          <a:xfrm flipH="1">
            <a:off x="5508104" y="4941168"/>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350</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حروف الزيادة</vt:lpstr>
      <vt:lpstr>Slide 2</vt:lpstr>
      <vt:lpstr>Slide 3</vt:lpstr>
      <vt:lpstr>Slide 4</vt:lpstr>
      <vt:lpstr>Slide 5</vt:lpstr>
      <vt:lpstr>Slide 6</vt:lpstr>
      <vt:lpstr>Slide 7</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حروف الزيادة</dc:title>
  <dc:creator>SCORPIONLAMAHS</dc:creator>
  <cp:lastModifiedBy>SCORPIONLAMAHS</cp:lastModifiedBy>
  <cp:revision>6</cp:revision>
  <dcterms:created xsi:type="dcterms:W3CDTF">2017-12-27T18:11:00Z</dcterms:created>
  <dcterms:modified xsi:type="dcterms:W3CDTF">2018-01-30T11:20:19Z</dcterms:modified>
</cp:coreProperties>
</file>