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9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508C634-48E1-4CD3-9CEA-7D033DFAF948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C634-48E1-4CD3-9CEA-7D033DFAF948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C634-48E1-4CD3-9CEA-7D033DFAF948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08C634-48E1-4CD3-9CEA-7D033DFAF948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508C634-48E1-4CD3-9CEA-7D033DFAF948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C634-48E1-4CD3-9CEA-7D033DFAF948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C634-48E1-4CD3-9CEA-7D033DFAF948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08C634-48E1-4CD3-9CEA-7D033DFAF948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C634-48E1-4CD3-9CEA-7D033DFAF948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08C634-48E1-4CD3-9CEA-7D033DFAF948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08C634-48E1-4CD3-9CEA-7D033DFAF948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08C634-48E1-4CD3-9CEA-7D033DFAF948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410DF5-A8F0-412E-9AD5-ABF267821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952872"/>
          </a:xfrm>
        </p:spPr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ar-SA" sz="4400" dirty="0" smtClean="0"/>
              <a:t>نون التوكيد مع الفعل</a:t>
            </a:r>
            <a:br>
              <a:rPr lang="ar-SA" sz="4400" dirty="0" smtClean="0"/>
            </a:br>
            <a:r>
              <a:rPr lang="ar-SA" sz="3100" dirty="0" smtClean="0"/>
              <a:t>علم الصرف العربي/ المرحلة الأولى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3000" cap="small" dirty="0" smtClean="0">
                <a:latin typeface="+mj-lt"/>
                <a:ea typeface="+mj-ea"/>
                <a:cs typeface="+mj-cs"/>
              </a:rPr>
              <a:t>م. م. هدى عبدالباسط محمد</a:t>
            </a:r>
            <a:endParaRPr lang="en-US" sz="3000" cap="small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3200" dirty="0" smtClean="0"/>
              <a:t>أحكام نون التوكيد: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SA" dirty="0" smtClean="0"/>
              <a:t>2- وعند توكيد الأفعال المتّصلة بـ(واو الجماعة)، أو (ياء المخاطبة المؤنّثة)، نحو: (يكتبون- تكتبين) فيجب حذف نون الرفع لتوالي الأمثال، وحذف واو الجماعة أو ياء المخاطبة لالتقاء الساكنين، فتقول عند توكيدهما: لَتَكتُبُنَّ – اكتُبُنَّ أو لَتَكْتُُبِنَّ- اكتُبِنَّ.</a:t>
            </a:r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وهذه القاعدة تسري في كلّ أنواع الأفعال إلا إذا كان الفعل معتلّ الآخر بالألف، نحو: (تسعى)، فإنَّ واو الجماعة تبقى معه وتحرَّك بالضمّة فتقول: لَيَسعَوُنَّ – اسْعَوُنَّ، وكذا تبقى ياء المخاطبة، غير أنّه تحرّك بالكسر، فتقول: لَتَسْعِيِنَّ – اسْعِيِنَّ. </a:t>
            </a:r>
          </a:p>
          <a:p>
            <a:pPr algn="just" rtl="1">
              <a:lnSpc>
                <a:spcPct val="150000"/>
              </a:lnSpc>
            </a:pPr>
            <a:endParaRPr lang="ar-SA" dirty="0" smtClean="0"/>
          </a:p>
          <a:p>
            <a:pPr algn="r" rtl="1">
              <a:lnSpc>
                <a:spcPct val="150000"/>
              </a:lnSpc>
            </a:pPr>
            <a:endParaRPr lang="en-US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3200" dirty="0" smtClean="0"/>
              <a:t>أحكام نون التوكيد: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800" dirty="0" smtClean="0">
                <a:cs typeface="Ali-A-Traditional" pitchFamily="2" charset="-78"/>
              </a:rPr>
              <a:t>3- وعند توكيد الأفعال التي يتّصل بها ألف الاثنين، نحو: تكتبان- تسعيان، فيجب حذف نون الرفع فقط، لتوالي الأمثال، ثمّ تحرك نون التوكيد بالكسر، فتقول: لَتَكْتُبَانِّ- اكْتُبانِّ أو لَيَسعِيَانِّ – اسْعِيَانِّ.</a:t>
            </a:r>
          </a:p>
          <a:p>
            <a:pPr algn="just" rtl="1">
              <a:lnSpc>
                <a:spcPct val="150000"/>
              </a:lnSpc>
            </a:pPr>
            <a:r>
              <a:rPr lang="ar-SA" sz="2800" dirty="0" smtClean="0">
                <a:cs typeface="Ali-A-Traditional" pitchFamily="2" charset="-78"/>
              </a:rPr>
              <a:t>4- عند توكيد الأفعال التي يتّصل بها نون النسوة، نحو: يَكْتُبْنَ- يَسْعَيْنَ، فإنّه يفرق بين هذه النون ونون التوكيد بألف تسمى (ألف الفارقة)ثمّ تكسر نون التوكيد، فتقول: لَيَكْتُبنانِّ – اكتُبنانِّ أو لَيَسْعَيْنانِّ – اسْعَيْنانِّ. </a:t>
            </a:r>
            <a:endParaRPr lang="en-US" sz="2800" dirty="0" smtClean="0">
              <a:cs typeface="Ali-A-Traditional" pitchFamily="2" charset="-78"/>
            </a:endParaRPr>
          </a:p>
          <a:p>
            <a:pPr algn="r" rtl="1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3200" dirty="0" smtClean="0"/>
              <a:t>أحكام نون التوكيد: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800" dirty="0" smtClean="0"/>
              <a:t>ملحوظة: </a:t>
            </a:r>
          </a:p>
          <a:p>
            <a:pPr algn="just" rtl="1">
              <a:lnSpc>
                <a:spcPct val="150000"/>
              </a:lnSpc>
            </a:pPr>
            <a:r>
              <a:rPr lang="ar-SA" sz="2800" dirty="0" smtClean="0"/>
              <a:t>1- إذا أكّدت بالنون الفعل الأمر المبني على حذف آخرهِ، نحو: (ادعُ- امْشِ)، والمضارع المجزوم بحذف آخره، نحو: (لا تَدْعُ- لا تَمش)، فإنّه يجب أن تَرُدَّ إلى الفعل آخره إن كان واواً أو ياءً، فتقول: ادْعُوَنَّ- امْشِيَنَّ، لا تَدْعُوَنَّ – لا تَمشِيَنَّ. </a:t>
            </a:r>
          </a:p>
          <a:p>
            <a:pPr algn="just" rtl="1">
              <a:lnSpc>
                <a:spcPct val="150000"/>
              </a:lnSpc>
            </a:pPr>
            <a:r>
              <a:rPr lang="ar-SA" sz="2800" dirty="0" smtClean="0"/>
              <a:t>أمّا إذا كان المحذوف ألفاً، نحو: (يَسعى) فإنّها تقلب ياءً مفتوحة أيضاً، فتقول: اسْعَيَنَّ  - لا تَسْعَيَنَّ. </a:t>
            </a:r>
          </a:p>
          <a:p>
            <a:pPr algn="just" rtl="1">
              <a:lnSpc>
                <a:spcPct val="150000"/>
              </a:lnSpc>
            </a:pPr>
            <a:endParaRPr lang="en-US" sz="2800" dirty="0" smtClean="0"/>
          </a:p>
          <a:p>
            <a:pPr algn="r" rtl="1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3200" dirty="0" smtClean="0"/>
              <a:t>أحكام نون التوكيد: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SA" dirty="0" smtClean="0"/>
              <a:t>2- النون المخفَّفة ساكنة – كما علمتَ- فإذا وليَها ساكن حذفت فراراً من اجتماع الساكنين، نحو: اصْدُقِ القَولَ، والأصل: اصْدُقَنْ.</a:t>
            </a:r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ويجوز قلب النون المخففة ألفاً عند الوقف، فتقول في (اكتبَنْ) عند الوقف: اكتبا.</a:t>
            </a:r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ومنه قول الشاعر: </a:t>
            </a:r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وَإيَّاكَ والميتاتِ لا تقربَنَّها		ولا تَعبدِ الشيطانَ واللهَ فاعبُدا</a:t>
            </a:r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والأصل: والله فاعبُدَنْ.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634082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 smtClean="0"/>
              <a:t>نونا التوكيد مع الفعل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280920" cy="5493224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800" dirty="0" smtClean="0"/>
              <a:t>يؤكّد الفعل بنونين:</a:t>
            </a:r>
          </a:p>
          <a:p>
            <a:pPr algn="just" rtl="1">
              <a:lnSpc>
                <a:spcPct val="150000"/>
              </a:lnSpc>
            </a:pPr>
            <a:r>
              <a:rPr lang="ar-SA" sz="2800" dirty="0" smtClean="0"/>
              <a:t>أ- نون ثقيلة مشدَّدة مبنية على الفتح، نحو: اجتهِدَنَّ.</a:t>
            </a:r>
          </a:p>
          <a:p>
            <a:pPr algn="just" rtl="1">
              <a:lnSpc>
                <a:spcPct val="150000"/>
              </a:lnSpc>
            </a:pPr>
            <a:r>
              <a:rPr lang="ar-SA" sz="2800" dirty="0" smtClean="0"/>
              <a:t>ب- نون خفيفة مبنية على السكون، نحو: اجتَهِدَنْ – تَعَلَّمَنْ.</a:t>
            </a:r>
          </a:p>
          <a:p>
            <a:pPr algn="just" rtl="1">
              <a:lnSpc>
                <a:spcPct val="150000"/>
              </a:lnSpc>
            </a:pPr>
            <a:r>
              <a:rPr lang="ar-SA" sz="2800" dirty="0" smtClean="0"/>
              <a:t>ملحوظة: يجوز أن نكتب النون المخففة بالألف مع التنوين، وذلك مذهب الكوفيين، كما في قوله تعالى: ((</a:t>
            </a:r>
            <a:r>
              <a:rPr lang="ar-SA" sz="2800" dirty="0" smtClean="0">
                <a:solidFill>
                  <a:srgbClr val="FF0000"/>
                </a:solidFill>
              </a:rPr>
              <a:t>لَيُسْجَنَنَّ</a:t>
            </a:r>
            <a:r>
              <a:rPr lang="ar-SA" sz="2800" dirty="0" smtClean="0"/>
              <a:t> </a:t>
            </a:r>
            <a:r>
              <a:rPr lang="ar-SA" sz="2800" dirty="0" smtClean="0">
                <a:solidFill>
                  <a:srgbClr val="FF0000"/>
                </a:solidFill>
              </a:rPr>
              <a:t>وَلَيَكُوناً</a:t>
            </a:r>
            <a:r>
              <a:rPr lang="ar-SA" sz="2800" dirty="0" smtClean="0"/>
              <a:t> مِنَ الصاغرينَ)) يوسف: 32.</a:t>
            </a:r>
          </a:p>
          <a:p>
            <a:pPr algn="just" rtl="1">
              <a:lnSpc>
                <a:spcPct val="150000"/>
              </a:lnSpc>
            </a:pPr>
            <a:r>
              <a:rPr lang="ar-SA" sz="2800" dirty="0" smtClean="0"/>
              <a:t>ويجوز أن تُكتَبَ بالنون، كما هو الشائع وذلك هو مذهب البصريين. نحو: </a:t>
            </a:r>
            <a:r>
              <a:rPr lang="ar-SA" sz="2800" dirty="0" smtClean="0">
                <a:solidFill>
                  <a:srgbClr val="FF0000"/>
                </a:solidFill>
              </a:rPr>
              <a:t>يَكْتُبَنْ</a:t>
            </a:r>
            <a:r>
              <a:rPr lang="ar-SA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4000" dirty="0" smtClean="0">
                <a:cs typeface="Ali-A-Traditional" pitchFamily="2" charset="-78"/>
              </a:rPr>
              <a:t>أحكام توكيد الفعل: </a:t>
            </a:r>
            <a:endParaRPr lang="en-US" sz="4000" dirty="0">
              <a:cs typeface="Ali-A-Traditional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SA" sz="3200" dirty="0" smtClean="0">
                <a:cs typeface="Ali-A-Traditional" pitchFamily="2" charset="-78"/>
              </a:rPr>
              <a:t>1- الفعل الماضي: </a:t>
            </a:r>
          </a:p>
          <a:p>
            <a:pPr algn="just" rtl="1">
              <a:lnSpc>
                <a:spcPct val="150000"/>
              </a:lnSpc>
            </a:pPr>
            <a:r>
              <a:rPr lang="ar-SA" sz="3200" dirty="0" smtClean="0">
                <a:cs typeface="Ali-A-Traditional" pitchFamily="2" charset="-78"/>
              </a:rPr>
              <a:t>لا يجوز توكيد الماضي مطلقاً، وذلك لأنّ معناه لا يتّفق مع النون التي تدلّ على الاستقبال.</a:t>
            </a:r>
          </a:p>
          <a:p>
            <a:pPr algn="just" rtl="1">
              <a:lnSpc>
                <a:spcPct val="150000"/>
              </a:lnSpc>
            </a:pPr>
            <a:r>
              <a:rPr lang="ar-SA" sz="3200" dirty="0" smtClean="0">
                <a:cs typeface="Ali-A-Traditional" pitchFamily="2" charset="-78"/>
              </a:rPr>
              <a:t>2- فعل الأمر: </a:t>
            </a:r>
          </a:p>
          <a:p>
            <a:pPr algn="just" rtl="1">
              <a:lnSpc>
                <a:spcPct val="150000"/>
              </a:lnSpc>
            </a:pPr>
            <a:r>
              <a:rPr lang="ar-SA" sz="3200" dirty="0" smtClean="0">
                <a:cs typeface="Ali-A-Traditional" pitchFamily="2" charset="-78"/>
              </a:rPr>
              <a:t>يجوز توكيده مطلقاً، نحو: افعَلَنَّ الخيرَ. واجتَهِدَنْ في تحصيل العلم.</a:t>
            </a:r>
            <a:endParaRPr lang="en-US" sz="3200" dirty="0">
              <a:cs typeface="Ali-A-Traditional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كيفية بناء الفعل للمجهول: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ar-SA" dirty="0" smtClean="0"/>
              <a:t>3- الفعل المضارع: </a:t>
            </a:r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قد يكون تأكيد الفعل المضارع بالنون واجباً، أو جائزاً، وقد يمتنع التوكيد.</a:t>
            </a:r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أولاً: وجوب توكيد المضارع بالنون: يؤكّد المضارع بالنون وجوباً بشروط:</a:t>
            </a:r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1- أن يكون مثبتاً.</a:t>
            </a:r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2- أن يكون مستقبلاً.</a:t>
            </a:r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3- أن يكون واقعاً في جواب القسم.</a:t>
            </a:r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4- أن يكون غير </a:t>
            </a:r>
            <a:r>
              <a:rPr lang="ar-SA" smtClean="0"/>
              <a:t>مفصول </a:t>
            </a:r>
            <a:r>
              <a:rPr lang="ar-SA" smtClean="0"/>
              <a:t>عن </a:t>
            </a:r>
            <a:r>
              <a:rPr lang="ar-SA" dirty="0" smtClean="0"/>
              <a:t>لام الجواب بفاصل.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24936" cy="6213304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SA" sz="3200" dirty="0" smtClean="0"/>
              <a:t>نحو قوله تعالى: ((وتاللهِ </a:t>
            </a:r>
            <a:r>
              <a:rPr lang="ar-SA" sz="3200" dirty="0" smtClean="0">
                <a:solidFill>
                  <a:srgbClr val="FF0000"/>
                </a:solidFill>
              </a:rPr>
              <a:t>لَأَكيدَنَّ</a:t>
            </a:r>
            <a:r>
              <a:rPr lang="ar-SA" sz="3200" dirty="0" smtClean="0"/>
              <a:t> أصنمكم بعد أن تولّوا مدبرين)) الأنبياء:57.</a:t>
            </a:r>
          </a:p>
          <a:p>
            <a:pPr algn="just" rtl="1">
              <a:lnSpc>
                <a:spcPct val="150000"/>
              </a:lnSpc>
            </a:pPr>
            <a:r>
              <a:rPr lang="ar-SA" sz="3200" dirty="0" smtClean="0"/>
              <a:t>فالفعل المضارع (أَكيدُ) واجب توكيد النون، لاستيفائه للشروط، فهو مثبتٌ، مستقبِلٌ في الزمن، ومسبوقٌ بقَسَم، وواقعٌ في جوابه بغير فاصل. </a:t>
            </a:r>
          </a:p>
          <a:p>
            <a:pPr algn="just" rtl="1">
              <a:lnSpc>
                <a:spcPct val="150000"/>
              </a:lnSpc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352928" cy="6285312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800" dirty="0" smtClean="0"/>
              <a:t>ثانياً: جواز توكيد المضارع بالنون: يجوز توكيد المضارع بالنون في مَواضع، منها:</a:t>
            </a:r>
          </a:p>
          <a:p>
            <a:pPr algn="just" rtl="1">
              <a:lnSpc>
                <a:spcPct val="150000"/>
              </a:lnSpc>
            </a:pPr>
            <a:r>
              <a:rPr lang="ar-SA" sz="2800" dirty="0" smtClean="0"/>
              <a:t>1- إذا وقع بعد أداة من أدوات الطلب:</a:t>
            </a:r>
          </a:p>
          <a:p>
            <a:pPr algn="just" rtl="1">
              <a:lnSpc>
                <a:spcPct val="150000"/>
              </a:lnSpc>
            </a:pPr>
            <a:r>
              <a:rPr lang="ar-SA" sz="2800" dirty="0" smtClean="0"/>
              <a:t>وأدوات الطلب تشمل: الأمر- النهي- الاستفهام- التمني- الترجي- العرض- التحضيض.</a:t>
            </a:r>
          </a:p>
          <a:p>
            <a:pPr algn="just" rtl="1">
              <a:lnSpc>
                <a:spcPct val="150000"/>
              </a:lnSpc>
            </a:pPr>
            <a:r>
              <a:rPr lang="ar-SA" sz="2800" dirty="0" smtClean="0"/>
              <a:t>الأمر، نحو: </a:t>
            </a:r>
            <a:r>
              <a:rPr lang="ar-SA" sz="2800" dirty="0" smtClean="0">
                <a:solidFill>
                  <a:srgbClr val="FF0000"/>
                </a:solidFill>
              </a:rPr>
              <a:t>لَتَحذرَنَّ</a:t>
            </a:r>
            <a:r>
              <a:rPr lang="ar-SA" sz="2800" dirty="0" smtClean="0"/>
              <a:t> عقوق الوالدين.</a:t>
            </a:r>
          </a:p>
          <a:p>
            <a:pPr algn="just" rtl="1">
              <a:lnSpc>
                <a:spcPct val="150000"/>
              </a:lnSpc>
            </a:pPr>
            <a:r>
              <a:rPr lang="ar-SA" sz="2800" dirty="0" smtClean="0"/>
              <a:t>النَّهي: نحو: قولى تعالى: {</a:t>
            </a:r>
            <a:r>
              <a:rPr lang="ar-SA" sz="2800" dirty="0" smtClean="0">
                <a:solidFill>
                  <a:srgbClr val="FF0000"/>
                </a:solidFill>
              </a:rPr>
              <a:t>ولاتَحسَبَنَّ</a:t>
            </a:r>
            <a:r>
              <a:rPr lang="ar-SA" sz="2800" dirty="0" smtClean="0"/>
              <a:t> اللهَ غفلاً عَمَّا يعمل الظلمون}إبراهيم: 42.</a:t>
            </a:r>
          </a:p>
          <a:p>
            <a:pPr algn="just" rtl="1">
              <a:lnSpc>
                <a:spcPct val="150000"/>
              </a:lnSpc>
            </a:pPr>
            <a:r>
              <a:rPr lang="ar-SA" sz="2800" dirty="0" smtClean="0"/>
              <a:t>الاستفهام: نحو: هل </a:t>
            </a:r>
            <a:r>
              <a:rPr lang="ar-SA" sz="2800" dirty="0" smtClean="0">
                <a:solidFill>
                  <a:srgbClr val="FF0000"/>
                </a:solidFill>
              </a:rPr>
              <a:t>تُصاحِبَنَّ</a:t>
            </a:r>
            <a:r>
              <a:rPr lang="ar-SA" sz="2800" dirty="0" smtClean="0"/>
              <a:t> الأخيار؟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496944" cy="6213304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SA" sz="2800" dirty="0" smtClean="0"/>
              <a:t>الترجّي، نحو: إِنَّ في تحصيل العلم شَرَفاً فاجتهِد لعلَّكَ </a:t>
            </a:r>
            <a:r>
              <a:rPr lang="ar-SA" sz="2800" dirty="0" smtClean="0">
                <a:solidFill>
                  <a:srgbClr val="FF0000"/>
                </a:solidFill>
              </a:rPr>
              <a:t>تفوزَنَّ</a:t>
            </a:r>
            <a:r>
              <a:rPr lang="ar-SA" sz="2800" dirty="0" smtClean="0"/>
              <a:t> بهذه الكرامة.</a:t>
            </a:r>
          </a:p>
          <a:p>
            <a:pPr algn="r" rtl="1">
              <a:lnSpc>
                <a:spcPct val="150000"/>
              </a:lnSpc>
            </a:pPr>
            <a:r>
              <a:rPr lang="ar-SA" sz="2800" dirty="0" smtClean="0"/>
              <a:t>العَرض، نحو: ألا </a:t>
            </a:r>
            <a:r>
              <a:rPr lang="ar-SA" sz="2800" dirty="0" smtClean="0">
                <a:solidFill>
                  <a:srgbClr val="FF0000"/>
                </a:solidFill>
              </a:rPr>
              <a:t>تَصالَحَنَّ</a:t>
            </a:r>
            <a:r>
              <a:rPr lang="ar-SA" sz="2800" dirty="0" smtClean="0"/>
              <a:t> اللهَ التَّواب قبل يوم العرض والحساب.</a:t>
            </a:r>
          </a:p>
          <a:p>
            <a:pPr algn="r" rtl="1">
              <a:lnSpc>
                <a:spcPct val="150000"/>
              </a:lnSpc>
            </a:pPr>
            <a:r>
              <a:rPr lang="ar-SA" sz="2800" dirty="0" smtClean="0"/>
              <a:t>التحضيض، نحو: هَلاَّ </a:t>
            </a:r>
            <a:r>
              <a:rPr lang="ar-SA" sz="2800" dirty="0" smtClean="0">
                <a:solidFill>
                  <a:srgbClr val="FF0000"/>
                </a:solidFill>
              </a:rPr>
              <a:t>تصومَنَّ</a:t>
            </a:r>
            <a:r>
              <a:rPr lang="ar-SA" sz="2800" dirty="0" smtClean="0"/>
              <a:t> يوماً لله فَتَحرَّمَ عليكَ النارُ سبعينَ خريفاً.</a:t>
            </a:r>
          </a:p>
          <a:p>
            <a:pPr algn="r" rtl="1">
              <a:lnSpc>
                <a:spcPct val="150000"/>
              </a:lnSpc>
            </a:pPr>
            <a:r>
              <a:rPr lang="ar-SA" sz="2800" dirty="0" smtClean="0"/>
              <a:t>2- إذا وقع بعد (لا) النافية:</a:t>
            </a:r>
          </a:p>
          <a:p>
            <a:pPr algn="r" rtl="1">
              <a:lnSpc>
                <a:spcPct val="150000"/>
              </a:lnSpc>
            </a:pPr>
            <a:r>
              <a:rPr lang="ar-SA" sz="2800" dirty="0" smtClean="0"/>
              <a:t>يجوز توكيد الفعل المضارع إذا وقع بعد لا النافية، نحو قوله تعالى: {قالتْ نملةٌ يأيَّها النمل ادخلوا مسكنكم لا يحطمنّكم سليمن وجنودُهُ وهم لا يشعرون} النمل: 18.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352928" cy="6285312"/>
          </a:xfrm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ar-SA" sz="2800" dirty="0" smtClean="0"/>
              <a:t>3- إذا وقع بعد (إمّا) الشرطية:</a:t>
            </a:r>
          </a:p>
          <a:p>
            <a:pPr algn="r" rtl="1">
              <a:lnSpc>
                <a:spcPct val="150000"/>
              </a:lnSpc>
            </a:pPr>
            <a:r>
              <a:rPr lang="ar-SA" sz="2800" dirty="0" smtClean="0"/>
              <a:t>يجوز توكيد الفعل المضارع – أيضا- إذا وقع بعد إمّا الشرطية، نحو قوله تعالى: {وإمّا </a:t>
            </a:r>
            <a:r>
              <a:rPr lang="ar-SA" sz="2800" dirty="0" smtClean="0">
                <a:solidFill>
                  <a:srgbClr val="FF0000"/>
                </a:solidFill>
              </a:rPr>
              <a:t>ينزغنّك</a:t>
            </a:r>
            <a:r>
              <a:rPr lang="ar-SA" sz="2800" dirty="0" smtClean="0"/>
              <a:t> من الشيطانِ نَزغٌ فاستعذ بالله} فصّلت: 36.</a:t>
            </a:r>
          </a:p>
          <a:p>
            <a:pPr algn="r" rtl="1">
              <a:lnSpc>
                <a:spcPct val="150000"/>
              </a:lnSpc>
            </a:pPr>
            <a:r>
              <a:rPr lang="ar-SA" sz="2800" dirty="0" smtClean="0"/>
              <a:t>ثالثاً: امتناع توكيد المضارع بالنون:</a:t>
            </a:r>
          </a:p>
          <a:p>
            <a:pPr algn="r" rtl="1">
              <a:lnSpc>
                <a:spcPct val="150000"/>
              </a:lnSpc>
            </a:pPr>
            <a:r>
              <a:rPr lang="ar-SA" sz="2800" dirty="0" smtClean="0"/>
              <a:t>يمتنع توكيد المضارع بالنون في حالات:</a:t>
            </a:r>
          </a:p>
          <a:p>
            <a:pPr algn="r" rtl="1">
              <a:lnSpc>
                <a:spcPct val="150000"/>
              </a:lnSpc>
            </a:pPr>
            <a:r>
              <a:rPr lang="ar-SA" sz="2800" dirty="0" smtClean="0"/>
              <a:t>1- إذا كان المضارع منفياً، نحو: والله لا </a:t>
            </a:r>
            <a:r>
              <a:rPr lang="ar-SA" sz="2800" dirty="0" smtClean="0">
                <a:solidFill>
                  <a:srgbClr val="C00000"/>
                </a:solidFill>
              </a:rPr>
              <a:t>أخون</a:t>
            </a:r>
            <a:r>
              <a:rPr lang="ar-SA" sz="2800" dirty="0" smtClean="0"/>
              <a:t> أمّتي. </a:t>
            </a:r>
          </a:p>
          <a:p>
            <a:pPr algn="r" rtl="1">
              <a:lnSpc>
                <a:spcPct val="150000"/>
              </a:lnSpc>
            </a:pPr>
            <a:r>
              <a:rPr lang="ar-SA" sz="2800" dirty="0" smtClean="0"/>
              <a:t>2- إذا كان غير دالّ على الاستقبال، نحو: والله </a:t>
            </a:r>
            <a:r>
              <a:rPr lang="ar-SA" sz="2800" dirty="0" smtClean="0">
                <a:solidFill>
                  <a:srgbClr val="C00000"/>
                </a:solidFill>
              </a:rPr>
              <a:t>لَأزورك</a:t>
            </a:r>
            <a:r>
              <a:rPr lang="ar-SA" sz="2800" dirty="0" smtClean="0"/>
              <a:t> الآن.</a:t>
            </a:r>
          </a:p>
          <a:p>
            <a:pPr algn="r" rtl="1">
              <a:lnSpc>
                <a:spcPct val="150000"/>
              </a:lnSpc>
            </a:pPr>
            <a:r>
              <a:rPr lang="ar-SA" sz="2800" dirty="0" smtClean="0"/>
              <a:t>3- إذا كان مفصولاً عن لامه بفاصل، نحو: قوله تعالى: {ولسوف </a:t>
            </a:r>
            <a:r>
              <a:rPr lang="ar-SA" sz="2800" dirty="0" smtClean="0">
                <a:solidFill>
                  <a:srgbClr val="C00000"/>
                </a:solidFill>
              </a:rPr>
              <a:t>يعطيك</a:t>
            </a:r>
            <a:r>
              <a:rPr lang="ar-SA" sz="2800" dirty="0" smtClean="0"/>
              <a:t> ربّك فترضى} الضحى: 5.</a:t>
            </a:r>
          </a:p>
          <a:p>
            <a:pPr algn="r" rtl="1">
              <a:lnSpc>
                <a:spcPct val="150000"/>
              </a:lnSpc>
            </a:pPr>
            <a:r>
              <a:rPr lang="ar-SA" sz="2800" dirty="0" smtClean="0"/>
              <a:t>4- إذا لم يكن مما يجب توكيده أو يجوز.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r" rtl="1"/>
            <a:r>
              <a:rPr lang="ar-SA" sz="2800" dirty="0" smtClean="0"/>
              <a:t>أحكام نون التوكيد: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643192" cy="52772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SA" sz="3200" dirty="0" smtClean="0"/>
              <a:t>1- عند توكيد الأفعال التي لم تتصل بها ضمير من الضمائر: ألف الاثنين- واو الجماعة- ياء المخاطبة المؤنّثة- نون النسوة، نحو: (يكتب- يساعد) فتقول: لَيَكتُبَنَّ- اكتُبَنَّ – أو لَيساعِدَنَّ – ساعِدَنَّ.</a:t>
            </a:r>
          </a:p>
          <a:p>
            <a:pPr algn="just" rtl="1">
              <a:lnSpc>
                <a:spcPct val="150000"/>
              </a:lnSpc>
            </a:pPr>
            <a:r>
              <a:rPr lang="ar-SA" sz="3200" dirty="0" smtClean="0"/>
              <a:t>أمّا إذا كان الفعل معتلّ الآخر بالألف فإنَّ الألف تقلب ياءً، ثمَّ تُفتَح، نحو: يسعى- يَرضى، فتقول عند توكيدهما: لَيَسعَيَنَّ – اسْعَيَنَّ، أو لَيَرْضَيَنَّ- ارْضَيَنَّ.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499</TotalTime>
  <Words>906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نون التوكيد مع الفعل علم الصرف العربي/ المرحلة الأولى</vt:lpstr>
      <vt:lpstr>نونا التوكيد مع الفعل </vt:lpstr>
      <vt:lpstr>أحكام توكيد الفعل: </vt:lpstr>
      <vt:lpstr>كيفية بناء الفعل للمجهول:</vt:lpstr>
      <vt:lpstr>Slide 5</vt:lpstr>
      <vt:lpstr>Slide 6</vt:lpstr>
      <vt:lpstr>Slide 7</vt:lpstr>
      <vt:lpstr>Slide 8</vt:lpstr>
      <vt:lpstr>أحكام نون التوكيد:</vt:lpstr>
      <vt:lpstr>أحكام نون التوكيد:</vt:lpstr>
      <vt:lpstr>أحكام نون التوكيد:</vt:lpstr>
      <vt:lpstr>أحكام نون التوكيد:</vt:lpstr>
      <vt:lpstr>أحكام نون التوكيد:</vt:lpstr>
    </vt:vector>
  </TitlesOfParts>
  <Company>P30Download.com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المبني للمجهول</dc:title>
  <dc:creator>SCORPIONLAMAHS</dc:creator>
  <cp:lastModifiedBy>SCORPIONLAMAHS</cp:lastModifiedBy>
  <cp:revision>133</cp:revision>
  <dcterms:created xsi:type="dcterms:W3CDTF">2017-12-27T18:41:39Z</dcterms:created>
  <dcterms:modified xsi:type="dcterms:W3CDTF">2021-03-08T06:29:14Z</dcterms:modified>
</cp:coreProperties>
</file>