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15"/>
  </p:notesMasterIdLst>
  <p:sldIdLst>
    <p:sldId id="256" r:id="rId2"/>
    <p:sldId id="260" r:id="rId3"/>
    <p:sldId id="270" r:id="rId4"/>
    <p:sldId id="261" r:id="rId5"/>
    <p:sldId id="269" r:id="rId6"/>
    <p:sldId id="262" r:id="rId7"/>
    <p:sldId id="263" r:id="rId8"/>
    <p:sldId id="264" r:id="rId9"/>
    <p:sldId id="265" r:id="rId10"/>
    <p:sldId id="266" r:id="rId11"/>
    <p:sldId id="267" r:id="rId12"/>
    <p:sldId id="268" r:id="rId13"/>
    <p:sldId id="27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956" y="-48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83BA53-5CD5-459C-90A6-B76A3D34B020}" type="datetimeFigureOut">
              <a:rPr lang="en-US" smtClean="0"/>
              <a:pPr/>
              <a:t>2/21/2021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2C9206-22E9-48D5-902B-E753F3E4F4B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02C9206-22E9-48D5-902B-E753F3E4F4B3}"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8508C634-48E1-4CD3-9CEA-7D033DFAF948}" type="datetimeFigureOut">
              <a:rPr lang="en-US" smtClean="0"/>
              <a:pPr/>
              <a:t>2/21/2021</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5D410DF5-A8F0-412E-9AD5-ABF267821E1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08C634-48E1-4CD3-9CEA-7D033DFAF948}" type="datetimeFigureOut">
              <a:rPr lang="en-US" smtClean="0"/>
              <a:pPr/>
              <a:t>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410DF5-A8F0-412E-9AD5-ABF267821E1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08C634-48E1-4CD3-9CEA-7D033DFAF948}" type="datetimeFigureOut">
              <a:rPr lang="en-US" smtClean="0"/>
              <a:pPr/>
              <a:t>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410DF5-A8F0-412E-9AD5-ABF267821E1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8508C634-48E1-4CD3-9CEA-7D033DFAF948}" type="datetimeFigureOut">
              <a:rPr lang="en-US" smtClean="0"/>
              <a:pPr/>
              <a:t>2/21/2021</a:t>
            </a:fld>
            <a:endParaRPr lang="en-US"/>
          </a:p>
        </p:txBody>
      </p:sp>
      <p:sp>
        <p:nvSpPr>
          <p:cNvPr id="9" name="Slide Number Placeholder 8"/>
          <p:cNvSpPr>
            <a:spLocks noGrp="1"/>
          </p:cNvSpPr>
          <p:nvPr>
            <p:ph type="sldNum" sz="quarter" idx="15"/>
          </p:nvPr>
        </p:nvSpPr>
        <p:spPr/>
        <p:txBody>
          <a:bodyPr rtlCol="0"/>
          <a:lstStyle/>
          <a:p>
            <a:fld id="{5D410DF5-A8F0-412E-9AD5-ABF267821E18}"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8508C634-48E1-4CD3-9CEA-7D033DFAF948}" type="datetimeFigureOut">
              <a:rPr lang="en-US" smtClean="0"/>
              <a:pPr/>
              <a:t>2/21/2021</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5D410DF5-A8F0-412E-9AD5-ABF267821E1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508C634-48E1-4CD3-9CEA-7D033DFAF948}" type="datetimeFigureOut">
              <a:rPr lang="en-US" smtClean="0"/>
              <a:pPr/>
              <a:t>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410DF5-A8F0-412E-9AD5-ABF267821E18}"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8508C634-48E1-4CD3-9CEA-7D033DFAF948}" type="datetimeFigureOut">
              <a:rPr lang="en-US" smtClean="0"/>
              <a:pPr/>
              <a:t>2/21/2021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410DF5-A8F0-412E-9AD5-ABF267821E18}"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8508C634-48E1-4CD3-9CEA-7D033DFAF948}" type="datetimeFigureOut">
              <a:rPr lang="en-US" smtClean="0"/>
              <a:pPr/>
              <a:t>2/21/2021</a:t>
            </a:fld>
            <a:endParaRPr lang="en-US"/>
          </a:p>
        </p:txBody>
      </p:sp>
      <p:sp>
        <p:nvSpPr>
          <p:cNvPr id="7" name="Slide Number Placeholder 6"/>
          <p:cNvSpPr>
            <a:spLocks noGrp="1"/>
          </p:cNvSpPr>
          <p:nvPr>
            <p:ph type="sldNum" sz="quarter" idx="11"/>
          </p:nvPr>
        </p:nvSpPr>
        <p:spPr/>
        <p:txBody>
          <a:bodyPr rtlCol="0"/>
          <a:lstStyle/>
          <a:p>
            <a:fld id="{5D410DF5-A8F0-412E-9AD5-ABF267821E18}"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08C634-48E1-4CD3-9CEA-7D033DFAF948}" type="datetimeFigureOut">
              <a:rPr lang="en-US" smtClean="0"/>
              <a:pPr/>
              <a:t>2/21/2021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410DF5-A8F0-412E-9AD5-ABF267821E1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8508C634-48E1-4CD3-9CEA-7D033DFAF948}" type="datetimeFigureOut">
              <a:rPr lang="en-US" smtClean="0"/>
              <a:pPr/>
              <a:t>2/21/2021</a:t>
            </a:fld>
            <a:endParaRPr lang="en-US"/>
          </a:p>
        </p:txBody>
      </p:sp>
      <p:sp>
        <p:nvSpPr>
          <p:cNvPr id="22" name="Slide Number Placeholder 21"/>
          <p:cNvSpPr>
            <a:spLocks noGrp="1"/>
          </p:cNvSpPr>
          <p:nvPr>
            <p:ph type="sldNum" sz="quarter" idx="15"/>
          </p:nvPr>
        </p:nvSpPr>
        <p:spPr/>
        <p:txBody>
          <a:bodyPr rtlCol="0"/>
          <a:lstStyle/>
          <a:p>
            <a:fld id="{5D410DF5-A8F0-412E-9AD5-ABF267821E18}"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8508C634-48E1-4CD3-9CEA-7D033DFAF948}" type="datetimeFigureOut">
              <a:rPr lang="en-US" smtClean="0"/>
              <a:pPr/>
              <a:t>2/21/2021</a:t>
            </a:fld>
            <a:endParaRPr lang="en-US"/>
          </a:p>
        </p:txBody>
      </p:sp>
      <p:sp>
        <p:nvSpPr>
          <p:cNvPr id="18" name="Slide Number Placeholder 17"/>
          <p:cNvSpPr>
            <a:spLocks noGrp="1"/>
          </p:cNvSpPr>
          <p:nvPr>
            <p:ph type="sldNum" sz="quarter" idx="11"/>
          </p:nvPr>
        </p:nvSpPr>
        <p:spPr/>
        <p:txBody>
          <a:bodyPr rtlCol="0"/>
          <a:lstStyle/>
          <a:p>
            <a:fld id="{5D410DF5-A8F0-412E-9AD5-ABF267821E18}"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508C634-48E1-4CD3-9CEA-7D033DFAF948}" type="datetimeFigureOut">
              <a:rPr lang="en-US" smtClean="0"/>
              <a:pPr/>
              <a:t>2/21/2021</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D410DF5-A8F0-412E-9AD5-ABF267821E1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3124200"/>
            <a:ext cx="6172200" cy="952872"/>
          </a:xfrm>
        </p:spPr>
        <p:txBody>
          <a:bodyPr>
            <a:normAutofit fontScale="90000"/>
          </a:bodyPr>
          <a:lstStyle/>
          <a:p>
            <a:pPr algn="ctr" rtl="1">
              <a:lnSpc>
                <a:spcPct val="150000"/>
              </a:lnSpc>
            </a:pPr>
            <a:r>
              <a:rPr lang="ar-IQ" sz="4400" dirty="0" smtClean="0"/>
              <a:t>المبني</a:t>
            </a:r>
            <a:r>
              <a:rPr lang="ar-SA" sz="4400" dirty="0" smtClean="0"/>
              <a:t> للمعلوم والمبني للمجهول</a:t>
            </a:r>
            <a:br>
              <a:rPr lang="ar-SA" sz="4400" dirty="0" smtClean="0"/>
            </a:br>
            <a:r>
              <a:rPr lang="ar-SA" sz="3100" dirty="0" smtClean="0"/>
              <a:t>علم الصرف/ المرحلة الأولى</a:t>
            </a:r>
            <a:endParaRPr lang="en-US" sz="4400" dirty="0"/>
          </a:p>
        </p:txBody>
      </p:sp>
      <p:sp>
        <p:nvSpPr>
          <p:cNvPr id="3" name="Subtitle 2"/>
          <p:cNvSpPr>
            <a:spLocks noGrp="1"/>
          </p:cNvSpPr>
          <p:nvPr>
            <p:ph type="subTitle" idx="1"/>
          </p:nvPr>
        </p:nvSpPr>
        <p:spPr/>
        <p:txBody>
          <a:bodyPr>
            <a:normAutofit/>
          </a:bodyPr>
          <a:lstStyle/>
          <a:p>
            <a:pPr algn="ctr" rtl="1"/>
            <a:r>
              <a:rPr lang="ar-SA" sz="3000" cap="small" dirty="0" smtClean="0">
                <a:latin typeface="+mj-lt"/>
                <a:ea typeface="+mj-ea"/>
                <a:cs typeface="+mj-cs"/>
              </a:rPr>
              <a:t>م. م. هدى عبدالباسط محمد</a:t>
            </a:r>
            <a:endParaRPr lang="en-US" sz="3000" cap="small" dirty="0">
              <a:latin typeface="+mj-lt"/>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sz="3200" dirty="0" smtClean="0">
                <a:cs typeface="Ali-A-Traditional" pitchFamily="2" charset="-78"/>
              </a:rPr>
              <a:t>بناء الفعل المضارع للمجهول:</a:t>
            </a:r>
            <a:endParaRPr lang="en-US" dirty="0"/>
          </a:p>
        </p:txBody>
      </p:sp>
      <p:sp>
        <p:nvSpPr>
          <p:cNvPr id="3" name="Content Placeholder 2"/>
          <p:cNvSpPr>
            <a:spLocks noGrp="1"/>
          </p:cNvSpPr>
          <p:nvPr>
            <p:ph sz="quarter" idx="1"/>
          </p:nvPr>
        </p:nvSpPr>
        <p:spPr/>
        <p:txBody>
          <a:bodyPr>
            <a:normAutofit/>
          </a:bodyPr>
          <a:lstStyle/>
          <a:p>
            <a:pPr algn="just" rtl="1">
              <a:lnSpc>
                <a:spcPct val="150000"/>
              </a:lnSpc>
            </a:pPr>
            <a:r>
              <a:rPr lang="ar-SA" sz="2800" dirty="0" smtClean="0">
                <a:cs typeface="Ali-A-Traditional" pitchFamily="2" charset="-78"/>
              </a:rPr>
              <a:t>ب- الفعل المضارع: </a:t>
            </a:r>
          </a:p>
          <a:p>
            <a:pPr algn="just" rtl="1">
              <a:lnSpc>
                <a:spcPct val="150000"/>
              </a:lnSpc>
            </a:pPr>
            <a:r>
              <a:rPr lang="ar-SA" sz="2800" dirty="0" smtClean="0">
                <a:cs typeface="Ali-A-Traditional" pitchFamily="2" charset="-78"/>
              </a:rPr>
              <a:t>1- عند بناء الفعل المضارع للمجهول فإنّه يُضمُّ أوّله ويُفتَحُ ما قبل آخره، نحو: (يَذكُرُ- يُنكِرُ- يَشكُرُ- يَكفُرُ) فعند بنائه للمجهول تقول: (</a:t>
            </a:r>
            <a:r>
              <a:rPr lang="ar-SA" sz="2800" dirty="0" smtClean="0">
                <a:solidFill>
                  <a:srgbClr val="FF0000"/>
                </a:solidFill>
                <a:cs typeface="Ali-A-Traditional" pitchFamily="2" charset="-78"/>
              </a:rPr>
              <a:t>يُذكَر-</a:t>
            </a:r>
            <a:r>
              <a:rPr lang="ar-SA" sz="2800" dirty="0" smtClean="0">
                <a:cs typeface="Ali-A-Traditional" pitchFamily="2" charset="-78"/>
              </a:rPr>
              <a:t> </a:t>
            </a:r>
            <a:r>
              <a:rPr lang="ar-SA" sz="2800" dirty="0" smtClean="0">
                <a:solidFill>
                  <a:srgbClr val="FF0000"/>
                </a:solidFill>
                <a:cs typeface="Ali-A-Traditional" pitchFamily="2" charset="-78"/>
              </a:rPr>
              <a:t>يُنكَرُ-</a:t>
            </a:r>
            <a:r>
              <a:rPr lang="ar-SA" sz="2800" dirty="0" smtClean="0">
                <a:cs typeface="Ali-A-Traditional" pitchFamily="2" charset="-78"/>
              </a:rPr>
              <a:t> </a:t>
            </a:r>
            <a:r>
              <a:rPr lang="ar-SA" sz="2800" dirty="0" smtClean="0">
                <a:solidFill>
                  <a:srgbClr val="FF0000"/>
                </a:solidFill>
                <a:cs typeface="Ali-A-Traditional" pitchFamily="2" charset="-78"/>
              </a:rPr>
              <a:t>يُشكَرُ-</a:t>
            </a:r>
            <a:r>
              <a:rPr lang="ar-SA" sz="2800" dirty="0" smtClean="0">
                <a:cs typeface="Ali-A-Traditional" pitchFamily="2" charset="-78"/>
              </a:rPr>
              <a:t> </a:t>
            </a:r>
            <a:r>
              <a:rPr lang="ar-SA" sz="2800" dirty="0" smtClean="0">
                <a:solidFill>
                  <a:srgbClr val="FF0000"/>
                </a:solidFill>
                <a:cs typeface="Ali-A-Traditional" pitchFamily="2" charset="-78"/>
              </a:rPr>
              <a:t>يُكفَرُ</a:t>
            </a:r>
            <a:r>
              <a:rPr lang="ar-SA" sz="2800" dirty="0" smtClean="0">
                <a:cs typeface="Ali-A-Traditional" pitchFamily="2" charset="-78"/>
              </a:rPr>
              <a:t>). </a:t>
            </a:r>
          </a:p>
          <a:p>
            <a:pPr algn="just" rtl="1">
              <a:lnSpc>
                <a:spcPct val="150000"/>
              </a:lnSpc>
            </a:pPr>
            <a:r>
              <a:rPr lang="ar-SA" sz="2800" dirty="0" smtClean="0">
                <a:cs typeface="Ali-A-Traditional" pitchFamily="2" charset="-78"/>
              </a:rPr>
              <a:t>ومنه النبـي (صلى الله عليه وسلم): (لا </a:t>
            </a:r>
            <a:r>
              <a:rPr lang="ar-SA" sz="2800" dirty="0" smtClean="0">
                <a:solidFill>
                  <a:srgbClr val="FF0000"/>
                </a:solidFill>
                <a:cs typeface="Ali-A-Traditional" pitchFamily="2" charset="-78"/>
              </a:rPr>
              <a:t>تُقبَلُ</a:t>
            </a:r>
            <a:r>
              <a:rPr lang="ar-SA" sz="2800" dirty="0" smtClean="0">
                <a:cs typeface="Ali-A-Traditional" pitchFamily="2" charset="-78"/>
              </a:rPr>
              <a:t> صلاةُ أَحَدِكم إذا أَحدَثَ حتَّى يتوَضَّأ) رواه البخاري. </a:t>
            </a:r>
            <a:endParaRPr lang="en-US" sz="2800" dirty="0" smtClean="0">
              <a:cs typeface="Ali-A-Traditional" pitchFamily="2" charset="-78"/>
            </a:endParaRPr>
          </a:p>
          <a:p>
            <a:pPr algn="r" rtl="1"/>
            <a:endParaRPr lang="en-US"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22114"/>
          </a:xfrm>
        </p:spPr>
        <p:txBody>
          <a:bodyPr/>
          <a:lstStyle/>
          <a:p>
            <a:pPr algn="r" rtl="1"/>
            <a:r>
              <a:rPr lang="ar-SA" sz="2800" dirty="0" smtClean="0">
                <a:cs typeface="Ali-A-Traditional" pitchFamily="2" charset="-78"/>
              </a:rPr>
              <a:t>بناء الفعل المضارع للمجهول:</a:t>
            </a:r>
            <a:endParaRPr lang="en-US" dirty="0"/>
          </a:p>
        </p:txBody>
      </p:sp>
      <p:sp>
        <p:nvSpPr>
          <p:cNvPr id="3" name="Content Placeholder 2"/>
          <p:cNvSpPr>
            <a:spLocks noGrp="1"/>
          </p:cNvSpPr>
          <p:nvPr>
            <p:ph sz="quarter" idx="1"/>
          </p:nvPr>
        </p:nvSpPr>
        <p:spPr>
          <a:xfrm>
            <a:off x="457200" y="1412776"/>
            <a:ext cx="7859216" cy="5061176"/>
          </a:xfrm>
        </p:spPr>
        <p:txBody>
          <a:bodyPr>
            <a:normAutofit/>
          </a:bodyPr>
          <a:lstStyle/>
          <a:p>
            <a:pPr algn="just" rtl="1">
              <a:lnSpc>
                <a:spcPct val="150000"/>
              </a:lnSpc>
            </a:pPr>
            <a:r>
              <a:rPr lang="ar-SA" sz="3200" dirty="0" smtClean="0">
                <a:cs typeface="Ali-A-Traditional" pitchFamily="2" charset="-78"/>
              </a:rPr>
              <a:t>2- وإذا كان المضارع أجوفٌ وقبل آخرهِ واواً أو ياءً نحو: (يقول- يصوم- يبيع) فعند بنائه للمجهول فإنّه يجب قلب الواو أو الياء إلى ألف فتقول: (</a:t>
            </a:r>
            <a:r>
              <a:rPr lang="ar-SA" sz="3200" dirty="0" smtClean="0">
                <a:solidFill>
                  <a:srgbClr val="FF0000"/>
                </a:solidFill>
                <a:cs typeface="Ali-A-Traditional" pitchFamily="2" charset="-78"/>
              </a:rPr>
              <a:t>يُقال-</a:t>
            </a:r>
            <a:r>
              <a:rPr lang="ar-SA" sz="3200" dirty="0" smtClean="0">
                <a:cs typeface="Ali-A-Traditional" pitchFamily="2" charset="-78"/>
              </a:rPr>
              <a:t> </a:t>
            </a:r>
            <a:r>
              <a:rPr lang="ar-SA" sz="3200" dirty="0" smtClean="0">
                <a:solidFill>
                  <a:srgbClr val="FF0000"/>
                </a:solidFill>
                <a:cs typeface="Ali-A-Traditional" pitchFamily="2" charset="-78"/>
              </a:rPr>
              <a:t>يُصامُ-</a:t>
            </a:r>
            <a:r>
              <a:rPr lang="ar-SA" sz="3200" dirty="0" smtClean="0">
                <a:cs typeface="Ali-A-Traditional" pitchFamily="2" charset="-78"/>
              </a:rPr>
              <a:t> </a:t>
            </a:r>
            <a:r>
              <a:rPr lang="ar-SA" sz="3200" dirty="0" smtClean="0">
                <a:solidFill>
                  <a:srgbClr val="FF0000"/>
                </a:solidFill>
                <a:cs typeface="Ali-A-Traditional" pitchFamily="2" charset="-78"/>
              </a:rPr>
              <a:t>يُباعُ</a:t>
            </a:r>
            <a:r>
              <a:rPr lang="ar-SA" sz="3200" dirty="0" smtClean="0">
                <a:cs typeface="Ali-A-Traditional" pitchFamily="2" charset="-78"/>
              </a:rPr>
              <a: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62074"/>
          </a:xfrm>
        </p:spPr>
        <p:txBody>
          <a:bodyPr>
            <a:normAutofit/>
          </a:bodyPr>
          <a:lstStyle/>
          <a:p>
            <a:pPr algn="r" rtl="1"/>
            <a:r>
              <a:rPr lang="ar-SA" sz="2400" dirty="0" smtClean="0"/>
              <a:t>أفعال ماضية تأتي على صورة المبني للمجهول</a:t>
            </a:r>
            <a:endParaRPr lang="en-US" sz="2400" dirty="0"/>
          </a:p>
        </p:txBody>
      </p:sp>
      <p:sp>
        <p:nvSpPr>
          <p:cNvPr id="3" name="Content Placeholder 2"/>
          <p:cNvSpPr>
            <a:spLocks noGrp="1"/>
          </p:cNvSpPr>
          <p:nvPr>
            <p:ph sz="quarter" idx="1"/>
          </p:nvPr>
        </p:nvSpPr>
        <p:spPr>
          <a:xfrm>
            <a:off x="457200" y="908720"/>
            <a:ext cx="7715200" cy="5565232"/>
          </a:xfrm>
        </p:spPr>
        <p:txBody>
          <a:bodyPr>
            <a:normAutofit fontScale="92500" lnSpcReduction="10000"/>
          </a:bodyPr>
          <a:lstStyle/>
          <a:p>
            <a:pPr algn="just" rtl="1">
              <a:lnSpc>
                <a:spcPct val="150000"/>
              </a:lnSpc>
            </a:pPr>
            <a:r>
              <a:rPr lang="ar-SA" dirty="0" smtClean="0">
                <a:cs typeface="Ali-A-Traditional" pitchFamily="2" charset="-78"/>
              </a:rPr>
              <a:t>هناك أفعال ماضية تأتي على صورة المبني للمجهول:</a:t>
            </a:r>
          </a:p>
          <a:p>
            <a:pPr algn="just" rtl="1">
              <a:lnSpc>
                <a:spcPct val="150000"/>
              </a:lnSpc>
            </a:pPr>
            <a:r>
              <a:rPr lang="ar-SA" dirty="0" smtClean="0">
                <a:solidFill>
                  <a:srgbClr val="FF0000"/>
                </a:solidFill>
                <a:cs typeface="Ali-A-Traditional" pitchFamily="2" charset="-78"/>
              </a:rPr>
              <a:t>عُنِيَ</a:t>
            </a:r>
            <a:r>
              <a:rPr lang="ar-SA" dirty="0" smtClean="0">
                <a:cs typeface="Ali-A-Traditional" pitchFamily="2" charset="-78"/>
              </a:rPr>
              <a:t>: أي: اهتم.</a:t>
            </a:r>
          </a:p>
          <a:p>
            <a:pPr algn="just" rtl="1">
              <a:lnSpc>
                <a:spcPct val="150000"/>
              </a:lnSpc>
            </a:pPr>
            <a:r>
              <a:rPr lang="ar-SA" dirty="0" smtClean="0">
                <a:solidFill>
                  <a:srgbClr val="FF0000"/>
                </a:solidFill>
                <a:cs typeface="Ali-A-Traditional" pitchFamily="2" charset="-78"/>
              </a:rPr>
              <a:t>زُهِيَ</a:t>
            </a:r>
            <a:r>
              <a:rPr lang="ar-SA" dirty="0" smtClean="0">
                <a:cs typeface="Ali-A-Traditional" pitchFamily="2" charset="-78"/>
              </a:rPr>
              <a:t>: أي: تَكَبَّرَ.</a:t>
            </a:r>
          </a:p>
          <a:p>
            <a:pPr algn="just" rtl="1">
              <a:lnSpc>
                <a:spcPct val="150000"/>
              </a:lnSpc>
            </a:pPr>
            <a:r>
              <a:rPr lang="ar-SA" dirty="0" smtClean="0">
                <a:solidFill>
                  <a:srgbClr val="FF0000"/>
                </a:solidFill>
                <a:cs typeface="Ali-A-Traditional" pitchFamily="2" charset="-78"/>
              </a:rPr>
              <a:t>فُلِجَ</a:t>
            </a:r>
            <a:r>
              <a:rPr lang="ar-SA" dirty="0" smtClean="0">
                <a:cs typeface="Ali-A-Traditional" pitchFamily="2" charset="-78"/>
              </a:rPr>
              <a:t>: أي: أصابه الفالج.</a:t>
            </a:r>
          </a:p>
          <a:p>
            <a:pPr algn="just" rtl="1">
              <a:lnSpc>
                <a:spcPct val="150000"/>
              </a:lnSpc>
            </a:pPr>
            <a:r>
              <a:rPr lang="ar-SA" dirty="0" smtClean="0">
                <a:solidFill>
                  <a:srgbClr val="FF0000"/>
                </a:solidFill>
                <a:cs typeface="Ali-A-Traditional" pitchFamily="2" charset="-78"/>
              </a:rPr>
              <a:t>حُمَّ</a:t>
            </a:r>
            <a:r>
              <a:rPr lang="ar-SA" dirty="0" smtClean="0">
                <a:cs typeface="Ali-A-Traditional" pitchFamily="2" charset="-78"/>
              </a:rPr>
              <a:t>: أي: استحرَّ بَدَنُه من الحُمَّى.  </a:t>
            </a:r>
            <a:endParaRPr lang="en-US" dirty="0" smtClean="0">
              <a:cs typeface="Ali-A-Traditional" pitchFamily="2" charset="-78"/>
            </a:endParaRPr>
          </a:p>
          <a:p>
            <a:pPr algn="just" rtl="1">
              <a:lnSpc>
                <a:spcPct val="150000"/>
              </a:lnSpc>
            </a:pPr>
            <a:r>
              <a:rPr lang="ar-SA" dirty="0" smtClean="0">
                <a:solidFill>
                  <a:srgbClr val="FF0000"/>
                </a:solidFill>
                <a:cs typeface="Ali-A-Traditional" pitchFamily="2" charset="-78"/>
              </a:rPr>
              <a:t>سُلَّ</a:t>
            </a:r>
            <a:r>
              <a:rPr lang="ar-SA" dirty="0" smtClean="0">
                <a:cs typeface="Ali-A-Traditional" pitchFamily="2" charset="-78"/>
              </a:rPr>
              <a:t>: أي: أصابهُ السُّلُّ.</a:t>
            </a:r>
          </a:p>
          <a:p>
            <a:pPr algn="just" rtl="1">
              <a:lnSpc>
                <a:spcPct val="150000"/>
              </a:lnSpc>
            </a:pPr>
            <a:r>
              <a:rPr lang="ar-SA" dirty="0" smtClean="0">
                <a:solidFill>
                  <a:srgbClr val="FF0000"/>
                </a:solidFill>
                <a:cs typeface="Ali-A-Traditional" pitchFamily="2" charset="-78"/>
              </a:rPr>
              <a:t>جُنَّ</a:t>
            </a:r>
            <a:r>
              <a:rPr lang="ar-SA" dirty="0" smtClean="0">
                <a:cs typeface="Ali-A-Traditional" pitchFamily="2" charset="-78"/>
              </a:rPr>
              <a:t>: أي: استترَ.</a:t>
            </a:r>
          </a:p>
          <a:p>
            <a:pPr algn="just" rtl="1">
              <a:lnSpc>
                <a:spcPct val="150000"/>
              </a:lnSpc>
            </a:pPr>
            <a:r>
              <a:rPr lang="ar-SA" dirty="0" smtClean="0">
                <a:solidFill>
                  <a:srgbClr val="FF0000"/>
                </a:solidFill>
                <a:cs typeface="Ali-A-Traditional" pitchFamily="2" charset="-78"/>
              </a:rPr>
              <a:t>غُمَّ</a:t>
            </a:r>
            <a:r>
              <a:rPr lang="ar-SA" dirty="0" smtClean="0">
                <a:cs typeface="Ali-A-Traditional" pitchFamily="2" charset="-78"/>
              </a:rPr>
              <a:t>: أي: احتجبَ.</a:t>
            </a:r>
          </a:p>
          <a:p>
            <a:pPr algn="just" rtl="1">
              <a:lnSpc>
                <a:spcPct val="150000"/>
              </a:lnSpc>
            </a:pPr>
            <a:r>
              <a:rPr lang="ar-SA" dirty="0" smtClean="0">
                <a:solidFill>
                  <a:srgbClr val="FF0000"/>
                </a:solidFill>
                <a:cs typeface="Ali-A-Traditional" pitchFamily="2" charset="-78"/>
              </a:rPr>
              <a:t>شُدِهَ</a:t>
            </a:r>
            <a:r>
              <a:rPr lang="ar-SA" dirty="0" smtClean="0">
                <a:cs typeface="Ali-A-Traditional" pitchFamily="2" charset="-78"/>
              </a:rPr>
              <a:t>: أي: دُهِشَ وتَحَيَّرَ.</a:t>
            </a:r>
          </a:p>
          <a:p>
            <a:pPr algn="just" rtl="1">
              <a:lnSpc>
                <a:spcPct val="150000"/>
              </a:lnSpc>
            </a:pPr>
            <a:r>
              <a:rPr lang="ar-SA" dirty="0" smtClean="0">
                <a:solidFill>
                  <a:srgbClr val="FF0000"/>
                </a:solidFill>
                <a:cs typeface="Ali-A-Traditional" pitchFamily="2" charset="-78"/>
              </a:rPr>
              <a:t>امتُقِعَ</a:t>
            </a:r>
            <a:r>
              <a:rPr lang="ar-SA" dirty="0" smtClean="0">
                <a:cs typeface="Ali-A-Traditional" pitchFamily="2" charset="-78"/>
              </a:rPr>
              <a:t>: أي تَغَيَّرَ لونه.</a:t>
            </a:r>
            <a:endParaRPr lang="en-US" dirty="0" smtClean="0">
              <a:cs typeface="Ali-A-Traditional" pitchFamily="2" charset="-78"/>
            </a:endParaRPr>
          </a:p>
          <a:p>
            <a:pPr algn="just" rtl="1">
              <a:lnSpc>
                <a:spcPct val="150000"/>
              </a:lnSpc>
            </a:pPr>
            <a:endParaRPr lang="ar-SA" dirty="0" smtClean="0">
              <a:cs typeface="Ali-A-Traditional" pitchFamily="2" charset="-78"/>
            </a:endParaRPr>
          </a:p>
          <a:p>
            <a:pPr algn="r" rtl="1"/>
            <a:endParaRPr lang="en-US" dirty="0">
              <a:cs typeface="Ali-A-Traditional" pitchFamily="2" charset="-7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المبني3.jpg"/>
          <p:cNvPicPr>
            <a:picLocks noGrp="1" noChangeAspect="1"/>
          </p:cNvPicPr>
          <p:nvPr>
            <p:ph sz="quarter" idx="1"/>
          </p:nvPr>
        </p:nvPicPr>
        <p:blipFill>
          <a:blip r:embed="rId2" cstate="print"/>
          <a:stretch>
            <a:fillRect/>
          </a:stretch>
        </p:blipFill>
        <p:spPr>
          <a:xfrm>
            <a:off x="251520" y="260648"/>
            <a:ext cx="8352928" cy="6336704"/>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3200" dirty="0" smtClean="0"/>
              <a:t>الفعل المبني للمعلوم:</a:t>
            </a:r>
            <a:endParaRPr lang="en-US" sz="3200" dirty="0"/>
          </a:p>
        </p:txBody>
      </p:sp>
      <p:sp>
        <p:nvSpPr>
          <p:cNvPr id="3" name="Content Placeholder 2"/>
          <p:cNvSpPr>
            <a:spLocks noGrp="1"/>
          </p:cNvSpPr>
          <p:nvPr>
            <p:ph sz="quarter" idx="1"/>
          </p:nvPr>
        </p:nvSpPr>
        <p:spPr/>
        <p:txBody>
          <a:bodyPr>
            <a:normAutofit/>
          </a:bodyPr>
          <a:lstStyle/>
          <a:p>
            <a:pPr algn="just" rtl="1">
              <a:lnSpc>
                <a:spcPct val="150000"/>
              </a:lnSpc>
            </a:pPr>
            <a:r>
              <a:rPr lang="ar-SA" sz="3200" dirty="0" smtClean="0">
                <a:cs typeface="Ali-A-Traditional" pitchFamily="2" charset="-78"/>
              </a:rPr>
              <a:t>هو ما ذكِرَ معه فاعله، سواءٌ أَكانَ الفاعل اسماً ظاهراً، أم ضميراً، أم غير ذلك. نحو:</a:t>
            </a:r>
          </a:p>
          <a:p>
            <a:pPr algn="just" rtl="1">
              <a:lnSpc>
                <a:spcPct val="150000"/>
              </a:lnSpc>
            </a:pPr>
            <a:r>
              <a:rPr lang="ar-SA" sz="3200" dirty="0" smtClean="0">
                <a:cs typeface="Ali-A-Traditional" pitchFamily="2" charset="-78"/>
              </a:rPr>
              <a:t>حَضَرَ الطالِبُ الدَّرسَ.</a:t>
            </a:r>
          </a:p>
          <a:p>
            <a:pPr algn="just" rtl="1">
              <a:lnSpc>
                <a:spcPct val="150000"/>
              </a:lnSpc>
            </a:pPr>
            <a:r>
              <a:rPr lang="ar-SA" sz="3200" dirty="0" smtClean="0">
                <a:cs typeface="Ali-A-Traditional" pitchFamily="2" charset="-78"/>
              </a:rPr>
              <a:t>فالفعل (حضَرَ) فعلٌ مبني للمعلوم، وفاعله (الطالب) ذكر معه.</a:t>
            </a:r>
          </a:p>
          <a:p>
            <a:pPr algn="just" rtl="1">
              <a:lnSpc>
                <a:spcPct val="150000"/>
              </a:lnSpc>
            </a:pPr>
            <a:r>
              <a:rPr lang="ar-SA" sz="3200" dirty="0" smtClean="0">
                <a:cs typeface="Ali-A-Traditional" pitchFamily="2" charset="-78"/>
              </a:rPr>
              <a:t>وغيره كثير من الأفعال التي تذكر معها فاعلها.</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47248" cy="634082"/>
          </a:xfrm>
        </p:spPr>
        <p:txBody>
          <a:bodyPr/>
          <a:lstStyle/>
          <a:p>
            <a:pPr algn="r" rtl="1"/>
            <a:r>
              <a:rPr lang="ar-SA" sz="2800" dirty="0" smtClean="0"/>
              <a:t>الفعل المبني للمعلوم:</a:t>
            </a:r>
            <a:endParaRPr lang="en-US" dirty="0"/>
          </a:p>
        </p:txBody>
      </p:sp>
      <p:pic>
        <p:nvPicPr>
          <p:cNvPr id="4" name="Content Placeholder 3" descr="المبني الأولى.jpg"/>
          <p:cNvPicPr>
            <a:picLocks noGrp="1" noChangeAspect="1"/>
          </p:cNvPicPr>
          <p:nvPr>
            <p:ph sz="quarter" idx="1"/>
          </p:nvPr>
        </p:nvPicPr>
        <p:blipFill>
          <a:blip r:embed="rId2" cstate="print"/>
          <a:stretch>
            <a:fillRect/>
          </a:stretch>
        </p:blipFill>
        <p:spPr>
          <a:xfrm>
            <a:off x="251520" y="980728"/>
            <a:ext cx="8496944" cy="5616624"/>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4000" dirty="0" smtClean="0">
                <a:cs typeface="Ali-A-Traditional" pitchFamily="2" charset="-78"/>
              </a:rPr>
              <a:t>الفعل المبني للمجهول:</a:t>
            </a:r>
            <a:endParaRPr lang="en-US" sz="4000" dirty="0">
              <a:cs typeface="Ali-A-Traditional" pitchFamily="2" charset="-78"/>
            </a:endParaRPr>
          </a:p>
        </p:txBody>
      </p:sp>
      <p:sp>
        <p:nvSpPr>
          <p:cNvPr id="3" name="Content Placeholder 2"/>
          <p:cNvSpPr>
            <a:spLocks noGrp="1"/>
          </p:cNvSpPr>
          <p:nvPr>
            <p:ph sz="quarter" idx="1"/>
          </p:nvPr>
        </p:nvSpPr>
        <p:spPr/>
        <p:txBody>
          <a:bodyPr>
            <a:normAutofit fontScale="92500"/>
          </a:bodyPr>
          <a:lstStyle/>
          <a:p>
            <a:pPr algn="just" rtl="1">
              <a:lnSpc>
                <a:spcPct val="150000"/>
              </a:lnSpc>
            </a:pPr>
            <a:r>
              <a:rPr lang="ar-SA" sz="2800" dirty="0" smtClean="0">
                <a:cs typeface="Ali-A-Traditional" pitchFamily="2" charset="-78"/>
              </a:rPr>
              <a:t>هو الفعل الذي حُذفَ فاعله لغرضٍ من الأغراض: إمّا للإيجاز، اعتماداً على ذكاء السامع. وإمّا للعلم به، وإمّا للجهل به، وإمّا للخوفِ عليه، وإمّا للخوف منه، وإمّا لتحقيره فَتُكرِمُ لسانَك عنه، وإمّا لتعظيمه تشريفاً له فتكرمه أن يُذكَرَ، وإمّا لإبهامه على السامع.</a:t>
            </a:r>
          </a:p>
          <a:p>
            <a:pPr algn="just" rtl="1">
              <a:lnSpc>
                <a:spcPct val="150000"/>
              </a:lnSpc>
            </a:pPr>
            <a:r>
              <a:rPr lang="ar-SA" sz="2800" dirty="0" smtClean="0">
                <a:cs typeface="Ali-A-Traditional" pitchFamily="2" charset="-78"/>
              </a:rPr>
              <a:t> ويُنيبُ عن الفاعل بعد حذفه المفعول به، سواءٌ أكان اسماً ظاهراً، أو ضميراً، أو يكون النائب غير صريحٍ: مثل: (أَحسِن فيُحسَنُ إليك)، أو الظرف، مثل: (سُكِنتْ الدارُ وسُهِرتْ الليلةُ)، أو المصدر، مثل: (سيرَ سَيرٌ طويلٌ).</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الفعل المبني للمجهول</a:t>
            </a:r>
            <a:endParaRPr lang="en-US" dirty="0"/>
          </a:p>
        </p:txBody>
      </p:sp>
      <p:sp>
        <p:nvSpPr>
          <p:cNvPr id="3" name="Content Placeholder 2"/>
          <p:cNvSpPr>
            <a:spLocks noGrp="1"/>
          </p:cNvSpPr>
          <p:nvPr>
            <p:ph sz="quarter" idx="1"/>
          </p:nvPr>
        </p:nvSpPr>
        <p:spPr/>
        <p:txBody>
          <a:bodyPr>
            <a:normAutofit/>
          </a:bodyPr>
          <a:lstStyle/>
          <a:p>
            <a:pPr algn="r" rtl="1"/>
            <a:r>
              <a:rPr lang="ar-SA" sz="2800" dirty="0" smtClean="0">
                <a:cs typeface="Ali-A-Traditional" pitchFamily="2" charset="-78"/>
              </a:rPr>
              <a:t>ولا يُبنى المجهول إلا من الفعل المتعدي بنفسه، نحو قول النبـي (صلى الله عليه وسلم): ((</a:t>
            </a:r>
            <a:r>
              <a:rPr lang="ar-SA" sz="2800" dirty="0" smtClean="0">
                <a:solidFill>
                  <a:srgbClr val="FF0000"/>
                </a:solidFill>
                <a:cs typeface="Ali-A-Traditional" pitchFamily="2" charset="-78"/>
              </a:rPr>
              <a:t>حُرِّمَ</a:t>
            </a:r>
            <a:r>
              <a:rPr lang="ar-SA" sz="2800" dirty="0" smtClean="0">
                <a:cs typeface="Ali-A-Traditional" pitchFamily="2" charset="-78"/>
              </a:rPr>
              <a:t> لِباسُ الحريرِ والذهبِِِ على ذكور أُمَّتي </a:t>
            </a:r>
            <a:r>
              <a:rPr lang="ar-SA" sz="2800" dirty="0" smtClean="0">
                <a:solidFill>
                  <a:srgbClr val="FF0000"/>
                </a:solidFill>
                <a:cs typeface="Ali-A-Traditional" pitchFamily="2" charset="-78"/>
              </a:rPr>
              <a:t>وأُحِلًّ</a:t>
            </a:r>
            <a:r>
              <a:rPr lang="ar-SA" sz="2800" dirty="0" smtClean="0">
                <a:cs typeface="Ali-A-Traditional" pitchFamily="2" charset="-78"/>
              </a:rPr>
              <a:t> لِإناثهم)) رواه مسلم.</a:t>
            </a:r>
            <a:endParaRPr lang="en-US" sz="2800" dirty="0" smtClean="0">
              <a:cs typeface="Ali-A-Traditional" pitchFamily="2" charset="-78"/>
            </a:endParaRPr>
          </a:p>
          <a:p>
            <a:pPr algn="r" rtl="1"/>
            <a:r>
              <a:rPr lang="ar-SA" sz="2800" dirty="0" smtClean="0">
                <a:cs typeface="Ali-A-Traditional" pitchFamily="2" charset="-78"/>
              </a:rPr>
              <a:t>أو يُبنى المجهول من الفعل المتعدي بغيره، مثل: (يُرفَقُ بالضعيفِ).</a:t>
            </a:r>
          </a:p>
          <a:p>
            <a:pPr algn="r" rtl="1"/>
            <a:r>
              <a:rPr lang="ar-SA" sz="2800" dirty="0" smtClean="0">
                <a:cs typeface="Ali-A-Traditional" pitchFamily="2" charset="-78"/>
              </a:rPr>
              <a:t>وقد يُبنى من اللازمِ إن كان نائب الفاعل مصدراً، نحو: (سُهِرَ سَهَرٌ طويلٌ)، أو ظرفاً، مثل: (صِيمَ رمضانُ).</a:t>
            </a:r>
          </a:p>
          <a:p>
            <a:pPr algn="r" rtl="1"/>
            <a:r>
              <a:rPr lang="ar-SA" sz="2800" dirty="0" smtClean="0">
                <a:cs typeface="Ali-A-Traditional" pitchFamily="2" charset="-78"/>
              </a:rPr>
              <a:t>متى ما حُذف الفاعل من الكلام وجبَ أن تتغير صورة الفعل المعلوم كما سيأتي ذكره في الفعلين الماضي والمضارع.</a:t>
            </a:r>
          </a:p>
          <a:p>
            <a:pPr algn="r" rtl="1"/>
            <a:r>
              <a:rPr lang="ar-SA" sz="2800" dirty="0" smtClean="0">
                <a:cs typeface="Ali-A-Traditional" pitchFamily="2" charset="-78"/>
              </a:rPr>
              <a:t>أمّا فعل الأمرِ فلا يكون مجهولاً أبداً، لدلالة على المستقبل.</a:t>
            </a:r>
            <a:endParaRPr lang="en-US" sz="2800" dirty="0" smtClean="0">
              <a:cs typeface="Ali-A-Traditional" pitchFamily="2"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كيفية بناء الفعل للمجهول:</a:t>
            </a:r>
            <a:endParaRPr lang="en-US" dirty="0"/>
          </a:p>
        </p:txBody>
      </p:sp>
      <p:sp>
        <p:nvSpPr>
          <p:cNvPr id="3" name="Content Placeholder 2"/>
          <p:cNvSpPr>
            <a:spLocks noGrp="1"/>
          </p:cNvSpPr>
          <p:nvPr>
            <p:ph sz="quarter" idx="1"/>
          </p:nvPr>
        </p:nvSpPr>
        <p:spPr/>
        <p:txBody>
          <a:bodyPr>
            <a:normAutofit/>
          </a:bodyPr>
          <a:lstStyle/>
          <a:p>
            <a:pPr algn="r" rtl="1">
              <a:lnSpc>
                <a:spcPct val="150000"/>
              </a:lnSpc>
            </a:pPr>
            <a:r>
              <a:rPr lang="ar-SA" sz="2800" dirty="0" smtClean="0">
                <a:cs typeface="Ali-A-Traditional" pitchFamily="2" charset="-78"/>
              </a:rPr>
              <a:t>يُبنى كلٌّ من الماضي والمضارع للمجهول مع حدوث عدّة تغييرات:</a:t>
            </a:r>
          </a:p>
          <a:p>
            <a:pPr algn="r" rtl="1">
              <a:lnSpc>
                <a:spcPct val="150000"/>
              </a:lnSpc>
            </a:pPr>
            <a:r>
              <a:rPr lang="ar-SA" sz="2800" dirty="0" smtClean="0">
                <a:cs typeface="Ali-A-Traditional" pitchFamily="2" charset="-78"/>
              </a:rPr>
              <a:t>أ- الفعل الماضي: </a:t>
            </a:r>
          </a:p>
          <a:p>
            <a:pPr algn="just" rtl="1">
              <a:lnSpc>
                <a:spcPct val="150000"/>
              </a:lnSpc>
            </a:pPr>
            <a:r>
              <a:rPr lang="ar-SA" sz="2800" dirty="0" smtClean="0">
                <a:cs typeface="Ali-A-Traditional" pitchFamily="2" charset="-78"/>
              </a:rPr>
              <a:t>1- إذا كان الفعل ثلاثياً ماضياً صحيح العين خالياً من التضعيف فإنّه يجب ضمّ أوَّلهِ، وكسر ما قبل آخره، نحو: (جَمَعَ) فعند بنائه للمجهول تقول: (</a:t>
            </a:r>
            <a:r>
              <a:rPr lang="ar-SA" sz="2800" dirty="0" smtClean="0">
                <a:solidFill>
                  <a:srgbClr val="FF0000"/>
                </a:solidFill>
                <a:cs typeface="Ali-A-Traditional" pitchFamily="2" charset="-78"/>
              </a:rPr>
              <a:t>جُمِعَ</a:t>
            </a:r>
            <a:r>
              <a:rPr lang="ar-SA" sz="2800" dirty="0" smtClean="0">
                <a:cs typeface="Ali-A-Traditional" pitchFamily="2" charset="-78"/>
              </a:rPr>
              <a:t>).</a:t>
            </a:r>
          </a:p>
          <a:p>
            <a:pPr algn="just" rtl="1">
              <a:lnSpc>
                <a:spcPct val="150000"/>
              </a:lnSpc>
            </a:pPr>
            <a:r>
              <a:rPr lang="ar-SA" sz="2800" dirty="0" smtClean="0">
                <a:cs typeface="Ali-A-Traditional" pitchFamily="2" charset="-78"/>
              </a:rPr>
              <a:t>ومنه قوله تعالى: ((</a:t>
            </a:r>
            <a:r>
              <a:rPr lang="ar-SA" sz="2800" dirty="0" smtClean="0">
                <a:solidFill>
                  <a:srgbClr val="FF0000"/>
                </a:solidFill>
                <a:cs typeface="Ali-A-Traditional" pitchFamily="2" charset="-78"/>
              </a:rPr>
              <a:t>فَجُمِعَ</a:t>
            </a:r>
            <a:r>
              <a:rPr lang="ar-SA" sz="2800" dirty="0" smtClean="0">
                <a:cs typeface="Ali-A-Traditional" pitchFamily="2" charset="-78"/>
              </a:rPr>
              <a:t> السَّحَرَةُ لميقاتِ يَومٍ مَعلوم)) (الشعراء: 38).</a:t>
            </a:r>
          </a:p>
          <a:p>
            <a:pPr algn="just" rtl="1">
              <a:lnSpc>
                <a:spcPct val="150000"/>
              </a:lnSpc>
            </a:pPr>
            <a:endParaRPr lang="en-US" sz="2800" dirty="0">
              <a:cs typeface="Ali-A-Traditional" pitchFamily="2"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51520" y="0"/>
            <a:ext cx="8424936" cy="6473952"/>
          </a:xfrm>
        </p:spPr>
        <p:txBody>
          <a:bodyPr>
            <a:noAutofit/>
          </a:bodyPr>
          <a:lstStyle/>
          <a:p>
            <a:pPr algn="just" rtl="1">
              <a:lnSpc>
                <a:spcPct val="150000"/>
              </a:lnSpc>
            </a:pPr>
            <a:r>
              <a:rPr lang="ar-SA" sz="2800" dirty="0" smtClean="0">
                <a:cs typeface="Ali-A-Traditional" pitchFamily="2" charset="-78"/>
              </a:rPr>
              <a:t>2- إذا كان الماضي الثلاثي معتلّ العين. نحو: (صام  - باع) فعند بنائه للمجهول يجوز في فائه الكسر مع قلب حرف العلة ياء، فتقول: (</a:t>
            </a:r>
            <a:r>
              <a:rPr lang="ar-SA" sz="2800" dirty="0" smtClean="0">
                <a:solidFill>
                  <a:srgbClr val="FF0000"/>
                </a:solidFill>
                <a:cs typeface="Ali-A-Traditional" pitchFamily="2" charset="-78"/>
              </a:rPr>
              <a:t>صيمَ</a:t>
            </a:r>
            <a:r>
              <a:rPr lang="ar-SA" sz="2800" dirty="0" smtClean="0">
                <a:cs typeface="Ali-A-Traditional" pitchFamily="2" charset="-78"/>
              </a:rPr>
              <a:t> - </a:t>
            </a:r>
            <a:r>
              <a:rPr lang="ar-SA" sz="2800" dirty="0" smtClean="0">
                <a:solidFill>
                  <a:srgbClr val="FF0000"/>
                </a:solidFill>
                <a:cs typeface="Ali-A-Traditional" pitchFamily="2" charset="-78"/>
              </a:rPr>
              <a:t>بِيعَ</a:t>
            </a:r>
            <a:r>
              <a:rPr lang="ar-SA" sz="2800" dirty="0" smtClean="0">
                <a:cs typeface="Ali-A-Traditional" pitchFamily="2" charset="-78"/>
              </a:rPr>
              <a:t>)، ويجوز الضمّ مع قلب حرف العلة واواً، فتقول: (</a:t>
            </a:r>
            <a:r>
              <a:rPr lang="ar-SA" sz="2800" dirty="0" smtClean="0">
                <a:solidFill>
                  <a:srgbClr val="FF0000"/>
                </a:solidFill>
                <a:cs typeface="Ali-A-Traditional" pitchFamily="2" charset="-78"/>
              </a:rPr>
              <a:t>صُومَ</a:t>
            </a:r>
            <a:r>
              <a:rPr lang="ar-SA" sz="2800" dirty="0" smtClean="0">
                <a:cs typeface="Ali-A-Traditional" pitchFamily="2" charset="-78"/>
              </a:rPr>
              <a:t> - </a:t>
            </a:r>
            <a:r>
              <a:rPr lang="ar-SA" sz="2800" dirty="0" smtClean="0">
                <a:solidFill>
                  <a:srgbClr val="FF0000"/>
                </a:solidFill>
                <a:cs typeface="Ali-A-Traditional" pitchFamily="2" charset="-78"/>
              </a:rPr>
              <a:t>بُوعَ</a:t>
            </a:r>
            <a:r>
              <a:rPr lang="ar-SA" sz="2800" dirty="0" smtClean="0">
                <a:cs typeface="Ali-A-Traditional" pitchFamily="2" charset="-78"/>
              </a:rPr>
              <a:t>). ومنه قول الشاعر: </a:t>
            </a:r>
          </a:p>
          <a:p>
            <a:pPr algn="ctr" rtl="1">
              <a:lnSpc>
                <a:spcPct val="150000"/>
              </a:lnSpc>
            </a:pPr>
            <a:r>
              <a:rPr lang="ar-SA" sz="2800" dirty="0" smtClean="0">
                <a:cs typeface="Ali-A-Traditional" pitchFamily="2" charset="-78"/>
              </a:rPr>
              <a:t>لَيتَ وهَلْ يَنفَعُ شَيئاً لَيتَ		لَيتَ شَباباً </a:t>
            </a:r>
            <a:r>
              <a:rPr lang="ar-SA" sz="2800" dirty="0" smtClean="0">
                <a:solidFill>
                  <a:srgbClr val="FF0000"/>
                </a:solidFill>
                <a:cs typeface="Ali-A-Traditional" pitchFamily="2" charset="-78"/>
              </a:rPr>
              <a:t>بُوعَ</a:t>
            </a:r>
            <a:r>
              <a:rPr lang="ar-SA" sz="2800" dirty="0" smtClean="0">
                <a:cs typeface="Ali-A-Traditional" pitchFamily="2" charset="-78"/>
              </a:rPr>
              <a:t> فاشتَريتُ</a:t>
            </a:r>
          </a:p>
          <a:p>
            <a:pPr algn="r" rtl="1">
              <a:lnSpc>
                <a:spcPct val="150000"/>
              </a:lnSpc>
            </a:pPr>
            <a:r>
              <a:rPr lang="ar-SA" sz="2800" dirty="0" smtClean="0">
                <a:cs typeface="Ali-A-Traditional" pitchFamily="2" charset="-78"/>
              </a:rPr>
              <a:t>ولدينا وجهٌ ثالث لبناء هذه الأفعال للمجهول يسمى بالإشمام، وهي حركةٌ بين الضم والكسر. نحو قوله تعالى:{</a:t>
            </a:r>
            <a:r>
              <a:rPr lang="ar-SA" sz="2800" dirty="0" smtClean="0">
                <a:solidFill>
                  <a:srgbClr val="FF0000"/>
                </a:solidFill>
                <a:cs typeface="Ali-A-Traditional" pitchFamily="2" charset="-78"/>
              </a:rPr>
              <a:t>وغِيضَ</a:t>
            </a:r>
            <a:r>
              <a:rPr lang="ar-SA" sz="2800" dirty="0" smtClean="0">
                <a:cs typeface="Ali-A-Traditional" pitchFamily="2" charset="-78"/>
              </a:rPr>
              <a:t> الماءُ وقُضيَ الأمرُ} هود: 44.</a:t>
            </a:r>
          </a:p>
          <a:p>
            <a:pPr algn="just" rtl="1">
              <a:lnSpc>
                <a:spcPct val="150000"/>
              </a:lnSpc>
            </a:pPr>
            <a:r>
              <a:rPr lang="ar-SA" sz="2800" dirty="0" smtClean="0">
                <a:cs typeface="Ali-A-Traditional" pitchFamily="2" charset="-78"/>
              </a:rPr>
              <a:t>3- وإذا كان الماضي مضعّفاً نحو (ردّ) فعند بنائِهِ للمجهول فإنّه يجوز فيه الثلاثة الأوجه الجائزة في مثل (صامَ - باعَ)، حيث تقول: (</a:t>
            </a:r>
            <a:r>
              <a:rPr lang="ar-SA" sz="2800" dirty="0" smtClean="0">
                <a:solidFill>
                  <a:srgbClr val="FF0000"/>
                </a:solidFill>
                <a:cs typeface="Ali-A-Traditional" pitchFamily="2" charset="-78"/>
              </a:rPr>
              <a:t>رُدَّ</a:t>
            </a:r>
            <a:r>
              <a:rPr lang="ar-SA" sz="2800" dirty="0" smtClean="0">
                <a:cs typeface="Ali-A-Traditional" pitchFamily="2" charset="-78"/>
              </a:rPr>
              <a:t>) بضمّ الفاء، وتقول: (</a:t>
            </a:r>
            <a:r>
              <a:rPr lang="ar-SA" sz="2800" dirty="0" smtClean="0">
                <a:solidFill>
                  <a:srgbClr val="FF0000"/>
                </a:solidFill>
                <a:cs typeface="Ali-A-Traditional" pitchFamily="2" charset="-78"/>
              </a:rPr>
              <a:t>رِدَّ</a:t>
            </a:r>
            <a:r>
              <a:rPr lang="ar-SA" sz="2800" dirty="0" smtClean="0">
                <a:cs typeface="Ali-A-Traditional" pitchFamily="2" charset="-78"/>
              </a:rPr>
              <a:t>) بكسر الفاء، وتقولها أيضاً بالإشمام، أي بين الكسر والضم. مثل قوله تعالى: ((هذه بِضعتنا </a:t>
            </a:r>
            <a:r>
              <a:rPr lang="ar-SA" sz="2800" dirty="0" smtClean="0">
                <a:solidFill>
                  <a:srgbClr val="FF0000"/>
                </a:solidFill>
                <a:cs typeface="Ali-A-Traditional" pitchFamily="2" charset="-78"/>
              </a:rPr>
              <a:t>رُدَّتْ</a:t>
            </a:r>
            <a:r>
              <a:rPr lang="ar-SA" sz="2800" dirty="0" smtClean="0">
                <a:cs typeface="Ali-A-Traditional" pitchFamily="2" charset="-78"/>
              </a:rPr>
              <a:t> إلينا)) يوسف: 65.</a:t>
            </a:r>
            <a:endParaRPr lang="en-US" sz="2800" dirty="0">
              <a:cs typeface="Ali-A-Traditional" pitchFamily="2"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51520" y="188640"/>
            <a:ext cx="8352928" cy="6285312"/>
          </a:xfrm>
        </p:spPr>
        <p:txBody>
          <a:bodyPr>
            <a:noAutofit/>
          </a:bodyPr>
          <a:lstStyle/>
          <a:p>
            <a:pPr algn="just" rtl="1">
              <a:lnSpc>
                <a:spcPct val="150000"/>
              </a:lnSpc>
            </a:pPr>
            <a:r>
              <a:rPr lang="ar-SA" sz="2800" dirty="0" smtClean="0">
                <a:cs typeface="Ali-A-Traditional" pitchFamily="2" charset="-78"/>
              </a:rPr>
              <a:t>كما ورد الفعل (زجّ) بالضمّ في قول النبي (صلى الله عليه وسلم): ((إِنَّ هذا القُرآنَ شافِعٌ مُشَفًّعٌ، مَنِ اتَّبَعَهُ قادهُ إلى الجَنَّةِ، وَمَنْ تَرَكَهُ أو أَعرضَ عنهُ </a:t>
            </a:r>
            <a:r>
              <a:rPr lang="ar-SA" sz="2800" dirty="0" smtClean="0">
                <a:solidFill>
                  <a:srgbClr val="FF0000"/>
                </a:solidFill>
                <a:cs typeface="Ali-A-Traditional" pitchFamily="2" charset="-78"/>
              </a:rPr>
              <a:t>زُجَّ</a:t>
            </a:r>
            <a:r>
              <a:rPr lang="ar-SA" sz="2800" dirty="0" smtClean="0">
                <a:cs typeface="Ali-A-Traditional" pitchFamily="2" charset="-78"/>
              </a:rPr>
              <a:t> في قفاه إلى النَّارِ)) رواه البزار عن عبدالله بن مسعود.</a:t>
            </a:r>
          </a:p>
          <a:p>
            <a:pPr algn="just" rtl="1">
              <a:lnSpc>
                <a:spcPct val="150000"/>
              </a:lnSpc>
            </a:pPr>
            <a:r>
              <a:rPr lang="ar-SA" sz="2800" dirty="0" smtClean="0">
                <a:cs typeface="Ali-A-Traditional" pitchFamily="2" charset="-78"/>
              </a:rPr>
              <a:t>كما تجوز الأوجه الثلاثة في الحرف الثالث الأصلي من الماضي المعتل العين وذلك إذا كان على وزن (</a:t>
            </a:r>
            <a:r>
              <a:rPr lang="ar-SA" sz="2800" dirty="0" smtClean="0">
                <a:solidFill>
                  <a:srgbClr val="FF0000"/>
                </a:solidFill>
                <a:cs typeface="Ali-A-Traditional" pitchFamily="2" charset="-78"/>
              </a:rPr>
              <a:t>انفعل</a:t>
            </a:r>
            <a:r>
              <a:rPr lang="ar-SA" sz="2800" dirty="0" smtClean="0">
                <a:cs typeface="Ali-A-Traditional" pitchFamily="2" charset="-78"/>
              </a:rPr>
              <a:t>) أو (</a:t>
            </a:r>
            <a:r>
              <a:rPr lang="ar-SA" sz="2800" dirty="0" smtClean="0">
                <a:solidFill>
                  <a:srgbClr val="FF0000"/>
                </a:solidFill>
                <a:cs typeface="Ali-A-Traditional" pitchFamily="2" charset="-78"/>
              </a:rPr>
              <a:t>افتعل</a:t>
            </a:r>
            <a:r>
              <a:rPr lang="ar-SA" sz="2800" dirty="0" smtClean="0">
                <a:cs typeface="Ali-A-Traditional" pitchFamily="2" charset="-78"/>
              </a:rPr>
              <a:t>) نحو: (اختار – احتال – انهارَ - انقادَ).</a:t>
            </a:r>
          </a:p>
          <a:p>
            <a:pPr algn="just" rtl="1">
              <a:lnSpc>
                <a:spcPct val="150000"/>
              </a:lnSpc>
            </a:pPr>
            <a:r>
              <a:rPr lang="ar-SA" sz="2800" dirty="0" smtClean="0">
                <a:cs typeface="Ali-A-Traditional" pitchFamily="2" charset="-78"/>
              </a:rPr>
              <a:t>فعند بنائِهِا للمجهول جاز قلب حرف العلة ياء مع كسر فاء الكلمة، فتقول: (</a:t>
            </a:r>
            <a:r>
              <a:rPr lang="ar-SA" sz="2800" dirty="0" smtClean="0">
                <a:solidFill>
                  <a:srgbClr val="FF0000"/>
                </a:solidFill>
                <a:cs typeface="Ali-A-Traditional" pitchFamily="2" charset="-78"/>
              </a:rPr>
              <a:t>اختيرَ-</a:t>
            </a:r>
            <a:r>
              <a:rPr lang="ar-SA" sz="2800" dirty="0" smtClean="0">
                <a:cs typeface="Ali-A-Traditional" pitchFamily="2" charset="-78"/>
              </a:rPr>
              <a:t> </a:t>
            </a:r>
            <a:r>
              <a:rPr lang="ar-SA" sz="2800" dirty="0" smtClean="0">
                <a:solidFill>
                  <a:srgbClr val="FF0000"/>
                </a:solidFill>
                <a:cs typeface="Ali-A-Traditional" pitchFamily="2" charset="-78"/>
              </a:rPr>
              <a:t>احتيلَ-</a:t>
            </a:r>
            <a:r>
              <a:rPr lang="ar-SA" sz="2800" dirty="0" smtClean="0">
                <a:cs typeface="Ali-A-Traditional" pitchFamily="2" charset="-78"/>
              </a:rPr>
              <a:t> </a:t>
            </a:r>
            <a:r>
              <a:rPr lang="ar-SA" sz="2800" dirty="0" smtClean="0">
                <a:solidFill>
                  <a:srgbClr val="FF0000"/>
                </a:solidFill>
                <a:cs typeface="Ali-A-Traditional" pitchFamily="2" charset="-78"/>
              </a:rPr>
              <a:t>انهيرَ-</a:t>
            </a:r>
            <a:r>
              <a:rPr lang="ar-SA" sz="2800" dirty="0" smtClean="0">
                <a:cs typeface="Ali-A-Traditional" pitchFamily="2" charset="-78"/>
              </a:rPr>
              <a:t> </a:t>
            </a:r>
            <a:r>
              <a:rPr lang="ar-SA" sz="2800" dirty="0" smtClean="0">
                <a:solidFill>
                  <a:srgbClr val="FF0000"/>
                </a:solidFill>
                <a:cs typeface="Ali-A-Traditional" pitchFamily="2" charset="-78"/>
              </a:rPr>
              <a:t>انقيدَ</a:t>
            </a:r>
            <a:r>
              <a:rPr lang="ar-SA" sz="2800" dirty="0" smtClean="0">
                <a:cs typeface="Ali-A-Traditional" pitchFamily="2" charset="-78"/>
              </a:rPr>
              <a:t>)، وجاز قلب حرف العلة واواً مع ضمّ فاء الكلمة، تقول: </a:t>
            </a:r>
            <a:r>
              <a:rPr lang="ar-SA" sz="2800" dirty="0" smtClean="0">
                <a:solidFill>
                  <a:srgbClr val="FF0000"/>
                </a:solidFill>
                <a:cs typeface="Ali-A-Traditional" pitchFamily="2" charset="-78"/>
              </a:rPr>
              <a:t>اختورَ-</a:t>
            </a:r>
            <a:r>
              <a:rPr lang="ar-SA" sz="2800" dirty="0" smtClean="0">
                <a:cs typeface="Ali-A-Traditional" pitchFamily="2" charset="-78"/>
              </a:rPr>
              <a:t> </a:t>
            </a:r>
            <a:r>
              <a:rPr lang="ar-SA" sz="2800" dirty="0" smtClean="0">
                <a:solidFill>
                  <a:srgbClr val="FF0000"/>
                </a:solidFill>
                <a:cs typeface="Ali-A-Traditional" pitchFamily="2" charset="-78"/>
              </a:rPr>
              <a:t>احتولَ-</a:t>
            </a:r>
            <a:r>
              <a:rPr lang="ar-SA" sz="2800" dirty="0" smtClean="0">
                <a:cs typeface="Ali-A-Traditional" pitchFamily="2" charset="-78"/>
              </a:rPr>
              <a:t> </a:t>
            </a:r>
            <a:r>
              <a:rPr lang="ar-SA" sz="2800" dirty="0" smtClean="0">
                <a:solidFill>
                  <a:srgbClr val="FF0000"/>
                </a:solidFill>
                <a:cs typeface="Ali-A-Traditional" pitchFamily="2" charset="-78"/>
              </a:rPr>
              <a:t>انهورَ-</a:t>
            </a:r>
            <a:r>
              <a:rPr lang="ar-SA" sz="2800" dirty="0" smtClean="0">
                <a:cs typeface="Ali-A-Traditional" pitchFamily="2" charset="-78"/>
              </a:rPr>
              <a:t> </a:t>
            </a:r>
            <a:r>
              <a:rPr lang="ar-SA" sz="2800" dirty="0" smtClean="0">
                <a:solidFill>
                  <a:srgbClr val="FF0000"/>
                </a:solidFill>
                <a:cs typeface="Ali-A-Traditional" pitchFamily="2" charset="-78"/>
              </a:rPr>
              <a:t>انقودَ</a:t>
            </a:r>
            <a:r>
              <a:rPr lang="ar-SA" sz="2800" dirty="0" smtClean="0">
                <a:cs typeface="Ali-A-Traditional" pitchFamily="2" charset="-78"/>
              </a:rPr>
              <a:t>. وجاز أيضاً الإشمام، أي حركة بين الضمّ والكسر.</a:t>
            </a:r>
            <a:endParaRPr lang="en-US" sz="2800" dirty="0">
              <a:cs typeface="Ali-A-Traditional" pitchFamily="2"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79512" y="260648"/>
            <a:ext cx="8496944" cy="6213304"/>
          </a:xfrm>
        </p:spPr>
        <p:txBody>
          <a:bodyPr>
            <a:normAutofit/>
          </a:bodyPr>
          <a:lstStyle/>
          <a:p>
            <a:pPr algn="r" rtl="1">
              <a:lnSpc>
                <a:spcPct val="150000"/>
              </a:lnSpc>
            </a:pPr>
            <a:r>
              <a:rPr lang="ar-SA" sz="2800" dirty="0" smtClean="0">
                <a:cs typeface="Ali-A-Traditional" pitchFamily="2" charset="-78"/>
              </a:rPr>
              <a:t>4- إذا كان الماضي مبدوءاً بهمزة وصل، نحو: (انتقَلَ- انتصرَ- استغفَرَ- افتتحَ- استخدم)، فعند بنائه للمجهول يضمُّ ثالثه مع أوَّلهِ، تقول: (</a:t>
            </a:r>
            <a:r>
              <a:rPr lang="ar-SA" sz="2800" dirty="0" smtClean="0">
                <a:solidFill>
                  <a:srgbClr val="FF0000"/>
                </a:solidFill>
                <a:cs typeface="Ali-A-Traditional" pitchFamily="2" charset="-78"/>
              </a:rPr>
              <a:t>اُنتُقِلَ-</a:t>
            </a:r>
            <a:r>
              <a:rPr lang="ar-SA" sz="2800" dirty="0" smtClean="0">
                <a:cs typeface="Ali-A-Traditional" pitchFamily="2" charset="-78"/>
              </a:rPr>
              <a:t> </a:t>
            </a:r>
            <a:r>
              <a:rPr lang="ar-SA" sz="2800" dirty="0" smtClean="0">
                <a:solidFill>
                  <a:srgbClr val="FF0000"/>
                </a:solidFill>
                <a:cs typeface="Ali-A-Traditional" pitchFamily="2" charset="-78"/>
              </a:rPr>
              <a:t>اُنتُصِرَ-</a:t>
            </a:r>
            <a:r>
              <a:rPr lang="ar-SA" sz="2800" dirty="0" smtClean="0">
                <a:cs typeface="Ali-A-Traditional" pitchFamily="2" charset="-78"/>
              </a:rPr>
              <a:t> </a:t>
            </a:r>
            <a:r>
              <a:rPr lang="ar-SA" sz="2800" dirty="0" smtClean="0">
                <a:solidFill>
                  <a:srgbClr val="FF0000"/>
                </a:solidFill>
                <a:cs typeface="Ali-A-Traditional" pitchFamily="2" charset="-78"/>
              </a:rPr>
              <a:t>اُستُغفِرَ-</a:t>
            </a:r>
            <a:r>
              <a:rPr lang="ar-SA" sz="2800" dirty="0" smtClean="0">
                <a:cs typeface="Ali-A-Traditional" pitchFamily="2" charset="-78"/>
              </a:rPr>
              <a:t> </a:t>
            </a:r>
            <a:r>
              <a:rPr lang="ar-SA" sz="2800" dirty="0" smtClean="0">
                <a:solidFill>
                  <a:srgbClr val="FF0000"/>
                </a:solidFill>
                <a:cs typeface="Ali-A-Traditional" pitchFamily="2" charset="-78"/>
              </a:rPr>
              <a:t>اُفتُتِحَ-</a:t>
            </a:r>
            <a:r>
              <a:rPr lang="ar-SA" sz="2800" dirty="0" smtClean="0">
                <a:cs typeface="Ali-A-Traditional" pitchFamily="2" charset="-78"/>
              </a:rPr>
              <a:t> </a:t>
            </a:r>
            <a:r>
              <a:rPr lang="ar-SA" sz="2800" dirty="0" smtClean="0">
                <a:solidFill>
                  <a:srgbClr val="FF0000"/>
                </a:solidFill>
                <a:cs typeface="Ali-A-Traditional" pitchFamily="2" charset="-78"/>
              </a:rPr>
              <a:t>اُستُخدِمَ</a:t>
            </a:r>
            <a:r>
              <a:rPr lang="ar-SA" sz="2800" dirty="0" smtClean="0">
                <a:cs typeface="Ali-A-Traditional" pitchFamily="2" charset="-78"/>
              </a:rPr>
              <a:t>).</a:t>
            </a:r>
          </a:p>
          <a:p>
            <a:pPr algn="r" rtl="1">
              <a:lnSpc>
                <a:spcPct val="150000"/>
              </a:lnSpc>
            </a:pPr>
            <a:r>
              <a:rPr lang="ar-SA" sz="2800" dirty="0" smtClean="0">
                <a:cs typeface="Ali-A-Traditional" pitchFamily="2" charset="-78"/>
              </a:rPr>
              <a:t>5- إذا كان الماضي مبدوءاً بتاء زائدة، نحو: (تَعَلًّمَ- تَقَدَّمَ- تَأَخَّرَ- تنافَسَ- تَصالَحَ)، فعند بنائهِ للمجهول يضمّ ثانيه مع أوّله، كقولك: (</a:t>
            </a:r>
            <a:r>
              <a:rPr lang="ar-SA" sz="2800" dirty="0" smtClean="0">
                <a:solidFill>
                  <a:srgbClr val="FF0000"/>
                </a:solidFill>
                <a:cs typeface="Ali-A-Traditional" pitchFamily="2" charset="-78"/>
              </a:rPr>
              <a:t>تُعُلُّمَ-</a:t>
            </a:r>
            <a:r>
              <a:rPr lang="ar-SA" sz="2800" dirty="0" smtClean="0">
                <a:cs typeface="Ali-A-Traditional" pitchFamily="2" charset="-78"/>
              </a:rPr>
              <a:t> </a:t>
            </a:r>
            <a:r>
              <a:rPr lang="ar-SA" sz="2800" dirty="0" smtClean="0">
                <a:solidFill>
                  <a:srgbClr val="FF0000"/>
                </a:solidFill>
                <a:cs typeface="Ali-A-Traditional" pitchFamily="2" charset="-78"/>
              </a:rPr>
              <a:t>تُقُدِّمَ-</a:t>
            </a:r>
            <a:r>
              <a:rPr lang="ar-SA" sz="2800" dirty="0" smtClean="0">
                <a:cs typeface="Ali-A-Traditional" pitchFamily="2" charset="-78"/>
              </a:rPr>
              <a:t> </a:t>
            </a:r>
            <a:r>
              <a:rPr lang="ar-SA" sz="2800" dirty="0" smtClean="0">
                <a:solidFill>
                  <a:srgbClr val="FF0000"/>
                </a:solidFill>
                <a:cs typeface="Ali-A-Traditional" pitchFamily="2" charset="-78"/>
              </a:rPr>
              <a:t>تُأُخِّرَ-</a:t>
            </a:r>
            <a:r>
              <a:rPr lang="ar-SA" sz="2800" dirty="0" smtClean="0">
                <a:cs typeface="Ali-A-Traditional" pitchFamily="2" charset="-78"/>
              </a:rPr>
              <a:t> </a:t>
            </a:r>
            <a:r>
              <a:rPr lang="ar-SA" sz="2800" dirty="0" smtClean="0">
                <a:solidFill>
                  <a:srgbClr val="FF0000"/>
                </a:solidFill>
                <a:cs typeface="Ali-A-Traditional" pitchFamily="2" charset="-78"/>
              </a:rPr>
              <a:t>تُنوفِسَ-</a:t>
            </a:r>
            <a:r>
              <a:rPr lang="ar-SA" sz="2800" dirty="0" smtClean="0">
                <a:cs typeface="Ali-A-Traditional" pitchFamily="2" charset="-78"/>
              </a:rPr>
              <a:t> </a:t>
            </a:r>
            <a:r>
              <a:rPr lang="ar-SA" sz="2800" dirty="0" smtClean="0">
                <a:solidFill>
                  <a:srgbClr val="FF0000"/>
                </a:solidFill>
                <a:cs typeface="Ali-A-Traditional" pitchFamily="2" charset="-78"/>
              </a:rPr>
              <a:t>تُصولِحَ</a:t>
            </a:r>
            <a:r>
              <a:rPr lang="ar-SA" sz="2800" dirty="0" smtClean="0">
                <a:cs typeface="Ali-A-Traditional" pitchFamily="2" charset="-78"/>
              </a:rPr>
              <a:t>).</a:t>
            </a:r>
          </a:p>
          <a:p>
            <a:pPr algn="just" rtl="1">
              <a:lnSpc>
                <a:spcPct val="150000"/>
              </a:lnSpc>
            </a:pPr>
            <a:r>
              <a:rPr lang="ar-SA" sz="2800" dirty="0" smtClean="0">
                <a:cs typeface="Ali-A-Traditional" pitchFamily="2" charset="-78"/>
              </a:rPr>
              <a:t>6- وإذا كان الماضي على وزن (فاعَلَ) نحو: (صالَحَ- خاصَمَ- طارَدَ)، فعند بنائهِ للمجهول تصير ألفه واواً مع ضمّ ما قبلها، تقول: (</a:t>
            </a:r>
            <a:r>
              <a:rPr lang="ar-SA" sz="2800" dirty="0" smtClean="0">
                <a:solidFill>
                  <a:srgbClr val="FF0000"/>
                </a:solidFill>
                <a:cs typeface="Ali-A-Traditional" pitchFamily="2" charset="-78"/>
              </a:rPr>
              <a:t>صولِحَ-</a:t>
            </a:r>
            <a:r>
              <a:rPr lang="ar-SA" sz="2800" dirty="0" smtClean="0">
                <a:cs typeface="Ali-A-Traditional" pitchFamily="2" charset="-78"/>
              </a:rPr>
              <a:t> </a:t>
            </a:r>
            <a:r>
              <a:rPr lang="ar-SA" sz="2800" dirty="0" smtClean="0">
                <a:solidFill>
                  <a:srgbClr val="FF0000"/>
                </a:solidFill>
                <a:cs typeface="Ali-A-Traditional" pitchFamily="2" charset="-78"/>
              </a:rPr>
              <a:t>خوصِمَ-</a:t>
            </a:r>
            <a:r>
              <a:rPr lang="ar-SA" sz="2800" dirty="0" smtClean="0">
                <a:cs typeface="Ali-A-Traditional" pitchFamily="2" charset="-78"/>
              </a:rPr>
              <a:t> </a:t>
            </a:r>
            <a:r>
              <a:rPr lang="ar-SA" sz="2800" dirty="0" smtClean="0">
                <a:solidFill>
                  <a:srgbClr val="FF0000"/>
                </a:solidFill>
                <a:cs typeface="Ali-A-Traditional" pitchFamily="2" charset="-78"/>
              </a:rPr>
              <a:t>طورِدَ</a:t>
            </a:r>
            <a:r>
              <a:rPr lang="ar-SA" sz="2800" dirty="0" smtClean="0">
                <a:cs typeface="Ali-A-Traditional" pitchFamily="2" charset="-78"/>
              </a:rPr>
              <a:t>).</a:t>
            </a:r>
            <a:endParaRPr lang="en-US" sz="2800" dirty="0">
              <a:cs typeface="Ali-A-Traditional" pitchFamily="2" charset="-78"/>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509</TotalTime>
  <Words>823</Words>
  <Application>Microsoft Office PowerPoint</Application>
  <PresentationFormat>On-screen Show (4:3)</PresentationFormat>
  <Paragraphs>50</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Oriel</vt:lpstr>
      <vt:lpstr>المبني للمعلوم والمبني للمجهول علم الصرف/ المرحلة الأولى</vt:lpstr>
      <vt:lpstr>الفعل المبني للمعلوم:</vt:lpstr>
      <vt:lpstr>الفعل المبني للمعلوم:</vt:lpstr>
      <vt:lpstr>الفعل المبني للمجهول:</vt:lpstr>
      <vt:lpstr>الفعل المبني للمجهول</vt:lpstr>
      <vt:lpstr>كيفية بناء الفعل للمجهول:</vt:lpstr>
      <vt:lpstr>Slide 7</vt:lpstr>
      <vt:lpstr>Slide 8</vt:lpstr>
      <vt:lpstr>Slide 9</vt:lpstr>
      <vt:lpstr>بناء الفعل المضارع للمجهول:</vt:lpstr>
      <vt:lpstr>بناء الفعل المضارع للمجهول:</vt:lpstr>
      <vt:lpstr>أفعال ماضية تأتي على صورة المبني للمجهول</vt:lpstr>
      <vt:lpstr>Slide 13</vt:lpstr>
    </vt:vector>
  </TitlesOfParts>
  <Company>P30Download.com Group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المبني للمجهول</dc:title>
  <dc:creator>SCORPIONLAMAHS</dc:creator>
  <cp:lastModifiedBy>SCORPIONLAMAHS</cp:lastModifiedBy>
  <cp:revision>117</cp:revision>
  <dcterms:created xsi:type="dcterms:W3CDTF">2017-12-27T18:41:39Z</dcterms:created>
  <dcterms:modified xsi:type="dcterms:W3CDTF">2021-02-21T18:40:34Z</dcterms:modified>
</cp:coreProperties>
</file>