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61"/>
  </p:notesMasterIdLst>
  <p:sldIdLst>
    <p:sldId id="33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7C6068-EACD-0842-8E74-24CF74418D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912938" y="692150"/>
            <a:ext cx="3032125" cy="227330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AB7021A-C368-7B2A-C451-14EA36D92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68" name="Google Shape;468;p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/>
              <a:t>If x ∈ f</a:t>
            </a:r>
            <a:r>
              <a:rPr lang="en-US" sz="1000" baseline="30000"/>
              <a:t>-1</a:t>
            </a:r>
            <a:r>
              <a:rPr lang="en-US" sz="1000"/>
              <a:t>(S). Then f(x) ∈ S after taking the inverse of both sides (i.e., x = f</a:t>
            </a:r>
            <a:r>
              <a:rPr lang="en-US" sz="1000" baseline="30000"/>
              <a:t>-1</a:t>
            </a:r>
            <a:r>
              <a:rPr lang="en-US" sz="1000"/>
              <a:t>(y) means y = f(x); therefore y ∈ S).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3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4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4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4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4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712787"/>
            <a:ext cx="4540250" cy="34051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40" name="Google Shape;540;p44:notes"/>
          <p:cNvSpPr txBox="1">
            <a:spLocks noGrp="1"/>
          </p:cNvSpPr>
          <p:nvPr>
            <p:ph type="body" idx="1"/>
          </p:nvPr>
        </p:nvSpPr>
        <p:spPr>
          <a:xfrm>
            <a:off x="879475" y="4356100"/>
            <a:ext cx="5032375" cy="411638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9725" tIns="44850" rIns="89725" bIns="44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1.7: Ex 20, 21a</a:t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4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4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4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4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5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5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5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5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5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5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5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5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5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5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27E24B7-BBBD-5271-B9D1-D3DC8F12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4350" y="457200"/>
            <a:ext cx="8153400" cy="6188075"/>
          </a:xfrm>
        </p:spPr>
        <p:txBody>
          <a:bodyPr/>
          <a:lstStyle/>
          <a:p>
            <a:pPr>
              <a:defRPr/>
            </a:pPr>
            <a:r>
              <a:rPr lang="en-US" altLang="en-US" sz="2800" dirty="0" err="1"/>
              <a:t>Salahaddin</a:t>
            </a:r>
            <a:r>
              <a:rPr lang="en-US" altLang="en-US" sz="2800" dirty="0"/>
              <a:t> University</a:t>
            </a:r>
            <a:br>
              <a:rPr lang="en-US" altLang="en-US" sz="2800" dirty="0"/>
            </a:br>
            <a:r>
              <a:rPr lang="en-US" altLang="en-US" sz="2800" dirty="0"/>
              <a:t>College of Administration and Economic</a:t>
            </a:r>
          </a:p>
          <a:p>
            <a:pPr>
              <a:defRPr/>
            </a:pPr>
            <a:r>
              <a:rPr lang="en-US" altLang="en-US" sz="2800" dirty="0"/>
              <a:t>Statistics and Informatics Department</a:t>
            </a:r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r>
              <a:rPr lang="en-US" altLang="en-US" sz="3200" dirty="0">
                <a:solidFill>
                  <a:srgbClr val="C00000"/>
                </a:solidFill>
                <a:latin typeface="Arial Black" panose="020B0A04020102020204" pitchFamily="34" charset="0"/>
              </a:rPr>
              <a:t>Set Theory</a:t>
            </a:r>
          </a:p>
          <a:p>
            <a:pPr>
              <a:defRPr/>
            </a:pPr>
            <a:r>
              <a:rPr lang="en-US" altLang="en-US" sz="2800" dirty="0"/>
              <a:t>First Semester 2023 - 2024</a:t>
            </a:r>
            <a:br>
              <a:rPr lang="en-US" altLang="en-US" sz="2800" dirty="0"/>
            </a:br>
            <a:r>
              <a:rPr lang="en-US" altLang="en-US" sz="2800" dirty="0"/>
              <a:t>Hunar Adam Hamza</a:t>
            </a:r>
          </a:p>
        </p:txBody>
      </p:sp>
      <p:pic>
        <p:nvPicPr>
          <p:cNvPr id="18435" name="Picture 4" descr="Slahadin university - Zankoy Salahadin Logo PNG Vector (EPS) Free Download">
            <a:extLst>
              <a:ext uri="{FF2B5EF4-FFF2-40B4-BE49-F238E27FC236}">
                <a16:creationId xmlns:a16="http://schemas.microsoft.com/office/drawing/2014/main" id="{B1C1EF84-1F87-1913-6265-E412AD737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19300"/>
            <a:ext cx="28575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Approaches to Proofs</a:t>
            </a: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 tables (similar to truth tables)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Convert to a problem in propositional logic, prove, then convert back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set identities for a tabular proof (similar to what we did for the propositional logic examples but using set identities)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a logical (sentence-type) argument (similar to what we did for the number theory examples)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(A∩B) ∪ (A∩B) = B </a:t>
            </a:r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	B	 (A∩B)	(A∩B) 	(A∩B)∪(A∩B)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	1	      1		      0			1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	0	      0		      0			0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		1	      0		      1			1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		0	      0	               0			0</a:t>
            </a:r>
            <a:endParaRPr/>
          </a:p>
        </p:txBody>
      </p:sp>
      <p:cxnSp>
        <p:nvCxnSpPr>
          <p:cNvPr id="116" name="Google Shape;116;p17"/>
          <p:cNvCxnSpPr/>
          <p:nvPr/>
        </p:nvCxnSpPr>
        <p:spPr>
          <a:xfrm>
            <a:off x="5334000" y="838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7" name="Google Shape;117;p17"/>
          <p:cNvCxnSpPr/>
          <p:nvPr/>
        </p:nvCxnSpPr>
        <p:spPr>
          <a:xfrm>
            <a:off x="4191000" y="20574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8" name="Google Shape;118;p17"/>
          <p:cNvCxnSpPr/>
          <p:nvPr/>
        </p:nvCxnSpPr>
        <p:spPr>
          <a:xfrm>
            <a:off x="7543800" y="20574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9" name="Google Shape;119;p17"/>
          <p:cNvSpPr/>
          <p:nvPr/>
        </p:nvSpPr>
        <p:spPr>
          <a:xfrm>
            <a:off x="990600" y="1828800"/>
            <a:ext cx="990600" cy="3733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5791200" y="1752600"/>
            <a:ext cx="2971800" cy="3733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(A∩B) ∪ (A∩B) = B </a:t>
            </a: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304800" y="1524000"/>
            <a:ext cx="8610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(A∩B) ∪ (A∩B)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{x | x∈(A∩B)∪(A∩B)}  		Set builder notation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{x | x∈(A∩B) ∨ x∈(A∩B)} 		Def of ∪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{x | (x∈A ∧ x∈B) ∨ (x∉A ∧ x∈B)}  Def of ∩ x2 and Def of complement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{x | (x∈B ∧ x∈A ) ∨ (x∈B ∧ x∉A )} Commutative x2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{x | (x∈B ∧ (x∈A  ∨ x∉A )} 		Distributive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	{x | (x∈B ∧ T } 				Or tautology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	{x | (x∈B  } 				Identity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					Set Builder notation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7" name="Google Shape;127;p18"/>
          <p:cNvCxnSpPr/>
          <p:nvPr/>
        </p:nvCxnSpPr>
        <p:spPr>
          <a:xfrm>
            <a:off x="5334000" y="838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8" name="Google Shape;128;p18"/>
          <p:cNvCxnSpPr/>
          <p:nvPr/>
        </p:nvCxnSpPr>
        <p:spPr>
          <a:xfrm>
            <a:off x="1905000" y="1600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9" name="Google Shape;129;p18"/>
          <p:cNvCxnSpPr/>
          <p:nvPr/>
        </p:nvCxnSpPr>
        <p:spPr>
          <a:xfrm>
            <a:off x="3124200" y="20574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0" name="Google Shape;130;p18"/>
          <p:cNvCxnSpPr/>
          <p:nvPr/>
        </p:nvCxnSpPr>
        <p:spPr>
          <a:xfrm>
            <a:off x="3505200" y="26670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Identities </a:t>
            </a: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(Rosen, p. 89)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A∪ Ø = A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A∩U = A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A∪U = U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A∩ Ø = Ø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A∪A = A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∩A = A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= A</a:t>
            </a:r>
            <a:endParaRPr/>
          </a:p>
        </p:txBody>
      </p:sp>
      <p:cxnSp>
        <p:nvCxnSpPr>
          <p:cNvPr id="137" name="Google Shape;137;p19"/>
          <p:cNvCxnSpPr/>
          <p:nvPr/>
        </p:nvCxnSpPr>
        <p:spPr>
          <a:xfrm>
            <a:off x="838200" y="5410200"/>
            <a:ext cx="381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8" name="Google Shape;138;p19"/>
          <p:cNvCxnSpPr/>
          <p:nvPr/>
        </p:nvCxnSpPr>
        <p:spPr>
          <a:xfrm>
            <a:off x="914400" y="5486400"/>
            <a:ext cx="228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39" name="Google Shape;139;p19"/>
          <p:cNvSpPr txBox="1">
            <a:spLocks noGrp="1"/>
          </p:cNvSpPr>
          <p:nvPr>
            <p:ph type="body" idx="4294967295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Identity Laws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Domination Laws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Idempotent Laws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Complementation Law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Identities </a:t>
            </a: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(cont.)</a:t>
            </a:r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4294967295"/>
          </p:nvPr>
        </p:nvSpPr>
        <p:spPr>
          <a:xfrm>
            <a:off x="228600" y="1981200"/>
            <a:ext cx="4267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∪ B = B ∪ 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∩ B = B ∩  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A∪(B∪C) = (A∪B)∪C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A∩(B∩C) = (A∩B)∩C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A∩(B∪C)=(A∩B)∪(A∩C)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A∪(B∩C)=(A∪B)∩(A∪C)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∪ B = A ∩ B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∩ B = A ∪ B </a:t>
            </a:r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body" idx="4294967295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Commutative Laws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Associative Laws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Distributive Laws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Morgan’s Laws</a:t>
            </a:r>
            <a:endParaRPr/>
          </a:p>
        </p:txBody>
      </p:sp>
      <p:cxnSp>
        <p:nvCxnSpPr>
          <p:cNvPr id="147" name="Google Shape;147;p20"/>
          <p:cNvCxnSpPr/>
          <p:nvPr/>
        </p:nvCxnSpPr>
        <p:spPr>
          <a:xfrm>
            <a:off x="381000" y="5181600"/>
            <a:ext cx="83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8" name="Google Shape;148;p20"/>
          <p:cNvCxnSpPr/>
          <p:nvPr/>
        </p:nvCxnSpPr>
        <p:spPr>
          <a:xfrm>
            <a:off x="381000" y="5638800"/>
            <a:ext cx="838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9" name="Google Shape;149;p20"/>
          <p:cNvCxnSpPr/>
          <p:nvPr/>
        </p:nvCxnSpPr>
        <p:spPr>
          <a:xfrm>
            <a:off x="1600200" y="5181600"/>
            <a:ext cx="304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0" name="Google Shape;150;p20"/>
          <p:cNvCxnSpPr/>
          <p:nvPr/>
        </p:nvCxnSpPr>
        <p:spPr>
          <a:xfrm>
            <a:off x="1676400" y="5638800"/>
            <a:ext cx="304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1" name="Google Shape;151;p20"/>
          <p:cNvCxnSpPr/>
          <p:nvPr/>
        </p:nvCxnSpPr>
        <p:spPr>
          <a:xfrm>
            <a:off x="2286000" y="5638800"/>
            <a:ext cx="304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2" name="Google Shape;152;p20"/>
          <p:cNvCxnSpPr/>
          <p:nvPr/>
        </p:nvCxnSpPr>
        <p:spPr>
          <a:xfrm>
            <a:off x="2286000" y="5181600"/>
            <a:ext cx="304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(A∩B) ∪ (A∩B) = B </a:t>
            </a:r>
            <a:endParaRPr/>
          </a:p>
        </p:txBody>
      </p:sp>
      <p:sp>
        <p:nvSpPr>
          <p:cNvPr id="158" name="Google Shape;158;p2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(A∩B) ∪ (A∩B) =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(B∩A) ∪ (B∩A) 	Commutative Law x2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=B ∩ (A ∪ A) 			Distributive Law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=B ∩ U 				Definition of U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=B					Identity Law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59" name="Google Shape;159;p21"/>
          <p:cNvCxnSpPr/>
          <p:nvPr/>
        </p:nvCxnSpPr>
        <p:spPr>
          <a:xfrm>
            <a:off x="2590800" y="2057400"/>
            <a:ext cx="228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0" name="Google Shape;160;p21"/>
          <p:cNvCxnSpPr/>
          <p:nvPr/>
        </p:nvCxnSpPr>
        <p:spPr>
          <a:xfrm>
            <a:off x="3200400" y="2667000"/>
            <a:ext cx="228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1" name="Google Shape;161;p21"/>
          <p:cNvCxnSpPr/>
          <p:nvPr/>
        </p:nvCxnSpPr>
        <p:spPr>
          <a:xfrm>
            <a:off x="2743200" y="3276600"/>
            <a:ext cx="228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2" name="Google Shape;162;p21"/>
          <p:cNvCxnSpPr/>
          <p:nvPr/>
        </p:nvCxnSpPr>
        <p:spPr>
          <a:xfrm>
            <a:off x="5334000" y="838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(A∩B) ∪ (A∩B) = B </a:t>
            </a:r>
            <a:endParaRPr/>
          </a:p>
        </p:txBody>
      </p:sp>
      <p:sp>
        <p:nvSpPr>
          <p:cNvPr id="168" name="Google Shape;168;p22"/>
          <p:cNvSpPr txBox="1">
            <a:spLocks noGrp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  We must show that (A∩B) ∪ (A∩B) ⊆ B and that B ⊆ (A∩B) ∪ (A∩B) 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we will show that (A∩B) ∪ (A∩B) ⊆ B.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e be an arbitrary element of (A∩B) ∪ (A∩B).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Then either e∈ (A∩B) or e∈ (A∩B). If e∈ (A∩B), then e∈B and e∈A. If e∈ (A∩B), then e∈B and e∈A.  In either case e ∈B.</a:t>
            </a:r>
            <a:endParaRPr/>
          </a:p>
        </p:txBody>
      </p:sp>
      <p:cxnSp>
        <p:nvCxnSpPr>
          <p:cNvPr id="169" name="Google Shape;169;p22"/>
          <p:cNvCxnSpPr/>
          <p:nvPr/>
        </p:nvCxnSpPr>
        <p:spPr>
          <a:xfrm>
            <a:off x="5334000" y="838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0" name="Google Shape;170;p22"/>
          <p:cNvCxnSpPr/>
          <p:nvPr/>
        </p:nvCxnSpPr>
        <p:spPr>
          <a:xfrm>
            <a:off x="7010400" y="22098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1" name="Google Shape;171;p22"/>
          <p:cNvCxnSpPr/>
          <p:nvPr/>
        </p:nvCxnSpPr>
        <p:spPr>
          <a:xfrm>
            <a:off x="5791200" y="2743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2" name="Google Shape;172;p22"/>
          <p:cNvCxnSpPr/>
          <p:nvPr/>
        </p:nvCxnSpPr>
        <p:spPr>
          <a:xfrm>
            <a:off x="6400800" y="32766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3" name="Google Shape;173;p22"/>
          <p:cNvCxnSpPr/>
          <p:nvPr/>
        </p:nvCxnSpPr>
        <p:spPr>
          <a:xfrm>
            <a:off x="1219200" y="4267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4" name="Google Shape;174;p22"/>
          <p:cNvCxnSpPr/>
          <p:nvPr/>
        </p:nvCxnSpPr>
        <p:spPr>
          <a:xfrm>
            <a:off x="1219200" y="47244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5" name="Google Shape;175;p22"/>
          <p:cNvCxnSpPr/>
          <p:nvPr/>
        </p:nvCxnSpPr>
        <p:spPr>
          <a:xfrm>
            <a:off x="5791200" y="51816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6" name="Google Shape;176;p22"/>
          <p:cNvCxnSpPr/>
          <p:nvPr/>
        </p:nvCxnSpPr>
        <p:spPr>
          <a:xfrm>
            <a:off x="1752600" y="51816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(A∩B) ∪ (A∩B) = B </a:t>
            </a:r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we will show that B ⊆ (A∩B) ∪ (A∩B).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e be an arbitrary element of B.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Then either e∈ A∩B or e∈ A∩B.  Since e is in one or the other,  then e ∈ (A∩B) ∪ (A∩B).</a:t>
            </a:r>
            <a:endParaRPr/>
          </a:p>
        </p:txBody>
      </p:sp>
      <p:cxnSp>
        <p:nvCxnSpPr>
          <p:cNvPr id="183" name="Google Shape;183;p23"/>
          <p:cNvCxnSpPr/>
          <p:nvPr/>
        </p:nvCxnSpPr>
        <p:spPr>
          <a:xfrm>
            <a:off x="5334000" y="838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4" name="Google Shape;184;p23"/>
          <p:cNvCxnSpPr/>
          <p:nvPr/>
        </p:nvCxnSpPr>
        <p:spPr>
          <a:xfrm>
            <a:off x="7010400" y="20574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5" name="Google Shape;185;p23"/>
          <p:cNvCxnSpPr/>
          <p:nvPr/>
        </p:nvCxnSpPr>
        <p:spPr>
          <a:xfrm>
            <a:off x="7162800" y="20574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6" name="Google Shape;186;p23"/>
          <p:cNvCxnSpPr/>
          <p:nvPr/>
        </p:nvCxnSpPr>
        <p:spPr>
          <a:xfrm>
            <a:off x="4648200" y="32004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7" name="Google Shape;187;p23"/>
          <p:cNvCxnSpPr/>
          <p:nvPr/>
        </p:nvCxnSpPr>
        <p:spPr>
          <a:xfrm>
            <a:off x="1219200" y="41148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Prove: [A∪B ⊆ A∩B] → [A = B]</a:t>
            </a:r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 We must show that when A∪B ⊆ A∩B is true then A=B is true.  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(Proof by contradiction) </a:t>
            </a: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Assume that A∪B ⊆ A∩B is true but A≠B.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If A≠B then this means that either ∃ x∈A but x∉B, or ∃ x∈B but x∉A.  If ∃ x∈A but x∉B, then x ∈ A∪B but x ∉ A∩B so A∪B is not a subset of A∩B and we have a contradiction to our original assumption. By a similar argument A∪B is not a subset of A∩B if ∃ x∈B but x∉A.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Therefore [A∪B ⊆ A∩B] → [A = B].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or Disprove</a:t>
            </a:r>
            <a:endParaRPr/>
          </a:p>
        </p:txBody>
      </p:sp>
      <p:sp>
        <p:nvSpPr>
          <p:cNvPr id="199" name="Google Shape;199;p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[A∩B=A∩C]  →  [B=C]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False! A= Ø, B={a}, C={b}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[A∪B=A∪C]  →  [B=C]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False! A={a}, B= Ø, C={a}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Definitions</a:t>
            </a:r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Collection of objects, usually denoted by capital letter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Member, element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Object in a set, usually denoted by lower case letter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Membership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a ∈ A denotes that a is an element of set 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Cardinality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a set - Number of elements in a set, denoted |S|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Ordered n-tuple</a:t>
            </a:r>
            <a:endParaRPr/>
          </a:p>
        </p:txBody>
      </p:sp>
      <p:sp>
        <p:nvSpPr>
          <p:cNvPr id="205" name="Google Shape;205;p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ordered n-tuple (a1,a2,…an) is the ordered collection that has a1 as its first element, a2 as its second element . . . And an as its nth element.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2-tuples are called ordered pairs.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Cartesian Product of A and B</a:t>
            </a:r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153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A and B be sets.  The Cartesian product of A and B, denoted A x B is the set of all ordered pairs (a,b) where a ∈A and b ∈ B. Hence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x B = {(a,b) | a ∈A ∧ b ∈ B}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Cartesian product of the sets A1,A2, .. , An denoted by A1 x A2 x … x An is the set of ordered n-tuples (a1,a2,..,an) where ai belongs to Ai for I = 1,2,... ,n.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A1 x A2 x…x An = {(a1,a2,..,an) | ai ∈Ai for I=1,2…,n}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(A⊕B) ⊕ B = A</a:t>
            </a:r>
            <a:endParaRPr/>
          </a:p>
        </p:txBody>
      </p:sp>
      <p:sp>
        <p:nvSpPr>
          <p:cNvPr id="217" name="Google Shape;217;p2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	B	A⊕B		(A⊕B) ⊕ B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	1	0		1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	0	1		1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		1	1		0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		0	0		0	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(A⊕B) ⊕ B = A</a:t>
            </a:r>
            <a:endParaRPr/>
          </a:p>
        </p:txBody>
      </p:sp>
      <p:sp>
        <p:nvSpPr>
          <p:cNvPr id="223" name="Google Shape;223;p29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 We must show that (A⊕B) ⊕ B ⊆ A and that A ⊆ (A⊕B) ⊕ B.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we will show that (A⊕B) ⊕ B ⊆ A .  </a:t>
            </a:r>
            <a:r>
              <a:rPr lang="en-US" sz="32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e∈ (A⊕B) ⊕ B.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Then e ∈ (A⊕B) or e ∈ B but not both.  If e ∈ (A⊕B), then either e∈A or e∈B.  If e∈A and e∉B then we are done.  If e∈B, and e∉A, then e∈ (A⊕B) but can not be an element of (A⊕B) ⊕ B by definition so this case can not exist.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 of (A⊕B) ⊕ B = A, cont.</a:t>
            </a:r>
            <a:endParaRPr/>
          </a:p>
        </p:txBody>
      </p:sp>
      <p:sp>
        <p:nvSpPr>
          <p:cNvPr id="229" name="Google Shape;229;p3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we will show that A ⊆ (A⊕B) ⊕ B .  </a:t>
            </a:r>
            <a:r>
              <a:rPr lang="en-US" sz="32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e∈A.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Either e is also ∈B or e∉B. If e ∈B, then e ∉(A⊕B) so e is an element of (A⊕B) ⊕ B.  If e∉B, e is an element of (A⊕B) and e must be an element of (A⊕B) ⊕ B 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Thus (A⊕B) ⊕ B = A.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 of Function</a:t>
            </a:r>
            <a:endParaRPr/>
          </a:p>
        </p:txBody>
      </p:sp>
      <p:sp>
        <p:nvSpPr>
          <p:cNvPr id="235" name="Google Shape;235;p31"/>
          <p:cNvSpPr txBox="1">
            <a:spLocks noGrp="1"/>
          </p:cNvSpPr>
          <p:nvPr>
            <p:ph type="body" idx="4294967295"/>
          </p:nvPr>
        </p:nvSpPr>
        <p:spPr>
          <a:xfrm>
            <a:off x="381000" y="12192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A and B be sets. 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A to B is an assignment of exactly one element of B to each element of A. 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write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= b if b is the only element of B assigned by the function,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to the element of A. 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function from A to B, we write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:A → B.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31"/>
          <p:cNvSpPr/>
          <p:nvPr/>
        </p:nvSpPr>
        <p:spPr>
          <a:xfrm>
            <a:off x="4876800" y="2286000"/>
            <a:ext cx="1524000" cy="152400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7" name="Google Shape;237;p31"/>
          <p:cNvSpPr/>
          <p:nvPr/>
        </p:nvSpPr>
        <p:spPr>
          <a:xfrm>
            <a:off x="6705600" y="4038600"/>
            <a:ext cx="1524000" cy="152400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31"/>
          <p:cNvSpPr/>
          <p:nvPr/>
        </p:nvSpPr>
        <p:spPr>
          <a:xfrm>
            <a:off x="5681662" y="2432050"/>
            <a:ext cx="1987550" cy="2001837"/>
          </a:xfrm>
          <a:custGeom>
            <a:avLst/>
            <a:gdLst/>
            <a:ahLst/>
            <a:cxnLst/>
            <a:rect l="l" t="t" r="r" b="b"/>
            <a:pathLst>
              <a:path w="1252" h="1261" extrusionOk="0">
                <a:moveTo>
                  <a:pt x="0" y="144"/>
                </a:moveTo>
                <a:cubicBezTo>
                  <a:pt x="110" y="104"/>
                  <a:pt x="195" y="75"/>
                  <a:pt x="310" y="61"/>
                </a:cubicBezTo>
                <a:cubicBezTo>
                  <a:pt x="500" y="0"/>
                  <a:pt x="913" y="49"/>
                  <a:pt x="993" y="51"/>
                </a:cubicBezTo>
                <a:cubicBezTo>
                  <a:pt x="1132" y="143"/>
                  <a:pt x="1004" y="44"/>
                  <a:pt x="1076" y="133"/>
                </a:cubicBezTo>
                <a:cubicBezTo>
                  <a:pt x="1125" y="193"/>
                  <a:pt x="1147" y="200"/>
                  <a:pt x="1179" y="268"/>
                </a:cubicBezTo>
                <a:cubicBezTo>
                  <a:pt x="1188" y="375"/>
                  <a:pt x="1191" y="482"/>
                  <a:pt x="1200" y="588"/>
                </a:cubicBezTo>
                <a:cubicBezTo>
                  <a:pt x="1205" y="644"/>
                  <a:pt x="1221" y="754"/>
                  <a:pt x="1221" y="754"/>
                </a:cubicBezTo>
                <a:cubicBezTo>
                  <a:pt x="1224" y="816"/>
                  <a:pt x="1226" y="878"/>
                  <a:pt x="1231" y="940"/>
                </a:cubicBezTo>
                <a:cubicBezTo>
                  <a:pt x="1233" y="964"/>
                  <a:pt x="1239" y="988"/>
                  <a:pt x="1241" y="1012"/>
                </a:cubicBezTo>
                <a:cubicBezTo>
                  <a:pt x="1246" y="1095"/>
                  <a:pt x="1252" y="1261"/>
                  <a:pt x="1252" y="1261"/>
                </a:cubicBezTo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31"/>
          <p:cNvSpPr/>
          <p:nvPr/>
        </p:nvSpPr>
        <p:spPr>
          <a:xfrm>
            <a:off x="5307012" y="2995612"/>
            <a:ext cx="1787525" cy="1847850"/>
          </a:xfrm>
          <a:custGeom>
            <a:avLst/>
            <a:gdLst/>
            <a:ahLst/>
            <a:cxnLst/>
            <a:rect l="l" t="t" r="r" b="b"/>
            <a:pathLst>
              <a:path w="1126" h="1164" extrusionOk="0">
                <a:moveTo>
                  <a:pt x="29" y="89"/>
                </a:moveTo>
                <a:cubicBezTo>
                  <a:pt x="64" y="188"/>
                  <a:pt x="0" y="0"/>
                  <a:pt x="50" y="213"/>
                </a:cubicBezTo>
                <a:cubicBezTo>
                  <a:pt x="71" y="303"/>
                  <a:pt x="105" y="390"/>
                  <a:pt x="122" y="482"/>
                </a:cubicBezTo>
                <a:cubicBezTo>
                  <a:pt x="133" y="543"/>
                  <a:pt x="125" y="597"/>
                  <a:pt x="174" y="647"/>
                </a:cubicBezTo>
                <a:cubicBezTo>
                  <a:pt x="189" y="663"/>
                  <a:pt x="216" y="659"/>
                  <a:pt x="236" y="668"/>
                </a:cubicBezTo>
                <a:cubicBezTo>
                  <a:pt x="284" y="689"/>
                  <a:pt x="333" y="709"/>
                  <a:pt x="381" y="730"/>
                </a:cubicBezTo>
                <a:cubicBezTo>
                  <a:pt x="409" y="742"/>
                  <a:pt x="438" y="755"/>
                  <a:pt x="464" y="771"/>
                </a:cubicBezTo>
                <a:cubicBezTo>
                  <a:pt x="493" y="789"/>
                  <a:pt x="515" y="819"/>
                  <a:pt x="546" y="833"/>
                </a:cubicBezTo>
                <a:cubicBezTo>
                  <a:pt x="604" y="859"/>
                  <a:pt x="671" y="859"/>
                  <a:pt x="733" y="875"/>
                </a:cubicBezTo>
                <a:cubicBezTo>
                  <a:pt x="768" y="982"/>
                  <a:pt x="728" y="901"/>
                  <a:pt x="795" y="968"/>
                </a:cubicBezTo>
                <a:cubicBezTo>
                  <a:pt x="804" y="977"/>
                  <a:pt x="804" y="995"/>
                  <a:pt x="815" y="999"/>
                </a:cubicBezTo>
                <a:cubicBezTo>
                  <a:pt x="868" y="1020"/>
                  <a:pt x="981" y="1040"/>
                  <a:pt x="981" y="1040"/>
                </a:cubicBezTo>
                <a:cubicBezTo>
                  <a:pt x="1004" y="1055"/>
                  <a:pt x="1031" y="1065"/>
                  <a:pt x="1053" y="1081"/>
                </a:cubicBezTo>
                <a:cubicBezTo>
                  <a:pt x="1083" y="1103"/>
                  <a:pt x="1099" y="1138"/>
                  <a:pt x="1126" y="1164"/>
                </a:cubicBezTo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31"/>
          <p:cNvSpPr txBox="1"/>
          <p:nvPr/>
        </p:nvSpPr>
        <p:spPr>
          <a:xfrm>
            <a:off x="5334000" y="23622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a1</a:t>
            </a:r>
            <a:endParaRPr/>
          </a:p>
        </p:txBody>
      </p:sp>
      <p:sp>
        <p:nvSpPr>
          <p:cNvPr id="241" name="Google Shape;241;p31"/>
          <p:cNvSpPr txBox="1"/>
          <p:nvPr/>
        </p:nvSpPr>
        <p:spPr>
          <a:xfrm>
            <a:off x="4953000" y="28956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a2</a:t>
            </a:r>
            <a:endParaRPr/>
          </a:p>
        </p:txBody>
      </p:sp>
      <p:sp>
        <p:nvSpPr>
          <p:cNvPr id="242" name="Google Shape;242;p31"/>
          <p:cNvSpPr txBox="1"/>
          <p:nvPr/>
        </p:nvSpPr>
        <p:spPr>
          <a:xfrm>
            <a:off x="5486400" y="3276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243" name="Google Shape;243;p31"/>
          <p:cNvSpPr txBox="1"/>
          <p:nvPr/>
        </p:nvSpPr>
        <p:spPr>
          <a:xfrm>
            <a:off x="6934200" y="472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b2</a:t>
            </a:r>
            <a:endParaRPr/>
          </a:p>
        </p:txBody>
      </p:sp>
      <p:sp>
        <p:nvSpPr>
          <p:cNvPr id="244" name="Google Shape;244;p31"/>
          <p:cNvSpPr txBox="1"/>
          <p:nvPr/>
        </p:nvSpPr>
        <p:spPr>
          <a:xfrm>
            <a:off x="7467600" y="4343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b1</a:t>
            </a:r>
            <a:endParaRPr/>
          </a:p>
        </p:txBody>
      </p:sp>
      <p:sp>
        <p:nvSpPr>
          <p:cNvPr id="245" name="Google Shape;245;p31"/>
          <p:cNvSpPr txBox="1"/>
          <p:nvPr/>
        </p:nvSpPr>
        <p:spPr>
          <a:xfrm>
            <a:off x="7315200" y="5105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246" name="Google Shape;246;p31"/>
          <p:cNvSpPr txBox="1"/>
          <p:nvPr/>
        </p:nvSpPr>
        <p:spPr>
          <a:xfrm>
            <a:off x="7620000" y="48006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b3</a:t>
            </a:r>
            <a:endParaRPr/>
          </a:p>
        </p:txBody>
      </p:sp>
      <p:sp>
        <p:nvSpPr>
          <p:cNvPr id="247" name="Google Shape;247;p31"/>
          <p:cNvSpPr txBox="1"/>
          <p:nvPr/>
        </p:nvSpPr>
        <p:spPr>
          <a:xfrm>
            <a:off x="5638800" y="2819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a3</a:t>
            </a:r>
            <a:endParaRPr/>
          </a:p>
        </p:txBody>
      </p:sp>
      <p:sp>
        <p:nvSpPr>
          <p:cNvPr id="248" name="Google Shape;248;p31"/>
          <p:cNvSpPr/>
          <p:nvPr/>
        </p:nvSpPr>
        <p:spPr>
          <a:xfrm>
            <a:off x="6173787" y="2987675"/>
            <a:ext cx="1185862" cy="1806575"/>
          </a:xfrm>
          <a:custGeom>
            <a:avLst/>
            <a:gdLst/>
            <a:ahLst/>
            <a:cxnLst/>
            <a:rect l="l" t="t" r="r" b="b"/>
            <a:pathLst>
              <a:path w="747" h="1138" extrusionOk="0">
                <a:moveTo>
                  <a:pt x="0" y="0"/>
                </a:moveTo>
                <a:cubicBezTo>
                  <a:pt x="121" y="18"/>
                  <a:pt x="242" y="33"/>
                  <a:pt x="362" y="52"/>
                </a:cubicBezTo>
                <a:cubicBezTo>
                  <a:pt x="440" y="109"/>
                  <a:pt x="364" y="64"/>
                  <a:pt x="476" y="94"/>
                </a:cubicBezTo>
                <a:cubicBezTo>
                  <a:pt x="675" y="148"/>
                  <a:pt x="462" y="109"/>
                  <a:pt x="621" y="135"/>
                </a:cubicBezTo>
                <a:cubicBezTo>
                  <a:pt x="635" y="149"/>
                  <a:pt x="647" y="163"/>
                  <a:pt x="662" y="176"/>
                </a:cubicBezTo>
                <a:cubicBezTo>
                  <a:pt x="675" y="187"/>
                  <a:pt x="694" y="193"/>
                  <a:pt x="704" y="207"/>
                </a:cubicBezTo>
                <a:cubicBezTo>
                  <a:pt x="712" y="219"/>
                  <a:pt x="710" y="235"/>
                  <a:pt x="714" y="249"/>
                </a:cubicBezTo>
                <a:cubicBezTo>
                  <a:pt x="747" y="359"/>
                  <a:pt x="726" y="265"/>
                  <a:pt x="745" y="362"/>
                </a:cubicBezTo>
                <a:cubicBezTo>
                  <a:pt x="738" y="499"/>
                  <a:pt x="737" y="724"/>
                  <a:pt x="652" y="849"/>
                </a:cubicBezTo>
                <a:cubicBezTo>
                  <a:pt x="637" y="925"/>
                  <a:pt x="634" y="1001"/>
                  <a:pt x="621" y="1076"/>
                </a:cubicBezTo>
                <a:cubicBezTo>
                  <a:pt x="617" y="1097"/>
                  <a:pt x="600" y="1138"/>
                  <a:pt x="600" y="1138"/>
                </a:cubicBezTo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31"/>
          <p:cNvSpPr txBox="1"/>
          <p:nvPr/>
        </p:nvSpPr>
        <p:spPr>
          <a:xfrm>
            <a:off x="6400800" y="20574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250" name="Google Shape;250;p31"/>
          <p:cNvSpPr txBox="1"/>
          <p:nvPr/>
        </p:nvSpPr>
        <p:spPr>
          <a:xfrm>
            <a:off x="5943600" y="38100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251" name="Google Shape;251;p31"/>
          <p:cNvSpPr txBox="1"/>
          <p:nvPr/>
        </p:nvSpPr>
        <p:spPr>
          <a:xfrm>
            <a:off x="6705600" y="27432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Addition and Multiplication</a:t>
            </a:r>
            <a:endParaRPr/>
          </a:p>
        </p:txBody>
      </p:sp>
      <p:sp>
        <p:nvSpPr>
          <p:cNvPr id="257" name="Google Shape;257;p32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f1 and f2 be functions from A to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(real numbers).Then  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f1+f2 is defined as (f1+f2) (x) = f1(x) + f2(x).  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f1f2 is defined as (f1f2)(x) = f1(x)f2(x).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both of these are also from A to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(Two real valued functions with the same domain can be added and multiplied.)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f1(x) = x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f2 = x+x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(f1+f2)(a) = a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a + a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2a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a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f1f2(a) = (a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)(a+a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= a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+a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3"/>
          <p:cNvSpPr txBox="1">
            <a:spLocks noGrp="1"/>
          </p:cNvSpPr>
          <p:nvPr>
            <p:ph type="title" idx="4294967295"/>
          </p:nvPr>
        </p:nvSpPr>
        <p:spPr>
          <a:xfrm>
            <a:off x="457200" y="609600"/>
            <a:ext cx="8153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f1+f2 and f1f2 Commutative?</a:t>
            </a:r>
            <a:endParaRPr/>
          </a:p>
        </p:txBody>
      </p:sp>
      <p:sp>
        <p:nvSpPr>
          <p:cNvPr id="263" name="Google Shape;263;p33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Prove: (f1+f2)(x) = (f2+f1)x where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x∈R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Let x∈R be an arbitrary element in the domain of f1 and f2.  Then (f1+f2)(x) = f1(x) + f2(x) = f2(x) + f1(x) = (f2+f1)(x).</a:t>
            </a:r>
            <a:endParaRPr/>
          </a:p>
        </p:txBody>
      </p:sp>
      <p:sp>
        <p:nvSpPr>
          <p:cNvPr id="264" name="Google Shape;264;p33"/>
          <p:cNvSpPr txBox="1">
            <a:spLocks noGrp="1"/>
          </p:cNvSpPr>
          <p:nvPr>
            <p:ph type="body" idx="4294967295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Prove: (f1f2)(x) = (f2f1)(x) where  x∈R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Let x∈R be an arbitrary element in the domain of f1 and f2.  Then (f1f2)(x) = f1(x)f2(x) = f2(x)f1(x) = (f2f1)(x).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4"/>
          <p:cNvSpPr txBox="1"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One-to-one function</a:t>
            </a:r>
            <a:endParaRPr/>
          </a:p>
        </p:txBody>
      </p:sp>
      <p:sp>
        <p:nvSpPr>
          <p:cNvPr id="270" name="Google Shape;270;p34"/>
          <p:cNvSpPr txBox="1">
            <a:spLocks noGrp="1"/>
          </p:cNvSpPr>
          <p:nvPr>
            <p:ph type="body" idx="4294967295"/>
          </p:nvPr>
        </p:nvSpPr>
        <p:spPr>
          <a:xfrm>
            <a:off x="304800" y="1219200"/>
            <a:ext cx="5181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function f is said to be 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one-to-one, or injective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if and only if f(x) = f(y) implies that x=y for all x and y in the domain of f.</a:t>
            </a:r>
            <a:endParaRPr/>
          </a:p>
        </p:txBody>
      </p:sp>
      <p:sp>
        <p:nvSpPr>
          <p:cNvPr id="271" name="Google Shape;271;p34"/>
          <p:cNvSpPr txBox="1"/>
          <p:nvPr/>
        </p:nvSpPr>
        <p:spPr>
          <a:xfrm>
            <a:off x="4038600" y="4572000"/>
            <a:ext cx="4419600" cy="180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∀a0,a1 ∈ A </a:t>
            </a:r>
            <a:b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[f(a0) = f(a1)] → [a0 = a1] </a:t>
            </a:r>
            <a:b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OR</a:t>
            </a:r>
            <a:b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[a0 ≠ a1] → [f(a0) ≠ f(a1)]</a:t>
            </a:r>
            <a:endParaRPr/>
          </a:p>
        </p:txBody>
      </p:sp>
      <p:grpSp>
        <p:nvGrpSpPr>
          <p:cNvPr id="272" name="Google Shape;272;p34"/>
          <p:cNvGrpSpPr/>
          <p:nvPr/>
        </p:nvGrpSpPr>
        <p:grpSpPr>
          <a:xfrm>
            <a:off x="381000" y="3048000"/>
            <a:ext cx="3429000" cy="3505200"/>
            <a:chOff x="240" y="1920"/>
            <a:chExt cx="2160" cy="2208"/>
          </a:xfrm>
        </p:grpSpPr>
        <p:sp>
          <p:nvSpPr>
            <p:cNvPr id="273" name="Google Shape;273;p34"/>
            <p:cNvSpPr/>
            <p:nvPr/>
          </p:nvSpPr>
          <p:spPr>
            <a:xfrm>
              <a:off x="288" y="2064"/>
              <a:ext cx="960" cy="96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4" name="Google Shape;274;p34"/>
            <p:cNvSpPr/>
            <p:nvPr/>
          </p:nvSpPr>
          <p:spPr>
            <a:xfrm>
              <a:off x="1440" y="3168"/>
              <a:ext cx="960" cy="96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5" name="Google Shape;275;p34"/>
            <p:cNvSpPr/>
            <p:nvPr/>
          </p:nvSpPr>
          <p:spPr>
            <a:xfrm>
              <a:off x="795" y="2156"/>
              <a:ext cx="1252" cy="1261"/>
            </a:xfrm>
            <a:custGeom>
              <a:avLst/>
              <a:gdLst/>
              <a:ahLst/>
              <a:cxnLst/>
              <a:rect l="l" t="t" r="r" b="b"/>
              <a:pathLst>
                <a:path w="1252" h="1261" extrusionOk="0">
                  <a:moveTo>
                    <a:pt x="0" y="144"/>
                  </a:moveTo>
                  <a:cubicBezTo>
                    <a:pt x="110" y="104"/>
                    <a:pt x="195" y="75"/>
                    <a:pt x="310" y="61"/>
                  </a:cubicBezTo>
                  <a:cubicBezTo>
                    <a:pt x="500" y="0"/>
                    <a:pt x="913" y="49"/>
                    <a:pt x="993" y="51"/>
                  </a:cubicBezTo>
                  <a:cubicBezTo>
                    <a:pt x="1132" y="143"/>
                    <a:pt x="1004" y="44"/>
                    <a:pt x="1076" y="133"/>
                  </a:cubicBezTo>
                  <a:cubicBezTo>
                    <a:pt x="1125" y="193"/>
                    <a:pt x="1147" y="200"/>
                    <a:pt x="1179" y="268"/>
                  </a:cubicBezTo>
                  <a:cubicBezTo>
                    <a:pt x="1188" y="375"/>
                    <a:pt x="1191" y="482"/>
                    <a:pt x="1200" y="588"/>
                  </a:cubicBezTo>
                  <a:cubicBezTo>
                    <a:pt x="1205" y="644"/>
                    <a:pt x="1221" y="754"/>
                    <a:pt x="1221" y="754"/>
                  </a:cubicBezTo>
                  <a:cubicBezTo>
                    <a:pt x="1224" y="816"/>
                    <a:pt x="1226" y="878"/>
                    <a:pt x="1231" y="940"/>
                  </a:cubicBezTo>
                  <a:cubicBezTo>
                    <a:pt x="1233" y="964"/>
                    <a:pt x="1239" y="988"/>
                    <a:pt x="1241" y="1012"/>
                  </a:cubicBezTo>
                  <a:cubicBezTo>
                    <a:pt x="1246" y="1095"/>
                    <a:pt x="1252" y="1261"/>
                    <a:pt x="1252" y="1261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6" name="Google Shape;276;p34"/>
            <p:cNvSpPr/>
            <p:nvPr/>
          </p:nvSpPr>
          <p:spPr>
            <a:xfrm>
              <a:off x="559" y="2511"/>
              <a:ext cx="1126" cy="1164"/>
            </a:xfrm>
            <a:custGeom>
              <a:avLst/>
              <a:gdLst/>
              <a:ahLst/>
              <a:cxnLst/>
              <a:rect l="l" t="t" r="r" b="b"/>
              <a:pathLst>
                <a:path w="1126" h="1164" extrusionOk="0">
                  <a:moveTo>
                    <a:pt x="29" y="89"/>
                  </a:moveTo>
                  <a:cubicBezTo>
                    <a:pt x="64" y="188"/>
                    <a:pt x="0" y="0"/>
                    <a:pt x="50" y="213"/>
                  </a:cubicBezTo>
                  <a:cubicBezTo>
                    <a:pt x="71" y="303"/>
                    <a:pt x="105" y="390"/>
                    <a:pt x="122" y="482"/>
                  </a:cubicBezTo>
                  <a:cubicBezTo>
                    <a:pt x="133" y="543"/>
                    <a:pt x="125" y="597"/>
                    <a:pt x="174" y="647"/>
                  </a:cubicBezTo>
                  <a:cubicBezTo>
                    <a:pt x="189" y="663"/>
                    <a:pt x="216" y="659"/>
                    <a:pt x="236" y="668"/>
                  </a:cubicBezTo>
                  <a:cubicBezTo>
                    <a:pt x="284" y="689"/>
                    <a:pt x="333" y="709"/>
                    <a:pt x="381" y="730"/>
                  </a:cubicBezTo>
                  <a:cubicBezTo>
                    <a:pt x="409" y="742"/>
                    <a:pt x="438" y="755"/>
                    <a:pt x="464" y="771"/>
                  </a:cubicBezTo>
                  <a:cubicBezTo>
                    <a:pt x="493" y="789"/>
                    <a:pt x="515" y="819"/>
                    <a:pt x="546" y="833"/>
                  </a:cubicBezTo>
                  <a:cubicBezTo>
                    <a:pt x="604" y="859"/>
                    <a:pt x="671" y="859"/>
                    <a:pt x="733" y="875"/>
                  </a:cubicBezTo>
                  <a:cubicBezTo>
                    <a:pt x="768" y="982"/>
                    <a:pt x="728" y="901"/>
                    <a:pt x="795" y="968"/>
                  </a:cubicBezTo>
                  <a:cubicBezTo>
                    <a:pt x="804" y="977"/>
                    <a:pt x="804" y="995"/>
                    <a:pt x="815" y="999"/>
                  </a:cubicBezTo>
                  <a:cubicBezTo>
                    <a:pt x="868" y="1020"/>
                    <a:pt x="981" y="1040"/>
                    <a:pt x="981" y="1040"/>
                  </a:cubicBezTo>
                  <a:cubicBezTo>
                    <a:pt x="1004" y="1055"/>
                    <a:pt x="1031" y="1065"/>
                    <a:pt x="1053" y="1081"/>
                  </a:cubicBezTo>
                  <a:cubicBezTo>
                    <a:pt x="1083" y="1103"/>
                    <a:pt x="1099" y="1138"/>
                    <a:pt x="1126" y="1164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7" name="Google Shape;277;p34"/>
            <p:cNvSpPr txBox="1"/>
            <p:nvPr/>
          </p:nvSpPr>
          <p:spPr>
            <a:xfrm>
              <a:off x="576" y="2112"/>
              <a:ext cx="33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a1</a:t>
              </a:r>
              <a:endParaRPr/>
            </a:p>
          </p:txBody>
        </p:sp>
        <p:sp>
          <p:nvSpPr>
            <p:cNvPr id="278" name="Google Shape;278;p34"/>
            <p:cNvSpPr txBox="1"/>
            <p:nvPr/>
          </p:nvSpPr>
          <p:spPr>
            <a:xfrm>
              <a:off x="336" y="244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</a:t>
              </a:r>
              <a:endParaRPr/>
            </a:p>
          </p:txBody>
        </p:sp>
        <p:sp>
          <p:nvSpPr>
            <p:cNvPr id="279" name="Google Shape;279;p34"/>
            <p:cNvSpPr txBox="1"/>
            <p:nvPr/>
          </p:nvSpPr>
          <p:spPr>
            <a:xfrm>
              <a:off x="672" y="2688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280" name="Google Shape;280;p34"/>
            <p:cNvSpPr txBox="1"/>
            <p:nvPr/>
          </p:nvSpPr>
          <p:spPr>
            <a:xfrm>
              <a:off x="1584" y="3600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b2</a:t>
              </a:r>
              <a:endParaRPr/>
            </a:p>
          </p:txBody>
        </p:sp>
        <p:sp>
          <p:nvSpPr>
            <p:cNvPr id="281" name="Google Shape;281;p34"/>
            <p:cNvSpPr txBox="1"/>
            <p:nvPr/>
          </p:nvSpPr>
          <p:spPr>
            <a:xfrm>
              <a:off x="1920" y="3360"/>
              <a:ext cx="33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</a:t>
              </a:r>
              <a:endParaRPr/>
            </a:p>
          </p:txBody>
        </p:sp>
        <p:sp>
          <p:nvSpPr>
            <p:cNvPr id="282" name="Google Shape;282;p34"/>
            <p:cNvSpPr txBox="1"/>
            <p:nvPr/>
          </p:nvSpPr>
          <p:spPr>
            <a:xfrm>
              <a:off x="1824" y="3840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283" name="Google Shape;283;p34"/>
            <p:cNvSpPr txBox="1"/>
            <p:nvPr/>
          </p:nvSpPr>
          <p:spPr>
            <a:xfrm>
              <a:off x="1920" y="369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b3</a:t>
              </a:r>
              <a:endParaRPr/>
            </a:p>
          </p:txBody>
        </p:sp>
        <p:sp>
          <p:nvSpPr>
            <p:cNvPr id="284" name="Google Shape;284;p34"/>
            <p:cNvSpPr txBox="1"/>
            <p:nvPr/>
          </p:nvSpPr>
          <p:spPr>
            <a:xfrm>
              <a:off x="768" y="244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a3</a:t>
              </a:r>
              <a:endParaRPr/>
            </a:p>
          </p:txBody>
        </p:sp>
        <p:sp>
          <p:nvSpPr>
            <p:cNvPr id="285" name="Google Shape;285;p34"/>
            <p:cNvSpPr txBox="1"/>
            <p:nvPr/>
          </p:nvSpPr>
          <p:spPr>
            <a:xfrm>
              <a:off x="1248" y="1920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286" name="Google Shape;286;p34"/>
            <p:cNvSpPr txBox="1"/>
            <p:nvPr/>
          </p:nvSpPr>
          <p:spPr>
            <a:xfrm>
              <a:off x="960" y="3024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287" name="Google Shape;287;p34"/>
            <p:cNvSpPr txBox="1"/>
            <p:nvPr/>
          </p:nvSpPr>
          <p:spPr>
            <a:xfrm>
              <a:off x="1440" y="2352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288" name="Google Shape;288;p34"/>
            <p:cNvSpPr/>
            <p:nvPr/>
          </p:nvSpPr>
          <p:spPr>
            <a:xfrm>
              <a:off x="1008" y="2640"/>
              <a:ext cx="1068" cy="1139"/>
            </a:xfrm>
            <a:custGeom>
              <a:avLst/>
              <a:gdLst/>
              <a:ahLst/>
              <a:cxnLst/>
              <a:rect l="l" t="t" r="r" b="b"/>
              <a:pathLst>
                <a:path w="828" h="947" extrusionOk="0">
                  <a:moveTo>
                    <a:pt x="0" y="3"/>
                  </a:moveTo>
                  <a:cubicBezTo>
                    <a:pt x="176" y="9"/>
                    <a:pt x="328" y="0"/>
                    <a:pt x="489" y="59"/>
                  </a:cubicBezTo>
                  <a:cubicBezTo>
                    <a:pt x="496" y="70"/>
                    <a:pt x="503" y="82"/>
                    <a:pt x="511" y="92"/>
                  </a:cubicBezTo>
                  <a:cubicBezTo>
                    <a:pt x="521" y="104"/>
                    <a:pt x="535" y="112"/>
                    <a:pt x="544" y="125"/>
                  </a:cubicBezTo>
                  <a:cubicBezTo>
                    <a:pt x="572" y="166"/>
                    <a:pt x="567" y="235"/>
                    <a:pt x="578" y="281"/>
                  </a:cubicBezTo>
                  <a:cubicBezTo>
                    <a:pt x="595" y="349"/>
                    <a:pt x="628" y="412"/>
                    <a:pt x="667" y="470"/>
                  </a:cubicBezTo>
                  <a:cubicBezTo>
                    <a:pt x="687" y="530"/>
                    <a:pt x="713" y="587"/>
                    <a:pt x="733" y="647"/>
                  </a:cubicBezTo>
                  <a:cubicBezTo>
                    <a:pt x="746" y="725"/>
                    <a:pt x="764" y="795"/>
                    <a:pt x="789" y="870"/>
                  </a:cubicBezTo>
                  <a:cubicBezTo>
                    <a:pt x="801" y="908"/>
                    <a:pt x="828" y="927"/>
                    <a:pt x="789" y="947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9" name="Google Shape;289;p34"/>
            <p:cNvSpPr txBox="1"/>
            <p:nvPr/>
          </p:nvSpPr>
          <p:spPr>
            <a:xfrm>
              <a:off x="1536" y="3312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b4</a:t>
              </a:r>
              <a:endParaRPr/>
            </a:p>
          </p:txBody>
        </p:sp>
        <p:sp>
          <p:nvSpPr>
            <p:cNvPr id="290" name="Google Shape;290;p34"/>
            <p:cNvSpPr txBox="1"/>
            <p:nvPr/>
          </p:nvSpPr>
          <p:spPr>
            <a:xfrm>
              <a:off x="240" y="3696"/>
              <a:ext cx="120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One-to-one?</a:t>
              </a:r>
              <a:endParaRPr/>
            </a:p>
          </p:txBody>
        </p:sp>
      </p:grpSp>
      <p:grpSp>
        <p:nvGrpSpPr>
          <p:cNvPr id="291" name="Google Shape;291;p34"/>
          <p:cNvGrpSpPr/>
          <p:nvPr/>
        </p:nvGrpSpPr>
        <p:grpSpPr>
          <a:xfrm>
            <a:off x="4876800" y="1371600"/>
            <a:ext cx="3886200" cy="3505200"/>
            <a:chOff x="3072" y="864"/>
            <a:chExt cx="2448" cy="2208"/>
          </a:xfrm>
        </p:grpSpPr>
        <p:sp>
          <p:nvSpPr>
            <p:cNvPr id="292" name="Google Shape;292;p34"/>
            <p:cNvSpPr/>
            <p:nvPr/>
          </p:nvSpPr>
          <p:spPr>
            <a:xfrm>
              <a:off x="3312" y="1008"/>
              <a:ext cx="960" cy="96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Google Shape;293;p34"/>
            <p:cNvSpPr/>
            <p:nvPr/>
          </p:nvSpPr>
          <p:spPr>
            <a:xfrm>
              <a:off x="4464" y="2112"/>
              <a:ext cx="960" cy="96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4" name="Google Shape;294;p34"/>
            <p:cNvSpPr/>
            <p:nvPr/>
          </p:nvSpPr>
          <p:spPr>
            <a:xfrm>
              <a:off x="3819" y="1100"/>
              <a:ext cx="1252" cy="1261"/>
            </a:xfrm>
            <a:custGeom>
              <a:avLst/>
              <a:gdLst/>
              <a:ahLst/>
              <a:cxnLst/>
              <a:rect l="l" t="t" r="r" b="b"/>
              <a:pathLst>
                <a:path w="1252" h="1261" extrusionOk="0">
                  <a:moveTo>
                    <a:pt x="0" y="144"/>
                  </a:moveTo>
                  <a:cubicBezTo>
                    <a:pt x="110" y="104"/>
                    <a:pt x="195" y="75"/>
                    <a:pt x="310" y="61"/>
                  </a:cubicBezTo>
                  <a:cubicBezTo>
                    <a:pt x="500" y="0"/>
                    <a:pt x="913" y="49"/>
                    <a:pt x="993" y="51"/>
                  </a:cubicBezTo>
                  <a:cubicBezTo>
                    <a:pt x="1132" y="143"/>
                    <a:pt x="1004" y="44"/>
                    <a:pt x="1076" y="133"/>
                  </a:cubicBezTo>
                  <a:cubicBezTo>
                    <a:pt x="1125" y="193"/>
                    <a:pt x="1147" y="200"/>
                    <a:pt x="1179" y="268"/>
                  </a:cubicBezTo>
                  <a:cubicBezTo>
                    <a:pt x="1188" y="375"/>
                    <a:pt x="1191" y="482"/>
                    <a:pt x="1200" y="588"/>
                  </a:cubicBezTo>
                  <a:cubicBezTo>
                    <a:pt x="1205" y="644"/>
                    <a:pt x="1221" y="754"/>
                    <a:pt x="1221" y="754"/>
                  </a:cubicBezTo>
                  <a:cubicBezTo>
                    <a:pt x="1224" y="816"/>
                    <a:pt x="1226" y="878"/>
                    <a:pt x="1231" y="940"/>
                  </a:cubicBezTo>
                  <a:cubicBezTo>
                    <a:pt x="1233" y="964"/>
                    <a:pt x="1239" y="988"/>
                    <a:pt x="1241" y="1012"/>
                  </a:cubicBezTo>
                  <a:cubicBezTo>
                    <a:pt x="1246" y="1095"/>
                    <a:pt x="1252" y="1261"/>
                    <a:pt x="1252" y="1261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5" name="Google Shape;295;p34"/>
            <p:cNvSpPr/>
            <p:nvPr/>
          </p:nvSpPr>
          <p:spPr>
            <a:xfrm>
              <a:off x="3583" y="1455"/>
              <a:ext cx="1126" cy="1164"/>
            </a:xfrm>
            <a:custGeom>
              <a:avLst/>
              <a:gdLst/>
              <a:ahLst/>
              <a:cxnLst/>
              <a:rect l="l" t="t" r="r" b="b"/>
              <a:pathLst>
                <a:path w="1126" h="1164" extrusionOk="0">
                  <a:moveTo>
                    <a:pt x="29" y="89"/>
                  </a:moveTo>
                  <a:cubicBezTo>
                    <a:pt x="64" y="188"/>
                    <a:pt x="0" y="0"/>
                    <a:pt x="50" y="213"/>
                  </a:cubicBezTo>
                  <a:cubicBezTo>
                    <a:pt x="71" y="303"/>
                    <a:pt x="105" y="390"/>
                    <a:pt x="122" y="482"/>
                  </a:cubicBezTo>
                  <a:cubicBezTo>
                    <a:pt x="133" y="543"/>
                    <a:pt x="125" y="597"/>
                    <a:pt x="174" y="647"/>
                  </a:cubicBezTo>
                  <a:cubicBezTo>
                    <a:pt x="189" y="663"/>
                    <a:pt x="216" y="659"/>
                    <a:pt x="236" y="668"/>
                  </a:cubicBezTo>
                  <a:cubicBezTo>
                    <a:pt x="284" y="689"/>
                    <a:pt x="333" y="709"/>
                    <a:pt x="381" y="730"/>
                  </a:cubicBezTo>
                  <a:cubicBezTo>
                    <a:pt x="409" y="742"/>
                    <a:pt x="438" y="755"/>
                    <a:pt x="464" y="771"/>
                  </a:cubicBezTo>
                  <a:cubicBezTo>
                    <a:pt x="493" y="789"/>
                    <a:pt x="515" y="819"/>
                    <a:pt x="546" y="833"/>
                  </a:cubicBezTo>
                  <a:cubicBezTo>
                    <a:pt x="604" y="859"/>
                    <a:pt x="671" y="859"/>
                    <a:pt x="733" y="875"/>
                  </a:cubicBezTo>
                  <a:cubicBezTo>
                    <a:pt x="768" y="982"/>
                    <a:pt x="728" y="901"/>
                    <a:pt x="795" y="968"/>
                  </a:cubicBezTo>
                  <a:cubicBezTo>
                    <a:pt x="804" y="977"/>
                    <a:pt x="804" y="995"/>
                    <a:pt x="815" y="999"/>
                  </a:cubicBezTo>
                  <a:cubicBezTo>
                    <a:pt x="868" y="1020"/>
                    <a:pt x="981" y="1040"/>
                    <a:pt x="981" y="1040"/>
                  </a:cubicBezTo>
                  <a:cubicBezTo>
                    <a:pt x="1004" y="1055"/>
                    <a:pt x="1031" y="1065"/>
                    <a:pt x="1053" y="1081"/>
                  </a:cubicBezTo>
                  <a:cubicBezTo>
                    <a:pt x="1083" y="1103"/>
                    <a:pt x="1099" y="1138"/>
                    <a:pt x="1126" y="1164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6" name="Google Shape;296;p34"/>
            <p:cNvSpPr txBox="1"/>
            <p:nvPr/>
          </p:nvSpPr>
          <p:spPr>
            <a:xfrm>
              <a:off x="3600" y="1056"/>
              <a:ext cx="33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a1</a:t>
              </a:r>
              <a:endParaRPr/>
            </a:p>
          </p:txBody>
        </p:sp>
        <p:sp>
          <p:nvSpPr>
            <p:cNvPr id="297" name="Google Shape;297;p34"/>
            <p:cNvSpPr txBox="1"/>
            <p:nvPr/>
          </p:nvSpPr>
          <p:spPr>
            <a:xfrm>
              <a:off x="3360" y="139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</a:t>
              </a:r>
              <a:endParaRPr/>
            </a:p>
          </p:txBody>
        </p:sp>
        <p:sp>
          <p:nvSpPr>
            <p:cNvPr id="298" name="Google Shape;298;p34"/>
            <p:cNvSpPr txBox="1"/>
            <p:nvPr/>
          </p:nvSpPr>
          <p:spPr>
            <a:xfrm>
              <a:off x="3696" y="1632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299" name="Google Shape;299;p34"/>
            <p:cNvSpPr txBox="1"/>
            <p:nvPr/>
          </p:nvSpPr>
          <p:spPr>
            <a:xfrm>
              <a:off x="4656" y="2448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b2</a:t>
              </a:r>
              <a:endParaRPr/>
            </a:p>
          </p:txBody>
        </p:sp>
        <p:sp>
          <p:nvSpPr>
            <p:cNvPr id="300" name="Google Shape;300;p34"/>
            <p:cNvSpPr txBox="1"/>
            <p:nvPr/>
          </p:nvSpPr>
          <p:spPr>
            <a:xfrm>
              <a:off x="4944" y="2304"/>
              <a:ext cx="33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</a:t>
              </a:r>
              <a:endParaRPr/>
            </a:p>
          </p:txBody>
        </p:sp>
        <p:sp>
          <p:nvSpPr>
            <p:cNvPr id="301" name="Google Shape;301;p34"/>
            <p:cNvSpPr txBox="1"/>
            <p:nvPr/>
          </p:nvSpPr>
          <p:spPr>
            <a:xfrm>
              <a:off x="4848" y="2784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302" name="Google Shape;302;p34"/>
            <p:cNvSpPr txBox="1"/>
            <p:nvPr/>
          </p:nvSpPr>
          <p:spPr>
            <a:xfrm>
              <a:off x="5040" y="259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b3</a:t>
              </a:r>
              <a:endParaRPr/>
            </a:p>
          </p:txBody>
        </p:sp>
        <p:sp>
          <p:nvSpPr>
            <p:cNvPr id="303" name="Google Shape;303;p34"/>
            <p:cNvSpPr txBox="1"/>
            <p:nvPr/>
          </p:nvSpPr>
          <p:spPr>
            <a:xfrm>
              <a:off x="3792" y="139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a3</a:t>
              </a:r>
              <a:endParaRPr/>
            </a:p>
          </p:txBody>
        </p:sp>
        <p:sp>
          <p:nvSpPr>
            <p:cNvPr id="304" name="Google Shape;304;p34"/>
            <p:cNvSpPr txBox="1"/>
            <p:nvPr/>
          </p:nvSpPr>
          <p:spPr>
            <a:xfrm>
              <a:off x="4272" y="864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05" name="Google Shape;305;p34"/>
            <p:cNvSpPr txBox="1"/>
            <p:nvPr/>
          </p:nvSpPr>
          <p:spPr>
            <a:xfrm>
              <a:off x="3984" y="1968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06" name="Google Shape;306;p34"/>
            <p:cNvSpPr txBox="1"/>
            <p:nvPr/>
          </p:nvSpPr>
          <p:spPr>
            <a:xfrm>
              <a:off x="4464" y="1296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07" name="Google Shape;307;p34"/>
            <p:cNvSpPr/>
            <p:nvPr/>
          </p:nvSpPr>
          <p:spPr>
            <a:xfrm>
              <a:off x="3985" y="1587"/>
              <a:ext cx="828" cy="947"/>
            </a:xfrm>
            <a:custGeom>
              <a:avLst/>
              <a:gdLst/>
              <a:ahLst/>
              <a:cxnLst/>
              <a:rect l="l" t="t" r="r" b="b"/>
              <a:pathLst>
                <a:path w="828" h="947" extrusionOk="0">
                  <a:moveTo>
                    <a:pt x="0" y="3"/>
                  </a:moveTo>
                  <a:cubicBezTo>
                    <a:pt x="176" y="9"/>
                    <a:pt x="328" y="0"/>
                    <a:pt x="489" y="59"/>
                  </a:cubicBezTo>
                  <a:cubicBezTo>
                    <a:pt x="496" y="70"/>
                    <a:pt x="503" y="82"/>
                    <a:pt x="511" y="92"/>
                  </a:cubicBezTo>
                  <a:cubicBezTo>
                    <a:pt x="521" y="104"/>
                    <a:pt x="535" y="112"/>
                    <a:pt x="544" y="125"/>
                  </a:cubicBezTo>
                  <a:cubicBezTo>
                    <a:pt x="572" y="166"/>
                    <a:pt x="567" y="235"/>
                    <a:pt x="578" y="281"/>
                  </a:cubicBezTo>
                  <a:cubicBezTo>
                    <a:pt x="595" y="349"/>
                    <a:pt x="628" y="412"/>
                    <a:pt x="667" y="470"/>
                  </a:cubicBezTo>
                  <a:cubicBezTo>
                    <a:pt x="687" y="530"/>
                    <a:pt x="713" y="587"/>
                    <a:pt x="733" y="647"/>
                  </a:cubicBezTo>
                  <a:cubicBezTo>
                    <a:pt x="746" y="725"/>
                    <a:pt x="764" y="795"/>
                    <a:pt x="789" y="870"/>
                  </a:cubicBezTo>
                  <a:cubicBezTo>
                    <a:pt x="801" y="908"/>
                    <a:pt x="828" y="927"/>
                    <a:pt x="789" y="947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8" name="Google Shape;308;p34"/>
            <p:cNvSpPr txBox="1"/>
            <p:nvPr/>
          </p:nvSpPr>
          <p:spPr>
            <a:xfrm>
              <a:off x="3072" y="2448"/>
              <a:ext cx="120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One-to-one?</a:t>
              </a:r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f:Z→Z, where f(x) = 2x</a:t>
            </a:r>
            <a:endParaRPr/>
          </a:p>
        </p:txBody>
      </p:sp>
      <p:sp>
        <p:nvSpPr>
          <p:cNvPr id="314" name="Google Shape;314;p3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that f is one-to-one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 must show that ∀ x</a:t>
            </a:r>
            <a:r>
              <a:rPr lang="en-US" sz="28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x</a:t>
            </a:r>
            <a:r>
              <a:rPr lang="en-US" sz="28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∈Z [f(x</a:t>
            </a:r>
            <a:r>
              <a:rPr lang="en-US" sz="28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= f(x</a:t>
            </a:r>
            <a:r>
              <a:rPr lang="en-US" sz="28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→ x</a:t>
            </a:r>
            <a:r>
              <a:rPr lang="en-US" sz="28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x</a:t>
            </a:r>
            <a:r>
              <a:rPr lang="en-US" sz="28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8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].  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arbitrary x0 and x1 that satisfy f(x</a:t>
            </a:r>
            <a:r>
              <a:rPr lang="en-US" sz="28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= f(x</a:t>
            </a:r>
            <a:r>
              <a:rPr lang="en-US" sz="28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  By the function’s definition we know that 2x</a:t>
            </a:r>
            <a:r>
              <a:rPr lang="en-US" sz="28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2x</a:t>
            </a:r>
            <a:r>
              <a:rPr lang="en-US" sz="28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Dividing both sides by 2, we get x</a:t>
            </a:r>
            <a:r>
              <a:rPr lang="en-US" sz="28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x</a:t>
            </a:r>
            <a:r>
              <a:rPr lang="en-US" sz="28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Therefore f is one-to-one.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Sets</a:t>
            </a:r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- set of natural numbers = {0,1,2,3,4, …}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 or Z+ - set of positive integers = {1,2,3,4, …}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 - set of all integers, positive, negative and zero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- set of all real numbers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Ø or {} - empty set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 - Universal set, set containing all elements under consideration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g:Z→Z, where g(x) = x</a:t>
            </a:r>
            <a:r>
              <a:rPr lang="en-US" sz="44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-x-2</a:t>
            </a:r>
            <a:endParaRPr/>
          </a:p>
        </p:txBody>
      </p:sp>
      <p:sp>
        <p:nvSpPr>
          <p:cNvPr id="320" name="Google Shape;320;p36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g one-to-one?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No!  To prove a function is not one-to-one it is enough to give a counter example such that f(x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= f(x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and x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≠x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Counter Example: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Consider x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 and x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-1.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g(2) = 2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-2-2 = 0 = g(-1) = (-1)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+ 1 -2.  Since g(2) = g(-1) and 2 ≠ -1, g is not one-to-one.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7"/>
          <p:cNvSpPr txBox="1"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Onto Function</a:t>
            </a:r>
            <a:endParaRPr/>
          </a:p>
        </p:txBody>
      </p:sp>
      <p:sp>
        <p:nvSpPr>
          <p:cNvPr id="326" name="Google Shape;326;p37"/>
          <p:cNvSpPr txBox="1">
            <a:spLocks noGrp="1"/>
          </p:cNvSpPr>
          <p:nvPr>
            <p:ph type="body" idx="4294967295"/>
          </p:nvPr>
        </p:nvSpPr>
        <p:spPr>
          <a:xfrm>
            <a:off x="304800" y="1219200"/>
            <a:ext cx="5181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function f from A to B is called 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onto, or surjective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if and only if for every element b∈B there is an element a∈A with f(a) = b.</a:t>
            </a:r>
            <a:endParaRPr/>
          </a:p>
        </p:txBody>
      </p:sp>
      <p:grpSp>
        <p:nvGrpSpPr>
          <p:cNvPr id="327" name="Google Shape;327;p37"/>
          <p:cNvGrpSpPr/>
          <p:nvPr/>
        </p:nvGrpSpPr>
        <p:grpSpPr>
          <a:xfrm>
            <a:off x="5257800" y="1371600"/>
            <a:ext cx="3352800" cy="3505200"/>
            <a:chOff x="3312" y="864"/>
            <a:chExt cx="2112" cy="2208"/>
          </a:xfrm>
        </p:grpSpPr>
        <p:sp>
          <p:nvSpPr>
            <p:cNvPr id="328" name="Google Shape;328;p37"/>
            <p:cNvSpPr/>
            <p:nvPr/>
          </p:nvSpPr>
          <p:spPr>
            <a:xfrm>
              <a:off x="3312" y="1008"/>
              <a:ext cx="960" cy="96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9" name="Google Shape;329;p37"/>
            <p:cNvSpPr/>
            <p:nvPr/>
          </p:nvSpPr>
          <p:spPr>
            <a:xfrm>
              <a:off x="4464" y="2112"/>
              <a:ext cx="960" cy="96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0" name="Google Shape;330;p37"/>
            <p:cNvSpPr/>
            <p:nvPr/>
          </p:nvSpPr>
          <p:spPr>
            <a:xfrm>
              <a:off x="3819" y="1100"/>
              <a:ext cx="1252" cy="1261"/>
            </a:xfrm>
            <a:custGeom>
              <a:avLst/>
              <a:gdLst/>
              <a:ahLst/>
              <a:cxnLst/>
              <a:rect l="l" t="t" r="r" b="b"/>
              <a:pathLst>
                <a:path w="1252" h="1261" extrusionOk="0">
                  <a:moveTo>
                    <a:pt x="0" y="144"/>
                  </a:moveTo>
                  <a:cubicBezTo>
                    <a:pt x="110" y="104"/>
                    <a:pt x="195" y="75"/>
                    <a:pt x="310" y="61"/>
                  </a:cubicBezTo>
                  <a:cubicBezTo>
                    <a:pt x="500" y="0"/>
                    <a:pt x="913" y="49"/>
                    <a:pt x="993" y="51"/>
                  </a:cubicBezTo>
                  <a:cubicBezTo>
                    <a:pt x="1132" y="143"/>
                    <a:pt x="1004" y="44"/>
                    <a:pt x="1076" y="133"/>
                  </a:cubicBezTo>
                  <a:cubicBezTo>
                    <a:pt x="1125" y="193"/>
                    <a:pt x="1147" y="200"/>
                    <a:pt x="1179" y="268"/>
                  </a:cubicBezTo>
                  <a:cubicBezTo>
                    <a:pt x="1188" y="375"/>
                    <a:pt x="1191" y="482"/>
                    <a:pt x="1200" y="588"/>
                  </a:cubicBezTo>
                  <a:cubicBezTo>
                    <a:pt x="1205" y="644"/>
                    <a:pt x="1221" y="754"/>
                    <a:pt x="1221" y="754"/>
                  </a:cubicBezTo>
                  <a:cubicBezTo>
                    <a:pt x="1224" y="816"/>
                    <a:pt x="1226" y="878"/>
                    <a:pt x="1231" y="940"/>
                  </a:cubicBezTo>
                  <a:cubicBezTo>
                    <a:pt x="1233" y="964"/>
                    <a:pt x="1239" y="988"/>
                    <a:pt x="1241" y="1012"/>
                  </a:cubicBezTo>
                  <a:cubicBezTo>
                    <a:pt x="1246" y="1095"/>
                    <a:pt x="1252" y="1261"/>
                    <a:pt x="1252" y="1261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1" name="Google Shape;331;p37"/>
            <p:cNvSpPr/>
            <p:nvPr/>
          </p:nvSpPr>
          <p:spPr>
            <a:xfrm>
              <a:off x="3583" y="1455"/>
              <a:ext cx="1126" cy="1164"/>
            </a:xfrm>
            <a:custGeom>
              <a:avLst/>
              <a:gdLst/>
              <a:ahLst/>
              <a:cxnLst/>
              <a:rect l="l" t="t" r="r" b="b"/>
              <a:pathLst>
                <a:path w="1126" h="1164" extrusionOk="0">
                  <a:moveTo>
                    <a:pt x="29" y="89"/>
                  </a:moveTo>
                  <a:cubicBezTo>
                    <a:pt x="64" y="188"/>
                    <a:pt x="0" y="0"/>
                    <a:pt x="50" y="213"/>
                  </a:cubicBezTo>
                  <a:cubicBezTo>
                    <a:pt x="71" y="303"/>
                    <a:pt x="105" y="390"/>
                    <a:pt x="122" y="482"/>
                  </a:cubicBezTo>
                  <a:cubicBezTo>
                    <a:pt x="133" y="543"/>
                    <a:pt x="125" y="597"/>
                    <a:pt x="174" y="647"/>
                  </a:cubicBezTo>
                  <a:cubicBezTo>
                    <a:pt x="189" y="663"/>
                    <a:pt x="216" y="659"/>
                    <a:pt x="236" y="668"/>
                  </a:cubicBezTo>
                  <a:cubicBezTo>
                    <a:pt x="284" y="689"/>
                    <a:pt x="333" y="709"/>
                    <a:pt x="381" y="730"/>
                  </a:cubicBezTo>
                  <a:cubicBezTo>
                    <a:pt x="409" y="742"/>
                    <a:pt x="438" y="755"/>
                    <a:pt x="464" y="771"/>
                  </a:cubicBezTo>
                  <a:cubicBezTo>
                    <a:pt x="493" y="789"/>
                    <a:pt x="515" y="819"/>
                    <a:pt x="546" y="833"/>
                  </a:cubicBezTo>
                  <a:cubicBezTo>
                    <a:pt x="604" y="859"/>
                    <a:pt x="671" y="859"/>
                    <a:pt x="733" y="875"/>
                  </a:cubicBezTo>
                  <a:cubicBezTo>
                    <a:pt x="768" y="982"/>
                    <a:pt x="728" y="901"/>
                    <a:pt x="795" y="968"/>
                  </a:cubicBezTo>
                  <a:cubicBezTo>
                    <a:pt x="804" y="977"/>
                    <a:pt x="804" y="995"/>
                    <a:pt x="815" y="999"/>
                  </a:cubicBezTo>
                  <a:cubicBezTo>
                    <a:pt x="868" y="1020"/>
                    <a:pt x="981" y="1040"/>
                    <a:pt x="981" y="1040"/>
                  </a:cubicBezTo>
                  <a:cubicBezTo>
                    <a:pt x="1004" y="1055"/>
                    <a:pt x="1031" y="1065"/>
                    <a:pt x="1053" y="1081"/>
                  </a:cubicBezTo>
                  <a:cubicBezTo>
                    <a:pt x="1083" y="1103"/>
                    <a:pt x="1099" y="1138"/>
                    <a:pt x="1126" y="1164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2" name="Google Shape;332;p37"/>
            <p:cNvSpPr txBox="1"/>
            <p:nvPr/>
          </p:nvSpPr>
          <p:spPr>
            <a:xfrm>
              <a:off x="3600" y="1056"/>
              <a:ext cx="33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a1</a:t>
              </a:r>
              <a:endParaRPr/>
            </a:p>
          </p:txBody>
        </p:sp>
        <p:sp>
          <p:nvSpPr>
            <p:cNvPr id="333" name="Google Shape;333;p37"/>
            <p:cNvSpPr txBox="1"/>
            <p:nvPr/>
          </p:nvSpPr>
          <p:spPr>
            <a:xfrm>
              <a:off x="3360" y="139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</a:t>
              </a:r>
              <a:endParaRPr/>
            </a:p>
          </p:txBody>
        </p:sp>
        <p:sp>
          <p:nvSpPr>
            <p:cNvPr id="334" name="Google Shape;334;p37"/>
            <p:cNvSpPr txBox="1"/>
            <p:nvPr/>
          </p:nvSpPr>
          <p:spPr>
            <a:xfrm>
              <a:off x="3696" y="1632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335" name="Google Shape;335;p37"/>
            <p:cNvSpPr txBox="1"/>
            <p:nvPr/>
          </p:nvSpPr>
          <p:spPr>
            <a:xfrm>
              <a:off x="4656" y="2448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b2</a:t>
              </a:r>
              <a:endParaRPr/>
            </a:p>
          </p:txBody>
        </p:sp>
        <p:sp>
          <p:nvSpPr>
            <p:cNvPr id="336" name="Google Shape;336;p37"/>
            <p:cNvSpPr txBox="1"/>
            <p:nvPr/>
          </p:nvSpPr>
          <p:spPr>
            <a:xfrm>
              <a:off x="4944" y="2304"/>
              <a:ext cx="33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</a:t>
              </a:r>
              <a:endParaRPr/>
            </a:p>
          </p:txBody>
        </p:sp>
        <p:sp>
          <p:nvSpPr>
            <p:cNvPr id="337" name="Google Shape;337;p37"/>
            <p:cNvSpPr txBox="1"/>
            <p:nvPr/>
          </p:nvSpPr>
          <p:spPr>
            <a:xfrm>
              <a:off x="4848" y="2784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338" name="Google Shape;338;p37"/>
            <p:cNvSpPr txBox="1"/>
            <p:nvPr/>
          </p:nvSpPr>
          <p:spPr>
            <a:xfrm>
              <a:off x="3792" y="139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a3</a:t>
              </a:r>
              <a:endParaRPr/>
            </a:p>
          </p:txBody>
        </p:sp>
        <p:sp>
          <p:nvSpPr>
            <p:cNvPr id="339" name="Google Shape;339;p37"/>
            <p:cNvSpPr txBox="1"/>
            <p:nvPr/>
          </p:nvSpPr>
          <p:spPr>
            <a:xfrm>
              <a:off x="4272" y="864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40" name="Google Shape;340;p37"/>
            <p:cNvSpPr txBox="1"/>
            <p:nvPr/>
          </p:nvSpPr>
          <p:spPr>
            <a:xfrm>
              <a:off x="3984" y="1968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41" name="Google Shape;341;p37"/>
            <p:cNvSpPr txBox="1"/>
            <p:nvPr/>
          </p:nvSpPr>
          <p:spPr>
            <a:xfrm>
              <a:off x="4464" y="1296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42" name="Google Shape;342;p37"/>
            <p:cNvSpPr/>
            <p:nvPr/>
          </p:nvSpPr>
          <p:spPr>
            <a:xfrm>
              <a:off x="3985" y="1587"/>
              <a:ext cx="828" cy="947"/>
            </a:xfrm>
            <a:custGeom>
              <a:avLst/>
              <a:gdLst/>
              <a:ahLst/>
              <a:cxnLst/>
              <a:rect l="l" t="t" r="r" b="b"/>
              <a:pathLst>
                <a:path w="828" h="947" extrusionOk="0">
                  <a:moveTo>
                    <a:pt x="0" y="3"/>
                  </a:moveTo>
                  <a:cubicBezTo>
                    <a:pt x="176" y="9"/>
                    <a:pt x="328" y="0"/>
                    <a:pt x="489" y="59"/>
                  </a:cubicBezTo>
                  <a:cubicBezTo>
                    <a:pt x="496" y="70"/>
                    <a:pt x="503" y="82"/>
                    <a:pt x="511" y="92"/>
                  </a:cubicBezTo>
                  <a:cubicBezTo>
                    <a:pt x="521" y="104"/>
                    <a:pt x="535" y="112"/>
                    <a:pt x="544" y="125"/>
                  </a:cubicBezTo>
                  <a:cubicBezTo>
                    <a:pt x="572" y="166"/>
                    <a:pt x="567" y="235"/>
                    <a:pt x="578" y="281"/>
                  </a:cubicBezTo>
                  <a:cubicBezTo>
                    <a:pt x="595" y="349"/>
                    <a:pt x="628" y="412"/>
                    <a:pt x="667" y="470"/>
                  </a:cubicBezTo>
                  <a:cubicBezTo>
                    <a:pt x="687" y="530"/>
                    <a:pt x="713" y="587"/>
                    <a:pt x="733" y="647"/>
                  </a:cubicBezTo>
                  <a:cubicBezTo>
                    <a:pt x="746" y="725"/>
                    <a:pt x="764" y="795"/>
                    <a:pt x="789" y="870"/>
                  </a:cubicBezTo>
                  <a:cubicBezTo>
                    <a:pt x="801" y="908"/>
                    <a:pt x="828" y="927"/>
                    <a:pt x="789" y="947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43" name="Google Shape;343;p37"/>
          <p:cNvGrpSpPr/>
          <p:nvPr/>
        </p:nvGrpSpPr>
        <p:grpSpPr>
          <a:xfrm>
            <a:off x="381000" y="3101975"/>
            <a:ext cx="3352800" cy="3548062"/>
            <a:chOff x="240" y="1954"/>
            <a:chExt cx="2112" cy="2235"/>
          </a:xfrm>
        </p:grpSpPr>
        <p:sp>
          <p:nvSpPr>
            <p:cNvPr id="344" name="Google Shape;344;p37"/>
            <p:cNvSpPr/>
            <p:nvPr/>
          </p:nvSpPr>
          <p:spPr>
            <a:xfrm>
              <a:off x="240" y="2033"/>
              <a:ext cx="960" cy="1052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5" name="Google Shape;345;p37"/>
            <p:cNvSpPr/>
            <p:nvPr/>
          </p:nvSpPr>
          <p:spPr>
            <a:xfrm>
              <a:off x="1392" y="3137"/>
              <a:ext cx="960" cy="1052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6" name="Google Shape;346;p37"/>
            <p:cNvSpPr/>
            <p:nvPr/>
          </p:nvSpPr>
          <p:spPr>
            <a:xfrm>
              <a:off x="747" y="2097"/>
              <a:ext cx="1252" cy="1381"/>
            </a:xfrm>
            <a:custGeom>
              <a:avLst/>
              <a:gdLst/>
              <a:ahLst/>
              <a:cxnLst/>
              <a:rect l="l" t="t" r="r" b="b"/>
              <a:pathLst>
                <a:path w="1252" h="1261" extrusionOk="0">
                  <a:moveTo>
                    <a:pt x="0" y="144"/>
                  </a:moveTo>
                  <a:cubicBezTo>
                    <a:pt x="110" y="104"/>
                    <a:pt x="195" y="75"/>
                    <a:pt x="310" y="61"/>
                  </a:cubicBezTo>
                  <a:cubicBezTo>
                    <a:pt x="500" y="0"/>
                    <a:pt x="913" y="49"/>
                    <a:pt x="993" y="51"/>
                  </a:cubicBezTo>
                  <a:cubicBezTo>
                    <a:pt x="1132" y="143"/>
                    <a:pt x="1004" y="44"/>
                    <a:pt x="1076" y="133"/>
                  </a:cubicBezTo>
                  <a:cubicBezTo>
                    <a:pt x="1125" y="193"/>
                    <a:pt x="1147" y="200"/>
                    <a:pt x="1179" y="268"/>
                  </a:cubicBezTo>
                  <a:cubicBezTo>
                    <a:pt x="1188" y="375"/>
                    <a:pt x="1191" y="482"/>
                    <a:pt x="1200" y="588"/>
                  </a:cubicBezTo>
                  <a:cubicBezTo>
                    <a:pt x="1205" y="644"/>
                    <a:pt x="1221" y="754"/>
                    <a:pt x="1221" y="754"/>
                  </a:cubicBezTo>
                  <a:cubicBezTo>
                    <a:pt x="1224" y="816"/>
                    <a:pt x="1226" y="878"/>
                    <a:pt x="1231" y="940"/>
                  </a:cubicBezTo>
                  <a:cubicBezTo>
                    <a:pt x="1233" y="964"/>
                    <a:pt x="1239" y="988"/>
                    <a:pt x="1241" y="1012"/>
                  </a:cubicBezTo>
                  <a:cubicBezTo>
                    <a:pt x="1246" y="1095"/>
                    <a:pt x="1252" y="1261"/>
                    <a:pt x="1252" y="1261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7" name="Google Shape;347;p37"/>
            <p:cNvSpPr/>
            <p:nvPr/>
          </p:nvSpPr>
          <p:spPr>
            <a:xfrm>
              <a:off x="511" y="2461"/>
              <a:ext cx="1126" cy="1275"/>
            </a:xfrm>
            <a:custGeom>
              <a:avLst/>
              <a:gdLst/>
              <a:ahLst/>
              <a:cxnLst/>
              <a:rect l="l" t="t" r="r" b="b"/>
              <a:pathLst>
                <a:path w="1126" h="1164" extrusionOk="0">
                  <a:moveTo>
                    <a:pt x="29" y="89"/>
                  </a:moveTo>
                  <a:cubicBezTo>
                    <a:pt x="64" y="188"/>
                    <a:pt x="0" y="0"/>
                    <a:pt x="50" y="213"/>
                  </a:cubicBezTo>
                  <a:cubicBezTo>
                    <a:pt x="71" y="303"/>
                    <a:pt x="105" y="390"/>
                    <a:pt x="122" y="482"/>
                  </a:cubicBezTo>
                  <a:cubicBezTo>
                    <a:pt x="133" y="543"/>
                    <a:pt x="125" y="597"/>
                    <a:pt x="174" y="647"/>
                  </a:cubicBezTo>
                  <a:cubicBezTo>
                    <a:pt x="189" y="663"/>
                    <a:pt x="216" y="659"/>
                    <a:pt x="236" y="668"/>
                  </a:cubicBezTo>
                  <a:cubicBezTo>
                    <a:pt x="284" y="689"/>
                    <a:pt x="333" y="709"/>
                    <a:pt x="381" y="730"/>
                  </a:cubicBezTo>
                  <a:cubicBezTo>
                    <a:pt x="409" y="742"/>
                    <a:pt x="438" y="755"/>
                    <a:pt x="464" y="771"/>
                  </a:cubicBezTo>
                  <a:cubicBezTo>
                    <a:pt x="493" y="789"/>
                    <a:pt x="515" y="819"/>
                    <a:pt x="546" y="833"/>
                  </a:cubicBezTo>
                  <a:cubicBezTo>
                    <a:pt x="604" y="859"/>
                    <a:pt x="671" y="859"/>
                    <a:pt x="733" y="875"/>
                  </a:cubicBezTo>
                  <a:cubicBezTo>
                    <a:pt x="768" y="982"/>
                    <a:pt x="728" y="901"/>
                    <a:pt x="795" y="968"/>
                  </a:cubicBezTo>
                  <a:cubicBezTo>
                    <a:pt x="804" y="977"/>
                    <a:pt x="804" y="995"/>
                    <a:pt x="815" y="999"/>
                  </a:cubicBezTo>
                  <a:cubicBezTo>
                    <a:pt x="868" y="1020"/>
                    <a:pt x="981" y="1040"/>
                    <a:pt x="981" y="1040"/>
                  </a:cubicBezTo>
                  <a:cubicBezTo>
                    <a:pt x="1004" y="1055"/>
                    <a:pt x="1031" y="1065"/>
                    <a:pt x="1053" y="1081"/>
                  </a:cubicBezTo>
                  <a:cubicBezTo>
                    <a:pt x="1083" y="1103"/>
                    <a:pt x="1099" y="1138"/>
                    <a:pt x="1126" y="1164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8" name="Google Shape;348;p37"/>
            <p:cNvSpPr txBox="1"/>
            <p:nvPr/>
          </p:nvSpPr>
          <p:spPr>
            <a:xfrm>
              <a:off x="528" y="2146"/>
              <a:ext cx="33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a1</a:t>
              </a:r>
              <a:endParaRPr/>
            </a:p>
          </p:txBody>
        </p:sp>
        <p:sp>
          <p:nvSpPr>
            <p:cNvPr id="349" name="Google Shape;349;p37"/>
            <p:cNvSpPr txBox="1"/>
            <p:nvPr/>
          </p:nvSpPr>
          <p:spPr>
            <a:xfrm>
              <a:off x="288" y="248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</a:t>
              </a:r>
              <a:endParaRPr/>
            </a:p>
          </p:txBody>
        </p:sp>
        <p:sp>
          <p:nvSpPr>
            <p:cNvPr id="350" name="Google Shape;350;p37"/>
            <p:cNvSpPr txBox="1"/>
            <p:nvPr/>
          </p:nvSpPr>
          <p:spPr>
            <a:xfrm>
              <a:off x="624" y="2722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351" name="Google Shape;351;p37"/>
            <p:cNvSpPr txBox="1"/>
            <p:nvPr/>
          </p:nvSpPr>
          <p:spPr>
            <a:xfrm>
              <a:off x="1536" y="3634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b2</a:t>
              </a:r>
              <a:endParaRPr/>
            </a:p>
          </p:txBody>
        </p:sp>
        <p:sp>
          <p:nvSpPr>
            <p:cNvPr id="352" name="Google Shape;352;p37"/>
            <p:cNvSpPr txBox="1"/>
            <p:nvPr/>
          </p:nvSpPr>
          <p:spPr>
            <a:xfrm>
              <a:off x="1872" y="3394"/>
              <a:ext cx="33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</a:t>
              </a:r>
              <a:endParaRPr/>
            </a:p>
          </p:txBody>
        </p:sp>
        <p:sp>
          <p:nvSpPr>
            <p:cNvPr id="353" name="Google Shape;353;p37"/>
            <p:cNvSpPr txBox="1"/>
            <p:nvPr/>
          </p:nvSpPr>
          <p:spPr>
            <a:xfrm>
              <a:off x="1776" y="3874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354" name="Google Shape;354;p37"/>
            <p:cNvSpPr txBox="1"/>
            <p:nvPr/>
          </p:nvSpPr>
          <p:spPr>
            <a:xfrm>
              <a:off x="1872" y="3730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b3</a:t>
              </a:r>
              <a:endParaRPr/>
            </a:p>
          </p:txBody>
        </p:sp>
        <p:sp>
          <p:nvSpPr>
            <p:cNvPr id="355" name="Google Shape;355;p37"/>
            <p:cNvSpPr txBox="1"/>
            <p:nvPr/>
          </p:nvSpPr>
          <p:spPr>
            <a:xfrm>
              <a:off x="720" y="248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a3</a:t>
              </a:r>
              <a:endParaRPr/>
            </a:p>
          </p:txBody>
        </p:sp>
        <p:sp>
          <p:nvSpPr>
            <p:cNvPr id="356" name="Google Shape;356;p37"/>
            <p:cNvSpPr txBox="1"/>
            <p:nvPr/>
          </p:nvSpPr>
          <p:spPr>
            <a:xfrm>
              <a:off x="1200" y="1954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57" name="Google Shape;357;p37"/>
            <p:cNvSpPr txBox="1"/>
            <p:nvPr/>
          </p:nvSpPr>
          <p:spPr>
            <a:xfrm>
              <a:off x="912" y="3058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58" name="Google Shape;358;p37"/>
            <p:cNvSpPr txBox="1"/>
            <p:nvPr/>
          </p:nvSpPr>
          <p:spPr>
            <a:xfrm>
              <a:off x="1392" y="2386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359" name="Google Shape;359;p37"/>
            <p:cNvSpPr/>
            <p:nvPr/>
          </p:nvSpPr>
          <p:spPr>
            <a:xfrm>
              <a:off x="960" y="2592"/>
              <a:ext cx="1068" cy="1248"/>
            </a:xfrm>
            <a:custGeom>
              <a:avLst/>
              <a:gdLst/>
              <a:ahLst/>
              <a:cxnLst/>
              <a:rect l="l" t="t" r="r" b="b"/>
              <a:pathLst>
                <a:path w="828" h="947" extrusionOk="0">
                  <a:moveTo>
                    <a:pt x="0" y="3"/>
                  </a:moveTo>
                  <a:cubicBezTo>
                    <a:pt x="176" y="9"/>
                    <a:pt x="328" y="0"/>
                    <a:pt x="489" y="59"/>
                  </a:cubicBezTo>
                  <a:cubicBezTo>
                    <a:pt x="496" y="70"/>
                    <a:pt x="503" y="82"/>
                    <a:pt x="511" y="92"/>
                  </a:cubicBezTo>
                  <a:cubicBezTo>
                    <a:pt x="521" y="104"/>
                    <a:pt x="535" y="112"/>
                    <a:pt x="544" y="125"/>
                  </a:cubicBezTo>
                  <a:cubicBezTo>
                    <a:pt x="572" y="166"/>
                    <a:pt x="567" y="235"/>
                    <a:pt x="578" y="281"/>
                  </a:cubicBezTo>
                  <a:cubicBezTo>
                    <a:pt x="595" y="349"/>
                    <a:pt x="628" y="412"/>
                    <a:pt x="667" y="470"/>
                  </a:cubicBezTo>
                  <a:cubicBezTo>
                    <a:pt x="687" y="530"/>
                    <a:pt x="713" y="587"/>
                    <a:pt x="733" y="647"/>
                  </a:cubicBezTo>
                  <a:cubicBezTo>
                    <a:pt x="746" y="725"/>
                    <a:pt x="764" y="795"/>
                    <a:pt x="789" y="870"/>
                  </a:cubicBezTo>
                  <a:cubicBezTo>
                    <a:pt x="801" y="908"/>
                    <a:pt x="828" y="927"/>
                    <a:pt x="789" y="947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60" name="Google Shape;360;p37"/>
          <p:cNvSpPr txBox="1"/>
          <p:nvPr/>
        </p:nvSpPr>
        <p:spPr>
          <a:xfrm>
            <a:off x="4038600" y="4419600"/>
            <a:ext cx="32004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∀b∈B ∃ a∈A such that f(a) = b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f:R→R, where f(x) = x</a:t>
            </a:r>
            <a:r>
              <a:rPr lang="en-US" sz="44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+1</a:t>
            </a:r>
            <a:endParaRPr/>
          </a:p>
        </p:txBody>
      </p:sp>
      <p:sp>
        <p:nvSpPr>
          <p:cNvPr id="366" name="Google Shape;366;p3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 or disprove: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 is onto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Counter Example: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Let f = 0, then there does not exist an x such that f(x) = 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 since 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always positive. 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g:R→R, where g(x) = 3x-5</a:t>
            </a:r>
            <a:endParaRPr/>
          </a:p>
        </p:txBody>
      </p:sp>
      <p:sp>
        <p:nvSpPr>
          <p:cNvPr id="372" name="Google Shape;372;p3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Prove: g(x) is onto.</a:t>
            </a: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Let y be an arbitrary real number (in g).  For g to be onto, there must be an x∈R such that  y = 3x-5.  Solving for x, x = (y+5)/3 which is a real number.  Since x exists, then g is onto.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0"/>
          <p:cNvSpPr/>
          <p:nvPr/>
        </p:nvSpPr>
        <p:spPr>
          <a:xfrm>
            <a:off x="1111250" y="211137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8" name="Google Shape;378;p40"/>
          <p:cNvSpPr txBox="1"/>
          <p:nvPr/>
        </p:nvSpPr>
        <p:spPr>
          <a:xfrm>
            <a:off x="790575" y="1909762"/>
            <a:ext cx="33655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</a:t>
            </a:r>
            <a:endParaRPr/>
          </a:p>
        </p:txBody>
      </p:sp>
      <p:sp>
        <p:nvSpPr>
          <p:cNvPr id="379" name="Google Shape;379;p40"/>
          <p:cNvSpPr txBox="1"/>
          <p:nvPr/>
        </p:nvSpPr>
        <p:spPr>
          <a:xfrm>
            <a:off x="2254250" y="1754187"/>
            <a:ext cx="33655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4</a:t>
            </a:r>
            <a:endParaRPr/>
          </a:p>
        </p:txBody>
      </p:sp>
      <p:sp>
        <p:nvSpPr>
          <p:cNvPr id="380" name="Google Shape;380;p40"/>
          <p:cNvSpPr/>
          <p:nvPr/>
        </p:nvSpPr>
        <p:spPr>
          <a:xfrm>
            <a:off x="1122362" y="246538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1" name="Google Shape;381;p40"/>
          <p:cNvSpPr/>
          <p:nvPr/>
        </p:nvSpPr>
        <p:spPr>
          <a:xfrm>
            <a:off x="1133475" y="284638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Google Shape;382;p40"/>
          <p:cNvSpPr/>
          <p:nvPr/>
        </p:nvSpPr>
        <p:spPr>
          <a:xfrm>
            <a:off x="2155825" y="1947862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3" name="Google Shape;383;p40"/>
          <p:cNvSpPr/>
          <p:nvPr/>
        </p:nvSpPr>
        <p:spPr>
          <a:xfrm>
            <a:off x="2166937" y="230187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Google Shape;384;p40"/>
          <p:cNvSpPr/>
          <p:nvPr/>
        </p:nvSpPr>
        <p:spPr>
          <a:xfrm>
            <a:off x="2178050" y="268287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5" name="Google Shape;385;p40"/>
          <p:cNvSpPr/>
          <p:nvPr/>
        </p:nvSpPr>
        <p:spPr>
          <a:xfrm>
            <a:off x="2189162" y="3040062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86" name="Google Shape;386;p40"/>
          <p:cNvCxnSpPr/>
          <p:nvPr/>
        </p:nvCxnSpPr>
        <p:spPr>
          <a:xfrm>
            <a:off x="1219200" y="2151062"/>
            <a:ext cx="911225" cy="5476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7" name="Google Shape;387;p40"/>
          <p:cNvCxnSpPr/>
          <p:nvPr/>
        </p:nvCxnSpPr>
        <p:spPr>
          <a:xfrm rot="10800000" flipH="1">
            <a:off x="1249362" y="2047875"/>
            <a:ext cx="838200" cy="4413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88" name="Google Shape;388;p40"/>
          <p:cNvCxnSpPr/>
          <p:nvPr/>
        </p:nvCxnSpPr>
        <p:spPr>
          <a:xfrm>
            <a:off x="1258887" y="2886075"/>
            <a:ext cx="860425" cy="1587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389" name="Google Shape;389;p40"/>
          <p:cNvSpPr txBox="1"/>
          <p:nvPr/>
        </p:nvSpPr>
        <p:spPr>
          <a:xfrm>
            <a:off x="4503737" y="4313237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0" name="Google Shape;390;p40"/>
          <p:cNvSpPr/>
          <p:nvPr/>
        </p:nvSpPr>
        <p:spPr>
          <a:xfrm>
            <a:off x="5053012" y="4362450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1" name="Google Shape;391;p40"/>
          <p:cNvSpPr txBox="1"/>
          <p:nvPr/>
        </p:nvSpPr>
        <p:spPr>
          <a:xfrm>
            <a:off x="4732337" y="4160837"/>
            <a:ext cx="33655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</a:t>
            </a:r>
            <a:endParaRPr/>
          </a:p>
        </p:txBody>
      </p:sp>
      <p:sp>
        <p:nvSpPr>
          <p:cNvPr id="392" name="Google Shape;392;p40"/>
          <p:cNvSpPr txBox="1"/>
          <p:nvPr/>
        </p:nvSpPr>
        <p:spPr>
          <a:xfrm>
            <a:off x="6196012" y="4100512"/>
            <a:ext cx="33655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4</a:t>
            </a:r>
            <a:endParaRPr/>
          </a:p>
        </p:txBody>
      </p:sp>
      <p:sp>
        <p:nvSpPr>
          <p:cNvPr id="393" name="Google Shape;393;p40"/>
          <p:cNvSpPr/>
          <p:nvPr/>
        </p:nvSpPr>
        <p:spPr>
          <a:xfrm>
            <a:off x="5064125" y="4716462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4" name="Google Shape;394;p40"/>
          <p:cNvSpPr/>
          <p:nvPr/>
        </p:nvSpPr>
        <p:spPr>
          <a:xfrm>
            <a:off x="5075237" y="5097462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5" name="Google Shape;395;p40"/>
          <p:cNvSpPr/>
          <p:nvPr/>
        </p:nvSpPr>
        <p:spPr>
          <a:xfrm>
            <a:off x="6097587" y="429418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6" name="Google Shape;396;p40"/>
          <p:cNvSpPr/>
          <p:nvPr/>
        </p:nvSpPr>
        <p:spPr>
          <a:xfrm>
            <a:off x="6108700" y="4648200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7" name="Google Shape;397;p40"/>
          <p:cNvSpPr/>
          <p:nvPr/>
        </p:nvSpPr>
        <p:spPr>
          <a:xfrm>
            <a:off x="6119812" y="5029200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8" name="Google Shape;398;p40"/>
          <p:cNvSpPr/>
          <p:nvPr/>
        </p:nvSpPr>
        <p:spPr>
          <a:xfrm>
            <a:off x="6130925" y="538638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99" name="Google Shape;399;p40"/>
          <p:cNvCxnSpPr/>
          <p:nvPr/>
        </p:nvCxnSpPr>
        <p:spPr>
          <a:xfrm>
            <a:off x="5191125" y="4424362"/>
            <a:ext cx="881062" cy="620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00" name="Google Shape;400;p40"/>
          <p:cNvCxnSpPr/>
          <p:nvPr/>
        </p:nvCxnSpPr>
        <p:spPr>
          <a:xfrm rot="10800000" flipH="1">
            <a:off x="5191125" y="4394200"/>
            <a:ext cx="838200" cy="36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01" name="Google Shape;401;p40"/>
          <p:cNvCxnSpPr/>
          <p:nvPr/>
        </p:nvCxnSpPr>
        <p:spPr>
          <a:xfrm>
            <a:off x="5200650" y="5159375"/>
            <a:ext cx="860425" cy="2317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02" name="Google Shape;402;p40"/>
          <p:cNvCxnSpPr/>
          <p:nvPr/>
        </p:nvCxnSpPr>
        <p:spPr>
          <a:xfrm>
            <a:off x="5205412" y="4440237"/>
            <a:ext cx="839787" cy="24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03" name="Google Shape;403;p40"/>
          <p:cNvSpPr/>
          <p:nvPr/>
        </p:nvSpPr>
        <p:spPr>
          <a:xfrm>
            <a:off x="3686175" y="1928812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4" name="Google Shape;404;p40"/>
          <p:cNvSpPr txBox="1"/>
          <p:nvPr/>
        </p:nvSpPr>
        <p:spPr>
          <a:xfrm>
            <a:off x="3365500" y="1727200"/>
            <a:ext cx="33655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</a:t>
            </a:r>
            <a:endParaRPr/>
          </a:p>
        </p:txBody>
      </p:sp>
      <p:sp>
        <p:nvSpPr>
          <p:cNvPr id="405" name="Google Shape;405;p40"/>
          <p:cNvSpPr txBox="1"/>
          <p:nvPr/>
        </p:nvSpPr>
        <p:spPr>
          <a:xfrm>
            <a:off x="4819650" y="1971675"/>
            <a:ext cx="33655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3</a:t>
            </a:r>
            <a:endParaRPr/>
          </a:p>
        </p:txBody>
      </p:sp>
      <p:sp>
        <p:nvSpPr>
          <p:cNvPr id="406" name="Google Shape;406;p40"/>
          <p:cNvSpPr/>
          <p:nvPr/>
        </p:nvSpPr>
        <p:spPr>
          <a:xfrm>
            <a:off x="3697287" y="228282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7" name="Google Shape;407;p40"/>
          <p:cNvSpPr/>
          <p:nvPr/>
        </p:nvSpPr>
        <p:spPr>
          <a:xfrm>
            <a:off x="3708400" y="266382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8" name="Google Shape;408;p40"/>
          <p:cNvSpPr/>
          <p:nvPr/>
        </p:nvSpPr>
        <p:spPr>
          <a:xfrm>
            <a:off x="4721225" y="2165350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9" name="Google Shape;409;p40"/>
          <p:cNvSpPr/>
          <p:nvPr/>
        </p:nvSpPr>
        <p:spPr>
          <a:xfrm>
            <a:off x="4732337" y="2519362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0" name="Google Shape;410;p40"/>
          <p:cNvSpPr/>
          <p:nvPr/>
        </p:nvSpPr>
        <p:spPr>
          <a:xfrm>
            <a:off x="4743450" y="2900362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11" name="Google Shape;411;p40"/>
          <p:cNvCxnSpPr/>
          <p:nvPr/>
        </p:nvCxnSpPr>
        <p:spPr>
          <a:xfrm>
            <a:off x="3814762" y="2043112"/>
            <a:ext cx="901700" cy="495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12" name="Google Shape;412;p40"/>
          <p:cNvCxnSpPr/>
          <p:nvPr/>
        </p:nvCxnSpPr>
        <p:spPr>
          <a:xfrm rot="10800000" flipH="1">
            <a:off x="3846512" y="2201862"/>
            <a:ext cx="817562" cy="936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13" name="Google Shape;413;p40"/>
          <p:cNvCxnSpPr/>
          <p:nvPr/>
        </p:nvCxnSpPr>
        <p:spPr>
          <a:xfrm>
            <a:off x="3844925" y="2746375"/>
            <a:ext cx="841375" cy="1889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14" name="Google Shape;414;p40"/>
          <p:cNvSpPr/>
          <p:nvPr/>
        </p:nvSpPr>
        <p:spPr>
          <a:xfrm>
            <a:off x="3721100" y="3021012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15" name="Google Shape;415;p40"/>
          <p:cNvCxnSpPr/>
          <p:nvPr/>
        </p:nvCxnSpPr>
        <p:spPr>
          <a:xfrm rot="10800000" flipH="1">
            <a:off x="3851275" y="2930525"/>
            <a:ext cx="776287" cy="1365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16" name="Google Shape;416;p40"/>
          <p:cNvSpPr/>
          <p:nvPr/>
        </p:nvSpPr>
        <p:spPr>
          <a:xfrm>
            <a:off x="6430962" y="188277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7" name="Google Shape;417;p40"/>
          <p:cNvSpPr txBox="1"/>
          <p:nvPr/>
        </p:nvSpPr>
        <p:spPr>
          <a:xfrm>
            <a:off x="6110287" y="1681162"/>
            <a:ext cx="33655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</a:t>
            </a:r>
            <a:endParaRPr/>
          </a:p>
        </p:txBody>
      </p:sp>
      <p:sp>
        <p:nvSpPr>
          <p:cNvPr id="418" name="Google Shape;418;p40"/>
          <p:cNvSpPr/>
          <p:nvPr/>
        </p:nvSpPr>
        <p:spPr>
          <a:xfrm>
            <a:off x="6442075" y="223678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9" name="Google Shape;419;p40"/>
          <p:cNvSpPr/>
          <p:nvPr/>
        </p:nvSpPr>
        <p:spPr>
          <a:xfrm>
            <a:off x="6453187" y="261778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40"/>
          <p:cNvSpPr/>
          <p:nvPr/>
        </p:nvSpPr>
        <p:spPr>
          <a:xfrm>
            <a:off x="6465887" y="297497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1" name="Google Shape;421;p40"/>
          <p:cNvSpPr txBox="1"/>
          <p:nvPr/>
        </p:nvSpPr>
        <p:spPr>
          <a:xfrm>
            <a:off x="7881937" y="1663700"/>
            <a:ext cx="33655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4</a:t>
            </a:r>
            <a:endParaRPr/>
          </a:p>
        </p:txBody>
      </p:sp>
      <p:sp>
        <p:nvSpPr>
          <p:cNvPr id="422" name="Google Shape;422;p40"/>
          <p:cNvSpPr/>
          <p:nvPr/>
        </p:nvSpPr>
        <p:spPr>
          <a:xfrm>
            <a:off x="7783512" y="185737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3" name="Google Shape;423;p40"/>
          <p:cNvSpPr/>
          <p:nvPr/>
        </p:nvSpPr>
        <p:spPr>
          <a:xfrm>
            <a:off x="7794625" y="221138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4" name="Google Shape;424;p40"/>
          <p:cNvSpPr/>
          <p:nvPr/>
        </p:nvSpPr>
        <p:spPr>
          <a:xfrm>
            <a:off x="7805737" y="259238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p40"/>
          <p:cNvSpPr/>
          <p:nvPr/>
        </p:nvSpPr>
        <p:spPr>
          <a:xfrm>
            <a:off x="7816850" y="2949575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26" name="Google Shape;426;p40"/>
          <p:cNvCxnSpPr/>
          <p:nvPr/>
        </p:nvCxnSpPr>
        <p:spPr>
          <a:xfrm>
            <a:off x="6580187" y="1963737"/>
            <a:ext cx="1176337" cy="6508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7" name="Google Shape;427;p40"/>
          <p:cNvCxnSpPr/>
          <p:nvPr/>
        </p:nvCxnSpPr>
        <p:spPr>
          <a:xfrm rot="10800000" flipH="1">
            <a:off x="6591300" y="1900237"/>
            <a:ext cx="1143000" cy="357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8" name="Google Shape;428;p40"/>
          <p:cNvCxnSpPr/>
          <p:nvPr/>
        </p:nvCxnSpPr>
        <p:spPr>
          <a:xfrm rot="10800000" flipH="1">
            <a:off x="6591300" y="2289175"/>
            <a:ext cx="1143000" cy="36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9" name="Google Shape;429;p40"/>
          <p:cNvCxnSpPr/>
          <p:nvPr/>
        </p:nvCxnSpPr>
        <p:spPr>
          <a:xfrm rot="10800000" flipH="1">
            <a:off x="6611937" y="2992437"/>
            <a:ext cx="1133475" cy="317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30" name="Google Shape;430;p40"/>
          <p:cNvSpPr/>
          <p:nvPr/>
        </p:nvSpPr>
        <p:spPr>
          <a:xfrm>
            <a:off x="989012" y="418623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1" name="Google Shape;431;p40"/>
          <p:cNvSpPr txBox="1"/>
          <p:nvPr/>
        </p:nvSpPr>
        <p:spPr>
          <a:xfrm>
            <a:off x="668337" y="3984625"/>
            <a:ext cx="33655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</a:t>
            </a:r>
            <a:endParaRPr/>
          </a:p>
        </p:txBody>
      </p:sp>
      <p:sp>
        <p:nvSpPr>
          <p:cNvPr id="432" name="Google Shape;432;p40"/>
          <p:cNvSpPr/>
          <p:nvPr/>
        </p:nvSpPr>
        <p:spPr>
          <a:xfrm>
            <a:off x="1000125" y="4540250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3" name="Google Shape;433;p40"/>
          <p:cNvSpPr/>
          <p:nvPr/>
        </p:nvSpPr>
        <p:spPr>
          <a:xfrm>
            <a:off x="1011237" y="4921250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4" name="Google Shape;434;p40"/>
          <p:cNvSpPr/>
          <p:nvPr/>
        </p:nvSpPr>
        <p:spPr>
          <a:xfrm>
            <a:off x="1023937" y="527843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5" name="Google Shape;435;p40"/>
          <p:cNvSpPr txBox="1"/>
          <p:nvPr/>
        </p:nvSpPr>
        <p:spPr>
          <a:xfrm>
            <a:off x="2439987" y="3967162"/>
            <a:ext cx="33655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4</a:t>
            </a:r>
            <a:endParaRPr/>
          </a:p>
        </p:txBody>
      </p:sp>
      <p:sp>
        <p:nvSpPr>
          <p:cNvPr id="436" name="Google Shape;436;p40"/>
          <p:cNvSpPr/>
          <p:nvPr/>
        </p:nvSpPr>
        <p:spPr>
          <a:xfrm>
            <a:off x="2341562" y="416083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7" name="Google Shape;437;p40"/>
          <p:cNvSpPr/>
          <p:nvPr/>
        </p:nvSpPr>
        <p:spPr>
          <a:xfrm>
            <a:off x="2352675" y="4514850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8" name="Google Shape;438;p40"/>
          <p:cNvSpPr/>
          <p:nvPr/>
        </p:nvSpPr>
        <p:spPr>
          <a:xfrm>
            <a:off x="2363787" y="4895850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9" name="Google Shape;439;p40"/>
          <p:cNvSpPr/>
          <p:nvPr/>
        </p:nvSpPr>
        <p:spPr>
          <a:xfrm>
            <a:off x="2374900" y="5253037"/>
            <a:ext cx="76200" cy="762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40" name="Google Shape;440;p40"/>
          <p:cNvCxnSpPr/>
          <p:nvPr/>
        </p:nvCxnSpPr>
        <p:spPr>
          <a:xfrm>
            <a:off x="1138237" y="4267200"/>
            <a:ext cx="1176337" cy="6508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41" name="Google Shape;441;p40"/>
          <p:cNvCxnSpPr/>
          <p:nvPr/>
        </p:nvCxnSpPr>
        <p:spPr>
          <a:xfrm rot="10800000" flipH="1">
            <a:off x="1149350" y="4203700"/>
            <a:ext cx="1143000" cy="3571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42" name="Google Shape;442;p40"/>
          <p:cNvCxnSpPr/>
          <p:nvPr/>
        </p:nvCxnSpPr>
        <p:spPr>
          <a:xfrm rot="10800000" flipH="1">
            <a:off x="1149350" y="4592637"/>
            <a:ext cx="1143000" cy="36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43" name="Google Shape;443;p40"/>
          <p:cNvCxnSpPr/>
          <p:nvPr/>
        </p:nvCxnSpPr>
        <p:spPr>
          <a:xfrm rot="10800000" flipH="1">
            <a:off x="1169987" y="4938712"/>
            <a:ext cx="1122362" cy="3889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44" name="Google Shape;444;p40"/>
          <p:cNvSpPr txBox="1"/>
          <p:nvPr/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Correspondence Diagrams: One-to-One or Onto?</a:t>
            </a:r>
            <a:endParaRPr/>
          </a:p>
        </p:txBody>
      </p:sp>
      <p:sp>
        <p:nvSpPr>
          <p:cNvPr id="445" name="Google Shape;445;p40"/>
          <p:cNvSpPr txBox="1"/>
          <p:nvPr/>
        </p:nvSpPr>
        <p:spPr>
          <a:xfrm>
            <a:off x="831850" y="3081337"/>
            <a:ext cx="20796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rgbClr val="FF0066"/>
                </a:solidFill>
                <a:latin typeface="Times"/>
                <a:ea typeface="Times"/>
                <a:cs typeface="Times"/>
                <a:sym typeface="Times"/>
              </a:rPr>
              <a:t>One-to-one, not onto</a:t>
            </a:r>
            <a:endParaRPr/>
          </a:p>
        </p:txBody>
      </p:sp>
      <p:sp>
        <p:nvSpPr>
          <p:cNvPr id="446" name="Google Shape;446;p40"/>
          <p:cNvSpPr txBox="1"/>
          <p:nvPr/>
        </p:nvSpPr>
        <p:spPr>
          <a:xfrm>
            <a:off x="3419475" y="3138487"/>
            <a:ext cx="20796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rgbClr val="FF0066"/>
                </a:solidFill>
                <a:latin typeface="Times"/>
                <a:ea typeface="Times"/>
                <a:cs typeface="Times"/>
                <a:sym typeface="Times"/>
              </a:rPr>
              <a:t>Onto, not one-to-one</a:t>
            </a:r>
            <a:endParaRPr/>
          </a:p>
        </p:txBody>
      </p:sp>
      <p:sp>
        <p:nvSpPr>
          <p:cNvPr id="447" name="Google Shape;447;p40"/>
          <p:cNvSpPr txBox="1"/>
          <p:nvPr/>
        </p:nvSpPr>
        <p:spPr>
          <a:xfrm>
            <a:off x="6157912" y="3117850"/>
            <a:ext cx="20796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rgbClr val="FF0066"/>
                </a:solidFill>
                <a:latin typeface="Times"/>
                <a:ea typeface="Times"/>
                <a:cs typeface="Times"/>
                <a:sym typeface="Times"/>
              </a:rPr>
              <a:t>One-to-one, and onto</a:t>
            </a:r>
            <a:endParaRPr/>
          </a:p>
        </p:txBody>
      </p:sp>
      <p:sp>
        <p:nvSpPr>
          <p:cNvPr id="448" name="Google Shape;448;p40"/>
          <p:cNvSpPr txBox="1"/>
          <p:nvPr/>
        </p:nvSpPr>
        <p:spPr>
          <a:xfrm>
            <a:off x="774700" y="5459412"/>
            <a:ext cx="20796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rgbClr val="FF0066"/>
                </a:solidFill>
                <a:latin typeface="Times"/>
                <a:ea typeface="Times"/>
                <a:cs typeface="Times"/>
                <a:sym typeface="Times"/>
              </a:rPr>
              <a:t>Neither one-to-one nor onto</a:t>
            </a:r>
            <a:endParaRPr/>
          </a:p>
        </p:txBody>
      </p:sp>
      <p:sp>
        <p:nvSpPr>
          <p:cNvPr id="449" name="Google Shape;449;p40"/>
          <p:cNvSpPr txBox="1"/>
          <p:nvPr/>
        </p:nvSpPr>
        <p:spPr>
          <a:xfrm>
            <a:off x="4710112" y="5491162"/>
            <a:ext cx="20796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Times"/>
              <a:buNone/>
            </a:pPr>
            <a:r>
              <a:rPr lang="en-US" sz="2400" b="0" i="0" u="none">
                <a:solidFill>
                  <a:srgbClr val="FF0066"/>
                </a:solidFill>
                <a:latin typeface="Times"/>
                <a:ea typeface="Times"/>
                <a:cs typeface="Times"/>
                <a:sym typeface="Times"/>
              </a:rPr>
              <a:t>Not a function!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Inverse Function, f</a:t>
            </a:r>
            <a:r>
              <a:rPr lang="en-US" sz="44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endParaRPr/>
          </a:p>
        </p:txBody>
      </p:sp>
      <p:sp>
        <p:nvSpPr>
          <p:cNvPr id="455" name="Google Shape;455;p41"/>
          <p:cNvSpPr txBox="1"/>
          <p:nvPr/>
        </p:nvSpPr>
        <p:spPr>
          <a:xfrm>
            <a:off x="609600" y="1752600"/>
            <a:ext cx="7696200" cy="2227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f be a </a:t>
            </a:r>
            <a:r>
              <a:rPr lang="en-US" sz="2800" b="1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one-to-one correspondence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the set A to the set B.  The inverse function of f is the function that assigns to an element b belonging to B the unique element a in A such that if f(a) = b, then 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= a.</a:t>
            </a:r>
            <a:endParaRPr/>
          </a:p>
        </p:txBody>
      </p:sp>
      <p:grpSp>
        <p:nvGrpSpPr>
          <p:cNvPr id="456" name="Google Shape;456;p41"/>
          <p:cNvGrpSpPr/>
          <p:nvPr/>
        </p:nvGrpSpPr>
        <p:grpSpPr>
          <a:xfrm>
            <a:off x="609600" y="4267200"/>
            <a:ext cx="4038600" cy="2133600"/>
            <a:chOff x="384" y="2688"/>
            <a:chExt cx="2544" cy="1344"/>
          </a:xfrm>
        </p:grpSpPr>
        <p:sp>
          <p:nvSpPr>
            <p:cNvPr id="457" name="Google Shape;457;p41"/>
            <p:cNvSpPr/>
            <p:nvPr/>
          </p:nvSpPr>
          <p:spPr>
            <a:xfrm>
              <a:off x="384" y="2736"/>
              <a:ext cx="1104" cy="1104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8" name="Google Shape;458;p41"/>
            <p:cNvSpPr/>
            <p:nvPr/>
          </p:nvSpPr>
          <p:spPr>
            <a:xfrm>
              <a:off x="1824" y="2688"/>
              <a:ext cx="1104" cy="1104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9" name="Google Shape;459;p41"/>
            <p:cNvSpPr txBox="1"/>
            <p:nvPr/>
          </p:nvSpPr>
          <p:spPr>
            <a:xfrm>
              <a:off x="672" y="3168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1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460" name="Google Shape;460;p41"/>
            <p:cNvSpPr txBox="1"/>
            <p:nvPr/>
          </p:nvSpPr>
          <p:spPr>
            <a:xfrm>
              <a:off x="2304" y="3072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1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461" name="Google Shape;461;p41"/>
            <p:cNvSpPr/>
            <p:nvPr/>
          </p:nvSpPr>
          <p:spPr>
            <a:xfrm>
              <a:off x="768" y="2776"/>
              <a:ext cx="1536" cy="488"/>
            </a:xfrm>
            <a:custGeom>
              <a:avLst/>
              <a:gdLst/>
              <a:ahLst/>
              <a:cxnLst/>
              <a:rect l="l" t="t" r="r" b="b"/>
              <a:pathLst>
                <a:path w="1536" h="488" extrusionOk="0">
                  <a:moveTo>
                    <a:pt x="0" y="488"/>
                  </a:moveTo>
                  <a:cubicBezTo>
                    <a:pt x="304" y="252"/>
                    <a:pt x="608" y="16"/>
                    <a:pt x="864" y="8"/>
                  </a:cubicBezTo>
                  <a:cubicBezTo>
                    <a:pt x="1120" y="0"/>
                    <a:pt x="1328" y="220"/>
                    <a:pt x="1536" y="440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2" name="Google Shape;462;p41"/>
            <p:cNvSpPr/>
            <p:nvPr/>
          </p:nvSpPr>
          <p:spPr>
            <a:xfrm>
              <a:off x="816" y="3360"/>
              <a:ext cx="1584" cy="392"/>
            </a:xfrm>
            <a:custGeom>
              <a:avLst/>
              <a:gdLst/>
              <a:ahLst/>
              <a:cxnLst/>
              <a:rect l="l" t="t" r="r" b="b"/>
              <a:pathLst>
                <a:path w="1584" h="392" extrusionOk="0">
                  <a:moveTo>
                    <a:pt x="1584" y="0"/>
                  </a:moveTo>
                  <a:cubicBezTo>
                    <a:pt x="1332" y="188"/>
                    <a:pt x="1080" y="376"/>
                    <a:pt x="816" y="384"/>
                  </a:cubicBezTo>
                  <a:cubicBezTo>
                    <a:pt x="552" y="392"/>
                    <a:pt x="276" y="220"/>
                    <a:pt x="0" y="48"/>
                  </a:cubicBezTo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3" name="Google Shape;463;p41"/>
            <p:cNvSpPr txBox="1"/>
            <p:nvPr/>
          </p:nvSpPr>
          <p:spPr>
            <a:xfrm>
              <a:off x="1536" y="2784"/>
              <a:ext cx="288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464" name="Google Shape;464;p41"/>
            <p:cNvSpPr txBox="1"/>
            <p:nvPr/>
          </p:nvSpPr>
          <p:spPr>
            <a:xfrm>
              <a:off x="1488" y="3744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r>
                <a:rPr lang="en-US" sz="2400" b="0" i="0" u="none" baseline="30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-1</a:t>
              </a:r>
              <a:endParaRPr/>
            </a:p>
          </p:txBody>
        </p:sp>
      </p:grpSp>
      <p:sp>
        <p:nvSpPr>
          <p:cNvPr id="465" name="Google Shape;465;p41"/>
          <p:cNvSpPr txBox="1"/>
          <p:nvPr/>
        </p:nvSpPr>
        <p:spPr>
          <a:xfrm>
            <a:off x="5410200" y="4267200"/>
            <a:ext cx="3429000" cy="180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f(a) = 3(a-1)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= (b/3)+1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4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  We must show that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⊆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and that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⊆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x ∈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(S). Then x∈A and f(x) ∈ S.  Since f(x) ∉ S, x ∉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(S).  Therefore x ∈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let x ∈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(S).  Then x ∉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which implies that f(x) ∉ S.  Therefore f(x) ∈ S and x ∈ f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71" name="Google Shape;471;p42"/>
          <p:cNvCxnSpPr/>
          <p:nvPr/>
        </p:nvCxnSpPr>
        <p:spPr>
          <a:xfrm>
            <a:off x="2057400" y="29718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2" name="Google Shape;472;p42"/>
          <p:cNvCxnSpPr/>
          <p:nvPr/>
        </p:nvCxnSpPr>
        <p:spPr>
          <a:xfrm>
            <a:off x="4343400" y="3429000"/>
            <a:ext cx="685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3" name="Google Shape;473;p42"/>
          <p:cNvCxnSpPr/>
          <p:nvPr/>
        </p:nvCxnSpPr>
        <p:spPr>
          <a:xfrm>
            <a:off x="7696200" y="2057400"/>
            <a:ext cx="685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4" name="Google Shape;474;p42"/>
          <p:cNvCxnSpPr/>
          <p:nvPr/>
        </p:nvCxnSpPr>
        <p:spPr>
          <a:xfrm>
            <a:off x="5638800" y="2057400"/>
            <a:ext cx="685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5" name="Google Shape;475;p42"/>
          <p:cNvCxnSpPr/>
          <p:nvPr/>
        </p:nvCxnSpPr>
        <p:spPr>
          <a:xfrm>
            <a:off x="1600200" y="25146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6" name="Google Shape;476;p42"/>
          <p:cNvCxnSpPr/>
          <p:nvPr/>
        </p:nvCxnSpPr>
        <p:spPr>
          <a:xfrm>
            <a:off x="4800600" y="20574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7" name="Google Shape;477;p42"/>
          <p:cNvCxnSpPr/>
          <p:nvPr/>
        </p:nvCxnSpPr>
        <p:spPr>
          <a:xfrm>
            <a:off x="2438400" y="3962400"/>
            <a:ext cx="685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8" name="Google Shape;478;p42"/>
          <p:cNvCxnSpPr/>
          <p:nvPr/>
        </p:nvCxnSpPr>
        <p:spPr>
          <a:xfrm>
            <a:off x="6629400" y="44196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9" name="Google Shape;479;p42"/>
          <p:cNvCxnSpPr/>
          <p:nvPr/>
        </p:nvCxnSpPr>
        <p:spPr>
          <a:xfrm>
            <a:off x="4724400" y="44196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80" name="Google Shape;480;p4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f be an invertible function from A to B.  Let S be a subset of B. Show that f</a:t>
            </a:r>
            <a:r>
              <a:rPr lang="en-US" sz="32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= f</a:t>
            </a:r>
            <a:r>
              <a:rPr lang="en-US" sz="32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</a:t>
            </a:r>
            <a:endParaRPr/>
          </a:p>
        </p:txBody>
      </p:sp>
      <p:cxnSp>
        <p:nvCxnSpPr>
          <p:cNvPr id="481" name="Google Shape;481;p42"/>
          <p:cNvCxnSpPr/>
          <p:nvPr/>
        </p:nvCxnSpPr>
        <p:spPr>
          <a:xfrm>
            <a:off x="6248400" y="1219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2" name="Google Shape;482;p42"/>
          <p:cNvCxnSpPr/>
          <p:nvPr/>
        </p:nvCxnSpPr>
        <p:spPr>
          <a:xfrm>
            <a:off x="7162800" y="1219200"/>
            <a:ext cx="838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3" name="Google Shape;483;p42"/>
          <p:cNvCxnSpPr/>
          <p:nvPr/>
        </p:nvCxnSpPr>
        <p:spPr>
          <a:xfrm>
            <a:off x="5715000" y="29718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= {x∈A | f(x) ∉ S}	Set builder notation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 {x∈A | f(x) ∈ S}	Def of Complement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 f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			Def of Complement</a:t>
            </a:r>
            <a:endParaRPr/>
          </a:p>
        </p:txBody>
      </p:sp>
      <p:cxnSp>
        <p:nvCxnSpPr>
          <p:cNvPr id="489" name="Google Shape;489;p43"/>
          <p:cNvCxnSpPr/>
          <p:nvPr/>
        </p:nvCxnSpPr>
        <p:spPr>
          <a:xfrm>
            <a:off x="990600" y="2667000"/>
            <a:ext cx="304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0" name="Google Shape;490;p43"/>
          <p:cNvCxnSpPr/>
          <p:nvPr/>
        </p:nvCxnSpPr>
        <p:spPr>
          <a:xfrm>
            <a:off x="2971800" y="3276600"/>
            <a:ext cx="1600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1" name="Google Shape;491;p43"/>
          <p:cNvCxnSpPr/>
          <p:nvPr/>
        </p:nvCxnSpPr>
        <p:spPr>
          <a:xfrm>
            <a:off x="1828800" y="3810000"/>
            <a:ext cx="838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92" name="Google Shape;492;p4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f be an invertible function from A to B.  Let S be a subset of B. Show that f</a:t>
            </a:r>
            <a:r>
              <a:rPr lang="en-US" sz="32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= f</a:t>
            </a:r>
            <a:r>
              <a:rPr lang="en-US" sz="32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</a:t>
            </a:r>
            <a:endParaRPr/>
          </a:p>
        </p:txBody>
      </p:sp>
      <p:cxnSp>
        <p:nvCxnSpPr>
          <p:cNvPr id="493" name="Google Shape;493;p43"/>
          <p:cNvCxnSpPr/>
          <p:nvPr/>
        </p:nvCxnSpPr>
        <p:spPr>
          <a:xfrm>
            <a:off x="6248400" y="1219200"/>
            <a:ext cx="381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4" name="Google Shape;494;p43"/>
          <p:cNvCxnSpPr/>
          <p:nvPr/>
        </p:nvCxnSpPr>
        <p:spPr>
          <a:xfrm>
            <a:off x="7162800" y="1219200"/>
            <a:ext cx="838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4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Sequence</a:t>
            </a:r>
            <a:endParaRPr/>
          </a:p>
        </p:txBody>
      </p:sp>
      <p:sp>
        <p:nvSpPr>
          <p:cNvPr id="500" name="Google Shape;500;p4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sequence is a discrete structure used to represent an </a:t>
            </a:r>
            <a:r>
              <a:rPr lang="en-US" sz="24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ordered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list.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sequence is a function from a subset of the set of integers (usually either the set {0,1,2,. . .} or {1,2, 3,. . .}to a set S.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use the notation 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denote the image of the integer n.  We call 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term of the sequence.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Notation to represent sequence is {a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4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</a:t>
            </a:r>
            <a:endParaRPr/>
          </a:p>
        </p:txBody>
      </p:sp>
      <p:sp>
        <p:nvSpPr>
          <p:cNvPr id="506" name="Google Shape;506;p4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{1, 1/2, 1/3, 1/4, . . .} or the sequence {a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 where a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1/n, n∈Z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{1,2,4,8,16, . . .} = {a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 where a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n∈N.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{1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,2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,3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,4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,. . .} = {a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 where a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n∈Z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Builder Notation</a:t>
            </a:r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28600" y="1371600"/>
            <a:ext cx="8686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Format: 		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“such that”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{[element structure] | [necessary properties to be members]}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 = {m/n | m,n ∈ Z, n≠0}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 is set of all rational numbers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have structure m/n; must satisfy properties after the | to be set members.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{x ∈ R | x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1}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{-1,1}</a:t>
            </a:r>
            <a:endParaRPr/>
          </a:p>
        </p:txBody>
      </p:sp>
      <p:cxnSp>
        <p:nvCxnSpPr>
          <p:cNvPr id="64" name="Google Shape;64;p10"/>
          <p:cNvCxnSpPr/>
          <p:nvPr/>
        </p:nvCxnSpPr>
        <p:spPr>
          <a:xfrm>
            <a:off x="3657600" y="1828800"/>
            <a:ext cx="76200" cy="304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Summations</a:t>
            </a:r>
            <a:endParaRPr/>
          </a:p>
        </p:txBody>
      </p:sp>
      <p:sp>
        <p:nvSpPr>
          <p:cNvPr id="512" name="Google Shape;512;p46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Notation for describing the </a:t>
            </a:r>
            <a:r>
              <a:rPr lang="en-US" sz="24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terms      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m+1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. . ., 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the sequence, {a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 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m+1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. . . + 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∑ a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endParaRPr sz="2400" b="0" i="0" u="none" baseline="-2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j=m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 is the index of summation (dummy variable)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index of summation runs through all integers from its lower limit, m, to its upper limit, n.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4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Summations follow all the rules of multiplication and addition!</a:t>
            </a:r>
            <a:endParaRPr/>
          </a:p>
        </p:txBody>
      </p:sp>
      <p:pic>
        <p:nvPicPr>
          <p:cNvPr id="518" name="Google Shape;518;p4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00075" y="1981200"/>
            <a:ext cx="2871787" cy="1319212"/>
          </a:xfrm>
          <a:prstGeom prst="rect">
            <a:avLst/>
          </a:prstGeom>
          <a:noFill/>
          <a:ln>
            <a:noFill/>
          </a:ln>
        </p:spPr>
      </p:pic>
      <p:sp>
        <p:nvSpPr>
          <p:cNvPr id="519" name="Google Shape;519;p47"/>
          <p:cNvSpPr txBox="1"/>
          <p:nvPr/>
        </p:nvSpPr>
        <p:spPr>
          <a:xfrm>
            <a:off x="3505200" y="2286000"/>
            <a:ext cx="6324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c(1+2+…+n) = c + 2c +…+ nc</a:t>
            </a:r>
            <a:endParaRPr/>
          </a:p>
        </p:txBody>
      </p:sp>
      <p:pic>
        <p:nvPicPr>
          <p:cNvPr id="520" name="Google Shape;520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3400" y="3390900"/>
            <a:ext cx="7092950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4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Telescoping Sums</a:t>
            </a:r>
            <a:endParaRPr/>
          </a:p>
        </p:txBody>
      </p:sp>
      <p:pic>
        <p:nvPicPr>
          <p:cNvPr id="526" name="Google Shape;526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962" y="1243012"/>
            <a:ext cx="6543675" cy="19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3954462"/>
            <a:ext cx="6705600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528" name="Google Shape;528;p48"/>
          <p:cNvSpPr txBox="1"/>
          <p:nvPr/>
        </p:nvSpPr>
        <p:spPr>
          <a:xfrm>
            <a:off x="685800" y="3352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4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Closed Form Solutions</a:t>
            </a:r>
            <a:endParaRPr/>
          </a:p>
        </p:txBody>
      </p:sp>
      <p:pic>
        <p:nvPicPr>
          <p:cNvPr id="534" name="Google Shape;534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2895600"/>
            <a:ext cx="2498725" cy="1077912"/>
          </a:xfrm>
          <a:prstGeom prst="rect">
            <a:avLst/>
          </a:prstGeom>
          <a:noFill/>
          <a:ln>
            <a:noFill/>
          </a:ln>
        </p:spPr>
      </p:pic>
      <p:sp>
        <p:nvSpPr>
          <p:cNvPr id="535" name="Google Shape;535;p49"/>
          <p:cNvSpPr txBox="1"/>
          <p:nvPr/>
        </p:nvSpPr>
        <p:spPr>
          <a:xfrm>
            <a:off x="381000" y="1676400"/>
            <a:ext cx="8229600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simple formula that can be used to calculate a sum without doing all the additions.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/>
          </a:p>
        </p:txBody>
      </p:sp>
      <p:sp>
        <p:nvSpPr>
          <p:cNvPr id="536" name="Google Shape;536;p49"/>
          <p:cNvSpPr txBox="1"/>
          <p:nvPr/>
        </p:nvSpPr>
        <p:spPr>
          <a:xfrm>
            <a:off x="457200" y="4191000"/>
            <a:ext cx="792480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First we note that k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(k-1)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k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(k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-2k+1) = 2k-1.  Since k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-(k-1)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2k-1, then we can sum each side from k=1 to k=n</a:t>
            </a:r>
            <a:endParaRPr/>
          </a:p>
        </p:txBody>
      </p:sp>
      <p:pic>
        <p:nvPicPr>
          <p:cNvPr id="537" name="Google Shape;537;p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8800" y="5181600"/>
            <a:ext cx="5410200" cy="119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50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 </a:t>
            </a:r>
            <a:r>
              <a:rPr lang="en-US"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(cont.)</a:t>
            </a:r>
            <a:endParaRPr/>
          </a:p>
        </p:txBody>
      </p:sp>
      <p:pic>
        <p:nvPicPr>
          <p:cNvPr id="543" name="Google Shape;543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295400"/>
            <a:ext cx="358140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2211387"/>
            <a:ext cx="3886200" cy="7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3062287"/>
            <a:ext cx="27432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2000" y="3910012"/>
            <a:ext cx="2209800" cy="893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85800" y="5105400"/>
            <a:ext cx="1752600" cy="833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5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Big-O Notation</a:t>
            </a:r>
            <a:endParaRPr/>
          </a:p>
        </p:txBody>
      </p:sp>
      <p:sp>
        <p:nvSpPr>
          <p:cNvPr id="553" name="Google Shape;553;p5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f and g be functions from the set of integers or the set of real numbers to the set of real numbers.  We say that f(x) is </a:t>
            </a:r>
            <a:r>
              <a:rPr lang="en-US" sz="24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(g(x)) if there are constants </a:t>
            </a: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∈</a:t>
            </a: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∈</a:t>
            </a: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such that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|f(x)| ≤ </a:t>
            </a: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|g(x)| whenever x &gt; </a:t>
            </a: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say “f(x) is big-oh of g(x)”.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intuitive meaning is that as x gets large, the values of f(x) are no larger than a constant time the values of g(x), or f(x) is growing no faster than g(x).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supposition is that x gets large, it will approach a simplified limit.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5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Show that 3x</a:t>
            </a:r>
            <a:r>
              <a:rPr lang="en-US" sz="44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+2x</a:t>
            </a:r>
            <a:r>
              <a:rPr lang="en-US" sz="44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+7x+9 is </a:t>
            </a:r>
            <a:r>
              <a:rPr lang="en-US" sz="4400" b="1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</a:t>
            </a:r>
            <a:r>
              <a:rPr lang="en-US" sz="44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sp>
        <p:nvSpPr>
          <p:cNvPr id="559" name="Google Shape;559;p5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 We must show that ∃ constants C∈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k∈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such that |3x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+2x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+7x+9| ≤ C|x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whenever x &gt; k.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k = 1 then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+2x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+7x+9 ≤ 3x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+2x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+7x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+9x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21x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let C = 21.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3x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+2x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+7x+9 ≤ 21 x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when x ≥ 1.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5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Show that n! is </a:t>
            </a:r>
            <a:r>
              <a:rPr lang="en-US" sz="4400" b="1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</a:t>
            </a:r>
            <a:r>
              <a:rPr lang="en-US" sz="44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sp>
        <p:nvSpPr>
          <p:cNvPr id="565" name="Google Shape;565;p53"/>
          <p:cNvSpPr txBox="1">
            <a:spLocks noGrp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Proof: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 must show that ∃ constants C∈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k∈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such that |n!| ≤ C|n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whenever n &gt; k.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n! 	= n(n-1)(n-2)(n-3)…(3)(2)(1)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≤ n(n)(n)(n)…(n)(n)(n)      </a:t>
            </a: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times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=n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choose k = 0 and C = 1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 Rules</a:t>
            </a:r>
            <a:endParaRPr/>
          </a:p>
        </p:txBody>
      </p:sp>
      <p:sp>
        <p:nvSpPr>
          <p:cNvPr id="571" name="Google Shape;571;p54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Multiplication by a constant does not change the rate of growth.  If f(n) = kg(n) where k is a constant, then f is </a:t>
            </a:r>
            <a:r>
              <a:rPr lang="en-US" sz="24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(g) and g is </a:t>
            </a:r>
            <a:r>
              <a:rPr lang="en-US" sz="24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(f).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above means that there are an infinite number of pairs C,k that satisfy the Big-O definition.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Addition of smaller terms does not change the rate of growth.  If f(n) = g(n) + smaller order terms, then f is </a:t>
            </a:r>
            <a:r>
              <a:rPr lang="en-US" sz="24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(g) and g is </a:t>
            </a:r>
            <a:r>
              <a:rPr lang="en-US" sz="24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O(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f).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Ex.: f(n) = 4n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+ 3n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+ 100n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 is </a:t>
            </a:r>
            <a:r>
              <a:rPr lang="en-US" sz="24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</a:t>
            </a:r>
            <a:r>
              <a:rPr lang="en-US" sz="24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5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 Rules (cont.)</a:t>
            </a:r>
            <a:endParaRPr/>
          </a:p>
        </p:txBody>
      </p:sp>
      <p:sp>
        <p:nvSpPr>
          <p:cNvPr id="577" name="Google Shape;577;p5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f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is O(g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(x)) and f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is O(g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(x)), then f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(x)f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 is O(g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(x)g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(x)).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10xlog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is O(xlog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n!6n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O(n!n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=O(n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Subsets</a:t>
            </a:r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⊆ T (S is a subset of T)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element of S is in 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∀x(x ∈ S → x ∈ T)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= T (S equals T)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Exactly same elements in S and 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 ⊆ T) ∧ (T ⊆ S)   </a:t>
            </a:r>
            <a:r>
              <a:rPr lang="en-US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Important for proofs!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⊂ T (S is a proper subset of 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is a subset of T but S ≠ 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(S ⊆ T) ∧ (S ≠ T)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5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Big-Oh Not Symmetric</a:t>
            </a:r>
            <a:endParaRPr/>
          </a:p>
        </p:txBody>
      </p:sp>
      <p:sp>
        <p:nvSpPr>
          <p:cNvPr id="583" name="Google Shape;583;p56"/>
          <p:cNvSpPr txBox="1">
            <a:spLocks noGrp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Order matters in big-oh.  Sometimes f is </a:t>
            </a:r>
            <a:r>
              <a:rPr lang="en-US" sz="32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(g) and g is </a:t>
            </a:r>
            <a:r>
              <a:rPr lang="en-US" sz="32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(f), but in general big-oh is not symmetric.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f(n) = 4n and g(n) = 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f is </a:t>
            </a:r>
            <a:r>
              <a:rPr lang="en-US" sz="32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(g).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we prove that g is </a:t>
            </a:r>
            <a:r>
              <a:rPr lang="en-US" sz="32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(f)? Formally, ∃ constants C∈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k∈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such that |n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≤ C|4n| whenever n &gt; k?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  To show this, we must prove that negation is true for all C and k.  ∀C∈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∀k∈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R,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∃n&gt;k such that 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&gt; C|4n|.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5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∀C∈</a:t>
            </a:r>
            <a:r>
              <a:rPr lang="en-US" sz="36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6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∀k∈</a:t>
            </a:r>
            <a:r>
              <a:rPr lang="en-US" sz="36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R, </a:t>
            </a:r>
            <a:r>
              <a:rPr lang="en-US" sz="36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∃n&gt;k such that n</a:t>
            </a:r>
            <a:r>
              <a:rPr lang="en-US" sz="36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6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&gt; 4nC.</a:t>
            </a:r>
            <a:br>
              <a:rPr lang="en-US" sz="36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589" name="Google Shape;589;p5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prove that negation is true, start with arbitrary C and k.  Must show/construct an n&gt;k such that 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&gt; 4nC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Easy to satisfy n &gt; k, then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satisfy 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&gt;4nC, divide both sides by n to get n&gt;4C.  Pick n = max(4C+1,k+1), which proves the negation.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5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Steps in an Induction Proof</a:t>
            </a:r>
            <a:endParaRPr/>
          </a:p>
        </p:txBody>
      </p:sp>
      <p:sp>
        <p:nvSpPr>
          <p:cNvPr id="595" name="Google Shape;595;p58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Basis step : The proposition is shown to be true for n=1  (or, more generally, the first element in the set)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Inductive step: The implication P(n)→P(n+1) is shown to be true for every positive integer n (more generally, for every integer element above a lower bound, which could be negative).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n∈Z</a:t>
            </a:r>
            <a:r>
              <a:rPr lang="en-US" sz="28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 sz="2800" b="0" i="0" u="none" baseline="30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[P(1)∧∀n(P(n)→P(n+1))] →∀nP(n)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5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p(n) is the proposition that the sum of the first n positive integers is n(n+1)/2, prove p(n) for n∈Z</a:t>
            </a:r>
            <a:r>
              <a:rPr lang="en-US" sz="28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601" name="Google Shape;601;p59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Basis Step: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 will show p(1) is true.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p(1) = 1(1+1)/2 = 2/2 = 1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Inductive Step: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want to show that p(n) → p(n+1)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Assume 1+2+3+4+. . . + n = n(n+1)/2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1+2+3+4+. . . + n + (n+1)  = n(n+1)/2 + n+1 = n(n+1)/2 + (n+1)(2/2) =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[n(n+1) + 2(n+1)]/2 = [n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+ 3n +2]/2 = [(n+1)(n+2)]/2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p(1) is true and p(n) → p(n+1), then p(n) is true for all positive integers n.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6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p(n) is the proposition that the sum of the first n odd integers is n</a:t>
            </a:r>
            <a:r>
              <a:rPr lang="en-US" sz="28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prove p(n) for n∈Z</a:t>
            </a:r>
            <a:r>
              <a:rPr lang="en-US" sz="2800" b="0" i="0" u="none" baseline="30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b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607" name="Google Shape;607;p6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Induction Proof</a:t>
            </a: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Basis Step: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 will show that p(1) is true.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 = 1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Inductive Step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want to show that p(n) → p(n+1)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Assume 1 + 3 + 5 + 7 + . . .+ (2n-1) = n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1 + 3 + 5 + 7 + . . .+ (2n-1) + (2n + 1) = n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+ 2n + 1 = (n+1)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p(1) is true and p(n) → p(n+1), then p(n) is true for all positive integers n.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61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p(n) is the proposition that        </a:t>
            </a:r>
            <a:b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prove p(n) when n is a non-negative integer.</a:t>
            </a:r>
            <a:br>
              <a:rPr lang="en-US" sz="2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613" name="Google Shape;613;p6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Inductive Proof</a:t>
            </a: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Basis Step: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We will show p(0) is true.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 = 2-1 = 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0+1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Inductive step: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 want to show that p(n) → p(n+1)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Assume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. . .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n+1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- 1, then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. . .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n+1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n+1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- 1 + 2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n+1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2(2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n+1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-1 = 2</a:t>
            </a:r>
            <a:r>
              <a:rPr lang="en-US" sz="20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n+2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- 1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p(0) is true and p(n) → p(n+1), then p(n) is true for all nonnegative integers n.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14" name="Google Shape;614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422275"/>
            <a:ext cx="1524000" cy="700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6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 Principle of Mathematical Induction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(Strong Induction)</a:t>
            </a:r>
            <a:endParaRPr/>
          </a:p>
        </p:txBody>
      </p:sp>
      <p:sp>
        <p:nvSpPr>
          <p:cNvPr id="620" name="Google Shape;620;p6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Basis Step: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proposition p(1) is shown to be true.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Inductive Step: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It is shown that [p(1)∧p(2)∧ … ∧p(n)] → p(n+1) is true for every positive integer n.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Sometimes have multiple basis steps to prove.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6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 that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whenever n is a positive integer.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26" name="Google Shape;626;p6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Proof:</a:t>
            </a: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Basis Case: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Let n = 1, then </a:t>
            </a: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27" name="Google Shape;627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1800" y="244475"/>
            <a:ext cx="3041650" cy="125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p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12" y="3243262"/>
            <a:ext cx="8335962" cy="147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6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 that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whenever n is a positive integer.</a:t>
            </a: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34" name="Google Shape;634;p6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Inductive Case:</a:t>
            </a: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 that the expression is true for n, i.e., that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we must show that: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35" name="Google Shape;635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1800" y="244475"/>
            <a:ext cx="3041650" cy="125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6" name="Google Shape;636;p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71800" y="3140075"/>
            <a:ext cx="2889250" cy="118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6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08287" y="4875212"/>
            <a:ext cx="3679825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2" name="Google Shape;642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287" y="344487"/>
            <a:ext cx="8850312" cy="538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Interval Notation - Special notation for subset of R</a:t>
            </a:r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[a,b] = {x ∈ R | a ≤ x ≤ b}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(a,b) = {x ∈ R | a &lt; x &lt; b}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[a,b) = {x ∈ R | a ≤ x &lt; b}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(a,b] = {x ∈ R | a &lt; x ≤ b}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elements in [0,1]?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(0,1)?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{0,1}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(B complement)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{x | x∈U ∧ x∉B}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Everything in the Universal set that is not in B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∪ B (A union B)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{x | x∈A  ∨ x∈B}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 inclusive or, can be 				in A or B or both</a:t>
            </a:r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Operations</a:t>
            </a:r>
            <a:endParaRPr/>
          </a:p>
        </p:txBody>
      </p:sp>
      <p:cxnSp>
        <p:nvCxnSpPr>
          <p:cNvPr id="83" name="Google Shape;83;p13"/>
          <p:cNvCxnSpPr/>
          <p:nvPr/>
        </p:nvCxnSpPr>
        <p:spPr>
          <a:xfrm>
            <a:off x="1066800" y="2057400"/>
            <a:ext cx="304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4" name="Google Shape;84;p13"/>
          <p:cNvSpPr/>
          <p:nvPr/>
        </p:nvSpPr>
        <p:spPr>
          <a:xfrm>
            <a:off x="5334000" y="1524000"/>
            <a:ext cx="2819400" cy="1371600"/>
          </a:xfrm>
          <a:prstGeom prst="rect">
            <a:avLst/>
          </a:prstGeom>
          <a:solidFill>
            <a:srgbClr val="C0C0C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5638800" y="1828800"/>
            <a:ext cx="914400" cy="914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5410200" y="4267200"/>
            <a:ext cx="2819400" cy="1371600"/>
          </a:xfrm>
          <a:prstGeom prst="rect">
            <a:avLst/>
          </a:prstGeom>
          <a:solidFill>
            <a:srgbClr val="C0C0C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5638800" y="4343400"/>
            <a:ext cx="1219200" cy="1219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553200" y="4343400"/>
            <a:ext cx="1219200" cy="1219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7086600" y="48006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Set Operations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304800" y="990600"/>
            <a:ext cx="8458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∩ B (A intersect B)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{x | x∈A ∧ x∈B}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and B are disjoint if A ∩ B = Ø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- B (A minus B or difference)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{x | x∈A ∧ x∉B}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A-B = A∩B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A⊕B (symmetric difference)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{x | x∈A ⊕ x∈B} = (A∪B) - (A∩B)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have overloaded the symbol ⊕. Used in logic to mean exclusive or and in sets to mean symmetric difference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6" name="Google Shape;96;p14"/>
          <p:cNvCxnSpPr/>
          <p:nvPr/>
        </p:nvCxnSpPr>
        <p:spPr>
          <a:xfrm>
            <a:off x="2971800" y="4800600"/>
            <a:ext cx="381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7" name="Google Shape;97;p14"/>
          <p:cNvCxnSpPr/>
          <p:nvPr/>
        </p:nvCxnSpPr>
        <p:spPr>
          <a:xfrm>
            <a:off x="2590800" y="3962400"/>
            <a:ext cx="304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 Examples</a:t>
            </a:r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A = {n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| n∈P ∧ n≤4} = {1,4,9,16}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B = {n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| n∈P ∧ n≤4} = {1,16,81,256}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A∪B = {1,4,9,16,81,256}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A∩B = {1,16}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A-B = {4,9}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B-A = {81, 256}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A⊕B = {4,9,81,256}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5328</Words>
  <Application>Microsoft Office PowerPoint</Application>
  <PresentationFormat>On-screen Show (4:3)</PresentationFormat>
  <Paragraphs>462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Arial Black</vt:lpstr>
      <vt:lpstr>Times</vt:lpstr>
      <vt:lpstr>Times New Roman</vt:lpstr>
      <vt:lpstr>Blank Presentation</vt:lpstr>
      <vt:lpstr>PowerPoint Presentation</vt:lpstr>
      <vt:lpstr>Basic Definitions</vt:lpstr>
      <vt:lpstr>Special Sets</vt:lpstr>
      <vt:lpstr>Set Builder Notation</vt:lpstr>
      <vt:lpstr>Subsets</vt:lpstr>
      <vt:lpstr>Interval Notation - Special notation for subset of R</vt:lpstr>
      <vt:lpstr>Set Operations</vt:lpstr>
      <vt:lpstr>More Set Operations</vt:lpstr>
      <vt:lpstr>Simple Examples</vt:lpstr>
      <vt:lpstr>Approaches to Proofs</vt:lpstr>
      <vt:lpstr>Prove (A∩B) ∪ (A∩B) = B </vt:lpstr>
      <vt:lpstr>Prove (A∩B) ∪ (A∩B) = B </vt:lpstr>
      <vt:lpstr>Set Identities (Rosen, p. 89)</vt:lpstr>
      <vt:lpstr>Set Identities (cont.)</vt:lpstr>
      <vt:lpstr>Prove (A∩B) ∪ (A∩B) = B </vt:lpstr>
      <vt:lpstr>Prove (A∩B) ∪ (A∩B) = B </vt:lpstr>
      <vt:lpstr>Prove (A∩B) ∪ (A∩B) = B </vt:lpstr>
      <vt:lpstr>Prove: [A∪B ⊆ A∩B] → [A = B]</vt:lpstr>
      <vt:lpstr>Prove or Disprove</vt:lpstr>
      <vt:lpstr>Ordered n-tuple</vt:lpstr>
      <vt:lpstr>Cartesian Product of A and B</vt:lpstr>
      <vt:lpstr>Prove (A⊕B) ⊕ B = A</vt:lpstr>
      <vt:lpstr>Prove (A⊕B) ⊕ B = A</vt:lpstr>
      <vt:lpstr>Proof of (A⊕B) ⊕ B = A, cont.</vt:lpstr>
      <vt:lpstr>Definition of Function</vt:lpstr>
      <vt:lpstr>Addition and Multiplication</vt:lpstr>
      <vt:lpstr>Are f1+f2 and f1f2 Commutative?</vt:lpstr>
      <vt:lpstr>One-to-one function</vt:lpstr>
      <vt:lpstr>Let f:Z→Z, where f(x) = 2x</vt:lpstr>
      <vt:lpstr>Let g:Z→Z, where g(x) = x2-x-2</vt:lpstr>
      <vt:lpstr>Onto Function</vt:lpstr>
      <vt:lpstr>Let f:R→R, where f(x) = x2+1</vt:lpstr>
      <vt:lpstr>Let g:R→R, where g(x) = 3x-5</vt:lpstr>
      <vt:lpstr>PowerPoint Presentation</vt:lpstr>
      <vt:lpstr>Inverse Function, f-1</vt:lpstr>
      <vt:lpstr>Let f be an invertible function from A to B.  Let S be a subset of B. Show that f-1(S) = f-1(S)</vt:lpstr>
      <vt:lpstr>Let f be an invertible function from A to B.  Let S be a subset of B. Show that f-1(S) = f-1(S)</vt:lpstr>
      <vt:lpstr>Sequence</vt:lpstr>
      <vt:lpstr>Examples</vt:lpstr>
      <vt:lpstr>Summations</vt:lpstr>
      <vt:lpstr>Summations follow all the rules of multiplication and addition!</vt:lpstr>
      <vt:lpstr>Telescoping Sums</vt:lpstr>
      <vt:lpstr>Closed Form Solutions</vt:lpstr>
      <vt:lpstr>Proof (cont.)</vt:lpstr>
      <vt:lpstr>Big-O Notation</vt:lpstr>
      <vt:lpstr>Show that 3x3+2x2+7x+9 is O(x3)</vt:lpstr>
      <vt:lpstr>Show that n! is O(nn)</vt:lpstr>
      <vt:lpstr>General Rules</vt:lpstr>
      <vt:lpstr>General Rules (cont.)</vt:lpstr>
      <vt:lpstr>Example: Big-Oh Not Symmetric</vt:lpstr>
      <vt:lpstr>∀C∈N, ∀k∈R, ∃n&gt;k such that n2 &gt; 4nC. </vt:lpstr>
      <vt:lpstr>Steps in an Induction Proof</vt:lpstr>
      <vt:lpstr>Example:If p(n) is the proposition that the sum of the first n positive integers is n(n+1)/2, prove p(n) for n∈Z+. </vt:lpstr>
      <vt:lpstr>If p(n) is the proposition that the sum of the first n odd integers is n2, prove p(n) for n∈Z+ </vt:lpstr>
      <vt:lpstr>If p(n) is the proposition that          prove p(n) when n is a non-negative integer. </vt:lpstr>
      <vt:lpstr>Second Principle of Mathematical Induction (Strong Induction)</vt:lpstr>
      <vt:lpstr>Prove that                                   whenever n is a positive integer. </vt:lpstr>
      <vt:lpstr>Prove that                                   whenever n is a positive integer.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Hunar Adam Hamza</cp:lastModifiedBy>
  <cp:revision>1</cp:revision>
  <dcterms:modified xsi:type="dcterms:W3CDTF">2024-05-29T12:26:18Z</dcterms:modified>
</cp:coreProperties>
</file>