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32" r:id="rId2"/>
    <p:sldId id="354" r:id="rId3"/>
    <p:sldId id="337" r:id="rId4"/>
    <p:sldId id="339" r:id="rId5"/>
    <p:sldId id="340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62" r:id="rId16"/>
    <p:sldId id="351" r:id="rId17"/>
    <p:sldId id="352" r:id="rId18"/>
    <p:sldId id="353" r:id="rId19"/>
    <p:sldId id="356" r:id="rId20"/>
    <p:sldId id="355" r:id="rId21"/>
    <p:sldId id="357" r:id="rId22"/>
    <p:sldId id="363" r:id="rId23"/>
    <p:sldId id="364" r:id="rId24"/>
    <p:sldId id="365" r:id="rId25"/>
    <p:sldId id="358" r:id="rId26"/>
    <p:sldId id="359" r:id="rId27"/>
    <p:sldId id="360" r:id="rId28"/>
    <p:sldId id="361" r:id="rId29"/>
  </p:sldIdLst>
  <p:sldSz cx="9144000" cy="6858000" type="screen4x3"/>
  <p:notesSz cx="7099300" cy="102346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FACA"/>
    <a:srgbClr val="990099"/>
    <a:srgbClr val="008000"/>
    <a:srgbClr val="FFCCFF"/>
    <a:srgbClr val="FF0066"/>
    <a:srgbClr val="090B5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59" autoAdjust="0"/>
  </p:normalViewPr>
  <p:slideViewPr>
    <p:cSldViewPr>
      <p:cViewPr varScale="1">
        <p:scale>
          <a:sx n="82" d="100"/>
          <a:sy n="82" d="100"/>
        </p:scale>
        <p:origin x="75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FAB73C1B-F6A0-40DB-A656-4B601443C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9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5D7A90E-F4D5-41B4-ACB8-31C4894DC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09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7C6068-EACD-0842-8E74-24CF74418D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12938" y="692150"/>
            <a:ext cx="3032125" cy="2273300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AB7021A-C368-7B2A-C451-14EA36D92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B8BB24-F5D0-42A5-8FD2-7967C9A296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BDA5-3853-4D8D-8E36-BCCD49320F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AF816-87DD-44AC-BC2D-44B050A9D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29808-AA6A-4035-8339-0B7A0491D1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195D4-6AC0-4E9A-B300-1F37BDBA0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E982-02A3-4615-91C4-6E4040ADDB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5BDFA-3185-4671-BDBA-ED4ED3F9F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C3E1F-6980-4542-85A3-93BC271E2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660C-B411-46D4-BBC2-AE32372276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F48B7-4935-496D-B230-F18C942B5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8703D-CB72-4F57-A9FC-1716C32E4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9B102-9417-40A9-8CF9-F1D809486D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78ABF-8FC7-4D17-A61B-A07A8938DA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8DD81-535E-49A8-9E58-FC7B78465B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BB06B-8D00-4437-BBAD-1809FEC8D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586ED51-EB2E-4F78-9341-66B258FAB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78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78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7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27E24B7-BBBD-5271-B9D1-D3DC8F123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4350" y="457200"/>
            <a:ext cx="8153400" cy="6188075"/>
          </a:xfrm>
        </p:spPr>
        <p:txBody>
          <a:bodyPr/>
          <a:lstStyle/>
          <a:p>
            <a:pPr>
              <a:defRPr/>
            </a:pPr>
            <a:r>
              <a:rPr lang="en-US" altLang="en-US" sz="2800" dirty="0" err="1"/>
              <a:t>Salahaddin</a:t>
            </a:r>
            <a:r>
              <a:rPr lang="en-US" altLang="en-US" sz="2800" dirty="0"/>
              <a:t> University</a:t>
            </a:r>
            <a:br>
              <a:rPr lang="en-US" altLang="en-US" sz="2800" dirty="0"/>
            </a:br>
            <a:r>
              <a:rPr lang="en-US" altLang="en-US" sz="2800" dirty="0"/>
              <a:t>College of Administration and Economic</a:t>
            </a:r>
          </a:p>
          <a:p>
            <a:pPr>
              <a:defRPr/>
            </a:pPr>
            <a:r>
              <a:rPr lang="en-US" altLang="en-US" sz="2800" dirty="0"/>
              <a:t>Statistics and Informatics Department</a:t>
            </a:r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r>
              <a:rPr lang="en-US" altLang="en-US" sz="3200" dirty="0">
                <a:solidFill>
                  <a:srgbClr val="C00000"/>
                </a:solidFill>
                <a:latin typeface="Arial Black" panose="020B0A04020102020204" pitchFamily="34" charset="0"/>
              </a:rPr>
              <a:t>Time Series Models</a:t>
            </a:r>
          </a:p>
          <a:p>
            <a:pPr>
              <a:defRPr/>
            </a:pPr>
            <a:r>
              <a:rPr lang="en-US" altLang="en-US" sz="2800" dirty="0"/>
              <a:t>First Semester 2023 - 2024</a:t>
            </a:r>
            <a:br>
              <a:rPr lang="en-US" altLang="en-US" sz="2800" dirty="0"/>
            </a:br>
            <a:r>
              <a:rPr lang="en-US" altLang="en-US" sz="2800" dirty="0"/>
              <a:t>Hunar Adam Hamza</a:t>
            </a:r>
          </a:p>
        </p:txBody>
      </p:sp>
      <p:pic>
        <p:nvPicPr>
          <p:cNvPr id="18435" name="Picture 4" descr="Slahadin university - Zankoy Salahadin Logo PNG Vector (EPS) Free Download">
            <a:extLst>
              <a:ext uri="{FF2B5EF4-FFF2-40B4-BE49-F238E27FC236}">
                <a16:creationId xmlns:a16="http://schemas.microsoft.com/office/drawing/2014/main" id="{B1C1EF84-1F87-1913-6265-E412AD737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19300"/>
            <a:ext cx="28575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22B532-4B98-4CB6-8A72-AD504A7BDBA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40650" cy="1125538"/>
          </a:xfrm>
        </p:spPr>
        <p:txBody>
          <a:bodyPr/>
          <a:lstStyle/>
          <a:p>
            <a:pPr algn="ctr" eaLnBrk="1" hangingPunct="1"/>
            <a:r>
              <a:rPr lang="en-AU" sz="3600">
                <a:solidFill>
                  <a:srgbClr val="008000"/>
                </a:solidFill>
              </a:rPr>
              <a:t>Seasonal Forecasts by Smoothing</a:t>
            </a:r>
            <a:endParaRPr lang="en-US" sz="3600">
              <a:solidFill>
                <a:srgbClr val="008000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24862" cy="5445125"/>
          </a:xfrm>
        </p:spPr>
        <p:txBody>
          <a:bodyPr/>
          <a:lstStyle/>
          <a:p>
            <a:pPr eaLnBrk="1" hangingPunct="1"/>
            <a:r>
              <a:rPr lang="en-AU" dirty="0"/>
              <a:t>Holt-Winter’s Trend and Seasonality Method</a:t>
            </a:r>
          </a:p>
          <a:p>
            <a:pPr eaLnBrk="1" hangingPunct="1"/>
            <a:r>
              <a:rPr lang="en-AU" dirty="0">
                <a:solidFill>
                  <a:srgbClr val="0000FF"/>
                </a:solidFill>
              </a:rPr>
              <a:t>Steps (multiplicative seasonality)</a:t>
            </a:r>
          </a:p>
          <a:p>
            <a:pPr lvl="1" eaLnBrk="1" hangingPunct="1"/>
            <a:r>
              <a:rPr lang="en-AU" b="1" dirty="0">
                <a:solidFill>
                  <a:srgbClr val="339933"/>
                </a:solidFill>
              </a:rPr>
              <a:t>Step1</a:t>
            </a:r>
            <a:r>
              <a:rPr lang="en-AU" dirty="0">
                <a:solidFill>
                  <a:srgbClr val="339933"/>
                </a:solidFill>
              </a:rPr>
              <a:t>:</a:t>
            </a:r>
            <a:r>
              <a:rPr lang="en-AU" dirty="0"/>
              <a:t> Base or level</a:t>
            </a:r>
          </a:p>
          <a:p>
            <a:pPr lvl="1" eaLnBrk="1" hangingPunct="1"/>
            <a:endParaRPr lang="en-AU" dirty="0"/>
          </a:p>
          <a:p>
            <a:pPr lvl="1" eaLnBrk="1" hangingPunct="1"/>
            <a:endParaRPr lang="en-AU" dirty="0"/>
          </a:p>
          <a:p>
            <a:pPr lvl="1" eaLnBrk="1" hangingPunct="1"/>
            <a:endParaRPr lang="en-AU" dirty="0"/>
          </a:p>
          <a:p>
            <a:pPr lvl="1" eaLnBrk="1" hangingPunct="1"/>
            <a:r>
              <a:rPr lang="en-AU" b="1" dirty="0">
                <a:solidFill>
                  <a:srgbClr val="339933"/>
                </a:solidFill>
              </a:rPr>
              <a:t>Step 2</a:t>
            </a:r>
            <a:r>
              <a:rPr lang="en-AU" dirty="0">
                <a:solidFill>
                  <a:srgbClr val="339933"/>
                </a:solidFill>
              </a:rPr>
              <a:t>:</a:t>
            </a:r>
            <a:r>
              <a:rPr lang="en-AU" dirty="0"/>
              <a:t> Trend </a:t>
            </a:r>
          </a:p>
          <a:p>
            <a:pPr lvl="1" eaLnBrk="1" hangingPunct="1"/>
            <a:endParaRPr lang="en-AU" dirty="0"/>
          </a:p>
          <a:p>
            <a:pPr lvl="1" eaLnBrk="1" hangingPunct="1"/>
            <a:endParaRPr lang="en-AU" dirty="0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3"/>
          <p:cNvGraphicFramePr>
            <a:graphicFrameLocks noChangeAspect="1"/>
          </p:cNvGraphicFramePr>
          <p:nvPr/>
        </p:nvGraphicFramePr>
        <p:xfrm>
          <a:off x="1744663" y="3079750"/>
          <a:ext cx="37084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66600" imgH="431640" progId="Equation.DSMT4">
                  <p:embed/>
                </p:oleObj>
              </mc:Choice>
              <mc:Fallback>
                <p:oleObj name="Equation" r:id="rId2" imgW="186660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3079750"/>
                        <a:ext cx="370840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2025650" y="5087938"/>
          <a:ext cx="31480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720" imgH="228600" progId="Equation.DSMT4">
                  <p:embed/>
                </p:oleObj>
              </mc:Choice>
              <mc:Fallback>
                <p:oleObj name="Equation" r:id="rId4" imgW="170172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5087938"/>
                        <a:ext cx="31480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867400" y="2708275"/>
            <a:ext cx="2520950" cy="3113088"/>
          </a:xfrm>
          <a:prstGeom prst="rect">
            <a:avLst/>
          </a:prstGeom>
          <a:solidFill>
            <a:srgbClr val="F9FA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dirty="0"/>
              <a:t>Where </a:t>
            </a:r>
            <a:r>
              <a:rPr lang="en-AU" i="1" dirty="0"/>
              <a:t>s</a:t>
            </a:r>
            <a:r>
              <a:rPr lang="en-AU" dirty="0"/>
              <a:t> is the length of seasonality</a:t>
            </a:r>
          </a:p>
          <a:p>
            <a:r>
              <a:rPr lang="en-AU" dirty="0"/>
              <a:t>L</a:t>
            </a:r>
            <a:r>
              <a:rPr lang="en-AU" baseline="-25000" dirty="0"/>
              <a:t>t   </a:t>
            </a:r>
            <a:r>
              <a:rPr lang="en-AU" dirty="0"/>
              <a:t>is the base term or level of the series</a:t>
            </a:r>
          </a:p>
          <a:p>
            <a:r>
              <a:rPr lang="en-AU" dirty="0" err="1"/>
              <a:t>b</a:t>
            </a:r>
            <a:r>
              <a:rPr lang="en-AU" baseline="-25000" dirty="0" err="1"/>
              <a:t>t</a:t>
            </a:r>
            <a:r>
              <a:rPr lang="en-AU" dirty="0"/>
              <a:t>  denotes the trend</a:t>
            </a:r>
          </a:p>
          <a:p>
            <a:r>
              <a:rPr lang="en-AU" dirty="0"/>
              <a:t>S</a:t>
            </a:r>
            <a:r>
              <a:rPr lang="en-AU" baseline="-25000" dirty="0"/>
              <a:t>t  </a:t>
            </a:r>
            <a:r>
              <a:rPr lang="en-AU" dirty="0"/>
              <a:t>is the seasonal component</a:t>
            </a:r>
          </a:p>
          <a:p>
            <a:r>
              <a:rPr lang="en-US" dirty="0"/>
              <a:t>Ŷ</a:t>
            </a:r>
            <a:r>
              <a:rPr lang="en-AU" baseline="-25000" dirty="0" err="1"/>
              <a:t>t+m</a:t>
            </a:r>
            <a:r>
              <a:rPr lang="en-AU" dirty="0"/>
              <a:t>  is the forecast for m periods ahead. </a:t>
            </a:r>
          </a:p>
          <a:p>
            <a:r>
              <a:rPr lang="el-GR" dirty="0"/>
              <a:t>α</a:t>
            </a:r>
            <a:r>
              <a:rPr lang="en-AU" dirty="0"/>
              <a:t>, </a:t>
            </a:r>
            <a:r>
              <a:rPr lang="el-GR" dirty="0"/>
              <a:t>β</a:t>
            </a:r>
            <a:r>
              <a:rPr lang="en-AU" dirty="0"/>
              <a:t> and </a:t>
            </a:r>
            <a:r>
              <a:rPr lang="el-GR" dirty="0"/>
              <a:t>γ</a:t>
            </a:r>
            <a:r>
              <a:rPr lang="en-AU" dirty="0"/>
              <a:t> are smoothing parameters.</a:t>
            </a:r>
            <a:endParaRPr lang="el-GR" baseline="-25000" dirty="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784975" y="2008188"/>
            <a:ext cx="1171575" cy="376237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Page 165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57188" y="1268760"/>
            <a:ext cx="7599188" cy="17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210425-5C6C-4FFE-9DBD-12C42BCA0074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40650" cy="1125538"/>
          </a:xfrm>
        </p:spPr>
        <p:txBody>
          <a:bodyPr/>
          <a:lstStyle/>
          <a:p>
            <a:pPr algn="ctr" eaLnBrk="1" hangingPunct="1"/>
            <a:r>
              <a:rPr lang="en-AU" sz="3600">
                <a:solidFill>
                  <a:srgbClr val="008000"/>
                </a:solidFill>
              </a:rPr>
              <a:t>Seasonal Forecasts by Smoothing</a:t>
            </a:r>
            <a:endParaRPr lang="en-US" sz="3600">
              <a:solidFill>
                <a:srgbClr val="008000"/>
              </a:solidFill>
            </a:endParaRP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424863" cy="5589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b="1">
                <a:solidFill>
                  <a:srgbClr val="339933"/>
                </a:solidFill>
              </a:rPr>
              <a:t>		Step 3:</a:t>
            </a:r>
            <a:r>
              <a:rPr lang="en-AU"/>
              <a:t> Seasonal</a:t>
            </a:r>
          </a:p>
          <a:p>
            <a:pPr lvl="1" eaLnBrk="1" hangingPunct="1"/>
            <a:endParaRPr lang="en-AU"/>
          </a:p>
          <a:p>
            <a:pPr lvl="1" eaLnBrk="1" hangingPunct="1"/>
            <a:endParaRPr lang="en-AU"/>
          </a:p>
          <a:p>
            <a:pPr lvl="1" eaLnBrk="1" hangingPunct="1"/>
            <a:endParaRPr lang="en-AU"/>
          </a:p>
          <a:p>
            <a:pPr lvl="1" eaLnBrk="1" hangingPunct="1"/>
            <a:r>
              <a:rPr lang="en-AU" b="1">
                <a:solidFill>
                  <a:srgbClr val="339933"/>
                </a:solidFill>
              </a:rPr>
              <a:t>Step 4:</a:t>
            </a:r>
            <a:r>
              <a:rPr lang="en-AU"/>
              <a:t> </a:t>
            </a:r>
            <a:r>
              <a:rPr lang="en-AU" b="1"/>
              <a:t>Forecast </a:t>
            </a:r>
          </a:p>
          <a:p>
            <a:pPr lvl="1" eaLnBrk="1" hangingPunct="1"/>
            <a:endParaRPr lang="en-AU"/>
          </a:p>
          <a:p>
            <a:pPr lvl="1" eaLnBrk="1" hangingPunct="1"/>
            <a:endParaRPr lang="en-AU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6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9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15"/>
          <p:cNvGraphicFramePr>
            <a:graphicFrameLocks noChangeAspect="1"/>
          </p:cNvGraphicFramePr>
          <p:nvPr/>
        </p:nvGraphicFramePr>
        <p:xfrm>
          <a:off x="1692275" y="1989138"/>
          <a:ext cx="24479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280" imgH="431640" progId="Equation.DSMT4">
                  <p:embed/>
                </p:oleObj>
              </mc:Choice>
              <mc:Fallback>
                <p:oleObj name="Equation" r:id="rId2" imgW="1295280" imgH="431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989138"/>
                        <a:ext cx="2447925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5" name="Object 17"/>
          <p:cNvGraphicFramePr>
            <a:graphicFrameLocks noChangeAspect="1"/>
          </p:cNvGraphicFramePr>
          <p:nvPr/>
        </p:nvGraphicFramePr>
        <p:xfrm>
          <a:off x="1274763" y="4365625"/>
          <a:ext cx="34226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040" imgH="253800" progId="Equation.DSMT4">
                  <p:embed/>
                </p:oleObj>
              </mc:Choice>
              <mc:Fallback>
                <p:oleObj name="Equation" r:id="rId4" imgW="1346040" imgH="253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4365625"/>
                        <a:ext cx="342265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5219700" y="1989138"/>
            <a:ext cx="3313113" cy="3113087"/>
          </a:xfrm>
          <a:prstGeom prst="rect">
            <a:avLst/>
          </a:prstGeom>
          <a:solidFill>
            <a:srgbClr val="F9FA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dirty="0"/>
              <a:t>Where </a:t>
            </a:r>
            <a:r>
              <a:rPr lang="en-AU" i="1" dirty="0"/>
              <a:t>s</a:t>
            </a:r>
            <a:r>
              <a:rPr lang="en-AU" dirty="0"/>
              <a:t> is the length of seasonality (e.g. number of months or quarters in a year).</a:t>
            </a:r>
          </a:p>
          <a:p>
            <a:r>
              <a:rPr lang="en-AU" dirty="0"/>
              <a:t>L</a:t>
            </a:r>
            <a:r>
              <a:rPr lang="en-AU" baseline="-25000" dirty="0"/>
              <a:t>t   </a:t>
            </a:r>
            <a:r>
              <a:rPr lang="en-AU" dirty="0"/>
              <a:t>is the base term or level of the series.</a:t>
            </a:r>
          </a:p>
          <a:p>
            <a:r>
              <a:rPr lang="en-AU" dirty="0" err="1"/>
              <a:t>b</a:t>
            </a:r>
            <a:r>
              <a:rPr lang="en-AU" baseline="-25000" dirty="0" err="1"/>
              <a:t>t</a:t>
            </a:r>
            <a:r>
              <a:rPr lang="en-AU" dirty="0"/>
              <a:t>  denotes the trend.</a:t>
            </a:r>
          </a:p>
          <a:p>
            <a:r>
              <a:rPr lang="en-AU" dirty="0"/>
              <a:t>S</a:t>
            </a:r>
            <a:r>
              <a:rPr lang="en-AU" baseline="-25000" dirty="0"/>
              <a:t>t  </a:t>
            </a:r>
            <a:r>
              <a:rPr lang="en-AU" dirty="0"/>
              <a:t>is the seasonal component.</a:t>
            </a:r>
          </a:p>
          <a:p>
            <a:r>
              <a:rPr lang="en-US" dirty="0"/>
              <a:t>Ŷ</a:t>
            </a:r>
            <a:r>
              <a:rPr lang="en-AU" baseline="-25000" dirty="0" err="1"/>
              <a:t>t+m</a:t>
            </a:r>
            <a:r>
              <a:rPr lang="en-AU" dirty="0"/>
              <a:t>  is the forecast for m periods ahead. </a:t>
            </a:r>
          </a:p>
          <a:p>
            <a:r>
              <a:rPr lang="el-GR" dirty="0"/>
              <a:t>α</a:t>
            </a:r>
            <a:r>
              <a:rPr lang="en-AU" dirty="0"/>
              <a:t>, </a:t>
            </a:r>
            <a:r>
              <a:rPr lang="el-GR" dirty="0"/>
              <a:t>β</a:t>
            </a:r>
            <a:r>
              <a:rPr lang="en-AU" dirty="0"/>
              <a:t> and </a:t>
            </a:r>
            <a:r>
              <a:rPr lang="el-GR" dirty="0"/>
              <a:t>γ</a:t>
            </a:r>
            <a:r>
              <a:rPr lang="en-AU" dirty="0"/>
              <a:t> are smoothing parameters.</a:t>
            </a:r>
            <a:endParaRPr lang="el-GR" baseline="-25000" dirty="0"/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1455738" y="5105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684213" y="5635625"/>
            <a:ext cx="8015287" cy="7112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The parameters </a:t>
            </a:r>
            <a:r>
              <a:rPr lang="el-GR" sz="2000"/>
              <a:t>α</a:t>
            </a:r>
            <a:r>
              <a:rPr lang="en-AU" sz="2000"/>
              <a:t>, </a:t>
            </a:r>
            <a:r>
              <a:rPr lang="el-GR" sz="2000"/>
              <a:t>β</a:t>
            </a:r>
            <a:r>
              <a:rPr lang="en-AU" sz="2000"/>
              <a:t> and </a:t>
            </a:r>
            <a:r>
              <a:rPr lang="el-GR" sz="2000"/>
              <a:t>γ</a:t>
            </a:r>
            <a:r>
              <a:rPr lang="en-US" sz="2000"/>
              <a:t> can be chosen to minimize MSE of MAPE </a:t>
            </a:r>
          </a:p>
          <a:p>
            <a:r>
              <a:rPr lang="en-US" sz="2000"/>
              <a:t>using SOLVER in EXCEL. 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57188" y="1268760"/>
            <a:ext cx="7599188" cy="17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37C42E-50FF-4A37-96F4-3AF4AC339CAB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570787" cy="1417637"/>
          </a:xfrm>
        </p:spPr>
        <p:txBody>
          <a:bodyPr/>
          <a:lstStyle/>
          <a:p>
            <a:pPr algn="ctr" eaLnBrk="1" hangingPunct="1"/>
            <a:r>
              <a:rPr lang="en-AU" sz="3600" dirty="0">
                <a:solidFill>
                  <a:srgbClr val="008000"/>
                </a:solidFill>
              </a:rPr>
              <a:t>Seasonal Forecasts by Smoothing</a:t>
            </a:r>
            <a:br>
              <a:rPr lang="en-AU" sz="3200" dirty="0">
                <a:solidFill>
                  <a:srgbClr val="008000"/>
                </a:solidFill>
              </a:rPr>
            </a:br>
            <a:r>
              <a:rPr lang="en-AU" sz="2400" dirty="0"/>
              <a:t>-Holt-Winter’s method</a:t>
            </a:r>
            <a:endParaRPr lang="en-US" sz="2400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507413" cy="4949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AU" sz="1000" dirty="0">
              <a:solidFill>
                <a:srgbClr val="990099"/>
              </a:solidFill>
            </a:endParaRPr>
          </a:p>
          <a:p>
            <a:pPr eaLnBrk="1" hangingPunct="1"/>
            <a:r>
              <a:rPr lang="en-AU" sz="2600" b="1" dirty="0">
                <a:solidFill>
                  <a:srgbClr val="339933"/>
                </a:solidFill>
              </a:rPr>
              <a:t>Initialization</a:t>
            </a:r>
          </a:p>
          <a:p>
            <a:pPr lvl="1" eaLnBrk="1" hangingPunct="1"/>
            <a:r>
              <a:rPr lang="en-US" sz="2200" dirty="0"/>
              <a:t>Using this </a:t>
            </a:r>
            <a:r>
              <a:rPr lang="en-US" sz="2200" dirty="0" err="1"/>
              <a:t>initialising</a:t>
            </a:r>
            <a:r>
              <a:rPr lang="en-US" sz="2200" dirty="0"/>
              <a:t> scheme we still need to use some values at the start to set up the process and these could also be used to estimate trend by </a:t>
            </a:r>
            <a:r>
              <a:rPr lang="en-US" sz="2200" dirty="0">
                <a:solidFill>
                  <a:srgbClr val="0000FF"/>
                </a:solidFill>
              </a:rPr>
              <a:t>regression or other methods</a:t>
            </a:r>
            <a:r>
              <a:rPr lang="en-US" sz="2200" dirty="0"/>
              <a:t>. </a:t>
            </a:r>
          </a:p>
          <a:p>
            <a:pPr lvl="1" eaLnBrk="1" hangingPunct="1"/>
            <a:r>
              <a:rPr lang="en-AU" sz="2200" dirty="0"/>
              <a:t>Base or level (</a:t>
            </a:r>
            <a:r>
              <a:rPr lang="en-AU" sz="2200" i="1" dirty="0"/>
              <a:t>L</a:t>
            </a:r>
            <a:r>
              <a:rPr lang="en-AU" sz="2200" i="1" baseline="-25000" dirty="0"/>
              <a:t>t</a:t>
            </a:r>
            <a:r>
              <a:rPr lang="en-AU" sz="2200" dirty="0"/>
              <a:t>) can be initialized by taking the average of the 1</a:t>
            </a:r>
            <a:r>
              <a:rPr lang="en-AU" sz="2200" baseline="30000" dirty="0"/>
              <a:t>st</a:t>
            </a:r>
            <a:r>
              <a:rPr lang="en-AU" sz="2200" dirty="0"/>
              <a:t> season:</a:t>
            </a:r>
          </a:p>
          <a:p>
            <a:pPr lvl="1" eaLnBrk="1" hangingPunct="1"/>
            <a:endParaRPr lang="en-AU" sz="2200" dirty="0"/>
          </a:p>
          <a:p>
            <a:pPr lvl="1" eaLnBrk="1" hangingPunct="1"/>
            <a:endParaRPr lang="en-AU" sz="2200" dirty="0"/>
          </a:p>
          <a:p>
            <a:pPr lvl="1" eaLnBrk="1" hangingPunct="1"/>
            <a:endParaRPr lang="en-AU" sz="2200" dirty="0"/>
          </a:p>
          <a:p>
            <a:pPr lvl="2" eaLnBrk="1" hangingPunct="1"/>
            <a:r>
              <a:rPr lang="en-AU" sz="2100" dirty="0"/>
              <a:t>For monthly data </a:t>
            </a:r>
            <a:r>
              <a:rPr lang="en-AU" sz="2100" i="1" dirty="0"/>
              <a:t>s</a:t>
            </a:r>
            <a:r>
              <a:rPr lang="en-AU" sz="2100" dirty="0"/>
              <a:t>=12.</a:t>
            </a:r>
          </a:p>
          <a:p>
            <a:pPr lvl="1" eaLnBrk="1" hangingPunct="1"/>
            <a:endParaRPr lang="en-US" sz="2200" dirty="0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9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2843213" y="4149725"/>
          <a:ext cx="36734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4960" imgH="393480" progId="Equation.DSMT4">
                  <p:embed/>
                </p:oleObj>
              </mc:Choice>
              <mc:Fallback>
                <p:oleObj name="Equation" r:id="rId2" imgW="143496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149725"/>
                        <a:ext cx="367347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251520" y="1700808"/>
            <a:ext cx="77048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3E9A74-9968-41A9-A7BE-70C7DECE2E08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AU" sz="3600">
                <a:solidFill>
                  <a:srgbClr val="008000"/>
                </a:solidFill>
              </a:rPr>
              <a:t>Seasonal Forecasts by Smoothing</a:t>
            </a:r>
            <a:endParaRPr lang="en-US" sz="3600">
              <a:solidFill>
                <a:srgbClr val="008000"/>
              </a:solidFill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8507413" cy="5373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AU" sz="1000" dirty="0">
              <a:solidFill>
                <a:srgbClr val="990099"/>
              </a:solidFill>
            </a:endParaRPr>
          </a:p>
          <a:p>
            <a:pPr eaLnBrk="1" hangingPunct="1"/>
            <a:r>
              <a:rPr lang="en-AU" sz="2600" b="1" dirty="0">
                <a:solidFill>
                  <a:srgbClr val="339933"/>
                </a:solidFill>
              </a:rPr>
              <a:t>Initialization</a:t>
            </a:r>
          </a:p>
          <a:p>
            <a:pPr eaLnBrk="1" hangingPunct="1"/>
            <a:r>
              <a:rPr lang="en-US" sz="2000" dirty="0"/>
              <a:t>To </a:t>
            </a:r>
            <a:r>
              <a:rPr lang="en-US" sz="2000" dirty="0">
                <a:solidFill>
                  <a:srgbClr val="0000FF"/>
                </a:solidFill>
              </a:rPr>
              <a:t>initialize trend</a:t>
            </a:r>
            <a:r>
              <a:rPr lang="en-US" sz="2000" dirty="0"/>
              <a:t>, it is convenient to use two complete seasons (i.e. 2s) as follows: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200" dirty="0"/>
          </a:p>
          <a:p>
            <a:pPr lvl="1" eaLnBrk="1" hangingPunct="1"/>
            <a:endParaRPr lang="en-US" sz="2200" dirty="0"/>
          </a:p>
          <a:p>
            <a:pPr lvl="2" eaLnBrk="1" hangingPunct="1"/>
            <a:r>
              <a:rPr lang="en-US" sz="2100" dirty="0"/>
              <a:t>For monthly data </a:t>
            </a:r>
            <a:r>
              <a:rPr lang="en-US" sz="2100" i="1" dirty="0"/>
              <a:t>s </a:t>
            </a:r>
            <a:r>
              <a:rPr lang="en-US" sz="2100" dirty="0"/>
              <a:t>=12. </a:t>
            </a:r>
          </a:p>
          <a:p>
            <a:pPr lvl="2" eaLnBrk="1" hangingPunct="1"/>
            <a:endParaRPr lang="en-US" sz="2100" dirty="0"/>
          </a:p>
          <a:p>
            <a:pPr lvl="1" eaLnBrk="1" hangingPunct="1"/>
            <a:r>
              <a:rPr lang="en-AU" sz="2200" dirty="0"/>
              <a:t>The </a:t>
            </a:r>
            <a:r>
              <a:rPr lang="en-AU" sz="2200" dirty="0">
                <a:solidFill>
                  <a:srgbClr val="0000FF"/>
                </a:solidFill>
              </a:rPr>
              <a:t>seasonal indices </a:t>
            </a:r>
            <a:r>
              <a:rPr lang="en-AU" sz="2200" dirty="0"/>
              <a:t>are initialised using the ratio of 1</a:t>
            </a:r>
            <a:r>
              <a:rPr lang="en-AU" sz="2200" baseline="30000" dirty="0"/>
              <a:t>st</a:t>
            </a:r>
            <a:r>
              <a:rPr lang="en-AU" sz="2200" dirty="0"/>
              <a:t> few data values to the mean of the first year so that</a:t>
            </a:r>
          </a:p>
          <a:p>
            <a:pPr lvl="2" eaLnBrk="1" hangingPunct="1"/>
            <a:endParaRPr lang="en-US" sz="2100" dirty="0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4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7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16"/>
          <p:cNvGraphicFramePr>
            <a:graphicFrameLocks noChangeAspect="1"/>
          </p:cNvGraphicFramePr>
          <p:nvPr/>
        </p:nvGraphicFramePr>
        <p:xfrm>
          <a:off x="1908175" y="2997200"/>
          <a:ext cx="501173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03160" imgH="431640" progId="Equation.DSMT4">
                  <p:embed/>
                </p:oleObj>
              </mc:Choice>
              <mc:Fallback>
                <p:oleObj name="Equation" r:id="rId2" imgW="260316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997200"/>
                        <a:ext cx="5011738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7"/>
          <p:cNvGraphicFramePr>
            <a:graphicFrameLocks noGrp="1" noChangeAspect="1"/>
          </p:cNvGraphicFramePr>
          <p:nvPr>
            <p:ph sz="half" idx="2"/>
          </p:nvPr>
        </p:nvGraphicFramePr>
        <p:xfrm>
          <a:off x="2566988" y="5734050"/>
          <a:ext cx="35782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760" imgH="431640" progId="Equation.DSMT4">
                  <p:embed/>
                </p:oleObj>
              </mc:Choice>
              <mc:Fallback>
                <p:oleObj name="Equation" r:id="rId4" imgW="1904760" imgH="431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5734050"/>
                        <a:ext cx="3578225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395536" y="1484784"/>
            <a:ext cx="75608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A8ABB1-D342-4B72-A607-2D6F23C5CC2A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40650" cy="1125538"/>
          </a:xfrm>
        </p:spPr>
        <p:txBody>
          <a:bodyPr/>
          <a:lstStyle/>
          <a:p>
            <a:pPr algn="ctr" eaLnBrk="1" hangingPunct="1"/>
            <a:r>
              <a:rPr lang="en-AU" sz="3600">
                <a:solidFill>
                  <a:srgbClr val="008000"/>
                </a:solidFill>
              </a:rPr>
              <a:t>Seasonal Forecasts by Smoothing</a:t>
            </a:r>
            <a:endParaRPr lang="en-US" sz="3600">
              <a:solidFill>
                <a:srgbClr val="008000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24862" cy="5589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AU" sz="1200" dirty="0">
              <a:solidFill>
                <a:srgbClr val="990099"/>
              </a:solidFill>
            </a:endParaRPr>
          </a:p>
          <a:p>
            <a:pPr eaLnBrk="1" hangingPunct="1"/>
            <a:r>
              <a:rPr lang="en-AU" dirty="0"/>
              <a:t>Holt-Winter’s Method: Summary</a:t>
            </a:r>
          </a:p>
          <a:p>
            <a:pPr eaLnBrk="1" hangingPunct="1"/>
            <a:endParaRPr lang="en-AU" sz="1200" dirty="0"/>
          </a:p>
          <a:p>
            <a:pPr lvl="1" eaLnBrk="1" hangingPunct="1"/>
            <a:r>
              <a:rPr lang="en-AU" dirty="0"/>
              <a:t>One of the problems of the method</a:t>
            </a:r>
          </a:p>
          <a:p>
            <a:pPr lvl="2" eaLnBrk="1" hangingPunct="1"/>
            <a:r>
              <a:rPr lang="en-AU" dirty="0"/>
              <a:t>Determining the values of the parameters Alpha, Beta and Gamma that will minimise MSE.</a:t>
            </a:r>
          </a:p>
          <a:p>
            <a:pPr lvl="2" eaLnBrk="1" hangingPunct="1"/>
            <a:r>
              <a:rPr lang="en-AU" dirty="0"/>
              <a:t>Only approach for determining these values is trial and error.</a:t>
            </a:r>
          </a:p>
          <a:p>
            <a:pPr lvl="1" eaLnBrk="1" hangingPunct="1"/>
            <a:r>
              <a:rPr lang="en-US" b="1" dirty="0"/>
              <a:t>Holt</a:t>
            </a:r>
            <a:r>
              <a:rPr lang="en-US" dirty="0"/>
              <a:t>-</a:t>
            </a:r>
            <a:r>
              <a:rPr lang="en-US" b="1" dirty="0"/>
              <a:t>Winters</a:t>
            </a:r>
            <a:r>
              <a:rPr lang="en-US" dirty="0"/>
              <a:t>’ trend and seasonality model can manage trends and seasonality and thus solves the inadequacies of the other exponential smoothing methods.</a:t>
            </a:r>
            <a:endParaRPr lang="en-AU" dirty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971600" y="5877272"/>
            <a:ext cx="7586949" cy="46166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Practice exercise: Reproduce Table 4-9 (page 167).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57188" y="1268760"/>
            <a:ext cx="7599188" cy="17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A8ABB1-D342-4B72-A607-2D6F23C5CC2A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56376" cy="1125538"/>
          </a:xfrm>
        </p:spPr>
        <p:txBody>
          <a:bodyPr/>
          <a:lstStyle/>
          <a:p>
            <a:pPr algn="ctr" eaLnBrk="1" hangingPunct="1"/>
            <a:r>
              <a:rPr lang="en-AU" sz="3400" dirty="0">
                <a:solidFill>
                  <a:srgbClr val="008000"/>
                </a:solidFill>
              </a:rPr>
              <a:t>Holt-Winter’s method: Table 4-9, p.167</a:t>
            </a:r>
            <a:endParaRPr lang="en-US" sz="3400" dirty="0">
              <a:solidFill>
                <a:srgbClr val="008000"/>
              </a:solidFill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57188" y="1268760"/>
            <a:ext cx="7599188" cy="17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597666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5805264"/>
            <a:ext cx="278212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347864" y="3645024"/>
            <a:ext cx="5760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cxnSp>
        <p:nvCxnSpPr>
          <p:cNvPr id="20" name="Straight Arrow Connector 19"/>
          <p:cNvCxnSpPr>
            <a:endCxn id="18" idx="3"/>
          </p:cNvCxnSpPr>
          <p:nvPr/>
        </p:nvCxnSpPr>
        <p:spPr>
          <a:xfrm rot="10800000" flipV="1">
            <a:off x="3923928" y="2996952"/>
            <a:ext cx="2952328" cy="8327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56176" y="2060848"/>
            <a:ext cx="2801408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Initialized by taking</a:t>
            </a:r>
          </a:p>
          <a:p>
            <a:r>
              <a:rPr lang="en-US" dirty="0"/>
              <a:t>Average of the 1</a:t>
            </a:r>
            <a:r>
              <a:rPr lang="en-US" baseline="30000" dirty="0"/>
              <a:t>st</a:t>
            </a:r>
            <a:r>
              <a:rPr lang="en-US" dirty="0"/>
              <a:t> season</a:t>
            </a:r>
          </a:p>
          <a:p>
            <a:r>
              <a:rPr lang="en-US" dirty="0"/>
              <a:t>(362+385+432+341)/4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4067944" y="3645024"/>
            <a:ext cx="43204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cxnSp>
        <p:nvCxnSpPr>
          <p:cNvPr id="28" name="Straight Arrow Connector 27"/>
          <p:cNvCxnSpPr>
            <a:stCxn id="29" idx="1"/>
          </p:cNvCxnSpPr>
          <p:nvPr/>
        </p:nvCxnSpPr>
        <p:spPr>
          <a:xfrm rot="10800000">
            <a:off x="4499992" y="3933056"/>
            <a:ext cx="1944216" cy="10714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44208" y="3717032"/>
            <a:ext cx="2638286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Trend is initialized using</a:t>
            </a:r>
          </a:p>
          <a:p>
            <a:r>
              <a:rPr lang="en-US" dirty="0"/>
              <a:t>two seasons data.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2708920"/>
            <a:ext cx="43204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cxnSp>
        <p:nvCxnSpPr>
          <p:cNvPr id="33" name="Straight Arrow Connector 32"/>
          <p:cNvCxnSpPr/>
          <p:nvPr/>
        </p:nvCxnSpPr>
        <p:spPr>
          <a:xfrm rot="16200000" flipV="1">
            <a:off x="4824028" y="3176972"/>
            <a:ext cx="2304256" cy="19442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38049" y="5301208"/>
            <a:ext cx="3005951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Seasonal index is initialized</a:t>
            </a:r>
          </a:p>
          <a:p>
            <a:r>
              <a:rPr lang="en-US" dirty="0"/>
              <a:t>Using the ratio of first few </a:t>
            </a:r>
          </a:p>
          <a:p>
            <a:r>
              <a:rPr lang="en-US" dirty="0"/>
              <a:t>data values.</a:t>
            </a:r>
            <a:endParaRPr lang="en-A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B8F5CD-98DC-429B-AEFB-47B62DBEC7C1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1052513"/>
          </a:xfrm>
        </p:spPr>
        <p:txBody>
          <a:bodyPr/>
          <a:lstStyle/>
          <a:p>
            <a:pPr algn="ctr" eaLnBrk="1" hangingPunct="1"/>
            <a:r>
              <a:rPr lang="en-AU" sz="3600">
                <a:solidFill>
                  <a:srgbClr val="008000"/>
                </a:solidFill>
              </a:rPr>
              <a:t>Holt-Winter’s  Method</a:t>
            </a:r>
            <a:endParaRPr lang="en-US" sz="3600">
              <a:solidFill>
                <a:srgbClr val="008000"/>
              </a:solidFill>
            </a:endParaRP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507413" cy="4949825"/>
          </a:xfrm>
        </p:spPr>
        <p:txBody>
          <a:bodyPr/>
          <a:lstStyle/>
          <a:p>
            <a:pPr eaLnBrk="1" hangingPunct="1"/>
            <a:r>
              <a:rPr lang="en-AU" sz="2600" b="1">
                <a:solidFill>
                  <a:srgbClr val="990099"/>
                </a:solidFill>
              </a:rPr>
              <a:t>Additive seasonality</a:t>
            </a:r>
          </a:p>
          <a:p>
            <a:pPr eaLnBrk="1" hangingPunct="1"/>
            <a:r>
              <a:rPr lang="en-AU" sz="2600">
                <a:solidFill>
                  <a:srgbClr val="0000FF"/>
                </a:solidFill>
              </a:rPr>
              <a:t>Steps</a:t>
            </a:r>
          </a:p>
          <a:p>
            <a:pPr lvl="1" eaLnBrk="1" hangingPunct="1"/>
            <a:r>
              <a:rPr lang="en-AU" sz="2200" b="1">
                <a:solidFill>
                  <a:srgbClr val="339933"/>
                </a:solidFill>
              </a:rPr>
              <a:t>Level:</a:t>
            </a:r>
          </a:p>
          <a:p>
            <a:pPr lvl="1" eaLnBrk="1" hangingPunct="1"/>
            <a:endParaRPr lang="en-AU" sz="2200" b="1">
              <a:solidFill>
                <a:srgbClr val="339933"/>
              </a:solidFill>
            </a:endParaRPr>
          </a:p>
          <a:p>
            <a:pPr lvl="1" eaLnBrk="1" hangingPunct="1"/>
            <a:r>
              <a:rPr lang="en-AU" sz="2200" b="1">
                <a:solidFill>
                  <a:srgbClr val="339933"/>
                </a:solidFill>
              </a:rPr>
              <a:t>Trend:</a:t>
            </a:r>
            <a:r>
              <a:rPr lang="en-AU" sz="2200">
                <a:solidFill>
                  <a:srgbClr val="339933"/>
                </a:solidFill>
              </a:rPr>
              <a:t> </a:t>
            </a:r>
          </a:p>
          <a:p>
            <a:pPr lvl="1" eaLnBrk="1" hangingPunct="1"/>
            <a:endParaRPr lang="en-AU" sz="2200">
              <a:solidFill>
                <a:srgbClr val="339933"/>
              </a:solidFill>
            </a:endParaRPr>
          </a:p>
          <a:p>
            <a:pPr lvl="1" eaLnBrk="1" hangingPunct="1"/>
            <a:r>
              <a:rPr lang="en-AU" sz="2200" b="1">
                <a:solidFill>
                  <a:srgbClr val="339933"/>
                </a:solidFill>
              </a:rPr>
              <a:t>Seasonal: </a:t>
            </a:r>
          </a:p>
          <a:p>
            <a:pPr lvl="1" eaLnBrk="1" hangingPunct="1"/>
            <a:endParaRPr lang="en-AU" sz="2200" b="1"/>
          </a:p>
          <a:p>
            <a:pPr lvl="1" eaLnBrk="1" hangingPunct="1"/>
            <a:endParaRPr lang="en-AU" sz="2200"/>
          </a:p>
          <a:p>
            <a:pPr lvl="1" eaLnBrk="1" hangingPunct="1"/>
            <a:r>
              <a:rPr lang="en-AU" sz="2200" b="1">
                <a:solidFill>
                  <a:srgbClr val="008000"/>
                </a:solidFill>
              </a:rPr>
              <a:t>Forecast:</a:t>
            </a:r>
            <a:r>
              <a:rPr lang="en-AU" sz="2200">
                <a:solidFill>
                  <a:srgbClr val="008000"/>
                </a:solidFill>
              </a:rPr>
              <a:t>  </a:t>
            </a:r>
          </a:p>
          <a:p>
            <a:pPr lvl="1" eaLnBrk="1" hangingPunct="1"/>
            <a:endParaRPr lang="en-AU" sz="2200">
              <a:solidFill>
                <a:srgbClr val="008000"/>
              </a:solidFill>
            </a:endParaRPr>
          </a:p>
          <a:p>
            <a:pPr lvl="1" eaLnBrk="1" hangingPunct="1"/>
            <a:endParaRPr lang="en-AU" sz="2200"/>
          </a:p>
        </p:txBody>
      </p:sp>
      <p:graphicFrame>
        <p:nvGraphicFramePr>
          <p:cNvPr id="6146" name="Object 1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43213" y="4076700"/>
          <a:ext cx="26638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280" imgH="431640" progId="Equation.DSMT4">
                  <p:embed/>
                </p:oleObj>
              </mc:Choice>
              <mc:Fallback>
                <p:oleObj name="Equation" r:id="rId2" imgW="1295280" imgH="431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076700"/>
                        <a:ext cx="266382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8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0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7" name="Object 13"/>
          <p:cNvGraphicFramePr>
            <a:graphicFrameLocks noChangeAspect="1"/>
          </p:cNvGraphicFramePr>
          <p:nvPr/>
        </p:nvGraphicFramePr>
        <p:xfrm>
          <a:off x="2268538" y="2636838"/>
          <a:ext cx="431323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520" imgH="228600" progId="Equation.DSMT4">
                  <p:embed/>
                </p:oleObj>
              </mc:Choice>
              <mc:Fallback>
                <p:oleObj name="Equation" r:id="rId4" imgW="217152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636838"/>
                        <a:ext cx="4313237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8" name="Object 15"/>
          <p:cNvGraphicFramePr>
            <a:graphicFrameLocks noChangeAspect="1"/>
          </p:cNvGraphicFramePr>
          <p:nvPr/>
        </p:nvGraphicFramePr>
        <p:xfrm>
          <a:off x="2411413" y="3429000"/>
          <a:ext cx="31480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228600" progId="Equation.DSMT4">
                  <p:embed/>
                </p:oleObj>
              </mc:Choice>
              <mc:Fallback>
                <p:oleObj name="Equation" r:id="rId6" imgW="170172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429000"/>
                        <a:ext cx="314801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059113" y="5419725"/>
          <a:ext cx="29527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6040" imgH="253800" progId="Equation.DSMT4">
                  <p:embed/>
                </p:oleObj>
              </mc:Choice>
              <mc:Fallback>
                <p:oleObj name="Equation" r:id="rId8" imgW="1346040" imgH="253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419725"/>
                        <a:ext cx="295275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Text Box 21"/>
          <p:cNvSpPr txBox="1">
            <a:spLocks noChangeArrowheads="1"/>
          </p:cNvSpPr>
          <p:nvPr/>
        </p:nvSpPr>
        <p:spPr bwMode="auto">
          <a:xfrm>
            <a:off x="6588125" y="1700213"/>
            <a:ext cx="1171575" cy="376237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Page 169</a:t>
            </a:r>
            <a:endParaRPr lang="en-US"/>
          </a:p>
        </p:txBody>
      </p:sp>
      <p:sp>
        <p:nvSpPr>
          <p:cNvPr id="6164" name="Text Box 22"/>
          <p:cNvSpPr txBox="1">
            <a:spLocks noChangeArrowheads="1"/>
          </p:cNvSpPr>
          <p:nvPr/>
        </p:nvSpPr>
        <p:spPr bwMode="auto">
          <a:xfrm>
            <a:off x="6084888" y="3860800"/>
            <a:ext cx="2362200" cy="98583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FF"/>
                </a:solidFill>
              </a:rPr>
              <a:t>Initialization:</a:t>
            </a:r>
          </a:p>
          <a:p>
            <a:r>
              <a:rPr lang="en-AU" sz="2000"/>
              <a:t>S</a:t>
            </a:r>
            <a:r>
              <a:rPr lang="en-AU" sz="2000" baseline="-25000"/>
              <a:t>1</a:t>
            </a:r>
            <a:r>
              <a:rPr lang="en-AU" sz="2000"/>
              <a:t>=Y</a:t>
            </a:r>
            <a:r>
              <a:rPr lang="en-AU" sz="2000" baseline="-25000"/>
              <a:t>1</a:t>
            </a:r>
            <a:r>
              <a:rPr lang="en-AU" sz="2000"/>
              <a:t>-L</a:t>
            </a:r>
            <a:r>
              <a:rPr lang="en-AU" sz="2000" baseline="-25000"/>
              <a:t>s</a:t>
            </a:r>
            <a:r>
              <a:rPr lang="en-AU" sz="2000"/>
              <a:t>, S</a:t>
            </a:r>
            <a:r>
              <a:rPr lang="en-AU" sz="2000" baseline="-25000"/>
              <a:t>2</a:t>
            </a:r>
            <a:r>
              <a:rPr lang="en-AU" sz="2000"/>
              <a:t>=Y</a:t>
            </a:r>
            <a:r>
              <a:rPr lang="en-AU" sz="2000" baseline="-25000"/>
              <a:t>2</a:t>
            </a:r>
            <a:r>
              <a:rPr lang="en-AU" sz="2000"/>
              <a:t>-L</a:t>
            </a:r>
            <a:r>
              <a:rPr lang="en-AU" sz="2000" baseline="-25000"/>
              <a:t>s</a:t>
            </a:r>
            <a:r>
              <a:rPr lang="en-AU" sz="2000"/>
              <a:t>,</a:t>
            </a:r>
          </a:p>
          <a:p>
            <a:r>
              <a:rPr lang="en-AU" sz="2000"/>
              <a:t>….,S</a:t>
            </a:r>
            <a:r>
              <a:rPr lang="en-AU" sz="2000" baseline="-25000"/>
              <a:t>s</a:t>
            </a:r>
            <a:r>
              <a:rPr lang="en-AU" sz="2000"/>
              <a:t>=Y</a:t>
            </a:r>
            <a:r>
              <a:rPr lang="en-AU" sz="2000" baseline="-25000"/>
              <a:t>s</a:t>
            </a:r>
            <a:r>
              <a:rPr lang="en-AU" sz="2000"/>
              <a:t>-L</a:t>
            </a:r>
            <a:r>
              <a:rPr lang="en-AU" sz="2000" baseline="-25000"/>
              <a:t>s</a:t>
            </a:r>
            <a:endParaRPr lang="en-US" sz="2000" baseline="-2500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57188" y="1268760"/>
            <a:ext cx="7527180" cy="17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2CF0F3-2947-4566-AB16-86D9E56E6899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343775" cy="1501775"/>
          </a:xfrm>
        </p:spPr>
        <p:txBody>
          <a:bodyPr/>
          <a:lstStyle/>
          <a:p>
            <a:pPr eaLnBrk="1" hangingPunct="1"/>
            <a:r>
              <a:rPr lang="en-AU" sz="3600" dirty="0">
                <a:solidFill>
                  <a:srgbClr val="008000"/>
                </a:solidFill>
              </a:rPr>
              <a:t>Exponential Smoothing Methods</a:t>
            </a:r>
            <a:br>
              <a:rPr lang="en-AU" sz="3600" dirty="0">
                <a:solidFill>
                  <a:srgbClr val="008000"/>
                </a:solidFill>
              </a:rPr>
            </a:br>
            <a:r>
              <a:rPr lang="en-AU" dirty="0"/>
              <a:t>-</a:t>
            </a:r>
            <a:r>
              <a:rPr lang="en-AU" sz="2800" dirty="0" err="1">
                <a:solidFill>
                  <a:srgbClr val="0000FF"/>
                </a:solidFill>
              </a:rPr>
              <a:t>Pegels</a:t>
            </a:r>
            <a:r>
              <a:rPr lang="en-AU" sz="2800" dirty="0">
                <a:solidFill>
                  <a:srgbClr val="0000FF"/>
                </a:solidFill>
              </a:rPr>
              <a:t>’ Classification</a:t>
            </a:r>
          </a:p>
        </p:txBody>
      </p:sp>
      <p:pic>
        <p:nvPicPr>
          <p:cNvPr id="18436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28775"/>
            <a:ext cx="9144000" cy="5229225"/>
          </a:xfrm>
        </p:spPr>
      </p:pic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351588" y="1073150"/>
            <a:ext cx="1171575" cy="37623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Page 138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84B696-6F68-4A4B-88AC-57397615A738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>
                <a:solidFill>
                  <a:srgbClr val="008000"/>
                </a:solidFill>
              </a:rPr>
              <a:t>Exponential Smoothing Methods</a:t>
            </a:r>
            <a:br>
              <a:rPr lang="en-AU" sz="3600">
                <a:solidFill>
                  <a:srgbClr val="008000"/>
                </a:solidFill>
              </a:rPr>
            </a:br>
            <a:r>
              <a:rPr lang="en-AU"/>
              <a:t>-</a:t>
            </a:r>
            <a:r>
              <a:rPr lang="en-AU" sz="2800">
                <a:solidFill>
                  <a:srgbClr val="003366"/>
                </a:solidFill>
              </a:rPr>
              <a:t>Pegels’ Classification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351588" y="1073150"/>
            <a:ext cx="1171575" cy="37623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Page 170</a:t>
            </a:r>
          </a:p>
        </p:txBody>
      </p:sp>
      <p:graphicFrame>
        <p:nvGraphicFramePr>
          <p:cNvPr id="166972" name="Group 60"/>
          <p:cNvGraphicFramePr>
            <a:graphicFrameLocks noGrp="1"/>
          </p:cNvGraphicFramePr>
          <p:nvPr>
            <p:ph idx="1"/>
          </p:nvPr>
        </p:nvGraphicFramePr>
        <p:xfrm>
          <a:off x="179388" y="1700213"/>
          <a:ext cx="8785225" cy="4254501"/>
        </p:xfrm>
        <a:graphic>
          <a:graphicData uri="http://schemas.openxmlformats.org/drawingml/2006/table">
            <a:tbl>
              <a:tblPr/>
              <a:tblGrid>
                <a:gridCol w="234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Seasonal Component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I (none)              2 (additive)         3 (multiplicative)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(none)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A-2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A-3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(additive)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B-1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B-2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B-3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(multiplicative)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C-2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C-3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86" name="Line 47"/>
          <p:cNvSpPr>
            <a:spLocks noChangeShapeType="1"/>
          </p:cNvSpPr>
          <p:nvPr/>
        </p:nvSpPr>
        <p:spPr bwMode="auto">
          <a:xfrm>
            <a:off x="2555875" y="2133600"/>
            <a:ext cx="6408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3203848" y="3284984"/>
            <a:ext cx="646331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SES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4221088"/>
            <a:ext cx="595035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Holt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4365104"/>
            <a:ext cx="1787669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Holt-winter (Ad)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4365104"/>
            <a:ext cx="1941557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Holt-winter (</a:t>
            </a:r>
            <a:r>
              <a:rPr lang="en-US" dirty="0" err="1"/>
              <a:t>Mult</a:t>
            </a:r>
            <a:r>
              <a:rPr lang="en-US" dirty="0"/>
              <a:t>)</a:t>
            </a:r>
            <a:endParaRPr lang="en-AU" dirty="0"/>
          </a:p>
        </p:txBody>
      </p:sp>
      <p:sp>
        <p:nvSpPr>
          <p:cNvPr id="13" name="Down Arrow 12"/>
          <p:cNvSpPr/>
          <p:nvPr/>
        </p:nvSpPr>
        <p:spPr>
          <a:xfrm>
            <a:off x="251520" y="2708920"/>
            <a:ext cx="484632" cy="546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ight Arrow 13"/>
          <p:cNvSpPr/>
          <p:nvPr/>
        </p:nvSpPr>
        <p:spPr>
          <a:xfrm>
            <a:off x="2915816" y="1700808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4A544-308A-42DB-8A9C-9743EE7D1A38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1052513"/>
          </a:xfrm>
        </p:spPr>
        <p:txBody>
          <a:bodyPr/>
          <a:lstStyle/>
          <a:p>
            <a:pPr algn="ctr" eaLnBrk="1" hangingPunct="1"/>
            <a:r>
              <a:rPr lang="en-AU" sz="3600">
                <a:solidFill>
                  <a:srgbClr val="008000"/>
                </a:solidFill>
              </a:rPr>
              <a:t>Pegels’ Classification</a:t>
            </a:r>
            <a:endParaRPr lang="en-US" sz="3600">
              <a:solidFill>
                <a:srgbClr val="008000"/>
              </a:solidFill>
            </a:endParaRP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719263"/>
            <a:ext cx="8497069" cy="4949825"/>
          </a:xfrm>
        </p:spPr>
        <p:txBody>
          <a:bodyPr/>
          <a:lstStyle/>
          <a:p>
            <a:pPr lvl="1" eaLnBrk="1" hangingPunct="1"/>
            <a:endParaRPr lang="en-AU" sz="2200" b="1" dirty="0">
              <a:solidFill>
                <a:srgbClr val="339933"/>
              </a:solidFill>
            </a:endParaRPr>
          </a:p>
          <a:p>
            <a:pPr lvl="1" eaLnBrk="1" hangingPunct="1"/>
            <a:endParaRPr lang="en-AU" sz="2200" dirty="0">
              <a:solidFill>
                <a:srgbClr val="339933"/>
              </a:solidFill>
            </a:endParaRPr>
          </a:p>
          <a:p>
            <a:pPr lvl="1" eaLnBrk="1" hangingPunct="1"/>
            <a:endParaRPr lang="en-AU" sz="2200" b="1" dirty="0"/>
          </a:p>
          <a:p>
            <a:pPr lvl="1" eaLnBrk="1" hangingPunct="1"/>
            <a:endParaRPr lang="en-AU" sz="2200" dirty="0"/>
          </a:p>
          <a:p>
            <a:pPr lvl="1" eaLnBrk="1" hangingPunct="1"/>
            <a:endParaRPr lang="en-AU" sz="2200" dirty="0"/>
          </a:p>
        </p:txBody>
      </p:sp>
      <p:graphicFrame>
        <p:nvGraphicFramePr>
          <p:cNvPr id="7170" name="Object 1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24025" y="4786313"/>
          <a:ext cx="488156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31560" imgH="228600" progId="Equation.DSMT4">
                  <p:embed/>
                </p:oleObj>
              </mc:Choice>
              <mc:Fallback>
                <p:oleObj name="Equation" r:id="rId2" imgW="123156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4786313"/>
                        <a:ext cx="4881563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1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3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1" name="Object 13"/>
          <p:cNvGraphicFramePr>
            <a:graphicFrameLocks noChangeAspect="1"/>
          </p:cNvGraphicFramePr>
          <p:nvPr/>
        </p:nvGraphicFramePr>
        <p:xfrm>
          <a:off x="2071688" y="2357438"/>
          <a:ext cx="3898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06360" imgH="228600" progId="Equation.DSMT4">
                  <p:embed/>
                </p:oleObj>
              </mc:Choice>
              <mc:Fallback>
                <p:oleObj name="Equation" r:id="rId4" imgW="120636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38989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2" name="Object 15"/>
          <p:cNvGraphicFramePr>
            <a:graphicFrameLocks noChangeAspect="1"/>
          </p:cNvGraphicFramePr>
          <p:nvPr/>
        </p:nvGraphicFramePr>
        <p:xfrm>
          <a:off x="2286000" y="3643313"/>
          <a:ext cx="28971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7120" imgH="228600" progId="Equation.DSMT4">
                  <p:embed/>
                </p:oleObj>
              </mc:Choice>
              <mc:Fallback>
                <p:oleObj name="Equation" r:id="rId6" imgW="125712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43313"/>
                        <a:ext cx="28971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6876256" y="692696"/>
            <a:ext cx="1171575" cy="369887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dirty="0"/>
              <a:t>Page 170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57188" y="1285875"/>
            <a:ext cx="7143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88" name="TextBox 23"/>
          <p:cNvSpPr txBox="1">
            <a:spLocks noChangeArrowheads="1"/>
          </p:cNvSpPr>
          <p:nvPr/>
        </p:nvSpPr>
        <p:spPr bwMode="auto">
          <a:xfrm>
            <a:off x="6929438" y="2500313"/>
            <a:ext cx="852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(4.24)</a:t>
            </a:r>
            <a:endParaRPr lang="en-AU" sz="200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51520" y="1542179"/>
            <a:ext cx="8507413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endParaRPr lang="en-AU" sz="2200" b="1" kern="0">
              <a:solidFill>
                <a:srgbClr val="339933"/>
              </a:solidFill>
              <a:latin typeface="+mn-lt"/>
              <a:cs typeface="+mn-cs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endParaRPr lang="en-AU" sz="2200" kern="0">
              <a:solidFill>
                <a:srgbClr val="339933"/>
              </a:solidFill>
              <a:latin typeface="+mn-lt"/>
              <a:cs typeface="+mn-cs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endParaRPr lang="en-AU" sz="2200" b="1" kern="0">
              <a:latin typeface="+mn-lt"/>
              <a:cs typeface="+mn-cs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endParaRPr lang="en-AU" sz="2200" kern="0">
              <a:latin typeface="+mn-lt"/>
              <a:cs typeface="+mn-cs"/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endParaRPr lang="en-AU" sz="2200" kern="0" dirty="0">
              <a:latin typeface="+mn-lt"/>
              <a:cs typeface="+mn-cs"/>
            </a:endParaRPr>
          </a:p>
        </p:txBody>
      </p:sp>
      <p:sp>
        <p:nvSpPr>
          <p:cNvPr id="7190" name="TextBox 25"/>
          <p:cNvSpPr txBox="1">
            <a:spLocks noChangeArrowheads="1"/>
          </p:cNvSpPr>
          <p:nvPr/>
        </p:nvSpPr>
        <p:spPr bwMode="auto">
          <a:xfrm>
            <a:off x="7000875" y="3714750"/>
            <a:ext cx="852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(4.25)</a:t>
            </a:r>
            <a:endParaRPr lang="en-AU" sz="2000"/>
          </a:p>
        </p:txBody>
      </p:sp>
      <p:sp>
        <p:nvSpPr>
          <p:cNvPr id="7191" name="TextBox 26"/>
          <p:cNvSpPr txBox="1">
            <a:spLocks noChangeArrowheads="1"/>
          </p:cNvSpPr>
          <p:nvPr/>
        </p:nvSpPr>
        <p:spPr bwMode="auto">
          <a:xfrm>
            <a:off x="6929438" y="4857750"/>
            <a:ext cx="852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(4.26)</a:t>
            </a:r>
            <a:endParaRPr lang="en-A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95536" y="1772816"/>
            <a:ext cx="849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9 exponential smoothing models can be summarized by the following formulas: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 rot="5400000">
            <a:off x="6616846" y="3832426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Additive &amp; multiplicative  models</a:t>
            </a:r>
            <a:endParaRPr lang="en-AU" dirty="0"/>
          </a:p>
        </p:txBody>
      </p:sp>
      <p:sp>
        <p:nvSpPr>
          <p:cNvPr id="28" name="Right Brace 27"/>
          <p:cNvSpPr/>
          <p:nvPr/>
        </p:nvSpPr>
        <p:spPr>
          <a:xfrm>
            <a:off x="7740352" y="2492896"/>
            <a:ext cx="432048" cy="2664296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467544" y="5757311"/>
            <a:ext cx="8341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/>
              <a:t>P, Q, R, and T vary according to which of the cells in the</a:t>
            </a:r>
          </a:p>
          <a:p>
            <a:r>
              <a:rPr lang="en-AU" sz="2400" b="1" dirty="0"/>
              <a:t> </a:t>
            </a:r>
            <a:r>
              <a:rPr lang="en-AU" sz="2400" b="1" dirty="0" err="1"/>
              <a:t>Pegels</a:t>
            </a:r>
            <a:r>
              <a:rPr lang="en-AU" sz="2400" b="1" dirty="0"/>
              <a:t>’ Classification belongs.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885820-F7BE-4459-8CBB-EC8D79861545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543800" cy="1295400"/>
          </a:xfrm>
        </p:spPr>
        <p:txBody>
          <a:bodyPr/>
          <a:lstStyle/>
          <a:p>
            <a:pPr algn="ctr" eaLnBrk="1" hangingPunct="1"/>
            <a:br>
              <a:rPr lang="en-AU" dirty="0"/>
            </a:br>
            <a:r>
              <a:rPr lang="en-AU" dirty="0"/>
              <a:t>Time Series Models</a:t>
            </a:r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700808"/>
            <a:ext cx="7920880" cy="51571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dirty="0"/>
              <a:t>Holt-Winter’s method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err="1"/>
              <a:t>Pegels</a:t>
            </a:r>
            <a:r>
              <a:rPr lang="en-US" sz="3600" b="1" dirty="0"/>
              <a:t>’ classification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/>
              <a:t>General aspects of smoothing methods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DE222-3B3A-46B0-8DD1-1D7DA1130B31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>
                <a:solidFill>
                  <a:srgbClr val="008000"/>
                </a:solidFill>
              </a:rPr>
              <a:t>Exponential Smoothing Methods</a:t>
            </a:r>
            <a:br>
              <a:rPr lang="en-AU" sz="3600">
                <a:solidFill>
                  <a:srgbClr val="008000"/>
                </a:solidFill>
              </a:rPr>
            </a:br>
            <a:r>
              <a:rPr lang="en-AU"/>
              <a:t>-</a:t>
            </a:r>
            <a:r>
              <a:rPr lang="en-AU" sz="2800">
                <a:solidFill>
                  <a:srgbClr val="003366"/>
                </a:solidFill>
              </a:rPr>
              <a:t>Pegels’ Classification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351588" y="1073150"/>
            <a:ext cx="1171575" cy="36988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Page 171</a:t>
            </a:r>
          </a:p>
        </p:txBody>
      </p:sp>
      <p:graphicFrame>
        <p:nvGraphicFramePr>
          <p:cNvPr id="166972" name="Group 60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85225" cy="5522087"/>
        </p:xfrm>
        <a:graphic>
          <a:graphicData uri="http://schemas.openxmlformats.org/drawingml/2006/table">
            <a:tbl>
              <a:tblPr/>
              <a:tblGrid>
                <a:gridCol w="234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Seasonal Component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I (none)              2 (additive)         3 (multiplicative)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(none)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r>
                        <a:rPr kumimoji="0" lang="en-A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AU" sz="12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AU" sz="12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=L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AU" sz="12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t+m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=L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US" sz="12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A-2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A-3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(additive)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r>
                        <a:rPr kumimoji="0" lang="en-A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AU" sz="12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AU" sz="12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=L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t-1  +  </a:t>
                      </a: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t=</a:t>
                      </a: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 </a:t>
                      </a: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- L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AU" sz="12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t+m</a:t>
                      </a: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=L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  </a:t>
                      </a:r>
                      <a:r>
                        <a:rPr kumimoji="0" lang="en-A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+m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A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AU" sz="12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US" sz="1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B-2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B-3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(multiplicative)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r>
                        <a:rPr kumimoji="0" lang="en-A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AU" sz="12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AU" sz="12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=L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t-1 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t=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/L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AU" sz="12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t+m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=L</a:t>
                      </a:r>
                      <a:r>
                        <a:rPr kumimoji="0" lang="en-AU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 </a:t>
                      </a:r>
                      <a:r>
                        <a:rPr kumimoji="0" lang="en-A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AU" sz="12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200" b="1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C-2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C-3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r>
                        <a:rPr kumimoji="0" lang="en-AU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r>
                        <a:rPr kumimoji="0" lang="en-A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AU" sz="14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/St-s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  <a:r>
                        <a:rPr kumimoji="0" lang="en-AU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=L</a:t>
                      </a:r>
                      <a:r>
                        <a:rPr kumimoji="0" lang="en-AU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t-1 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AU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AU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t=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en-AU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/L</a:t>
                      </a:r>
                      <a:r>
                        <a:rPr kumimoji="0" lang="en-AU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14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4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/L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AU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AU" sz="14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t+m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=L</a:t>
                      </a:r>
                      <a:r>
                        <a:rPr kumimoji="0" lang="en-AU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 </a:t>
                      </a:r>
                      <a:r>
                        <a:rPr kumimoji="0" lang="en-A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AU" sz="14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AU" sz="1400" b="1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10" name="Line 47"/>
          <p:cNvSpPr>
            <a:spLocks noChangeShapeType="1"/>
          </p:cNvSpPr>
          <p:nvPr/>
        </p:nvSpPr>
        <p:spPr bwMode="auto">
          <a:xfrm>
            <a:off x="2555875" y="2133600"/>
            <a:ext cx="6408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11" name="Oval 49"/>
          <p:cNvSpPr>
            <a:spLocks noChangeArrowheads="1"/>
          </p:cNvSpPr>
          <p:nvPr/>
        </p:nvSpPr>
        <p:spPr bwMode="auto">
          <a:xfrm>
            <a:off x="3059832" y="2996952"/>
            <a:ext cx="1081087" cy="719137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Oval 61"/>
          <p:cNvSpPr>
            <a:spLocks noChangeArrowheads="1"/>
          </p:cNvSpPr>
          <p:nvPr/>
        </p:nvSpPr>
        <p:spPr bwMode="auto">
          <a:xfrm>
            <a:off x="2771800" y="5517232"/>
            <a:ext cx="1655763" cy="108012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" name="Straight Arrow Connector 9"/>
          <p:cNvCxnSpPr>
            <a:stCxn id="12" idx="3"/>
          </p:cNvCxnSpPr>
          <p:nvPr/>
        </p:nvCxnSpPr>
        <p:spPr>
          <a:xfrm flipV="1">
            <a:off x="931863" y="3500438"/>
            <a:ext cx="2068512" cy="255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50" y="3571875"/>
            <a:ext cx="646113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SES</a:t>
            </a:r>
            <a:endParaRPr lang="en-AU" dirty="0"/>
          </a:p>
        </p:txBody>
      </p:sp>
      <p:sp>
        <p:nvSpPr>
          <p:cNvPr id="14" name="Oval 13"/>
          <p:cNvSpPr/>
          <p:nvPr/>
        </p:nvSpPr>
        <p:spPr>
          <a:xfrm>
            <a:off x="2771800" y="4221088"/>
            <a:ext cx="1571625" cy="792088"/>
          </a:xfrm>
          <a:prstGeom prst="ellipse">
            <a:avLst/>
          </a:prstGeom>
          <a:noFill/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42938" y="4786313"/>
            <a:ext cx="2068512" cy="255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4313" y="4929188"/>
            <a:ext cx="595312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Holt</a:t>
            </a:r>
            <a:endParaRPr lang="en-A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DE222-3B3A-46B0-8DD1-1D7DA1130B31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dirty="0">
                <a:solidFill>
                  <a:schemeClr val="tx1"/>
                </a:solidFill>
              </a:rPr>
              <a:t>General Aspects of Smoothing Methods</a:t>
            </a: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588224" y="980728"/>
            <a:ext cx="1172116" cy="369332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Page 174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51520" y="1484784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8" y="2276872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implementing smoothing methods, there are three practical issues which need to be addressed.</a:t>
            </a:r>
          </a:p>
          <a:p>
            <a:endParaRPr lang="en-US" dirty="0"/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/>
              <a:t> Initialization</a:t>
            </a:r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/>
              <a:t> Optimization</a:t>
            </a:r>
          </a:p>
          <a:p>
            <a:pPr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/>
              <a:t> Prediction intervals</a:t>
            </a:r>
            <a:endParaRPr lang="en-A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DE222-3B3A-46B0-8DD1-1D7DA1130B31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dirty="0">
                <a:solidFill>
                  <a:schemeClr val="tx1"/>
                </a:solidFill>
              </a:rPr>
              <a:t>General Aspects of Smoothing Methods</a:t>
            </a: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732240" y="980728"/>
            <a:ext cx="1172116" cy="369332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Page 174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51520" y="1484784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19263"/>
            <a:ext cx="8507413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AU" sz="2600" b="1" i="0" u="none" strike="noStrike" kern="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Initialization</a:t>
            </a:r>
          </a:p>
          <a:p>
            <a:pPr marL="3240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en-US" sz="2000" b="1" kern="0" dirty="0">
                <a:latin typeface="+mn-lt"/>
                <a:cs typeface="+mn-cs"/>
              </a:rPr>
              <a:t>In exponential smoothing methods recursive equations are used</a:t>
            </a:r>
          </a:p>
          <a:p>
            <a:pPr marL="3240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These equations need to start somewhere with  initial values</a:t>
            </a:r>
          </a:p>
          <a:p>
            <a:pPr marL="3240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en-US" sz="2000" b="1" kern="0" dirty="0">
                <a:latin typeface="+mn-lt"/>
                <a:cs typeface="+mn-cs"/>
              </a:rPr>
              <a:t>Enough historical data gradually adjust the initial values and in the end good values will result independent of the starting value used.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2150" marR="0" lvl="1" indent="-347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Other initialization methods in forecasting</a:t>
            </a:r>
          </a:p>
          <a:p>
            <a:pPr marL="1149350" lvl="2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200" kern="0" dirty="0" err="1">
                <a:latin typeface="+mn-lt"/>
                <a:cs typeface="+mn-cs"/>
              </a:rPr>
              <a:t>Backcasting</a:t>
            </a:r>
            <a:r>
              <a:rPr lang="en-US" sz="2200" kern="0" dirty="0">
                <a:latin typeface="+mn-lt"/>
                <a:cs typeface="+mn-cs"/>
              </a:rPr>
              <a:t> (Box-Jenkins methodology, Module 2)</a:t>
            </a:r>
          </a:p>
          <a:p>
            <a:pPr marL="1149350" lvl="2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Least square estimates (OLS)</a:t>
            </a:r>
          </a:p>
          <a:p>
            <a:pPr marL="1149350" lvl="2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200" kern="0" dirty="0">
                <a:latin typeface="+mn-lt"/>
                <a:cs typeface="+mn-cs"/>
              </a:rPr>
              <a:t>Decomposition (initial estimates of the components)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DE222-3B3A-46B0-8DD1-1D7DA1130B31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dirty="0">
                <a:solidFill>
                  <a:schemeClr val="tx1"/>
                </a:solidFill>
              </a:rPr>
              <a:t>General Aspects of Smoothing Methods</a:t>
            </a: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732240" y="980728"/>
            <a:ext cx="1172116" cy="369332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Page 176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51520" y="1484784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19263"/>
            <a:ext cx="8507413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Optimization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lang="en-US" sz="2400" b="1" kern="0" dirty="0">
                <a:latin typeface="+mn-lt"/>
                <a:cs typeface="+mn-cs"/>
              </a:rPr>
              <a:t>All exponential methods have some smoothing parameters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Need to choose the optimal (minimum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or maximum)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values of the parameters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lang="en-US" sz="2400" b="1" kern="0" dirty="0">
                <a:latin typeface="+mn-lt"/>
                <a:cs typeface="+mn-cs"/>
              </a:rPr>
              <a:t>Minimizing the MSE/MAPE optimal parameter values can be achieved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Using SOLVER in EXCEL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lang="en-US" sz="2400" b="1" kern="0" dirty="0">
                <a:latin typeface="+mn-lt"/>
                <a:cs typeface="+mn-cs"/>
              </a:rPr>
              <a:t>No-linear optimization algorithm (Co-optimization </a:t>
            </a:r>
            <a:r>
              <a:rPr lang="en-US" sz="2400" b="1" kern="0" dirty="0" err="1">
                <a:latin typeface="+mn-lt"/>
                <a:cs typeface="+mn-cs"/>
              </a:rPr>
              <a:t>etc</a:t>
            </a:r>
            <a:r>
              <a:rPr lang="en-US" sz="2400" b="1" kern="0" dirty="0">
                <a:latin typeface="+mn-lt"/>
                <a:cs typeface="+mn-cs"/>
              </a:rPr>
              <a:t>)</a:t>
            </a:r>
            <a:endParaRPr kumimoji="0" lang="en-AU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2150" marR="0" lvl="1" indent="-347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DE222-3B3A-46B0-8DD1-1D7DA1130B31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dirty="0">
                <a:solidFill>
                  <a:schemeClr val="tx1"/>
                </a:solidFill>
              </a:rPr>
              <a:t>General Aspects of Smoothing Methods</a:t>
            </a: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732240" y="980728"/>
            <a:ext cx="1172116" cy="369332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Page 177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51520" y="1484784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1556792"/>
            <a:ext cx="8507413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AU" sz="2600" b="1" i="0" u="none" strike="noStrike" kern="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Prediction interval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lang="en-US" sz="2400" b="1" kern="0" dirty="0">
                <a:latin typeface="+mn-lt"/>
                <a:cs typeface="+mn-cs"/>
              </a:rPr>
              <a:t>Forecasting methods provide us point estimate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lang="en-US" sz="2400" b="1" kern="0" dirty="0">
                <a:latin typeface="+mn-lt"/>
                <a:cs typeface="+mn-cs"/>
              </a:rPr>
              <a:t>Uncertainty associated with the point forecast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lang="en-US" sz="2400" b="1" kern="0" dirty="0">
                <a:latin typeface="+mn-lt"/>
                <a:cs typeface="+mn-cs"/>
              </a:rPr>
              <a:t>A range is better to handle the uncertainty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lang="en-US" sz="2400" b="1" kern="0" dirty="0">
                <a:latin typeface="+mn-lt"/>
                <a:cs typeface="+mn-cs"/>
              </a:rPr>
              <a:t>Prediction interval: the forecaster can be fairly sure that the true value lies within the range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lang="en-US" sz="2400" b="1" kern="0" dirty="0">
                <a:latin typeface="+mn-lt"/>
                <a:cs typeface="+mn-cs"/>
              </a:rPr>
              <a:t>For exponential smoothing there is no easy calculation of prediction intervals</a:t>
            </a:r>
          </a:p>
          <a:p>
            <a:pPr marL="800100" lvl="1" indent="-342900"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lang="en-US" sz="2400" b="1" kern="0" dirty="0">
                <a:latin typeface="+mn-lt"/>
                <a:cs typeface="+mn-cs"/>
              </a:rPr>
              <a:t>Errors are correlated in exponential smoothing. </a:t>
            </a:r>
            <a:endParaRPr kumimoji="0" lang="en-AU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2150" marR="0" lvl="1" indent="-347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DE222-3B3A-46B0-8DD1-1D7DA1130B31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dirty="0">
                <a:solidFill>
                  <a:schemeClr val="tx1"/>
                </a:solidFill>
              </a:rPr>
              <a:t>Revision: Final Test (Exam)</a:t>
            </a:r>
            <a:endParaRPr lang="en-AU" sz="28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51520" y="1484784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1196752"/>
            <a:ext cx="896448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>
              <a:lnSpc>
                <a:spcPct val="20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/>
              <a:t> Assessment on Module 1 (50%) and Module 2 (50%)</a:t>
            </a:r>
          </a:p>
          <a:p>
            <a:pPr>
              <a:lnSpc>
                <a:spcPct val="20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/>
              <a:t> Weighting 50%</a:t>
            </a:r>
          </a:p>
          <a:p>
            <a:pPr>
              <a:lnSpc>
                <a:spcPct val="20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/>
              <a:t> Duration: 3 hours + 10 minutes reading time</a:t>
            </a:r>
          </a:p>
          <a:p>
            <a:pPr>
              <a:lnSpc>
                <a:spcPct val="20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/>
              <a:t> A formula sheet will be provided (sample sheet will be attached with trial exam on Blackboard)</a:t>
            </a:r>
          </a:p>
          <a:p>
            <a:pPr>
              <a:lnSpc>
                <a:spcPct val="20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/>
              <a:t> Must need a calculator (any)</a:t>
            </a:r>
            <a:endParaRPr lang="en-A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DE222-3B3A-46B0-8DD1-1D7DA1130B31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dirty="0">
                <a:solidFill>
                  <a:schemeClr val="tx1"/>
                </a:solidFill>
              </a:rPr>
              <a:t>Final Test (Exam): Module 1</a:t>
            </a:r>
            <a:endParaRPr lang="en-AU" sz="28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51520" y="1484784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1196752"/>
            <a:ext cx="8964488" cy="4913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>
              <a:lnSpc>
                <a:spcPct val="20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400" dirty="0"/>
              <a:t>Index number : Calculate and interpret the </a:t>
            </a:r>
            <a:r>
              <a:rPr lang="en-US" sz="2400" dirty="0" err="1"/>
              <a:t>Laspeyres</a:t>
            </a:r>
            <a:r>
              <a:rPr lang="en-US" sz="2400" dirty="0"/>
              <a:t>, </a:t>
            </a:r>
            <a:r>
              <a:rPr lang="en-US" sz="2400" dirty="0" err="1"/>
              <a:t>Paasche</a:t>
            </a:r>
            <a:r>
              <a:rPr lang="en-US" sz="2400" dirty="0"/>
              <a:t> and Fisher index  numbers. </a:t>
            </a:r>
          </a:p>
          <a:p>
            <a:pPr>
              <a:lnSpc>
                <a:spcPct val="20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dirty="0"/>
              <a:t> Observe the given time series graphs and explain which time series components are </a:t>
            </a:r>
            <a:r>
              <a:rPr lang="en-US" sz="2400" i="1" dirty="0"/>
              <a:t>clearly</a:t>
            </a:r>
            <a:r>
              <a:rPr lang="en-US" sz="2400" dirty="0"/>
              <a:t> visible in the graphs. </a:t>
            </a:r>
          </a:p>
          <a:p>
            <a:pPr>
              <a:lnSpc>
                <a:spcPct val="20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dirty="0"/>
              <a:t> Forecast using single exponential smoothing + prediction interval</a:t>
            </a:r>
            <a:r>
              <a:rPr lang="en-US" sz="2800" dirty="0"/>
              <a:t> (</a:t>
            </a:r>
            <a:r>
              <a:rPr lang="en-US" sz="2000" dirty="0"/>
              <a:t>smoothing constant ALPHA will be given)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DE222-3B3A-46B0-8DD1-1D7DA1130B31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dirty="0">
                <a:solidFill>
                  <a:schemeClr val="tx1"/>
                </a:solidFill>
              </a:rPr>
              <a:t>Final Test (Exam): Module 1</a:t>
            </a:r>
            <a:endParaRPr lang="en-AU" sz="28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51520" y="1484784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1196752"/>
            <a:ext cx="8964488" cy="4167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>
              <a:lnSpc>
                <a:spcPct val="15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/>
              <a:t> EXCEL output for the quarterly seasonal indices (calculated using the </a:t>
            </a:r>
            <a:r>
              <a:rPr lang="en-AU" sz="2800" dirty="0"/>
              <a:t>multiplicative decomposition method) </a:t>
            </a:r>
            <a:r>
              <a:rPr lang="en-US" sz="2800" dirty="0"/>
              <a:t>will be given with few missing numbers (index, ratio etc). You have to find the correct missing numbers (use calculator) and interpret seasonal indices.</a:t>
            </a:r>
            <a:endParaRPr lang="en-AU" sz="2800" dirty="0"/>
          </a:p>
          <a:p>
            <a:pPr>
              <a:lnSpc>
                <a:spcPct val="150000"/>
              </a:lnSpc>
              <a:buClr>
                <a:srgbClr val="0000FF"/>
              </a:buClr>
            </a:pP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DE222-3B3A-46B0-8DD1-1D7DA1130B31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dirty="0">
                <a:solidFill>
                  <a:schemeClr val="tx1"/>
                </a:solidFill>
              </a:rPr>
              <a:t>Final Test (Exam): Module 1</a:t>
            </a:r>
            <a:endParaRPr lang="en-AU" sz="28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51520" y="1484784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5536" y="1700808"/>
            <a:ext cx="835292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>
              <a:lnSpc>
                <a:spcPct val="15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600" dirty="0"/>
              <a:t>EXCEL output of forecasting a time series (using Holt-Winters </a:t>
            </a:r>
            <a:r>
              <a:rPr lang="en-AU" sz="2600" dirty="0"/>
              <a:t>method) </a:t>
            </a:r>
            <a:r>
              <a:rPr lang="en-US" sz="2600" dirty="0"/>
              <a:t>will be given with few missing numbers (L</a:t>
            </a:r>
            <a:r>
              <a:rPr lang="en-US" sz="2600" baseline="-25000" dirty="0"/>
              <a:t>t</a:t>
            </a:r>
            <a:r>
              <a:rPr lang="en-US" sz="2600" dirty="0"/>
              <a:t>, b</a:t>
            </a:r>
            <a:r>
              <a:rPr lang="en-US" sz="2600" baseline="-25000" dirty="0"/>
              <a:t>t</a:t>
            </a:r>
            <a:r>
              <a:rPr lang="en-US" sz="2600" dirty="0"/>
              <a:t>,S</a:t>
            </a:r>
            <a:r>
              <a:rPr lang="en-US" sz="2600" baseline="-25000" dirty="0"/>
              <a:t>t</a:t>
            </a:r>
            <a:r>
              <a:rPr lang="en-US" sz="2600" dirty="0"/>
              <a:t>, F</a:t>
            </a:r>
            <a:r>
              <a:rPr lang="en-US" sz="2600" baseline="-25000" dirty="0"/>
              <a:t>t</a:t>
            </a:r>
            <a:r>
              <a:rPr lang="en-US" sz="2600" dirty="0"/>
              <a:t> etc) where smoothing constants will also be given. You have to find the correct missing numbers (using calculator). </a:t>
            </a:r>
          </a:p>
          <a:p>
            <a:pPr>
              <a:lnSpc>
                <a:spcPct val="150000"/>
              </a:lnSpc>
              <a:buClr>
                <a:srgbClr val="0000FF"/>
              </a:buClr>
              <a:buFont typeface="Wingdings" pitchFamily="2" charset="2"/>
              <a:buChar char="Ø"/>
            </a:pPr>
            <a:endParaRPr lang="en-US" sz="2600" dirty="0"/>
          </a:p>
          <a:p>
            <a:pPr>
              <a:lnSpc>
                <a:spcPct val="150000"/>
              </a:lnSpc>
              <a:buClr>
                <a:srgbClr val="0000FF"/>
              </a:buClr>
            </a:pPr>
            <a:r>
              <a:rPr lang="en-US" sz="2600" dirty="0"/>
              <a:t>Good luck.</a:t>
            </a:r>
            <a:endParaRPr lang="en-AU" sz="2600" dirty="0"/>
          </a:p>
          <a:p>
            <a:pPr>
              <a:lnSpc>
                <a:spcPct val="200000"/>
              </a:lnSpc>
              <a:buClr>
                <a:srgbClr val="0000FF"/>
              </a:buClr>
            </a:pP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632700" cy="936625"/>
          </a:xfrm>
        </p:spPr>
        <p:txBody>
          <a:bodyPr/>
          <a:lstStyle/>
          <a:p>
            <a:pPr algn="ctr" eaLnBrk="1" hangingPunct="1"/>
            <a:r>
              <a:rPr lang="en-AU" dirty="0">
                <a:solidFill>
                  <a:schemeClr val="tx1"/>
                </a:solidFill>
              </a:rPr>
              <a:t>Methods of Trend Forecasting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604250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700">
                <a:solidFill>
                  <a:srgbClr val="0000FF"/>
                </a:solidFill>
              </a:rPr>
              <a:t>Holt’s Method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1000">
              <a:solidFill>
                <a:srgbClr val="99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/>
              <a:t>Only trend is considered in the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AU" sz="2000"/>
              <a:t>Holt (1957) extended single exponential smoothing to linear exponential smoothing to allow forecasting of data with trends.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100"/>
          </a:p>
          <a:p>
            <a:pPr eaLnBrk="1" hangingPunct="1">
              <a:lnSpc>
                <a:spcPct val="80000"/>
              </a:lnSpc>
            </a:pPr>
            <a:r>
              <a:rPr lang="en-US" sz="2400"/>
              <a:t>We have two smoothing constants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One for  base value,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One for trend term.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eaLnBrk="1" hangingPunct="1">
              <a:lnSpc>
                <a:spcPct val="80000"/>
              </a:lnSpc>
            </a:pPr>
            <a:r>
              <a:rPr lang="en-US" sz="2400"/>
              <a:t>Two smoothing constants:  0 ≤ </a:t>
            </a:r>
            <a:r>
              <a:rPr lang="el-GR" sz="2400" i="1"/>
              <a:t>α</a:t>
            </a:r>
            <a:r>
              <a:rPr lang="en-US" sz="2400"/>
              <a:t> ≤ 1; 0 ≤</a:t>
            </a:r>
            <a:r>
              <a:rPr lang="en-US" sz="2400" i="1"/>
              <a:t> </a:t>
            </a:r>
            <a:r>
              <a:rPr lang="el-GR" sz="2400" i="1"/>
              <a:t>β</a:t>
            </a:r>
            <a:r>
              <a:rPr lang="en-US" sz="2400"/>
              <a:t> ≤ 1.</a:t>
            </a:r>
          </a:p>
          <a:p>
            <a:pPr eaLnBrk="1" hangingPunct="1">
              <a:lnSpc>
                <a:spcPct val="80000"/>
              </a:lnSpc>
            </a:pP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AU" sz="2400"/>
              <a:t>The smoothing parameters </a:t>
            </a:r>
            <a:r>
              <a:rPr lang="el-GR" sz="2400" i="1"/>
              <a:t>α</a:t>
            </a:r>
            <a:r>
              <a:rPr lang="en-AU" sz="2400" i="1"/>
              <a:t> and </a:t>
            </a:r>
            <a:r>
              <a:rPr lang="en-US" sz="2400" i="1"/>
              <a:t> </a:t>
            </a:r>
            <a:r>
              <a:rPr lang="el-GR" sz="2400" i="1"/>
              <a:t>β</a:t>
            </a:r>
            <a:r>
              <a:rPr lang="en-AU" sz="2400" i="1"/>
              <a:t> </a:t>
            </a:r>
            <a:r>
              <a:rPr lang="en-AU" sz="2400"/>
              <a:t>can be chosen by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2400"/>
              <a:t>    minimizing MSE (using EXCEL SOLVER).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endParaRPr lang="en-US" sz="2400"/>
          </a:p>
          <a:p>
            <a:pPr eaLnBrk="1" hangingPunct="1">
              <a:lnSpc>
                <a:spcPct val="80000"/>
              </a:lnSpc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endParaRPr lang="en-GB" sz="1800"/>
          </a:p>
          <a:p>
            <a:pPr eaLnBrk="1" hangingPunct="1">
              <a:lnSpc>
                <a:spcPct val="80000"/>
              </a:lnSpc>
            </a:pPr>
            <a:endParaRPr lang="en-US" sz="18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3528" y="1196752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1F132F-7BDF-4AC5-8E11-A98A75526F5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7543800" cy="1295400"/>
          </a:xfrm>
        </p:spPr>
        <p:txBody>
          <a:bodyPr/>
          <a:lstStyle/>
          <a:p>
            <a:pPr algn="ctr" eaLnBrk="1" hangingPunct="1"/>
            <a:r>
              <a:rPr lang="en-AU" dirty="0">
                <a:solidFill>
                  <a:schemeClr val="tx1"/>
                </a:solidFill>
              </a:rPr>
              <a:t>Methods of Trend Forecasting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6868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0000FF"/>
                </a:solidFill>
              </a:rPr>
              <a:t>Holt’s linear Method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AU" sz="1000" b="1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800" b="1">
                <a:solidFill>
                  <a:srgbClr val="008000"/>
                </a:solidFill>
              </a:rPr>
              <a:t>Steps for calculation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b="1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990099"/>
                </a:solidFill>
              </a:rPr>
              <a:t>Step 1</a:t>
            </a:r>
            <a:r>
              <a:rPr lang="en-US" sz="2400"/>
              <a:t>: Estimate of the level of the series </a:t>
            </a:r>
          </a:p>
          <a:p>
            <a:pPr eaLnBrk="1" hangingPunct="1">
              <a:lnSpc>
                <a:spcPct val="90000"/>
              </a:lnSpc>
            </a:pPr>
            <a:endParaRPr lang="en-US" sz="2400"/>
          </a:p>
          <a:p>
            <a:pPr eaLnBrk="1" hangingPunct="1">
              <a:lnSpc>
                <a:spcPct val="90000"/>
              </a:lnSpc>
            </a:pPr>
            <a:endParaRPr lang="en-AU" sz="19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/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990099"/>
                </a:solidFill>
              </a:rPr>
              <a:t>Step 2</a:t>
            </a:r>
            <a:r>
              <a:rPr lang="en-US" sz="2400"/>
              <a:t>: Estimate of the slope (trend) of the series</a:t>
            </a:r>
            <a:r>
              <a:rPr lang="en-US" sz="1900"/>
              <a:t> </a:t>
            </a:r>
          </a:p>
          <a:p>
            <a:pPr eaLnBrk="1" hangingPunct="1">
              <a:lnSpc>
                <a:spcPct val="90000"/>
              </a:lnSpc>
            </a:pPr>
            <a:endParaRPr lang="en-AU" sz="1900"/>
          </a:p>
          <a:p>
            <a:pPr eaLnBrk="1" hangingPunct="1">
              <a:lnSpc>
                <a:spcPct val="90000"/>
              </a:lnSpc>
            </a:pPr>
            <a:endParaRPr lang="en-AU" sz="1900"/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990099"/>
                </a:solidFill>
              </a:rPr>
              <a:t>Step 3</a:t>
            </a:r>
            <a:r>
              <a:rPr lang="en-US" sz="2400"/>
              <a:t>: m period ahead forecast</a:t>
            </a:r>
            <a:r>
              <a:rPr lang="en-US" sz="180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800"/>
          </a:p>
          <a:p>
            <a:pPr eaLnBrk="1" hangingPunct="1">
              <a:lnSpc>
                <a:spcPct val="90000"/>
              </a:lnSpc>
            </a:pPr>
            <a:endParaRPr lang="en-US" sz="1900"/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2028825" y="3679825"/>
          <a:ext cx="3427413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39880" imgH="228600" progId="Equation.DSMT4">
                  <p:embed/>
                </p:oleObj>
              </mc:Choice>
              <mc:Fallback>
                <p:oleObj name="Equation" r:id="rId2" imgW="173988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3679825"/>
                        <a:ext cx="3427413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Rectangle 14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16"/>
          <p:cNvGraphicFramePr>
            <a:graphicFrameLocks noChangeAspect="1"/>
          </p:cNvGraphicFramePr>
          <p:nvPr/>
        </p:nvGraphicFramePr>
        <p:xfrm>
          <a:off x="2195513" y="4941888"/>
          <a:ext cx="33353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2480" imgH="228600" progId="Equation.DSMT4">
                  <p:embed/>
                </p:oleObj>
              </mc:Choice>
              <mc:Fallback>
                <p:oleObj name="Equation" r:id="rId4" imgW="175248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941888"/>
                        <a:ext cx="333533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Rectangle 17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5" name="Rectangle 1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22"/>
          <p:cNvGraphicFramePr>
            <a:graphicFrameLocks noGrp="1" noChangeAspect="1"/>
          </p:cNvGraphicFramePr>
          <p:nvPr>
            <p:ph sz="half" idx="2"/>
          </p:nvPr>
        </p:nvGraphicFramePr>
        <p:xfrm>
          <a:off x="2411413" y="5949950"/>
          <a:ext cx="21605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52200" imgH="228600" progId="Equation.DSMT4">
                  <p:embed/>
                </p:oleObj>
              </mc:Choice>
              <mc:Fallback>
                <p:oleObj name="Equation" r:id="rId6" imgW="9522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949950"/>
                        <a:ext cx="216058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" name="Text Box 25"/>
          <p:cNvSpPr txBox="1">
            <a:spLocks noChangeArrowheads="1"/>
          </p:cNvSpPr>
          <p:nvPr/>
        </p:nvSpPr>
        <p:spPr bwMode="auto">
          <a:xfrm>
            <a:off x="6856413" y="3232150"/>
            <a:ext cx="2111375" cy="37623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Smoothing of data.</a:t>
            </a:r>
            <a:endParaRPr lang="en-US"/>
          </a:p>
        </p:txBody>
      </p:sp>
      <p:sp>
        <p:nvSpPr>
          <p:cNvPr id="1047" name="Line 26"/>
          <p:cNvSpPr>
            <a:spLocks noChangeShapeType="1"/>
          </p:cNvSpPr>
          <p:nvPr/>
        </p:nvSpPr>
        <p:spPr bwMode="auto">
          <a:xfrm flipV="1">
            <a:off x="4284663" y="3357563"/>
            <a:ext cx="25923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048" name="Text Box 27"/>
          <p:cNvSpPr txBox="1">
            <a:spLocks noChangeArrowheads="1"/>
          </p:cNvSpPr>
          <p:nvPr/>
        </p:nvSpPr>
        <p:spPr bwMode="auto">
          <a:xfrm>
            <a:off x="6804025" y="3789363"/>
            <a:ext cx="2187575" cy="376237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Smoothing of trend.</a:t>
            </a:r>
            <a:endParaRPr lang="en-US"/>
          </a:p>
        </p:txBody>
      </p:sp>
      <p:sp>
        <p:nvSpPr>
          <p:cNvPr id="1049" name="Line 28"/>
          <p:cNvSpPr>
            <a:spLocks noChangeShapeType="1"/>
          </p:cNvSpPr>
          <p:nvPr/>
        </p:nvSpPr>
        <p:spPr bwMode="auto">
          <a:xfrm>
            <a:off x="5003800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050" name="Text Box 29"/>
          <p:cNvSpPr txBox="1">
            <a:spLocks noChangeArrowheads="1"/>
          </p:cNvSpPr>
          <p:nvPr/>
        </p:nvSpPr>
        <p:spPr bwMode="auto">
          <a:xfrm>
            <a:off x="5127625" y="2152650"/>
            <a:ext cx="1628775" cy="37623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Observe data.</a:t>
            </a:r>
            <a:endParaRPr lang="en-US"/>
          </a:p>
        </p:txBody>
      </p:sp>
      <p:sp>
        <p:nvSpPr>
          <p:cNvPr id="1051" name="Line 30"/>
          <p:cNvSpPr>
            <a:spLocks noChangeShapeType="1"/>
          </p:cNvSpPr>
          <p:nvPr/>
        </p:nvSpPr>
        <p:spPr bwMode="auto">
          <a:xfrm flipV="1">
            <a:off x="2916238" y="2492375"/>
            <a:ext cx="2232025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052" name="Text Box 31"/>
          <p:cNvSpPr txBox="1">
            <a:spLocks noChangeArrowheads="1"/>
          </p:cNvSpPr>
          <p:nvPr/>
        </p:nvSpPr>
        <p:spPr bwMode="auto">
          <a:xfrm>
            <a:off x="6208713" y="5321300"/>
            <a:ext cx="2276475" cy="37623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Smoothing constant.</a:t>
            </a:r>
            <a:endParaRPr lang="en-US"/>
          </a:p>
        </p:txBody>
      </p:sp>
      <p:sp>
        <p:nvSpPr>
          <p:cNvPr id="1053" name="Line 32"/>
          <p:cNvSpPr>
            <a:spLocks noChangeShapeType="1"/>
          </p:cNvSpPr>
          <p:nvPr/>
        </p:nvSpPr>
        <p:spPr bwMode="auto">
          <a:xfrm>
            <a:off x="3851275" y="3933825"/>
            <a:ext cx="230505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054" name="Line 33"/>
          <p:cNvSpPr>
            <a:spLocks noChangeShapeType="1"/>
          </p:cNvSpPr>
          <p:nvPr/>
        </p:nvSpPr>
        <p:spPr bwMode="auto">
          <a:xfrm>
            <a:off x="4859338" y="5157788"/>
            <a:ext cx="12969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cxnSp>
        <p:nvCxnSpPr>
          <p:cNvPr id="32" name="Straight Connector 31"/>
          <p:cNvCxnSpPr/>
          <p:nvPr/>
        </p:nvCxnSpPr>
        <p:spPr>
          <a:xfrm>
            <a:off x="395536" y="1340768"/>
            <a:ext cx="75608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F1015-ADD4-4B34-9075-C8BADC6334A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632700" cy="936625"/>
          </a:xfrm>
        </p:spPr>
        <p:txBody>
          <a:bodyPr/>
          <a:lstStyle/>
          <a:p>
            <a:pPr algn="ctr" eaLnBrk="1" hangingPunct="1"/>
            <a:r>
              <a:rPr lang="en-AU" dirty="0">
                <a:solidFill>
                  <a:schemeClr val="tx1"/>
                </a:solidFill>
              </a:rPr>
              <a:t>Methods of Trend Forecasting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08963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700" b="1" dirty="0">
                <a:solidFill>
                  <a:srgbClr val="0000FF"/>
                </a:solidFill>
              </a:rPr>
              <a:t>Holt’s Method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AU" sz="10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 sensible selection of these parameters (</a:t>
            </a:r>
            <a:r>
              <a:rPr lang="el-GR" sz="2400" i="1" dirty="0"/>
              <a:t>α</a:t>
            </a:r>
            <a:r>
              <a:rPr lang="en-AU" sz="2400" i="1" dirty="0"/>
              <a:t> </a:t>
            </a:r>
            <a:r>
              <a:rPr lang="en-AU" sz="2400" dirty="0"/>
              <a:t>and </a:t>
            </a:r>
            <a:r>
              <a:rPr lang="el-GR" sz="2400" i="1" dirty="0"/>
              <a:t>β</a:t>
            </a:r>
            <a:r>
              <a:rPr lang="en-AU" sz="2400" i="1" dirty="0"/>
              <a:t>) </a:t>
            </a:r>
            <a:r>
              <a:rPr lang="en-US" sz="2400" dirty="0"/>
              <a:t>can be done in EXCEL using the SOLVER (</a:t>
            </a:r>
            <a:r>
              <a:rPr lang="en-US" sz="2400" dirty="0" err="1"/>
              <a:t>minimising</a:t>
            </a:r>
            <a:r>
              <a:rPr lang="en-US" sz="2400" dirty="0"/>
              <a:t> MSE). </a:t>
            </a:r>
            <a:endParaRPr lang="en-AU" sz="2400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To </a:t>
            </a:r>
            <a:r>
              <a:rPr lang="en-US" sz="2400" b="1" dirty="0" err="1"/>
              <a:t>initialise</a:t>
            </a:r>
            <a:r>
              <a:rPr lang="en-US" sz="2400" b="1" dirty="0"/>
              <a:t> Holt’s procedure we have several choices: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We can use the initial data value for the first base L</a:t>
            </a:r>
            <a:r>
              <a:rPr lang="en-US" sz="2000" baseline="-25000" dirty="0"/>
              <a:t>1</a:t>
            </a:r>
            <a:r>
              <a:rPr lang="en-US" sz="2000" dirty="0"/>
              <a:t> and use a zero Trend there (b</a:t>
            </a:r>
            <a:r>
              <a:rPr lang="en-US" sz="2000" baseline="-25000" dirty="0"/>
              <a:t>1</a:t>
            </a:r>
            <a:r>
              <a:rPr lang="en-US" sz="2000" dirty="0"/>
              <a:t> = 0).</a:t>
            </a:r>
          </a:p>
          <a:p>
            <a:pPr lvl="1" eaLnBrk="1" hangingPunct="1">
              <a:lnSpc>
                <a:spcPct val="90000"/>
              </a:lnSpc>
            </a:pPr>
            <a:r>
              <a:rPr lang="en-AU" sz="2000" dirty="0"/>
              <a:t>One alternative is to set L</a:t>
            </a:r>
            <a:r>
              <a:rPr lang="en-AU" sz="2000" baseline="-25000" dirty="0"/>
              <a:t>1</a:t>
            </a:r>
            <a:r>
              <a:rPr lang="en-AU" sz="2000" dirty="0"/>
              <a:t>=Y</a:t>
            </a:r>
            <a:r>
              <a:rPr lang="en-AU" sz="2000" baseline="-25000" dirty="0"/>
              <a:t>1</a:t>
            </a:r>
            <a:r>
              <a:rPr lang="en-AU" sz="2000" dirty="0"/>
              <a:t> and b</a:t>
            </a:r>
            <a:r>
              <a:rPr lang="en-AU" sz="1600" baseline="-25000" dirty="0"/>
              <a:t>1</a:t>
            </a:r>
            <a:r>
              <a:rPr lang="en-AU" sz="2000" dirty="0"/>
              <a:t>=Y</a:t>
            </a:r>
            <a:r>
              <a:rPr lang="en-AU" sz="1600" baseline="-25000" dirty="0"/>
              <a:t>2</a:t>
            </a:r>
            <a:r>
              <a:rPr lang="en-AU" sz="2000" dirty="0"/>
              <a:t>-Y</a:t>
            </a:r>
            <a:r>
              <a:rPr lang="en-AU" sz="1600" baseline="-25000" dirty="0"/>
              <a:t>1</a:t>
            </a:r>
            <a:r>
              <a:rPr lang="en-AU" sz="2000" dirty="0"/>
              <a:t> or b1= (Y</a:t>
            </a:r>
            <a:r>
              <a:rPr lang="en-AU" sz="2000" baseline="-25000" dirty="0"/>
              <a:t>4</a:t>
            </a:r>
            <a:r>
              <a:rPr lang="en-AU" sz="2000" dirty="0"/>
              <a:t> -Y</a:t>
            </a:r>
            <a:r>
              <a:rPr lang="en-AU" sz="2000" baseline="-25000" dirty="0"/>
              <a:t>1</a:t>
            </a:r>
            <a:r>
              <a:rPr lang="en-AU" sz="2000" dirty="0"/>
              <a:t>)/3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Another alternative is to use least squares regression. </a:t>
            </a:r>
          </a:p>
          <a:p>
            <a:pPr eaLnBrk="1" hangingPunct="1">
              <a:lnSpc>
                <a:spcPct val="90000"/>
              </a:lnSpc>
            </a:pPr>
            <a:endParaRPr lang="en-AU" sz="2000" dirty="0"/>
          </a:p>
          <a:p>
            <a:pPr eaLnBrk="1" hangingPunct="1">
              <a:lnSpc>
                <a:spcPct val="90000"/>
              </a:lnSpc>
            </a:pPr>
            <a:endParaRPr lang="en-US" sz="19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dirty="0"/>
              <a:t> 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679700" y="5608638"/>
            <a:ext cx="5181931" cy="369332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Practice exercise: Reproduce Table 4-6 (p.160).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042988" y="6308725"/>
            <a:ext cx="7394575" cy="37623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FF"/>
                </a:solidFill>
              </a:rPr>
              <a:t>For inventory demand data: Solution in EXCEL attached on Blackboard</a:t>
            </a:r>
            <a:endParaRPr lang="en-US">
              <a:solidFill>
                <a:srgbClr val="0000FF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57188" y="1268760"/>
            <a:ext cx="7599188" cy="17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D6948-53BA-4F35-8537-4444B5CA3FC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2055813"/>
          </a:xfrm>
        </p:spPr>
        <p:txBody>
          <a:bodyPr/>
          <a:lstStyle/>
          <a:p>
            <a:pPr algn="ctr" eaLnBrk="1" hangingPunct="1"/>
            <a:r>
              <a:rPr lang="en-AU" sz="4400" dirty="0">
                <a:solidFill>
                  <a:schemeClr val="tx1"/>
                </a:solidFill>
              </a:rPr>
              <a:t>Seasonal Forecasts by smoothing</a:t>
            </a:r>
            <a:br>
              <a:rPr lang="en-AU" sz="4400" dirty="0">
                <a:solidFill>
                  <a:schemeClr val="tx1"/>
                </a:solidFill>
              </a:rPr>
            </a:br>
            <a:r>
              <a:rPr lang="en-AU" sz="4400" dirty="0">
                <a:solidFill>
                  <a:schemeClr val="tx1"/>
                </a:solidFill>
              </a:rPr>
              <a:t>Holt-Winter’s Method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8064500" cy="3854450"/>
          </a:xfrm>
        </p:spPr>
        <p:txBody>
          <a:bodyPr/>
          <a:lstStyle/>
          <a:p>
            <a:pPr eaLnBrk="1" hangingPunct="1"/>
            <a:r>
              <a:rPr lang="en-AU"/>
              <a:t>Seasonal Forecasts by Smoothing</a:t>
            </a:r>
          </a:p>
          <a:p>
            <a:pPr lvl="1" eaLnBrk="1" hangingPunct="1"/>
            <a:r>
              <a:rPr lang="en-AU"/>
              <a:t>Seasonal pattern is very common in time series data.</a:t>
            </a:r>
          </a:p>
          <a:p>
            <a:pPr lvl="1" eaLnBrk="1" hangingPunct="1"/>
            <a:r>
              <a:rPr lang="en-AU"/>
              <a:t>Variety of seasonal patterns, e.g. weekly, quarterly, monthly etc.</a:t>
            </a:r>
          </a:p>
          <a:p>
            <a:pPr lvl="1" eaLnBrk="1" hangingPunct="1"/>
            <a:r>
              <a:rPr lang="en-AU"/>
              <a:t>A number of models exists to handle this seasonality.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2060848"/>
            <a:ext cx="74888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D70DAD-7982-4F2C-A20D-E80E6CBDFAE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40650" cy="1125538"/>
          </a:xfrm>
        </p:spPr>
        <p:txBody>
          <a:bodyPr/>
          <a:lstStyle/>
          <a:p>
            <a:pPr algn="ctr" eaLnBrk="1" hangingPunct="1"/>
            <a:r>
              <a:rPr lang="en-AU" sz="3600" dirty="0">
                <a:solidFill>
                  <a:schemeClr val="tx1"/>
                </a:solidFill>
              </a:rPr>
              <a:t>Seasonal Forecasts by Smoothing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5589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AU" sz="1200" dirty="0">
              <a:solidFill>
                <a:srgbClr val="990099"/>
              </a:solidFill>
            </a:endParaRPr>
          </a:p>
          <a:p>
            <a:pPr eaLnBrk="1" hangingPunct="1"/>
            <a:r>
              <a:rPr lang="en-AU" dirty="0"/>
              <a:t>Holt-Winter’s </a:t>
            </a:r>
            <a:r>
              <a:rPr lang="en-AU" dirty="0">
                <a:solidFill>
                  <a:srgbClr val="0000FF"/>
                </a:solidFill>
              </a:rPr>
              <a:t>Trend</a:t>
            </a:r>
            <a:r>
              <a:rPr lang="en-AU" dirty="0"/>
              <a:t> and </a:t>
            </a:r>
            <a:r>
              <a:rPr lang="en-AU" dirty="0">
                <a:solidFill>
                  <a:srgbClr val="0000FF"/>
                </a:solidFill>
              </a:rPr>
              <a:t>Seasonality</a:t>
            </a:r>
            <a:r>
              <a:rPr lang="en-AU" dirty="0">
                <a:solidFill>
                  <a:srgbClr val="990099"/>
                </a:solidFill>
              </a:rPr>
              <a:t> </a:t>
            </a:r>
            <a:r>
              <a:rPr lang="en-AU" dirty="0"/>
              <a:t>Method</a:t>
            </a:r>
          </a:p>
          <a:p>
            <a:pPr lvl="1" eaLnBrk="1" hangingPunct="1"/>
            <a:r>
              <a:rPr lang="en-AU" dirty="0"/>
              <a:t>It is an extension of Holt’s method (extended by Winters, 1960) for seasonal time series.</a:t>
            </a:r>
          </a:p>
          <a:p>
            <a:pPr lvl="1" eaLnBrk="1" hangingPunct="1"/>
            <a:r>
              <a:rPr lang="en-AU" dirty="0"/>
              <a:t>If the data exhibit a linear trend, Holt’s linear method is appropriate.</a:t>
            </a:r>
          </a:p>
          <a:p>
            <a:pPr lvl="1" eaLnBrk="1" hangingPunct="1"/>
            <a:r>
              <a:rPr lang="en-AU" dirty="0"/>
              <a:t>If the data are seasonal then Winter’s method to capture seasonality directly.</a:t>
            </a:r>
          </a:p>
          <a:p>
            <a:pPr lvl="1" eaLnBrk="1" hangingPunct="1"/>
            <a:r>
              <a:rPr lang="en-AU" dirty="0"/>
              <a:t>Holt-Winter shows that the effect of seasonal influences increases with an increase in the level of the time series.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6784975" y="5969000"/>
            <a:ext cx="1108075" cy="37623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Page161</a:t>
            </a: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57188" y="1268760"/>
            <a:ext cx="7599188" cy="17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2F27E-0631-486B-AB72-3B5D2CCC7F33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7740650" cy="836613"/>
          </a:xfrm>
        </p:spPr>
        <p:txBody>
          <a:bodyPr/>
          <a:lstStyle/>
          <a:p>
            <a:pPr algn="ctr" eaLnBrk="1" hangingPunct="1"/>
            <a:r>
              <a:rPr lang="en-AU" sz="3600" dirty="0">
                <a:solidFill>
                  <a:schemeClr val="tx1"/>
                </a:solidFill>
              </a:rPr>
              <a:t>Seasonal Forecasts by Smoothing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72816"/>
            <a:ext cx="8424862" cy="5085184"/>
          </a:xfrm>
        </p:spPr>
        <p:txBody>
          <a:bodyPr/>
          <a:lstStyle/>
          <a:p>
            <a:pPr eaLnBrk="1" hangingPunct="1"/>
            <a:r>
              <a:rPr lang="en-US" sz="2600" dirty="0"/>
              <a:t>The Holt-Winters forecasting method constructs three statistically related series, which are used to make the actual forecast. These series are:</a:t>
            </a:r>
          </a:p>
          <a:p>
            <a:pPr lvl="1" eaLnBrk="1" hangingPunct="1"/>
            <a:r>
              <a:rPr lang="en-US" sz="2200" dirty="0"/>
              <a:t>The smoothed data series, which is the original data with seasonal effects and random error removed.</a:t>
            </a:r>
          </a:p>
          <a:p>
            <a:pPr lvl="1" eaLnBrk="1" hangingPunct="1"/>
            <a:r>
              <a:rPr lang="en-US" sz="2200" dirty="0"/>
              <a:t>The seasonal index series, which is the seasonal effect for each period. The Holt-Winters method allows seasonal effects to vary over time, so there is a seasonal index value for every historical period.</a:t>
            </a:r>
          </a:p>
          <a:p>
            <a:pPr lvl="1" eaLnBrk="1" hangingPunct="1"/>
            <a:r>
              <a:rPr lang="en-US" sz="2200" dirty="0"/>
              <a:t>The trend series, which is the change in the data for each period with the seasonal effects and random error removed. The Holt-Winters method allows the trend effect to vary over time, so there is a trend value for every historical period.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57188" y="1268760"/>
            <a:ext cx="7527180" cy="17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4596B-A066-4708-BD5B-92E058B50A32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40650" cy="1125538"/>
          </a:xfrm>
        </p:spPr>
        <p:txBody>
          <a:bodyPr/>
          <a:lstStyle/>
          <a:p>
            <a:pPr algn="ctr" eaLnBrk="1" hangingPunct="1"/>
            <a:r>
              <a:rPr lang="en-AU" sz="3600">
                <a:solidFill>
                  <a:srgbClr val="008000"/>
                </a:solidFill>
              </a:rPr>
              <a:t>Seasonal Forecasts by Smoothing</a:t>
            </a:r>
            <a:endParaRPr lang="en-US" sz="3600">
              <a:solidFill>
                <a:srgbClr val="008000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5589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AU" sz="1200">
              <a:solidFill>
                <a:srgbClr val="990099"/>
              </a:solidFill>
            </a:endParaRPr>
          </a:p>
          <a:p>
            <a:pPr eaLnBrk="1" hangingPunct="1"/>
            <a:r>
              <a:rPr lang="en-AU"/>
              <a:t>Holt-Winter’s Trend and Seasonality Method</a:t>
            </a:r>
          </a:p>
          <a:p>
            <a:pPr lvl="1" eaLnBrk="1" hangingPunct="1"/>
            <a:r>
              <a:rPr lang="en-AU"/>
              <a:t>This method is based on three smoothing equations</a:t>
            </a:r>
          </a:p>
          <a:p>
            <a:pPr lvl="2" eaLnBrk="1" hangingPunct="1"/>
            <a:r>
              <a:rPr lang="en-AU" sz="2500"/>
              <a:t>One for the level (</a:t>
            </a:r>
            <a:r>
              <a:rPr lang="el-GR" sz="2500"/>
              <a:t>α</a:t>
            </a:r>
            <a:r>
              <a:rPr lang="en-US" sz="2500"/>
              <a:t>)</a:t>
            </a:r>
            <a:endParaRPr lang="el-GR" sz="2500"/>
          </a:p>
          <a:p>
            <a:pPr lvl="2" eaLnBrk="1" hangingPunct="1"/>
            <a:r>
              <a:rPr lang="en-AU" sz="2500"/>
              <a:t>One for the trend (</a:t>
            </a:r>
            <a:r>
              <a:rPr lang="el-GR" sz="2500"/>
              <a:t>β</a:t>
            </a:r>
            <a:r>
              <a:rPr lang="en-US" sz="2500"/>
              <a:t>)</a:t>
            </a:r>
            <a:endParaRPr lang="el-GR" sz="2500"/>
          </a:p>
          <a:p>
            <a:pPr lvl="2" eaLnBrk="1" hangingPunct="1"/>
            <a:r>
              <a:rPr lang="en-AU" sz="2500"/>
              <a:t>One for seasonality (</a:t>
            </a:r>
            <a:r>
              <a:rPr lang="el-GR" sz="2500"/>
              <a:t>γ</a:t>
            </a:r>
            <a:r>
              <a:rPr lang="en-US" sz="2500"/>
              <a:t>)</a:t>
            </a:r>
            <a:r>
              <a:rPr lang="en-AU" sz="2500"/>
              <a:t>.</a:t>
            </a:r>
          </a:p>
          <a:p>
            <a:pPr lvl="1" eaLnBrk="1" hangingPunct="1"/>
            <a:r>
              <a:rPr lang="en-AU"/>
              <a:t>This method is similar to Holt’s method, with one additional equation for seasonality.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57188" y="1268760"/>
            <a:ext cx="7599188" cy="17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2528</TotalTime>
  <Words>1762</Words>
  <Application>Microsoft Office PowerPoint</Application>
  <PresentationFormat>On-screen Show (4:3)</PresentationFormat>
  <Paragraphs>335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Black</vt:lpstr>
      <vt:lpstr>Wingdings</vt:lpstr>
      <vt:lpstr>Network</vt:lpstr>
      <vt:lpstr>Equation</vt:lpstr>
      <vt:lpstr>PowerPoint Presentation</vt:lpstr>
      <vt:lpstr> Time Series Models</vt:lpstr>
      <vt:lpstr>Methods of Trend Forecasting</vt:lpstr>
      <vt:lpstr>Methods of Trend Forecasting</vt:lpstr>
      <vt:lpstr>Methods of Trend Forecasting</vt:lpstr>
      <vt:lpstr>Seasonal Forecasts by smoothing Holt-Winter’s Method</vt:lpstr>
      <vt:lpstr>Seasonal Forecasts by Smoothing</vt:lpstr>
      <vt:lpstr>Seasonal Forecasts by Smoothing</vt:lpstr>
      <vt:lpstr>Seasonal Forecasts by Smoothing</vt:lpstr>
      <vt:lpstr>Seasonal Forecasts by Smoothing</vt:lpstr>
      <vt:lpstr>Seasonal Forecasts by Smoothing</vt:lpstr>
      <vt:lpstr>Seasonal Forecasts by Smoothing -Holt-Winter’s method</vt:lpstr>
      <vt:lpstr>Seasonal Forecasts by Smoothing</vt:lpstr>
      <vt:lpstr>Seasonal Forecasts by Smoothing</vt:lpstr>
      <vt:lpstr>Holt-Winter’s method: Table 4-9, p.167</vt:lpstr>
      <vt:lpstr>Holt-Winter’s  Method</vt:lpstr>
      <vt:lpstr>Exponential Smoothing Methods -Pegels’ Classification</vt:lpstr>
      <vt:lpstr>Exponential Smoothing Methods -Pegels’ Classification</vt:lpstr>
      <vt:lpstr>Pegels’ Classification</vt:lpstr>
      <vt:lpstr>Exponential Smoothing Methods -Pegels’ Classification</vt:lpstr>
      <vt:lpstr>General Aspects of Smoothing Methods</vt:lpstr>
      <vt:lpstr>General Aspects of Smoothing Methods</vt:lpstr>
      <vt:lpstr>General Aspects of Smoothing Methods</vt:lpstr>
      <vt:lpstr>General Aspects of Smoothing Methods</vt:lpstr>
      <vt:lpstr>Revision: Final Test (Exam)</vt:lpstr>
      <vt:lpstr>Final Test (Exam): Module 1</vt:lpstr>
      <vt:lpstr>Final Test (Exam): Module 1</vt:lpstr>
      <vt:lpstr>Final Test (Exam): Module 1</vt:lpstr>
    </vt:vector>
  </TitlesOfParts>
  <Company>Swinburne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HMS 782 Module 2 Session 7</dc:title>
  <dc:creator>Swin</dc:creator>
  <cp:lastModifiedBy>Hunar Adam Hamza</cp:lastModifiedBy>
  <cp:revision>605</cp:revision>
  <cp:lastPrinted>2012-10-01T05:13:21Z</cp:lastPrinted>
  <dcterms:created xsi:type="dcterms:W3CDTF">2005-09-01T02:14:54Z</dcterms:created>
  <dcterms:modified xsi:type="dcterms:W3CDTF">2024-05-29T14:23:51Z</dcterms:modified>
</cp:coreProperties>
</file>