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snapToGrid="0" snapToObjects="1">
      <p:cViewPr varScale="1">
        <p:scale>
          <a:sx n="121" d="100"/>
          <a:sy n="121" d="100"/>
        </p:scale>
        <p:origin x="200" y="296"/>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5/24/21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5/24/21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5/24/21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5/24/21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5/24/21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5/24/21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20A0B-70BD-7541-B174-D41887CB8DE3}"/>
              </a:ext>
            </a:extLst>
          </p:cNvPr>
          <p:cNvSpPr>
            <a:spLocks noGrp="1"/>
          </p:cNvSpPr>
          <p:nvPr>
            <p:ph type="title"/>
          </p:nvPr>
        </p:nvSpPr>
        <p:spPr/>
        <p:txBody>
          <a:bodyPr>
            <a:normAutofit/>
          </a:bodyPr>
          <a:lstStyle/>
          <a:p>
            <a:pPr algn="ctr" defTabSz="914400" rtl="1" eaLnBrk="1" latinLnBrk="0" hangingPunct="1">
              <a:lnSpc>
                <a:spcPct val="90000"/>
              </a:lnSpc>
              <a:spcBef>
                <a:spcPct val="0"/>
              </a:spcBef>
              <a:buNone/>
            </a:pPr>
            <a:r>
              <a:rPr lang="ar-SA" sz="4000" b="1" dirty="0"/>
              <a:t>محاضرات الفكر السياسي المعاصر</a:t>
            </a:r>
            <a:br>
              <a:rPr lang="ar-SA" sz="4000" b="1" dirty="0"/>
            </a:br>
            <a:r>
              <a:rPr lang="ar-SA" sz="4000" b="1" dirty="0"/>
              <a:t>للعام الدراسي ٢٠٢٠- ٢٠٢١ </a:t>
            </a:r>
            <a:endParaRPr lang="en-US" sz="4000" b="1" dirty="0"/>
          </a:p>
        </p:txBody>
      </p:sp>
      <p:sp>
        <p:nvSpPr>
          <p:cNvPr id="3" name="Content Placeholder 2">
            <a:extLst>
              <a:ext uri="{FF2B5EF4-FFF2-40B4-BE49-F238E27FC236}">
                <a16:creationId xmlns:a16="http://schemas.microsoft.com/office/drawing/2014/main" id="{EAC737B9-EE79-BD4E-8AC6-8B3B0651565E}"/>
              </a:ext>
            </a:extLst>
          </p:cNvPr>
          <p:cNvSpPr>
            <a:spLocks noGrp="1"/>
          </p:cNvSpPr>
          <p:nvPr>
            <p:ph idx="1"/>
          </p:nvPr>
        </p:nvSpPr>
        <p:spPr/>
        <p:txBody>
          <a:bodyPr>
            <a:normAutofit/>
          </a:bodyPr>
          <a:lstStyle/>
          <a:p>
            <a:pPr marL="228600" indent="-228600" algn="ctr" defTabSz="914400" rtl="1" eaLnBrk="1" latinLnBrk="0" hangingPunct="1">
              <a:lnSpc>
                <a:spcPct val="120000"/>
              </a:lnSpc>
              <a:spcBef>
                <a:spcPts val="1000"/>
              </a:spcBef>
              <a:buSzPct val="125000"/>
              <a:buFont typeface="Arial" panose="020B0604020202020204" pitchFamily="34" charset="0"/>
              <a:buChar char="•"/>
            </a:pPr>
            <a:endParaRPr lang="ar-SA" sz="3200" dirty="0">
              <a:solidFill>
                <a:schemeClr val="bg1"/>
              </a:solidFill>
            </a:endParaRPr>
          </a:p>
          <a:p>
            <a:pPr marL="228600" indent="-228600" algn="ctr" defTabSz="914400" rtl="1" eaLnBrk="1" latinLnBrk="0" hangingPunct="1">
              <a:lnSpc>
                <a:spcPct val="120000"/>
              </a:lnSpc>
              <a:spcBef>
                <a:spcPts val="1000"/>
              </a:spcBef>
              <a:buSzPct val="125000"/>
              <a:buFont typeface="Arial" panose="020B0604020202020204" pitchFamily="34" charset="0"/>
              <a:buChar char="•"/>
            </a:pPr>
            <a:r>
              <a:rPr lang="ar-SA" sz="3200" dirty="0">
                <a:solidFill>
                  <a:schemeClr val="bg1"/>
                </a:solidFill>
              </a:rPr>
              <a:t>تكملة المادة العلمية ذات العلاقة بأفكار أنطونيو غرامشي: </a:t>
            </a:r>
          </a:p>
          <a:p>
            <a:pPr marL="0" indent="0" algn="ctr" defTabSz="914400" rtl="1" eaLnBrk="1" latinLnBrk="0" hangingPunct="1">
              <a:lnSpc>
                <a:spcPct val="120000"/>
              </a:lnSpc>
              <a:spcBef>
                <a:spcPts val="1000"/>
              </a:spcBef>
              <a:buSzPct val="125000"/>
              <a:buNone/>
            </a:pPr>
            <a:endParaRPr lang="en-US" sz="3200" dirty="0">
              <a:solidFill>
                <a:schemeClr val="bg1"/>
              </a:solidFill>
            </a:endParaRPr>
          </a:p>
        </p:txBody>
      </p:sp>
    </p:spTree>
    <p:extLst>
      <p:ext uri="{BB962C8B-B14F-4D97-AF65-F5344CB8AC3E}">
        <p14:creationId xmlns:p14="http://schemas.microsoft.com/office/powerpoint/2010/main" val="1418090246"/>
      </p:ext>
    </p:extLst>
  </p:cSld>
  <p:clrMapOvr>
    <a:masterClrMapping/>
  </p:clrMapOvr>
  <mc:AlternateContent xmlns:mc="http://schemas.openxmlformats.org/markup-compatibility/2006" xmlns:p14="http://schemas.microsoft.com/office/powerpoint/2010/main">
    <mc:Choice Requires="p14">
      <p:transition spd="slow" p14:dur="2000" advTm="96456"/>
    </mc:Choice>
    <mc:Fallback xmlns="">
      <p:transition spd="slow" advTm="9645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9882-5C84-3740-944A-088CAB37331D}"/>
              </a:ext>
            </a:extLst>
          </p:cNvPr>
          <p:cNvSpPr>
            <a:spLocks noGrp="1"/>
          </p:cNvSpPr>
          <p:nvPr>
            <p:ph type="ctrTitle"/>
          </p:nvPr>
        </p:nvSpPr>
        <p:spPr>
          <a:xfrm>
            <a:off x="1876424" y="966952"/>
            <a:ext cx="8791575" cy="966951"/>
          </a:xfrm>
        </p:spPr>
        <p:txBody>
          <a:bodyPr/>
          <a:lstStyle/>
          <a:p>
            <a:pPr algn="ctr"/>
            <a:r>
              <a:rPr lang="ar-SA" b="1" dirty="0"/>
              <a:t>رابعاً- الأيديولوجيا من منظور غرامشي</a:t>
            </a:r>
            <a:endParaRPr lang="en-US" b="1" dirty="0"/>
          </a:p>
        </p:txBody>
      </p:sp>
      <p:sp>
        <p:nvSpPr>
          <p:cNvPr id="3" name="Subtitle 2">
            <a:extLst>
              <a:ext uri="{FF2B5EF4-FFF2-40B4-BE49-F238E27FC236}">
                <a16:creationId xmlns:a16="http://schemas.microsoft.com/office/drawing/2014/main" id="{24B1E4E5-B99E-E341-B989-74C5FC3959B9}"/>
              </a:ext>
            </a:extLst>
          </p:cNvPr>
          <p:cNvSpPr>
            <a:spLocks noGrp="1"/>
          </p:cNvSpPr>
          <p:nvPr>
            <p:ph type="subTitle" idx="1"/>
          </p:nvPr>
        </p:nvSpPr>
        <p:spPr>
          <a:xfrm>
            <a:off x="1739790" y="2102069"/>
            <a:ext cx="8791575" cy="4078014"/>
          </a:xfrm>
        </p:spPr>
        <p:txBody>
          <a:bodyPr>
            <a:normAutofit/>
          </a:bodyPr>
          <a:lstStyle/>
          <a:p>
            <a:pPr marL="0" indent="0" algn="just" defTabSz="914400" rtl="1" eaLnBrk="1" latinLnBrk="0" hangingPunct="1">
              <a:lnSpc>
                <a:spcPct val="120000"/>
              </a:lnSpc>
              <a:spcBef>
                <a:spcPts val="1000"/>
              </a:spcBef>
              <a:buSzPct val="125000"/>
              <a:buFont typeface="Arial" panose="020B0604020202020204" pitchFamily="34" charset="0"/>
              <a:buNone/>
            </a:pPr>
            <a:r>
              <a:rPr lang="ar-SA" sz="2800" dirty="0">
                <a:solidFill>
                  <a:schemeClr val="tx1"/>
                </a:solidFill>
              </a:rPr>
              <a:t>١- تعريف الأيديولوجيا لدى غرامشي:</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2800" dirty="0">
                <a:solidFill>
                  <a:schemeClr val="tx1"/>
                </a:solidFill>
              </a:rPr>
              <a:t>٢- أنواع الأيديولوجيات:</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2800" dirty="0" err="1">
                <a:solidFill>
                  <a:schemeClr val="tx1"/>
                </a:solidFill>
              </a:rPr>
              <a:t>أ</a:t>
            </a:r>
            <a:r>
              <a:rPr lang="ar-SA" sz="2800" dirty="0">
                <a:solidFill>
                  <a:schemeClr val="tx1"/>
                </a:solidFill>
              </a:rPr>
              <a:t>- الأيديولوجيات العضوية التاريخية</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2800" dirty="0">
                <a:solidFill>
                  <a:schemeClr val="tx1"/>
                </a:solidFill>
              </a:rPr>
              <a:t>ب- الأيديولوجيات العشوائية العقلانية </a:t>
            </a:r>
          </a:p>
          <a:p>
            <a:pPr marL="0" indent="0" algn="just" defTabSz="914400" rtl="1" eaLnBrk="1" latinLnBrk="0" hangingPunct="1">
              <a:lnSpc>
                <a:spcPct val="120000"/>
              </a:lnSpc>
              <a:spcBef>
                <a:spcPts val="1000"/>
              </a:spcBef>
              <a:buSzPct val="125000"/>
              <a:buFont typeface="Arial" panose="020B0604020202020204" pitchFamily="34" charset="0"/>
              <a:buNone/>
            </a:pPr>
            <a:r>
              <a:rPr lang="ar-SA" sz="2800" dirty="0">
                <a:solidFill>
                  <a:schemeClr val="tx1"/>
                </a:solidFill>
              </a:rPr>
              <a:t>٣- أهمية الأيديولوجية ووظيفتها: مقارنة مع الكنيسة الكاثوليكية:</a:t>
            </a:r>
            <a:endParaRPr lang="en-US" sz="2800" dirty="0">
              <a:solidFill>
                <a:schemeClr val="tx1"/>
              </a:solidFill>
            </a:endParaRPr>
          </a:p>
        </p:txBody>
      </p:sp>
    </p:spTree>
    <p:extLst>
      <p:ext uri="{BB962C8B-B14F-4D97-AF65-F5344CB8AC3E}">
        <p14:creationId xmlns:p14="http://schemas.microsoft.com/office/powerpoint/2010/main" val="1388731025"/>
      </p:ext>
    </p:extLst>
  </p:cSld>
  <p:clrMapOvr>
    <a:masterClrMapping/>
  </p:clrMapOvr>
  <mc:AlternateContent xmlns:mc="http://schemas.openxmlformats.org/markup-compatibility/2006" xmlns:p14="http://schemas.microsoft.com/office/powerpoint/2010/main">
    <mc:Choice Requires="p14">
      <p:transition spd="slow" p14:dur="2000" advTm="274193"/>
    </mc:Choice>
    <mc:Fallback xmlns="">
      <p:transition spd="slow" advTm="27419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70C90-604C-F94E-9714-6FCBD5586436}"/>
              </a:ext>
            </a:extLst>
          </p:cNvPr>
          <p:cNvSpPr>
            <a:spLocks noGrp="1"/>
          </p:cNvSpPr>
          <p:nvPr>
            <p:ph type="title"/>
          </p:nvPr>
        </p:nvSpPr>
        <p:spPr/>
        <p:txBody>
          <a:bodyPr/>
          <a:lstStyle/>
          <a:p>
            <a:pPr algn="ctr" rtl="1"/>
            <a:r>
              <a:rPr lang="ar-SA" dirty="0"/>
              <a:t>١- تعريف الأيديولوجيا لدى غرامشي:</a:t>
            </a:r>
            <a:endParaRPr lang="en-US" dirty="0"/>
          </a:p>
        </p:txBody>
      </p:sp>
      <p:sp>
        <p:nvSpPr>
          <p:cNvPr id="3" name="Content Placeholder 2">
            <a:extLst>
              <a:ext uri="{FF2B5EF4-FFF2-40B4-BE49-F238E27FC236}">
                <a16:creationId xmlns:a16="http://schemas.microsoft.com/office/drawing/2014/main" id="{38FF67E5-FEC7-5A40-A26F-09AD84BA51C5}"/>
              </a:ext>
            </a:extLst>
          </p:cNvPr>
          <p:cNvSpPr>
            <a:spLocks noGrp="1"/>
          </p:cNvSpPr>
          <p:nvPr>
            <p:ph idx="1"/>
          </p:nvPr>
        </p:nvSpPr>
        <p:spPr/>
        <p:txBody>
          <a:bodyPr/>
          <a:lstStyle/>
          <a:p>
            <a:pPr marL="228600" indent="-228600" algn="r" defTabSz="914400" rtl="1" eaLnBrk="1" latinLnBrk="0" hangingPunct="1">
              <a:lnSpc>
                <a:spcPct val="120000"/>
              </a:lnSpc>
              <a:spcBef>
                <a:spcPts val="1000"/>
              </a:spcBef>
              <a:buSzPct val="125000"/>
              <a:buFont typeface="Arial" panose="020B0604020202020204" pitchFamily="34" charset="0"/>
              <a:buChar char="•"/>
            </a:pPr>
            <a:r>
              <a:rPr lang="ar-SA" dirty="0"/>
              <a:t>يقع مفهوم "الأيديولوجيا" في مكان المركز من أفكار غرامشي، بوصفها أداة تحقيق الهيمنة الفكرية.</a:t>
            </a:r>
          </a:p>
          <a:p>
            <a:pPr marL="228600" indent="-228600" algn="r" defTabSz="914400" rtl="1" eaLnBrk="1" latinLnBrk="0" hangingPunct="1">
              <a:lnSpc>
                <a:spcPct val="120000"/>
              </a:lnSpc>
              <a:spcBef>
                <a:spcPts val="1000"/>
              </a:spcBef>
              <a:buSzPct val="125000"/>
              <a:buFont typeface="Arial" panose="020B0604020202020204" pitchFamily="34" charset="0"/>
              <a:buChar char="•"/>
            </a:pPr>
            <a:r>
              <a:rPr lang="ar-SA" dirty="0"/>
              <a:t>يُعرِّف "الأيديولوجيا" بأنَّها: ذلك المفهوم الذي ينسجم مع تحقيق الهيمنة العالمية بشكلٍ مباشر وغير مباشر، بحيث يتغلغل في مجالات الأدب والفن، والأنشطة الاقتصادية، ناهيك عن مختلف مجالات الحياة الأُخرى وعلى المستوَيَين الفردي والاجتماعي.</a:t>
            </a:r>
          </a:p>
          <a:p>
            <a:pPr marL="228600" indent="-228600" algn="r" defTabSz="914400" rtl="1" eaLnBrk="1" latinLnBrk="0" hangingPunct="1">
              <a:lnSpc>
                <a:spcPct val="120000"/>
              </a:lnSpc>
              <a:spcBef>
                <a:spcPts val="1000"/>
              </a:spcBef>
              <a:buSzPct val="125000"/>
              <a:buFont typeface="Arial" panose="020B0604020202020204" pitchFamily="34" charset="0"/>
              <a:buChar char="•"/>
            </a:pPr>
            <a:endParaRPr lang="en-US" dirty="0"/>
          </a:p>
        </p:txBody>
      </p:sp>
    </p:spTree>
    <p:extLst>
      <p:ext uri="{BB962C8B-B14F-4D97-AF65-F5344CB8AC3E}">
        <p14:creationId xmlns:p14="http://schemas.microsoft.com/office/powerpoint/2010/main" val="2258268810"/>
      </p:ext>
    </p:extLst>
  </p:cSld>
  <p:clrMapOvr>
    <a:masterClrMapping/>
  </p:clrMapOvr>
  <mc:AlternateContent xmlns:mc="http://schemas.openxmlformats.org/markup-compatibility/2006" xmlns:p14="http://schemas.microsoft.com/office/powerpoint/2010/main">
    <mc:Choice Requires="p14">
      <p:transition spd="slow" p14:dur="2000" advTm="208515"/>
    </mc:Choice>
    <mc:Fallback xmlns="">
      <p:transition spd="slow" advTm="208515"/>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DFB1B-417E-1F45-9D87-3E40711A8CBD}"/>
              </a:ext>
            </a:extLst>
          </p:cNvPr>
          <p:cNvSpPr>
            <a:spLocks noGrp="1"/>
          </p:cNvSpPr>
          <p:nvPr>
            <p:ph type="title"/>
          </p:nvPr>
        </p:nvSpPr>
        <p:spPr>
          <a:xfrm>
            <a:off x="1141413" y="618518"/>
            <a:ext cx="9905998" cy="1126199"/>
          </a:xfrm>
        </p:spPr>
        <p:txBody>
          <a:bodyPr/>
          <a:lstStyle/>
          <a:p>
            <a:pPr algn="ctr" defTabSz="914400" rtl="1" eaLnBrk="1" latinLnBrk="0" hangingPunct="1">
              <a:lnSpc>
                <a:spcPct val="90000"/>
              </a:lnSpc>
              <a:spcBef>
                <a:spcPct val="0"/>
              </a:spcBef>
              <a:buNone/>
            </a:pPr>
            <a:r>
              <a:rPr lang="ar-SA" dirty="0"/>
              <a:t>٢- أنواع الأيديولوجيا</a:t>
            </a:r>
            <a:endParaRPr lang="en-US" dirty="0"/>
          </a:p>
        </p:txBody>
      </p:sp>
      <p:sp>
        <p:nvSpPr>
          <p:cNvPr id="3" name="Content Placeholder 2">
            <a:extLst>
              <a:ext uri="{FF2B5EF4-FFF2-40B4-BE49-F238E27FC236}">
                <a16:creationId xmlns:a16="http://schemas.microsoft.com/office/drawing/2014/main" id="{8C4C0612-9EC9-4D4E-AA7D-BCA719D3AF73}"/>
              </a:ext>
            </a:extLst>
          </p:cNvPr>
          <p:cNvSpPr>
            <a:spLocks noGrp="1"/>
          </p:cNvSpPr>
          <p:nvPr>
            <p:ph idx="1"/>
          </p:nvPr>
        </p:nvSpPr>
        <p:spPr>
          <a:xfrm>
            <a:off x="1141412" y="1744717"/>
            <a:ext cx="9905999" cy="4046484"/>
          </a:xfrm>
        </p:spPr>
        <p:txBody>
          <a:bodyPr>
            <a:normAutofit lnSpcReduction="10000"/>
          </a:bodyPr>
          <a:lstStyle/>
          <a:p>
            <a:pPr algn="just" rtl="1"/>
            <a:r>
              <a:rPr lang="ar-SA" b="1" dirty="0">
                <a:solidFill>
                  <a:schemeClr val="bg1"/>
                </a:solidFill>
              </a:rPr>
              <a:t>أولاً-</a:t>
            </a:r>
            <a:r>
              <a:rPr lang="ar-SA" b="1" dirty="0"/>
              <a:t> </a:t>
            </a:r>
            <a:r>
              <a:rPr lang="ar-SA" b="1" dirty="0">
                <a:solidFill>
                  <a:schemeClr val="bg1"/>
                </a:solidFill>
              </a:rPr>
              <a:t>الأيديولوجيات العضوية التاريخية:</a:t>
            </a:r>
            <a:r>
              <a:rPr lang="ar-SA" b="1" dirty="0"/>
              <a:t> </a:t>
            </a:r>
            <a:r>
              <a:rPr lang="ar-SA" dirty="0"/>
              <a:t>وهي محَّلُ اعتقاد وايمان غرامشي من زاوية أهميتها وضرورة وجودها. لأنها تعمل على تنظيم الكتل البشرية </a:t>
            </a:r>
            <a:r>
              <a:rPr lang="en-US" dirty="0"/>
              <a:t>Human Mases</a:t>
            </a:r>
            <a:r>
              <a:rPr lang="ar-SA" dirty="0"/>
              <a:t>، وتُجسِّدُ القاعدة الفكرية التي تتحرك الجماهير في ضوئها، كما تعمل على إكسابها الوعي الطبقي والاجتماعي بشأن وضعها الاجتماعي ومعاناتها. وبالنتيجة فإن نضال الجماهير المحرومة يكون قائماً على أساس هذه الأيديولوجيا في المقام الأول.</a:t>
            </a:r>
          </a:p>
          <a:p>
            <a:pPr algn="just" rtl="1"/>
            <a:r>
              <a:rPr lang="ar-SA" b="1" dirty="0"/>
              <a:t>ثانياً- الأيديولوجيات العشوائية العقلانية: وهي ليست محل اعتبار عند غرامشي، ذلك أنه تتولَّد عنها عدة حركات منعزلة، هي محا خلاف وجدال حول مدى تأثيرها وأهميتها. إلا أنها ليست بلا فائدة كلياً. ولعلَّ فائدتها "أنها أشبه ما تكون بالخطأ، الذي حين يواجه الحقيقة فإنهُ يعمل بالضرورة على إثبات الحقيقة وليس دحضها". </a:t>
            </a:r>
            <a:endParaRPr lang="en-US" b="1" dirty="0"/>
          </a:p>
        </p:txBody>
      </p:sp>
    </p:spTree>
    <p:extLst>
      <p:ext uri="{BB962C8B-B14F-4D97-AF65-F5344CB8AC3E}">
        <p14:creationId xmlns:p14="http://schemas.microsoft.com/office/powerpoint/2010/main" val="189372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EDE77-4D0F-2A4D-BEE7-EB3BA551CDBF}"/>
              </a:ext>
            </a:extLst>
          </p:cNvPr>
          <p:cNvSpPr>
            <a:spLocks noGrp="1"/>
          </p:cNvSpPr>
          <p:nvPr>
            <p:ph type="title"/>
          </p:nvPr>
        </p:nvSpPr>
        <p:spPr/>
        <p:txBody>
          <a:bodyPr/>
          <a:lstStyle/>
          <a:p>
            <a:pPr algn="r" rtl="1"/>
            <a:r>
              <a:rPr lang="ar-SA" dirty="0"/>
              <a:t>٣- أهمية الأيديولوجية ووظيفتها: مقارنة مع أيديولوجية الكنيسة الكاثوليكية</a:t>
            </a:r>
            <a:endParaRPr lang="en-US" dirty="0"/>
          </a:p>
        </p:txBody>
      </p:sp>
      <p:sp>
        <p:nvSpPr>
          <p:cNvPr id="3" name="Content Placeholder 2">
            <a:extLst>
              <a:ext uri="{FF2B5EF4-FFF2-40B4-BE49-F238E27FC236}">
                <a16:creationId xmlns:a16="http://schemas.microsoft.com/office/drawing/2014/main" id="{B1841704-FAC2-3940-84E3-0A168BDEA287}"/>
              </a:ext>
            </a:extLst>
          </p:cNvPr>
          <p:cNvSpPr>
            <a:spLocks noGrp="1"/>
          </p:cNvSpPr>
          <p:nvPr>
            <p:ph idx="1"/>
          </p:nvPr>
        </p:nvSpPr>
        <p:spPr/>
        <p:txBody>
          <a:bodyPr/>
          <a:lstStyle/>
          <a:p>
            <a:pPr marL="228600" indent="-228600" algn="just" defTabSz="914400" rtl="1" eaLnBrk="1" latinLnBrk="0" hangingPunct="1">
              <a:lnSpc>
                <a:spcPct val="120000"/>
              </a:lnSpc>
              <a:spcBef>
                <a:spcPts val="1000"/>
              </a:spcBef>
              <a:buSzPct val="125000"/>
              <a:buFont typeface="Arial" panose="020B0604020202020204" pitchFamily="34" charset="0"/>
              <a:buChar char="•"/>
            </a:pPr>
            <a:r>
              <a:rPr lang="ar-SA" dirty="0"/>
              <a:t>يعمل غرامشي على صياغة وظائف الأيديولوجيا العضوية عبر المقارنة مع الكنيسة الكاثوليكية، فيُشدِّدُ على ما يأتي:</a:t>
            </a:r>
          </a:p>
          <a:p>
            <a:pPr marL="228600" indent="-228600" algn="just" defTabSz="914400" rtl="1" eaLnBrk="1" latinLnBrk="0" hangingPunct="1">
              <a:lnSpc>
                <a:spcPct val="120000"/>
              </a:lnSpc>
              <a:spcBef>
                <a:spcPts val="1000"/>
              </a:spcBef>
              <a:buSzPct val="125000"/>
              <a:buFont typeface="Arial" panose="020B0604020202020204" pitchFamily="34" charset="0"/>
              <a:buChar char="•"/>
            </a:pPr>
            <a:r>
              <a:rPr lang="ar-SA" dirty="0" err="1"/>
              <a:t>أ</a:t>
            </a:r>
            <a:r>
              <a:rPr lang="ar-SA" dirty="0"/>
              <a:t>- أداةٌ تحقيق الوحدة والاندماج الاجتماعي:</a:t>
            </a:r>
          </a:p>
          <a:p>
            <a:pPr marL="228600" indent="-228600" algn="just" defTabSz="914400" rtl="1" eaLnBrk="1" latinLnBrk="0" hangingPunct="1">
              <a:lnSpc>
                <a:spcPct val="120000"/>
              </a:lnSpc>
              <a:spcBef>
                <a:spcPts val="1000"/>
              </a:spcBef>
              <a:buSzPct val="125000"/>
              <a:buFont typeface="Arial" panose="020B0604020202020204" pitchFamily="34" charset="0"/>
              <a:buChar char="•"/>
            </a:pPr>
            <a:r>
              <a:rPr lang="ar-SA" dirty="0"/>
              <a:t>ب- أداة بناء الوعي الاجتماعي والطبقي (أي التوعية الثقافية):</a:t>
            </a:r>
          </a:p>
          <a:p>
            <a:pPr marL="228600" indent="-228600" algn="just" defTabSz="914400" rtl="1" eaLnBrk="1" latinLnBrk="0" hangingPunct="1">
              <a:lnSpc>
                <a:spcPct val="120000"/>
              </a:lnSpc>
              <a:spcBef>
                <a:spcPts val="1000"/>
              </a:spcBef>
              <a:buSzPct val="125000"/>
              <a:buFont typeface="Arial" panose="020B0604020202020204" pitchFamily="34" charset="0"/>
              <a:buChar char="•"/>
            </a:pPr>
            <a:r>
              <a:rPr lang="ar-SA" dirty="0" err="1"/>
              <a:t>ج</a:t>
            </a:r>
            <a:r>
              <a:rPr lang="ar-SA" dirty="0"/>
              <a:t>- أداة بناء الكتلة التاريخية- البشرية (أو الكتلة التنويرية- الاخلاقية) التي تعمل على إحداث التغيير الاجتماعي:</a:t>
            </a:r>
            <a:endParaRPr lang="en-US" dirty="0"/>
          </a:p>
        </p:txBody>
      </p:sp>
      <p:sp>
        <p:nvSpPr>
          <p:cNvPr id="4" name="TextBox 3">
            <a:extLst>
              <a:ext uri="{FF2B5EF4-FFF2-40B4-BE49-F238E27FC236}">
                <a16:creationId xmlns:a16="http://schemas.microsoft.com/office/drawing/2014/main" id="{5C8B6DCC-24B0-9C46-97D1-2858F774F10A}"/>
              </a:ext>
            </a:extLst>
          </p:cNvPr>
          <p:cNvSpPr txBox="1"/>
          <p:nvPr/>
        </p:nvSpPr>
        <p:spPr>
          <a:xfrm>
            <a:off x="8986345" y="1324303"/>
            <a:ext cx="184731" cy="369332"/>
          </a:xfrm>
          <a:prstGeom prst="rect">
            <a:avLst/>
          </a:prstGeom>
          <a:noFill/>
        </p:spPr>
        <p:txBody>
          <a:bodyPr wrap="none" rtlCol="0">
            <a:spAutoFit/>
          </a:bodyPr>
          <a:lstStyle/>
          <a:p>
            <a:pPr marL="0" algn="r" defTabSz="457200" rtl="1" eaLnBrk="1" latinLnBrk="0" hangingPunct="1"/>
            <a:endParaRPr lang="en-US" dirty="0"/>
          </a:p>
        </p:txBody>
      </p:sp>
    </p:spTree>
    <p:extLst>
      <p:ext uri="{BB962C8B-B14F-4D97-AF65-F5344CB8AC3E}">
        <p14:creationId xmlns:p14="http://schemas.microsoft.com/office/powerpoint/2010/main" val="2492973766"/>
      </p:ext>
    </p:extLst>
  </p:cSld>
  <p:clrMapOvr>
    <a:masterClrMapping/>
  </p:clrMapOvr>
  <mc:AlternateContent xmlns:mc="http://schemas.openxmlformats.org/markup-compatibility/2006" xmlns:p14="http://schemas.microsoft.com/office/powerpoint/2010/main">
    <mc:Choice Requires="p14">
      <p:transition spd="slow" p14:dur="2000" advTm="381512"/>
    </mc:Choice>
    <mc:Fallback xmlns="">
      <p:transition spd="slow" advTm="381512"/>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37</TotalTime>
  <Words>302</Words>
  <Application>Microsoft Macintosh PowerPoint</Application>
  <PresentationFormat>Widescreen</PresentationFormat>
  <Paragraphs>20</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Tw Cen MT</vt:lpstr>
      <vt:lpstr>Circuit</vt:lpstr>
      <vt:lpstr>محاضرات الفكر السياسي المعاصر للعام الدراسي ٢٠٢٠- ٢٠٢١ </vt:lpstr>
      <vt:lpstr>رابعاً- الأيديولوجيا من منظور غرامشي</vt:lpstr>
      <vt:lpstr>١- تعريف الأيديولوجيا لدى غرامشي:</vt:lpstr>
      <vt:lpstr>٢- أنواع الأيديولوجيا</vt:lpstr>
      <vt:lpstr>٣- أهمية الأيديولوجية ووظيفتها: مقارنة مع أيديولوجية الكنيسة الكاثوليكية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رابعاً- الأيديولوجيا من منظور غرامشي</dc:title>
  <dc:creator>hussam_algilly@outlook.com</dc:creator>
  <cp:lastModifiedBy>hussam_algilly@outlook.com</cp:lastModifiedBy>
  <cp:revision>5</cp:revision>
  <dcterms:created xsi:type="dcterms:W3CDTF">2020-11-24T17:43:25Z</dcterms:created>
  <dcterms:modified xsi:type="dcterms:W3CDTF">2021-05-24T05:59:31Z</dcterms:modified>
</cp:coreProperties>
</file>