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 snapToObjects="1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0A0B-70BD-7541-B174-D41887CB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000" b="1" dirty="0"/>
              <a:t>محاضرات الفكر السياسي المعاصر</a:t>
            </a:r>
            <a:br>
              <a:rPr lang="ar-SA" sz="4000" b="1" dirty="0"/>
            </a:br>
            <a:r>
              <a:rPr lang="ar-SA" sz="4000" b="1" dirty="0"/>
              <a:t>للعام الدراسي ٢٠٢٠- ٢٠٢١ 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37B9-EE79-BD4E-8AC6-8B3B06515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endParaRPr lang="ar-SA" sz="3200" dirty="0">
              <a:solidFill>
                <a:schemeClr val="bg1"/>
              </a:solidFill>
            </a:endParaRP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chemeClr val="bg1"/>
                </a:solidFill>
              </a:rPr>
              <a:t>تكملة المادة العلمية ذات العلاقة بأفكار أنطونيو غرامشي: 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9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24"/>
    </mc:Choice>
    <mc:Fallback xmlns="">
      <p:transition spd="slow" advTm="2672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29882-5C84-3740-944A-088CAB373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966952"/>
            <a:ext cx="8791575" cy="966951"/>
          </a:xfrm>
        </p:spPr>
        <p:txBody>
          <a:bodyPr/>
          <a:lstStyle/>
          <a:p>
            <a:pPr algn="ctr"/>
            <a:r>
              <a:rPr lang="ar-SA" b="1" dirty="0"/>
              <a:t>رابعاً- الأيديولوجيا من منظور غرامشي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1E4E5-B99E-E341-B989-74C5FC395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9790" y="2102069"/>
            <a:ext cx="8791575" cy="4078014"/>
          </a:xfrm>
        </p:spPr>
        <p:txBody>
          <a:bodyPr>
            <a:normAutofit/>
          </a:bodyPr>
          <a:lstStyle/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ar-SA" sz="2800" dirty="0">
                <a:solidFill>
                  <a:schemeClr val="tx1"/>
                </a:solidFill>
              </a:rPr>
              <a:t>١- تعريف الأيديولوجيا لدى غرامشي: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ar-SA" sz="2800" dirty="0">
                <a:solidFill>
                  <a:schemeClr val="tx1"/>
                </a:solidFill>
              </a:rPr>
              <a:t>٢- أنواع الأيديولوجيات: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ar-SA" sz="2800" dirty="0" err="1">
                <a:solidFill>
                  <a:schemeClr val="tx1"/>
                </a:solidFill>
              </a:rPr>
              <a:t>أ</a:t>
            </a:r>
            <a:r>
              <a:rPr lang="ar-SA" sz="2800" dirty="0">
                <a:solidFill>
                  <a:schemeClr val="tx1"/>
                </a:solidFill>
              </a:rPr>
              <a:t>- الأيديولوجيات العضوية التاريخية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ar-SA" sz="2800" dirty="0">
                <a:solidFill>
                  <a:schemeClr val="tx1"/>
                </a:solidFill>
              </a:rPr>
              <a:t>ب- الأيديولوجيات العشوائية العقلانية 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ar-SA" sz="2800" dirty="0">
                <a:solidFill>
                  <a:schemeClr val="tx1"/>
                </a:solidFill>
              </a:rPr>
              <a:t>٣- أهمية الأيديولوجية ووظيفتها: مقارنة مع الكنيسة الكاثوليكية: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6"/>
    </mc:Choice>
    <mc:Fallback xmlns="">
      <p:transition spd="slow" advTm="107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DE77-4D0F-2A4D-BEE7-EB3BA551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٣- أهمية الأيديولوجية ووظيفتها: مقارنة مع أيديولوجية الكنيسة الكاثوليكية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41704-FAC2-3940-84E3-0A168BDE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dirty="0"/>
              <a:t>أولاً- يعمل غرامشي على صياغة وظائف الأيديولوجيا العضوية عبر المقارنة مع الكنيسة الكاثوليكية، فيُشدِّدُ على ما يأتي:</a:t>
            </a:r>
          </a:p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dirty="0" err="1"/>
              <a:t>أ</a:t>
            </a:r>
            <a:r>
              <a:rPr lang="ar-SA" dirty="0"/>
              <a:t>- أداةٌ تحقيق الوحدة والاندماج الاجتماعي:</a:t>
            </a:r>
          </a:p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dirty="0"/>
              <a:t>ب- أداة بناء الوعي الاجتماعي والطبقي (أي التوعية الثقافية):</a:t>
            </a:r>
          </a:p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dirty="0" err="1"/>
              <a:t>ج</a:t>
            </a:r>
            <a:r>
              <a:rPr lang="ar-SA" dirty="0"/>
              <a:t>- أداة بناء الكتلة التاريخية- البشرية (أو الكتلة التنويرية- الاخلاقية) التي تعمل على إحداث التغيير الاجتماعي: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B6DCC-24B0-9C46-97D1-2858F774F10A}"/>
              </a:ext>
            </a:extLst>
          </p:cNvPr>
          <p:cNvSpPr txBox="1"/>
          <p:nvPr/>
        </p:nvSpPr>
        <p:spPr>
          <a:xfrm>
            <a:off x="8986345" y="1324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7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0C5F-2A50-3149-A212-7D2A670C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أهمية الأيديولوجية ووظيفتها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14BD6-7991-5740-9EBB-3ACBC999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sz="2800" dirty="0"/>
              <a:t>ثانياً- فلسفة البراكسيس </a:t>
            </a:r>
            <a:r>
              <a:rPr lang="en-US" sz="2800" dirty="0"/>
              <a:t>Praxis</a:t>
            </a:r>
            <a:r>
              <a:rPr lang="ar-SA" sz="2800" dirty="0"/>
              <a:t>: ماهية دورها في  توجيه عملية التغيير السياسي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sz="2800" dirty="0"/>
              <a:t>إن فلسفة البراكسيس تدمجُ بين الناحية النظرية وبين الناحية الفكرية في عملية التغيير السياسي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1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938"/>
    </mc:Choice>
    <mc:Fallback xmlns="">
      <p:transition spd="slow" advTm="106293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61</TotalTime>
  <Words>146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Circuit</vt:lpstr>
      <vt:lpstr>محاضرات الفكر السياسي المعاصر للعام الدراسي ٢٠٢٠- ٢٠٢١ </vt:lpstr>
      <vt:lpstr>رابعاً- الأيديولوجيا من منظور غرامشي</vt:lpstr>
      <vt:lpstr>٣- أهمية الأيديولوجية ووظيفتها: مقارنة مع أيديولوجية الكنيسة الكاثوليكية</vt:lpstr>
      <vt:lpstr>أهمية الأيديولوجية ووظيفتها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رابعاً- الأيديولوجيا من منظور غرامشي</dc:title>
  <dc:creator>hussam_algilly@outlook.com</dc:creator>
  <cp:lastModifiedBy>hussam_algilly@outlook.com</cp:lastModifiedBy>
  <cp:revision>9</cp:revision>
  <dcterms:created xsi:type="dcterms:W3CDTF">2020-11-24T17:43:25Z</dcterms:created>
  <dcterms:modified xsi:type="dcterms:W3CDTF">2021-05-24T06:00:13Z</dcterms:modified>
</cp:coreProperties>
</file>