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8"/>
  </p:notesMasterIdLst>
  <p:sldIdLst>
    <p:sldId id="261" r:id="rId2"/>
    <p:sldId id="257" r:id="rId3"/>
    <p:sldId id="258" r:id="rId4"/>
    <p:sldId id="259"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6212"/>
  </p:normalViewPr>
  <p:slideViewPr>
    <p:cSldViewPr snapToGrid="0" snapToObjects="1">
      <p:cViewPr varScale="1">
        <p:scale>
          <a:sx n="121" d="100"/>
          <a:sy n="121" d="100"/>
        </p:scale>
        <p:origin x="200"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29F6F0-C772-524E-BE43-6681237FD64F}" type="datetimeFigureOut">
              <a:rPr lang="en-IQ" smtClean="0"/>
              <a:t>24/05/2021</a:t>
            </a:fld>
            <a:endParaRPr lang="en-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9BB411-61ED-F64D-A45D-4DF7779A4411}" type="slidenum">
              <a:rPr lang="en-IQ" smtClean="0"/>
              <a:t>‹#›</a:t>
            </a:fld>
            <a:endParaRPr lang="en-IQ"/>
          </a:p>
        </p:txBody>
      </p:sp>
    </p:spTree>
    <p:extLst>
      <p:ext uri="{BB962C8B-B14F-4D97-AF65-F5344CB8AC3E}">
        <p14:creationId xmlns:p14="http://schemas.microsoft.com/office/powerpoint/2010/main" val="3454404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5/24/21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6089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014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1261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30321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86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7128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4721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8703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493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6872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3975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5019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5/24/21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3821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3543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5/24/21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00117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5889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10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5/24/21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9974697"/>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2F93-85CE-C941-80C1-3A37724FF63D}"/>
              </a:ext>
            </a:extLst>
          </p:cNvPr>
          <p:cNvSpPr>
            <a:spLocks noGrp="1"/>
          </p:cNvSpPr>
          <p:nvPr>
            <p:ph type="ctrTitle"/>
          </p:nvPr>
        </p:nvSpPr>
        <p:spPr>
          <a:xfrm>
            <a:off x="1876422" y="0"/>
            <a:ext cx="8791575" cy="3153104"/>
          </a:xfrm>
        </p:spPr>
        <p:txBody>
          <a:bodyPr>
            <a:noAutofit/>
          </a:bodyPr>
          <a:lstStyle/>
          <a:p>
            <a:pPr algn="ctr" rtl="1"/>
            <a:br>
              <a:rPr lang="ar-SA" sz="4400" b="1" dirty="0">
                <a:latin typeface="Simplified Arabic" panose="02020603050405020304" pitchFamily="18" charset="-78"/>
                <a:cs typeface="Simplified Arabic" panose="02020603050405020304" pitchFamily="18" charset="-78"/>
              </a:rPr>
            </a:br>
            <a:br>
              <a:rPr lang="ar-SA" sz="4400" b="1" dirty="0">
                <a:latin typeface="Simplified Arabic" panose="02020603050405020304" pitchFamily="18" charset="-78"/>
                <a:cs typeface="Simplified Arabic" panose="02020603050405020304" pitchFamily="18" charset="-78"/>
              </a:rPr>
            </a:br>
            <a:br>
              <a:rPr lang="ar-SA" sz="4400" b="1" dirty="0">
                <a:latin typeface="Simplified Arabic" panose="02020603050405020304" pitchFamily="18" charset="-78"/>
                <a:cs typeface="Simplified Arabic" panose="02020603050405020304" pitchFamily="18" charset="-78"/>
              </a:rPr>
            </a:br>
            <a:br>
              <a:rPr lang="ar-SA" sz="4400" b="1" dirty="0">
                <a:latin typeface="Simplified Arabic" panose="02020603050405020304" pitchFamily="18" charset="-78"/>
                <a:cs typeface="Simplified Arabic" panose="02020603050405020304" pitchFamily="18" charset="-78"/>
              </a:rPr>
            </a:br>
            <a:br>
              <a:rPr lang="ar-SA" sz="4400" b="1" dirty="0">
                <a:latin typeface="Simplified Arabic" panose="02020603050405020304" pitchFamily="18" charset="-78"/>
                <a:cs typeface="Simplified Arabic" panose="02020603050405020304" pitchFamily="18" charset="-78"/>
              </a:rPr>
            </a:br>
            <a:br>
              <a:rPr lang="ar-SA" sz="4400" b="1" dirty="0">
                <a:latin typeface="Simplified Arabic" panose="02020603050405020304" pitchFamily="18" charset="-78"/>
                <a:cs typeface="Simplified Arabic" panose="02020603050405020304" pitchFamily="18" charset="-78"/>
              </a:rPr>
            </a:br>
            <a:br>
              <a:rPr lang="ar-SA" sz="4400" b="1" dirty="0">
                <a:latin typeface="Simplified Arabic" panose="02020603050405020304" pitchFamily="18" charset="-78"/>
                <a:cs typeface="Simplified Arabic" panose="02020603050405020304" pitchFamily="18" charset="-78"/>
              </a:rPr>
            </a:br>
            <a:r>
              <a:rPr lang="ar-SA" sz="4400" b="1" dirty="0">
                <a:solidFill>
                  <a:srgbClr val="C00000"/>
                </a:solidFill>
                <a:latin typeface="Simplified Arabic" panose="02020603050405020304" pitchFamily="18" charset="-78"/>
                <a:cs typeface="Simplified Arabic" panose="02020603050405020304" pitchFamily="18" charset="-78"/>
              </a:rPr>
              <a:t>كلية العلوم السياسية</a:t>
            </a:r>
            <a:br>
              <a:rPr lang="ar-SA" sz="4400" b="1" dirty="0">
                <a:latin typeface="Simplified Arabic" panose="02020603050405020304" pitchFamily="18" charset="-78"/>
                <a:cs typeface="Simplified Arabic" panose="02020603050405020304" pitchFamily="18" charset="-78"/>
              </a:rPr>
            </a:br>
            <a:r>
              <a:rPr lang="ar-SA" sz="4400" b="1" dirty="0">
                <a:latin typeface="Simplified Arabic" panose="02020603050405020304" pitchFamily="18" charset="-78"/>
                <a:cs typeface="Simplified Arabic" panose="02020603050405020304" pitchFamily="18" charset="-78"/>
              </a:rPr>
              <a:t>المرحلة الرابعة- قسم العلوم السياسية</a:t>
            </a:r>
            <a:br>
              <a:rPr lang="ar-SA" sz="4400" b="1" dirty="0">
                <a:latin typeface="Simplified Arabic" panose="02020603050405020304" pitchFamily="18" charset="-78"/>
                <a:cs typeface="Simplified Arabic" panose="02020603050405020304" pitchFamily="18" charset="-78"/>
              </a:rPr>
            </a:br>
            <a:r>
              <a:rPr lang="ar-SA" sz="4400" b="1" dirty="0">
                <a:solidFill>
                  <a:srgbClr val="C00000"/>
                </a:solidFill>
                <a:latin typeface="Simplified Arabic" panose="02020603050405020304" pitchFamily="18" charset="-78"/>
                <a:cs typeface="Simplified Arabic" panose="02020603050405020304" pitchFamily="18" charset="-78"/>
              </a:rPr>
              <a:t>محاضرات الفكر السياسي المعاصر</a:t>
            </a:r>
            <a:br>
              <a:rPr lang="ar-SA" sz="4400" b="1" dirty="0">
                <a:solidFill>
                  <a:srgbClr val="C00000"/>
                </a:solidFill>
                <a:latin typeface="Simplified Arabic" panose="02020603050405020304" pitchFamily="18" charset="-78"/>
                <a:cs typeface="Simplified Arabic" panose="02020603050405020304" pitchFamily="18" charset="-78"/>
              </a:rPr>
            </a:br>
            <a:r>
              <a:rPr lang="ar-SA" sz="4400" b="1" dirty="0">
                <a:solidFill>
                  <a:srgbClr val="C00000"/>
                </a:solidFill>
                <a:latin typeface="Simplified Arabic" panose="02020603050405020304" pitchFamily="18" charset="-78"/>
                <a:cs typeface="Simplified Arabic" panose="02020603050405020304" pitchFamily="18" charset="-78"/>
              </a:rPr>
              <a:t>٢٠٢٠- ٢٠٢١</a:t>
            </a:r>
            <a:br>
              <a:rPr lang="ar-SA" sz="4400" b="1" dirty="0">
                <a:latin typeface="Simplified Arabic" panose="02020603050405020304" pitchFamily="18" charset="-78"/>
                <a:cs typeface="Simplified Arabic" panose="02020603050405020304" pitchFamily="18" charset="-78"/>
              </a:rPr>
            </a:br>
            <a:endParaRPr lang="en-US" sz="4400" b="1"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436A8D71-A9C8-9F4E-8AB2-B58C79344194}"/>
              </a:ext>
            </a:extLst>
          </p:cNvPr>
          <p:cNvSpPr>
            <a:spLocks noGrp="1"/>
          </p:cNvSpPr>
          <p:nvPr>
            <p:ph type="subTitle" idx="1"/>
          </p:nvPr>
        </p:nvSpPr>
        <p:spPr>
          <a:xfrm>
            <a:off x="1876422" y="2280745"/>
            <a:ext cx="8791575" cy="2366560"/>
          </a:xfrm>
        </p:spPr>
        <p:txBody>
          <a:bodyPr>
            <a:normAutofit lnSpcReduction="10000"/>
          </a:bodyPr>
          <a:lstStyle/>
          <a:p>
            <a:pPr marL="0" indent="0" algn="just" defTabSz="914400" rtl="1" eaLnBrk="1" latinLnBrk="0" hangingPunct="1">
              <a:lnSpc>
                <a:spcPct val="120000"/>
              </a:lnSpc>
              <a:spcBef>
                <a:spcPts val="1000"/>
              </a:spcBef>
              <a:buSzPct val="125000"/>
              <a:buFont typeface="Arial" panose="020B0604020202020204" pitchFamily="34" charset="0"/>
              <a:buNone/>
            </a:pPr>
            <a:r>
              <a:rPr lang="ar-SA" sz="3200" b="1" dirty="0">
                <a:solidFill>
                  <a:schemeClr val="tx1"/>
                </a:solidFill>
                <a:latin typeface="Simplified Arabic" panose="02020603050405020304" pitchFamily="18" charset="-78"/>
                <a:ea typeface="+mj-ea"/>
                <a:cs typeface="Simplified Arabic" panose="02020603050405020304" pitchFamily="18" charset="-78"/>
              </a:rPr>
              <a:t>تُعرَّف العدالة </a:t>
            </a:r>
            <a:r>
              <a:rPr lang="en-US" sz="3200" b="1" dirty="0">
                <a:solidFill>
                  <a:schemeClr val="tx1"/>
                </a:solidFill>
                <a:latin typeface="Simplified Arabic" panose="02020603050405020304" pitchFamily="18" charset="-78"/>
                <a:ea typeface="+mj-ea"/>
                <a:cs typeface="Simplified Arabic" panose="02020603050405020304" pitchFamily="18" charset="-78"/>
              </a:rPr>
              <a:t> : justice</a:t>
            </a:r>
            <a:r>
              <a:rPr lang="ar-SA" sz="3200" b="1" dirty="0">
                <a:solidFill>
                  <a:schemeClr val="tx1"/>
                </a:solidFill>
                <a:latin typeface="Simplified Arabic" panose="02020603050405020304" pitchFamily="18" charset="-78"/>
                <a:ea typeface="+mj-ea"/>
                <a:cs typeface="Simplified Arabic" panose="02020603050405020304" pitchFamily="18" charset="-78"/>
              </a:rPr>
              <a:t>بأَّنها في الأصل نمط من أنماط العلاقة الاجتماعية أو السياسية</a:t>
            </a:r>
            <a:r>
              <a:rPr lang="en-US" sz="3200" b="1" dirty="0">
                <a:solidFill>
                  <a:schemeClr val="tx1"/>
                </a:solidFill>
                <a:latin typeface="Simplified Arabic" panose="02020603050405020304" pitchFamily="18" charset="-78"/>
                <a:ea typeface="+mj-ea"/>
                <a:cs typeface="Simplified Arabic" panose="02020603050405020304" pitchFamily="18" charset="-78"/>
              </a:rPr>
              <a:t> </a:t>
            </a:r>
            <a:r>
              <a:rPr lang="ar-SA" sz="3200" b="1" dirty="0">
                <a:solidFill>
                  <a:schemeClr val="tx1"/>
                </a:solidFill>
                <a:latin typeface="Simplified Arabic" panose="02020603050405020304" pitchFamily="18" charset="-78"/>
                <a:ea typeface="+mj-ea"/>
                <a:cs typeface="Simplified Arabic" panose="02020603050405020304" pitchFamily="18" charset="-78"/>
              </a:rPr>
              <a:t>في المجتمع، حيث يتم بموجبهِ معاملة كل شخصٍ أو جماعة على أساس المساواة، وذلك استناداً الى منظومة القيم السائدة في المجتمع.</a:t>
            </a:r>
            <a:endParaRPr lang="en-US" sz="3200" b="1" dirty="0">
              <a:solidFill>
                <a:schemeClr val="tx1"/>
              </a:solidFill>
              <a:latin typeface="Simplified Arabic" panose="02020603050405020304" pitchFamily="18" charset="-78"/>
              <a:ea typeface="+mj-ea"/>
              <a:cs typeface="Simplified Arabic" panose="02020603050405020304" pitchFamily="18" charset="-78"/>
            </a:endParaRPr>
          </a:p>
          <a:p>
            <a:pPr marL="0" indent="0" algn="just" defTabSz="914400" rtl="1" eaLnBrk="1" latinLnBrk="0" hangingPunct="1">
              <a:lnSpc>
                <a:spcPct val="120000"/>
              </a:lnSpc>
              <a:spcBef>
                <a:spcPts val="1000"/>
              </a:spcBef>
              <a:buSzPct val="125000"/>
              <a:buFont typeface="Arial" panose="020B0604020202020204" pitchFamily="34" charset="0"/>
              <a:buNone/>
            </a:pPr>
            <a:endParaRPr lang="en-IQ" sz="2800" b="1" dirty="0">
              <a:solidFill>
                <a:schemeClr val="tx1"/>
              </a:solidFill>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13607796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20750"/>
    </mc:Choice>
    <mc:Fallback xmlns="">
      <p:transition spd="slow" advTm="22075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2F93-85CE-C941-80C1-3A37724FF63D}"/>
              </a:ext>
            </a:extLst>
          </p:cNvPr>
          <p:cNvSpPr>
            <a:spLocks noGrp="1"/>
          </p:cNvSpPr>
          <p:nvPr>
            <p:ph type="ctrTitle"/>
          </p:nvPr>
        </p:nvSpPr>
        <p:spPr>
          <a:xfrm>
            <a:off x="1876423" y="512763"/>
            <a:ext cx="8791575" cy="1400120"/>
          </a:xfrm>
        </p:spPr>
        <p:txBody>
          <a:bodyPr>
            <a:normAutofit/>
          </a:bodyPr>
          <a:lstStyle/>
          <a:p>
            <a:pPr algn="ctr" rtl="1"/>
            <a:r>
              <a:rPr lang="ar-SA" sz="4000" b="1" dirty="0">
                <a:latin typeface="Simplified Arabic" panose="02020603050405020304" pitchFamily="18" charset="-78"/>
                <a:cs typeface="Simplified Arabic" panose="02020603050405020304" pitchFamily="18" charset="-78"/>
              </a:rPr>
              <a:t>١- العدالة من الناحية التاريخية</a:t>
            </a:r>
            <a:endParaRPr lang="en-IQ" sz="4000" b="1"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436A8D71-A9C8-9F4E-8AB2-B58C79344194}"/>
              </a:ext>
            </a:extLst>
          </p:cNvPr>
          <p:cNvSpPr>
            <a:spLocks noGrp="1"/>
          </p:cNvSpPr>
          <p:nvPr>
            <p:ph type="subTitle" idx="1"/>
          </p:nvPr>
        </p:nvSpPr>
        <p:spPr>
          <a:xfrm>
            <a:off x="1876422" y="2225182"/>
            <a:ext cx="8791575" cy="4120055"/>
          </a:xfrm>
        </p:spPr>
        <p:txBody>
          <a:bodyPr>
            <a:normAutofit lnSpcReduction="10000"/>
          </a:bodyPr>
          <a:lstStyle/>
          <a:p>
            <a:pPr marL="0" indent="0" algn="just" defTabSz="914400" rtl="1" eaLnBrk="1" latinLnBrk="0" hangingPunct="1">
              <a:lnSpc>
                <a:spcPct val="120000"/>
              </a:lnSpc>
              <a:spcBef>
                <a:spcPts val="1000"/>
              </a:spcBef>
              <a:buSzPct val="125000"/>
              <a:buFont typeface="Arial" panose="020B0604020202020204" pitchFamily="34" charset="0"/>
              <a:buNone/>
            </a:pPr>
            <a:r>
              <a:rPr lang="ar-SA" sz="2400" b="1" dirty="0">
                <a:solidFill>
                  <a:srgbClr val="C00000"/>
                </a:solidFill>
                <a:latin typeface="Simplified Arabic" panose="02020603050405020304" pitchFamily="18" charset="-78"/>
                <a:ea typeface="+mj-ea"/>
                <a:cs typeface="Simplified Arabic" panose="02020603050405020304" pitchFamily="18" charset="-78"/>
              </a:rPr>
              <a:t>كان تبيان ما هو عادل وما هو غير عادل (أي الظلم) موضوع نقاشٍ دائم على امتداد مراحل الفكر السياسي.</a:t>
            </a:r>
          </a:p>
          <a:p>
            <a:pPr marL="342900" indent="-342900" algn="just" defTabSz="914400" rtl="1" eaLnBrk="1" latinLnBrk="0" hangingPunct="1">
              <a:lnSpc>
                <a:spcPct val="120000"/>
              </a:lnSpc>
              <a:spcBef>
                <a:spcPts val="1000"/>
              </a:spcBef>
              <a:buSzPct val="125000"/>
              <a:buFontTx/>
              <a:buChar char="-"/>
            </a:pPr>
            <a:r>
              <a:rPr lang="ar-SA" sz="2400" b="1" dirty="0">
                <a:solidFill>
                  <a:schemeClr val="tx1"/>
                </a:solidFill>
                <a:highlight>
                  <a:srgbClr val="000080"/>
                </a:highlight>
                <a:latin typeface="Simplified Arabic" panose="02020603050405020304" pitchFamily="18" charset="-78"/>
                <a:ea typeface="+mj-ea"/>
                <a:cs typeface="Simplified Arabic" panose="02020603050405020304" pitchFamily="18" charset="-78"/>
              </a:rPr>
              <a:t>ففي الفكر اليوناني</a:t>
            </a:r>
            <a:r>
              <a:rPr lang="ar-SA" sz="2400" b="1" dirty="0">
                <a:solidFill>
                  <a:schemeClr val="tx1"/>
                </a:solidFill>
                <a:latin typeface="Simplified Arabic" panose="02020603050405020304" pitchFamily="18" charset="-78"/>
                <a:ea typeface="+mj-ea"/>
                <a:cs typeface="Simplified Arabic" panose="02020603050405020304" pitchFamily="18" charset="-78"/>
              </a:rPr>
              <a:t>، كانت العدالة هي الفضيلة الأعلى مقاماً للمؤسسات السياسية، وكانت تعني أن يُعاملَ كل مواطن على أساس كفاءتهِ.</a:t>
            </a:r>
          </a:p>
          <a:p>
            <a:pPr marL="342900" indent="-342900" algn="just" defTabSz="914400" rtl="1" eaLnBrk="1" latinLnBrk="0" hangingPunct="1">
              <a:lnSpc>
                <a:spcPct val="120000"/>
              </a:lnSpc>
              <a:spcBef>
                <a:spcPts val="1000"/>
              </a:spcBef>
              <a:buSzPct val="125000"/>
              <a:buFontTx/>
              <a:buChar char="-"/>
            </a:pPr>
            <a:r>
              <a:rPr lang="ar-SA" sz="2400" b="1" dirty="0">
                <a:solidFill>
                  <a:schemeClr val="tx1"/>
                </a:solidFill>
                <a:highlight>
                  <a:srgbClr val="000080"/>
                </a:highlight>
                <a:latin typeface="Simplified Arabic" panose="02020603050405020304" pitchFamily="18" charset="-78"/>
                <a:ea typeface="+mj-ea"/>
                <a:cs typeface="Simplified Arabic" panose="02020603050405020304" pitchFamily="18" charset="-78"/>
              </a:rPr>
              <a:t>وفي الفكر الوسيط</a:t>
            </a:r>
            <a:r>
              <a:rPr lang="ar-SA" sz="2400" b="1" dirty="0">
                <a:solidFill>
                  <a:schemeClr val="tx1"/>
                </a:solidFill>
                <a:latin typeface="Simplified Arabic" panose="02020603050405020304" pitchFamily="18" charset="-78"/>
                <a:ea typeface="+mj-ea"/>
                <a:cs typeface="Simplified Arabic" panose="02020603050405020304" pitchFamily="18" charset="-78"/>
              </a:rPr>
              <a:t>، كانت العدالة تعني اعتماد معيار الحاجة في التعامل مع الافراد، وتفضيل معيار الحاجة على الكفاءة الشخصية.</a:t>
            </a:r>
          </a:p>
          <a:p>
            <a:pPr algn="just" defTabSz="914400" rtl="1" eaLnBrk="1" latinLnBrk="0" hangingPunct="1">
              <a:lnSpc>
                <a:spcPct val="120000"/>
              </a:lnSpc>
              <a:spcBef>
                <a:spcPts val="1000"/>
              </a:spcBef>
              <a:buSzPct val="125000"/>
            </a:pPr>
            <a:r>
              <a:rPr lang="ar-SA" sz="2400" b="1" dirty="0">
                <a:solidFill>
                  <a:schemeClr val="tx1"/>
                </a:solidFill>
                <a:latin typeface="Simplified Arabic" panose="02020603050405020304" pitchFamily="18" charset="-78"/>
                <a:ea typeface="+mj-ea"/>
                <a:cs typeface="Simplified Arabic" panose="02020603050405020304" pitchFamily="18" charset="-78"/>
              </a:rPr>
              <a:t>- </a:t>
            </a:r>
            <a:r>
              <a:rPr lang="ar-SA" sz="2400" b="1" dirty="0">
                <a:solidFill>
                  <a:schemeClr val="tx1"/>
                </a:solidFill>
                <a:highlight>
                  <a:srgbClr val="000080"/>
                </a:highlight>
                <a:latin typeface="Simplified Arabic" panose="02020603050405020304" pitchFamily="18" charset="-78"/>
                <a:ea typeface="+mj-ea"/>
                <a:cs typeface="Simplified Arabic" panose="02020603050405020304" pitchFamily="18" charset="-78"/>
              </a:rPr>
              <a:t>أما في الفكر السياسي الحديث</a:t>
            </a:r>
            <a:r>
              <a:rPr lang="ar-SA" sz="2400" b="1" dirty="0">
                <a:solidFill>
                  <a:schemeClr val="tx1"/>
                </a:solidFill>
                <a:latin typeface="Simplified Arabic" panose="02020603050405020304" pitchFamily="18" charset="-78"/>
                <a:ea typeface="+mj-ea"/>
                <a:cs typeface="Simplified Arabic" panose="02020603050405020304" pitchFamily="18" charset="-78"/>
              </a:rPr>
              <a:t>، فقد تطور مفهوم العدالة ليتخذَ بُعداً اجتماعياً، وذلك بتأثير جون ستيوارت ميل. بحيث أضحت العدالة تُعرَّف على أنها: ( احترام حقوق الافراد والتجمعات </a:t>
            </a:r>
            <a:r>
              <a:rPr lang="en-US" sz="2400" b="1" dirty="0">
                <a:solidFill>
                  <a:schemeClr val="tx1"/>
                </a:solidFill>
                <a:latin typeface="Simplified Arabic" panose="02020603050405020304" pitchFamily="18" charset="-78"/>
                <a:ea typeface="+mj-ea"/>
                <a:cs typeface="Simplified Arabic" panose="02020603050405020304" pitchFamily="18" charset="-78"/>
              </a:rPr>
              <a:t>associations</a:t>
            </a:r>
            <a:r>
              <a:rPr lang="ar-SA" sz="2400" b="1" dirty="0">
                <a:solidFill>
                  <a:schemeClr val="tx1"/>
                </a:solidFill>
                <a:latin typeface="Simplified Arabic" panose="02020603050405020304" pitchFamily="18" charset="-78"/>
                <a:ea typeface="+mj-ea"/>
                <a:cs typeface="Simplified Arabic" panose="02020603050405020304" pitchFamily="18" charset="-78"/>
              </a:rPr>
              <a:t>).</a:t>
            </a:r>
          </a:p>
        </p:txBody>
      </p:sp>
    </p:spTree>
    <p:extLst>
      <p:ext uri="{BB962C8B-B14F-4D97-AF65-F5344CB8AC3E}">
        <p14:creationId xmlns:p14="http://schemas.microsoft.com/office/powerpoint/2010/main" val="197216959"/>
      </p:ext>
    </p:extLst>
  </p:cSld>
  <p:clrMapOvr>
    <a:masterClrMapping/>
  </p:clrMapOvr>
  <mc:AlternateContent xmlns:mc="http://schemas.openxmlformats.org/markup-compatibility/2006" xmlns:p14="http://schemas.microsoft.com/office/powerpoint/2010/main">
    <mc:Choice Requires="p14">
      <p:transition spd="slow" p14:dur="2000" advTm="253834"/>
    </mc:Choice>
    <mc:Fallback xmlns="">
      <p:transition spd="slow" advTm="25383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2F93-85CE-C941-80C1-3A37724FF63D}"/>
              </a:ext>
            </a:extLst>
          </p:cNvPr>
          <p:cNvSpPr>
            <a:spLocks noGrp="1"/>
          </p:cNvSpPr>
          <p:nvPr>
            <p:ph type="ctrTitle"/>
          </p:nvPr>
        </p:nvSpPr>
        <p:spPr>
          <a:xfrm>
            <a:off x="1876424" y="596846"/>
            <a:ext cx="8791575" cy="1400120"/>
          </a:xfrm>
        </p:spPr>
        <p:txBody>
          <a:bodyPr>
            <a:normAutofit/>
          </a:bodyPr>
          <a:lstStyle/>
          <a:p>
            <a:pPr algn="ctr" rtl="1"/>
            <a:r>
              <a:rPr lang="ar-SA" sz="4000" b="1" dirty="0">
                <a:latin typeface="Simplified Arabic" panose="02020603050405020304" pitchFamily="18" charset="-78"/>
                <a:cs typeface="Simplified Arabic" panose="02020603050405020304" pitchFamily="18" charset="-78"/>
              </a:rPr>
              <a:t>العدالة لدى جون ستيوارت ميل</a:t>
            </a:r>
            <a:endParaRPr lang="en-IQ" sz="4000" b="1"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436A8D71-A9C8-9F4E-8AB2-B58C79344194}"/>
              </a:ext>
            </a:extLst>
          </p:cNvPr>
          <p:cNvSpPr>
            <a:spLocks noGrp="1"/>
          </p:cNvSpPr>
          <p:nvPr>
            <p:ph type="subTitle" idx="1"/>
          </p:nvPr>
        </p:nvSpPr>
        <p:spPr>
          <a:xfrm>
            <a:off x="1876423" y="2354317"/>
            <a:ext cx="8791575" cy="4120055"/>
          </a:xfrm>
        </p:spPr>
        <p:txBody>
          <a:bodyPr>
            <a:normAutofit/>
          </a:bodyPr>
          <a:lstStyle/>
          <a:p>
            <a:pPr marL="0" indent="0" algn="just" defTabSz="914400" rtl="1" eaLnBrk="1" latinLnBrk="0" hangingPunct="1">
              <a:lnSpc>
                <a:spcPct val="120000"/>
              </a:lnSpc>
              <a:spcBef>
                <a:spcPts val="1000"/>
              </a:spcBef>
              <a:buSzPct val="125000"/>
              <a:buFont typeface="Arial" panose="020B0604020202020204" pitchFamily="34" charset="0"/>
              <a:buNone/>
            </a:pPr>
            <a:r>
              <a:rPr lang="ar-SA" sz="3200" b="1" dirty="0">
                <a:solidFill>
                  <a:schemeClr val="tx1"/>
                </a:solidFill>
                <a:latin typeface="Simplified Arabic" panose="02020603050405020304" pitchFamily="18" charset="-78"/>
                <a:ea typeface="+mj-ea"/>
                <a:cs typeface="Simplified Arabic" panose="02020603050405020304" pitchFamily="18" charset="-78"/>
              </a:rPr>
              <a:t>تعني العدالة لديهِ: احترام الحقوق الفردية والجماعية، بحيث تعمل الحقوق على تعيين النطاق الذي ينبغي فيهِ أنْ يكونَ الافراد أحراراً في فعلِ ما يشاؤون دون تدخل الآخرين. ولكن ليس للفرد دائماً الحق في القيام بكل ما يشاء، بل إنَّهُ يمتلك فقط الحق في القيام بالأمر الذي يستطيعُ أي شخصٍ آخر القيام بهِ.</a:t>
            </a:r>
          </a:p>
          <a:p>
            <a:pPr marL="0" indent="0" algn="just" defTabSz="914400" rtl="1" eaLnBrk="1" latinLnBrk="0" hangingPunct="1">
              <a:lnSpc>
                <a:spcPct val="120000"/>
              </a:lnSpc>
              <a:spcBef>
                <a:spcPts val="1000"/>
              </a:spcBef>
              <a:buSzPct val="125000"/>
              <a:buFont typeface="Arial" panose="020B0604020202020204" pitchFamily="34" charset="0"/>
              <a:buNone/>
            </a:pPr>
            <a:endParaRPr lang="en-US" sz="3200" b="1" dirty="0">
              <a:solidFill>
                <a:schemeClr val="tx1"/>
              </a:solidFill>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3694601141"/>
      </p:ext>
    </p:extLst>
  </p:cSld>
  <p:clrMapOvr>
    <a:masterClrMapping/>
  </p:clrMapOvr>
  <mc:AlternateContent xmlns:mc="http://schemas.openxmlformats.org/markup-compatibility/2006" xmlns:p14="http://schemas.microsoft.com/office/powerpoint/2010/main">
    <mc:Choice Requires="p14">
      <p:transition spd="slow" p14:dur="2000" advTm="117515"/>
    </mc:Choice>
    <mc:Fallback xmlns="">
      <p:transition spd="slow" advTm="11751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2F93-85CE-C941-80C1-3A37724FF63D}"/>
              </a:ext>
            </a:extLst>
          </p:cNvPr>
          <p:cNvSpPr>
            <a:spLocks noGrp="1"/>
          </p:cNvSpPr>
          <p:nvPr>
            <p:ph type="ctrTitle"/>
          </p:nvPr>
        </p:nvSpPr>
        <p:spPr>
          <a:xfrm>
            <a:off x="1876424" y="578069"/>
            <a:ext cx="8791575" cy="1418897"/>
          </a:xfrm>
        </p:spPr>
        <p:txBody>
          <a:bodyPr>
            <a:normAutofit/>
          </a:bodyPr>
          <a:lstStyle/>
          <a:p>
            <a:pPr algn="ctr" rtl="1"/>
            <a:r>
              <a:rPr lang="ar-SA" sz="4000" b="1" dirty="0">
                <a:latin typeface="Simplified Arabic" panose="02020603050405020304" pitchFamily="18" charset="-78"/>
                <a:cs typeface="Simplified Arabic" panose="02020603050405020304" pitchFamily="18" charset="-78"/>
              </a:rPr>
              <a:t>٢- العدالة الليبرالية</a:t>
            </a:r>
            <a:endParaRPr lang="en-IQ" sz="4000" b="1"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436A8D71-A9C8-9F4E-8AB2-B58C79344194}"/>
              </a:ext>
            </a:extLst>
          </p:cNvPr>
          <p:cNvSpPr>
            <a:spLocks noGrp="1"/>
          </p:cNvSpPr>
          <p:nvPr>
            <p:ph type="subTitle" idx="1"/>
          </p:nvPr>
        </p:nvSpPr>
        <p:spPr>
          <a:xfrm>
            <a:off x="1876424" y="2259724"/>
            <a:ext cx="8791575" cy="4120055"/>
          </a:xfrm>
        </p:spPr>
        <p:txBody>
          <a:bodyPr>
            <a:normAutofit fontScale="85000" lnSpcReduction="10000"/>
          </a:bodyPr>
          <a:lstStyle/>
          <a:p>
            <a:pPr marL="0" indent="0" algn="just" defTabSz="914400" rtl="1" eaLnBrk="1" latinLnBrk="0" hangingPunct="1">
              <a:lnSpc>
                <a:spcPct val="120000"/>
              </a:lnSpc>
              <a:spcBef>
                <a:spcPts val="1000"/>
              </a:spcBef>
              <a:buSzPct val="125000"/>
              <a:buFont typeface="Arial" panose="020B0604020202020204" pitchFamily="34" charset="0"/>
              <a:buNone/>
            </a:pPr>
            <a:r>
              <a:rPr lang="ar-SA" sz="3200" b="1" dirty="0">
                <a:solidFill>
                  <a:schemeClr val="tx1"/>
                </a:solidFill>
                <a:latin typeface="Simplified Arabic" panose="02020603050405020304" pitchFamily="18" charset="-78"/>
                <a:ea typeface="+mj-ea"/>
                <a:cs typeface="Simplified Arabic" panose="02020603050405020304" pitchFamily="18" charset="-78"/>
              </a:rPr>
              <a:t>تُركز العدالة الليبرالية على نصيب الفرد من الحقوق والواجبات. فالعدالة الليبرالية تعمل على تنظيم الحقوق والحريات الفردية من خلال ما يأتي:</a:t>
            </a:r>
          </a:p>
          <a:p>
            <a:pPr marL="514350" indent="-514350" algn="just" rtl="1">
              <a:buFont typeface="Arial" panose="020B0604020202020204" pitchFamily="34" charset="0"/>
              <a:buAutoNum type="arabic1Minus"/>
            </a:pPr>
            <a:r>
              <a:rPr lang="ar-SA" sz="3200" b="1" dirty="0">
                <a:solidFill>
                  <a:schemeClr val="tx1"/>
                </a:solidFill>
                <a:latin typeface="Simplified Arabic" panose="02020603050405020304" pitchFamily="18" charset="-78"/>
                <a:ea typeface="+mj-ea"/>
                <a:cs typeface="Simplified Arabic" panose="02020603050405020304" pitchFamily="18" charset="-78"/>
              </a:rPr>
              <a:t>إلزام الجميع باحترام </a:t>
            </a:r>
            <a:r>
              <a:rPr lang="ar-SA" sz="3200" b="1" dirty="0">
                <a:solidFill>
                  <a:schemeClr val="tx1"/>
                </a:solidFill>
                <a:latin typeface="Simplified Arabic" panose="02020603050405020304" pitchFamily="18" charset="-78"/>
                <a:cs typeface="Simplified Arabic" panose="02020603050405020304" pitchFamily="18" charset="-78"/>
              </a:rPr>
              <a:t>الحقوق والحريات الفردية</a:t>
            </a:r>
            <a:r>
              <a:rPr lang="ar-SA" sz="3200" b="1" dirty="0">
                <a:solidFill>
                  <a:schemeClr val="tx1"/>
                </a:solidFill>
                <a:latin typeface="Simplified Arabic" panose="02020603050405020304" pitchFamily="18" charset="-78"/>
                <a:ea typeface="+mj-ea"/>
                <a:cs typeface="Simplified Arabic" panose="02020603050405020304" pitchFamily="18" charset="-78"/>
              </a:rPr>
              <a:t>، ومراعاة عدم تداخل بعضها في البعض الآخر.</a:t>
            </a:r>
          </a:p>
          <a:p>
            <a:pPr marL="514350" indent="-514350" algn="just" rtl="1">
              <a:buFont typeface="Arial" panose="020B0604020202020204" pitchFamily="34" charset="0"/>
              <a:buAutoNum type="arabic1Minus"/>
            </a:pPr>
            <a:r>
              <a:rPr lang="ar-SA" sz="3200" b="1" dirty="0">
                <a:solidFill>
                  <a:schemeClr val="tx1"/>
                </a:solidFill>
                <a:latin typeface="Simplified Arabic" panose="02020603050405020304" pitchFamily="18" charset="-78"/>
                <a:cs typeface="Simplified Arabic" panose="02020603050405020304" pitchFamily="18" charset="-78"/>
              </a:rPr>
              <a:t>تجنب تعدّي الافراد على حقوق وحريات بعضهم البعض، لأن هذه الحقوق والحريات تُجسِّدُ نصيبَ الفرد من إجمالي المحصلة النهائية لعملية توزيع الأعباء والمنافع بين الافراد. وهذه الأعباء والمنافع بالنتيجة، تنسجمُ مع إسهامات الفرد في أنشطة الحياة الاجتماعية بشكلٍ عام.</a:t>
            </a:r>
            <a:endParaRPr lang="en-US" sz="3200" b="1" dirty="0">
              <a:solidFill>
                <a:schemeClr val="tx1"/>
              </a:solidFill>
              <a:latin typeface="Simplified Arabic" panose="02020603050405020304" pitchFamily="18" charset="-78"/>
              <a:cs typeface="Simplified Arabic" panose="02020603050405020304" pitchFamily="18" charset="-78"/>
            </a:endParaRPr>
          </a:p>
          <a:p>
            <a:pPr marL="514350" indent="-514350" algn="just" rtl="1">
              <a:buFont typeface="Arial" panose="020B0604020202020204" pitchFamily="34" charset="0"/>
              <a:buAutoNum type="arabic1Minus"/>
            </a:pPr>
            <a:endParaRPr lang="ar-SA" sz="3200" b="1" dirty="0">
              <a:solidFill>
                <a:schemeClr val="tx1"/>
              </a:solidFill>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3418922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2F93-85CE-C941-80C1-3A37724FF63D}"/>
              </a:ext>
            </a:extLst>
          </p:cNvPr>
          <p:cNvSpPr>
            <a:spLocks noGrp="1"/>
          </p:cNvSpPr>
          <p:nvPr>
            <p:ph type="ctrTitle"/>
          </p:nvPr>
        </p:nvSpPr>
        <p:spPr>
          <a:xfrm>
            <a:off x="1876423" y="567559"/>
            <a:ext cx="8791575" cy="966951"/>
          </a:xfrm>
        </p:spPr>
        <p:txBody>
          <a:bodyPr>
            <a:normAutofit/>
          </a:bodyPr>
          <a:lstStyle/>
          <a:p>
            <a:pPr algn="ctr" rtl="1"/>
            <a:r>
              <a:rPr lang="ar-SA" b="1" dirty="0">
                <a:solidFill>
                  <a:srgbClr val="C00000"/>
                </a:solidFill>
                <a:latin typeface="Simplified Arabic" panose="02020603050405020304" pitchFamily="18" charset="-78"/>
                <a:cs typeface="Simplified Arabic" panose="02020603050405020304" pitchFamily="18" charset="-78"/>
              </a:rPr>
              <a:t>٣- أنواع العدالة الليبرالية</a:t>
            </a:r>
            <a:endParaRPr lang="en-IQ" b="1" dirty="0">
              <a:solidFill>
                <a:srgbClr val="C00000"/>
              </a:solidFill>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436A8D71-A9C8-9F4E-8AB2-B58C79344194}"/>
              </a:ext>
            </a:extLst>
          </p:cNvPr>
          <p:cNvSpPr>
            <a:spLocks noGrp="1"/>
          </p:cNvSpPr>
          <p:nvPr>
            <p:ph type="subTitle" idx="1"/>
          </p:nvPr>
        </p:nvSpPr>
        <p:spPr>
          <a:xfrm>
            <a:off x="1876423" y="1639616"/>
            <a:ext cx="8791575" cy="4351282"/>
          </a:xfrm>
        </p:spPr>
        <p:txBody>
          <a:bodyPr>
            <a:normAutofit fontScale="92500" lnSpcReduction="20000"/>
          </a:bodyPr>
          <a:lstStyle/>
          <a:p>
            <a:pPr marL="514350" indent="-514350" algn="just" rtl="1">
              <a:buAutoNum type="arabic1Minus"/>
            </a:pPr>
            <a:r>
              <a:rPr lang="ar-SA" sz="2800" b="1" dirty="0">
                <a:solidFill>
                  <a:schemeClr val="tx1"/>
                </a:solidFill>
                <a:latin typeface="Simplified Arabic" panose="02020603050405020304" pitchFamily="18" charset="-78"/>
                <a:ea typeface="+mj-ea"/>
                <a:cs typeface="Simplified Arabic" panose="02020603050405020304" pitchFamily="18" charset="-78"/>
              </a:rPr>
              <a:t>العدالة الإجرائية </a:t>
            </a:r>
            <a:r>
              <a:rPr lang="en-US" sz="2800" b="1" dirty="0">
                <a:solidFill>
                  <a:schemeClr val="tx1"/>
                </a:solidFill>
                <a:latin typeface="Simplified Arabic" panose="02020603050405020304" pitchFamily="18" charset="-78"/>
                <a:ea typeface="+mj-ea"/>
                <a:cs typeface="Simplified Arabic" panose="02020603050405020304" pitchFamily="18" charset="-78"/>
              </a:rPr>
              <a:t>procedural justice</a:t>
            </a:r>
            <a:r>
              <a:rPr lang="ar-SA" sz="2800" b="1" dirty="0">
                <a:solidFill>
                  <a:schemeClr val="tx1"/>
                </a:solidFill>
                <a:latin typeface="Simplified Arabic" panose="02020603050405020304" pitchFamily="18" charset="-78"/>
                <a:ea typeface="+mj-ea"/>
                <a:cs typeface="Simplified Arabic" panose="02020603050405020304" pitchFamily="18" charset="-78"/>
              </a:rPr>
              <a:t>: وهي تعني أن الأساليب والإجراءات المتخذة للوصول الى النتيجة النهائية للقضية محل الخلاف قد تمَّتْ وفق شروطٍ مُنصِفة لجميع الأطراف. وتتمثل هذه الشروط في: المعاملة المتساوية، وحيادية صانع القرار، ونيل كل طرف من الأطراف لحقهِ في التعبير عن رأيهِ.</a:t>
            </a:r>
          </a:p>
          <a:p>
            <a:pPr marL="514350" indent="-514350" algn="just" rtl="1">
              <a:buFont typeface="Arial" panose="020B0604020202020204" pitchFamily="34" charset="0"/>
              <a:buAutoNum type="arabic1Minus"/>
            </a:pPr>
            <a:r>
              <a:rPr lang="ar-SA" sz="2800" b="1" dirty="0">
                <a:solidFill>
                  <a:schemeClr val="tx1"/>
                </a:solidFill>
                <a:latin typeface="Simplified Arabic" panose="02020603050405020304" pitchFamily="18" charset="-78"/>
                <a:cs typeface="Simplified Arabic" panose="02020603050405020304" pitchFamily="18" charset="-78"/>
              </a:rPr>
              <a:t> العدالة التوزيعية </a:t>
            </a:r>
            <a:r>
              <a:rPr lang="en-US" sz="2800" b="1" dirty="0">
                <a:solidFill>
                  <a:schemeClr val="tx1"/>
                </a:solidFill>
                <a:latin typeface="Simplified Arabic" panose="02020603050405020304" pitchFamily="18" charset="-78"/>
                <a:cs typeface="Simplified Arabic" panose="02020603050405020304" pitchFamily="18" charset="-78"/>
              </a:rPr>
              <a:t>distributive justice</a:t>
            </a:r>
            <a:r>
              <a:rPr lang="ar-SA" sz="2800" b="1" dirty="0">
                <a:solidFill>
                  <a:schemeClr val="tx1"/>
                </a:solidFill>
                <a:latin typeface="Simplified Arabic" panose="02020603050405020304" pitchFamily="18" charset="-78"/>
                <a:cs typeface="Simplified Arabic" panose="02020603050405020304" pitchFamily="18" charset="-78"/>
              </a:rPr>
              <a:t>: وهي تُعنى بالقاعدة أو المعيار الذي يتم بموجبهِ اتخاذ القرار بتوزيع المنافع والأعباء. وقد يتمثل هذا المعيار في الجدارة، أو الحاجة، أو المساواة. أي أن العدالة التوزيعية تصبُ اهتمامها على المعايير التي ينالُ بموجبها كل فرد نصيبَهُ من المحصلة النهائية.</a:t>
            </a:r>
            <a:endParaRPr lang="en-IQ" sz="2800" b="1" dirty="0">
              <a:solidFill>
                <a:schemeClr val="tx1"/>
              </a:solidFill>
              <a:latin typeface="Simplified Arabic" panose="02020603050405020304" pitchFamily="18" charset="-78"/>
              <a:cs typeface="Simplified Arabic" panose="02020603050405020304" pitchFamily="18" charset="-78"/>
            </a:endParaRPr>
          </a:p>
          <a:p>
            <a:pPr algn="just" rtl="1"/>
            <a:endParaRPr lang="ar-SA" sz="2800" b="1" dirty="0">
              <a:solidFill>
                <a:schemeClr val="tx1"/>
              </a:solidFill>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123065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2F93-85CE-C941-80C1-3A37724FF63D}"/>
              </a:ext>
            </a:extLst>
          </p:cNvPr>
          <p:cNvSpPr>
            <a:spLocks noGrp="1"/>
          </p:cNvSpPr>
          <p:nvPr>
            <p:ph type="ctrTitle"/>
          </p:nvPr>
        </p:nvSpPr>
        <p:spPr>
          <a:xfrm>
            <a:off x="1876423" y="567559"/>
            <a:ext cx="8791575" cy="966951"/>
          </a:xfrm>
        </p:spPr>
        <p:txBody>
          <a:bodyPr>
            <a:normAutofit/>
          </a:bodyPr>
          <a:lstStyle/>
          <a:p>
            <a:pPr algn="ctr" rtl="1"/>
            <a:r>
              <a:rPr lang="ar-SA" b="1" dirty="0">
                <a:solidFill>
                  <a:srgbClr val="C00000"/>
                </a:solidFill>
                <a:latin typeface="Simplified Arabic" panose="02020603050405020304" pitchFamily="18" charset="-78"/>
                <a:cs typeface="Simplified Arabic" panose="02020603050405020304" pitchFamily="18" charset="-78"/>
              </a:rPr>
              <a:t>٤- اتجاهات العدالة الليبرالية</a:t>
            </a:r>
            <a:endParaRPr lang="en-IQ" b="1" dirty="0">
              <a:solidFill>
                <a:srgbClr val="C00000"/>
              </a:solidFill>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436A8D71-A9C8-9F4E-8AB2-B58C79344194}"/>
              </a:ext>
            </a:extLst>
          </p:cNvPr>
          <p:cNvSpPr>
            <a:spLocks noGrp="1"/>
          </p:cNvSpPr>
          <p:nvPr>
            <p:ph type="subTitle" idx="1"/>
          </p:nvPr>
        </p:nvSpPr>
        <p:spPr>
          <a:xfrm>
            <a:off x="1876423" y="1639616"/>
            <a:ext cx="8791575" cy="4351282"/>
          </a:xfrm>
        </p:spPr>
        <p:txBody>
          <a:bodyPr>
            <a:normAutofit fontScale="85000" lnSpcReduction="20000"/>
          </a:bodyPr>
          <a:lstStyle/>
          <a:p>
            <a:pPr marL="514350" indent="-514350" algn="just" rtl="1">
              <a:buAutoNum type="arabic1Minus"/>
            </a:pPr>
            <a:r>
              <a:rPr lang="ar-SA" sz="2800" b="1" dirty="0">
                <a:solidFill>
                  <a:schemeClr val="tx1"/>
                </a:solidFill>
                <a:latin typeface="Simplified Arabic" panose="02020603050405020304" pitchFamily="18" charset="-78"/>
                <a:ea typeface="+mj-ea"/>
                <a:cs typeface="Simplified Arabic" panose="02020603050405020304" pitchFamily="18" charset="-78"/>
              </a:rPr>
              <a:t>الاتجاه المساواتي</a:t>
            </a:r>
            <a:r>
              <a:rPr lang="en-US" sz="2800" b="1" dirty="0">
                <a:solidFill>
                  <a:schemeClr val="tx1"/>
                </a:solidFill>
                <a:latin typeface="Simplified Arabic" panose="02020603050405020304" pitchFamily="18" charset="-78"/>
                <a:ea typeface="+mj-ea"/>
                <a:cs typeface="Simplified Arabic" panose="02020603050405020304" pitchFamily="18" charset="-78"/>
              </a:rPr>
              <a:t> egalitarian direction </a:t>
            </a:r>
            <a:r>
              <a:rPr lang="ar-SA" sz="2800" b="1" dirty="0">
                <a:solidFill>
                  <a:schemeClr val="tx1"/>
                </a:solidFill>
                <a:latin typeface="Simplified Arabic" panose="02020603050405020304" pitchFamily="18" charset="-78"/>
                <a:ea typeface="+mj-ea"/>
                <a:cs typeface="Simplified Arabic" panose="02020603050405020304" pitchFamily="18" charset="-78"/>
              </a:rPr>
              <a:t>: وهو الاتجاه العام للنظرية الليبرالية، ويُشدِّدُ على ضمان الحقوق المدنية والسياسية الأساسية لجميع أفراد المجتمع بصرف النظر عن اعتبارات العرق، والاثنية، أو الانتماء الجماعي للفرد. وذلك على أساس إنشاء دستور مُحايد عرقياً، وبناء الدولة المحايدة، أي الفصل بين الدولة وبين الهوية الثقافية. ومن أبرز رواد هذا الاتجاه كل من: جون راولز، وروبرت نوزيك.</a:t>
            </a:r>
          </a:p>
          <a:p>
            <a:pPr marL="514350" indent="-514350" algn="just" rtl="1">
              <a:buFont typeface="Arial" panose="020B0604020202020204" pitchFamily="34" charset="0"/>
              <a:buAutoNum type="arabic1Minus"/>
            </a:pPr>
            <a:r>
              <a:rPr lang="ar-SA" sz="2800" b="1" dirty="0">
                <a:solidFill>
                  <a:schemeClr val="tx1"/>
                </a:solidFill>
                <a:latin typeface="Simplified Arabic" panose="02020603050405020304" pitchFamily="18" charset="-78"/>
                <a:cs typeface="Simplified Arabic" panose="02020603050405020304" pitchFamily="18" charset="-78"/>
              </a:rPr>
              <a:t> الاتجاه التعددي</a:t>
            </a:r>
            <a:r>
              <a:rPr lang="en-US" sz="2800" b="1" dirty="0">
                <a:solidFill>
                  <a:schemeClr val="tx1"/>
                </a:solidFill>
                <a:latin typeface="Simplified Arabic" panose="02020603050405020304" pitchFamily="18" charset="-78"/>
                <a:cs typeface="Simplified Arabic" panose="02020603050405020304" pitchFamily="18" charset="-78"/>
              </a:rPr>
              <a:t>plural direction </a:t>
            </a:r>
            <a:r>
              <a:rPr lang="ar-SA" sz="2800" b="1" dirty="0">
                <a:solidFill>
                  <a:schemeClr val="tx1"/>
                </a:solidFill>
                <a:latin typeface="Simplified Arabic" panose="02020603050405020304" pitchFamily="18" charset="-78"/>
                <a:cs typeface="Simplified Arabic" panose="02020603050405020304" pitchFamily="18" charset="-78"/>
              </a:rPr>
              <a:t>: وهو الاتجاه الخاص للنظرية الليبرالية، بحيث يدمج بين (حقوق الانسان التقليدية) وبين (الحقوق الجماعية للأقليات)، أي الدمج بين الحقوق والحريات الأساسية الفردية وبين الحقوق الجماعية أو المكانة الخاصة </a:t>
            </a:r>
            <a:r>
              <a:rPr lang="en-US" sz="2800" b="1" dirty="0">
                <a:solidFill>
                  <a:schemeClr val="tx1"/>
                </a:solidFill>
                <a:latin typeface="Simplified Arabic" panose="02020603050405020304" pitchFamily="18" charset="-78"/>
                <a:cs typeface="Simplified Arabic" panose="02020603050405020304" pitchFamily="18" charset="-78"/>
              </a:rPr>
              <a:t>special status</a:t>
            </a:r>
            <a:r>
              <a:rPr lang="ar-SA" sz="2800" b="1" dirty="0">
                <a:solidFill>
                  <a:schemeClr val="tx1"/>
                </a:solidFill>
                <a:latin typeface="Simplified Arabic" panose="02020603050405020304" pitchFamily="18" charset="-78"/>
                <a:cs typeface="Simplified Arabic" panose="02020603050405020304" pitchFamily="18" charset="-78"/>
              </a:rPr>
              <a:t> للأقليات الثقافية. ومن أبرز رواد هذا الاتجاه كل من: ويل كيمليكا، وتشارلز تايلور.</a:t>
            </a:r>
            <a:endParaRPr lang="en-IQ" sz="2800" b="1" dirty="0">
              <a:solidFill>
                <a:schemeClr val="tx1"/>
              </a:solidFill>
              <a:latin typeface="Simplified Arabic" panose="02020603050405020304" pitchFamily="18" charset="-78"/>
              <a:cs typeface="Simplified Arabic" panose="02020603050405020304" pitchFamily="18" charset="-78"/>
            </a:endParaRPr>
          </a:p>
          <a:p>
            <a:pPr algn="just" rtl="1"/>
            <a:endParaRPr lang="ar-SA" sz="2800" b="1" dirty="0">
              <a:solidFill>
                <a:schemeClr val="tx1"/>
              </a:solidFill>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19719787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docProps/app.xml><?xml version="1.0" encoding="utf-8"?>
<Properties xmlns="http://schemas.openxmlformats.org/officeDocument/2006/extended-properties" xmlns:vt="http://schemas.openxmlformats.org/officeDocument/2006/docPropsVTypes">
  <Template/>
  <TotalTime>469</TotalTime>
  <Words>550</Words>
  <Application>Microsoft Macintosh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Simplified Arabic</vt:lpstr>
      <vt:lpstr>Tw Cen MT</vt:lpstr>
      <vt:lpstr>Circuit</vt:lpstr>
      <vt:lpstr>       كلية العلوم السياسية المرحلة الرابعة- قسم العلوم السياسية محاضرات الفكر السياسي المعاصر ٢٠٢٠- ٢٠٢١ </vt:lpstr>
      <vt:lpstr>١- العدالة من الناحية التاريخية</vt:lpstr>
      <vt:lpstr>العدالة لدى جون ستيوارت ميل</vt:lpstr>
      <vt:lpstr>٢- العدالة الليبرالية</vt:lpstr>
      <vt:lpstr>٣- أنواع العدالة الليبرالية</vt:lpstr>
      <vt:lpstr>٤- اتجاهات العدالة الليبرالية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الفكر السياسي المعاصر</dc:title>
  <dc:creator>New User</dc:creator>
  <cp:lastModifiedBy>hussam_algilly@outlook.com</cp:lastModifiedBy>
  <cp:revision>48</cp:revision>
  <dcterms:created xsi:type="dcterms:W3CDTF">2020-05-08T18:40:49Z</dcterms:created>
  <dcterms:modified xsi:type="dcterms:W3CDTF">2021-05-24T05:51:26Z</dcterms:modified>
</cp:coreProperties>
</file>