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2" r:id="rId2"/>
    <p:sldId id="264" r:id="rId3"/>
    <p:sldId id="263"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208"/>
  </p:normalViewPr>
  <p:slideViewPr>
    <p:cSldViewPr snapToGrid="0" snapToObjects="1">
      <p:cViewPr varScale="1">
        <p:scale>
          <a:sx n="121" d="100"/>
          <a:sy n="121" d="100"/>
        </p:scale>
        <p:origin x="200" y="296"/>
      </p:cViewPr>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5/24/21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5/24/21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82F93-85CE-C941-80C1-3A37724FF63D}"/>
              </a:ext>
            </a:extLst>
          </p:cNvPr>
          <p:cNvSpPr>
            <a:spLocks noGrp="1"/>
          </p:cNvSpPr>
          <p:nvPr>
            <p:ph type="ctrTitle"/>
          </p:nvPr>
        </p:nvSpPr>
        <p:spPr>
          <a:xfrm>
            <a:off x="1876423" y="567559"/>
            <a:ext cx="8791575" cy="966951"/>
          </a:xfrm>
        </p:spPr>
        <p:txBody>
          <a:bodyPr>
            <a:normAutofit/>
          </a:bodyPr>
          <a:lstStyle/>
          <a:p>
            <a:pPr algn="ctr" rtl="1"/>
            <a:r>
              <a:rPr lang="ar-SA" b="1" dirty="0">
                <a:solidFill>
                  <a:srgbClr val="C00000"/>
                </a:solidFill>
                <a:latin typeface="Simplified Arabic" panose="02020603050405020304" pitchFamily="18" charset="-78"/>
                <a:cs typeface="Simplified Arabic" panose="02020603050405020304" pitchFamily="18" charset="-78"/>
              </a:rPr>
              <a:t>٤- اتجاهات العدالة الليبرالية</a:t>
            </a:r>
            <a:endParaRPr lang="en-IQ" b="1" dirty="0">
              <a:solidFill>
                <a:srgbClr val="C00000"/>
              </a:solidFill>
              <a:latin typeface="Simplified Arabic" panose="02020603050405020304" pitchFamily="18" charset="-78"/>
              <a:cs typeface="Simplified Arabic" panose="02020603050405020304" pitchFamily="18" charset="-78"/>
            </a:endParaRPr>
          </a:p>
        </p:txBody>
      </p:sp>
      <p:sp>
        <p:nvSpPr>
          <p:cNvPr id="3" name="Subtitle 2">
            <a:extLst>
              <a:ext uri="{FF2B5EF4-FFF2-40B4-BE49-F238E27FC236}">
                <a16:creationId xmlns:a16="http://schemas.microsoft.com/office/drawing/2014/main" id="{436A8D71-A9C8-9F4E-8AB2-B58C79344194}"/>
              </a:ext>
            </a:extLst>
          </p:cNvPr>
          <p:cNvSpPr>
            <a:spLocks noGrp="1"/>
          </p:cNvSpPr>
          <p:nvPr>
            <p:ph type="subTitle" idx="1"/>
          </p:nvPr>
        </p:nvSpPr>
        <p:spPr>
          <a:xfrm>
            <a:off x="1876423" y="1639616"/>
            <a:ext cx="8791575" cy="4351282"/>
          </a:xfrm>
        </p:spPr>
        <p:txBody>
          <a:bodyPr>
            <a:normAutofit/>
          </a:bodyPr>
          <a:lstStyle/>
          <a:p>
            <a:pPr marL="514350" indent="-514350" algn="just" rtl="1">
              <a:buAutoNum type="arabic1Minus"/>
            </a:pPr>
            <a:endParaRPr lang="ar-SA" sz="2800" b="1" dirty="0">
              <a:solidFill>
                <a:schemeClr val="tx1"/>
              </a:solidFill>
              <a:latin typeface="Simplified Arabic" panose="02020603050405020304" pitchFamily="18" charset="-78"/>
              <a:ea typeface="+mj-ea"/>
              <a:cs typeface="Simplified Arabic" panose="02020603050405020304" pitchFamily="18" charset="-78"/>
            </a:endParaRPr>
          </a:p>
          <a:p>
            <a:pPr marL="514350" indent="-514350" algn="just" rtl="1">
              <a:buAutoNum type="arabic1Minus"/>
            </a:pPr>
            <a:endParaRPr lang="ar-SA" sz="2800" b="1" dirty="0">
              <a:solidFill>
                <a:schemeClr val="tx1"/>
              </a:solidFill>
              <a:latin typeface="Simplified Arabic" panose="02020603050405020304" pitchFamily="18" charset="-78"/>
              <a:ea typeface="+mj-ea"/>
              <a:cs typeface="Simplified Arabic" panose="02020603050405020304" pitchFamily="18" charset="-78"/>
            </a:endParaRPr>
          </a:p>
          <a:p>
            <a:pPr marL="514350" indent="-514350" algn="just" rtl="1">
              <a:buAutoNum type="arabic1Minus"/>
            </a:pPr>
            <a:r>
              <a:rPr lang="ar-SA" sz="2800" b="1" dirty="0">
                <a:solidFill>
                  <a:schemeClr val="tx1"/>
                </a:solidFill>
                <a:latin typeface="Simplified Arabic" panose="02020603050405020304" pitchFamily="18" charset="-78"/>
                <a:ea typeface="+mj-ea"/>
                <a:cs typeface="Simplified Arabic" panose="02020603050405020304" pitchFamily="18" charset="-78"/>
              </a:rPr>
              <a:t>الاتجاه المساواتي</a:t>
            </a:r>
            <a:r>
              <a:rPr lang="en-US" sz="2800" b="1" dirty="0">
                <a:solidFill>
                  <a:schemeClr val="tx1"/>
                </a:solidFill>
                <a:latin typeface="Simplified Arabic" panose="02020603050405020304" pitchFamily="18" charset="-78"/>
                <a:ea typeface="+mj-ea"/>
                <a:cs typeface="Simplified Arabic" panose="02020603050405020304" pitchFamily="18" charset="-78"/>
              </a:rPr>
              <a:t> egalitarian direction </a:t>
            </a:r>
            <a:r>
              <a:rPr lang="ar-SA" sz="2800" b="1" dirty="0">
                <a:solidFill>
                  <a:schemeClr val="tx1"/>
                </a:solidFill>
                <a:latin typeface="Simplified Arabic" panose="02020603050405020304" pitchFamily="18" charset="-78"/>
                <a:ea typeface="+mj-ea"/>
                <a:cs typeface="Simplified Arabic" panose="02020603050405020304" pitchFamily="18" charset="-78"/>
              </a:rPr>
              <a:t>:</a:t>
            </a:r>
          </a:p>
          <a:p>
            <a:pPr algn="just" rtl="1"/>
            <a:endParaRPr lang="ar-SA" sz="2800" b="1" dirty="0">
              <a:solidFill>
                <a:schemeClr val="tx1"/>
              </a:solidFill>
              <a:latin typeface="Simplified Arabic" panose="02020603050405020304" pitchFamily="18" charset="-78"/>
              <a:ea typeface="+mj-ea"/>
              <a:cs typeface="Simplified Arabic" panose="02020603050405020304" pitchFamily="18" charset="-78"/>
            </a:endParaRPr>
          </a:p>
          <a:p>
            <a:pPr algn="just" rtl="1"/>
            <a:r>
              <a:rPr lang="ar-SA" sz="2800" b="1" dirty="0">
                <a:solidFill>
                  <a:schemeClr val="tx1"/>
                </a:solidFill>
                <a:latin typeface="Simplified Arabic" panose="02020603050405020304" pitchFamily="18" charset="-78"/>
                <a:ea typeface="+mj-ea"/>
                <a:cs typeface="Simplified Arabic" panose="02020603050405020304" pitchFamily="18" charset="-78"/>
              </a:rPr>
              <a:t>ب- </a:t>
            </a:r>
            <a:r>
              <a:rPr lang="ar-SA" sz="2800" b="1" dirty="0">
                <a:solidFill>
                  <a:schemeClr val="tx1"/>
                </a:solidFill>
                <a:latin typeface="Simplified Arabic" panose="02020603050405020304" pitchFamily="18" charset="-78"/>
                <a:cs typeface="Simplified Arabic" panose="02020603050405020304" pitchFamily="18" charset="-78"/>
              </a:rPr>
              <a:t>الاتجاه التعددي</a:t>
            </a:r>
            <a:r>
              <a:rPr lang="en-US" sz="2800" b="1" dirty="0">
                <a:solidFill>
                  <a:schemeClr val="tx1"/>
                </a:solidFill>
                <a:latin typeface="Simplified Arabic" panose="02020603050405020304" pitchFamily="18" charset="-78"/>
                <a:cs typeface="Simplified Arabic" panose="02020603050405020304" pitchFamily="18" charset="-78"/>
              </a:rPr>
              <a:t>plural direction </a:t>
            </a:r>
            <a:r>
              <a:rPr lang="ar-SA" sz="2800" b="1" dirty="0">
                <a:solidFill>
                  <a:schemeClr val="tx1"/>
                </a:solidFill>
                <a:latin typeface="Simplified Arabic" panose="02020603050405020304" pitchFamily="18" charset="-78"/>
                <a:cs typeface="Simplified Arabic" panose="02020603050405020304" pitchFamily="18" charset="-78"/>
              </a:rPr>
              <a:t>:</a:t>
            </a:r>
            <a:endParaRPr lang="ar-SA" sz="2800" b="1" dirty="0">
              <a:solidFill>
                <a:schemeClr val="tx1"/>
              </a:solidFill>
              <a:latin typeface="Simplified Arabic" panose="02020603050405020304" pitchFamily="18" charset="-78"/>
              <a:ea typeface="+mj-ea"/>
              <a:cs typeface="Simplified Arabic" panose="02020603050405020304" pitchFamily="18" charset="-78"/>
            </a:endParaRPr>
          </a:p>
        </p:txBody>
      </p:sp>
    </p:spTree>
    <p:extLst>
      <p:ext uri="{BB962C8B-B14F-4D97-AF65-F5344CB8AC3E}">
        <p14:creationId xmlns:p14="http://schemas.microsoft.com/office/powerpoint/2010/main" val="1710554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E7262-490A-E640-8743-5DEBABB6AB08}"/>
              </a:ext>
            </a:extLst>
          </p:cNvPr>
          <p:cNvSpPr>
            <a:spLocks noGrp="1"/>
          </p:cNvSpPr>
          <p:nvPr>
            <p:ph type="title"/>
          </p:nvPr>
        </p:nvSpPr>
        <p:spPr/>
        <p:txBody>
          <a:bodyPr/>
          <a:lstStyle/>
          <a:p>
            <a:pPr algn="ctr" rtl="1"/>
            <a:r>
              <a:rPr lang="ar-SA" b="1" dirty="0">
                <a:latin typeface="Simplified Arabic" panose="02020603050405020304" pitchFamily="18" charset="-78"/>
                <a:cs typeface="Simplified Arabic" panose="02020603050405020304" pitchFamily="18" charset="-78"/>
              </a:rPr>
              <a:t>الاتجاه المساواتي</a:t>
            </a:r>
            <a:r>
              <a:rPr lang="en-US" b="1" dirty="0">
                <a:latin typeface="Simplified Arabic" panose="02020603050405020304" pitchFamily="18" charset="-78"/>
                <a:cs typeface="Simplified Arabic" panose="02020603050405020304" pitchFamily="18" charset="-78"/>
              </a:rPr>
              <a:t> egalitarian direction</a:t>
            </a:r>
            <a:endParaRPr lang="en-IQ" dirty="0"/>
          </a:p>
        </p:txBody>
      </p:sp>
      <p:sp>
        <p:nvSpPr>
          <p:cNvPr id="3" name="Content Placeholder 2">
            <a:extLst>
              <a:ext uri="{FF2B5EF4-FFF2-40B4-BE49-F238E27FC236}">
                <a16:creationId xmlns:a16="http://schemas.microsoft.com/office/drawing/2014/main" id="{256B5725-06C5-CD45-AE0F-9311A6D643C7}"/>
              </a:ext>
            </a:extLst>
          </p:cNvPr>
          <p:cNvSpPr>
            <a:spLocks noGrp="1"/>
          </p:cNvSpPr>
          <p:nvPr>
            <p:ph idx="1"/>
          </p:nvPr>
        </p:nvSpPr>
        <p:spPr/>
        <p:txBody>
          <a:bodyPr/>
          <a:lstStyle/>
          <a:p>
            <a:pPr algn="r" rtl="1"/>
            <a:r>
              <a:rPr lang="ar-SA" b="1" dirty="0">
                <a:latin typeface="Simplified Arabic" panose="02020603050405020304" pitchFamily="18" charset="-78"/>
                <a:cs typeface="Simplified Arabic" panose="02020603050405020304" pitchFamily="18" charset="-78"/>
              </a:rPr>
              <a:t>الاتجاه المساواتي</a:t>
            </a:r>
            <a:r>
              <a:rPr lang="en-US" b="1" dirty="0">
                <a:latin typeface="Simplified Arabic" panose="02020603050405020304" pitchFamily="18" charset="-78"/>
                <a:cs typeface="Simplified Arabic" panose="02020603050405020304" pitchFamily="18" charset="-78"/>
              </a:rPr>
              <a:t> egalitarian direction </a:t>
            </a:r>
            <a:r>
              <a:rPr lang="ar-SA" b="1" dirty="0">
                <a:latin typeface="Simplified Arabic" panose="02020603050405020304" pitchFamily="18" charset="-78"/>
                <a:cs typeface="Simplified Arabic" panose="02020603050405020304" pitchFamily="18" charset="-78"/>
              </a:rPr>
              <a:t>: وهو الاتجاه العام للنظرية الليبرالية، </a:t>
            </a:r>
          </a:p>
          <a:p>
            <a:pPr algn="r" rtl="1"/>
            <a:r>
              <a:rPr lang="ar-SA" b="1" dirty="0">
                <a:latin typeface="Simplified Arabic" panose="02020603050405020304" pitchFamily="18" charset="-78"/>
                <a:cs typeface="Simplified Arabic" panose="02020603050405020304" pitchFamily="18" charset="-78"/>
              </a:rPr>
              <a:t>ويُشدِّدُ على ضمان الحقوق المدنية والسياسية الأساسية لجميع أفراد المجتمع بصرف النظر عن اعتبارات العرق، والاثنية، أو الانتماء الجماعي للفرد. وذلك على أساس إنشاء دستور مُحايد عرقياً، وبناء الدولة المحايدة، أي الفصل بين الدولة وبين الهوية الثقافية. </a:t>
            </a:r>
          </a:p>
          <a:p>
            <a:pPr algn="r" rtl="1"/>
            <a:r>
              <a:rPr lang="ar-SA" b="1" dirty="0">
                <a:latin typeface="Simplified Arabic" panose="02020603050405020304" pitchFamily="18" charset="-78"/>
                <a:cs typeface="Simplified Arabic" panose="02020603050405020304" pitchFamily="18" charset="-78"/>
              </a:rPr>
              <a:t>ومن أبرز رواد هذا الاتجاه كل من: جون راولز، وروبرت نوزيك.</a:t>
            </a:r>
          </a:p>
          <a:p>
            <a:pPr marL="228600" indent="-228600" algn="r" defTabSz="914400" rtl="1" eaLnBrk="1" latinLnBrk="0" hangingPunct="1">
              <a:lnSpc>
                <a:spcPct val="120000"/>
              </a:lnSpc>
              <a:spcBef>
                <a:spcPts val="1000"/>
              </a:spcBef>
              <a:buSzPct val="125000"/>
              <a:buFont typeface="Arial" panose="020B0604020202020204" pitchFamily="34" charset="0"/>
              <a:buChar char="•"/>
            </a:pPr>
            <a:endParaRPr lang="en-IQ" dirty="0"/>
          </a:p>
        </p:txBody>
      </p:sp>
    </p:spTree>
    <p:extLst>
      <p:ext uri="{BB962C8B-B14F-4D97-AF65-F5344CB8AC3E}">
        <p14:creationId xmlns:p14="http://schemas.microsoft.com/office/powerpoint/2010/main" val="2197316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00C4-D814-E14C-8F07-01709A0B68D1}"/>
              </a:ext>
            </a:extLst>
          </p:cNvPr>
          <p:cNvSpPr>
            <a:spLocks noGrp="1"/>
          </p:cNvSpPr>
          <p:nvPr>
            <p:ph type="title"/>
          </p:nvPr>
        </p:nvSpPr>
        <p:spPr/>
        <p:txBody>
          <a:bodyPr/>
          <a:lstStyle/>
          <a:p>
            <a:pPr algn="ctr" rtl="1"/>
            <a:r>
              <a:rPr lang="ar-SA" b="1" dirty="0">
                <a:latin typeface="Simplified Arabic" panose="02020603050405020304" pitchFamily="18" charset="-78"/>
                <a:cs typeface="Simplified Arabic" panose="02020603050405020304" pitchFamily="18" charset="-78"/>
              </a:rPr>
              <a:t> الاتجاه التعددي</a:t>
            </a:r>
            <a:r>
              <a:rPr lang="en-US" b="1" dirty="0">
                <a:latin typeface="Simplified Arabic" panose="02020603050405020304" pitchFamily="18" charset="-78"/>
                <a:cs typeface="Simplified Arabic" panose="02020603050405020304" pitchFamily="18" charset="-78"/>
              </a:rPr>
              <a:t>plural direction </a:t>
            </a:r>
            <a:r>
              <a:rPr lang="ar-SA" b="1" dirty="0">
                <a:latin typeface="Simplified Arabic" panose="02020603050405020304" pitchFamily="18" charset="-78"/>
                <a:cs typeface="Simplified Arabic" panose="02020603050405020304" pitchFamily="18" charset="-78"/>
              </a:rPr>
              <a:t>: </a:t>
            </a:r>
            <a:br>
              <a:rPr lang="ar-SA" b="1" dirty="0">
                <a:latin typeface="Simplified Arabic" panose="02020603050405020304" pitchFamily="18" charset="-78"/>
                <a:cs typeface="Simplified Arabic" panose="02020603050405020304" pitchFamily="18" charset="-78"/>
              </a:rPr>
            </a:br>
            <a:endParaRPr lang="en-IQ" dirty="0"/>
          </a:p>
        </p:txBody>
      </p:sp>
      <p:sp>
        <p:nvSpPr>
          <p:cNvPr id="3" name="Content Placeholder 2">
            <a:extLst>
              <a:ext uri="{FF2B5EF4-FFF2-40B4-BE49-F238E27FC236}">
                <a16:creationId xmlns:a16="http://schemas.microsoft.com/office/drawing/2014/main" id="{985CBB57-034E-F24C-95FF-62371FEAEAF9}"/>
              </a:ext>
            </a:extLst>
          </p:cNvPr>
          <p:cNvSpPr>
            <a:spLocks noGrp="1"/>
          </p:cNvSpPr>
          <p:nvPr>
            <p:ph idx="1"/>
          </p:nvPr>
        </p:nvSpPr>
        <p:spPr/>
        <p:txBody>
          <a:bodyPr/>
          <a:lstStyle/>
          <a:p>
            <a:pPr algn="r" rtl="1"/>
            <a:r>
              <a:rPr lang="ar-SA" b="1" dirty="0">
                <a:latin typeface="Simplified Arabic" panose="02020603050405020304" pitchFamily="18" charset="-78"/>
                <a:cs typeface="Simplified Arabic" panose="02020603050405020304" pitchFamily="18" charset="-78"/>
              </a:rPr>
              <a:t> الاتجاه التعددي</a:t>
            </a:r>
            <a:r>
              <a:rPr lang="en-US" b="1" dirty="0">
                <a:latin typeface="Simplified Arabic" panose="02020603050405020304" pitchFamily="18" charset="-78"/>
                <a:cs typeface="Simplified Arabic" panose="02020603050405020304" pitchFamily="18" charset="-78"/>
              </a:rPr>
              <a:t>plural direction </a:t>
            </a:r>
            <a:r>
              <a:rPr lang="ar-SA" b="1" dirty="0">
                <a:latin typeface="Simplified Arabic" panose="02020603050405020304" pitchFamily="18" charset="-78"/>
                <a:cs typeface="Simplified Arabic" panose="02020603050405020304" pitchFamily="18" charset="-78"/>
              </a:rPr>
              <a:t>: </a:t>
            </a:r>
          </a:p>
          <a:p>
            <a:pPr algn="r" rtl="1"/>
            <a:r>
              <a:rPr lang="ar-SA" b="1" dirty="0">
                <a:latin typeface="Simplified Arabic" panose="02020603050405020304" pitchFamily="18" charset="-78"/>
                <a:cs typeface="Simplified Arabic" panose="02020603050405020304" pitchFamily="18" charset="-78"/>
              </a:rPr>
              <a:t>وهو الاتجاه الخاص للنظرية الليبرالية، بحيث يدمج بين (حقوق الانسان التقليدية) وبين (الحقوق الجماعية للأقليات)، أي الدمج بين الحقوق والحريات الأساسية الفردية وبين الحقوق الجماعية أو المكانة الخاصة </a:t>
            </a:r>
            <a:r>
              <a:rPr lang="en-US" b="1" dirty="0">
                <a:latin typeface="Simplified Arabic" panose="02020603050405020304" pitchFamily="18" charset="-78"/>
                <a:cs typeface="Simplified Arabic" panose="02020603050405020304" pitchFamily="18" charset="-78"/>
              </a:rPr>
              <a:t>special status</a:t>
            </a:r>
            <a:r>
              <a:rPr lang="ar-SA" b="1" dirty="0">
                <a:latin typeface="Simplified Arabic" panose="02020603050405020304" pitchFamily="18" charset="-78"/>
                <a:cs typeface="Simplified Arabic" panose="02020603050405020304" pitchFamily="18" charset="-78"/>
              </a:rPr>
              <a:t> للأقليات الثقافية.</a:t>
            </a:r>
          </a:p>
          <a:p>
            <a:pPr algn="r" rtl="1"/>
            <a:r>
              <a:rPr lang="ar-SA" b="1" dirty="0">
                <a:latin typeface="Simplified Arabic" panose="02020603050405020304" pitchFamily="18" charset="-78"/>
                <a:cs typeface="Simplified Arabic" panose="02020603050405020304" pitchFamily="18" charset="-78"/>
              </a:rPr>
              <a:t> ومن أبرز رواد هذا الاتجاه كل من: ويل كيمليكا، وتشارلز تايلور.</a:t>
            </a:r>
            <a:endParaRPr lang="en-IQ" b="1" dirty="0">
              <a:latin typeface="Simplified Arabic" panose="02020603050405020304" pitchFamily="18" charset="-78"/>
              <a:cs typeface="Simplified Arabic" panose="02020603050405020304" pitchFamily="18" charset="-78"/>
            </a:endParaRPr>
          </a:p>
          <a:p>
            <a:pPr marL="228600" indent="-228600" algn="r" defTabSz="914400" rtl="1" eaLnBrk="1" latinLnBrk="0" hangingPunct="1">
              <a:lnSpc>
                <a:spcPct val="120000"/>
              </a:lnSpc>
              <a:spcBef>
                <a:spcPts val="1000"/>
              </a:spcBef>
              <a:buSzPct val="125000"/>
              <a:buFont typeface="Arial" panose="020B0604020202020204" pitchFamily="34" charset="0"/>
              <a:buChar char="•"/>
            </a:pPr>
            <a:endParaRPr lang="en-IQ" dirty="0"/>
          </a:p>
        </p:txBody>
      </p:sp>
    </p:spTree>
    <p:extLst>
      <p:ext uri="{BB962C8B-B14F-4D97-AF65-F5344CB8AC3E}">
        <p14:creationId xmlns:p14="http://schemas.microsoft.com/office/powerpoint/2010/main" val="33007684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13</TotalTime>
  <Words>153</Words>
  <Application>Microsoft Macintosh PowerPoint</Application>
  <PresentationFormat>Widescreen</PresentationFormat>
  <Paragraphs>14</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Simplified Arabic</vt:lpstr>
      <vt:lpstr>Tw Cen MT</vt:lpstr>
      <vt:lpstr>Circuit</vt:lpstr>
      <vt:lpstr>٤- اتجاهات العدالة الليبرالية</vt:lpstr>
      <vt:lpstr>الاتجاه المساواتي egalitarian direction</vt:lpstr>
      <vt:lpstr> الاتجاه التعدديplural direction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٤- اتجاهات العدالة الليبرالية</dc:title>
  <dc:creator>New User</dc:creator>
  <cp:lastModifiedBy>hussam_algilly@outlook.com</cp:lastModifiedBy>
  <cp:revision>5</cp:revision>
  <dcterms:created xsi:type="dcterms:W3CDTF">2020-05-11T20:27:37Z</dcterms:created>
  <dcterms:modified xsi:type="dcterms:W3CDTF">2021-05-24T05:55:32Z</dcterms:modified>
</cp:coreProperties>
</file>