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6212"/>
  </p:normalViewPr>
  <p:slideViewPr>
    <p:cSldViewPr snapToGrid="0" snapToObjects="1">
      <p:cViewPr varScale="1">
        <p:scale>
          <a:sx n="121" d="100"/>
          <a:sy n="121" d="100"/>
        </p:scale>
        <p:origin x="200"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608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7014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261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30321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86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7128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4721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8703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93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687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397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501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82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354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0011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588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1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5/24/21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9974697"/>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4" y="258185"/>
            <a:ext cx="8848950" cy="2861533"/>
          </a:xfrm>
        </p:spPr>
        <p:txBody>
          <a:bodyPr>
            <a:noAutofit/>
          </a:bodyPr>
          <a:lstStyle/>
          <a:p>
            <a:pPr algn="ctr" rtl="1"/>
            <a:br>
              <a:rPr lang="ar-SA" sz="4000" b="1" dirty="0">
                <a:latin typeface="Simplified Arabic" panose="02020603050405020304" pitchFamily="18" charset="-78"/>
                <a:cs typeface="Simplified Arabic" panose="02020603050405020304" pitchFamily="18" charset="-78"/>
              </a:rPr>
            </a:br>
            <a:br>
              <a:rPr lang="ar-SA" sz="4000" b="1" dirty="0">
                <a:latin typeface="Simplified Arabic" panose="02020603050405020304" pitchFamily="18" charset="-78"/>
                <a:cs typeface="Simplified Arabic" panose="02020603050405020304" pitchFamily="18" charset="-78"/>
              </a:rPr>
            </a:br>
            <a:br>
              <a:rPr lang="ar-SA" sz="4000" b="1" dirty="0">
                <a:latin typeface="Simplified Arabic" panose="02020603050405020304" pitchFamily="18" charset="-78"/>
                <a:cs typeface="Simplified Arabic" panose="02020603050405020304" pitchFamily="18" charset="-78"/>
              </a:rPr>
            </a:br>
            <a:r>
              <a:rPr lang="ar-SA" sz="4000" b="1" dirty="0">
                <a:solidFill>
                  <a:srgbClr val="C00000"/>
                </a:solidFill>
                <a:latin typeface="Simplified Arabic" panose="02020603050405020304" pitchFamily="18" charset="-78"/>
                <a:cs typeface="Simplified Arabic" panose="02020603050405020304" pitchFamily="18" charset="-78"/>
              </a:rPr>
              <a:t>كلية العلوم السياسية</a:t>
            </a:r>
            <a:br>
              <a:rPr lang="ar-SA" sz="4000" b="1" dirty="0">
                <a:latin typeface="Simplified Arabic" panose="02020603050405020304" pitchFamily="18" charset="-78"/>
                <a:cs typeface="Simplified Arabic" panose="02020603050405020304" pitchFamily="18" charset="-78"/>
              </a:rPr>
            </a:br>
            <a:r>
              <a:rPr lang="ar-SA" sz="4000" b="1" dirty="0">
                <a:latin typeface="Simplified Arabic" panose="02020603050405020304" pitchFamily="18" charset="-78"/>
                <a:cs typeface="Simplified Arabic" panose="02020603050405020304" pitchFamily="18" charset="-78"/>
              </a:rPr>
              <a:t>المرحلة الرابعة- قسم العلوم السياسية</a:t>
            </a:r>
            <a:br>
              <a:rPr lang="ar-SA" sz="4000" b="1" dirty="0">
                <a:latin typeface="Simplified Arabic" panose="02020603050405020304" pitchFamily="18" charset="-78"/>
                <a:cs typeface="Simplified Arabic" panose="02020603050405020304" pitchFamily="18" charset="-78"/>
              </a:rPr>
            </a:br>
            <a:r>
              <a:rPr lang="ar-SA" sz="4000" b="1" dirty="0">
                <a:solidFill>
                  <a:srgbClr val="C00000"/>
                </a:solidFill>
                <a:latin typeface="Simplified Arabic" panose="02020603050405020304" pitchFamily="18" charset="-78"/>
                <a:cs typeface="Simplified Arabic" panose="02020603050405020304" pitchFamily="18" charset="-78"/>
              </a:rPr>
              <a:t>محاضرات الفكر السياسي المعاصر</a:t>
            </a:r>
            <a:br>
              <a:rPr lang="ar-SA" sz="4000" b="1" dirty="0">
                <a:solidFill>
                  <a:srgbClr val="C00000"/>
                </a:solidFill>
                <a:latin typeface="Simplified Arabic" panose="02020603050405020304" pitchFamily="18" charset="-78"/>
                <a:cs typeface="Simplified Arabic" panose="02020603050405020304" pitchFamily="18" charset="-78"/>
              </a:rPr>
            </a:br>
            <a:r>
              <a:rPr lang="ar-SA" sz="4000" b="1">
                <a:solidFill>
                  <a:srgbClr val="C00000"/>
                </a:solidFill>
                <a:latin typeface="Simplified Arabic" panose="02020603050405020304" pitchFamily="18" charset="-78"/>
                <a:cs typeface="Simplified Arabic" panose="02020603050405020304" pitchFamily="18" charset="-78"/>
              </a:rPr>
              <a:t>٢٠٢٠- ٢٠٢١</a:t>
            </a:r>
            <a:br>
              <a:rPr lang="ar-SA" sz="4000" b="1" dirty="0">
                <a:latin typeface="Simplified Arabic" panose="02020603050405020304" pitchFamily="18" charset="-78"/>
                <a:cs typeface="Simplified Arabic" panose="02020603050405020304" pitchFamily="18" charset="-78"/>
              </a:rPr>
            </a:b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4" y="3197713"/>
            <a:ext cx="8569251" cy="2041262"/>
          </a:xfrm>
        </p:spPr>
        <p:txBody>
          <a:bodyPr>
            <a:normAutofit/>
          </a:bodyPr>
          <a:lstStyle/>
          <a:p>
            <a:pPr algn="ctr" rtl="1"/>
            <a:r>
              <a:rPr lang="ar-SA" sz="4800" b="1" dirty="0" err="1">
                <a:solidFill>
                  <a:schemeClr val="bg1"/>
                </a:solidFill>
                <a:latin typeface="Simplified Arabic" panose="02020603050405020304" pitchFamily="18" charset="-78"/>
                <a:cs typeface="Simplified Arabic" panose="02020603050405020304" pitchFamily="18" charset="-78"/>
              </a:rPr>
              <a:t>م</a:t>
            </a:r>
            <a:r>
              <a:rPr lang="ar-SA" sz="4800" b="1" dirty="0">
                <a:solidFill>
                  <a:schemeClr val="bg1"/>
                </a:solidFill>
                <a:latin typeface="Simplified Arabic" panose="02020603050405020304" pitchFamily="18" charset="-78"/>
                <a:cs typeface="Simplified Arabic" panose="02020603050405020304" pitchFamily="18" charset="-78"/>
              </a:rPr>
              <a:t>/ التعارُض بين المساواة والحرية ضمن إطار النظرية الليبرالية</a:t>
            </a:r>
            <a:endParaRPr lang="en-US" sz="4800" b="1" dirty="0">
              <a:solidFill>
                <a:schemeClr val="bg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3376380632"/>
      </p:ext>
    </p:extLst>
  </p:cSld>
  <p:clrMapOvr>
    <a:masterClrMapping/>
  </p:clrMapOvr>
  <mc:AlternateContent xmlns:mc="http://schemas.openxmlformats.org/markup-compatibility/2006" xmlns:p14="http://schemas.microsoft.com/office/powerpoint/2010/main">
    <mc:Choice Requires="p14">
      <p:transition spd="slow" p14:dur="2000" advTm="78540"/>
    </mc:Choice>
    <mc:Fallback xmlns="">
      <p:transition spd="slow" advTm="7854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2" y="599090"/>
            <a:ext cx="8791575" cy="977462"/>
          </a:xfrm>
        </p:spPr>
        <p:txBody>
          <a:bodyPr>
            <a:noAutofit/>
          </a:bodyPr>
          <a:lstStyle/>
          <a:p>
            <a:pPr algn="ctr" rtl="1"/>
            <a:br>
              <a:rPr lang="ar-SA" sz="4000" b="1" dirty="0">
                <a:latin typeface="Simplified Arabic" panose="02020603050405020304" pitchFamily="18" charset="-78"/>
                <a:cs typeface="Simplified Arabic" panose="02020603050405020304" pitchFamily="18" charset="-78"/>
              </a:rPr>
            </a:br>
            <a:r>
              <a:rPr lang="ar-SA" sz="3600" b="1" dirty="0" err="1">
                <a:latin typeface="Simplified Arabic" panose="02020603050405020304" pitchFamily="18" charset="-78"/>
                <a:cs typeface="Simplified Arabic" panose="02020603050405020304" pitchFamily="18" charset="-78"/>
              </a:rPr>
              <a:t>م</a:t>
            </a:r>
            <a:r>
              <a:rPr lang="ar-SA" sz="3600" b="1" dirty="0">
                <a:latin typeface="Simplified Arabic" panose="02020603050405020304" pitchFamily="18" charset="-78"/>
                <a:cs typeface="Simplified Arabic" panose="02020603050405020304" pitchFamily="18" charset="-78"/>
              </a:rPr>
              <a:t>/ التعارُض بين المساواة والحرية ضمن النظرية الليبرالية</a:t>
            </a:r>
            <a:endParaRPr lang="en-IQ" sz="36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2" y="2280744"/>
            <a:ext cx="8791575" cy="4120055"/>
          </a:xfrm>
        </p:spPr>
        <p:txBody>
          <a:bodyPr>
            <a:normAutofit fontScale="92500" lnSpcReduction="20000"/>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2400" b="1" dirty="0">
                <a:solidFill>
                  <a:schemeClr val="tx1"/>
                </a:solidFill>
                <a:latin typeface="Simplified Arabic" panose="02020603050405020304" pitchFamily="18" charset="-78"/>
                <a:ea typeface="+mj-ea"/>
                <a:cs typeface="Simplified Arabic" panose="02020603050405020304" pitchFamily="18" charset="-78"/>
              </a:rPr>
              <a:t>يقول لودفيك فون مَيسز</a:t>
            </a:r>
            <a:r>
              <a:rPr lang="en-US" sz="2400" b="1" dirty="0">
                <a:solidFill>
                  <a:schemeClr val="tx1"/>
                </a:solidFill>
                <a:latin typeface="Simplified Arabic" panose="02020603050405020304" pitchFamily="18" charset="-78"/>
                <a:ea typeface="+mj-ea"/>
                <a:cs typeface="Simplified Arabic" panose="02020603050405020304" pitchFamily="18" charset="-78"/>
              </a:rPr>
              <a:t>: Ludwig von mises </a:t>
            </a:r>
            <a:r>
              <a:rPr lang="ar-SA" sz="2400" b="1" dirty="0">
                <a:solidFill>
                  <a:schemeClr val="tx1"/>
                </a:solidFill>
                <a:latin typeface="Simplified Arabic" panose="02020603050405020304" pitchFamily="18" charset="-78"/>
                <a:ea typeface="+mj-ea"/>
                <a:cs typeface="Simplified Arabic" panose="02020603050405020304" pitchFamily="18" charset="-78"/>
              </a:rPr>
              <a:t> </a:t>
            </a:r>
            <a:endParaRPr lang="en-US" sz="2400" b="1" dirty="0">
              <a:solidFill>
                <a:schemeClr val="tx1"/>
              </a:solidFill>
              <a:latin typeface="Simplified Arabic" panose="02020603050405020304" pitchFamily="18" charset="-78"/>
              <a:ea typeface="+mj-ea"/>
              <a:cs typeface="Simplified Arabic" panose="02020603050405020304" pitchFamily="18" charset="-78"/>
            </a:endParaRPr>
          </a:p>
          <a:p>
            <a:pPr marL="0" indent="0" algn="just" defTabSz="914400" rtl="1" eaLnBrk="1" latinLnBrk="0" hangingPunct="1">
              <a:lnSpc>
                <a:spcPct val="120000"/>
              </a:lnSpc>
              <a:spcBef>
                <a:spcPts val="1000"/>
              </a:spcBef>
              <a:buSzPct val="125000"/>
              <a:buFont typeface="Arial" panose="020B0604020202020204" pitchFamily="34" charset="0"/>
              <a:buNone/>
            </a:pPr>
            <a:r>
              <a:rPr lang="ar-SA" sz="2800" b="1" dirty="0">
                <a:solidFill>
                  <a:schemeClr val="tx1"/>
                </a:solidFill>
                <a:latin typeface="Simplified Arabic" panose="02020603050405020304" pitchFamily="18" charset="-78"/>
                <a:ea typeface="+mj-ea"/>
                <a:cs typeface="Simplified Arabic" panose="02020603050405020304" pitchFamily="18" charset="-78"/>
              </a:rPr>
              <a:t>((إن المحافظة على استمرارية السلم هي أقرب الى المستحيل في مجتمعٍ تتباينُ فيهِ حقوق وواجبات الطبقات الاجتماعية، لأنَّ أي انكارٍ لحقوق قسمٍ من السكان غالباً ما سيؤدي الى تهيئة الظروف والاستعداد للقيام بمعارضةٍ موحَّدة من قبل المحرومين من الامتيازات. وعليهِ، لا بدَّ من أنْ تَندثِرَ الطبقة المنتفِعة من الوجود حتى يُفضيَ الامر الى توقف الصراع الموجهِ بالضدِّ منهم.... ومن ثمَّ، </a:t>
            </a:r>
            <a:r>
              <a:rPr lang="ar-SA" sz="2800" b="1" u="sng" dirty="0">
                <a:solidFill>
                  <a:schemeClr val="tx1"/>
                </a:solidFill>
                <a:latin typeface="Simplified Arabic" panose="02020603050405020304" pitchFamily="18" charset="-78"/>
                <a:ea typeface="+mj-ea"/>
                <a:cs typeface="Simplified Arabic" panose="02020603050405020304" pitchFamily="18" charset="-78"/>
              </a:rPr>
              <a:t>فهنالك مساواة واحدة فقط قابلة للتطبيق، وهي (المساواة أمام القانون)</a:t>
            </a:r>
            <a:r>
              <a:rPr lang="ar-SA" sz="2800" b="1" dirty="0">
                <a:solidFill>
                  <a:schemeClr val="tx1"/>
                </a:solidFill>
                <a:latin typeface="Simplified Arabic" panose="02020603050405020304" pitchFamily="18" charset="-78"/>
                <a:ea typeface="+mj-ea"/>
                <a:cs typeface="Simplified Arabic" panose="02020603050405020304" pitchFamily="18" charset="-78"/>
              </a:rPr>
              <a:t>، لا المساواة الحقيقية</a:t>
            </a:r>
            <a:r>
              <a:rPr lang="en-US" sz="2800" b="1" dirty="0">
                <a:solidFill>
                  <a:schemeClr val="tx1"/>
                </a:solidFill>
                <a:latin typeface="Simplified Arabic" panose="02020603050405020304" pitchFamily="18" charset="-78"/>
                <a:ea typeface="+mj-ea"/>
                <a:cs typeface="Simplified Arabic" panose="02020603050405020304" pitchFamily="18" charset="-78"/>
              </a:rPr>
              <a:t> perfect equality </a:t>
            </a:r>
            <a:r>
              <a:rPr lang="ar-SA" sz="2800" b="1" dirty="0">
                <a:solidFill>
                  <a:schemeClr val="tx1"/>
                </a:solidFill>
                <a:latin typeface="Simplified Arabic" panose="02020603050405020304" pitchFamily="18" charset="-78"/>
                <a:ea typeface="+mj-ea"/>
                <a:cs typeface="Simplified Arabic" panose="02020603050405020304" pitchFamily="18" charset="-78"/>
              </a:rPr>
              <a:t>. إذ ليس في قدرة البشر قاطبةً جعل الناس أجمعين متساوين حقاً، فالناس هم غير متساوين، وسوف يبقون على هذه الحال)).</a:t>
            </a:r>
            <a:endParaRPr lang="en-IQ" sz="28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3607796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68092"/>
    </mc:Choice>
    <mc:Fallback xmlns="">
      <p:transition spd="slow" advTm="16809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3" y="512763"/>
            <a:ext cx="8791575" cy="1400120"/>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أوجهُ التعارض بين مبدأي المساواة والحرية</a:t>
            </a: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2" y="2225182"/>
            <a:ext cx="8791575" cy="4120055"/>
          </a:xfrm>
        </p:spPr>
        <p:txBody>
          <a:bodyPr>
            <a:normAutofit/>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rgbClr val="C00000"/>
                </a:solidFill>
                <a:latin typeface="Simplified Arabic" panose="02020603050405020304" pitchFamily="18" charset="-78"/>
                <a:ea typeface="+mj-ea"/>
                <a:cs typeface="Simplified Arabic" panose="02020603050405020304" pitchFamily="18" charset="-78"/>
              </a:rPr>
              <a:t>الوجه الأول للتعارض بين المساواة والحرية:</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إنَّ (</a:t>
            </a:r>
            <a:r>
              <a:rPr lang="ar-SA" sz="3200" b="1" u="sng" dirty="0">
                <a:solidFill>
                  <a:schemeClr val="tx1"/>
                </a:solidFill>
                <a:latin typeface="Simplified Arabic" panose="02020603050405020304" pitchFamily="18" charset="-78"/>
                <a:ea typeface="+mj-ea"/>
                <a:cs typeface="Simplified Arabic" panose="02020603050405020304" pitchFamily="18" charset="-78"/>
              </a:rPr>
              <a:t>الاقلية</a:t>
            </a:r>
            <a:r>
              <a:rPr lang="ar-SA" sz="3200" b="1" dirty="0">
                <a:solidFill>
                  <a:schemeClr val="tx1"/>
                </a:solidFill>
                <a:latin typeface="Simplified Arabic" panose="02020603050405020304" pitchFamily="18" charset="-78"/>
                <a:ea typeface="+mj-ea"/>
                <a:cs typeface="Simplified Arabic" panose="02020603050405020304" pitchFamily="18" charset="-78"/>
              </a:rPr>
              <a:t>) من الافراد تحوزُ القسمَ الأكبر من (</a:t>
            </a:r>
            <a:r>
              <a:rPr lang="ar-SA" sz="3200" b="1" u="sng" dirty="0">
                <a:solidFill>
                  <a:schemeClr val="tx1"/>
                </a:solidFill>
                <a:latin typeface="Simplified Arabic" panose="02020603050405020304" pitchFamily="18" charset="-78"/>
                <a:ea typeface="+mj-ea"/>
                <a:cs typeface="Simplified Arabic" panose="02020603050405020304" pitchFamily="18" charset="-78"/>
              </a:rPr>
              <a:t>الحرية</a:t>
            </a:r>
            <a:r>
              <a:rPr lang="ar-SA" sz="3200" b="1" dirty="0">
                <a:solidFill>
                  <a:schemeClr val="tx1"/>
                </a:solidFill>
                <a:latin typeface="Simplified Arabic" panose="02020603050405020304" pitchFamily="18" charset="-78"/>
                <a:ea typeface="+mj-ea"/>
                <a:cs typeface="Simplified Arabic" panose="02020603050405020304" pitchFamily="18" charset="-78"/>
              </a:rPr>
              <a:t>)، بفعل تأثير عاملَي الاقتصاد والسلطة السياسية، اللذَين يتفاوت الافراد أصلاً في حيازتهما. </a:t>
            </a:r>
            <a:r>
              <a:rPr lang="ar-SA" sz="3200" b="1" u="sng" dirty="0">
                <a:solidFill>
                  <a:schemeClr val="tx1"/>
                </a:solidFill>
                <a:latin typeface="Simplified Arabic" panose="02020603050405020304" pitchFamily="18" charset="-78"/>
                <a:ea typeface="+mj-ea"/>
                <a:cs typeface="Simplified Arabic" panose="02020603050405020304" pitchFamily="18" charset="-78"/>
              </a:rPr>
              <a:t>وهو ما يَتعارَضُ بدورهِ مع المساواة</a:t>
            </a:r>
            <a:r>
              <a:rPr lang="ar-SA" sz="3200" b="1" dirty="0">
                <a:solidFill>
                  <a:schemeClr val="tx1"/>
                </a:solidFill>
                <a:latin typeface="Simplified Arabic" panose="02020603050405020304" pitchFamily="18" charset="-78"/>
                <a:ea typeface="+mj-ea"/>
                <a:cs typeface="Simplified Arabic" panose="02020603050405020304" pitchFamily="18" charset="-78"/>
              </a:rPr>
              <a:t>، التي تقضي أساساً بفكرة التعامل مع كلِّ فرد على أنَّهُ قرينٌ وكُفؤٌ لغيرهِ من أفراد المجتمع الواحد. </a:t>
            </a:r>
            <a:endParaRPr lang="en-US" sz="32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97216959"/>
      </p:ext>
    </p:extLst>
  </p:cSld>
  <p:clrMapOvr>
    <a:masterClrMapping/>
  </p:clrMapOvr>
  <mc:AlternateContent xmlns:mc="http://schemas.openxmlformats.org/markup-compatibility/2006" xmlns:p14="http://schemas.microsoft.com/office/powerpoint/2010/main">
    <mc:Choice Requires="p14">
      <p:transition spd="slow" p14:dur="2000" advTm="93739"/>
    </mc:Choice>
    <mc:Fallback xmlns="">
      <p:transition spd="slow" advTm="9373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4" y="596846"/>
            <a:ext cx="8791575" cy="1400120"/>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أوجهُ التعارض بين مبدأي المساواة والحرية</a:t>
            </a: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3" y="2354317"/>
            <a:ext cx="8791575" cy="4120055"/>
          </a:xfrm>
        </p:spPr>
        <p:txBody>
          <a:bodyPr>
            <a:normAutofit fontScale="85000" lnSpcReduction="20000"/>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rgbClr val="C00000"/>
                </a:solidFill>
                <a:latin typeface="Simplified Arabic" panose="02020603050405020304" pitchFamily="18" charset="-78"/>
                <a:ea typeface="+mj-ea"/>
                <a:cs typeface="Simplified Arabic" panose="02020603050405020304" pitchFamily="18" charset="-78"/>
              </a:rPr>
              <a:t>الوجه الثاني للتعارض بين المساواة والحرية:</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 إن (الحفاظ على وضعية المساواة) دون تغيير يعني في المقابل (تضييق حريات الآخرين) ممنْ يَملِكونَ منها الكثير مقارنةً مع غيرهم، وتحديداً من حيث اكتساب المنافع والخيرات </a:t>
            </a:r>
            <a:r>
              <a:rPr lang="en-US" sz="3200" b="1" dirty="0">
                <a:solidFill>
                  <a:schemeClr val="tx1"/>
                </a:solidFill>
                <a:latin typeface="Simplified Arabic" panose="02020603050405020304" pitchFamily="18" charset="-78"/>
                <a:ea typeface="+mj-ea"/>
                <a:cs typeface="Simplified Arabic" panose="02020603050405020304" pitchFamily="18" charset="-78"/>
              </a:rPr>
              <a:t>benefits &amp; goods</a:t>
            </a:r>
            <a:r>
              <a:rPr lang="ar-SA" sz="3200" b="1" dirty="0">
                <a:solidFill>
                  <a:schemeClr val="tx1"/>
                </a:solidFill>
                <a:latin typeface="Simplified Arabic" panose="02020603050405020304" pitchFamily="18" charset="-78"/>
                <a:ea typeface="+mj-ea"/>
                <a:cs typeface="Simplified Arabic" panose="02020603050405020304" pitchFamily="18" charset="-78"/>
              </a:rPr>
              <a:t>.</a:t>
            </a:r>
            <a:endParaRPr lang="en-US" sz="3200" b="1" dirty="0">
              <a:solidFill>
                <a:schemeClr val="tx1"/>
              </a:solidFill>
              <a:latin typeface="Simplified Arabic" panose="02020603050405020304" pitchFamily="18" charset="-78"/>
              <a:ea typeface="+mj-ea"/>
              <a:cs typeface="Simplified Arabic" panose="02020603050405020304" pitchFamily="18" charset="-78"/>
            </a:endParaRPr>
          </a:p>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  كذلك، إنَّ (المزيد من الحرية) تدفعُ الى انعتاق المزيد من طاقات الفرد وامكاناتهِ سعياً الى تحسين أوضاعهِ المعيشية، مما يقودُ الى تضييق دائرة المساواة بين الافراد، أي بمعنى أنه يولِّدُ اللامساواة مجدداً ما بين الافراد. وفي المقابل من ذلك، نجد </a:t>
            </a:r>
            <a:r>
              <a:rPr lang="ar-SA" sz="3200" b="1" u="sng" dirty="0">
                <a:solidFill>
                  <a:schemeClr val="tx1"/>
                </a:solidFill>
                <a:latin typeface="Simplified Arabic" panose="02020603050405020304" pitchFamily="18" charset="-78"/>
                <a:ea typeface="+mj-ea"/>
                <a:cs typeface="Simplified Arabic" panose="02020603050405020304" pitchFamily="18" charset="-78"/>
              </a:rPr>
              <a:t>إنَّ المساواة تقتضي ثبات الحال، أي ثبات حالة المساواة بين الافراد كافة</a:t>
            </a:r>
            <a:r>
              <a:rPr lang="ar-SA" sz="3200" b="1" dirty="0">
                <a:solidFill>
                  <a:schemeClr val="tx1"/>
                </a:solidFill>
                <a:latin typeface="Simplified Arabic" panose="02020603050405020304" pitchFamily="18" charset="-78"/>
                <a:ea typeface="+mj-ea"/>
                <a:cs typeface="Simplified Arabic" panose="02020603050405020304" pitchFamily="18" charset="-78"/>
              </a:rPr>
              <a:t>، وهنا يحدث أيضاً التعارض بين مبدأي المساواة والحرية.</a:t>
            </a:r>
            <a:endParaRPr lang="en-US" sz="32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3694601141"/>
      </p:ext>
    </p:extLst>
  </p:cSld>
  <p:clrMapOvr>
    <a:masterClrMapping/>
  </p:clrMapOvr>
  <mc:AlternateContent xmlns:mc="http://schemas.openxmlformats.org/markup-compatibility/2006" xmlns:p14="http://schemas.microsoft.com/office/powerpoint/2010/main">
    <mc:Choice Requires="p14">
      <p:transition spd="slow" p14:dur="2000" advTm="339759"/>
    </mc:Choice>
    <mc:Fallback xmlns="">
      <p:transition spd="slow" advTm="33975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4" y="578069"/>
            <a:ext cx="8791575" cy="1418897"/>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معالجة التعارض بين مبدأي المساواة والحرية</a:t>
            </a:r>
            <a:endParaRPr lang="en-IQ" sz="4000" b="1"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4" y="2259724"/>
            <a:ext cx="8791575" cy="4120055"/>
          </a:xfrm>
        </p:spPr>
        <p:txBody>
          <a:bodyPr>
            <a:normAutofit fontScale="92500" lnSpcReduction="20000"/>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إنَّ (</a:t>
            </a:r>
            <a:r>
              <a:rPr lang="ar-SA" sz="3200" b="1" dirty="0">
                <a:solidFill>
                  <a:srgbClr val="C00000"/>
                </a:solidFill>
                <a:latin typeface="Simplified Arabic" panose="02020603050405020304" pitchFamily="18" charset="-78"/>
                <a:ea typeface="+mj-ea"/>
                <a:cs typeface="Simplified Arabic" panose="02020603050405020304" pitchFamily="18" charset="-78"/>
              </a:rPr>
              <a:t>معالجة هذا التعارض</a:t>
            </a:r>
            <a:r>
              <a:rPr lang="ar-SA" sz="3200" b="1" dirty="0">
                <a:solidFill>
                  <a:schemeClr val="tx1"/>
                </a:solidFill>
                <a:latin typeface="Simplified Arabic" panose="02020603050405020304" pitchFamily="18" charset="-78"/>
                <a:ea typeface="+mj-ea"/>
                <a:cs typeface="Simplified Arabic" panose="02020603050405020304" pitchFamily="18" charset="-78"/>
              </a:rPr>
              <a:t>) سواءً في سياق التشريعات أو ضمن اطار السياسات والتدابير الحكومية إنما تتم بواسطة (</a:t>
            </a:r>
            <a:r>
              <a:rPr lang="ar-SA" sz="3200" b="1" dirty="0">
                <a:solidFill>
                  <a:srgbClr val="C00000"/>
                </a:solidFill>
                <a:latin typeface="Simplified Arabic" panose="02020603050405020304" pitchFamily="18" charset="-78"/>
                <a:ea typeface="+mj-ea"/>
                <a:cs typeface="Simplified Arabic" panose="02020603050405020304" pitchFamily="18" charset="-78"/>
              </a:rPr>
              <a:t>انتهاج</a:t>
            </a:r>
            <a:r>
              <a:rPr lang="ar-SA" sz="3200" b="1" dirty="0">
                <a:solidFill>
                  <a:schemeClr val="tx1"/>
                </a:solidFill>
                <a:latin typeface="Simplified Arabic" panose="02020603050405020304" pitchFamily="18" charset="-78"/>
                <a:ea typeface="+mj-ea"/>
                <a:cs typeface="Simplified Arabic" panose="02020603050405020304" pitchFamily="18" charset="-78"/>
              </a:rPr>
              <a:t> </a:t>
            </a:r>
            <a:r>
              <a:rPr lang="ar-SA" sz="3200" b="1" dirty="0">
                <a:solidFill>
                  <a:srgbClr val="C00000"/>
                </a:solidFill>
                <a:latin typeface="Simplified Arabic" panose="02020603050405020304" pitchFamily="18" charset="-78"/>
                <a:ea typeface="+mj-ea"/>
                <a:cs typeface="Simplified Arabic" panose="02020603050405020304" pitchFamily="18" charset="-78"/>
              </a:rPr>
              <a:t>العدالة</a:t>
            </a:r>
            <a:r>
              <a:rPr lang="ar-SA" sz="3200" b="1" dirty="0">
                <a:solidFill>
                  <a:schemeClr val="tx1"/>
                </a:solidFill>
                <a:latin typeface="Simplified Arabic" panose="02020603050405020304" pitchFamily="18" charset="-78"/>
                <a:ea typeface="+mj-ea"/>
                <a:cs typeface="Simplified Arabic" panose="02020603050405020304" pitchFamily="18" charset="-78"/>
              </a:rPr>
              <a:t>). بحيث تغدو العدالة بمثابة (أداة وليست غاية بحد ذاتها). أي بمعنى إنَّ العدالة ليست كالمساواة والحرية، من حيث إنَّ الأولى ذات طبيعة إجرائية وقيمية معاً وليست قيمية فقط، بحيث يتم بواسطة العدالة (خلق التوازن بين الحرية والمساواة) ضمن مختلف التشريعات والسياسات الليبرالية، وذلك عبر الحؤول دون تنازع احداهما مع الأخرى.</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3200" b="1" dirty="0">
                <a:solidFill>
                  <a:schemeClr val="tx1"/>
                </a:solidFill>
                <a:latin typeface="Simplified Arabic" panose="02020603050405020304" pitchFamily="18" charset="-78"/>
                <a:ea typeface="+mj-ea"/>
                <a:cs typeface="Simplified Arabic" panose="02020603050405020304" pitchFamily="18" charset="-78"/>
              </a:rPr>
              <a:t> وهذا ما سيكون مدار نقاشنا ومعالجتنا في المحاضرات القادمة.</a:t>
            </a:r>
            <a:endParaRPr lang="en-US" sz="32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3418922243"/>
      </p:ext>
    </p:extLst>
  </p:cSld>
  <p:clrMapOvr>
    <a:masterClrMapping/>
  </p:clrMapOvr>
  <mc:AlternateContent xmlns:mc="http://schemas.openxmlformats.org/markup-compatibility/2006" xmlns:p14="http://schemas.microsoft.com/office/powerpoint/2010/main">
    <mc:Choice Requires="p14">
      <p:transition spd="slow" p14:dur="2000" advTm="168226"/>
    </mc:Choice>
    <mc:Fallback xmlns="">
      <p:transition spd="slow" advTm="16822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3" y="567559"/>
            <a:ext cx="8791575" cy="966951"/>
          </a:xfrm>
        </p:spPr>
        <p:txBody>
          <a:bodyPr>
            <a:normAutofit/>
          </a:bodyPr>
          <a:lstStyle/>
          <a:p>
            <a:pPr algn="ctr" rtl="1"/>
            <a:r>
              <a:rPr lang="ar-SA" b="1" dirty="0">
                <a:solidFill>
                  <a:srgbClr val="C00000"/>
                </a:solidFill>
                <a:latin typeface="Simplified Arabic" panose="02020603050405020304" pitchFamily="18" charset="-78"/>
                <a:cs typeface="Simplified Arabic" panose="02020603050405020304" pitchFamily="18" charset="-78"/>
              </a:rPr>
              <a:t>أهمية المساواة والحرية</a:t>
            </a:r>
            <a:endParaRPr lang="en-IQ" b="1" dirty="0">
              <a:solidFill>
                <a:srgbClr val="C00000"/>
              </a:solidFill>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3" y="1639616"/>
            <a:ext cx="8791575" cy="4351282"/>
          </a:xfrm>
        </p:spPr>
        <p:txBody>
          <a:bodyPr>
            <a:normAutofit fontScale="92500"/>
          </a:bodyPr>
          <a:lstStyle/>
          <a:p>
            <a:pPr algn="just" rtl="1"/>
            <a:r>
              <a:rPr lang="ar-SA" sz="2400" b="1" dirty="0">
                <a:solidFill>
                  <a:schemeClr val="tx1"/>
                </a:solidFill>
                <a:latin typeface="Simplified Arabic" panose="02020603050405020304" pitchFamily="18" charset="-78"/>
                <a:ea typeface="+mj-ea"/>
                <a:cs typeface="Simplified Arabic" panose="02020603050405020304" pitchFamily="18" charset="-78"/>
              </a:rPr>
              <a:t>يقول جان جاك شوفاليه </a:t>
            </a:r>
            <a:r>
              <a:rPr lang="en-US" sz="2400" b="1" dirty="0">
                <a:solidFill>
                  <a:schemeClr val="tx1"/>
                </a:solidFill>
                <a:latin typeface="Simplified Arabic" panose="02020603050405020304" pitchFamily="18" charset="-78"/>
                <a:ea typeface="+mj-ea"/>
                <a:cs typeface="Simplified Arabic" panose="02020603050405020304" pitchFamily="18" charset="-78"/>
              </a:rPr>
              <a:t>jean Jacques chevallier</a:t>
            </a:r>
            <a:r>
              <a:rPr lang="en-US" sz="2400" b="1" dirty="0">
                <a:solidFill>
                  <a:schemeClr val="tx1"/>
                </a:solidFill>
                <a:latin typeface="Simplified Arabic" panose="02020603050405020304" pitchFamily="18" charset="-78"/>
                <a:cs typeface="Simplified Arabic" panose="02020603050405020304" pitchFamily="18" charset="-78"/>
              </a:rPr>
              <a:t> </a:t>
            </a:r>
            <a:r>
              <a:rPr lang="ar-SA" sz="2400" b="1" dirty="0">
                <a:solidFill>
                  <a:schemeClr val="tx1"/>
                </a:solidFill>
                <a:latin typeface="Simplified Arabic" panose="02020603050405020304" pitchFamily="18" charset="-78"/>
                <a:cs typeface="Simplified Arabic" panose="02020603050405020304" pitchFamily="18" charset="-78"/>
              </a:rPr>
              <a:t>:</a:t>
            </a:r>
            <a:endParaRPr lang="en-US" sz="2400" b="1" dirty="0">
              <a:solidFill>
                <a:schemeClr val="tx1"/>
              </a:solidFill>
              <a:latin typeface="Simplified Arabic" panose="02020603050405020304" pitchFamily="18" charset="-78"/>
              <a:ea typeface="+mj-ea"/>
              <a:cs typeface="Simplified Arabic" panose="02020603050405020304" pitchFamily="18" charset="-78"/>
            </a:endParaRPr>
          </a:p>
          <a:p>
            <a:pPr algn="just" rtl="1"/>
            <a:r>
              <a:rPr lang="ar-SA" sz="2800" b="1" dirty="0">
                <a:solidFill>
                  <a:schemeClr val="tx1"/>
                </a:solidFill>
                <a:latin typeface="Simplified Arabic" panose="02020603050405020304" pitchFamily="18" charset="-78"/>
                <a:ea typeface="+mj-ea"/>
                <a:cs typeface="Simplified Arabic" panose="02020603050405020304" pitchFamily="18" charset="-78"/>
              </a:rPr>
              <a:t>(( ليست هناك في قلب الانسان من شهوةٍ أقوى من شهوة </a:t>
            </a:r>
            <a:r>
              <a:rPr lang="ar-SA" sz="2800" b="1" dirty="0">
                <a:solidFill>
                  <a:srgbClr val="C00000"/>
                </a:solidFill>
                <a:latin typeface="Simplified Arabic" panose="02020603050405020304" pitchFamily="18" charset="-78"/>
                <a:ea typeface="+mj-ea"/>
                <a:cs typeface="Simplified Arabic" panose="02020603050405020304" pitchFamily="18" charset="-78"/>
              </a:rPr>
              <a:t>المساواة</a:t>
            </a:r>
            <a:r>
              <a:rPr lang="ar-SA" sz="2800" b="1" dirty="0">
                <a:solidFill>
                  <a:schemeClr val="tx1"/>
                </a:solidFill>
                <a:latin typeface="Simplified Arabic" panose="02020603050405020304" pitchFamily="18" charset="-78"/>
                <a:ea typeface="+mj-ea"/>
                <a:cs typeface="Simplified Arabic" panose="02020603050405020304" pitchFamily="18" charset="-78"/>
              </a:rPr>
              <a:t>، وليس هناك ما هو أعمُّ منها. فإذا كانت </a:t>
            </a:r>
            <a:r>
              <a:rPr lang="ar-SA" sz="2800" b="1" dirty="0">
                <a:solidFill>
                  <a:srgbClr val="C00000"/>
                </a:solidFill>
                <a:latin typeface="Simplified Arabic" panose="02020603050405020304" pitchFamily="18" charset="-78"/>
                <a:ea typeface="+mj-ea"/>
                <a:cs typeface="Simplified Arabic" panose="02020603050405020304" pitchFamily="18" charset="-78"/>
              </a:rPr>
              <a:t>الحرية</a:t>
            </a:r>
            <a:r>
              <a:rPr lang="ar-SA" sz="2800" b="1" dirty="0">
                <a:solidFill>
                  <a:schemeClr val="tx1"/>
                </a:solidFill>
                <a:latin typeface="Simplified Arabic" panose="02020603050405020304" pitchFamily="18" charset="-78"/>
                <a:ea typeface="+mj-ea"/>
                <a:cs typeface="Simplified Arabic" panose="02020603050405020304" pitchFamily="18" charset="-78"/>
              </a:rPr>
              <a:t> مؤهلةً لأن تُعطيَ من وقتٍ الى آخر "</a:t>
            </a:r>
            <a:r>
              <a:rPr lang="ar-SA" sz="2800" b="1" dirty="0">
                <a:solidFill>
                  <a:schemeClr val="tx1"/>
                </a:solidFill>
                <a:latin typeface="Simplified Arabic" panose="02020603050405020304" pitchFamily="18" charset="-78"/>
                <a:cs typeface="Simplified Arabic" panose="02020603050405020304" pitchFamily="18" charset="-78"/>
              </a:rPr>
              <a:t>لَذَّاتٍ</a:t>
            </a:r>
            <a:r>
              <a:rPr lang="ar-SA" sz="2800" b="1" dirty="0">
                <a:solidFill>
                  <a:schemeClr val="tx1"/>
                </a:solidFill>
                <a:latin typeface="Simplified Arabic" panose="02020603050405020304" pitchFamily="18" charset="-78"/>
                <a:ea typeface="+mj-ea"/>
                <a:cs typeface="Simplified Arabic" panose="02020603050405020304" pitchFamily="18" charset="-78"/>
              </a:rPr>
              <a:t> سامية" لعددٍ معين من المواطنين، فإن المساواة من جهتها توفر لكل انسان مُتَعاً صغيرة يومية، نظراً لأنَّ سحرها يُحَسُّ بهِ في كلِّ لحظة... واذا لم يكن من الممكن الحصول عليها (لَذَّاتٍ سامية) في الحرية التي يُرغبُ فيها غريزياً، فإنَّ الناس والشعوب يُريدونها حتى في ظلِّ العبودية. إنَّهم مستعدون لأنْ يُعانوا من الفقر والعبودية والبربرية، ولكن ليس الارستقراطية، أي الظلم الاجتماعي والسياسي)).</a:t>
            </a:r>
            <a:endParaRPr lang="en-IQ" sz="28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23065550"/>
      </p:ext>
    </p:extLst>
  </p:cSld>
  <p:clrMapOvr>
    <a:masterClrMapping/>
  </p:clrMapOvr>
  <mc:AlternateContent xmlns:mc="http://schemas.openxmlformats.org/markup-compatibility/2006" xmlns:p14="http://schemas.microsoft.com/office/powerpoint/2010/main">
    <mc:Choice Requires="p14">
      <p:transition spd="slow" p14:dur="2000" advTm="512104"/>
    </mc:Choice>
    <mc:Fallback xmlns="">
      <p:transition spd="slow" advTm="512104"/>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Override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
  <TotalTime>240</TotalTime>
  <Words>555</Words>
  <Application>Microsoft Macintosh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Simplified Arabic</vt:lpstr>
      <vt:lpstr>Tw Cen MT</vt:lpstr>
      <vt:lpstr>Circuit</vt:lpstr>
      <vt:lpstr>   كلية العلوم السياسية المرحلة الرابعة- قسم العلوم السياسية محاضرات الفكر السياسي المعاصر ٢٠٢٠- ٢٠٢١ </vt:lpstr>
      <vt:lpstr> م/ التعارُض بين المساواة والحرية ضمن النظرية الليبرالية</vt:lpstr>
      <vt:lpstr>أوجهُ التعارض بين مبدأي المساواة والحرية</vt:lpstr>
      <vt:lpstr>أوجهُ التعارض بين مبدأي المساواة والحرية</vt:lpstr>
      <vt:lpstr>معالجة التعارض بين مبدأي المساواة والحرية</vt:lpstr>
      <vt:lpstr>أهمية المساواة والحرية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الفكر السياسي المعاصر</dc:title>
  <dc:creator>New User</dc:creator>
  <cp:lastModifiedBy>hussam_algilly@outlook.com</cp:lastModifiedBy>
  <cp:revision>36</cp:revision>
  <dcterms:created xsi:type="dcterms:W3CDTF">2020-05-08T18:40:49Z</dcterms:created>
  <dcterms:modified xsi:type="dcterms:W3CDTF">2021-05-24T06:08:08Z</dcterms:modified>
</cp:coreProperties>
</file>