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5" r:id="rId1"/>
    <p:sldMasterId id="2147483749" r:id="rId2"/>
  </p:sldMasterIdLst>
  <p:notesMasterIdLst>
    <p:notesMasterId r:id="rId137"/>
  </p:notesMasterIdLst>
  <p:sldIdLst>
    <p:sldId id="257" r:id="rId3"/>
    <p:sldId id="402" r:id="rId4"/>
    <p:sldId id="258" r:id="rId5"/>
    <p:sldId id="403" r:id="rId6"/>
    <p:sldId id="404" r:id="rId7"/>
    <p:sldId id="356" r:id="rId8"/>
    <p:sldId id="270" r:id="rId9"/>
    <p:sldId id="271" r:id="rId10"/>
    <p:sldId id="272" r:id="rId11"/>
    <p:sldId id="405" r:id="rId12"/>
    <p:sldId id="406" r:id="rId13"/>
    <p:sldId id="407" r:id="rId14"/>
    <p:sldId id="259" r:id="rId15"/>
    <p:sldId id="408" r:id="rId16"/>
    <p:sldId id="261" r:id="rId17"/>
    <p:sldId id="364" r:id="rId18"/>
    <p:sldId id="409" r:id="rId19"/>
    <p:sldId id="344" r:id="rId20"/>
    <p:sldId id="352" r:id="rId21"/>
    <p:sldId id="353" r:id="rId22"/>
    <p:sldId id="354" r:id="rId23"/>
    <p:sldId id="367" r:id="rId24"/>
    <p:sldId id="368" r:id="rId25"/>
    <p:sldId id="269" r:id="rId26"/>
    <p:sldId id="415" r:id="rId27"/>
    <p:sldId id="414" r:id="rId28"/>
    <p:sldId id="416" r:id="rId29"/>
    <p:sldId id="413" r:id="rId30"/>
    <p:sldId id="417" r:id="rId31"/>
    <p:sldId id="412" r:id="rId32"/>
    <p:sldId id="411" r:id="rId33"/>
    <p:sldId id="401" r:id="rId34"/>
    <p:sldId id="454" r:id="rId35"/>
    <p:sldId id="273" r:id="rId36"/>
    <p:sldId id="274" r:id="rId37"/>
    <p:sldId id="275" r:id="rId38"/>
    <p:sldId id="276" r:id="rId39"/>
    <p:sldId id="277" r:id="rId40"/>
    <p:sldId id="347" r:id="rId41"/>
    <p:sldId id="458" r:id="rId42"/>
    <p:sldId id="357" r:id="rId43"/>
    <p:sldId id="358" r:id="rId44"/>
    <p:sldId id="418" r:id="rId45"/>
    <p:sldId id="359" r:id="rId46"/>
    <p:sldId id="419" r:id="rId47"/>
    <p:sldId id="360" r:id="rId48"/>
    <p:sldId id="420" r:id="rId49"/>
    <p:sldId id="455" r:id="rId50"/>
    <p:sldId id="421" r:id="rId51"/>
    <p:sldId id="422" r:id="rId52"/>
    <p:sldId id="424" r:id="rId53"/>
    <p:sldId id="425" r:id="rId54"/>
    <p:sldId id="426" r:id="rId55"/>
    <p:sldId id="427" r:id="rId56"/>
    <p:sldId id="431" r:id="rId57"/>
    <p:sldId id="432" r:id="rId58"/>
    <p:sldId id="428" r:id="rId59"/>
    <p:sldId id="429" r:id="rId60"/>
    <p:sldId id="430" r:id="rId61"/>
    <p:sldId id="456" r:id="rId62"/>
    <p:sldId id="457" r:id="rId63"/>
    <p:sldId id="282" r:id="rId64"/>
    <p:sldId id="283" r:id="rId65"/>
    <p:sldId id="284" r:id="rId66"/>
    <p:sldId id="433" r:id="rId67"/>
    <p:sldId id="434" r:id="rId68"/>
    <p:sldId id="435" r:id="rId69"/>
    <p:sldId id="306" r:id="rId70"/>
    <p:sldId id="436" r:id="rId71"/>
    <p:sldId id="437" r:id="rId72"/>
    <p:sldId id="438" r:id="rId73"/>
    <p:sldId id="439" r:id="rId74"/>
    <p:sldId id="440" r:id="rId75"/>
    <p:sldId id="441" r:id="rId76"/>
    <p:sldId id="442" r:id="rId77"/>
    <p:sldId id="443" r:id="rId78"/>
    <p:sldId id="447" r:id="rId79"/>
    <p:sldId id="444" r:id="rId80"/>
    <p:sldId id="445" r:id="rId81"/>
    <p:sldId id="446" r:id="rId82"/>
    <p:sldId id="448" r:id="rId83"/>
    <p:sldId id="450" r:id="rId84"/>
    <p:sldId id="449" r:id="rId85"/>
    <p:sldId id="307" r:id="rId86"/>
    <p:sldId id="308" r:id="rId87"/>
    <p:sldId id="309" r:id="rId88"/>
    <p:sldId id="310" r:id="rId89"/>
    <p:sldId id="311" r:id="rId90"/>
    <p:sldId id="312" r:id="rId91"/>
    <p:sldId id="348" r:id="rId92"/>
    <p:sldId id="370" r:id="rId93"/>
    <p:sldId id="382" r:id="rId94"/>
    <p:sldId id="384" r:id="rId95"/>
    <p:sldId id="383" r:id="rId96"/>
    <p:sldId id="372" r:id="rId97"/>
    <p:sldId id="387" r:id="rId98"/>
    <p:sldId id="373" r:id="rId99"/>
    <p:sldId id="376" r:id="rId100"/>
    <p:sldId id="377" r:id="rId101"/>
    <p:sldId id="380" r:id="rId102"/>
    <p:sldId id="381" r:id="rId103"/>
    <p:sldId id="388" r:id="rId104"/>
    <p:sldId id="287" r:id="rId105"/>
    <p:sldId id="288" r:id="rId106"/>
    <p:sldId id="289" r:id="rId107"/>
    <p:sldId id="290" r:id="rId108"/>
    <p:sldId id="291" r:id="rId109"/>
    <p:sldId id="292" r:id="rId110"/>
    <p:sldId id="319" r:id="rId111"/>
    <p:sldId id="295" r:id="rId112"/>
    <p:sldId id="293" r:id="rId113"/>
    <p:sldId id="294" r:id="rId114"/>
    <p:sldId id="324" r:id="rId115"/>
    <p:sldId id="325" r:id="rId116"/>
    <p:sldId id="326" r:id="rId117"/>
    <p:sldId id="327" r:id="rId118"/>
    <p:sldId id="328" r:id="rId119"/>
    <p:sldId id="329" r:id="rId120"/>
    <p:sldId id="330" r:id="rId121"/>
    <p:sldId id="331" r:id="rId122"/>
    <p:sldId id="332" r:id="rId123"/>
    <p:sldId id="333" r:id="rId124"/>
    <p:sldId id="334" r:id="rId125"/>
    <p:sldId id="335" r:id="rId126"/>
    <p:sldId id="336" r:id="rId127"/>
    <p:sldId id="337" r:id="rId128"/>
    <p:sldId id="339" r:id="rId129"/>
    <p:sldId id="394" r:id="rId130"/>
    <p:sldId id="395" r:id="rId131"/>
    <p:sldId id="396" r:id="rId132"/>
    <p:sldId id="351" r:id="rId133"/>
    <p:sldId id="397" r:id="rId134"/>
    <p:sldId id="286" r:id="rId135"/>
    <p:sldId id="322" r:id="rId136"/>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441" autoAdjust="0"/>
    <p:restoredTop sz="94671" autoAdjust="0"/>
  </p:normalViewPr>
  <p:slideViewPr>
    <p:cSldViewPr>
      <p:cViewPr>
        <p:scale>
          <a:sx n="70" d="100"/>
          <a:sy n="70" d="100"/>
        </p:scale>
        <p:origin x="-360" y="1128"/>
      </p:cViewPr>
      <p:guideLst>
        <p:guide orient="horz" pos="2160"/>
        <p:guide pos="2880"/>
      </p:guideLst>
    </p:cSldViewPr>
  </p:slideViewPr>
  <p:outlineViewPr>
    <p:cViewPr>
      <p:scale>
        <a:sx n="33" d="100"/>
        <a:sy n="33" d="100"/>
      </p:scale>
      <p:origin x="0" y="44682"/>
    </p:cViewPr>
  </p:outlineViewPr>
  <p:notesTextViewPr>
    <p:cViewPr>
      <p:scale>
        <a:sx n="1" d="1"/>
        <a:sy n="1" d="1"/>
      </p:scale>
      <p:origin x="0" y="0"/>
    </p:cViewPr>
  </p:notesTextViewPr>
  <p:sorterViewPr>
    <p:cViewPr>
      <p:scale>
        <a:sx n="100" d="100"/>
        <a:sy n="100" d="100"/>
      </p:scale>
      <p:origin x="0" y="1230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A14100A-7E32-401E-A323-D3CAB7AC4842}" type="datetimeFigureOut">
              <a:rPr lang="ar-IQ" smtClean="0"/>
              <a:t>18/08/1440</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B5D0BB2-AC3E-4518-A338-02F10B547C19}" type="slidenum">
              <a:rPr lang="ar-IQ" smtClean="0"/>
              <a:t>‹#›</a:t>
            </a:fld>
            <a:endParaRPr lang="ar-IQ"/>
          </a:p>
        </p:txBody>
      </p:sp>
    </p:spTree>
    <p:extLst>
      <p:ext uri="{BB962C8B-B14F-4D97-AF65-F5344CB8AC3E}">
        <p14:creationId xmlns:p14="http://schemas.microsoft.com/office/powerpoint/2010/main" val="304708622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A1B429-9FE2-470A-BD64-727F495C1B1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5553255"/>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1" name="chimes.wav"/>
          </p:stSnd>
        </p:sndAc>
      </p:transition>
    </mc:Choice>
    <mc:Fallback xmlns="">
      <p:transition spd="slow">
        <p:fade/>
        <p:sndAc>
          <p:stSnd>
            <p:snd r:embed="rId3"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D9E915-23DD-4C14-BFFC-0ABB08B4E79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6264809"/>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1" name="chimes.wav"/>
          </p:stSnd>
        </p:sndAc>
      </p:transition>
    </mc:Choice>
    <mc:Fallback xmlns="">
      <p:transition spd="slow">
        <p:fade/>
        <p:sndAc>
          <p:stSnd>
            <p:snd r:embed="rId3"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E0BDF4-4886-430B-A85C-9960D38715F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4010709"/>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1" name="chimes.wav"/>
          </p:stSnd>
        </p:sndAc>
      </p:transition>
    </mc:Choice>
    <mc:Fallback xmlns="">
      <p:transition spd="slow">
        <p:fade/>
        <p:sndAc>
          <p:stSnd>
            <p:snd r:embed="rId3" name="chimes.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ar-IQ"/>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a:xfrm>
            <a:off x="6553200" y="6245225"/>
            <a:ext cx="2133600" cy="476250"/>
          </a:xfr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457200" y="6245225"/>
            <a:ext cx="2133600" cy="476250"/>
          </a:xfrm>
        </p:spPr>
        <p:txBody>
          <a:bodyPr/>
          <a:lstStyle>
            <a:lvl1pPr>
              <a:defRPr smtClean="0"/>
            </a:lvl1pPr>
          </a:lstStyle>
          <a:p>
            <a:pPr>
              <a:defRPr/>
            </a:pPr>
            <a:fld id="{40A4ED88-7C22-4A31-8CB4-2D17E772EB1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9682338"/>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1" name="chimes.wav"/>
          </p:stSnd>
        </p:sndAc>
      </p:transition>
    </mc:Choice>
    <mc:Fallback xmlns="">
      <p:transition spd="slow">
        <p:fade/>
        <p:sndAc>
          <p:stSnd>
            <p:snd r:embed="rId3" name="chimes.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ar-IQ"/>
          </a:p>
        </p:txBody>
      </p:sp>
      <p:sp>
        <p:nvSpPr>
          <p:cNvPr id="3" name="Table Placeholder 2"/>
          <p:cNvSpPr>
            <a:spLocks noGrp="1"/>
          </p:cNvSpPr>
          <p:nvPr>
            <p:ph type="tbl" idx="1"/>
          </p:nvPr>
        </p:nvSpPr>
        <p:spPr>
          <a:xfrm>
            <a:off x="457200" y="1600200"/>
            <a:ext cx="8229600" cy="4525963"/>
          </a:xfrm>
        </p:spPr>
        <p:txBody>
          <a:bodyPr/>
          <a:lstStyle/>
          <a:p>
            <a:endParaRPr lang="ar-IQ"/>
          </a:p>
        </p:txBody>
      </p:sp>
      <p:sp>
        <p:nvSpPr>
          <p:cNvPr id="4" name="Date Placeholder 3"/>
          <p:cNvSpPr>
            <a:spLocks noGrp="1"/>
          </p:cNvSpPr>
          <p:nvPr>
            <p:ph type="dt" sz="half" idx="10"/>
          </p:nvPr>
        </p:nvSpPr>
        <p:spPr>
          <a:xfrm>
            <a:off x="6553200" y="6245225"/>
            <a:ext cx="2133600" cy="476250"/>
          </a:xfrm>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a:xfrm>
            <a:off x="457200" y="6245225"/>
            <a:ext cx="2133600" cy="476250"/>
          </a:xfrm>
        </p:spPr>
        <p:txBody>
          <a:bodyPr/>
          <a:lstStyle>
            <a:lvl1pPr>
              <a:defRPr smtClean="0"/>
            </a:lvl1pPr>
          </a:lstStyle>
          <a:p>
            <a:pPr>
              <a:defRPr/>
            </a:pPr>
            <a:fld id="{4C076F79-2447-43EF-BFEE-32CE4D10CD8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3144694"/>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1" name="chimes.wav"/>
          </p:stSnd>
        </p:sndAc>
      </p:transition>
    </mc:Choice>
    <mc:Fallback xmlns="">
      <p:transition spd="slow">
        <p:fade/>
        <p:sndAc>
          <p:stSnd>
            <p:snd r:embed="rId3" name="chimes.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E345D03F-5BE0-4F1B-9808-C01EF5A510D3}" type="datetimeFigureOut">
              <a:rPr lang="ar-IQ" smtClean="0"/>
              <a:t>18/08/1440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787B6B3-9E07-4FF2-A9C5-72C67E74F45F}" type="slidenum">
              <a:rPr lang="ar-IQ" smtClean="0"/>
              <a:t>‹#›</a:t>
            </a:fld>
            <a:endParaRPr lang="ar-IQ"/>
          </a:p>
        </p:txBody>
      </p:sp>
    </p:spTree>
    <p:extLst>
      <p:ext uri="{BB962C8B-B14F-4D97-AF65-F5344CB8AC3E}">
        <p14:creationId xmlns:p14="http://schemas.microsoft.com/office/powerpoint/2010/main" val="488810946"/>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1" name="chimes.wav"/>
          </p:stSnd>
        </p:sndAc>
      </p:transition>
    </mc:Choice>
    <mc:Fallback xmlns="">
      <p:transition spd="slow">
        <p:fade/>
        <p:sndAc>
          <p:stSnd>
            <p:snd r:embed="rId3" name="chimes.wav"/>
          </p:stSnd>
        </p:sndAc>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E345D03F-5BE0-4F1B-9808-C01EF5A510D3}" type="datetimeFigureOut">
              <a:rPr lang="ar-IQ" smtClean="0"/>
              <a:t>18/08/1440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787B6B3-9E07-4FF2-A9C5-72C67E74F45F}" type="slidenum">
              <a:rPr lang="ar-IQ" smtClean="0"/>
              <a:t>‹#›</a:t>
            </a:fld>
            <a:endParaRPr lang="ar-IQ"/>
          </a:p>
        </p:txBody>
      </p:sp>
    </p:spTree>
    <p:extLst>
      <p:ext uri="{BB962C8B-B14F-4D97-AF65-F5344CB8AC3E}">
        <p14:creationId xmlns:p14="http://schemas.microsoft.com/office/powerpoint/2010/main" val="3372402415"/>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1" name="chimes.wav"/>
          </p:stSnd>
        </p:sndAc>
      </p:transition>
    </mc:Choice>
    <mc:Fallback xmlns="">
      <p:transition spd="slow">
        <p:fade/>
        <p:sndAc>
          <p:stSnd>
            <p:snd r:embed="rId3" name="chimes.wav"/>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45D03F-5BE0-4F1B-9808-C01EF5A510D3}" type="datetimeFigureOut">
              <a:rPr lang="ar-IQ" smtClean="0"/>
              <a:t>18/08/1440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787B6B3-9E07-4FF2-A9C5-72C67E74F45F}" type="slidenum">
              <a:rPr lang="ar-IQ" smtClean="0"/>
              <a:t>‹#›</a:t>
            </a:fld>
            <a:endParaRPr lang="ar-IQ"/>
          </a:p>
        </p:txBody>
      </p:sp>
    </p:spTree>
    <p:extLst>
      <p:ext uri="{BB962C8B-B14F-4D97-AF65-F5344CB8AC3E}">
        <p14:creationId xmlns:p14="http://schemas.microsoft.com/office/powerpoint/2010/main" val="1721743378"/>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1" name="chimes.wav"/>
          </p:stSnd>
        </p:sndAc>
      </p:transition>
    </mc:Choice>
    <mc:Fallback xmlns="">
      <p:transition spd="slow">
        <p:fade/>
        <p:sndAc>
          <p:stSnd>
            <p:snd r:embed="rId3" name="chimes.wav"/>
          </p:st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E345D03F-5BE0-4F1B-9808-C01EF5A510D3}" type="datetimeFigureOut">
              <a:rPr lang="ar-IQ" smtClean="0"/>
              <a:t>18/08/1440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787B6B3-9E07-4FF2-A9C5-72C67E74F45F}" type="slidenum">
              <a:rPr lang="ar-IQ" smtClean="0"/>
              <a:t>‹#›</a:t>
            </a:fld>
            <a:endParaRPr lang="ar-IQ"/>
          </a:p>
        </p:txBody>
      </p:sp>
    </p:spTree>
    <p:extLst>
      <p:ext uri="{BB962C8B-B14F-4D97-AF65-F5344CB8AC3E}">
        <p14:creationId xmlns:p14="http://schemas.microsoft.com/office/powerpoint/2010/main" val="3372064232"/>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1" name="chimes.wav"/>
          </p:stSnd>
        </p:sndAc>
      </p:transition>
    </mc:Choice>
    <mc:Fallback xmlns="">
      <p:transition spd="slow">
        <p:fade/>
        <p:sndAc>
          <p:stSnd>
            <p:snd r:embed="rId3" name="chimes.wav"/>
          </p:stSnd>
        </p:sndAc>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E345D03F-5BE0-4F1B-9808-C01EF5A510D3}" type="datetimeFigureOut">
              <a:rPr lang="ar-IQ" smtClean="0"/>
              <a:t>18/08/1440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E787B6B3-9E07-4FF2-A9C5-72C67E74F45F}" type="slidenum">
              <a:rPr lang="ar-IQ" smtClean="0"/>
              <a:t>‹#›</a:t>
            </a:fld>
            <a:endParaRPr lang="ar-IQ"/>
          </a:p>
        </p:txBody>
      </p:sp>
    </p:spTree>
    <p:extLst>
      <p:ext uri="{BB962C8B-B14F-4D97-AF65-F5344CB8AC3E}">
        <p14:creationId xmlns:p14="http://schemas.microsoft.com/office/powerpoint/2010/main" val="651145237"/>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1" name="chimes.wav"/>
          </p:stSnd>
        </p:sndAc>
      </p:transition>
    </mc:Choice>
    <mc:Fallback xmlns="">
      <p:transition spd="slow">
        <p:fade/>
        <p:sndAc>
          <p:stSnd>
            <p:snd r:embed="rId3" name="chimes.wav"/>
          </p:stSnd>
        </p:sndAc>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E345D03F-5BE0-4F1B-9808-C01EF5A510D3}" type="datetimeFigureOut">
              <a:rPr lang="ar-IQ" smtClean="0"/>
              <a:t>18/08/1440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E787B6B3-9E07-4FF2-A9C5-72C67E74F45F}" type="slidenum">
              <a:rPr lang="ar-IQ" smtClean="0"/>
              <a:t>‹#›</a:t>
            </a:fld>
            <a:endParaRPr lang="ar-IQ"/>
          </a:p>
        </p:txBody>
      </p:sp>
    </p:spTree>
    <p:extLst>
      <p:ext uri="{BB962C8B-B14F-4D97-AF65-F5344CB8AC3E}">
        <p14:creationId xmlns:p14="http://schemas.microsoft.com/office/powerpoint/2010/main" val="1606364339"/>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1" name="chimes.wav"/>
          </p:stSnd>
        </p:sndAc>
      </p:transition>
    </mc:Choice>
    <mc:Fallback xmlns="">
      <p:transition spd="slow">
        <p:fade/>
        <p:sndAc>
          <p:stSnd>
            <p:snd r:embed="rId3"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C7ECB6-EB04-4D23-B41B-10AB946E479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8962408"/>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1" name="chimes.wav"/>
          </p:stSnd>
        </p:sndAc>
      </p:transition>
    </mc:Choice>
    <mc:Fallback xmlns="">
      <p:transition spd="slow">
        <p:fade/>
        <p:sndAc>
          <p:stSnd>
            <p:snd r:embed="rId3" name="chimes.wav"/>
          </p:stSnd>
        </p:sndAc>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45D03F-5BE0-4F1B-9808-C01EF5A510D3}" type="datetimeFigureOut">
              <a:rPr lang="ar-IQ" smtClean="0"/>
              <a:t>18/08/1440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E787B6B3-9E07-4FF2-A9C5-72C67E74F45F}" type="slidenum">
              <a:rPr lang="ar-IQ" smtClean="0"/>
              <a:t>‹#›</a:t>
            </a:fld>
            <a:endParaRPr lang="ar-IQ"/>
          </a:p>
        </p:txBody>
      </p:sp>
    </p:spTree>
    <p:extLst>
      <p:ext uri="{BB962C8B-B14F-4D97-AF65-F5344CB8AC3E}">
        <p14:creationId xmlns:p14="http://schemas.microsoft.com/office/powerpoint/2010/main" val="933987645"/>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1" name="chimes.wav"/>
          </p:stSnd>
        </p:sndAc>
      </p:transition>
    </mc:Choice>
    <mc:Fallback xmlns="">
      <p:transition spd="slow">
        <p:fade/>
        <p:sndAc>
          <p:stSnd>
            <p:snd r:embed="rId3" name="chimes.wav"/>
          </p:stSnd>
        </p:sndAc>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5D03F-5BE0-4F1B-9808-C01EF5A510D3}" type="datetimeFigureOut">
              <a:rPr lang="ar-IQ" smtClean="0"/>
              <a:t>18/08/1440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787B6B3-9E07-4FF2-A9C5-72C67E74F45F}" type="slidenum">
              <a:rPr lang="ar-IQ" smtClean="0"/>
              <a:t>‹#›</a:t>
            </a:fld>
            <a:endParaRPr lang="ar-IQ"/>
          </a:p>
        </p:txBody>
      </p:sp>
    </p:spTree>
    <p:extLst>
      <p:ext uri="{BB962C8B-B14F-4D97-AF65-F5344CB8AC3E}">
        <p14:creationId xmlns:p14="http://schemas.microsoft.com/office/powerpoint/2010/main" val="1469897668"/>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1" name="chimes.wav"/>
          </p:stSnd>
        </p:sndAc>
      </p:transition>
    </mc:Choice>
    <mc:Fallback xmlns="">
      <p:transition spd="slow">
        <p:fade/>
        <p:sndAc>
          <p:stSnd>
            <p:snd r:embed="rId3" name="chimes.wav"/>
          </p:stSnd>
        </p:sndAc>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5D03F-5BE0-4F1B-9808-C01EF5A510D3}" type="datetimeFigureOut">
              <a:rPr lang="ar-IQ" smtClean="0"/>
              <a:t>18/08/1440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787B6B3-9E07-4FF2-A9C5-72C67E74F45F}" type="slidenum">
              <a:rPr lang="ar-IQ" smtClean="0"/>
              <a:t>‹#›</a:t>
            </a:fld>
            <a:endParaRPr lang="ar-IQ"/>
          </a:p>
        </p:txBody>
      </p:sp>
    </p:spTree>
    <p:extLst>
      <p:ext uri="{BB962C8B-B14F-4D97-AF65-F5344CB8AC3E}">
        <p14:creationId xmlns:p14="http://schemas.microsoft.com/office/powerpoint/2010/main" val="1049306879"/>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1" name="chimes.wav"/>
          </p:stSnd>
        </p:sndAc>
      </p:transition>
    </mc:Choice>
    <mc:Fallback xmlns="">
      <p:transition spd="slow">
        <p:fade/>
        <p:sndAc>
          <p:stSnd>
            <p:snd r:embed="rId3" name="chimes.wav"/>
          </p:stSnd>
        </p:sndAc>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E345D03F-5BE0-4F1B-9808-C01EF5A510D3}" type="datetimeFigureOut">
              <a:rPr lang="ar-IQ" smtClean="0"/>
              <a:t>18/08/1440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787B6B3-9E07-4FF2-A9C5-72C67E74F45F}" type="slidenum">
              <a:rPr lang="ar-IQ" smtClean="0"/>
              <a:t>‹#›</a:t>
            </a:fld>
            <a:endParaRPr lang="ar-IQ"/>
          </a:p>
        </p:txBody>
      </p:sp>
    </p:spTree>
    <p:extLst>
      <p:ext uri="{BB962C8B-B14F-4D97-AF65-F5344CB8AC3E}">
        <p14:creationId xmlns:p14="http://schemas.microsoft.com/office/powerpoint/2010/main" val="2292511900"/>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1" name="chimes.wav"/>
          </p:stSnd>
        </p:sndAc>
      </p:transition>
    </mc:Choice>
    <mc:Fallback xmlns="">
      <p:transition spd="slow">
        <p:fade/>
        <p:sndAc>
          <p:stSnd>
            <p:snd r:embed="rId3" name="chimes.wav"/>
          </p:stSnd>
        </p:sndAc>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E345D03F-5BE0-4F1B-9808-C01EF5A510D3}" type="datetimeFigureOut">
              <a:rPr lang="ar-IQ" smtClean="0"/>
              <a:t>18/08/1440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787B6B3-9E07-4FF2-A9C5-72C67E74F45F}" type="slidenum">
              <a:rPr lang="ar-IQ" smtClean="0"/>
              <a:t>‹#›</a:t>
            </a:fld>
            <a:endParaRPr lang="ar-IQ"/>
          </a:p>
        </p:txBody>
      </p:sp>
    </p:spTree>
    <p:extLst>
      <p:ext uri="{BB962C8B-B14F-4D97-AF65-F5344CB8AC3E}">
        <p14:creationId xmlns:p14="http://schemas.microsoft.com/office/powerpoint/2010/main" val="1961740816"/>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1" name="chimes.wav"/>
          </p:stSnd>
        </p:sndAc>
      </p:transition>
    </mc:Choice>
    <mc:Fallback xmlns="">
      <p:transition spd="slow">
        <p:fade/>
        <p:sndAc>
          <p:stSnd>
            <p:snd r:embed="rId3" name="chimes.wav"/>
          </p:stSnd>
        </p:sndAc>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ar-IQ"/>
          </a:p>
        </p:txBody>
      </p:sp>
      <p:sp>
        <p:nvSpPr>
          <p:cNvPr id="3" name="SmartArt Placeholder 2"/>
          <p:cNvSpPr>
            <a:spLocks noGrp="1"/>
          </p:cNvSpPr>
          <p:nvPr>
            <p:ph type="dgm" idx="1"/>
          </p:nvPr>
        </p:nvSpPr>
        <p:spPr>
          <a:xfrm>
            <a:off x="457200" y="1981200"/>
            <a:ext cx="8229600" cy="3886200"/>
          </a:xfrm>
        </p:spPr>
        <p:txBody>
          <a:bodyPr/>
          <a:lstStyle/>
          <a:p>
            <a:endParaRPr lang="ar-IQ"/>
          </a:p>
        </p:txBody>
      </p:sp>
      <p:sp>
        <p:nvSpPr>
          <p:cNvPr id="4" name="Footer Placeholder 3"/>
          <p:cNvSpPr>
            <a:spLocks noGrp="1"/>
          </p:cNvSpPr>
          <p:nvPr>
            <p:ph type="ftr" sz="quarter" idx="10"/>
          </p:nvPr>
        </p:nvSpPr>
        <p:spPr>
          <a:xfrm>
            <a:off x="3124200" y="6248400"/>
            <a:ext cx="2895600" cy="45720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1"/>
          </p:nvPr>
        </p:nvSpPr>
        <p:spPr>
          <a:xfrm>
            <a:off x="6553200" y="6248400"/>
            <a:ext cx="2133600" cy="457200"/>
          </a:xfrm>
        </p:spPr>
        <p:txBody>
          <a:bodyPr/>
          <a:lstStyle>
            <a:lvl1pPr>
              <a:defRPr/>
            </a:lvl1pPr>
          </a:lstStyle>
          <a:p>
            <a:fld id="{2C822D48-B465-4682-8185-437118BD8231}" type="slidenum">
              <a:rPr lang="ar-SA">
                <a:solidFill>
                  <a:srgbClr val="000000"/>
                </a:solidFill>
              </a:rPr>
              <a:pPr/>
              <a:t>‹#›</a:t>
            </a:fld>
            <a:endParaRPr lang="en-US">
              <a:solidFill>
                <a:srgbClr val="000000"/>
              </a:solidFill>
            </a:endParaRPr>
          </a:p>
        </p:txBody>
      </p:sp>
      <p:sp>
        <p:nvSpPr>
          <p:cNvPr id="6" name="Date Placeholder 5"/>
          <p:cNvSpPr>
            <a:spLocks noGrp="1"/>
          </p:cNvSpPr>
          <p:nvPr>
            <p:ph type="dt" sz="half" idx="12"/>
          </p:nvPr>
        </p:nvSpPr>
        <p:spPr>
          <a:xfrm>
            <a:off x="457200" y="6245225"/>
            <a:ext cx="2133600" cy="476250"/>
          </a:xfrm>
        </p:spPr>
        <p:txBody>
          <a:bodyPr/>
          <a:lstStyle>
            <a:lvl1pPr>
              <a:defRPr/>
            </a:lvl1pPr>
          </a:lstStyle>
          <a:p>
            <a:fld id="{6FD04E61-69FA-4023-A9BF-1465351AC54F}" type="datetimeFigureOut">
              <a:rPr lang="ar-SA">
                <a:solidFill>
                  <a:srgbClr val="000000"/>
                </a:solidFill>
              </a:rPr>
              <a:pPr/>
              <a:t>18/08/1440</a:t>
            </a:fld>
            <a:endParaRPr lang="en-US">
              <a:solidFill>
                <a:srgbClr val="000000"/>
              </a:solidFill>
            </a:endParaRPr>
          </a:p>
        </p:txBody>
      </p:sp>
    </p:spTree>
    <p:extLst>
      <p:ext uri="{BB962C8B-B14F-4D97-AF65-F5344CB8AC3E}">
        <p14:creationId xmlns:p14="http://schemas.microsoft.com/office/powerpoint/2010/main" val="1036357339"/>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1" name="chimes.wav"/>
          </p:stSnd>
        </p:sndAc>
      </p:transition>
    </mc:Choice>
    <mc:Fallback xmlns="">
      <p:transition spd="slow">
        <p:fade/>
        <p:sndAc>
          <p:stSnd>
            <p:snd r:embed="rId3"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471046-8EEE-4D96-A500-613B998118A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3291946"/>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1" name="chimes.wav"/>
          </p:stSnd>
        </p:sndAc>
      </p:transition>
    </mc:Choice>
    <mc:Fallback xmlns="">
      <p:transition spd="slow">
        <p:fade/>
        <p:sndAc>
          <p:stSnd>
            <p:snd r:embed="rId3"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AC91A16-B952-4597-8A04-4828FA8B7DF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4153993"/>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1" name="chimes.wav"/>
          </p:stSnd>
        </p:sndAc>
      </p:transition>
    </mc:Choice>
    <mc:Fallback xmlns="">
      <p:transition spd="slow">
        <p:fade/>
        <p:sndAc>
          <p:stSnd>
            <p:snd r:embed="rId3"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29BB2E8-AA83-48BA-8F54-E62CAB3AAF5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2953858"/>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1" name="chimes.wav"/>
          </p:stSnd>
        </p:sndAc>
      </p:transition>
    </mc:Choice>
    <mc:Fallback xmlns="">
      <p:transition spd="slow">
        <p:fade/>
        <p:sndAc>
          <p:stSnd>
            <p:snd r:embed="rId3"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F49F16-E5BD-4119-82B0-B0B6C96A589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0284266"/>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1" name="chimes.wav"/>
          </p:stSnd>
        </p:sndAc>
      </p:transition>
    </mc:Choice>
    <mc:Fallback xmlns="">
      <p:transition spd="slow">
        <p:fade/>
        <p:sndAc>
          <p:stSnd>
            <p:snd r:embed="rId3"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F902F5-0715-41E6-9C0A-B693423D9B3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7821880"/>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1" name="chimes.wav"/>
          </p:stSnd>
        </p:sndAc>
      </p:transition>
    </mc:Choice>
    <mc:Fallback xmlns="">
      <p:transition spd="slow">
        <p:fade/>
        <p:sndAc>
          <p:stSnd>
            <p:snd r:embed="rId3"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107630-F244-482A-A17B-D5308606C5E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7984967"/>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1" name="chimes.wav"/>
          </p:stSnd>
        </p:sndAc>
      </p:transition>
    </mc:Choice>
    <mc:Fallback xmlns="">
      <p:transition spd="slow">
        <p:fade/>
        <p:sndAc>
          <p:stSnd>
            <p:snd r:embed="rId3"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DA318-45D0-450E-A610-3ED8420D78B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0473242"/>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1" name="chimes.wav"/>
          </p:stSnd>
        </p:sndAc>
      </p:transition>
    </mc:Choice>
    <mc:Fallback xmlns="">
      <p:transition spd="slow">
        <p:fade/>
        <p:sndAc>
          <p:stSnd>
            <p:snd r:embed="rId3"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audio" Target="../media/audio1.wav"/><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1638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63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639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cs typeface="Arial" charset="0"/>
              </a:defRPr>
            </a:lvl1pPr>
          </a:lstStyle>
          <a:p>
            <a:pPr fontAlgn="base">
              <a:spcBef>
                <a:spcPct val="0"/>
              </a:spcBef>
              <a:spcAft>
                <a:spcPct val="0"/>
              </a:spcAft>
              <a:defRPr/>
            </a:pPr>
            <a:fld id="{3CACC52A-5008-40A3-8C31-3DC74A67C304}" type="slidenum">
              <a:rPr lang="ar-SA">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18470095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mc:AlternateContent xmlns:mc="http://schemas.openxmlformats.org/markup-compatibility/2006" xmlns:p14="http://schemas.microsoft.com/office/powerpoint/2010/main">
    <mc:Choice Requires="p14">
      <p:transition spd="slow" p14:dur="3000">
        <p14:shred/>
        <p:sndAc>
          <p:stSnd>
            <p:snd r:embed="rId15" name="chimes.wav"/>
          </p:stSnd>
        </p:sndAc>
      </p:transition>
    </mc:Choice>
    <mc:Fallback xmlns="">
      <p:transition spd="slow">
        <p:fade/>
        <p:sndAc>
          <p:stSnd>
            <p:snd r:embed="rId16" name="chimes.wav"/>
          </p:stSnd>
        </p:sndAc>
      </p:transition>
    </mc:Fallback>
  </mc:AlternateConten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3CACC52A-5008-40A3-8C31-3DC74A67C304}" type="slidenum">
              <a:rPr lang="ar-SA"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57192530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mc:AlternateContent xmlns:mc="http://schemas.openxmlformats.org/markup-compatibility/2006" xmlns:p14="http://schemas.microsoft.com/office/powerpoint/2010/main">
    <mc:Choice Requires="p14">
      <p:transition spd="slow" p14:dur="3000">
        <p14:shred/>
        <p:sndAc>
          <p:stSnd>
            <p:snd r:embed="rId14" name="chimes.wav"/>
          </p:stSnd>
        </p:sndAc>
      </p:transition>
    </mc:Choice>
    <mc:Fallback xmlns="">
      <p:transition spd="slow">
        <p:fade/>
        <p:sndAc>
          <p:stSnd>
            <p:snd r:embed="rId15" name="chimes.wav"/>
          </p:stSnd>
        </p:sndAc>
      </p:transition>
    </mc:Fallback>
  </mc:AlternateConten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0.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10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10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slideLayout" Target="../slideLayouts/slideLayout20.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9.jpeg"/></Relationships>
</file>

<file path=ppt/slides/_rels/slide10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10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10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0.xml"/><Relationship Id="rId1" Type="http://schemas.openxmlformats.org/officeDocument/2006/relationships/vmlDrawing" Target="../drawings/vmlDrawing3.vml"/><Relationship Id="rId6" Type="http://schemas.openxmlformats.org/officeDocument/2006/relationships/audio" Target="../media/audio1.wav"/><Relationship Id="rId5" Type="http://schemas.openxmlformats.org/officeDocument/2006/relationships/image" Target="../media/image8.w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0.xml"/><Relationship Id="rId4" Type="http://schemas.openxmlformats.org/officeDocument/2006/relationships/audio" Target="../media/audio1.wav"/></Relationships>
</file>

<file path=ppt/slides/_rels/slide1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1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1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1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0.xml"/><Relationship Id="rId5" Type="http://schemas.openxmlformats.org/officeDocument/2006/relationships/audio" Target="../media/audio1.wav"/><Relationship Id="rId4" Type="http://schemas.openxmlformats.org/officeDocument/2006/relationships/image" Target="../media/image11.gif"/></Relationships>
</file>

<file path=ppt/slides/_rels/slide1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1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1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audio" Target="../media/audio1.wav"/><Relationship Id="rId4" Type="http://schemas.microsoft.com/office/2007/relationships/hdphoto" Target="../media/hdphoto2.wdp"/></Relationships>
</file>

<file path=ppt/slides/_rels/slide1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17.png"/><Relationship Id="rId4" Type="http://schemas.microsoft.com/office/2007/relationships/hdphoto" Target="../media/hdphoto3.wdp"/></Relationships>
</file>

<file path=ppt/slides/_rels/slide1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1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1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0.xml"/><Relationship Id="rId1" Type="http://schemas.openxmlformats.org/officeDocument/2006/relationships/vmlDrawing" Target="../drawings/vmlDrawing4.vml"/><Relationship Id="rId6" Type="http://schemas.openxmlformats.org/officeDocument/2006/relationships/audio" Target="../media/audio1.wav"/><Relationship Id="rId5" Type="http://schemas.openxmlformats.org/officeDocument/2006/relationships/image" Target="../media/image8.w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0.xml"/><Relationship Id="rId5" Type="http://schemas.openxmlformats.org/officeDocument/2006/relationships/audio" Target="../media/audio1.wav"/><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audio" Target="../media/audio1.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15.xml"/><Relationship Id="rId4" Type="http://schemas.openxmlformats.org/officeDocument/2006/relationships/audio" Target="../media/audio1.wav"/></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5.xml"/><Relationship Id="rId5" Type="http://schemas.openxmlformats.org/officeDocument/2006/relationships/audio" Target="../media/audio1.wav"/><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15.xml"/><Relationship Id="rId4" Type="http://schemas.openxmlformats.org/officeDocument/2006/relationships/audio" Target="../media/audio1.wav"/></Relationships>
</file>

<file path=ppt/slides/_rels/slide6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5.xml"/><Relationship Id="rId4" Type="http://schemas.openxmlformats.org/officeDocument/2006/relationships/audio" Target="../media/audio1.wav"/></Relationships>
</file>

<file path=ppt/slides/_rels/slide6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7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5.xml"/><Relationship Id="rId1" Type="http://schemas.openxmlformats.org/officeDocument/2006/relationships/vmlDrawing" Target="../drawings/vmlDrawing1.vml"/><Relationship Id="rId6" Type="http://schemas.openxmlformats.org/officeDocument/2006/relationships/audio" Target="../media/audio1.wav"/><Relationship Id="rId5" Type="http://schemas.openxmlformats.org/officeDocument/2006/relationships/image" Target="../media/image8.wmf"/><Relationship Id="rId4" Type="http://schemas.openxmlformats.org/officeDocument/2006/relationships/oleObject" Target="../embeddings/oleObject1.bin"/></Relationships>
</file>

<file path=ppt/slides/_rels/slide8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8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8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8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8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9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8" descr="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91"/>
            <a:ext cx="9143999" cy="6858000"/>
          </a:xfrm>
          <a:prstGeom prst="rect">
            <a:avLst/>
          </a:prstGeom>
          <a:solidFill>
            <a:schemeClr val="bg1"/>
          </a:solidFill>
          <a:ln>
            <a:noFill/>
          </a:ln>
          <a:extLst/>
        </p:spPr>
      </p:pic>
      <p:sp>
        <p:nvSpPr>
          <p:cNvPr id="2050" name="Rectangle 2"/>
          <p:cNvSpPr>
            <a:spLocks noGrp="1" noChangeArrowheads="1"/>
          </p:cNvSpPr>
          <p:nvPr>
            <p:ph type="ctrTitle" sz="quarter" idx="4294967295"/>
          </p:nvPr>
        </p:nvSpPr>
        <p:spPr>
          <a:xfrm>
            <a:off x="1115616" y="260648"/>
            <a:ext cx="7272808" cy="2736304"/>
          </a:xfrm>
        </p:spPr>
        <p:txBody>
          <a:bodyPr>
            <a:normAutofit/>
          </a:bodyPr>
          <a:lstStyle/>
          <a:p>
            <a:r>
              <a:rPr lang="ar-IQ" sz="7200" u="sng" dirty="0" smtClean="0">
                <a:solidFill>
                  <a:srgbClr val="00B0F0"/>
                </a:solidFill>
              </a:rPr>
              <a:t>التعلم الحركى</a:t>
            </a:r>
            <a:r>
              <a:rPr lang="en-US" sz="5000" dirty="0">
                <a:solidFill>
                  <a:srgbClr val="00B0F0"/>
                </a:solidFill>
              </a:rPr>
              <a:t/>
            </a:r>
            <a:br>
              <a:rPr lang="en-US" sz="5000" dirty="0">
                <a:solidFill>
                  <a:srgbClr val="00B0F0"/>
                </a:solidFill>
              </a:rPr>
            </a:br>
            <a:r>
              <a:rPr lang="en-US" sz="5000" dirty="0">
                <a:solidFill>
                  <a:srgbClr val="00B0F0"/>
                </a:solidFill>
              </a:rPr>
              <a:t> Motor Learning </a:t>
            </a:r>
            <a:r>
              <a:rPr lang="ar-IQ" sz="5000" dirty="0" smtClean="0">
                <a:solidFill>
                  <a:srgbClr val="0C0600"/>
                </a:solidFill>
              </a:rPr>
              <a:t> </a:t>
            </a:r>
            <a:endParaRPr lang="fr-FR" sz="5000" dirty="0">
              <a:solidFill>
                <a:srgbClr val="0C0600"/>
              </a:solidFill>
            </a:endParaRPr>
          </a:p>
        </p:txBody>
      </p:sp>
      <p:sp>
        <p:nvSpPr>
          <p:cNvPr id="2051" name="Rectangle 3"/>
          <p:cNvSpPr>
            <a:spLocks noGrp="1" noChangeArrowheads="1"/>
          </p:cNvSpPr>
          <p:nvPr>
            <p:ph type="subTitle" sz="quarter" idx="4294967295"/>
          </p:nvPr>
        </p:nvSpPr>
        <p:spPr>
          <a:xfrm>
            <a:off x="1115616" y="2708921"/>
            <a:ext cx="6192688" cy="3816424"/>
          </a:xfrm>
          <a:effectLst>
            <a:outerShdw dist="35921" dir="2700000" algn="ctr" rotWithShape="0">
              <a:srgbClr val="808080">
                <a:alpha val="50000"/>
              </a:srgbClr>
            </a:outerShdw>
          </a:effectLst>
        </p:spPr>
        <p:txBody>
          <a:bodyPr>
            <a:normAutofit fontScale="92500" lnSpcReduction="10000"/>
          </a:bodyPr>
          <a:lstStyle/>
          <a:p>
            <a:pPr marL="0" indent="0">
              <a:buFont typeface="Wingdings" pitchFamily="2" charset="2"/>
              <a:buNone/>
            </a:pPr>
            <a:r>
              <a:rPr lang="ar-SA" sz="3400" b="1" dirty="0" smtClean="0">
                <a:solidFill>
                  <a:srgbClr val="000000"/>
                </a:solidFill>
              </a:rPr>
              <a:t>   </a:t>
            </a:r>
            <a:r>
              <a:rPr lang="ar-IQ" sz="3900" b="1" dirty="0" smtClean="0">
                <a:solidFill>
                  <a:srgbClr val="FFC000"/>
                </a:solidFill>
              </a:rPr>
              <a:t>السنة</a:t>
            </a:r>
            <a:r>
              <a:rPr lang="ar-SA" sz="3900" b="1" dirty="0" smtClean="0">
                <a:solidFill>
                  <a:srgbClr val="FFC000"/>
                </a:solidFill>
              </a:rPr>
              <a:t> </a:t>
            </a:r>
            <a:r>
              <a:rPr lang="ar-IQ" sz="3900" b="1" dirty="0" smtClean="0">
                <a:solidFill>
                  <a:srgbClr val="FFC000"/>
                </a:solidFill>
              </a:rPr>
              <a:t>الدراسية </a:t>
            </a:r>
            <a:r>
              <a:rPr lang="ar-SA" sz="3900" b="1" dirty="0" smtClean="0">
                <a:solidFill>
                  <a:srgbClr val="FFC000"/>
                </a:solidFill>
              </a:rPr>
              <a:t>(2016— 2017)</a:t>
            </a:r>
          </a:p>
          <a:p>
            <a:pPr marL="0" indent="0">
              <a:buFont typeface="Wingdings" pitchFamily="2" charset="2"/>
              <a:buNone/>
            </a:pPr>
            <a:r>
              <a:rPr lang="ar-IQ" sz="3400" b="1" dirty="0" smtClean="0">
                <a:solidFill>
                  <a:srgbClr val="000000"/>
                </a:solidFill>
              </a:rPr>
              <a:t> </a:t>
            </a:r>
          </a:p>
          <a:p>
            <a:pPr marL="0" indent="0" algn="ctr">
              <a:buNone/>
            </a:pPr>
            <a:r>
              <a:rPr lang="ar-IQ" sz="4300" b="1" dirty="0" smtClean="0">
                <a:solidFill>
                  <a:srgbClr val="00B050"/>
                </a:solidFill>
              </a:rPr>
              <a:t>المرحلة </a:t>
            </a:r>
            <a:r>
              <a:rPr lang="ar-IQ" sz="4300" b="1" dirty="0">
                <a:solidFill>
                  <a:srgbClr val="00B050"/>
                </a:solidFill>
              </a:rPr>
              <a:t>الثانية </a:t>
            </a:r>
          </a:p>
          <a:p>
            <a:pPr marL="0" indent="0" algn="ctr">
              <a:buFont typeface="Wingdings" pitchFamily="2" charset="2"/>
              <a:buNone/>
            </a:pPr>
            <a:endParaRPr lang="ar-SA" sz="3400" b="1" dirty="0" smtClean="0">
              <a:solidFill>
                <a:srgbClr val="000000"/>
              </a:solidFill>
            </a:endParaRPr>
          </a:p>
          <a:p>
            <a:pPr marL="0" indent="0" algn="ctr">
              <a:buFont typeface="Wingdings" pitchFamily="2" charset="2"/>
              <a:buNone/>
            </a:pPr>
            <a:r>
              <a:rPr lang="ar-IQ" sz="4400" b="1" dirty="0" smtClean="0">
                <a:solidFill>
                  <a:schemeClr val="accent2"/>
                </a:solidFill>
              </a:rPr>
              <a:t>مدرس المادة </a:t>
            </a:r>
            <a:endParaRPr lang="ar-SA" sz="4400" b="1" dirty="0" smtClean="0">
              <a:solidFill>
                <a:schemeClr val="accent2"/>
              </a:solidFill>
            </a:endParaRPr>
          </a:p>
          <a:p>
            <a:pPr marL="0" indent="0" algn="ctr">
              <a:buFont typeface="Wingdings" pitchFamily="2" charset="2"/>
              <a:buNone/>
            </a:pPr>
            <a:r>
              <a:rPr lang="ar-IQ" sz="4000" b="1" dirty="0" smtClean="0">
                <a:solidFill>
                  <a:srgbClr val="FF0000"/>
                </a:solidFill>
              </a:rPr>
              <a:t>أ.م</a:t>
            </a:r>
            <a:r>
              <a:rPr lang="ar-IQ" sz="4000" b="1" dirty="0">
                <a:solidFill>
                  <a:srgbClr val="FF0000"/>
                </a:solidFill>
              </a:rPr>
              <a:t>. </a:t>
            </a:r>
            <a:r>
              <a:rPr lang="ar-IQ" sz="4000" b="1" dirty="0" smtClean="0">
                <a:solidFill>
                  <a:srgbClr val="FF0000"/>
                </a:solidFill>
              </a:rPr>
              <a:t>د</a:t>
            </a:r>
            <a:r>
              <a:rPr lang="ar-SA" sz="4000" b="1" dirty="0" smtClean="0">
                <a:solidFill>
                  <a:srgbClr val="FF0000"/>
                </a:solidFill>
              </a:rPr>
              <a:t>  </a:t>
            </a:r>
            <a:r>
              <a:rPr lang="ar-IQ" sz="4000" b="1" dirty="0" smtClean="0">
                <a:solidFill>
                  <a:srgbClr val="FF0000"/>
                </a:solidFill>
              </a:rPr>
              <a:t> </a:t>
            </a:r>
            <a:r>
              <a:rPr lang="ar-SA" sz="4000" b="1" dirty="0" smtClean="0">
                <a:solidFill>
                  <a:srgbClr val="FF0000"/>
                </a:solidFill>
              </a:rPr>
              <a:t>ابراهيم محمد عزيز</a:t>
            </a:r>
            <a:endParaRPr lang="fr-FR" sz="4000" b="1" dirty="0">
              <a:solidFill>
                <a:srgbClr val="FF0000"/>
              </a:solidFill>
            </a:endParaRPr>
          </a:p>
        </p:txBody>
      </p:sp>
    </p:spTree>
    <p:extLst>
      <p:ext uri="{BB962C8B-B14F-4D97-AF65-F5344CB8AC3E}">
        <p14:creationId xmlns:p14="http://schemas.microsoft.com/office/powerpoint/2010/main" val="1311521112"/>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withEffect">
                                  <p:stCondLst>
                                    <p:cond delay="0"/>
                                  </p:stCondLst>
                                  <p:childTnLst>
                                    <p:animRot by="21600000">
                                      <p:cBhvr>
                                        <p:cTn id="6" dur="2000" fill="hold"/>
                                        <p:tgtEl>
                                          <p:spTgt spid="2050"/>
                                        </p:tgtEl>
                                        <p:attrNameLst>
                                          <p:attrName>r</p:attrName>
                                        </p:attrNameLst>
                                      </p:cBhvr>
                                    </p:animRot>
                                  </p:childTnLst>
                                </p:cTn>
                              </p:par>
                              <p:par>
                                <p:cTn id="7" presetID="26" presetClass="entr" presetSubtype="0" fill="hold" grpId="0" nodeType="withEffect">
                                  <p:stCondLst>
                                    <p:cond delay="0"/>
                                  </p:stCondLst>
                                  <p:childTnLst>
                                    <p:set>
                                      <p:cBhvr>
                                        <p:cTn id="8" dur="1" fill="hold">
                                          <p:stCondLst>
                                            <p:cond delay="0"/>
                                          </p:stCondLst>
                                        </p:cTn>
                                        <p:tgtEl>
                                          <p:spTgt spid="2051">
                                            <p:txEl>
                                              <p:pRg st="0" end="0"/>
                                            </p:txEl>
                                          </p:spTgt>
                                        </p:tgtEl>
                                        <p:attrNameLst>
                                          <p:attrName>style.visibility</p:attrName>
                                        </p:attrNameLst>
                                      </p:cBhvr>
                                      <p:to>
                                        <p:strVal val="visible"/>
                                      </p:to>
                                    </p:set>
                                    <p:animEffect transition="in" filter="wipe(down)">
                                      <p:cBhvr>
                                        <p:cTn id="9" dur="580">
                                          <p:stCondLst>
                                            <p:cond delay="0"/>
                                          </p:stCondLst>
                                        </p:cTn>
                                        <p:tgtEl>
                                          <p:spTgt spid="2051">
                                            <p:txEl>
                                              <p:pRg st="0" end="0"/>
                                            </p:txEl>
                                          </p:spTgt>
                                        </p:tgtEl>
                                      </p:cBhvr>
                                    </p:animEffect>
                                    <p:anim calcmode="lin" valueType="num">
                                      <p:cBhvr>
                                        <p:cTn id="10" dur="1822" tmFilter="0,0; 0.14,0.36; 0.43,0.73; 0.71,0.91; 1.0,1.0">
                                          <p:stCondLst>
                                            <p:cond delay="0"/>
                                          </p:stCondLst>
                                        </p:cTn>
                                        <p:tgtEl>
                                          <p:spTgt spid="2051">
                                            <p:txEl>
                                              <p:pRg st="0" end="0"/>
                                            </p:txEl>
                                          </p:spTgt>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051">
                                            <p:txEl>
                                              <p:pRg st="0" end="0"/>
                                            </p:txEl>
                                          </p:spTgt>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051">
                                            <p:txEl>
                                              <p:pRg st="0" end="0"/>
                                            </p:txEl>
                                          </p:spTgt>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051">
                                            <p:txEl>
                                              <p:pRg st="0" end="0"/>
                                            </p:txEl>
                                          </p:spTgt>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051">
                                            <p:txEl>
                                              <p:pRg st="0" end="0"/>
                                            </p:txEl>
                                          </p:spTgt>
                                        </p:tgtEl>
                                        <p:attrNameLst>
                                          <p:attrName>ppt_y</p:attrName>
                                        </p:attrNameLst>
                                      </p:cBhvr>
                                      <p:tavLst>
                                        <p:tav tm="0" fmla="#ppt_y-sin(pi*$)/81">
                                          <p:val>
                                            <p:fltVal val="0"/>
                                          </p:val>
                                        </p:tav>
                                        <p:tav tm="100000">
                                          <p:val>
                                            <p:fltVal val="1"/>
                                          </p:val>
                                        </p:tav>
                                      </p:tavLst>
                                    </p:anim>
                                    <p:animScale>
                                      <p:cBhvr>
                                        <p:cTn id="15" dur="26">
                                          <p:stCondLst>
                                            <p:cond delay="650"/>
                                          </p:stCondLst>
                                        </p:cTn>
                                        <p:tgtEl>
                                          <p:spTgt spid="2051">
                                            <p:txEl>
                                              <p:pRg st="0" end="0"/>
                                            </p:txEl>
                                          </p:spTgt>
                                        </p:tgtEl>
                                      </p:cBhvr>
                                      <p:to x="100000" y="60000"/>
                                    </p:animScale>
                                    <p:animScale>
                                      <p:cBhvr>
                                        <p:cTn id="16" dur="166" decel="50000">
                                          <p:stCondLst>
                                            <p:cond delay="676"/>
                                          </p:stCondLst>
                                        </p:cTn>
                                        <p:tgtEl>
                                          <p:spTgt spid="2051">
                                            <p:txEl>
                                              <p:pRg st="0" end="0"/>
                                            </p:txEl>
                                          </p:spTgt>
                                        </p:tgtEl>
                                      </p:cBhvr>
                                      <p:to x="100000" y="100000"/>
                                    </p:animScale>
                                    <p:animScale>
                                      <p:cBhvr>
                                        <p:cTn id="17" dur="26">
                                          <p:stCondLst>
                                            <p:cond delay="1312"/>
                                          </p:stCondLst>
                                        </p:cTn>
                                        <p:tgtEl>
                                          <p:spTgt spid="2051">
                                            <p:txEl>
                                              <p:pRg st="0" end="0"/>
                                            </p:txEl>
                                          </p:spTgt>
                                        </p:tgtEl>
                                      </p:cBhvr>
                                      <p:to x="100000" y="80000"/>
                                    </p:animScale>
                                    <p:animScale>
                                      <p:cBhvr>
                                        <p:cTn id="18" dur="166" decel="50000">
                                          <p:stCondLst>
                                            <p:cond delay="1338"/>
                                          </p:stCondLst>
                                        </p:cTn>
                                        <p:tgtEl>
                                          <p:spTgt spid="2051">
                                            <p:txEl>
                                              <p:pRg st="0" end="0"/>
                                            </p:txEl>
                                          </p:spTgt>
                                        </p:tgtEl>
                                      </p:cBhvr>
                                      <p:to x="100000" y="100000"/>
                                    </p:animScale>
                                    <p:animScale>
                                      <p:cBhvr>
                                        <p:cTn id="19" dur="26">
                                          <p:stCondLst>
                                            <p:cond delay="1642"/>
                                          </p:stCondLst>
                                        </p:cTn>
                                        <p:tgtEl>
                                          <p:spTgt spid="2051">
                                            <p:txEl>
                                              <p:pRg st="0" end="0"/>
                                            </p:txEl>
                                          </p:spTgt>
                                        </p:tgtEl>
                                      </p:cBhvr>
                                      <p:to x="100000" y="90000"/>
                                    </p:animScale>
                                    <p:animScale>
                                      <p:cBhvr>
                                        <p:cTn id="20" dur="166" decel="50000">
                                          <p:stCondLst>
                                            <p:cond delay="1668"/>
                                          </p:stCondLst>
                                        </p:cTn>
                                        <p:tgtEl>
                                          <p:spTgt spid="2051">
                                            <p:txEl>
                                              <p:pRg st="0" end="0"/>
                                            </p:txEl>
                                          </p:spTgt>
                                        </p:tgtEl>
                                      </p:cBhvr>
                                      <p:to x="100000" y="100000"/>
                                    </p:animScale>
                                    <p:animScale>
                                      <p:cBhvr>
                                        <p:cTn id="21" dur="26">
                                          <p:stCondLst>
                                            <p:cond delay="1808"/>
                                          </p:stCondLst>
                                        </p:cTn>
                                        <p:tgtEl>
                                          <p:spTgt spid="2051">
                                            <p:txEl>
                                              <p:pRg st="0" end="0"/>
                                            </p:txEl>
                                          </p:spTgt>
                                        </p:tgtEl>
                                      </p:cBhvr>
                                      <p:to x="100000" y="95000"/>
                                    </p:animScale>
                                    <p:animScale>
                                      <p:cBhvr>
                                        <p:cTn id="22" dur="166" decel="50000">
                                          <p:stCondLst>
                                            <p:cond delay="1834"/>
                                          </p:stCondLst>
                                        </p:cTn>
                                        <p:tgtEl>
                                          <p:spTgt spid="2051">
                                            <p:txEl>
                                              <p:pRg st="0" end="0"/>
                                            </p:txEl>
                                          </p:spTgt>
                                        </p:tgtEl>
                                      </p:cBhvr>
                                      <p:to x="100000" y="100000"/>
                                    </p:animScale>
                                  </p:childTnLst>
                                </p:cTn>
                              </p:par>
                              <p:par>
                                <p:cTn id="23" presetID="26" presetClass="entr" presetSubtype="0" fill="hold" grpId="0" nodeType="withEffect">
                                  <p:stCondLst>
                                    <p:cond delay="0"/>
                                  </p:stCondLst>
                                  <p:childTnLst>
                                    <p:set>
                                      <p:cBhvr>
                                        <p:cTn id="24" dur="1" fill="hold">
                                          <p:stCondLst>
                                            <p:cond delay="0"/>
                                          </p:stCondLst>
                                        </p:cTn>
                                        <p:tgtEl>
                                          <p:spTgt spid="2051">
                                            <p:txEl>
                                              <p:pRg st="1" end="1"/>
                                            </p:txEl>
                                          </p:spTgt>
                                        </p:tgtEl>
                                        <p:attrNameLst>
                                          <p:attrName>style.visibility</p:attrName>
                                        </p:attrNameLst>
                                      </p:cBhvr>
                                      <p:to>
                                        <p:strVal val="visible"/>
                                      </p:to>
                                    </p:set>
                                    <p:animEffect transition="in" filter="wipe(down)">
                                      <p:cBhvr>
                                        <p:cTn id="25" dur="580">
                                          <p:stCondLst>
                                            <p:cond delay="0"/>
                                          </p:stCondLst>
                                        </p:cTn>
                                        <p:tgtEl>
                                          <p:spTgt spid="2051">
                                            <p:txEl>
                                              <p:pRg st="1" end="1"/>
                                            </p:txEl>
                                          </p:spTgt>
                                        </p:tgtEl>
                                      </p:cBhvr>
                                    </p:animEffect>
                                    <p:anim calcmode="lin" valueType="num">
                                      <p:cBhvr>
                                        <p:cTn id="26" dur="1822" tmFilter="0,0; 0.14,0.36; 0.43,0.73; 0.71,0.91; 1.0,1.0">
                                          <p:stCondLst>
                                            <p:cond delay="0"/>
                                          </p:stCondLst>
                                        </p:cTn>
                                        <p:tgtEl>
                                          <p:spTgt spid="2051">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051">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051">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051">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051">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051">
                                            <p:txEl>
                                              <p:pRg st="1" end="1"/>
                                            </p:txEl>
                                          </p:spTgt>
                                        </p:tgtEl>
                                      </p:cBhvr>
                                      <p:to x="100000" y="60000"/>
                                    </p:animScale>
                                    <p:animScale>
                                      <p:cBhvr>
                                        <p:cTn id="32" dur="166" decel="50000">
                                          <p:stCondLst>
                                            <p:cond delay="676"/>
                                          </p:stCondLst>
                                        </p:cTn>
                                        <p:tgtEl>
                                          <p:spTgt spid="2051">
                                            <p:txEl>
                                              <p:pRg st="1" end="1"/>
                                            </p:txEl>
                                          </p:spTgt>
                                        </p:tgtEl>
                                      </p:cBhvr>
                                      <p:to x="100000" y="100000"/>
                                    </p:animScale>
                                    <p:animScale>
                                      <p:cBhvr>
                                        <p:cTn id="33" dur="26">
                                          <p:stCondLst>
                                            <p:cond delay="1312"/>
                                          </p:stCondLst>
                                        </p:cTn>
                                        <p:tgtEl>
                                          <p:spTgt spid="2051">
                                            <p:txEl>
                                              <p:pRg st="1" end="1"/>
                                            </p:txEl>
                                          </p:spTgt>
                                        </p:tgtEl>
                                      </p:cBhvr>
                                      <p:to x="100000" y="80000"/>
                                    </p:animScale>
                                    <p:animScale>
                                      <p:cBhvr>
                                        <p:cTn id="34" dur="166" decel="50000">
                                          <p:stCondLst>
                                            <p:cond delay="1338"/>
                                          </p:stCondLst>
                                        </p:cTn>
                                        <p:tgtEl>
                                          <p:spTgt spid="2051">
                                            <p:txEl>
                                              <p:pRg st="1" end="1"/>
                                            </p:txEl>
                                          </p:spTgt>
                                        </p:tgtEl>
                                      </p:cBhvr>
                                      <p:to x="100000" y="100000"/>
                                    </p:animScale>
                                    <p:animScale>
                                      <p:cBhvr>
                                        <p:cTn id="35" dur="26">
                                          <p:stCondLst>
                                            <p:cond delay="1642"/>
                                          </p:stCondLst>
                                        </p:cTn>
                                        <p:tgtEl>
                                          <p:spTgt spid="2051">
                                            <p:txEl>
                                              <p:pRg st="1" end="1"/>
                                            </p:txEl>
                                          </p:spTgt>
                                        </p:tgtEl>
                                      </p:cBhvr>
                                      <p:to x="100000" y="90000"/>
                                    </p:animScale>
                                    <p:animScale>
                                      <p:cBhvr>
                                        <p:cTn id="36" dur="166" decel="50000">
                                          <p:stCondLst>
                                            <p:cond delay="1668"/>
                                          </p:stCondLst>
                                        </p:cTn>
                                        <p:tgtEl>
                                          <p:spTgt spid="2051">
                                            <p:txEl>
                                              <p:pRg st="1" end="1"/>
                                            </p:txEl>
                                          </p:spTgt>
                                        </p:tgtEl>
                                      </p:cBhvr>
                                      <p:to x="100000" y="100000"/>
                                    </p:animScale>
                                    <p:animScale>
                                      <p:cBhvr>
                                        <p:cTn id="37" dur="26">
                                          <p:stCondLst>
                                            <p:cond delay="1808"/>
                                          </p:stCondLst>
                                        </p:cTn>
                                        <p:tgtEl>
                                          <p:spTgt spid="2051">
                                            <p:txEl>
                                              <p:pRg st="1" end="1"/>
                                            </p:txEl>
                                          </p:spTgt>
                                        </p:tgtEl>
                                      </p:cBhvr>
                                      <p:to x="100000" y="95000"/>
                                    </p:animScale>
                                    <p:animScale>
                                      <p:cBhvr>
                                        <p:cTn id="38" dur="166" decel="50000">
                                          <p:stCondLst>
                                            <p:cond delay="1834"/>
                                          </p:stCondLst>
                                        </p:cTn>
                                        <p:tgtEl>
                                          <p:spTgt spid="2051">
                                            <p:txEl>
                                              <p:pRg st="1" end="1"/>
                                            </p:tx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2051">
                                            <p:txEl>
                                              <p:pRg st="2" end="2"/>
                                            </p:txEl>
                                          </p:spTgt>
                                        </p:tgtEl>
                                        <p:attrNameLst>
                                          <p:attrName>style.visibility</p:attrName>
                                        </p:attrNameLst>
                                      </p:cBhvr>
                                      <p:to>
                                        <p:strVal val="visible"/>
                                      </p:to>
                                    </p:set>
                                    <p:animEffect transition="in" filter="wipe(down)">
                                      <p:cBhvr>
                                        <p:cTn id="41" dur="580">
                                          <p:stCondLst>
                                            <p:cond delay="0"/>
                                          </p:stCondLst>
                                        </p:cTn>
                                        <p:tgtEl>
                                          <p:spTgt spid="2051">
                                            <p:txEl>
                                              <p:pRg st="2" end="2"/>
                                            </p:txEl>
                                          </p:spTgt>
                                        </p:tgtEl>
                                      </p:cBhvr>
                                    </p:animEffect>
                                    <p:anim calcmode="lin" valueType="num">
                                      <p:cBhvr>
                                        <p:cTn id="42" dur="1822" tmFilter="0,0; 0.14,0.36; 0.43,0.73; 0.71,0.91; 1.0,1.0">
                                          <p:stCondLst>
                                            <p:cond delay="0"/>
                                          </p:stCondLst>
                                        </p:cTn>
                                        <p:tgtEl>
                                          <p:spTgt spid="2051">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051">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051">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051">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051">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2051">
                                            <p:txEl>
                                              <p:pRg st="2" end="2"/>
                                            </p:txEl>
                                          </p:spTgt>
                                        </p:tgtEl>
                                      </p:cBhvr>
                                      <p:to x="100000" y="60000"/>
                                    </p:animScale>
                                    <p:animScale>
                                      <p:cBhvr>
                                        <p:cTn id="48" dur="166" decel="50000">
                                          <p:stCondLst>
                                            <p:cond delay="676"/>
                                          </p:stCondLst>
                                        </p:cTn>
                                        <p:tgtEl>
                                          <p:spTgt spid="2051">
                                            <p:txEl>
                                              <p:pRg st="2" end="2"/>
                                            </p:txEl>
                                          </p:spTgt>
                                        </p:tgtEl>
                                      </p:cBhvr>
                                      <p:to x="100000" y="100000"/>
                                    </p:animScale>
                                    <p:animScale>
                                      <p:cBhvr>
                                        <p:cTn id="49" dur="26">
                                          <p:stCondLst>
                                            <p:cond delay="1312"/>
                                          </p:stCondLst>
                                        </p:cTn>
                                        <p:tgtEl>
                                          <p:spTgt spid="2051">
                                            <p:txEl>
                                              <p:pRg st="2" end="2"/>
                                            </p:txEl>
                                          </p:spTgt>
                                        </p:tgtEl>
                                      </p:cBhvr>
                                      <p:to x="100000" y="80000"/>
                                    </p:animScale>
                                    <p:animScale>
                                      <p:cBhvr>
                                        <p:cTn id="50" dur="166" decel="50000">
                                          <p:stCondLst>
                                            <p:cond delay="1338"/>
                                          </p:stCondLst>
                                        </p:cTn>
                                        <p:tgtEl>
                                          <p:spTgt spid="2051">
                                            <p:txEl>
                                              <p:pRg st="2" end="2"/>
                                            </p:txEl>
                                          </p:spTgt>
                                        </p:tgtEl>
                                      </p:cBhvr>
                                      <p:to x="100000" y="100000"/>
                                    </p:animScale>
                                    <p:animScale>
                                      <p:cBhvr>
                                        <p:cTn id="51" dur="26">
                                          <p:stCondLst>
                                            <p:cond delay="1642"/>
                                          </p:stCondLst>
                                        </p:cTn>
                                        <p:tgtEl>
                                          <p:spTgt spid="2051">
                                            <p:txEl>
                                              <p:pRg st="2" end="2"/>
                                            </p:txEl>
                                          </p:spTgt>
                                        </p:tgtEl>
                                      </p:cBhvr>
                                      <p:to x="100000" y="90000"/>
                                    </p:animScale>
                                    <p:animScale>
                                      <p:cBhvr>
                                        <p:cTn id="52" dur="166" decel="50000">
                                          <p:stCondLst>
                                            <p:cond delay="1668"/>
                                          </p:stCondLst>
                                        </p:cTn>
                                        <p:tgtEl>
                                          <p:spTgt spid="2051">
                                            <p:txEl>
                                              <p:pRg st="2" end="2"/>
                                            </p:txEl>
                                          </p:spTgt>
                                        </p:tgtEl>
                                      </p:cBhvr>
                                      <p:to x="100000" y="100000"/>
                                    </p:animScale>
                                    <p:animScale>
                                      <p:cBhvr>
                                        <p:cTn id="53" dur="26">
                                          <p:stCondLst>
                                            <p:cond delay="1808"/>
                                          </p:stCondLst>
                                        </p:cTn>
                                        <p:tgtEl>
                                          <p:spTgt spid="2051">
                                            <p:txEl>
                                              <p:pRg st="2" end="2"/>
                                            </p:txEl>
                                          </p:spTgt>
                                        </p:tgtEl>
                                      </p:cBhvr>
                                      <p:to x="100000" y="95000"/>
                                    </p:animScale>
                                    <p:animScale>
                                      <p:cBhvr>
                                        <p:cTn id="54" dur="166" decel="50000">
                                          <p:stCondLst>
                                            <p:cond delay="1834"/>
                                          </p:stCondLst>
                                        </p:cTn>
                                        <p:tgtEl>
                                          <p:spTgt spid="2051">
                                            <p:txEl>
                                              <p:pRg st="2" end="2"/>
                                            </p:txEl>
                                          </p:spTgt>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2051">
                                            <p:txEl>
                                              <p:pRg st="4" end="4"/>
                                            </p:txEl>
                                          </p:spTgt>
                                        </p:tgtEl>
                                        <p:attrNameLst>
                                          <p:attrName>style.visibility</p:attrName>
                                        </p:attrNameLst>
                                      </p:cBhvr>
                                      <p:to>
                                        <p:strVal val="visible"/>
                                      </p:to>
                                    </p:set>
                                    <p:animEffect transition="in" filter="wipe(down)">
                                      <p:cBhvr>
                                        <p:cTn id="57" dur="580">
                                          <p:stCondLst>
                                            <p:cond delay="0"/>
                                          </p:stCondLst>
                                        </p:cTn>
                                        <p:tgtEl>
                                          <p:spTgt spid="2051">
                                            <p:txEl>
                                              <p:pRg st="4" end="4"/>
                                            </p:txEl>
                                          </p:spTgt>
                                        </p:tgtEl>
                                      </p:cBhvr>
                                    </p:animEffect>
                                    <p:anim calcmode="lin" valueType="num">
                                      <p:cBhvr>
                                        <p:cTn id="58" dur="1822" tmFilter="0,0; 0.14,0.36; 0.43,0.73; 0.71,0.91; 1.0,1.0">
                                          <p:stCondLst>
                                            <p:cond delay="0"/>
                                          </p:stCondLst>
                                        </p:cTn>
                                        <p:tgtEl>
                                          <p:spTgt spid="2051">
                                            <p:txEl>
                                              <p:pRg st="4" end="4"/>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2051">
                                            <p:txEl>
                                              <p:pRg st="4" end="4"/>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2051">
                                            <p:txEl>
                                              <p:pRg st="4" end="4"/>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2051">
                                            <p:txEl>
                                              <p:pRg st="4" end="4"/>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2051">
                                            <p:txEl>
                                              <p:pRg st="4" end="4"/>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2051">
                                            <p:txEl>
                                              <p:pRg st="4" end="4"/>
                                            </p:txEl>
                                          </p:spTgt>
                                        </p:tgtEl>
                                      </p:cBhvr>
                                      <p:to x="100000" y="60000"/>
                                    </p:animScale>
                                    <p:animScale>
                                      <p:cBhvr>
                                        <p:cTn id="64" dur="166" decel="50000">
                                          <p:stCondLst>
                                            <p:cond delay="676"/>
                                          </p:stCondLst>
                                        </p:cTn>
                                        <p:tgtEl>
                                          <p:spTgt spid="2051">
                                            <p:txEl>
                                              <p:pRg st="4" end="4"/>
                                            </p:txEl>
                                          </p:spTgt>
                                        </p:tgtEl>
                                      </p:cBhvr>
                                      <p:to x="100000" y="100000"/>
                                    </p:animScale>
                                    <p:animScale>
                                      <p:cBhvr>
                                        <p:cTn id="65" dur="26">
                                          <p:stCondLst>
                                            <p:cond delay="1312"/>
                                          </p:stCondLst>
                                        </p:cTn>
                                        <p:tgtEl>
                                          <p:spTgt spid="2051">
                                            <p:txEl>
                                              <p:pRg st="4" end="4"/>
                                            </p:txEl>
                                          </p:spTgt>
                                        </p:tgtEl>
                                      </p:cBhvr>
                                      <p:to x="100000" y="80000"/>
                                    </p:animScale>
                                    <p:animScale>
                                      <p:cBhvr>
                                        <p:cTn id="66" dur="166" decel="50000">
                                          <p:stCondLst>
                                            <p:cond delay="1338"/>
                                          </p:stCondLst>
                                        </p:cTn>
                                        <p:tgtEl>
                                          <p:spTgt spid="2051">
                                            <p:txEl>
                                              <p:pRg st="4" end="4"/>
                                            </p:txEl>
                                          </p:spTgt>
                                        </p:tgtEl>
                                      </p:cBhvr>
                                      <p:to x="100000" y="100000"/>
                                    </p:animScale>
                                    <p:animScale>
                                      <p:cBhvr>
                                        <p:cTn id="67" dur="26">
                                          <p:stCondLst>
                                            <p:cond delay="1642"/>
                                          </p:stCondLst>
                                        </p:cTn>
                                        <p:tgtEl>
                                          <p:spTgt spid="2051">
                                            <p:txEl>
                                              <p:pRg st="4" end="4"/>
                                            </p:txEl>
                                          </p:spTgt>
                                        </p:tgtEl>
                                      </p:cBhvr>
                                      <p:to x="100000" y="90000"/>
                                    </p:animScale>
                                    <p:animScale>
                                      <p:cBhvr>
                                        <p:cTn id="68" dur="166" decel="50000">
                                          <p:stCondLst>
                                            <p:cond delay="1668"/>
                                          </p:stCondLst>
                                        </p:cTn>
                                        <p:tgtEl>
                                          <p:spTgt spid="2051">
                                            <p:txEl>
                                              <p:pRg st="4" end="4"/>
                                            </p:txEl>
                                          </p:spTgt>
                                        </p:tgtEl>
                                      </p:cBhvr>
                                      <p:to x="100000" y="100000"/>
                                    </p:animScale>
                                    <p:animScale>
                                      <p:cBhvr>
                                        <p:cTn id="69" dur="26">
                                          <p:stCondLst>
                                            <p:cond delay="1808"/>
                                          </p:stCondLst>
                                        </p:cTn>
                                        <p:tgtEl>
                                          <p:spTgt spid="2051">
                                            <p:txEl>
                                              <p:pRg st="4" end="4"/>
                                            </p:txEl>
                                          </p:spTgt>
                                        </p:tgtEl>
                                      </p:cBhvr>
                                      <p:to x="100000" y="95000"/>
                                    </p:animScale>
                                    <p:animScale>
                                      <p:cBhvr>
                                        <p:cTn id="70" dur="166" decel="50000">
                                          <p:stCondLst>
                                            <p:cond delay="1834"/>
                                          </p:stCondLst>
                                        </p:cTn>
                                        <p:tgtEl>
                                          <p:spTgt spid="2051">
                                            <p:txEl>
                                              <p:pRg st="4" end="4"/>
                                            </p:txEl>
                                          </p:spTgt>
                                        </p:tgtEl>
                                      </p:cBhvr>
                                      <p:to x="100000" y="100000"/>
                                    </p:animScale>
                                  </p:childTnLst>
                                </p:cTn>
                              </p:par>
                              <p:par>
                                <p:cTn id="71" presetID="26" presetClass="entr" presetSubtype="0" fill="hold" grpId="0" nodeType="withEffect">
                                  <p:stCondLst>
                                    <p:cond delay="0"/>
                                  </p:stCondLst>
                                  <p:childTnLst>
                                    <p:set>
                                      <p:cBhvr>
                                        <p:cTn id="72" dur="1" fill="hold">
                                          <p:stCondLst>
                                            <p:cond delay="0"/>
                                          </p:stCondLst>
                                        </p:cTn>
                                        <p:tgtEl>
                                          <p:spTgt spid="2051">
                                            <p:txEl>
                                              <p:pRg st="5" end="5"/>
                                            </p:txEl>
                                          </p:spTgt>
                                        </p:tgtEl>
                                        <p:attrNameLst>
                                          <p:attrName>style.visibility</p:attrName>
                                        </p:attrNameLst>
                                      </p:cBhvr>
                                      <p:to>
                                        <p:strVal val="visible"/>
                                      </p:to>
                                    </p:set>
                                    <p:animEffect transition="in" filter="wipe(down)">
                                      <p:cBhvr>
                                        <p:cTn id="73" dur="580">
                                          <p:stCondLst>
                                            <p:cond delay="0"/>
                                          </p:stCondLst>
                                        </p:cTn>
                                        <p:tgtEl>
                                          <p:spTgt spid="2051">
                                            <p:txEl>
                                              <p:pRg st="5" end="5"/>
                                            </p:txEl>
                                          </p:spTgt>
                                        </p:tgtEl>
                                      </p:cBhvr>
                                    </p:animEffect>
                                    <p:anim calcmode="lin" valueType="num">
                                      <p:cBhvr>
                                        <p:cTn id="74" dur="1822" tmFilter="0,0; 0.14,0.36; 0.43,0.73; 0.71,0.91; 1.0,1.0">
                                          <p:stCondLst>
                                            <p:cond delay="0"/>
                                          </p:stCondLst>
                                        </p:cTn>
                                        <p:tgtEl>
                                          <p:spTgt spid="2051">
                                            <p:txEl>
                                              <p:pRg st="5" end="5"/>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2051">
                                            <p:txEl>
                                              <p:pRg st="5" end="5"/>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2051">
                                            <p:txEl>
                                              <p:pRg st="5" end="5"/>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2051">
                                            <p:txEl>
                                              <p:pRg st="5" end="5"/>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2051">
                                            <p:txEl>
                                              <p:pRg st="5" end="5"/>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2051">
                                            <p:txEl>
                                              <p:pRg st="5" end="5"/>
                                            </p:txEl>
                                          </p:spTgt>
                                        </p:tgtEl>
                                      </p:cBhvr>
                                      <p:to x="100000" y="60000"/>
                                    </p:animScale>
                                    <p:animScale>
                                      <p:cBhvr>
                                        <p:cTn id="80" dur="166" decel="50000">
                                          <p:stCondLst>
                                            <p:cond delay="676"/>
                                          </p:stCondLst>
                                        </p:cTn>
                                        <p:tgtEl>
                                          <p:spTgt spid="2051">
                                            <p:txEl>
                                              <p:pRg st="5" end="5"/>
                                            </p:txEl>
                                          </p:spTgt>
                                        </p:tgtEl>
                                      </p:cBhvr>
                                      <p:to x="100000" y="100000"/>
                                    </p:animScale>
                                    <p:animScale>
                                      <p:cBhvr>
                                        <p:cTn id="81" dur="26">
                                          <p:stCondLst>
                                            <p:cond delay="1312"/>
                                          </p:stCondLst>
                                        </p:cTn>
                                        <p:tgtEl>
                                          <p:spTgt spid="2051">
                                            <p:txEl>
                                              <p:pRg st="5" end="5"/>
                                            </p:txEl>
                                          </p:spTgt>
                                        </p:tgtEl>
                                      </p:cBhvr>
                                      <p:to x="100000" y="80000"/>
                                    </p:animScale>
                                    <p:animScale>
                                      <p:cBhvr>
                                        <p:cTn id="82" dur="166" decel="50000">
                                          <p:stCondLst>
                                            <p:cond delay="1338"/>
                                          </p:stCondLst>
                                        </p:cTn>
                                        <p:tgtEl>
                                          <p:spTgt spid="2051">
                                            <p:txEl>
                                              <p:pRg st="5" end="5"/>
                                            </p:txEl>
                                          </p:spTgt>
                                        </p:tgtEl>
                                      </p:cBhvr>
                                      <p:to x="100000" y="100000"/>
                                    </p:animScale>
                                    <p:animScale>
                                      <p:cBhvr>
                                        <p:cTn id="83" dur="26">
                                          <p:stCondLst>
                                            <p:cond delay="1642"/>
                                          </p:stCondLst>
                                        </p:cTn>
                                        <p:tgtEl>
                                          <p:spTgt spid="2051">
                                            <p:txEl>
                                              <p:pRg st="5" end="5"/>
                                            </p:txEl>
                                          </p:spTgt>
                                        </p:tgtEl>
                                      </p:cBhvr>
                                      <p:to x="100000" y="90000"/>
                                    </p:animScale>
                                    <p:animScale>
                                      <p:cBhvr>
                                        <p:cTn id="84" dur="166" decel="50000">
                                          <p:stCondLst>
                                            <p:cond delay="1668"/>
                                          </p:stCondLst>
                                        </p:cTn>
                                        <p:tgtEl>
                                          <p:spTgt spid="2051">
                                            <p:txEl>
                                              <p:pRg st="5" end="5"/>
                                            </p:txEl>
                                          </p:spTgt>
                                        </p:tgtEl>
                                      </p:cBhvr>
                                      <p:to x="100000" y="100000"/>
                                    </p:animScale>
                                    <p:animScale>
                                      <p:cBhvr>
                                        <p:cTn id="85" dur="26">
                                          <p:stCondLst>
                                            <p:cond delay="1808"/>
                                          </p:stCondLst>
                                        </p:cTn>
                                        <p:tgtEl>
                                          <p:spTgt spid="2051">
                                            <p:txEl>
                                              <p:pRg st="5" end="5"/>
                                            </p:txEl>
                                          </p:spTgt>
                                        </p:tgtEl>
                                      </p:cBhvr>
                                      <p:to x="100000" y="95000"/>
                                    </p:animScale>
                                    <p:animScale>
                                      <p:cBhvr>
                                        <p:cTn id="86" dur="166" decel="50000">
                                          <p:stCondLst>
                                            <p:cond delay="1834"/>
                                          </p:stCondLst>
                                        </p:cTn>
                                        <p:tgtEl>
                                          <p:spTgt spid="2051">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07505" y="16168"/>
            <a:ext cx="9001000" cy="1446550"/>
          </a:xfrm>
          <a:prstGeom prst="rect">
            <a:avLst/>
          </a:prstGeom>
          <a:solidFill>
            <a:schemeClr val="accent5">
              <a:lumMod val="60000"/>
              <a:lumOff val="40000"/>
            </a:schemeClr>
          </a:solidFill>
          <a:ln>
            <a:noFill/>
          </a:ln>
          <a:extLst/>
        </p:spPr>
        <p:txBody>
          <a:bodyPr wrap="square">
            <a:spAutoFit/>
          </a:bodyPr>
          <a:lstStyle/>
          <a:p>
            <a:pPr fontAlgn="base">
              <a:spcBef>
                <a:spcPct val="0"/>
              </a:spcBef>
              <a:spcAft>
                <a:spcPct val="0"/>
              </a:spcAft>
            </a:pPr>
            <a:r>
              <a:rPr lang="ar-IQ" sz="2800" b="1" dirty="0" smtClean="0">
                <a:solidFill>
                  <a:srgbClr val="000000"/>
                </a:solidFill>
                <a:latin typeface="Times New Roman" pitchFamily="18" charset="0"/>
              </a:rPr>
              <a:t> </a:t>
            </a:r>
            <a:r>
              <a:rPr lang="ar-SA" sz="3200" b="1" u="sng" dirty="0" smtClean="0">
                <a:solidFill>
                  <a:srgbClr val="000000"/>
                </a:solidFill>
                <a:latin typeface="Times New Roman" pitchFamily="18" charset="0"/>
              </a:rPr>
              <a:t>أنواع </a:t>
            </a:r>
            <a:r>
              <a:rPr lang="ar-SA" sz="3200" b="1" u="sng" dirty="0">
                <a:solidFill>
                  <a:srgbClr val="000000"/>
                </a:solidFill>
                <a:latin typeface="Times New Roman" pitchFamily="18" charset="0"/>
              </a:rPr>
              <a:t>ا</a:t>
            </a:r>
            <a:r>
              <a:rPr lang="ar-IQ" sz="3200" b="1" u="sng" dirty="0" smtClean="0">
                <a:solidFill>
                  <a:srgbClr val="000000"/>
                </a:solidFill>
                <a:latin typeface="Times New Roman" pitchFamily="18" charset="0"/>
              </a:rPr>
              <a:t>لتعلم</a:t>
            </a:r>
            <a:r>
              <a:rPr lang="ar-SA" sz="3200" b="1" u="sng" dirty="0" smtClean="0">
                <a:solidFill>
                  <a:srgbClr val="000000"/>
                </a:solidFill>
                <a:latin typeface="Times New Roman" pitchFamily="18" charset="0"/>
              </a:rPr>
              <a:t> : تصنيف أنواع التعلم التي يستطيع الفرد او الرياضي تعلمها في غضون حياته :-- كالآتي :-- </a:t>
            </a:r>
            <a:r>
              <a:rPr lang="ar-IQ" sz="2400" b="1" dirty="0">
                <a:solidFill>
                  <a:srgbClr val="000000"/>
                </a:solidFill>
                <a:latin typeface="Times New Roman" pitchFamily="18" charset="0"/>
              </a:rPr>
              <a:t/>
            </a:r>
            <a:br>
              <a:rPr lang="ar-IQ" sz="2400" b="1" dirty="0">
                <a:solidFill>
                  <a:srgbClr val="000000"/>
                </a:solidFill>
                <a:latin typeface="Times New Roman" pitchFamily="18" charset="0"/>
              </a:rPr>
            </a:br>
            <a:endParaRPr lang="en-US" sz="2400" b="1" dirty="0">
              <a:solidFill>
                <a:srgbClr val="000000"/>
              </a:solidFill>
              <a:latin typeface="Times New Roman" pitchFamily="18" charset="0"/>
            </a:endParaRPr>
          </a:p>
        </p:txBody>
      </p:sp>
      <p:sp>
        <p:nvSpPr>
          <p:cNvPr id="6" name="Rectangle 4"/>
          <p:cNvSpPr>
            <a:spLocks noChangeArrowheads="1"/>
          </p:cNvSpPr>
          <p:nvPr/>
        </p:nvSpPr>
        <p:spPr bwMode="auto">
          <a:xfrm>
            <a:off x="107504" y="1034733"/>
            <a:ext cx="9001000" cy="954107"/>
          </a:xfrm>
          <a:prstGeom prst="rect">
            <a:avLst/>
          </a:prstGeom>
          <a:solidFill>
            <a:srgbClr val="FFC000"/>
          </a:solidFill>
          <a:ln>
            <a:noFill/>
          </a:ln>
          <a:extLst/>
        </p:spPr>
        <p:txBody>
          <a:bodyPr wrap="square">
            <a:spAutoFit/>
          </a:bodyPr>
          <a:lstStyle/>
          <a:p>
            <a:pPr algn="justLow" fontAlgn="base">
              <a:spcBef>
                <a:spcPct val="0"/>
              </a:spcBef>
              <a:spcAft>
                <a:spcPct val="0"/>
              </a:spcAft>
            </a:pPr>
            <a:r>
              <a:rPr lang="ar-SA" sz="2800" b="1" u="sng" dirty="0" smtClean="0">
                <a:solidFill>
                  <a:srgbClr val="000000"/>
                </a:solidFill>
                <a:latin typeface="Times New Roman" pitchFamily="18" charset="0"/>
              </a:rPr>
              <a:t>1- تعلم </a:t>
            </a:r>
            <a:r>
              <a:rPr lang="ar-SA" sz="2800" b="1" u="sng" dirty="0">
                <a:solidFill>
                  <a:srgbClr val="000000"/>
                </a:solidFill>
                <a:latin typeface="Times New Roman" pitchFamily="18" charset="0"/>
              </a:rPr>
              <a:t>المهارات </a:t>
            </a:r>
            <a:r>
              <a:rPr lang="ar-SA" sz="2800" b="1" u="sng" dirty="0" smtClean="0">
                <a:solidFill>
                  <a:srgbClr val="000000"/>
                </a:solidFill>
                <a:latin typeface="Times New Roman" pitchFamily="18" charset="0"/>
              </a:rPr>
              <a:t>والعادات:تتضمن عملية التعلم على أنواع عديدة من المهارات و العادات مثل:--</a:t>
            </a:r>
            <a:endParaRPr lang="en-US" sz="2800" b="1" u="sng" dirty="0">
              <a:solidFill>
                <a:srgbClr val="000000"/>
              </a:solidFill>
              <a:latin typeface="Times New Roman" pitchFamily="18" charset="0"/>
            </a:endParaRPr>
          </a:p>
        </p:txBody>
      </p:sp>
      <p:sp>
        <p:nvSpPr>
          <p:cNvPr id="7" name="Rectangle 3"/>
          <p:cNvSpPr txBox="1">
            <a:spLocks noRot="1" noChangeArrowheads="1"/>
          </p:cNvSpPr>
          <p:nvPr/>
        </p:nvSpPr>
        <p:spPr>
          <a:xfrm>
            <a:off x="251520" y="692150"/>
            <a:ext cx="8540750" cy="5400675"/>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9537" indent="0">
              <a:buNone/>
            </a:pPr>
            <a:endParaRPr lang="ar-IQ" dirty="0" smtClean="0">
              <a:cs typeface="PT Bold Heading" pitchFamily="2" charset="-78"/>
            </a:endParaRPr>
          </a:p>
        </p:txBody>
      </p:sp>
      <p:sp>
        <p:nvSpPr>
          <p:cNvPr id="17" name="Rectangle 4"/>
          <p:cNvSpPr>
            <a:spLocks noChangeArrowheads="1"/>
          </p:cNvSpPr>
          <p:nvPr/>
        </p:nvSpPr>
        <p:spPr bwMode="auto">
          <a:xfrm>
            <a:off x="3131839" y="1988840"/>
            <a:ext cx="5976665" cy="1384995"/>
          </a:xfrm>
          <a:prstGeom prst="rect">
            <a:avLst/>
          </a:prstGeom>
          <a:solidFill>
            <a:schemeClr val="bg1">
              <a:lumMod val="85000"/>
            </a:schemeClr>
          </a:solidFill>
          <a:ln>
            <a:noFill/>
          </a:ln>
          <a:extLst/>
        </p:spPr>
        <p:txBody>
          <a:bodyPr wrap="square">
            <a:spAutoFit/>
          </a:bodyPr>
          <a:lstStyle/>
          <a:p>
            <a:pPr algn="justLow" fontAlgn="base">
              <a:spcBef>
                <a:spcPct val="0"/>
              </a:spcBef>
              <a:spcAft>
                <a:spcPct val="0"/>
              </a:spcAft>
            </a:pPr>
            <a:r>
              <a:rPr lang="ar-SA" sz="2800" b="1" dirty="0" smtClean="0">
                <a:solidFill>
                  <a:srgbClr val="000000"/>
                </a:solidFill>
                <a:latin typeface="Times New Roman" pitchFamily="18" charset="0"/>
              </a:rPr>
              <a:t>أ- تعلم المهارات الحركية الأساسية الأولية: مثل المشي و الجري والقفز والتسلق والمسك لدى الأطفال</a:t>
            </a:r>
            <a:endParaRPr lang="en-US" sz="2400" b="1" dirty="0">
              <a:solidFill>
                <a:srgbClr val="000000"/>
              </a:solidFill>
              <a:latin typeface="Times New Roman" pitchFamily="18" charset="0"/>
            </a:endParaRPr>
          </a:p>
        </p:txBody>
      </p:sp>
      <p:sp>
        <p:nvSpPr>
          <p:cNvPr id="19" name="Rectangle 4"/>
          <p:cNvSpPr>
            <a:spLocks noChangeArrowheads="1"/>
          </p:cNvSpPr>
          <p:nvPr/>
        </p:nvSpPr>
        <p:spPr bwMode="auto">
          <a:xfrm>
            <a:off x="3131838" y="3556173"/>
            <a:ext cx="5976665" cy="1384995"/>
          </a:xfrm>
          <a:prstGeom prst="rect">
            <a:avLst/>
          </a:prstGeom>
          <a:solidFill>
            <a:schemeClr val="accent3"/>
          </a:solidFill>
          <a:ln>
            <a:noFill/>
          </a:ln>
          <a:extLst/>
        </p:spPr>
        <p:txBody>
          <a:bodyPr wrap="square">
            <a:spAutoFit/>
          </a:bodyPr>
          <a:lstStyle/>
          <a:p>
            <a:pPr algn="justLow" fontAlgn="base">
              <a:spcBef>
                <a:spcPct val="0"/>
              </a:spcBef>
              <a:spcAft>
                <a:spcPct val="0"/>
              </a:spcAft>
            </a:pPr>
            <a:r>
              <a:rPr lang="ar-SA" sz="2800" b="1" dirty="0" smtClean="0">
                <a:solidFill>
                  <a:srgbClr val="000000"/>
                </a:solidFill>
                <a:latin typeface="Times New Roman" pitchFamily="18" charset="0"/>
              </a:rPr>
              <a:t>ب - تعلم المهارات الحركية الرياضية: مثل الدحرجة و التهديف و الرمح والعالي وهكذا بالنسبة لكل المهارات الرياضية</a:t>
            </a:r>
            <a:endParaRPr lang="en-US" sz="2400" b="1" dirty="0">
              <a:solidFill>
                <a:srgbClr val="000000"/>
              </a:solidFill>
              <a:latin typeface="Times New Roman" pitchFamily="18" charset="0"/>
            </a:endParaRPr>
          </a:p>
        </p:txBody>
      </p:sp>
      <p:sp>
        <p:nvSpPr>
          <p:cNvPr id="20" name="Rectangle 4"/>
          <p:cNvSpPr>
            <a:spLocks noChangeArrowheads="1"/>
          </p:cNvSpPr>
          <p:nvPr/>
        </p:nvSpPr>
        <p:spPr bwMode="auto">
          <a:xfrm>
            <a:off x="3240361" y="5068341"/>
            <a:ext cx="5868143" cy="1384995"/>
          </a:xfrm>
          <a:prstGeom prst="rect">
            <a:avLst/>
          </a:prstGeom>
          <a:solidFill>
            <a:schemeClr val="accent2"/>
          </a:solidFill>
          <a:ln>
            <a:noFill/>
          </a:ln>
          <a:extLst/>
        </p:spPr>
        <p:txBody>
          <a:bodyPr wrap="square">
            <a:spAutoFit/>
          </a:bodyPr>
          <a:lstStyle/>
          <a:p>
            <a:pPr algn="justLow" fontAlgn="base">
              <a:spcBef>
                <a:spcPct val="0"/>
              </a:spcBef>
              <a:spcAft>
                <a:spcPct val="0"/>
              </a:spcAft>
            </a:pPr>
            <a:r>
              <a:rPr lang="ar-SA" sz="2800" b="1" dirty="0">
                <a:solidFill>
                  <a:srgbClr val="000000"/>
                </a:solidFill>
                <a:latin typeface="Times New Roman" pitchFamily="18" charset="0"/>
              </a:rPr>
              <a:t>ج</a:t>
            </a:r>
            <a:r>
              <a:rPr lang="ar-SA" sz="2800" b="1" dirty="0" smtClean="0">
                <a:solidFill>
                  <a:srgbClr val="000000"/>
                </a:solidFill>
                <a:latin typeface="Times New Roman" pitchFamily="18" charset="0"/>
              </a:rPr>
              <a:t>- تعلم وإكتساب المهارات الحركات العملية غير رياضية: مثل مهارة إستخدام الآلة الحاسبة و الطابعة أو الآلة الموسيقية  </a:t>
            </a:r>
            <a:endParaRPr lang="en-US" sz="2400" b="1" dirty="0">
              <a:solidFill>
                <a:srgbClr val="000000"/>
              </a:solidFill>
              <a:latin typeface="Times New Roman" pitchFamily="18" charset="0"/>
            </a:endParaRPr>
          </a:p>
        </p:txBody>
      </p:sp>
      <p:sp>
        <p:nvSpPr>
          <p:cNvPr id="23" name="Rectangle 4"/>
          <p:cNvSpPr>
            <a:spLocks noChangeArrowheads="1"/>
          </p:cNvSpPr>
          <p:nvPr/>
        </p:nvSpPr>
        <p:spPr bwMode="auto">
          <a:xfrm>
            <a:off x="35496" y="2420888"/>
            <a:ext cx="3168352" cy="3970318"/>
          </a:xfrm>
          <a:prstGeom prst="rect">
            <a:avLst/>
          </a:prstGeom>
          <a:solidFill>
            <a:schemeClr val="tx2">
              <a:lumMod val="60000"/>
              <a:lumOff val="40000"/>
            </a:schemeClr>
          </a:solidFill>
          <a:ln>
            <a:noFill/>
          </a:ln>
          <a:extLst/>
        </p:spPr>
        <p:txBody>
          <a:bodyPr wrap="square">
            <a:spAutoFit/>
          </a:bodyPr>
          <a:lstStyle/>
          <a:p>
            <a:pPr algn="justLow" fontAlgn="base">
              <a:spcBef>
                <a:spcPct val="0"/>
              </a:spcBef>
              <a:spcAft>
                <a:spcPct val="0"/>
              </a:spcAft>
            </a:pPr>
            <a:r>
              <a:rPr lang="ar-SA" sz="2800" b="1" dirty="0">
                <a:solidFill>
                  <a:srgbClr val="000000"/>
                </a:solidFill>
                <a:latin typeface="Times New Roman" pitchFamily="18" charset="0"/>
              </a:rPr>
              <a:t>د</a:t>
            </a:r>
            <a:r>
              <a:rPr lang="ar-SA" sz="2800" b="1" dirty="0" smtClean="0">
                <a:solidFill>
                  <a:srgbClr val="000000"/>
                </a:solidFill>
                <a:latin typeface="Times New Roman" pitchFamily="18" charset="0"/>
              </a:rPr>
              <a:t> – كما يتعلم الفرد الكثير من العادات: مثل القراءة أو غسل </a:t>
            </a:r>
            <a:r>
              <a:rPr lang="ar-SA" sz="2800" b="1" dirty="0">
                <a:solidFill>
                  <a:srgbClr val="000000"/>
                </a:solidFill>
                <a:latin typeface="Times New Roman" pitchFamily="18" charset="0"/>
              </a:rPr>
              <a:t>الأسنان قبل النوم </a:t>
            </a:r>
            <a:r>
              <a:rPr lang="ar-SA" sz="2800" b="1" dirty="0" smtClean="0">
                <a:solidFill>
                  <a:srgbClr val="000000"/>
                </a:solidFill>
                <a:latin typeface="Times New Roman" pitchFamily="18" charset="0"/>
              </a:rPr>
              <a:t>او غسل اليدين قبل الطعام او تمارين صباحية  وهناك عادات سيئة مثل قضم الأظافر اوالتدخين بعد الأكل أو المراوغة في كرة القدم </a:t>
            </a:r>
            <a:endParaRPr lang="en-US" sz="2400" b="1" dirty="0">
              <a:solidFill>
                <a:srgbClr val="000000"/>
              </a:solidFill>
              <a:latin typeface="Times New Roman" pitchFamily="18" charset="0"/>
            </a:endParaRPr>
          </a:p>
        </p:txBody>
      </p:sp>
    </p:spTree>
    <p:extLst>
      <p:ext uri="{BB962C8B-B14F-4D97-AF65-F5344CB8AC3E}">
        <p14:creationId xmlns:p14="http://schemas.microsoft.com/office/powerpoint/2010/main" val="114697471"/>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156960"/>
          </a:xfrm>
          <a:solidFill>
            <a:schemeClr val="accent1">
              <a:lumMod val="60000"/>
              <a:lumOff val="40000"/>
            </a:schemeClr>
          </a:solidFill>
        </p:spPr>
        <p:txBody>
          <a:bodyPr>
            <a:normAutofit/>
          </a:bodyPr>
          <a:lstStyle/>
          <a:p>
            <a:pPr algn="just" rtl="1">
              <a:buNone/>
            </a:pPr>
            <a:r>
              <a:rPr lang="ar-IQ" b="1" dirty="0" smtClean="0"/>
              <a:t>  رابعا / التمرين الكلي – التمرين الجزئي </a:t>
            </a:r>
          </a:p>
          <a:p>
            <a:pPr algn="just">
              <a:buNone/>
            </a:pPr>
            <a:r>
              <a:rPr lang="ar-IQ" b="1" dirty="0" smtClean="0"/>
              <a:t>-التمرين الكلي(</a:t>
            </a:r>
            <a:r>
              <a:rPr lang="en-US" b="1" dirty="0" smtClean="0"/>
              <a:t>practice</a:t>
            </a:r>
            <a:r>
              <a:rPr lang="ar-IQ" b="1" dirty="0" smtClean="0"/>
              <a:t> </a:t>
            </a:r>
            <a:r>
              <a:rPr lang="tr-TR" b="1" dirty="0"/>
              <a:t>Whole</a:t>
            </a:r>
            <a:r>
              <a:rPr lang="ar-IQ" b="1" dirty="0" smtClean="0"/>
              <a:t>): </a:t>
            </a:r>
          </a:p>
          <a:p>
            <a:pPr algn="just" rtl="1">
              <a:buNone/>
            </a:pPr>
            <a:r>
              <a:rPr lang="ar-IQ" sz="2400" dirty="0"/>
              <a:t> </a:t>
            </a:r>
            <a:r>
              <a:rPr lang="ar-IQ" sz="2400" dirty="0" smtClean="0"/>
              <a:t>فيها تكون الاعتماد التمرين على المهارة  بشكل كامل دون تجزئتها الى اقسام الحركة ....  لان هناك العديد من المهارات لايمكن تجزئتها بسبب ربط الموجود بين اقسامها .</a:t>
            </a:r>
          </a:p>
          <a:p>
            <a:pPr algn="just" rtl="1">
              <a:buNone/>
            </a:pPr>
            <a:r>
              <a:rPr lang="ar-IQ" sz="2400" dirty="0" smtClean="0"/>
              <a:t>.فمثلا من الصعب تعليم مهارة الضرب الساحق بالكرة الطائرة بالتمرين الجزئي لأن اجزاء  هذه المهارة متداخلة من حيث عملية النقل الحركي من الاطراف السفلي الى الجذع و عمل القوس ثم الى الكتف ثم الى الكف.</a:t>
            </a:r>
            <a:endParaRPr lang="en-US" dirty="0" smtClean="0"/>
          </a:p>
          <a:p>
            <a:pPr algn="just">
              <a:buNone/>
            </a:pPr>
            <a:r>
              <a:rPr lang="ar-IQ" b="1" dirty="0" smtClean="0"/>
              <a:t>  -التمرين الجزئي(</a:t>
            </a:r>
            <a:r>
              <a:rPr lang="tr-TR" b="1" dirty="0" smtClean="0"/>
              <a:t>Part</a:t>
            </a:r>
            <a:r>
              <a:rPr lang="en-US" b="1" dirty="0" smtClean="0"/>
              <a:t> practice</a:t>
            </a:r>
            <a:r>
              <a:rPr lang="ar-IQ" b="1" dirty="0" smtClean="0"/>
              <a:t>):</a:t>
            </a:r>
          </a:p>
          <a:p>
            <a:pPr algn="just" rtl="1">
              <a:buNone/>
            </a:pPr>
            <a:r>
              <a:rPr lang="ar-IQ" sz="2400" dirty="0" smtClean="0"/>
              <a:t>هو تجزئة المهارة او الحركة الى المراحل او اجزاء صغيرة ويتم تعليم كل جزء منفضلا عن الاخر : </a:t>
            </a:r>
          </a:p>
          <a:p>
            <a:pPr algn="just" rtl="1">
              <a:buNone/>
            </a:pPr>
            <a:r>
              <a:rPr lang="ar-IQ" sz="2400" dirty="0" smtClean="0"/>
              <a:t>مثلا تعليم السباحة يمكن تحديد الحركة الذراعين عن طريق مسك الطوافة ثم الداء حركة الرجلين،ثم الانتقال بعد ذلك بوضع الطوافة بين الرجلين ثم اداء حركة الذراعين وهكذا حسب صعوبة وسهولة المهارة. </a:t>
            </a:r>
            <a:endParaRPr lang="en-US" dirty="0" smtClean="0"/>
          </a:p>
          <a:p>
            <a:pPr algn="r" rtl="1">
              <a:buNone/>
            </a:pPr>
            <a:endParaRPr lang="en-US" dirty="0" smtClean="0"/>
          </a:p>
          <a:p>
            <a:pPr algn="r" rtl="1"/>
            <a:endParaRPr lang="en-US" dirty="0"/>
          </a:p>
        </p:txBody>
      </p:sp>
    </p:spTree>
    <p:extLst>
      <p:ext uri="{BB962C8B-B14F-4D97-AF65-F5344CB8AC3E}">
        <p14:creationId xmlns:p14="http://schemas.microsoft.com/office/powerpoint/2010/main" val="3067076839"/>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34" presetClass="emph" presetSubtype="0" fill="hold" nodeType="afterEffect">
                                  <p:stCondLst>
                                    <p:cond delay="0"/>
                                  </p:stCondLst>
                                  <p:iterate type="lt">
                                    <p:tmPct val="10000"/>
                                  </p:iterate>
                                  <p:childTnLst>
                                    <p:animMotion origin="layout" path="M 0.0 0.0 L 0.0 -0.07213" pathEditMode="relative" ptsTypes="">
                                      <p:cBhvr>
                                        <p:cTn id="25" dur="250" accel="50000" decel="50000" autoRev="1" fill="hold">
                                          <p:stCondLst>
                                            <p:cond delay="0"/>
                                          </p:stCondLst>
                                        </p:cTn>
                                        <p:tgtEl>
                                          <p:spTgt spid="3">
                                            <p:txEl>
                                              <p:pRg st="3" end="3"/>
                                            </p:txEl>
                                          </p:spTgt>
                                        </p:tgtEl>
                                        <p:attrNameLst>
                                          <p:attrName>ppt_x</p:attrName>
                                          <p:attrName>ppt_y</p:attrName>
                                        </p:attrNameLst>
                                      </p:cBhvr>
                                    </p:animMotion>
                                    <p:animRot by="1500000">
                                      <p:cBhvr>
                                        <p:cTn id="26" dur="125" fill="hold">
                                          <p:stCondLst>
                                            <p:cond delay="0"/>
                                          </p:stCondLst>
                                        </p:cTn>
                                        <p:tgtEl>
                                          <p:spTgt spid="3">
                                            <p:txEl>
                                              <p:pRg st="3" end="3"/>
                                            </p:txEl>
                                          </p:spTgt>
                                        </p:tgtEl>
                                        <p:attrNameLst>
                                          <p:attrName>r</p:attrName>
                                        </p:attrNameLst>
                                      </p:cBhvr>
                                    </p:animRot>
                                    <p:animRot by="-1500000">
                                      <p:cBhvr>
                                        <p:cTn id="27" dur="125" fill="hold">
                                          <p:stCondLst>
                                            <p:cond delay="125"/>
                                          </p:stCondLst>
                                        </p:cTn>
                                        <p:tgtEl>
                                          <p:spTgt spid="3">
                                            <p:txEl>
                                              <p:pRg st="3" end="3"/>
                                            </p:txEl>
                                          </p:spTgt>
                                        </p:tgtEl>
                                        <p:attrNameLst>
                                          <p:attrName>r</p:attrName>
                                        </p:attrNameLst>
                                      </p:cBhvr>
                                    </p:animRot>
                                    <p:animRot by="-1500000">
                                      <p:cBhvr>
                                        <p:cTn id="28" dur="125" fill="hold">
                                          <p:stCondLst>
                                            <p:cond delay="250"/>
                                          </p:stCondLst>
                                        </p:cTn>
                                        <p:tgtEl>
                                          <p:spTgt spid="3">
                                            <p:txEl>
                                              <p:pRg st="3" end="3"/>
                                            </p:txEl>
                                          </p:spTgt>
                                        </p:tgtEl>
                                        <p:attrNameLst>
                                          <p:attrName>r</p:attrName>
                                        </p:attrNameLst>
                                      </p:cBhvr>
                                    </p:animRot>
                                    <p:animRot by="1500000">
                                      <p:cBhvr>
                                        <p:cTn id="29" dur="125" fill="hold">
                                          <p:stCondLst>
                                            <p:cond delay="375"/>
                                          </p:stCondLst>
                                        </p:cTn>
                                        <p:tgtEl>
                                          <p:spTgt spid="3">
                                            <p:txEl>
                                              <p:pRg st="3" end="3"/>
                                            </p:txEl>
                                          </p:spTgt>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2000"/>
                                        <p:tgtEl>
                                          <p:spTgt spid="3">
                                            <p:txEl>
                                              <p:pRg st="4" end="4"/>
                                            </p:txEl>
                                          </p:spTgt>
                                        </p:tgtEl>
                                      </p:cBhvr>
                                    </p:animEffect>
                                    <p:anim calcmode="lin" valueType="num">
                                      <p:cBhvr>
                                        <p:cTn id="35"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6" dur="2000" fill="hold"/>
                                        <p:tgtEl>
                                          <p:spTgt spid="3">
                                            <p:txEl>
                                              <p:pRg st="4" end="4"/>
                                            </p:txEl>
                                          </p:spTgt>
                                        </p:tgtEl>
                                        <p:attrNameLst>
                                          <p:attrName>ppt_h</p:attrName>
                                        </p:attrNameLst>
                                      </p:cBhvr>
                                      <p:tavLst>
                                        <p:tav tm="0">
                                          <p:val>
                                            <p:strVal val="#ppt_h"/>
                                          </p:val>
                                        </p:tav>
                                        <p:tav tm="100000">
                                          <p:val>
                                            <p:strVal val="#ppt_h"/>
                                          </p:val>
                                        </p:tav>
                                      </p:tavLst>
                                    </p:anim>
                                  </p:childTnLst>
                                </p:cTn>
                              </p:par>
                              <p:par>
                                <p:cTn id="37" presetID="45"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2000"/>
                                        <p:tgtEl>
                                          <p:spTgt spid="3">
                                            <p:txEl>
                                              <p:pRg st="5" end="5"/>
                                            </p:txEl>
                                          </p:spTgt>
                                        </p:tgtEl>
                                      </p:cBhvr>
                                    </p:animEffect>
                                    <p:anim calcmode="lin" valueType="num">
                                      <p:cBhvr>
                                        <p:cTn id="40"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41" dur="2000" fill="hold"/>
                                        <p:tgtEl>
                                          <p:spTgt spid="3">
                                            <p:txEl>
                                              <p:pRg st="5" end="5"/>
                                            </p:txEl>
                                          </p:spTgt>
                                        </p:tgtEl>
                                        <p:attrNameLst>
                                          <p:attrName>ppt_h</p:attrName>
                                        </p:attrNameLst>
                                      </p:cBhvr>
                                      <p:tavLst>
                                        <p:tav tm="0">
                                          <p:val>
                                            <p:strVal val="#ppt_h"/>
                                          </p:val>
                                        </p:tav>
                                        <p:tav tm="100000">
                                          <p:val>
                                            <p:strVal val="#ppt_h"/>
                                          </p:val>
                                        </p:tav>
                                      </p:tavLst>
                                    </p:anim>
                                  </p:childTnLst>
                                </p:cTn>
                              </p:par>
                              <p:par>
                                <p:cTn id="42" presetID="45" presetClass="entr" presetSubtype="0"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2000"/>
                                        <p:tgtEl>
                                          <p:spTgt spid="3">
                                            <p:txEl>
                                              <p:pRg st="6" end="6"/>
                                            </p:txEl>
                                          </p:spTgt>
                                        </p:tgtEl>
                                      </p:cBhvr>
                                    </p:animEffect>
                                    <p:anim calcmode="lin" valueType="num">
                                      <p:cBhvr>
                                        <p:cTn id="45"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46"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accent4">
              <a:lumMod val="60000"/>
              <a:lumOff val="40000"/>
            </a:schemeClr>
          </a:solidFill>
        </p:spPr>
        <p:txBody>
          <a:bodyPr>
            <a:noAutofit/>
          </a:bodyPr>
          <a:lstStyle/>
          <a:p>
            <a:pPr algn="r" rtl="1">
              <a:buNone/>
            </a:pPr>
            <a:r>
              <a:rPr lang="ar-IQ" sz="4000" b="1" dirty="0" smtClean="0"/>
              <a:t> خامسا / التمرين الذهني – البدني </a:t>
            </a:r>
          </a:p>
          <a:p>
            <a:pPr>
              <a:buNone/>
            </a:pPr>
            <a:r>
              <a:rPr lang="ar-IQ" sz="4000" b="1" dirty="0" smtClean="0"/>
              <a:t>-التمرين الذهني( </a:t>
            </a:r>
            <a:r>
              <a:rPr lang="en-US" sz="4000" b="1" dirty="0" smtClean="0"/>
              <a:t>practice</a:t>
            </a:r>
            <a:r>
              <a:rPr lang="ar-IQ" sz="4000" b="1" dirty="0" smtClean="0"/>
              <a:t> </a:t>
            </a:r>
            <a:r>
              <a:rPr lang="en-US" sz="4000" b="1" dirty="0" smtClean="0"/>
              <a:t>Mental</a:t>
            </a:r>
            <a:r>
              <a:rPr lang="ar-IQ" sz="4000" b="1" dirty="0" smtClean="0"/>
              <a:t>) :</a:t>
            </a:r>
          </a:p>
          <a:p>
            <a:pPr algn="r" rtl="1">
              <a:buNone/>
            </a:pPr>
            <a:r>
              <a:rPr lang="ar-IQ" sz="4000" dirty="0" smtClean="0"/>
              <a:t> هوعملية </a:t>
            </a:r>
            <a:r>
              <a:rPr lang="ar-IQ" sz="4000" dirty="0"/>
              <a:t>اداء مهارة كاملة ولكن بدون ارسال اشارات حسية كبيرة للعضلات المنفذة للاداء.او هو عملية تكرار التصور الذاتي الآرادي لخط سير حركة رياضية معينة.</a:t>
            </a:r>
          </a:p>
          <a:p>
            <a:pPr marL="0" indent="0" algn="r" rtl="1">
              <a:buNone/>
            </a:pPr>
            <a:r>
              <a:rPr lang="ar-IQ" sz="4000" dirty="0" smtClean="0"/>
              <a:t>- التمرين البدني ( </a:t>
            </a:r>
            <a:r>
              <a:rPr lang="en-US" sz="4000" dirty="0" smtClean="0"/>
              <a:t>physical practice </a:t>
            </a:r>
            <a:r>
              <a:rPr lang="ar-IQ" sz="4000" dirty="0" smtClean="0"/>
              <a:t> )</a:t>
            </a:r>
          </a:p>
          <a:p>
            <a:pPr marL="0" indent="0" algn="r" rtl="1">
              <a:buNone/>
            </a:pPr>
            <a:r>
              <a:rPr lang="ar-IQ" sz="4000" dirty="0" smtClean="0"/>
              <a:t> فيها يتم التأكد على التكرار الحركات أو المهارات التي تم تعلمها وفق متطلبات المهارة وانسجام القدرات البدينة </a:t>
            </a:r>
            <a:endParaRPr lang="en-US" sz="4000" dirty="0"/>
          </a:p>
        </p:txBody>
      </p:sp>
    </p:spTree>
    <p:extLst>
      <p:ext uri="{BB962C8B-B14F-4D97-AF65-F5344CB8AC3E}">
        <p14:creationId xmlns:p14="http://schemas.microsoft.com/office/powerpoint/2010/main" val="1418141984"/>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explode.wav"/>
          </p:stSnd>
        </p:sndAc>
      </p:transition>
    </mc:Choice>
    <mc:Fallback xmlns="">
      <p:transition spd="slow">
        <p:checker/>
        <p:sndAc>
          <p:stSnd>
            <p:snd r:embed="rId3"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nodeType="clickEffect">
                                  <p:stCondLst>
                                    <p:cond delay="0"/>
                                  </p:stCondLst>
                                  <p:iterate type="lt">
                                    <p:tmPct val="49923"/>
                                  </p:iterate>
                                  <p:childTnLst>
                                    <p:set>
                                      <p:cBhvr>
                                        <p:cTn id="14" dur="1" fill="hold">
                                          <p:stCondLst>
                                            <p:cond delay="0"/>
                                          </p:stCondLst>
                                        </p:cTn>
                                        <p:tgtEl>
                                          <p:spTgt spid="3">
                                            <p:txEl>
                                              <p:pRg st="1" end="1"/>
                                            </p:txEl>
                                          </p:spTgt>
                                        </p:tgtEl>
                                        <p:attrNameLst>
                                          <p:attrName>style.visibility</p:attrName>
                                        </p:attrNameLst>
                                      </p:cBhvr>
                                      <p:to>
                                        <p:strVal val="visible"/>
                                      </p:to>
                                    </p:set>
                                    <p:set>
                                      <p:cBhvr>
                                        <p:cTn id="15" dur="114" fill="hold">
                                          <p:stCondLst>
                                            <p:cond delay="0"/>
                                          </p:stCondLst>
                                        </p:cTn>
                                        <p:tgtEl>
                                          <p:spTgt spid="3">
                                            <p:txEl>
                                              <p:pRg st="1" end="1"/>
                                            </p:txEl>
                                          </p:spTgt>
                                        </p:tgtEl>
                                        <p:attrNameLst>
                                          <p:attrName>style.rotation</p:attrName>
                                        </p:attrNameLst>
                                      </p:cBhvr>
                                      <p:to>
                                        <p:strVal val="-45.0"/>
                                      </p:to>
                                    </p:set>
                                    <p:anim calcmode="lin" valueType="num">
                                      <p:cBhvr>
                                        <p:cTn id="16" dur="114" fill="hold">
                                          <p:stCondLst>
                                            <p:cond delay="114"/>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114"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18" dur="2" decel="50000" autoRev="1" fill="hold">
                                          <p:stCondLst>
                                            <p:cond delay="114"/>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1" fill="hold">
                                          <p:stCondLst>
                                            <p:cond delay="249"/>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par>
                                <p:cTn id="20" presetID="38" presetClass="entr" presetSubtype="0" accel="50000" fill="hold" nodeType="withEffect">
                                  <p:stCondLst>
                                    <p:cond delay="0"/>
                                  </p:stCondLst>
                                  <p:iterate type="lt">
                                    <p:tmPct val="49927"/>
                                  </p:iterate>
                                  <p:childTnLst>
                                    <p:set>
                                      <p:cBhvr>
                                        <p:cTn id="21" dur="1" fill="hold">
                                          <p:stCondLst>
                                            <p:cond delay="0"/>
                                          </p:stCondLst>
                                        </p:cTn>
                                        <p:tgtEl>
                                          <p:spTgt spid="3">
                                            <p:txEl>
                                              <p:pRg st="2" end="2"/>
                                            </p:txEl>
                                          </p:spTgt>
                                        </p:tgtEl>
                                        <p:attrNameLst>
                                          <p:attrName>style.visibility</p:attrName>
                                        </p:attrNameLst>
                                      </p:cBhvr>
                                      <p:to>
                                        <p:strVal val="visible"/>
                                      </p:to>
                                    </p:set>
                                    <p:set>
                                      <p:cBhvr>
                                        <p:cTn id="22" dur="114" fill="hold">
                                          <p:stCondLst>
                                            <p:cond delay="0"/>
                                          </p:stCondLst>
                                        </p:cTn>
                                        <p:tgtEl>
                                          <p:spTgt spid="3">
                                            <p:txEl>
                                              <p:pRg st="2" end="2"/>
                                            </p:txEl>
                                          </p:spTgt>
                                        </p:tgtEl>
                                        <p:attrNameLst>
                                          <p:attrName>style.rotation</p:attrName>
                                        </p:attrNameLst>
                                      </p:cBhvr>
                                      <p:to>
                                        <p:strVal val="-45.0"/>
                                      </p:to>
                                    </p:set>
                                    <p:anim calcmode="lin" valueType="num">
                                      <p:cBhvr>
                                        <p:cTn id="23" dur="114" fill="hold">
                                          <p:stCondLst>
                                            <p:cond delay="114"/>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4" dur="114"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25" dur="2" decel="50000" autoRev="1" fill="hold">
                                          <p:stCondLst>
                                            <p:cond delay="114"/>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6" dur="1" fill="hold">
                                          <p:stCondLst>
                                            <p:cond delay="249"/>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nodeType="clickEffect">
                                  <p:stCondLst>
                                    <p:cond delay="0"/>
                                  </p:stCondLst>
                                  <p:iterate type="lt">
                                    <p:tmPct val="10000"/>
                                  </p:iterate>
                                  <p:childTnLst>
                                    <p:set>
                                      <p:cBhvr>
                                        <p:cTn id="30" dur="1" fill="hold">
                                          <p:stCondLst>
                                            <p:cond delay="0"/>
                                          </p:stCondLst>
                                        </p:cTn>
                                        <p:tgtEl>
                                          <p:spTgt spid="3">
                                            <p:txEl>
                                              <p:pRg st="3" end="3"/>
                                            </p:txEl>
                                          </p:spTgt>
                                        </p:tgtEl>
                                        <p:attrNameLst>
                                          <p:attrName>style.visibility</p:attrName>
                                        </p:attrNameLst>
                                      </p:cBhvr>
                                      <p:to>
                                        <p:strVal val="visible"/>
                                      </p:to>
                                    </p:set>
                                    <p:anim by="(-#ppt_w*2)" calcmode="lin" valueType="num">
                                      <p:cBhvr rctx="PPT">
                                        <p:cTn id="31" dur="375" autoRev="1" fill="hold">
                                          <p:stCondLst>
                                            <p:cond delay="0"/>
                                          </p:stCondLst>
                                        </p:cTn>
                                        <p:tgtEl>
                                          <p:spTgt spid="3">
                                            <p:txEl>
                                              <p:pRg st="3" end="3"/>
                                            </p:txEl>
                                          </p:spTgt>
                                        </p:tgtEl>
                                        <p:attrNameLst>
                                          <p:attrName>ppt_w</p:attrName>
                                        </p:attrNameLst>
                                      </p:cBhvr>
                                    </p:anim>
                                    <p:anim by="(#ppt_w*0.50)" calcmode="lin" valueType="num">
                                      <p:cBhvr>
                                        <p:cTn id="32" dur="375" decel="50000" autoRev="1" fill="hold">
                                          <p:stCondLst>
                                            <p:cond delay="0"/>
                                          </p:stCondLst>
                                        </p:cTn>
                                        <p:tgtEl>
                                          <p:spTgt spid="3">
                                            <p:txEl>
                                              <p:pRg st="3" end="3"/>
                                            </p:txEl>
                                          </p:spTgt>
                                        </p:tgtEl>
                                        <p:attrNameLst>
                                          <p:attrName>ppt_x</p:attrName>
                                        </p:attrNameLst>
                                      </p:cBhvr>
                                    </p:anim>
                                    <p:anim from="(-#ppt_h/2)" to="(#ppt_y)" calcmode="lin" valueType="num">
                                      <p:cBhvr>
                                        <p:cTn id="33" dur="750" fill="hold">
                                          <p:stCondLst>
                                            <p:cond delay="0"/>
                                          </p:stCondLst>
                                        </p:cTn>
                                        <p:tgtEl>
                                          <p:spTgt spid="3">
                                            <p:txEl>
                                              <p:pRg st="3" end="3"/>
                                            </p:txEl>
                                          </p:spTgt>
                                        </p:tgtEl>
                                        <p:attrNameLst>
                                          <p:attrName>ppt_y</p:attrName>
                                        </p:attrNameLst>
                                      </p:cBhvr>
                                    </p:anim>
                                    <p:animRot by="21600000">
                                      <p:cBhvr>
                                        <p:cTn id="34" dur="750" fill="hold">
                                          <p:stCondLst>
                                            <p:cond delay="0"/>
                                          </p:stCondLst>
                                        </p:cTn>
                                        <p:tgtEl>
                                          <p:spTgt spid="3">
                                            <p:txEl>
                                              <p:pRg st="3" end="3"/>
                                            </p:txEl>
                                          </p:spTgt>
                                        </p:tgtEl>
                                        <p:attrNameLst>
                                          <p:attrName>r</p:attrName>
                                        </p:attrNameLst>
                                      </p:cBhvr>
                                    </p:animRot>
                                  </p:childTnLst>
                                </p:cTn>
                              </p:par>
                              <p:par>
                                <p:cTn id="35" presetID="56" presetClass="entr" presetSubtype="0" fill="hold" nodeType="withEffect">
                                  <p:stCondLst>
                                    <p:cond delay="0"/>
                                  </p:stCondLst>
                                  <p:iterate type="lt">
                                    <p:tmPct val="10000"/>
                                  </p:iterate>
                                  <p:childTnLst>
                                    <p:set>
                                      <p:cBhvr>
                                        <p:cTn id="36" dur="1" fill="hold">
                                          <p:stCondLst>
                                            <p:cond delay="0"/>
                                          </p:stCondLst>
                                        </p:cTn>
                                        <p:tgtEl>
                                          <p:spTgt spid="3">
                                            <p:txEl>
                                              <p:pRg st="4" end="4"/>
                                            </p:txEl>
                                          </p:spTgt>
                                        </p:tgtEl>
                                        <p:attrNameLst>
                                          <p:attrName>style.visibility</p:attrName>
                                        </p:attrNameLst>
                                      </p:cBhvr>
                                      <p:to>
                                        <p:strVal val="visible"/>
                                      </p:to>
                                    </p:set>
                                    <p:anim by="(-#ppt_w*2)" calcmode="lin" valueType="num">
                                      <p:cBhvr rctx="PPT">
                                        <p:cTn id="37" dur="375" autoRev="1" fill="hold">
                                          <p:stCondLst>
                                            <p:cond delay="0"/>
                                          </p:stCondLst>
                                        </p:cTn>
                                        <p:tgtEl>
                                          <p:spTgt spid="3">
                                            <p:txEl>
                                              <p:pRg st="4" end="4"/>
                                            </p:txEl>
                                          </p:spTgt>
                                        </p:tgtEl>
                                        <p:attrNameLst>
                                          <p:attrName>ppt_w</p:attrName>
                                        </p:attrNameLst>
                                      </p:cBhvr>
                                    </p:anim>
                                    <p:anim by="(#ppt_w*0.50)" calcmode="lin" valueType="num">
                                      <p:cBhvr>
                                        <p:cTn id="38" dur="375" decel="50000" autoRev="1" fill="hold">
                                          <p:stCondLst>
                                            <p:cond delay="0"/>
                                          </p:stCondLst>
                                        </p:cTn>
                                        <p:tgtEl>
                                          <p:spTgt spid="3">
                                            <p:txEl>
                                              <p:pRg st="4" end="4"/>
                                            </p:txEl>
                                          </p:spTgt>
                                        </p:tgtEl>
                                        <p:attrNameLst>
                                          <p:attrName>ppt_x</p:attrName>
                                        </p:attrNameLst>
                                      </p:cBhvr>
                                    </p:anim>
                                    <p:anim from="(-#ppt_h/2)" to="(#ppt_y)" calcmode="lin" valueType="num">
                                      <p:cBhvr>
                                        <p:cTn id="39" dur="750" fill="hold">
                                          <p:stCondLst>
                                            <p:cond delay="0"/>
                                          </p:stCondLst>
                                        </p:cTn>
                                        <p:tgtEl>
                                          <p:spTgt spid="3">
                                            <p:txEl>
                                              <p:pRg st="4" end="4"/>
                                            </p:txEl>
                                          </p:spTgt>
                                        </p:tgtEl>
                                        <p:attrNameLst>
                                          <p:attrName>ppt_y</p:attrName>
                                        </p:attrNameLst>
                                      </p:cBhvr>
                                    </p:anim>
                                    <p:animRot by="21600000">
                                      <p:cBhvr>
                                        <p:cTn id="40" dur="750" fill="hold">
                                          <p:stCondLst>
                                            <p:cond delay="0"/>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32656"/>
            <a:ext cx="9144000" cy="6336704"/>
          </a:xfrm>
          <a:solidFill>
            <a:schemeClr val="accent6">
              <a:lumMod val="60000"/>
              <a:lumOff val="40000"/>
            </a:schemeClr>
          </a:solidFill>
        </p:spPr>
        <p:txBody>
          <a:bodyPr>
            <a:noAutofit/>
          </a:bodyPr>
          <a:lstStyle/>
          <a:p>
            <a:pPr lvl="0">
              <a:buNone/>
            </a:pPr>
            <a:r>
              <a:rPr lang="ar-IQ" sz="4000" b="1" dirty="0" smtClean="0">
                <a:solidFill>
                  <a:prstClr val="black"/>
                </a:solidFill>
              </a:rPr>
              <a:t> سادسا / التعلم </a:t>
            </a:r>
            <a:r>
              <a:rPr lang="ar-IQ" sz="4000" b="1" dirty="0">
                <a:solidFill>
                  <a:prstClr val="black"/>
                </a:solidFill>
              </a:rPr>
              <a:t>الأتقاني(</a:t>
            </a:r>
            <a:r>
              <a:rPr lang="en-US" sz="4000" b="1" dirty="0">
                <a:solidFill>
                  <a:prstClr val="black"/>
                </a:solidFill>
              </a:rPr>
              <a:t>Mastery of Learning</a:t>
            </a:r>
            <a:r>
              <a:rPr lang="ar-IQ" sz="4000" b="1" dirty="0">
                <a:solidFill>
                  <a:prstClr val="black"/>
                </a:solidFill>
              </a:rPr>
              <a:t>)  :</a:t>
            </a:r>
            <a:endParaRPr lang="en-US" sz="4000" dirty="0">
              <a:solidFill>
                <a:prstClr val="black"/>
              </a:solidFill>
            </a:endParaRPr>
          </a:p>
          <a:p>
            <a:pPr lvl="0">
              <a:buNone/>
            </a:pPr>
            <a:r>
              <a:rPr lang="ar-IQ" sz="4000" b="1" dirty="0" smtClean="0">
                <a:solidFill>
                  <a:prstClr val="black"/>
                </a:solidFill>
              </a:rPr>
              <a:t>     ويقصد </a:t>
            </a:r>
            <a:r>
              <a:rPr lang="ar-IQ" sz="4000" b="1" dirty="0">
                <a:solidFill>
                  <a:prstClr val="black"/>
                </a:solidFill>
              </a:rPr>
              <a:t>به وصول المتعلم او المجموعة المتعلمة الى درجة الاتقان في التعلم والآداء </a:t>
            </a:r>
            <a:r>
              <a:rPr lang="ar-IQ" sz="4000" b="1" dirty="0" smtClean="0">
                <a:solidFill>
                  <a:prstClr val="black"/>
                </a:solidFill>
              </a:rPr>
              <a:t>المهارة قبل </a:t>
            </a:r>
            <a:r>
              <a:rPr lang="ar-IQ" sz="4000" b="1" dirty="0">
                <a:solidFill>
                  <a:prstClr val="black"/>
                </a:solidFill>
              </a:rPr>
              <a:t>الانتقال الى تعلم مهارات </a:t>
            </a:r>
            <a:r>
              <a:rPr lang="ar-IQ" sz="4000" b="1" dirty="0" smtClean="0">
                <a:solidFill>
                  <a:prstClr val="black"/>
                </a:solidFill>
              </a:rPr>
              <a:t>اخرى اكثر </a:t>
            </a:r>
            <a:r>
              <a:rPr lang="ar-IQ" sz="4000" b="1" dirty="0">
                <a:solidFill>
                  <a:prstClr val="black"/>
                </a:solidFill>
              </a:rPr>
              <a:t>تعقيدا وصعوبة </a:t>
            </a:r>
            <a:endParaRPr lang="ar-IQ" sz="4000" b="1" dirty="0" smtClean="0">
              <a:solidFill>
                <a:prstClr val="black"/>
              </a:solidFill>
            </a:endParaRPr>
          </a:p>
          <a:p>
            <a:pPr lvl="0">
              <a:buNone/>
            </a:pPr>
            <a:r>
              <a:rPr lang="ar-IQ" sz="4000" b="1" dirty="0">
                <a:solidFill>
                  <a:prstClr val="black"/>
                </a:solidFill>
              </a:rPr>
              <a:t> </a:t>
            </a:r>
            <a:r>
              <a:rPr lang="ar-IQ" sz="4000" b="1" dirty="0" smtClean="0">
                <a:solidFill>
                  <a:prstClr val="black"/>
                </a:solidFill>
              </a:rPr>
              <a:t>   وتراعي </a:t>
            </a:r>
            <a:r>
              <a:rPr lang="ar-IQ" sz="4000" b="1" dirty="0">
                <a:solidFill>
                  <a:prstClr val="black"/>
                </a:solidFill>
              </a:rPr>
              <a:t>هذه الطريقة الفروق الفردية بين الافراد الذين يحتاجون الى تكرارات اكثر من الاخرين.</a:t>
            </a:r>
            <a:endParaRPr lang="en-US" sz="4000" b="1" dirty="0">
              <a:solidFill>
                <a:prstClr val="black"/>
              </a:solidFill>
            </a:endParaRPr>
          </a:p>
        </p:txBody>
      </p:sp>
    </p:spTree>
    <p:extLst>
      <p:ext uri="{BB962C8B-B14F-4D97-AF65-F5344CB8AC3E}">
        <p14:creationId xmlns:p14="http://schemas.microsoft.com/office/powerpoint/2010/main" val="1824710367"/>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nodeType="withEffect">
                                  <p:stCondLst>
                                    <p:cond delay="0"/>
                                  </p:stCondLst>
                                  <p:iterate type="lt">
                                    <p:tmPct val="4000"/>
                                  </p:iterate>
                                  <p:childTnLst>
                                    <p:set>
                                      <p:cBhvr override="childStyle">
                                        <p:cTn id="6" dur="10" fill="hold"/>
                                        <p:tgtEl>
                                          <p:spTgt spid="3">
                                            <p:txEl>
                                              <p:pRg st="0" end="0"/>
                                            </p:txEl>
                                          </p:spTgt>
                                        </p:tgtEl>
                                        <p:attrNameLst>
                                          <p:attrName>style.textDecorationUnderline</p:attrName>
                                        </p:attrNameLst>
                                      </p:cBhvr>
                                      <p:to>
                                        <p:strVal val="true"/>
                                      </p:to>
                                    </p:set>
                                  </p:childTnLst>
                                </p:cTn>
                              </p:par>
                            </p:childTnLst>
                          </p:cTn>
                        </p:par>
                        <p:par>
                          <p:cTn id="7" fill="hold">
                            <p:stCondLst>
                              <p:cond delay="26"/>
                            </p:stCondLst>
                            <p:childTnLst>
                              <p:par>
                                <p:cTn id="8" presetID="26" presetClass="path" presetSubtype="0" accel="50000" decel="50000" fill="hold" nodeType="after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9" dur="2000" fill="hold"/>
                                        <p:tgtEl>
                                          <p:spTgt spid="3">
                                            <p:txEl>
                                              <p:pRg st="1" end="1"/>
                                            </p:txEl>
                                          </p:spTgt>
                                        </p:tgtEl>
                                        <p:attrNameLst>
                                          <p:attrName>ppt_x</p:attrName>
                                          <p:attrName>ppt_y</p:attrName>
                                        </p:attrNameLst>
                                      </p:cBhvr>
                                    </p:animMotion>
                                  </p:childTnLst>
                                </p:cTn>
                              </p:par>
                            </p:childTnLst>
                          </p:cTn>
                        </p:par>
                        <p:par>
                          <p:cTn id="10" fill="hold">
                            <p:stCondLst>
                              <p:cond delay="2026"/>
                            </p:stCondLst>
                            <p:childTnLst>
                              <p:par>
                                <p:cTn id="11" presetID="26" presetClass="path" presetSubtype="0" accel="50000" decel="50000" fill="hold" nodeType="after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12" dur="2000" fill="hold"/>
                                        <p:tgtEl>
                                          <p:spTgt spid="3">
                                            <p:txEl>
                                              <p:pRg st="2" end="2"/>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descr="Blue tissue paper"/>
          <p:cNvSpPr>
            <a:spLocks noChangeArrowheads="1"/>
          </p:cNvSpPr>
          <p:nvPr/>
        </p:nvSpPr>
        <p:spPr bwMode="auto">
          <a:xfrm>
            <a:off x="457200" y="457200"/>
            <a:ext cx="7239000" cy="1828800"/>
          </a:xfrm>
          <a:prstGeom prst="cloudCallout">
            <a:avLst>
              <a:gd name="adj1" fmla="val 46931"/>
              <a:gd name="adj2" fmla="val 36718"/>
            </a:avLst>
          </a:prstGeom>
          <a:blipFill dpi="0" rotWithShape="1">
            <a:blip r:embed="rId4"/>
            <a:srcRect/>
            <a:tile tx="0" ty="0" sx="100000" sy="100000" flip="none" algn="tl"/>
          </a:blipFill>
          <a:ln w="9525">
            <a:solidFill>
              <a:schemeClr val="tx1"/>
            </a:solidFill>
            <a:round/>
            <a:headEnd/>
            <a:tailEnd/>
          </a:ln>
        </p:spPr>
        <p:txBody>
          <a:bodyPr wrap="none" anchor="ctr"/>
          <a:lstStyle/>
          <a:p>
            <a:pPr algn="ctr" eaLnBrk="0" fontAlgn="base" hangingPunct="0">
              <a:spcBef>
                <a:spcPct val="0"/>
              </a:spcBef>
              <a:spcAft>
                <a:spcPct val="0"/>
              </a:spcAft>
            </a:pPr>
            <a:r>
              <a:rPr lang="ar-SA" sz="3200" b="1" dirty="0">
                <a:solidFill>
                  <a:srgbClr val="000000"/>
                </a:solidFill>
              </a:rPr>
              <a:t>كن متحمساً لعملك وتكيف مع ما تريد عمله</a:t>
            </a:r>
            <a:endParaRPr lang="en-US" sz="3200" b="1" dirty="0">
              <a:solidFill>
                <a:srgbClr val="000000"/>
              </a:solidFill>
            </a:endParaRPr>
          </a:p>
          <a:p>
            <a:pPr algn="ctr" eaLnBrk="0" fontAlgn="base" hangingPunct="0">
              <a:spcBef>
                <a:spcPct val="0"/>
              </a:spcBef>
              <a:spcAft>
                <a:spcPct val="0"/>
              </a:spcAft>
            </a:pPr>
            <a:r>
              <a:rPr lang="ar-SA" sz="2800" dirty="0">
                <a:solidFill>
                  <a:srgbClr val="000000"/>
                </a:solidFill>
                <a:ea typeface="Monotype Koufi"/>
                <a:cs typeface="Monotype Koufi"/>
              </a:rPr>
              <a:t>أعمل وأنت تبتسم وتتلذذ بممارسة العمل</a:t>
            </a:r>
            <a:r>
              <a:rPr lang="en-US" sz="2400" dirty="0">
                <a:solidFill>
                  <a:srgbClr val="000000"/>
                </a:solidFill>
              </a:rPr>
              <a:t> </a:t>
            </a:r>
          </a:p>
        </p:txBody>
      </p:sp>
      <p:sp>
        <p:nvSpPr>
          <p:cNvPr id="3" name="AutoShape 5"/>
          <p:cNvSpPr>
            <a:spLocks noChangeArrowheads="1"/>
          </p:cNvSpPr>
          <p:nvPr/>
        </p:nvSpPr>
        <p:spPr bwMode="auto">
          <a:xfrm>
            <a:off x="800100" y="3667125"/>
            <a:ext cx="4267200" cy="2743200"/>
          </a:xfrm>
          <a:prstGeom prst="verticalScroll">
            <a:avLst>
              <a:gd name="adj" fmla="val 12500"/>
            </a:avLst>
          </a:prstGeom>
          <a:gradFill rotWithShape="0">
            <a:gsLst>
              <a:gs pos="0">
                <a:schemeClr val="bg1"/>
              </a:gs>
              <a:gs pos="100000">
                <a:schemeClr val="accent1"/>
              </a:gs>
            </a:gsLst>
            <a:lin ang="5400000" scaled="1"/>
          </a:gradFill>
          <a:ln w="9525">
            <a:solidFill>
              <a:schemeClr val="tx1"/>
            </a:solidFill>
            <a:round/>
            <a:headEnd/>
            <a:tailEnd/>
          </a:ln>
        </p:spPr>
        <p:txBody>
          <a:bodyPr wrap="none" anchor="ctr"/>
          <a:lstStyle/>
          <a:p>
            <a:pPr algn="ctr" eaLnBrk="0" fontAlgn="base" hangingPunct="0">
              <a:spcBef>
                <a:spcPct val="0"/>
              </a:spcBef>
              <a:spcAft>
                <a:spcPct val="0"/>
              </a:spcAft>
            </a:pPr>
            <a:r>
              <a:rPr lang="ar-SA" sz="3600" b="1" dirty="0">
                <a:solidFill>
                  <a:srgbClr val="000000"/>
                </a:solidFill>
              </a:rPr>
              <a:t>أخضع جسدك لعقلك</a:t>
            </a:r>
            <a:r>
              <a:rPr lang="en-US" sz="3600" b="1" dirty="0">
                <a:solidFill>
                  <a:srgbClr val="000000"/>
                </a:solidFill>
              </a:rPr>
              <a:t> </a:t>
            </a:r>
          </a:p>
          <a:p>
            <a:pPr algn="ctr" eaLnBrk="0" fontAlgn="base" hangingPunct="0">
              <a:spcBef>
                <a:spcPct val="0"/>
              </a:spcBef>
              <a:spcAft>
                <a:spcPct val="0"/>
              </a:spcAft>
            </a:pPr>
            <a:r>
              <a:rPr lang="en-US" sz="3600" b="1" dirty="0">
                <a:solidFill>
                  <a:srgbClr val="000000"/>
                </a:solidFill>
              </a:rPr>
              <a:t> </a:t>
            </a:r>
            <a:r>
              <a:rPr lang="ar-SA" sz="3600" b="1" dirty="0">
                <a:solidFill>
                  <a:srgbClr val="000000"/>
                </a:solidFill>
              </a:rPr>
              <a:t>وأخضع عقلك لروحك</a:t>
            </a:r>
            <a:r>
              <a:rPr lang="en-US" sz="3600" b="1" dirty="0">
                <a:solidFill>
                  <a:srgbClr val="000000"/>
                </a:solidFill>
              </a:rPr>
              <a:t> </a:t>
            </a:r>
          </a:p>
          <a:p>
            <a:pPr algn="ctr" eaLnBrk="0" fontAlgn="base" hangingPunct="0">
              <a:spcBef>
                <a:spcPct val="0"/>
              </a:spcBef>
              <a:spcAft>
                <a:spcPct val="0"/>
              </a:spcAft>
            </a:pPr>
            <a:r>
              <a:rPr lang="ar-SA" sz="3600" b="1" dirty="0">
                <a:solidFill>
                  <a:srgbClr val="000000"/>
                </a:solidFill>
              </a:rPr>
              <a:t>وأخضع روحك لمعتقدك</a:t>
            </a:r>
            <a:endParaRPr lang="en-US" sz="3600" b="1" dirty="0">
              <a:solidFill>
                <a:srgbClr val="000000"/>
              </a:solidFill>
            </a:endParaRPr>
          </a:p>
        </p:txBody>
      </p:sp>
      <p:graphicFrame>
        <p:nvGraphicFramePr>
          <p:cNvPr id="33797" name="Object 2"/>
          <p:cNvGraphicFramePr>
            <a:graphicFrameLocks noChangeAspect="1"/>
          </p:cNvGraphicFramePr>
          <p:nvPr/>
        </p:nvGraphicFramePr>
        <p:xfrm>
          <a:off x="6477000" y="1524000"/>
          <a:ext cx="2573338" cy="5222875"/>
        </p:xfrm>
        <a:graphic>
          <a:graphicData uri="http://schemas.openxmlformats.org/presentationml/2006/ole">
            <mc:AlternateContent xmlns:mc="http://schemas.openxmlformats.org/markup-compatibility/2006">
              <mc:Choice xmlns:v="urn:schemas-microsoft-com:vml" Requires="v">
                <p:oleObj spid="_x0000_s5077" name="Clip" r:id="rId5" imgW="2573338" imgH="5222875" progId="">
                  <p:embed/>
                </p:oleObj>
              </mc:Choice>
              <mc:Fallback>
                <p:oleObj name="Clip" r:id="rId5" imgW="2573338" imgH="5222875"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1524000"/>
                        <a:ext cx="2573338"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02036707"/>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3" name="chimes.wav"/>
          </p:stSnd>
        </p:sndAc>
      </p:transition>
    </mc:Choice>
    <mc:Fallback xmlns="">
      <p:transition spd="slow">
        <p:fade/>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95536" y="14988"/>
            <a:ext cx="8229600" cy="1858218"/>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ar-IQ" sz="4000" dirty="0"/>
              <a:t>نقل أثر </a:t>
            </a:r>
            <a:r>
              <a:rPr lang="ar-IQ" sz="4000" dirty="0" smtClean="0"/>
              <a:t>التعلم </a:t>
            </a:r>
            <a:br>
              <a:rPr lang="ar-IQ" sz="4000" dirty="0" smtClean="0"/>
            </a:br>
            <a:r>
              <a:rPr lang="ar-IQ" sz="4000" dirty="0" smtClean="0">
                <a:cs typeface="Ali_K_Alwand" pitchFamily="2" charset="-78"/>
              </a:rPr>
              <a:t>( طواستنةوةى كاريطةرى فيَربوون )</a:t>
            </a:r>
            <a:r>
              <a:rPr lang="ar-IQ" sz="4000" dirty="0"/>
              <a:t/>
            </a:r>
            <a:br>
              <a:rPr lang="ar-IQ" sz="4000" dirty="0"/>
            </a:br>
            <a:r>
              <a:rPr lang="en-US" sz="4000" dirty="0"/>
              <a:t>Transfer of Learning</a:t>
            </a:r>
          </a:p>
        </p:txBody>
      </p:sp>
      <p:sp>
        <p:nvSpPr>
          <p:cNvPr id="93187" name="Rectangle 3"/>
          <p:cNvSpPr>
            <a:spLocks noGrp="1" noChangeArrowheads="1"/>
          </p:cNvSpPr>
          <p:nvPr>
            <p:ph idx="1"/>
          </p:nvPr>
        </p:nvSpPr>
        <p:spPr>
          <a:xfrm>
            <a:off x="179512" y="1916832"/>
            <a:ext cx="8856984" cy="4752528"/>
          </a:xfrm>
        </p:spPr>
        <p:style>
          <a:lnRef idx="2">
            <a:schemeClr val="accent4"/>
          </a:lnRef>
          <a:fillRef idx="1">
            <a:schemeClr val="lt1"/>
          </a:fillRef>
          <a:effectRef idx="0">
            <a:schemeClr val="accent4"/>
          </a:effectRef>
          <a:fontRef idx="minor">
            <a:schemeClr val="dk1"/>
          </a:fontRef>
        </p:style>
        <p:txBody>
          <a:bodyPr>
            <a:normAutofit fontScale="70000" lnSpcReduction="20000"/>
          </a:bodyPr>
          <a:lstStyle/>
          <a:p>
            <a:r>
              <a:rPr lang="ar-IQ" dirty="0" smtClean="0">
                <a:solidFill>
                  <a:schemeClr val="tx1"/>
                </a:solidFill>
              </a:rPr>
              <a:t> </a:t>
            </a:r>
            <a:r>
              <a:rPr lang="ar-IQ" sz="3600" dirty="0">
                <a:solidFill>
                  <a:schemeClr val="tx1"/>
                </a:solidFill>
              </a:rPr>
              <a:t>نقل أثر التعلم / هو العملية الذي يستخدم الرياضي أو اللاعب تعلم الذي اكتسبها في احدى الحالات وتطبيقها في في حالة أخرى جديدة ومختلفة </a:t>
            </a:r>
            <a:r>
              <a:rPr lang="ar-IQ" sz="3600" dirty="0" smtClean="0">
                <a:solidFill>
                  <a:schemeClr val="tx1"/>
                </a:solidFill>
              </a:rPr>
              <a:t>،</a:t>
            </a:r>
          </a:p>
          <a:p>
            <a:endParaRPr lang="ar-IQ" sz="3600" dirty="0">
              <a:solidFill>
                <a:schemeClr val="tx1"/>
              </a:solidFill>
            </a:endParaRPr>
          </a:p>
          <a:p>
            <a:r>
              <a:rPr lang="ar-IQ" sz="3600" dirty="0">
                <a:solidFill>
                  <a:schemeClr val="tx1"/>
                </a:solidFill>
              </a:rPr>
              <a:t> -- أو هو استثمار تعلم السابق لمهارة معينة في تعلم مهارة جديدة بحيث تكون مشابهة للمهارة السابقة . </a:t>
            </a:r>
            <a:endParaRPr lang="ar-IQ" sz="3600" dirty="0" smtClean="0">
              <a:solidFill>
                <a:schemeClr val="tx1"/>
              </a:solidFill>
            </a:endParaRPr>
          </a:p>
          <a:p>
            <a:endParaRPr lang="ar-IQ" sz="3600" dirty="0" smtClean="0">
              <a:solidFill>
                <a:schemeClr val="tx1"/>
              </a:solidFill>
            </a:endParaRPr>
          </a:p>
          <a:p>
            <a:r>
              <a:rPr lang="ar-IQ" sz="3600" dirty="0" smtClean="0">
                <a:cs typeface="Ali_K_Alwand" pitchFamily="2" charset="-78"/>
              </a:rPr>
              <a:t>.... </a:t>
            </a:r>
            <a:r>
              <a:rPr lang="ar-IQ" sz="3600" dirty="0">
                <a:cs typeface="Ali_K_Alwand" pitchFamily="2" charset="-78"/>
              </a:rPr>
              <a:t>ئةو كردارةية كة ياريزان يان وةرزشوان بةكارى دةهيَنيَت كاتيَك </a:t>
            </a:r>
            <a:r>
              <a:rPr lang="ar-IQ" sz="3600" dirty="0" smtClean="0">
                <a:cs typeface="Ali_K_Alwand" pitchFamily="2" charset="-78"/>
              </a:rPr>
              <a:t>فيَرى بابةتيَك دةبيَت و </a:t>
            </a:r>
            <a:r>
              <a:rPr lang="ar-IQ" sz="3600" dirty="0">
                <a:cs typeface="Ali_K_Alwand" pitchFamily="2" charset="-78"/>
              </a:rPr>
              <a:t>وةردةطريَت </a:t>
            </a:r>
            <a:r>
              <a:rPr lang="ar-IQ" sz="3600" dirty="0" smtClean="0">
                <a:cs typeface="Ali_K_Alwand" pitchFamily="2" charset="-78"/>
              </a:rPr>
              <a:t>وة </a:t>
            </a:r>
            <a:r>
              <a:rPr lang="ar-IQ" sz="3600" dirty="0">
                <a:cs typeface="Ali_K_Alwand" pitchFamily="2" charset="-78"/>
              </a:rPr>
              <a:t>دةتوانيَت ثةيرةوى بكات لة بارودؤخيَكى نوىَ  جياواز </a:t>
            </a:r>
            <a:r>
              <a:rPr lang="ar-IQ" sz="3600" dirty="0" smtClean="0">
                <a:cs typeface="Ali_K_Alwand" pitchFamily="2" charset="-78"/>
              </a:rPr>
              <a:t>.</a:t>
            </a:r>
          </a:p>
          <a:p>
            <a:endParaRPr lang="ar-IQ" sz="3600" dirty="0" smtClean="0">
              <a:solidFill>
                <a:schemeClr val="tx1"/>
              </a:solidFill>
            </a:endParaRPr>
          </a:p>
          <a:p>
            <a:r>
              <a:rPr lang="ar-IQ" sz="3600" dirty="0">
                <a:solidFill>
                  <a:schemeClr val="tx1"/>
                </a:solidFill>
              </a:rPr>
              <a:t> </a:t>
            </a:r>
            <a:r>
              <a:rPr lang="ar-IQ" sz="3600" dirty="0" smtClean="0">
                <a:solidFill>
                  <a:schemeClr val="tx1"/>
                </a:solidFill>
              </a:rPr>
              <a:t> يان </a:t>
            </a:r>
            <a:r>
              <a:rPr lang="ar-IQ" sz="3900" dirty="0" smtClean="0">
                <a:cs typeface="Ali_K_Alwand" pitchFamily="2" charset="-78"/>
              </a:rPr>
              <a:t>بريتية بةكارهيَنانى </a:t>
            </a:r>
            <a:r>
              <a:rPr lang="ar-IQ" sz="3900" dirty="0">
                <a:cs typeface="Ali_K_Alwand" pitchFamily="2" charset="-78"/>
              </a:rPr>
              <a:t>فيَربوونى ثيَشوو لة كارامةيةكى دياري كراو  بؤ كارامةيةكى تايبةتى نوىَ كة دةبيت  </a:t>
            </a:r>
            <a:r>
              <a:rPr lang="ar-IQ" sz="3900" dirty="0" smtClean="0">
                <a:cs typeface="Ali_K_Alwand" pitchFamily="2" charset="-78"/>
              </a:rPr>
              <a:t>ليَكضوو </a:t>
            </a:r>
            <a:r>
              <a:rPr lang="ar-IQ" sz="3900" dirty="0">
                <a:cs typeface="Ali_K_Alwand" pitchFamily="2" charset="-78"/>
              </a:rPr>
              <a:t>بيت لةطةل كارامةى ثيَشوو . </a:t>
            </a:r>
            <a:endParaRPr lang="ar-IQ" sz="3900" dirty="0" smtClean="0">
              <a:cs typeface="Ali_K_Alwand" pitchFamily="2" charset="-78"/>
            </a:endParaRPr>
          </a:p>
          <a:p>
            <a:pPr marL="0" indent="0">
              <a:buNone/>
            </a:pPr>
            <a:endParaRPr lang="ar-IQ" sz="3900" dirty="0" smtClean="0">
              <a:cs typeface="Ali_K_Alwand" pitchFamily="2" charset="-78"/>
            </a:endParaRPr>
          </a:p>
          <a:p>
            <a:endParaRPr lang="en-US" sz="3900" dirty="0">
              <a:cs typeface="Ali_K_Alwand" pitchFamily="2" charset="-78"/>
            </a:endParaRPr>
          </a:p>
        </p:txBody>
      </p:sp>
    </p:spTree>
    <p:extLst>
      <p:ext uri="{BB962C8B-B14F-4D97-AF65-F5344CB8AC3E}">
        <p14:creationId xmlns:p14="http://schemas.microsoft.com/office/powerpoint/2010/main" val="3695243635"/>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68313" y="404813"/>
            <a:ext cx="8229600" cy="647700"/>
          </a:xfrm>
        </p:spPr>
        <p:style>
          <a:lnRef idx="2">
            <a:schemeClr val="dk1"/>
          </a:lnRef>
          <a:fillRef idx="1">
            <a:schemeClr val="lt1"/>
          </a:fillRef>
          <a:effectRef idx="0">
            <a:schemeClr val="dk1"/>
          </a:effectRef>
          <a:fontRef idx="minor">
            <a:schemeClr val="dk1"/>
          </a:fontRef>
        </p:style>
        <p:txBody>
          <a:bodyPr>
            <a:normAutofit fontScale="90000"/>
          </a:bodyPr>
          <a:lstStyle/>
          <a:p>
            <a:r>
              <a:rPr lang="ar-SA" sz="4000"/>
              <a:t>تعددت الاراء حول </a:t>
            </a:r>
            <a:r>
              <a:rPr lang="ar-IQ" sz="4000"/>
              <a:t>انواع </a:t>
            </a:r>
            <a:r>
              <a:rPr lang="ar-SA" sz="4000"/>
              <a:t>انتقال</a:t>
            </a:r>
            <a:r>
              <a:rPr lang="ar-IQ" sz="4000"/>
              <a:t> اثر التعلم منها </a:t>
            </a:r>
            <a:r>
              <a:rPr lang="en-US" sz="4000"/>
              <a:t> </a:t>
            </a:r>
          </a:p>
        </p:txBody>
      </p:sp>
      <p:sp>
        <p:nvSpPr>
          <p:cNvPr id="91139" name="Rectangle 3"/>
          <p:cNvSpPr>
            <a:spLocks noGrp="1" noChangeArrowheads="1"/>
          </p:cNvSpPr>
          <p:nvPr>
            <p:ph idx="1"/>
          </p:nvPr>
        </p:nvSpPr>
        <p:spPr>
          <a:xfrm>
            <a:off x="323850" y="1196975"/>
            <a:ext cx="8229600" cy="5373688"/>
          </a:xfrm>
          <a:ln>
            <a:headEnd/>
            <a:tailEnd/>
          </a:ln>
        </p:spPr>
        <p:style>
          <a:lnRef idx="2">
            <a:schemeClr val="accent2"/>
          </a:lnRef>
          <a:fillRef idx="1">
            <a:schemeClr val="lt1"/>
          </a:fillRef>
          <a:effectRef idx="0">
            <a:schemeClr val="accent2"/>
          </a:effectRef>
          <a:fontRef idx="minor">
            <a:schemeClr val="dk1"/>
          </a:fontRef>
        </p:style>
        <p:txBody>
          <a:bodyPr/>
          <a:lstStyle/>
          <a:p>
            <a:pPr>
              <a:lnSpc>
                <a:spcPct val="80000"/>
              </a:lnSpc>
              <a:buFont typeface="Wingdings" pitchFamily="2" charset="2"/>
              <a:buNone/>
            </a:pPr>
            <a:r>
              <a:rPr lang="ar-SA" sz="2400" b="1" dirty="0">
                <a:solidFill>
                  <a:schemeClr val="tx1"/>
                </a:solidFill>
              </a:rPr>
              <a:t>أولا /انتقال حسب نتيجة التعلم :</a:t>
            </a:r>
            <a:endParaRPr lang="ar-SA" sz="2400" dirty="0">
              <a:solidFill>
                <a:schemeClr val="tx1"/>
              </a:solidFill>
            </a:endParaRPr>
          </a:p>
          <a:p>
            <a:pPr>
              <a:lnSpc>
                <a:spcPct val="80000"/>
              </a:lnSpc>
              <a:buFont typeface="Wingdings" pitchFamily="2" charset="2"/>
              <a:buNone/>
            </a:pPr>
            <a:r>
              <a:rPr lang="ar-IQ" sz="2400" b="1" dirty="0">
                <a:solidFill>
                  <a:schemeClr val="tx1"/>
                </a:solidFill>
              </a:rPr>
              <a:t>أ- </a:t>
            </a:r>
            <a:r>
              <a:rPr lang="ar-SA" sz="2400" b="1" dirty="0">
                <a:solidFill>
                  <a:schemeClr val="tx1"/>
                </a:solidFill>
              </a:rPr>
              <a:t>الانتقال الإيجابي</a:t>
            </a:r>
            <a:r>
              <a:rPr lang="ar-SA" sz="2400" dirty="0">
                <a:solidFill>
                  <a:schemeClr val="tx1"/>
                </a:solidFill>
              </a:rPr>
              <a:t> : </a:t>
            </a:r>
            <a:r>
              <a:rPr lang="en-US" sz="2400" dirty="0">
                <a:solidFill>
                  <a:schemeClr val="tx1"/>
                </a:solidFill>
              </a:rPr>
              <a:t> positive transfer  </a:t>
            </a:r>
            <a:endParaRPr lang="ar-SA" sz="2400" dirty="0">
              <a:solidFill>
                <a:schemeClr val="tx1"/>
              </a:solidFill>
            </a:endParaRPr>
          </a:p>
          <a:p>
            <a:pPr>
              <a:lnSpc>
                <a:spcPct val="80000"/>
              </a:lnSpc>
              <a:buFont typeface="Wingdings" pitchFamily="2" charset="2"/>
              <a:buNone/>
            </a:pPr>
            <a:r>
              <a:rPr lang="ar-IQ" sz="2400" dirty="0">
                <a:solidFill>
                  <a:schemeClr val="tx1"/>
                </a:solidFill>
              </a:rPr>
              <a:t>  </a:t>
            </a:r>
            <a:r>
              <a:rPr lang="ar-SA" sz="2400" dirty="0">
                <a:solidFill>
                  <a:schemeClr val="tx1"/>
                </a:solidFill>
              </a:rPr>
              <a:t>ان اداء عمل او مهارة معينة يساعد أو يسهل اداء أو ممارسة عمل أو مهارة اخرى . </a:t>
            </a:r>
            <a:r>
              <a:rPr lang="ar-IQ" sz="2400" dirty="0">
                <a:solidFill>
                  <a:schemeClr val="tx1"/>
                </a:solidFill>
              </a:rPr>
              <a:t>ميثال // تدريب على مهارة تنس الارضي تساعد على كسب المعلومات لمهارة الريشة </a:t>
            </a:r>
            <a:endParaRPr lang="ar-SA" sz="2400" b="1" dirty="0">
              <a:solidFill>
                <a:schemeClr val="tx1"/>
              </a:solidFill>
            </a:endParaRPr>
          </a:p>
          <a:p>
            <a:pPr>
              <a:lnSpc>
                <a:spcPct val="80000"/>
              </a:lnSpc>
              <a:buFont typeface="Wingdings" pitchFamily="2" charset="2"/>
              <a:buNone/>
            </a:pPr>
            <a:r>
              <a:rPr lang="ar-IQ" sz="2400" b="1" dirty="0">
                <a:solidFill>
                  <a:schemeClr val="tx1"/>
                </a:solidFill>
              </a:rPr>
              <a:t>ب- </a:t>
            </a:r>
            <a:r>
              <a:rPr lang="ar-SA" sz="2400" b="1" dirty="0">
                <a:solidFill>
                  <a:schemeClr val="tx1"/>
                </a:solidFill>
              </a:rPr>
              <a:t>الانتقال السلبي : </a:t>
            </a:r>
            <a:r>
              <a:rPr lang="en-US" sz="2400" b="1" dirty="0">
                <a:solidFill>
                  <a:schemeClr val="tx1"/>
                </a:solidFill>
              </a:rPr>
              <a:t>negative transfer </a:t>
            </a:r>
            <a:endParaRPr lang="ar-SA" sz="2400" dirty="0">
              <a:solidFill>
                <a:schemeClr val="tx1"/>
              </a:solidFill>
            </a:endParaRPr>
          </a:p>
          <a:p>
            <a:pPr>
              <a:lnSpc>
                <a:spcPct val="80000"/>
              </a:lnSpc>
              <a:buFont typeface="Wingdings" pitchFamily="2" charset="2"/>
              <a:buNone/>
            </a:pPr>
            <a:r>
              <a:rPr lang="ar-IQ" sz="2400" dirty="0">
                <a:solidFill>
                  <a:schemeClr val="tx1"/>
                </a:solidFill>
              </a:rPr>
              <a:t>     </a:t>
            </a:r>
            <a:r>
              <a:rPr lang="ar-SA" sz="2400" dirty="0">
                <a:solidFill>
                  <a:schemeClr val="tx1"/>
                </a:solidFill>
              </a:rPr>
              <a:t>الانتقال يحدث عندما تساهم معلومات الشخص المخزونة في </a:t>
            </a:r>
            <a:r>
              <a:rPr lang="ar-IQ" sz="2400" dirty="0">
                <a:solidFill>
                  <a:schemeClr val="tx1"/>
                </a:solidFill>
              </a:rPr>
              <a:t> الذهن في </a:t>
            </a:r>
            <a:r>
              <a:rPr lang="ar-SA" sz="2400" dirty="0">
                <a:solidFill>
                  <a:schemeClr val="tx1"/>
                </a:solidFill>
              </a:rPr>
              <a:t>إعاقة تعلم المهارات الجديدة . </a:t>
            </a:r>
            <a:r>
              <a:rPr lang="ar-IQ" sz="2400" dirty="0">
                <a:solidFill>
                  <a:schemeClr val="tx1"/>
                </a:solidFill>
              </a:rPr>
              <a:t>. </a:t>
            </a:r>
          </a:p>
          <a:p>
            <a:pPr>
              <a:lnSpc>
                <a:spcPct val="80000"/>
              </a:lnSpc>
              <a:buFont typeface="Wingdings" pitchFamily="2" charset="2"/>
              <a:buNone/>
            </a:pPr>
            <a:r>
              <a:rPr lang="ar-IQ" sz="2400" dirty="0">
                <a:solidFill>
                  <a:schemeClr val="tx1"/>
                </a:solidFill>
              </a:rPr>
              <a:t>  ميثال // طبطبة في كرة اليد وطبطبة فى كرة السلة ......... عند احتساب خطوات بعد الطبطبة.أو مهارة الوقوف على الرأس مع الوقوف على اليدين . </a:t>
            </a:r>
          </a:p>
          <a:p>
            <a:pPr>
              <a:lnSpc>
                <a:spcPct val="80000"/>
              </a:lnSpc>
              <a:buFont typeface="Wingdings" pitchFamily="2" charset="2"/>
              <a:buNone/>
            </a:pPr>
            <a:r>
              <a:rPr lang="ar-IQ" sz="2400" dirty="0">
                <a:solidFill>
                  <a:schemeClr val="tx1"/>
                </a:solidFill>
              </a:rPr>
              <a:t> ج-</a:t>
            </a:r>
            <a:r>
              <a:rPr lang="ar-SA" sz="2400" dirty="0">
                <a:solidFill>
                  <a:schemeClr val="tx1"/>
                </a:solidFill>
              </a:rPr>
              <a:t> </a:t>
            </a:r>
            <a:r>
              <a:rPr lang="ar-SA" sz="2400" b="1" dirty="0">
                <a:solidFill>
                  <a:schemeClr val="tx1"/>
                </a:solidFill>
              </a:rPr>
              <a:t>الانتقال الصفري</a:t>
            </a:r>
            <a:r>
              <a:rPr lang="ar-SA" sz="2400" dirty="0">
                <a:solidFill>
                  <a:schemeClr val="tx1"/>
                </a:solidFill>
              </a:rPr>
              <a:t> : </a:t>
            </a:r>
            <a:r>
              <a:rPr lang="en-US" sz="2400" dirty="0">
                <a:solidFill>
                  <a:schemeClr val="tx1"/>
                </a:solidFill>
              </a:rPr>
              <a:t>zero transfer </a:t>
            </a:r>
            <a:endParaRPr lang="ar-SA" sz="2400" dirty="0">
              <a:solidFill>
                <a:schemeClr val="tx1"/>
              </a:solidFill>
            </a:endParaRPr>
          </a:p>
          <a:p>
            <a:pPr>
              <a:lnSpc>
                <a:spcPct val="80000"/>
              </a:lnSpc>
              <a:buFont typeface="Wingdings" pitchFamily="2" charset="2"/>
              <a:buNone/>
            </a:pPr>
            <a:r>
              <a:rPr lang="ar-IQ" sz="2400" dirty="0">
                <a:solidFill>
                  <a:schemeClr val="tx1"/>
                </a:solidFill>
              </a:rPr>
              <a:t> يحدث هذا النوع </a:t>
            </a:r>
            <a:r>
              <a:rPr lang="ar-SA" sz="2400" dirty="0">
                <a:solidFill>
                  <a:schemeClr val="tx1"/>
                </a:solidFill>
              </a:rPr>
              <a:t>عندما لا تساعد ولا تعيق المهمة الأولى </a:t>
            </a:r>
            <a:r>
              <a:rPr lang="ar-IQ" sz="2400" dirty="0">
                <a:solidFill>
                  <a:schemeClr val="tx1"/>
                </a:solidFill>
              </a:rPr>
              <a:t>على </a:t>
            </a:r>
            <a:r>
              <a:rPr lang="ar-SA" sz="2400" dirty="0">
                <a:solidFill>
                  <a:schemeClr val="tx1"/>
                </a:solidFill>
              </a:rPr>
              <a:t>تعلم المهمة الثانية ، </a:t>
            </a:r>
            <a:endParaRPr lang="ar-IQ" sz="2400" dirty="0">
              <a:solidFill>
                <a:schemeClr val="tx1"/>
              </a:solidFill>
            </a:endParaRPr>
          </a:p>
          <a:p>
            <a:pPr>
              <a:lnSpc>
                <a:spcPct val="80000"/>
              </a:lnSpc>
              <a:buFont typeface="Wingdings" pitchFamily="2" charset="2"/>
              <a:buNone/>
            </a:pPr>
            <a:r>
              <a:rPr lang="ar-IQ" sz="2400" dirty="0">
                <a:solidFill>
                  <a:schemeClr val="tx1"/>
                </a:solidFill>
              </a:rPr>
              <a:t>  ميثال / مهارات الجمناستك مع مهارات كرة القدم ..........</a:t>
            </a:r>
            <a:r>
              <a:rPr lang="ar-SA" sz="2400" b="1" dirty="0">
                <a:solidFill>
                  <a:schemeClr val="tx1"/>
                </a:solidFill>
              </a:rPr>
              <a:t/>
            </a:r>
            <a:br>
              <a:rPr lang="ar-SA" sz="2400" b="1" dirty="0">
                <a:solidFill>
                  <a:schemeClr val="tx1"/>
                </a:solidFill>
              </a:rPr>
            </a:br>
            <a:endParaRPr lang="en-US" sz="2000" b="1" dirty="0">
              <a:solidFill>
                <a:schemeClr val="tx1"/>
              </a:solidFill>
            </a:endParaRPr>
          </a:p>
        </p:txBody>
      </p:sp>
    </p:spTree>
    <p:extLst>
      <p:ext uri="{BB962C8B-B14F-4D97-AF65-F5344CB8AC3E}">
        <p14:creationId xmlns:p14="http://schemas.microsoft.com/office/powerpoint/2010/main" val="3674472797"/>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91138"/>
                                        </p:tgtEl>
                                        <p:attrNameLst>
                                          <p:attrName>style.visibility</p:attrName>
                                        </p:attrNameLst>
                                      </p:cBhvr>
                                      <p:to>
                                        <p:strVal val="visible"/>
                                      </p:to>
                                    </p:set>
                                    <p:anim calcmode="lin" valueType="num">
                                      <p:cBhvr additive="base">
                                        <p:cTn id="7" dur="500" fill="hold"/>
                                        <p:tgtEl>
                                          <p:spTgt spid="91138"/>
                                        </p:tgtEl>
                                        <p:attrNameLst>
                                          <p:attrName>ppt_x</p:attrName>
                                        </p:attrNameLst>
                                      </p:cBhvr>
                                      <p:tavLst>
                                        <p:tav tm="0">
                                          <p:val>
                                            <p:strVal val="#ppt_x"/>
                                          </p:val>
                                        </p:tav>
                                        <p:tav tm="100000">
                                          <p:val>
                                            <p:strVal val="#ppt_x"/>
                                          </p:val>
                                        </p:tav>
                                      </p:tavLst>
                                    </p:anim>
                                    <p:anim calcmode="lin" valueType="num">
                                      <p:cBhvr additive="base">
                                        <p:cTn id="8" dur="500" fill="hold"/>
                                        <p:tgtEl>
                                          <p:spTgt spid="9113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mph" presetSubtype="0" fill="hold" nodeType="clickEffect">
                                  <p:stCondLst>
                                    <p:cond delay="0"/>
                                  </p:stCondLst>
                                  <p:childTnLst>
                                    <p:animRot by="21600000">
                                      <p:cBhvr>
                                        <p:cTn id="12" dur="2000" fill="hold"/>
                                        <p:tgtEl>
                                          <p:spTgt spid="91139">
                                            <p:txEl>
                                              <p:pRg st="0" end="0"/>
                                            </p:txEl>
                                          </p:spTgt>
                                        </p:tgtEl>
                                        <p:attrNameLst>
                                          <p:attrName>r</p:attrName>
                                        </p:attrNameLst>
                                      </p:cBhvr>
                                    </p:animRo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91139">
                                            <p:txEl>
                                              <p:pRg st="1" end="1"/>
                                            </p:txEl>
                                          </p:spTgt>
                                        </p:tgtEl>
                                        <p:attrNameLst>
                                          <p:attrName>style.visibility</p:attrName>
                                        </p:attrNameLst>
                                      </p:cBhvr>
                                      <p:to>
                                        <p:strVal val="visible"/>
                                      </p:to>
                                    </p:set>
                                    <p:anim calcmode="lin" valueType="num">
                                      <p:cBhvr additive="base">
                                        <p:cTn id="17" dur="500" fill="hold"/>
                                        <p:tgtEl>
                                          <p:spTgt spid="9113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1139">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1139">
                                            <p:txEl>
                                              <p:pRg st="2" end="2"/>
                                            </p:txEl>
                                          </p:spTgt>
                                        </p:tgtEl>
                                        <p:attrNameLst>
                                          <p:attrName>style.visibility</p:attrName>
                                        </p:attrNameLst>
                                      </p:cBhvr>
                                      <p:to>
                                        <p:strVal val="visible"/>
                                      </p:to>
                                    </p:set>
                                    <p:anim calcmode="lin" valueType="num">
                                      <p:cBhvr additive="base">
                                        <p:cTn id="21" dur="500" fill="hold"/>
                                        <p:tgtEl>
                                          <p:spTgt spid="91139">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11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91139">
                                            <p:txEl>
                                              <p:pRg st="3" end="3"/>
                                            </p:txEl>
                                          </p:spTgt>
                                        </p:tgtEl>
                                        <p:attrNameLst>
                                          <p:attrName>style.visibility</p:attrName>
                                        </p:attrNameLst>
                                      </p:cBhvr>
                                      <p:to>
                                        <p:strVal val="visible"/>
                                      </p:to>
                                    </p:set>
                                    <p:animEffect transition="in" filter="blinds(horizontal)">
                                      <p:cBhvr>
                                        <p:cTn id="27" dur="500"/>
                                        <p:tgtEl>
                                          <p:spTgt spid="91139">
                                            <p:txEl>
                                              <p:pRg st="3" end="3"/>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91139">
                                            <p:txEl>
                                              <p:pRg st="4" end="4"/>
                                            </p:txEl>
                                          </p:spTgt>
                                        </p:tgtEl>
                                        <p:attrNameLst>
                                          <p:attrName>style.visibility</p:attrName>
                                        </p:attrNameLst>
                                      </p:cBhvr>
                                      <p:to>
                                        <p:strVal val="visible"/>
                                      </p:to>
                                    </p:set>
                                    <p:animEffect transition="in" filter="blinds(horizontal)">
                                      <p:cBhvr>
                                        <p:cTn id="30" dur="500"/>
                                        <p:tgtEl>
                                          <p:spTgt spid="91139">
                                            <p:txEl>
                                              <p:pRg st="4" end="4"/>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91139">
                                            <p:txEl>
                                              <p:pRg st="5" end="5"/>
                                            </p:txEl>
                                          </p:spTgt>
                                        </p:tgtEl>
                                        <p:attrNameLst>
                                          <p:attrName>style.visibility</p:attrName>
                                        </p:attrNameLst>
                                      </p:cBhvr>
                                      <p:to>
                                        <p:strVal val="visible"/>
                                      </p:to>
                                    </p:set>
                                    <p:animEffect transition="in" filter="blinds(horizontal)">
                                      <p:cBhvr>
                                        <p:cTn id="33" dur="500"/>
                                        <p:tgtEl>
                                          <p:spTgt spid="91139">
                                            <p:txEl>
                                              <p:pRg st="5" end="5"/>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5" presetClass="entr" presetSubtype="0" fill="hold" nodeType="clickEffect">
                                  <p:stCondLst>
                                    <p:cond delay="0"/>
                                  </p:stCondLst>
                                  <p:childTnLst>
                                    <p:set>
                                      <p:cBhvr>
                                        <p:cTn id="37" dur="1" fill="hold">
                                          <p:stCondLst>
                                            <p:cond delay="0"/>
                                          </p:stCondLst>
                                        </p:cTn>
                                        <p:tgtEl>
                                          <p:spTgt spid="91139">
                                            <p:txEl>
                                              <p:pRg st="6" end="6"/>
                                            </p:txEl>
                                          </p:spTgt>
                                        </p:tgtEl>
                                        <p:attrNameLst>
                                          <p:attrName>style.visibility</p:attrName>
                                        </p:attrNameLst>
                                      </p:cBhvr>
                                      <p:to>
                                        <p:strVal val="visible"/>
                                      </p:to>
                                    </p:set>
                                    <p:anim calcmode="lin" valueType="num">
                                      <p:cBhvr>
                                        <p:cTn id="38" dur="1000" fill="hold"/>
                                        <p:tgtEl>
                                          <p:spTgt spid="91139">
                                            <p:txEl>
                                              <p:pRg st="6" end="6"/>
                                            </p:txEl>
                                          </p:spTgt>
                                        </p:tgtEl>
                                        <p:attrNameLst>
                                          <p:attrName>ppt_w</p:attrName>
                                        </p:attrNameLst>
                                      </p:cBhvr>
                                      <p:tavLst>
                                        <p:tav tm="0">
                                          <p:val>
                                            <p:strVal val="#ppt_w*0.70"/>
                                          </p:val>
                                        </p:tav>
                                        <p:tav tm="100000">
                                          <p:val>
                                            <p:strVal val="#ppt_w"/>
                                          </p:val>
                                        </p:tav>
                                      </p:tavLst>
                                    </p:anim>
                                    <p:anim calcmode="lin" valueType="num">
                                      <p:cBhvr>
                                        <p:cTn id="39" dur="1000" fill="hold"/>
                                        <p:tgtEl>
                                          <p:spTgt spid="91139">
                                            <p:txEl>
                                              <p:pRg st="6" end="6"/>
                                            </p:txEl>
                                          </p:spTgt>
                                        </p:tgtEl>
                                        <p:attrNameLst>
                                          <p:attrName>ppt_h</p:attrName>
                                        </p:attrNameLst>
                                      </p:cBhvr>
                                      <p:tavLst>
                                        <p:tav tm="0">
                                          <p:val>
                                            <p:strVal val="#ppt_h"/>
                                          </p:val>
                                        </p:tav>
                                        <p:tav tm="100000">
                                          <p:val>
                                            <p:strVal val="#ppt_h"/>
                                          </p:val>
                                        </p:tav>
                                      </p:tavLst>
                                    </p:anim>
                                    <p:animEffect transition="in" filter="fade">
                                      <p:cBhvr>
                                        <p:cTn id="40" dur="1000"/>
                                        <p:tgtEl>
                                          <p:spTgt spid="91139">
                                            <p:txEl>
                                              <p:pRg st="6" end="6"/>
                                            </p:txEl>
                                          </p:spTgt>
                                        </p:tgtEl>
                                      </p:cBhvr>
                                    </p:animEffect>
                                  </p:childTnLst>
                                </p:cTn>
                              </p:par>
                              <p:par>
                                <p:cTn id="41" presetID="55" presetClass="entr" presetSubtype="0" fill="hold" nodeType="withEffect">
                                  <p:stCondLst>
                                    <p:cond delay="0"/>
                                  </p:stCondLst>
                                  <p:childTnLst>
                                    <p:set>
                                      <p:cBhvr>
                                        <p:cTn id="42" dur="1" fill="hold">
                                          <p:stCondLst>
                                            <p:cond delay="0"/>
                                          </p:stCondLst>
                                        </p:cTn>
                                        <p:tgtEl>
                                          <p:spTgt spid="91139">
                                            <p:txEl>
                                              <p:pRg st="7" end="7"/>
                                            </p:txEl>
                                          </p:spTgt>
                                        </p:tgtEl>
                                        <p:attrNameLst>
                                          <p:attrName>style.visibility</p:attrName>
                                        </p:attrNameLst>
                                      </p:cBhvr>
                                      <p:to>
                                        <p:strVal val="visible"/>
                                      </p:to>
                                    </p:set>
                                    <p:anim calcmode="lin" valueType="num">
                                      <p:cBhvr>
                                        <p:cTn id="43" dur="1000" fill="hold"/>
                                        <p:tgtEl>
                                          <p:spTgt spid="91139">
                                            <p:txEl>
                                              <p:pRg st="7" end="7"/>
                                            </p:txEl>
                                          </p:spTgt>
                                        </p:tgtEl>
                                        <p:attrNameLst>
                                          <p:attrName>ppt_w</p:attrName>
                                        </p:attrNameLst>
                                      </p:cBhvr>
                                      <p:tavLst>
                                        <p:tav tm="0">
                                          <p:val>
                                            <p:strVal val="#ppt_w*0.70"/>
                                          </p:val>
                                        </p:tav>
                                        <p:tav tm="100000">
                                          <p:val>
                                            <p:strVal val="#ppt_w"/>
                                          </p:val>
                                        </p:tav>
                                      </p:tavLst>
                                    </p:anim>
                                    <p:anim calcmode="lin" valueType="num">
                                      <p:cBhvr>
                                        <p:cTn id="44" dur="1000" fill="hold"/>
                                        <p:tgtEl>
                                          <p:spTgt spid="91139">
                                            <p:txEl>
                                              <p:pRg st="7" end="7"/>
                                            </p:txEl>
                                          </p:spTgt>
                                        </p:tgtEl>
                                        <p:attrNameLst>
                                          <p:attrName>ppt_h</p:attrName>
                                        </p:attrNameLst>
                                      </p:cBhvr>
                                      <p:tavLst>
                                        <p:tav tm="0">
                                          <p:val>
                                            <p:strVal val="#ppt_h"/>
                                          </p:val>
                                        </p:tav>
                                        <p:tav tm="100000">
                                          <p:val>
                                            <p:strVal val="#ppt_h"/>
                                          </p:val>
                                        </p:tav>
                                      </p:tavLst>
                                    </p:anim>
                                    <p:animEffect transition="in" filter="fade">
                                      <p:cBhvr>
                                        <p:cTn id="45" dur="1000"/>
                                        <p:tgtEl>
                                          <p:spTgt spid="91139">
                                            <p:txEl>
                                              <p:pRg st="7" end="7"/>
                                            </p:txEl>
                                          </p:spTgt>
                                        </p:tgtEl>
                                      </p:cBhvr>
                                    </p:animEffect>
                                  </p:childTnLst>
                                </p:cTn>
                              </p:par>
                              <p:par>
                                <p:cTn id="46" presetID="55" presetClass="entr" presetSubtype="0" fill="hold" nodeType="withEffect">
                                  <p:stCondLst>
                                    <p:cond delay="0"/>
                                  </p:stCondLst>
                                  <p:childTnLst>
                                    <p:set>
                                      <p:cBhvr>
                                        <p:cTn id="47" dur="1" fill="hold">
                                          <p:stCondLst>
                                            <p:cond delay="0"/>
                                          </p:stCondLst>
                                        </p:cTn>
                                        <p:tgtEl>
                                          <p:spTgt spid="91139">
                                            <p:txEl>
                                              <p:pRg st="8" end="8"/>
                                            </p:txEl>
                                          </p:spTgt>
                                        </p:tgtEl>
                                        <p:attrNameLst>
                                          <p:attrName>style.visibility</p:attrName>
                                        </p:attrNameLst>
                                      </p:cBhvr>
                                      <p:to>
                                        <p:strVal val="visible"/>
                                      </p:to>
                                    </p:set>
                                    <p:anim calcmode="lin" valueType="num">
                                      <p:cBhvr>
                                        <p:cTn id="48" dur="1000" fill="hold"/>
                                        <p:tgtEl>
                                          <p:spTgt spid="91139">
                                            <p:txEl>
                                              <p:pRg st="8" end="8"/>
                                            </p:txEl>
                                          </p:spTgt>
                                        </p:tgtEl>
                                        <p:attrNameLst>
                                          <p:attrName>ppt_w</p:attrName>
                                        </p:attrNameLst>
                                      </p:cBhvr>
                                      <p:tavLst>
                                        <p:tav tm="0">
                                          <p:val>
                                            <p:strVal val="#ppt_w*0.70"/>
                                          </p:val>
                                        </p:tav>
                                        <p:tav tm="100000">
                                          <p:val>
                                            <p:strVal val="#ppt_w"/>
                                          </p:val>
                                        </p:tav>
                                      </p:tavLst>
                                    </p:anim>
                                    <p:anim calcmode="lin" valueType="num">
                                      <p:cBhvr>
                                        <p:cTn id="49" dur="1000" fill="hold"/>
                                        <p:tgtEl>
                                          <p:spTgt spid="91139">
                                            <p:txEl>
                                              <p:pRg st="8" end="8"/>
                                            </p:txEl>
                                          </p:spTgt>
                                        </p:tgtEl>
                                        <p:attrNameLst>
                                          <p:attrName>ppt_h</p:attrName>
                                        </p:attrNameLst>
                                      </p:cBhvr>
                                      <p:tavLst>
                                        <p:tav tm="0">
                                          <p:val>
                                            <p:strVal val="#ppt_h"/>
                                          </p:val>
                                        </p:tav>
                                        <p:tav tm="100000">
                                          <p:val>
                                            <p:strVal val="#ppt_h"/>
                                          </p:val>
                                        </p:tav>
                                      </p:tavLst>
                                    </p:anim>
                                    <p:animEffect transition="in" filter="fade">
                                      <p:cBhvr>
                                        <p:cTn id="50" dur="1000"/>
                                        <p:tgtEl>
                                          <p:spTgt spid="911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idx="1"/>
          </p:nvPr>
        </p:nvSpPr>
        <p:spPr>
          <a:xfrm>
            <a:off x="0" y="1268413"/>
            <a:ext cx="8507413" cy="4462462"/>
          </a:xfrm>
        </p:spPr>
        <p:txBody>
          <a:bodyPr>
            <a:normAutofit/>
          </a:bodyPr>
          <a:lstStyle/>
          <a:p>
            <a:r>
              <a:rPr lang="ar-IQ" sz="4000" b="1"/>
              <a:t>أ- </a:t>
            </a:r>
            <a:r>
              <a:rPr lang="ar-SA" sz="4000" b="1"/>
              <a:t>الانتقال الأفقي أو العرضي :  </a:t>
            </a:r>
            <a:endParaRPr lang="ar-SA" sz="4000"/>
          </a:p>
          <a:p>
            <a:r>
              <a:rPr lang="ar-SA" sz="4000"/>
              <a:t>    </a:t>
            </a:r>
            <a:r>
              <a:rPr lang="ar-IQ" sz="4000"/>
              <a:t>و</a:t>
            </a:r>
            <a:r>
              <a:rPr lang="ar-SA" sz="4000"/>
              <a:t>يحدث هذا النوع بين الفعاليات المختلفة مثل تنطيط في كرة اليد والسلة أو يحدث عندما يستخدم المتعلم معلومات من مهارة تعلمها سابقا في موقف جديد له في مستوى صعوبة التعلم السابق نفسه </a:t>
            </a:r>
            <a:r>
              <a:rPr lang="ar-IQ" sz="4000"/>
              <a:t>.</a:t>
            </a:r>
          </a:p>
          <a:p>
            <a:r>
              <a:rPr lang="ar-SA" sz="4000"/>
              <a:t> </a:t>
            </a:r>
          </a:p>
        </p:txBody>
      </p:sp>
      <p:sp>
        <p:nvSpPr>
          <p:cNvPr id="92167" name="Text Box 7"/>
          <p:cNvSpPr txBox="1">
            <a:spLocks noChangeArrowheads="1"/>
          </p:cNvSpPr>
          <p:nvPr/>
        </p:nvSpPr>
        <p:spPr bwMode="auto">
          <a:xfrm>
            <a:off x="755650" y="549275"/>
            <a:ext cx="7993063" cy="585788"/>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fontAlgn="base" hangingPunct="0">
              <a:lnSpc>
                <a:spcPct val="90000"/>
              </a:lnSpc>
              <a:spcBef>
                <a:spcPct val="20000"/>
              </a:spcBef>
              <a:spcAft>
                <a:spcPct val="0"/>
              </a:spcAft>
              <a:buClr>
                <a:srgbClr val="666699"/>
              </a:buClr>
              <a:buSzPct val="60000"/>
              <a:buFont typeface="Wingdings" pitchFamily="2" charset="2"/>
              <a:buNone/>
            </a:pPr>
            <a:r>
              <a:rPr lang="ar-SA" sz="3600" b="1">
                <a:solidFill>
                  <a:srgbClr val="000000"/>
                </a:solidFill>
              </a:rPr>
              <a:t>ثانيا /انتقال حسب اتجاه التعلم:  </a:t>
            </a:r>
            <a:r>
              <a:rPr lang="ar-IQ" sz="3600" b="1">
                <a:solidFill>
                  <a:srgbClr val="000000"/>
                </a:solidFill>
              </a:rPr>
              <a:t>وتنقسم الى </a:t>
            </a:r>
            <a:r>
              <a:rPr lang="ar-SA" sz="3600">
                <a:solidFill>
                  <a:srgbClr val="000000"/>
                </a:solidFill>
              </a:rPr>
              <a:t>:- </a:t>
            </a:r>
            <a:endParaRPr lang="en-US" sz="3600">
              <a:solidFill>
                <a:srgbClr val="000000"/>
              </a:solidFill>
            </a:endParaRPr>
          </a:p>
        </p:txBody>
      </p:sp>
    </p:spTree>
    <p:extLst>
      <p:ext uri="{BB962C8B-B14F-4D97-AF65-F5344CB8AC3E}">
        <p14:creationId xmlns:p14="http://schemas.microsoft.com/office/powerpoint/2010/main" val="3713869270"/>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92167"/>
                                        </p:tgtEl>
                                        <p:attrNameLst>
                                          <p:attrName>style.visibility</p:attrName>
                                        </p:attrNameLst>
                                      </p:cBhvr>
                                      <p:to>
                                        <p:strVal val="visible"/>
                                      </p:to>
                                    </p:set>
                                    <p:animEffect transition="in" filter="fade">
                                      <p:cBhvr>
                                        <p:cTn id="7" dur="1000"/>
                                        <p:tgtEl>
                                          <p:spTgt spid="92167"/>
                                        </p:tgtEl>
                                      </p:cBhvr>
                                    </p:animEffect>
                                    <p:anim calcmode="lin" valueType="num">
                                      <p:cBhvr>
                                        <p:cTn id="8" dur="1000" fill="hold"/>
                                        <p:tgtEl>
                                          <p:spTgt spid="92167"/>
                                        </p:tgtEl>
                                        <p:attrNameLst>
                                          <p:attrName>ppt_x</p:attrName>
                                        </p:attrNameLst>
                                      </p:cBhvr>
                                      <p:tavLst>
                                        <p:tav tm="0">
                                          <p:val>
                                            <p:strVal val="#ppt_x-.1"/>
                                          </p:val>
                                        </p:tav>
                                        <p:tav tm="100000">
                                          <p:val>
                                            <p:strVal val="#ppt_x"/>
                                          </p:val>
                                        </p:tav>
                                      </p:tavLst>
                                    </p:anim>
                                    <p:anim calcmode="lin" valueType="num">
                                      <p:cBhvr>
                                        <p:cTn id="9" dur="1000" fill="hold"/>
                                        <p:tgtEl>
                                          <p:spTgt spid="92167"/>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nodeType="clickEffect">
                                  <p:stCondLst>
                                    <p:cond delay="0"/>
                                  </p:stCondLst>
                                  <p:childTnLst>
                                    <p:set>
                                      <p:cBhvr>
                                        <p:cTn id="13" dur="1" fill="hold">
                                          <p:stCondLst>
                                            <p:cond delay="0"/>
                                          </p:stCondLst>
                                        </p:cTn>
                                        <p:tgtEl>
                                          <p:spTgt spid="92163">
                                            <p:txEl>
                                              <p:pRg st="0" end="0"/>
                                            </p:txEl>
                                          </p:spTgt>
                                        </p:tgtEl>
                                        <p:attrNameLst>
                                          <p:attrName>style.visibility</p:attrName>
                                        </p:attrNameLst>
                                      </p:cBhvr>
                                      <p:to>
                                        <p:strVal val="visible"/>
                                      </p:to>
                                    </p:set>
                                    <p:anim calcmode="lin" valueType="num">
                                      <p:cBhvr>
                                        <p:cTn id="14" dur="500" fill="hold"/>
                                        <p:tgtEl>
                                          <p:spTgt spid="9216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9216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8" presetClass="entr" presetSubtype="0" accel="50000" fill="hold" nodeType="clickEffect">
                                  <p:stCondLst>
                                    <p:cond delay="0"/>
                                  </p:stCondLst>
                                  <p:iterate type="lt">
                                    <p:tmPct val="50000"/>
                                  </p:iterate>
                                  <p:childTnLst>
                                    <p:set>
                                      <p:cBhvr>
                                        <p:cTn id="19" dur="1" fill="hold">
                                          <p:stCondLst>
                                            <p:cond delay="0"/>
                                          </p:stCondLst>
                                        </p:cTn>
                                        <p:tgtEl>
                                          <p:spTgt spid="92163">
                                            <p:txEl>
                                              <p:pRg st="1" end="1"/>
                                            </p:txEl>
                                          </p:spTgt>
                                        </p:tgtEl>
                                        <p:attrNameLst>
                                          <p:attrName>style.visibility</p:attrName>
                                        </p:attrNameLst>
                                      </p:cBhvr>
                                      <p:to>
                                        <p:strVal val="visible"/>
                                      </p:to>
                                    </p:set>
                                    <p:set>
                                      <p:cBhvr>
                                        <p:cTn id="20" dur="228" fill="hold">
                                          <p:stCondLst>
                                            <p:cond delay="0"/>
                                          </p:stCondLst>
                                        </p:cTn>
                                        <p:tgtEl>
                                          <p:spTgt spid="92163">
                                            <p:txEl>
                                              <p:pRg st="1" end="1"/>
                                            </p:txEl>
                                          </p:spTgt>
                                        </p:tgtEl>
                                        <p:attrNameLst>
                                          <p:attrName>style.rotation</p:attrName>
                                        </p:attrNameLst>
                                      </p:cBhvr>
                                      <p:to>
                                        <p:strVal val="-45.0"/>
                                      </p:to>
                                    </p:set>
                                    <p:anim calcmode="lin" valueType="num">
                                      <p:cBhvr>
                                        <p:cTn id="21" dur="228" fill="hold">
                                          <p:stCondLst>
                                            <p:cond delay="228"/>
                                          </p:stCondLst>
                                        </p:cTn>
                                        <p:tgtEl>
                                          <p:spTgt spid="9216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2" dur="228" fill="hold">
                                          <p:stCondLst>
                                            <p:cond delay="0"/>
                                          </p:stCondLst>
                                        </p:cTn>
                                        <p:tgtEl>
                                          <p:spTgt spid="92163">
                                            <p:txEl>
                                              <p:pRg st="1" end="1"/>
                                            </p:txEl>
                                          </p:spTgt>
                                        </p:tgtEl>
                                        <p:attrNameLst>
                                          <p:attrName>ppt_y</p:attrName>
                                        </p:attrNameLst>
                                      </p:cBhvr>
                                      <p:tavLst>
                                        <p:tav tm="0">
                                          <p:val>
                                            <p:strVal val="#ppt_y-1"/>
                                          </p:val>
                                        </p:tav>
                                        <p:tav tm="100000">
                                          <p:val>
                                            <p:strVal val="#ppt_y-(0.354*#ppt_w-0.172*#ppt_h)"/>
                                          </p:val>
                                        </p:tav>
                                      </p:tavLst>
                                    </p:anim>
                                    <p:anim calcmode="lin" valueType="num">
                                      <p:cBhvr>
                                        <p:cTn id="23" dur="78" decel="50000" autoRev="1" fill="hold">
                                          <p:stCondLst>
                                            <p:cond delay="228"/>
                                          </p:stCondLst>
                                        </p:cTn>
                                        <p:tgtEl>
                                          <p:spTgt spid="9216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4" dur="68" fill="hold">
                                          <p:stCondLst>
                                            <p:cond delay="432"/>
                                          </p:stCondLst>
                                        </p:cTn>
                                        <p:tgtEl>
                                          <p:spTgt spid="92163">
                                            <p:txEl>
                                              <p:pRg st="1" end="1"/>
                                            </p:txEl>
                                          </p:spTgt>
                                        </p:tgtEl>
                                        <p:attrNameLst>
                                          <p:attrName>ppt_y</p:attrName>
                                        </p:attrNameLst>
                                      </p:cBhvr>
                                      <p:tavLst>
                                        <p:tav tm="0">
                                          <p:val>
                                            <p:strVal val="#ppt_y-(0.354*#ppt_w-0.172*#ppt_h)"/>
                                          </p:val>
                                        </p:tav>
                                        <p:tav tm="100000">
                                          <p:val>
                                            <p:strVal val="#ppt_y"/>
                                          </p:val>
                                        </p:tav>
                                      </p:tavLst>
                                    </p:anim>
                                  </p:childTnLst>
                                </p:cTn>
                              </p:par>
                              <p:par>
                                <p:cTn id="25" presetID="38" presetClass="entr" presetSubtype="0" accel="50000" fill="hold" nodeType="withEffect">
                                  <p:stCondLst>
                                    <p:cond delay="0"/>
                                  </p:stCondLst>
                                  <p:iterate type="lt">
                                    <p:tmPct val="50000"/>
                                  </p:iterate>
                                  <p:childTnLst>
                                    <p:set>
                                      <p:cBhvr>
                                        <p:cTn id="26" dur="1" fill="hold">
                                          <p:stCondLst>
                                            <p:cond delay="0"/>
                                          </p:stCondLst>
                                        </p:cTn>
                                        <p:tgtEl>
                                          <p:spTgt spid="92163">
                                            <p:txEl>
                                              <p:pRg st="2" end="2"/>
                                            </p:txEl>
                                          </p:spTgt>
                                        </p:tgtEl>
                                        <p:attrNameLst>
                                          <p:attrName>style.visibility</p:attrName>
                                        </p:attrNameLst>
                                      </p:cBhvr>
                                      <p:to>
                                        <p:strVal val="visible"/>
                                      </p:to>
                                    </p:set>
                                    <p:set>
                                      <p:cBhvr>
                                        <p:cTn id="27" dur="228" fill="hold">
                                          <p:stCondLst>
                                            <p:cond delay="0"/>
                                          </p:stCondLst>
                                        </p:cTn>
                                        <p:tgtEl>
                                          <p:spTgt spid="92163">
                                            <p:txEl>
                                              <p:pRg st="2" end="2"/>
                                            </p:txEl>
                                          </p:spTgt>
                                        </p:tgtEl>
                                        <p:attrNameLst>
                                          <p:attrName>style.rotation</p:attrName>
                                        </p:attrNameLst>
                                      </p:cBhvr>
                                      <p:to>
                                        <p:strVal val="-45.0"/>
                                      </p:to>
                                    </p:set>
                                    <p:anim calcmode="lin" valueType="num">
                                      <p:cBhvr>
                                        <p:cTn id="28" dur="228" fill="hold">
                                          <p:stCondLst>
                                            <p:cond delay="228"/>
                                          </p:stCondLst>
                                        </p:cTn>
                                        <p:tgtEl>
                                          <p:spTgt spid="9216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9" dur="228" fill="hold">
                                          <p:stCondLst>
                                            <p:cond delay="0"/>
                                          </p:stCondLst>
                                        </p:cTn>
                                        <p:tgtEl>
                                          <p:spTgt spid="92163">
                                            <p:txEl>
                                              <p:pRg st="2" end="2"/>
                                            </p:txEl>
                                          </p:spTgt>
                                        </p:tgtEl>
                                        <p:attrNameLst>
                                          <p:attrName>ppt_y</p:attrName>
                                        </p:attrNameLst>
                                      </p:cBhvr>
                                      <p:tavLst>
                                        <p:tav tm="0">
                                          <p:val>
                                            <p:strVal val="#ppt_y-1"/>
                                          </p:val>
                                        </p:tav>
                                        <p:tav tm="100000">
                                          <p:val>
                                            <p:strVal val="#ppt_y-(0.354*#ppt_w-0.172*#ppt_h)"/>
                                          </p:val>
                                        </p:tav>
                                      </p:tavLst>
                                    </p:anim>
                                    <p:anim calcmode="lin" valueType="num">
                                      <p:cBhvr>
                                        <p:cTn id="30" dur="78" decel="50000" autoRev="1" fill="hold">
                                          <p:stCondLst>
                                            <p:cond delay="228"/>
                                          </p:stCondLst>
                                        </p:cTn>
                                        <p:tgtEl>
                                          <p:spTgt spid="9216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31" dur="68" fill="hold">
                                          <p:stCondLst>
                                            <p:cond delay="432"/>
                                          </p:stCondLst>
                                        </p:cTn>
                                        <p:tgtEl>
                                          <p:spTgt spid="92163">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7"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250825" y="260350"/>
            <a:ext cx="8675688" cy="6067425"/>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rtl="0" eaLnBrk="0" fontAlgn="base" hangingPunct="0">
              <a:spcBef>
                <a:spcPct val="0"/>
              </a:spcBef>
              <a:spcAft>
                <a:spcPct val="0"/>
              </a:spcAft>
            </a:pPr>
            <a:r>
              <a:rPr lang="ar-IQ" sz="4000" b="1" dirty="0">
                <a:solidFill>
                  <a:srgbClr val="000000"/>
                </a:solidFill>
              </a:rPr>
              <a:t>ب- </a:t>
            </a:r>
            <a:r>
              <a:rPr lang="ar-SA" sz="4000" b="1" dirty="0">
                <a:solidFill>
                  <a:srgbClr val="000000"/>
                </a:solidFill>
              </a:rPr>
              <a:t>الانتقال العمودي أو الرأسي  : </a:t>
            </a:r>
            <a:endParaRPr lang="ar-SA" sz="4000" dirty="0">
              <a:solidFill>
                <a:srgbClr val="000000"/>
              </a:solidFill>
            </a:endParaRPr>
          </a:p>
          <a:p>
            <a:pPr rtl="0" eaLnBrk="0" fontAlgn="base" hangingPunct="0">
              <a:spcBef>
                <a:spcPct val="0"/>
              </a:spcBef>
              <a:spcAft>
                <a:spcPct val="0"/>
              </a:spcAft>
            </a:pPr>
            <a:r>
              <a:rPr lang="ar-IQ" sz="4000" dirty="0">
                <a:solidFill>
                  <a:srgbClr val="000000"/>
                </a:solidFill>
              </a:rPr>
              <a:t>  </a:t>
            </a:r>
            <a:r>
              <a:rPr lang="ar-SA" sz="4000" dirty="0">
                <a:solidFill>
                  <a:srgbClr val="000000"/>
                </a:solidFill>
              </a:rPr>
              <a:t>يقصد بها التدرج أو نقل المهارة ضمن الفعالية الواحدة من الأسهل إلى الأصعب</a:t>
            </a:r>
            <a:r>
              <a:rPr lang="ar-IQ" sz="4000" dirty="0">
                <a:solidFill>
                  <a:srgbClr val="000000"/>
                </a:solidFill>
              </a:rPr>
              <a:t>.</a:t>
            </a:r>
            <a:r>
              <a:rPr lang="ar-SA" sz="4000" dirty="0">
                <a:solidFill>
                  <a:srgbClr val="000000"/>
                </a:solidFill>
              </a:rPr>
              <a:t> </a:t>
            </a:r>
            <a:r>
              <a:rPr lang="ar-IQ" sz="4000" dirty="0">
                <a:solidFill>
                  <a:srgbClr val="CC0000"/>
                </a:solidFill>
              </a:rPr>
              <a:t>ميثال / ميزان امامى على بساط مع ميزان امامى على عارضة التوازن</a:t>
            </a:r>
            <a:r>
              <a:rPr lang="ar-IQ" sz="4000" dirty="0">
                <a:solidFill>
                  <a:srgbClr val="000000"/>
                </a:solidFill>
              </a:rPr>
              <a:t> </a:t>
            </a:r>
            <a:r>
              <a:rPr lang="ar-IQ" sz="4000" dirty="0">
                <a:solidFill>
                  <a:srgbClr val="CC0000"/>
                </a:solidFill>
              </a:rPr>
              <a:t>.....الخ من المهارات المتشابهة في نفس الفعالية</a:t>
            </a:r>
            <a:r>
              <a:rPr lang="ar-IQ" sz="4000" dirty="0">
                <a:solidFill>
                  <a:srgbClr val="000000"/>
                </a:solidFill>
              </a:rPr>
              <a:t> </a:t>
            </a:r>
          </a:p>
          <a:p>
            <a:pPr rtl="0" eaLnBrk="0" fontAlgn="base" hangingPunct="0">
              <a:spcBef>
                <a:spcPct val="0"/>
              </a:spcBef>
              <a:spcAft>
                <a:spcPct val="0"/>
              </a:spcAft>
            </a:pPr>
            <a:r>
              <a:rPr lang="ar-IQ" sz="4000" dirty="0">
                <a:solidFill>
                  <a:srgbClr val="000000"/>
                </a:solidFill>
              </a:rPr>
              <a:t>   </a:t>
            </a:r>
            <a:r>
              <a:rPr lang="ar-SA" sz="3600" dirty="0">
                <a:solidFill>
                  <a:srgbClr val="000000"/>
                </a:solidFill>
              </a:rPr>
              <a:t>اذ ان الانتقال هنا يحدث من تعلم بسيط إلى تعلم اخر اكثر تعقيدا أو من المهام البسيطة الى المهام الأصعب منها</a:t>
            </a:r>
            <a:r>
              <a:rPr lang="ar-IQ" sz="3600" dirty="0">
                <a:solidFill>
                  <a:srgbClr val="000000"/>
                </a:solidFill>
              </a:rPr>
              <a:t>. </a:t>
            </a:r>
          </a:p>
          <a:p>
            <a:pPr rtl="0" eaLnBrk="0" fontAlgn="base" hangingPunct="0">
              <a:spcBef>
                <a:spcPct val="0"/>
              </a:spcBef>
              <a:spcAft>
                <a:spcPct val="0"/>
              </a:spcAft>
            </a:pPr>
            <a:r>
              <a:rPr lang="ar-SA" sz="3600" dirty="0">
                <a:solidFill>
                  <a:srgbClr val="000000"/>
                </a:solidFill>
              </a:rPr>
              <a:t>  </a:t>
            </a:r>
            <a:r>
              <a:rPr lang="ar-IQ" sz="3600" dirty="0">
                <a:solidFill>
                  <a:srgbClr val="000000"/>
                </a:solidFill>
              </a:rPr>
              <a:t>و</a:t>
            </a:r>
            <a:r>
              <a:rPr lang="ar-SA" sz="3600" dirty="0">
                <a:solidFill>
                  <a:srgbClr val="000000"/>
                </a:solidFill>
              </a:rPr>
              <a:t>أن الانتقال العمودي يكون عندما تكون المهارة المتعلمة السابقة الادنى جزءأ من المهارة أو التعلم الجديد الاعلى</a:t>
            </a:r>
            <a:r>
              <a:rPr lang="ar-SA" sz="4000" dirty="0">
                <a:solidFill>
                  <a:srgbClr val="000000"/>
                </a:solidFill>
              </a:rPr>
              <a:t>. </a:t>
            </a:r>
          </a:p>
        </p:txBody>
      </p:sp>
    </p:spTree>
    <p:extLst>
      <p:ext uri="{BB962C8B-B14F-4D97-AF65-F5344CB8AC3E}">
        <p14:creationId xmlns:p14="http://schemas.microsoft.com/office/powerpoint/2010/main" val="2105462468"/>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idx="1"/>
          </p:nvPr>
        </p:nvSpPr>
        <p:spPr>
          <a:xfrm>
            <a:off x="468313" y="260350"/>
            <a:ext cx="8496300" cy="6121400"/>
          </a:xfrm>
        </p:spPr>
        <p:txBody>
          <a:bodyPr/>
          <a:lstStyle/>
          <a:p>
            <a:pPr>
              <a:lnSpc>
                <a:spcPct val="80000"/>
              </a:lnSpc>
            </a:pPr>
            <a:r>
              <a:rPr lang="ar-SA" sz="2800" b="1">
                <a:latin typeface="UniQAIDAR_Blawkrawe 011" pitchFamily="34" charset="-78"/>
                <a:cs typeface="UniQAIDAR_Blawkrawe 011" pitchFamily="34" charset="-78"/>
              </a:rPr>
              <a:t>ثالثا / الانتقال القريب و البعيد : </a:t>
            </a:r>
            <a:endParaRPr lang="ar-SA" sz="2800">
              <a:latin typeface="UniQAIDAR_Blawkrawe 011" pitchFamily="34" charset="-78"/>
              <a:cs typeface="UniQAIDAR_Blawkrawe 011" pitchFamily="34" charset="-78"/>
            </a:endParaRPr>
          </a:p>
          <a:p>
            <a:pPr>
              <a:lnSpc>
                <a:spcPct val="80000"/>
              </a:lnSpc>
            </a:pPr>
            <a:r>
              <a:rPr lang="ar-SA" sz="2800">
                <a:latin typeface="UniQAIDAR_Blawkrawe 011" pitchFamily="34" charset="-78"/>
                <a:cs typeface="UniQAIDAR_Blawkrawe 011" pitchFamily="34" charset="-78"/>
              </a:rPr>
              <a:t>   يقصد بالانتقال القريب حدوث الانتقال في المواقف أو المشكلات المتشابهة في كل من الخصائص</a:t>
            </a:r>
            <a:r>
              <a:rPr lang="ar-IQ" sz="2800">
                <a:latin typeface="UniQAIDAR_Blawkrawe 011" pitchFamily="34" charset="-78"/>
                <a:cs typeface="UniQAIDAR_Blawkrawe 011" pitchFamily="34" charset="-78"/>
              </a:rPr>
              <a:t> </a:t>
            </a:r>
            <a:r>
              <a:rPr lang="ar-SA" sz="2800">
                <a:latin typeface="UniQAIDAR_Blawkrawe 011" pitchFamily="34" charset="-78"/>
                <a:cs typeface="UniQAIDAR_Blawkrawe 011" pitchFamily="34" charset="-78"/>
              </a:rPr>
              <a:t>والعلاقات الاساسية . </a:t>
            </a:r>
          </a:p>
          <a:p>
            <a:pPr>
              <a:lnSpc>
                <a:spcPct val="80000"/>
              </a:lnSpc>
            </a:pPr>
            <a:r>
              <a:rPr lang="ar-SA" sz="2800">
                <a:latin typeface="UniQAIDAR_Blawkrawe 011" pitchFamily="34" charset="-78"/>
                <a:cs typeface="UniQAIDAR_Blawkrawe 011" pitchFamily="34" charset="-78"/>
              </a:rPr>
              <a:t>    اما الانتقال البعيد فيحدث بين موقفين متشابهين في العلاقات الاساسية ولكنهما مختلفان في الخصائص السطحية . </a:t>
            </a:r>
            <a:endParaRPr lang="ar-IQ" sz="2800">
              <a:latin typeface="UniQAIDAR_Blawkrawe 011" pitchFamily="34" charset="-78"/>
              <a:cs typeface="UniQAIDAR_Blawkrawe 011" pitchFamily="34" charset="-78"/>
            </a:endParaRPr>
          </a:p>
          <a:p>
            <a:pPr>
              <a:lnSpc>
                <a:spcPct val="80000"/>
              </a:lnSpc>
            </a:pPr>
            <a:r>
              <a:rPr lang="ar-SA" sz="2800" b="1">
                <a:latin typeface="UniQAIDAR_Blawkrawe 011" pitchFamily="34" charset="-78"/>
                <a:cs typeface="UniQAIDAR_Blawkrawe 011" pitchFamily="34" charset="-78"/>
              </a:rPr>
              <a:t>رابعا / الانتقال الخاص والانتقال العام :</a:t>
            </a:r>
            <a:endParaRPr lang="ar-SA" sz="2800">
              <a:latin typeface="UniQAIDAR_Blawkrawe 011" pitchFamily="34" charset="-78"/>
              <a:cs typeface="UniQAIDAR_Blawkrawe 011" pitchFamily="34" charset="-78"/>
            </a:endParaRPr>
          </a:p>
          <a:p>
            <a:pPr>
              <a:lnSpc>
                <a:spcPct val="80000"/>
              </a:lnSpc>
            </a:pPr>
            <a:r>
              <a:rPr lang="ar-SA" sz="2800">
                <a:latin typeface="UniQAIDAR_Blawkrawe 011" pitchFamily="34" charset="-78"/>
                <a:cs typeface="UniQAIDAR_Blawkrawe 011" pitchFamily="34" charset="-78"/>
              </a:rPr>
              <a:t>   الانتقال القريب والانتقال البعيد حالتان من حالات الانتقال الخاص ، إذ يتداخل موقف التعلم الاصلي والموقف الذي حدث فيه الانتقال بشكل ما . مثال ذلك أن معرفة طالب التربية الرياضية مهارات الجمناستك سوف يساعده على أداء بعض المهارات الحركية  في الكرة الطائرة أو ماشابه ذلك في الالعاب الاخرى. </a:t>
            </a:r>
          </a:p>
          <a:p>
            <a:pPr>
              <a:lnSpc>
                <a:spcPct val="80000"/>
              </a:lnSpc>
            </a:pPr>
            <a:r>
              <a:rPr lang="ar-SA" sz="2800">
                <a:latin typeface="UniQAIDAR_Blawkrawe 011" pitchFamily="34" charset="-78"/>
                <a:cs typeface="UniQAIDAR_Blawkrawe 011" pitchFamily="34" charset="-78"/>
              </a:rPr>
              <a:t>      وفي الانتقال العام يختلف الموقفان عن بعضهما البعض في كل من المحتوى والبناء ، مثال ذلك إذا ساعدت عادات الاستذكار التي كونها الطالب في اثناء دراسة الكيمياء في دراسة علم الاجتماع . </a:t>
            </a:r>
            <a:endParaRPr lang="en-US" sz="2800">
              <a:latin typeface="UniQAIDAR_Blawkrawe 011" pitchFamily="34" charset="-78"/>
              <a:cs typeface="UniQAIDAR_Blawkrawe 011" pitchFamily="34" charset="-78"/>
            </a:endParaRPr>
          </a:p>
          <a:p>
            <a:pPr>
              <a:lnSpc>
                <a:spcPct val="80000"/>
              </a:lnSpc>
            </a:pPr>
            <a:endParaRPr lang="en-US" sz="2800">
              <a:latin typeface="UniQAIDAR_Blawkrawe 011" pitchFamily="34" charset="-78"/>
              <a:cs typeface="UniQAIDAR_Blawkrawe 011" pitchFamily="34" charset="-78"/>
            </a:endParaRPr>
          </a:p>
        </p:txBody>
      </p:sp>
    </p:spTree>
    <p:extLst>
      <p:ext uri="{BB962C8B-B14F-4D97-AF65-F5344CB8AC3E}">
        <p14:creationId xmlns:p14="http://schemas.microsoft.com/office/powerpoint/2010/main" val="3717630442"/>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28600" y="4556125"/>
            <a:ext cx="6477000" cy="1311275"/>
          </a:xfrm>
          <a:prstGeom prst="rect">
            <a:avLst/>
          </a:prstGeom>
          <a:ln/>
          <a:extLst/>
        </p:spPr>
        <p:style>
          <a:lnRef idx="1">
            <a:schemeClr val="accent5"/>
          </a:lnRef>
          <a:fillRef idx="2">
            <a:schemeClr val="accent5"/>
          </a:fillRef>
          <a:effectRef idx="1">
            <a:schemeClr val="accent5"/>
          </a:effectRef>
          <a:fontRef idx="minor">
            <a:schemeClr val="dk1"/>
          </a:fontRef>
        </p:style>
        <p:txBody>
          <a:bodyPr>
            <a:spAutoFit/>
          </a:bodyPr>
          <a:lstStyle>
            <a:lvl1pPr algn="l" rtl="0" eaLnBrk="0" hangingPunct="0">
              <a:defRPr>
                <a:solidFill>
                  <a:schemeClr val="tx1"/>
                </a:solidFill>
                <a:latin typeface="Arial" pitchFamily="34" charset="0"/>
                <a:cs typeface="Arial" pitchFamily="34" charset="0"/>
              </a:defRPr>
            </a:lvl1pPr>
            <a:lvl2pPr marL="742950" indent="-285750" algn="l" rtl="0" eaLnBrk="0" hangingPunct="0">
              <a:defRPr>
                <a:solidFill>
                  <a:schemeClr val="tx1"/>
                </a:solidFill>
                <a:latin typeface="Arial" pitchFamily="34" charset="0"/>
                <a:cs typeface="Arial" pitchFamily="34" charset="0"/>
              </a:defRPr>
            </a:lvl2pPr>
            <a:lvl3pPr marL="1143000" indent="-228600" algn="l" rtl="0" eaLnBrk="0" hangingPunct="0">
              <a:defRPr>
                <a:solidFill>
                  <a:schemeClr val="tx1"/>
                </a:solidFill>
                <a:latin typeface="Arial" pitchFamily="34" charset="0"/>
                <a:cs typeface="Arial" pitchFamily="34" charset="0"/>
              </a:defRPr>
            </a:lvl3pPr>
            <a:lvl4pPr marL="1600200" indent="-228600" algn="l" rtl="0" eaLnBrk="0" hangingPunct="0">
              <a:defRPr>
                <a:solidFill>
                  <a:schemeClr val="tx1"/>
                </a:solidFill>
                <a:latin typeface="Arial" pitchFamily="34" charset="0"/>
                <a:cs typeface="Arial" pitchFamily="34" charset="0"/>
              </a:defRPr>
            </a:lvl4pPr>
            <a:lvl5pPr marL="2057400" indent="-228600" algn="l" rtl="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1" fontAlgn="base">
              <a:spcBef>
                <a:spcPct val="0"/>
              </a:spcBef>
              <a:spcAft>
                <a:spcPct val="0"/>
              </a:spcAft>
            </a:pPr>
            <a:r>
              <a:rPr lang="ar-SA" sz="4000" b="1" dirty="0">
                <a:solidFill>
                  <a:srgbClr val="FF3300"/>
                </a:solidFill>
                <a:ea typeface="DecoType Naskh Extensions"/>
                <a:cs typeface="DecoType Naskh Extensions"/>
              </a:rPr>
              <a:t>وأحذر أن تكون الأول</a:t>
            </a:r>
            <a:endParaRPr lang="en-US" sz="4000" b="1" dirty="0">
              <a:solidFill>
                <a:srgbClr val="FF3300"/>
              </a:solidFill>
              <a:ea typeface="DecoType Naskh Extensions"/>
              <a:cs typeface="DecoType Naskh Extensions"/>
            </a:endParaRPr>
          </a:p>
          <a:p>
            <a:pPr algn="ctr" rtl="1" fontAlgn="base">
              <a:spcBef>
                <a:spcPct val="0"/>
              </a:spcBef>
              <a:spcAft>
                <a:spcPct val="0"/>
              </a:spcAft>
            </a:pPr>
            <a:r>
              <a:rPr lang="en-US" sz="4000" b="1" dirty="0">
                <a:solidFill>
                  <a:srgbClr val="FF3300"/>
                </a:solidFill>
                <a:ea typeface="DecoType Naskh Extensions"/>
                <a:cs typeface="DecoType Naskh Extensions"/>
              </a:rPr>
              <a:t> </a:t>
            </a:r>
            <a:r>
              <a:rPr lang="ar-SA" sz="4000" b="1" dirty="0">
                <a:solidFill>
                  <a:srgbClr val="FF3300"/>
                </a:solidFill>
                <a:ea typeface="DecoType Naskh Extensions"/>
                <a:cs typeface="DecoType Naskh Extensions"/>
              </a:rPr>
              <a:t>رقماً والأخير حقيقة وواقعاً</a:t>
            </a:r>
            <a:r>
              <a:rPr lang="en-US" sz="4000" b="1" dirty="0">
                <a:solidFill>
                  <a:srgbClr val="FF3300"/>
                </a:solidFill>
                <a:ea typeface="DecoType Naskh Extensions"/>
                <a:cs typeface="DecoType Naskh Extensions"/>
              </a:rPr>
              <a:t> .</a:t>
            </a:r>
            <a:endParaRPr lang="en-US" sz="4000" dirty="0">
              <a:solidFill>
                <a:srgbClr val="000000"/>
              </a:solidFill>
            </a:endParaRPr>
          </a:p>
        </p:txBody>
      </p:sp>
      <p:sp>
        <p:nvSpPr>
          <p:cNvPr id="28675" name="AutoShape 6"/>
          <p:cNvSpPr>
            <a:spLocks noChangeArrowheads="1"/>
          </p:cNvSpPr>
          <p:nvPr/>
        </p:nvSpPr>
        <p:spPr bwMode="auto">
          <a:xfrm>
            <a:off x="685800" y="381000"/>
            <a:ext cx="7010400" cy="1905000"/>
          </a:xfrm>
          <a:prstGeom prst="cloudCallout">
            <a:avLst>
              <a:gd name="adj1" fmla="val 58899"/>
              <a:gd name="adj2" fmla="val 56593"/>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rtl="0" eaLnBrk="0" fontAlgn="base" hangingPunct="0">
              <a:spcBef>
                <a:spcPct val="0"/>
              </a:spcBef>
              <a:spcAft>
                <a:spcPct val="0"/>
              </a:spcAft>
            </a:pPr>
            <a:endParaRPr lang="ar-SA">
              <a:solidFill>
                <a:srgbClr val="000000"/>
              </a:solidFill>
            </a:endParaRPr>
          </a:p>
        </p:txBody>
      </p:sp>
      <p:sp>
        <p:nvSpPr>
          <p:cNvPr id="4" name="WordArt 3"/>
          <p:cNvSpPr>
            <a:spLocks noChangeArrowheads="1" noChangeShapeType="1" noTextEdit="1"/>
          </p:cNvSpPr>
          <p:nvPr/>
        </p:nvSpPr>
        <p:spPr bwMode="auto">
          <a:xfrm>
            <a:off x="1828800" y="609600"/>
            <a:ext cx="4343400" cy="94297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IQ" sz="4400"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rPr>
              <a:t>احرص أن تكون الأول في مجالك</a:t>
            </a:r>
          </a:p>
        </p:txBody>
      </p:sp>
      <p:sp>
        <p:nvSpPr>
          <p:cNvPr id="5" name="Text Box 7"/>
          <p:cNvSpPr txBox="1">
            <a:spLocks noChangeArrowheads="1"/>
          </p:cNvSpPr>
          <p:nvPr/>
        </p:nvSpPr>
        <p:spPr bwMode="auto">
          <a:xfrm>
            <a:off x="2858" y="2708920"/>
            <a:ext cx="6513512" cy="132343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style>
          <a:lnRef idx="1">
            <a:schemeClr val="dk1"/>
          </a:lnRef>
          <a:fillRef idx="2">
            <a:schemeClr val="dk1"/>
          </a:fillRef>
          <a:effectRef idx="1">
            <a:schemeClr val="dk1"/>
          </a:effectRef>
          <a:fontRef idx="minor">
            <a:schemeClr val="dk1"/>
          </a:fontRef>
        </p:style>
        <p:txBody>
          <a:bodyPr wrap="square">
            <a:spAutoFit/>
          </a:bodyPr>
          <a:lstStyle>
            <a:lvl1pPr algn="l" rtl="0" eaLnBrk="0" hangingPunct="0">
              <a:defRPr>
                <a:solidFill>
                  <a:schemeClr val="tx1"/>
                </a:solidFill>
                <a:latin typeface="Arial" pitchFamily="34" charset="0"/>
                <a:cs typeface="Arial" pitchFamily="34" charset="0"/>
              </a:defRPr>
            </a:lvl1pPr>
            <a:lvl2pPr marL="742950" indent="-285750" algn="l" rtl="0" eaLnBrk="0" hangingPunct="0">
              <a:defRPr>
                <a:solidFill>
                  <a:schemeClr val="tx1"/>
                </a:solidFill>
                <a:latin typeface="Arial" pitchFamily="34" charset="0"/>
                <a:cs typeface="Arial" pitchFamily="34" charset="0"/>
              </a:defRPr>
            </a:lvl2pPr>
            <a:lvl3pPr marL="1143000" indent="-228600" algn="l" rtl="0" eaLnBrk="0" hangingPunct="0">
              <a:defRPr>
                <a:solidFill>
                  <a:schemeClr val="tx1"/>
                </a:solidFill>
                <a:latin typeface="Arial" pitchFamily="34" charset="0"/>
                <a:cs typeface="Arial" pitchFamily="34" charset="0"/>
              </a:defRPr>
            </a:lvl3pPr>
            <a:lvl4pPr marL="1600200" indent="-228600" algn="l" rtl="0" eaLnBrk="0" hangingPunct="0">
              <a:defRPr>
                <a:solidFill>
                  <a:schemeClr val="tx1"/>
                </a:solidFill>
                <a:latin typeface="Arial" pitchFamily="34" charset="0"/>
                <a:cs typeface="Arial" pitchFamily="34" charset="0"/>
              </a:defRPr>
            </a:lvl4pPr>
            <a:lvl5pPr marL="2057400" indent="-228600" algn="l" rtl="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r" rtl="1" fontAlgn="base">
              <a:spcBef>
                <a:spcPct val="0"/>
              </a:spcBef>
              <a:spcAft>
                <a:spcPct val="0"/>
              </a:spcAft>
            </a:pPr>
            <a:r>
              <a:rPr lang="en-US" sz="4000" dirty="0">
                <a:solidFill>
                  <a:srgbClr val="000000"/>
                </a:solidFill>
              </a:rPr>
              <a:t> </a:t>
            </a:r>
            <a:r>
              <a:rPr lang="en-US" sz="4000" b="1" dirty="0">
                <a:solidFill>
                  <a:srgbClr val="003399"/>
                </a:solidFill>
                <a:ea typeface="DecoType Naskh Extensions"/>
                <a:cs typeface="DecoType Naskh Extensions"/>
              </a:rPr>
              <a:t>" </a:t>
            </a:r>
            <a:r>
              <a:rPr lang="ar-SA" sz="4000" b="1" dirty="0">
                <a:solidFill>
                  <a:srgbClr val="003399"/>
                </a:solidFill>
                <a:ea typeface="DecoType Naskh Extensions"/>
                <a:cs typeface="DecoType Naskh Extensions"/>
              </a:rPr>
              <a:t>يحتاج إليك الكل ولا تحتاج إليهم فالكل يسألك</a:t>
            </a:r>
            <a:r>
              <a:rPr lang="en-US" sz="4000" b="1" dirty="0">
                <a:solidFill>
                  <a:srgbClr val="003399"/>
                </a:solidFill>
                <a:ea typeface="DecoType Naskh Extensions"/>
                <a:cs typeface="DecoType Naskh Extensions"/>
              </a:rPr>
              <a:t> "</a:t>
            </a:r>
          </a:p>
        </p:txBody>
      </p:sp>
      <p:graphicFrame>
        <p:nvGraphicFramePr>
          <p:cNvPr id="28678" name="Object 2"/>
          <p:cNvGraphicFramePr>
            <a:graphicFrameLocks noChangeAspect="1"/>
          </p:cNvGraphicFramePr>
          <p:nvPr>
            <p:extLst>
              <p:ext uri="{D42A27DB-BD31-4B8C-83A1-F6EECF244321}">
                <p14:modId xmlns:p14="http://schemas.microsoft.com/office/powerpoint/2010/main" val="3354950267"/>
              </p:ext>
            </p:extLst>
          </p:nvPr>
        </p:nvGraphicFramePr>
        <p:xfrm>
          <a:off x="6599593" y="1772816"/>
          <a:ext cx="2450745" cy="4974059"/>
        </p:xfrm>
        <a:graphic>
          <a:graphicData uri="http://schemas.openxmlformats.org/presentationml/2006/ole">
            <mc:AlternateContent xmlns:mc="http://schemas.openxmlformats.org/markup-compatibility/2006">
              <mc:Choice xmlns:v="urn:schemas-microsoft-com:vml" Requires="v">
                <p:oleObj spid="_x0000_s6100" name="Clip" r:id="rId4" imgW="2573338" imgH="5222875" progId="">
                  <p:embed/>
                </p:oleObj>
              </mc:Choice>
              <mc:Fallback>
                <p:oleObj name="Clip" r:id="rId4" imgW="2573338" imgH="522287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9593" y="1772816"/>
                        <a:ext cx="2450745" cy="4974059"/>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621646096"/>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3" name="chimes.wav"/>
          </p:stSnd>
        </p:sndAc>
      </p:transition>
    </mc:Choice>
    <mc:Fallback xmlns="">
      <p:transition spd="slow">
        <p:fade/>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4" grpId="0" animBg="1"/>
      <p:bldP spid="5"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07504" y="2688590"/>
            <a:ext cx="8928992" cy="1754326"/>
          </a:xfrm>
          <a:prstGeom prst="rect">
            <a:avLst/>
          </a:prstGeom>
          <a:solidFill>
            <a:schemeClr val="accent4">
              <a:lumMod val="40000"/>
              <a:lumOff val="60000"/>
            </a:schemeClr>
          </a:solidFill>
          <a:ln>
            <a:noFill/>
          </a:ln>
          <a:extLst/>
        </p:spPr>
        <p:txBody>
          <a:bodyPr wrap="square">
            <a:spAutoFit/>
          </a:bodyPr>
          <a:lstStyle/>
          <a:p>
            <a:pPr algn="justLow" fontAlgn="base">
              <a:spcBef>
                <a:spcPct val="0"/>
              </a:spcBef>
              <a:spcAft>
                <a:spcPct val="0"/>
              </a:spcAft>
            </a:pPr>
            <a:r>
              <a:rPr lang="ar-IQ" sz="2800" b="1" dirty="0" smtClean="0">
                <a:solidFill>
                  <a:srgbClr val="000000"/>
                </a:solidFill>
                <a:latin typeface="Times New Roman" pitchFamily="18" charset="0"/>
              </a:rPr>
              <a:t> </a:t>
            </a:r>
            <a:r>
              <a:rPr lang="ar-SA" sz="2800" b="1" dirty="0" smtClean="0">
                <a:solidFill>
                  <a:srgbClr val="000000"/>
                </a:solidFill>
                <a:latin typeface="Times New Roman" pitchFamily="18" charset="0"/>
              </a:rPr>
              <a:t>النشاط الرياضي بطبيعته هو ظاهرة إجتماعية يسعى لمحاولة إكساب الفرد لنواحي الإجتماعية المقبولة كالتعاون و المحبة و المساعدة و الخلق الرياضي والذي نعتبره </a:t>
            </a:r>
            <a:r>
              <a:rPr lang="ar-SA" sz="2800" b="1" dirty="0">
                <a:solidFill>
                  <a:srgbClr val="000000"/>
                </a:solidFill>
                <a:latin typeface="Times New Roman" pitchFamily="18" charset="0"/>
              </a:rPr>
              <a:t>من أساليب </a:t>
            </a:r>
            <a:r>
              <a:rPr lang="ar-SA" sz="2800" b="1" dirty="0" smtClean="0">
                <a:solidFill>
                  <a:srgbClr val="000000"/>
                </a:solidFill>
                <a:latin typeface="Times New Roman" pitchFamily="18" charset="0"/>
              </a:rPr>
              <a:t>السلوك الإجتماعي الحميد </a:t>
            </a:r>
            <a:r>
              <a:rPr lang="ar-IQ" sz="2400" b="1" dirty="0">
                <a:solidFill>
                  <a:srgbClr val="000000"/>
                </a:solidFill>
                <a:latin typeface="Times New Roman" pitchFamily="18" charset="0"/>
              </a:rPr>
              <a:t/>
            </a:r>
            <a:br>
              <a:rPr lang="ar-IQ" sz="2400" b="1" dirty="0">
                <a:solidFill>
                  <a:srgbClr val="000000"/>
                </a:solidFill>
                <a:latin typeface="Times New Roman" pitchFamily="18" charset="0"/>
              </a:rPr>
            </a:br>
            <a:endParaRPr lang="en-US" sz="2400" b="1" dirty="0">
              <a:solidFill>
                <a:srgbClr val="000000"/>
              </a:solidFill>
              <a:latin typeface="Times New Roman" pitchFamily="18" charset="0"/>
            </a:endParaRPr>
          </a:p>
        </p:txBody>
      </p:sp>
      <p:sp>
        <p:nvSpPr>
          <p:cNvPr id="5" name="Rectangle 4"/>
          <p:cNvSpPr/>
          <p:nvPr/>
        </p:nvSpPr>
        <p:spPr>
          <a:xfrm>
            <a:off x="3059832" y="2124145"/>
            <a:ext cx="4176464" cy="584775"/>
          </a:xfrm>
          <a:prstGeom prst="rect">
            <a:avLst/>
          </a:prstGeom>
          <a:solidFill>
            <a:schemeClr val="accent6"/>
          </a:solidFill>
        </p:spPr>
        <p:txBody>
          <a:bodyPr wrap="square">
            <a:spAutoFit/>
          </a:bodyPr>
          <a:lstStyle/>
          <a:p>
            <a:pPr algn="ctr"/>
            <a:r>
              <a:rPr lang="ar-SA" sz="2800" b="1" dirty="0">
                <a:solidFill>
                  <a:srgbClr val="000000"/>
                </a:solidFill>
                <a:latin typeface="Times New Roman" pitchFamily="18" charset="0"/>
              </a:rPr>
              <a:t>3- </a:t>
            </a:r>
            <a:r>
              <a:rPr lang="ar-SA" sz="3200" b="1" u="sng" dirty="0">
                <a:solidFill>
                  <a:srgbClr val="000000"/>
                </a:solidFill>
                <a:latin typeface="Times New Roman" pitchFamily="18" charset="0"/>
              </a:rPr>
              <a:t>تعلم السلوك </a:t>
            </a:r>
            <a:r>
              <a:rPr lang="ar-SA" sz="3200" b="1" u="sng" dirty="0" smtClean="0">
                <a:solidFill>
                  <a:srgbClr val="000000"/>
                </a:solidFill>
                <a:latin typeface="Times New Roman" pitchFamily="18" charset="0"/>
              </a:rPr>
              <a:t>الاجتماعي:-- </a:t>
            </a:r>
            <a:endParaRPr lang="ar-IQ" sz="3200" dirty="0"/>
          </a:p>
        </p:txBody>
      </p:sp>
      <p:sp>
        <p:nvSpPr>
          <p:cNvPr id="6" name="Rectangle 5"/>
          <p:cNvSpPr/>
          <p:nvPr/>
        </p:nvSpPr>
        <p:spPr>
          <a:xfrm>
            <a:off x="179511" y="4941168"/>
            <a:ext cx="8784977" cy="1384995"/>
          </a:xfrm>
          <a:prstGeom prst="rect">
            <a:avLst/>
          </a:prstGeom>
          <a:solidFill>
            <a:schemeClr val="accent6">
              <a:lumMod val="60000"/>
              <a:lumOff val="40000"/>
            </a:schemeClr>
          </a:solidFill>
        </p:spPr>
        <p:txBody>
          <a:bodyPr wrap="square">
            <a:spAutoFit/>
          </a:bodyPr>
          <a:lstStyle/>
          <a:p>
            <a:pPr algn="justLow" fontAlgn="base">
              <a:spcBef>
                <a:spcPct val="0"/>
              </a:spcBef>
              <a:spcAft>
                <a:spcPct val="0"/>
              </a:spcAft>
            </a:pPr>
            <a:r>
              <a:rPr lang="ar-SA" sz="2800" b="1" dirty="0" smtClean="0">
                <a:solidFill>
                  <a:srgbClr val="000000"/>
                </a:solidFill>
                <a:latin typeface="Times New Roman" pitchFamily="18" charset="0"/>
              </a:rPr>
              <a:t>كل فرد أو رياضي </a:t>
            </a:r>
            <a:r>
              <a:rPr lang="ar-SA" sz="2800" b="1" dirty="0">
                <a:solidFill>
                  <a:srgbClr val="000000"/>
                </a:solidFill>
                <a:latin typeface="Times New Roman" pitchFamily="18" charset="0"/>
              </a:rPr>
              <a:t>يتميز بأسلوب خاص في طريقته لأداء مختلف المهارات الحركية ويتعلم هذه الأمور في غضون حياته </a:t>
            </a:r>
            <a:r>
              <a:rPr lang="ar-SA" sz="2800" b="1" dirty="0" smtClean="0">
                <a:solidFill>
                  <a:srgbClr val="000000"/>
                </a:solidFill>
                <a:latin typeface="Times New Roman" pitchFamily="18" charset="0"/>
              </a:rPr>
              <a:t>(كحركات الجسم او اليدين وطريقة الكلام و الضحك ) </a:t>
            </a:r>
            <a:endParaRPr lang="en-US" sz="2800" b="1" dirty="0">
              <a:solidFill>
                <a:srgbClr val="000000"/>
              </a:solidFill>
              <a:latin typeface="Times New Roman" pitchFamily="18" charset="0"/>
            </a:endParaRPr>
          </a:p>
        </p:txBody>
      </p:sp>
      <p:sp>
        <p:nvSpPr>
          <p:cNvPr id="7" name="Rectangle 4"/>
          <p:cNvSpPr>
            <a:spLocks noChangeArrowheads="1"/>
          </p:cNvSpPr>
          <p:nvPr/>
        </p:nvSpPr>
        <p:spPr bwMode="auto">
          <a:xfrm>
            <a:off x="107503" y="836712"/>
            <a:ext cx="9001001" cy="1261884"/>
          </a:xfrm>
          <a:prstGeom prst="rect">
            <a:avLst/>
          </a:prstGeom>
          <a:solidFill>
            <a:srgbClr val="00B0F0"/>
          </a:solidFill>
          <a:ln>
            <a:noFill/>
          </a:ln>
          <a:extLst/>
        </p:spPr>
        <p:txBody>
          <a:bodyPr wrap="square">
            <a:spAutoFit/>
          </a:bodyPr>
          <a:lstStyle/>
          <a:p>
            <a:pPr algn="just" fontAlgn="base">
              <a:spcBef>
                <a:spcPct val="0"/>
              </a:spcBef>
              <a:spcAft>
                <a:spcPct val="0"/>
              </a:spcAft>
            </a:pPr>
            <a:r>
              <a:rPr lang="ar-IQ" sz="2800" b="1" dirty="0" smtClean="0">
                <a:solidFill>
                  <a:srgbClr val="000000"/>
                </a:solidFill>
                <a:latin typeface="Times New Roman" pitchFamily="18" charset="0"/>
              </a:rPr>
              <a:t> </a:t>
            </a:r>
            <a:r>
              <a:rPr lang="ar-SA" sz="2400" b="1" dirty="0" smtClean="0">
                <a:solidFill>
                  <a:srgbClr val="000000"/>
                </a:solidFill>
                <a:latin typeface="Times New Roman" pitchFamily="18" charset="0"/>
              </a:rPr>
              <a:t>يكتسب </a:t>
            </a:r>
            <a:r>
              <a:rPr lang="ar-SA" sz="2400" b="1" dirty="0">
                <a:solidFill>
                  <a:srgbClr val="000000"/>
                </a:solidFill>
                <a:latin typeface="Times New Roman" pitchFamily="18" charset="0"/>
              </a:rPr>
              <a:t>الفرد منذ ولادته الكثير من المعارف و </a:t>
            </a:r>
            <a:r>
              <a:rPr lang="ar-SA" sz="2400" b="1" dirty="0" smtClean="0">
                <a:solidFill>
                  <a:srgbClr val="000000"/>
                </a:solidFill>
                <a:latin typeface="Times New Roman" pitchFamily="18" charset="0"/>
              </a:rPr>
              <a:t>المعلومات نتيجة التفاعل مع الآخرين مثل اللغة </a:t>
            </a:r>
            <a:r>
              <a:rPr lang="ar-SA" sz="2400" b="1" dirty="0">
                <a:solidFill>
                  <a:srgbClr val="000000"/>
                </a:solidFill>
                <a:latin typeface="Times New Roman" pitchFamily="18" charset="0"/>
              </a:rPr>
              <a:t>والقوانين </a:t>
            </a:r>
            <a:r>
              <a:rPr lang="ar-SA" sz="2400" b="1" dirty="0" smtClean="0">
                <a:solidFill>
                  <a:srgbClr val="000000"/>
                </a:solidFill>
                <a:latin typeface="Times New Roman" pitchFamily="18" charset="0"/>
              </a:rPr>
              <a:t>العلمية والرياضية والحوادث </a:t>
            </a:r>
            <a:r>
              <a:rPr lang="ar-SA" sz="2400" b="1" dirty="0">
                <a:solidFill>
                  <a:srgbClr val="000000"/>
                </a:solidFill>
                <a:latin typeface="Times New Roman" pitchFamily="18" charset="0"/>
              </a:rPr>
              <a:t>التأريخية </a:t>
            </a:r>
            <a:r>
              <a:rPr lang="ar-SA" sz="2400" b="1" dirty="0" smtClean="0">
                <a:solidFill>
                  <a:srgbClr val="000000"/>
                </a:solidFill>
                <a:latin typeface="Times New Roman" pitchFamily="18" charset="0"/>
              </a:rPr>
              <a:t>والأسماء و الأماكن كذلك </a:t>
            </a:r>
            <a:r>
              <a:rPr lang="ar-SA" sz="2400" b="1" dirty="0">
                <a:solidFill>
                  <a:srgbClr val="000000"/>
                </a:solidFill>
                <a:latin typeface="Times New Roman" pitchFamily="18" charset="0"/>
              </a:rPr>
              <a:t>بالنسبة للمجال الرياضي </a:t>
            </a:r>
            <a:r>
              <a:rPr lang="ar-SA" sz="2400" b="1" dirty="0" smtClean="0">
                <a:solidFill>
                  <a:srgbClr val="000000"/>
                </a:solidFill>
                <a:latin typeface="Times New Roman" pitchFamily="18" charset="0"/>
              </a:rPr>
              <a:t>وقوانين الألعاب</a:t>
            </a:r>
            <a:endParaRPr lang="en-US" sz="2400" b="1" dirty="0">
              <a:solidFill>
                <a:srgbClr val="000000"/>
              </a:solidFill>
              <a:latin typeface="Times New Roman" pitchFamily="18"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44624"/>
            <a:ext cx="5832648" cy="861189"/>
          </a:xfrm>
          <a:prstGeom prst="rect">
            <a:avLst/>
          </a:prstGeom>
          <a:solidFill>
            <a:srgbClr val="FFC000"/>
          </a:solidFill>
          <a:ln>
            <a:noFill/>
          </a:ln>
          <a:effectLst/>
          <a:extLst/>
        </p:spPr>
      </p:pic>
      <p:sp>
        <p:nvSpPr>
          <p:cNvPr id="9" name="Rectangle 8"/>
          <p:cNvSpPr/>
          <p:nvPr/>
        </p:nvSpPr>
        <p:spPr>
          <a:xfrm>
            <a:off x="3131840" y="4365104"/>
            <a:ext cx="4176464" cy="584775"/>
          </a:xfrm>
          <a:prstGeom prst="rect">
            <a:avLst/>
          </a:prstGeom>
          <a:solidFill>
            <a:schemeClr val="accent2">
              <a:lumMod val="60000"/>
              <a:lumOff val="40000"/>
            </a:schemeClr>
          </a:solidFill>
        </p:spPr>
        <p:txBody>
          <a:bodyPr wrap="square">
            <a:spAutoFit/>
          </a:bodyPr>
          <a:lstStyle/>
          <a:p>
            <a:pPr algn="ctr"/>
            <a:r>
              <a:rPr lang="ar-SA" sz="2800" b="1" dirty="0" smtClean="0">
                <a:solidFill>
                  <a:srgbClr val="000000"/>
                </a:solidFill>
                <a:latin typeface="Times New Roman" pitchFamily="18" charset="0"/>
              </a:rPr>
              <a:t>4- </a:t>
            </a:r>
            <a:r>
              <a:rPr lang="ar-SA" sz="3200" b="1" u="sng" dirty="0">
                <a:solidFill>
                  <a:srgbClr val="000000"/>
                </a:solidFill>
                <a:latin typeface="Times New Roman" pitchFamily="18" charset="0"/>
              </a:rPr>
              <a:t>تعلم السلوك </a:t>
            </a:r>
            <a:r>
              <a:rPr lang="ar-SA" sz="3200" b="1" u="sng" dirty="0" smtClean="0">
                <a:solidFill>
                  <a:srgbClr val="000000"/>
                </a:solidFill>
                <a:latin typeface="Times New Roman" pitchFamily="18" charset="0"/>
              </a:rPr>
              <a:t>المميز للفرد:- </a:t>
            </a:r>
            <a:endParaRPr lang="ar-IQ" sz="3200" dirty="0"/>
          </a:p>
        </p:txBody>
      </p:sp>
    </p:spTree>
    <p:extLst>
      <p:ext uri="{BB962C8B-B14F-4D97-AF65-F5344CB8AC3E}">
        <p14:creationId xmlns:p14="http://schemas.microsoft.com/office/powerpoint/2010/main" val="1863112978"/>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rganization Chart 2"/>
          <p:cNvGrpSpPr>
            <a:grpSpLocks/>
          </p:cNvGrpSpPr>
          <p:nvPr/>
        </p:nvGrpSpPr>
        <p:grpSpPr bwMode="auto">
          <a:xfrm>
            <a:off x="395288" y="331524"/>
            <a:ext cx="8497887" cy="2271977"/>
            <a:chOff x="233" y="297"/>
            <a:chExt cx="2880" cy="744"/>
          </a:xfrm>
        </p:grpSpPr>
        <p:cxnSp>
          <p:nvCxnSpPr>
            <p:cNvPr id="3076" name="_s3076"/>
            <p:cNvCxnSpPr>
              <a:cxnSpLocks noChangeShapeType="1"/>
              <a:stCxn id="6" idx="0"/>
              <a:endCxn id="3" idx="2"/>
            </p:cNvCxnSpPr>
            <p:nvPr/>
          </p:nvCxnSpPr>
          <p:spPr bwMode="auto">
            <a:xfrm rot="16200000" flipV="1">
              <a:off x="2099" y="171"/>
              <a:ext cx="168" cy="996"/>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077" name="_s3077"/>
            <p:cNvCxnSpPr>
              <a:cxnSpLocks noChangeShapeType="1"/>
              <a:stCxn id="5" idx="0"/>
              <a:endCxn id="3" idx="2"/>
            </p:cNvCxnSpPr>
            <p:nvPr/>
          </p:nvCxnSpPr>
          <p:spPr bwMode="auto">
            <a:xfrm flipV="1">
              <a:off x="1673" y="585"/>
              <a:ext cx="12" cy="168"/>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3078" name="_s3078"/>
            <p:cNvCxnSpPr>
              <a:cxnSpLocks noChangeShapeType="1"/>
            </p:cNvCxnSpPr>
            <p:nvPr/>
          </p:nvCxnSpPr>
          <p:spPr bwMode="auto">
            <a:xfrm rot="16200000">
              <a:off x="1105" y="171"/>
              <a:ext cx="144" cy="1008"/>
            </a:xfrm>
            <a:prstGeom prst="bentConnector3">
              <a:avLst>
                <a:gd name="adj1" fmla="val 13926"/>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3079"/>
            <p:cNvSpPr>
              <a:spLocks noChangeArrowheads="1"/>
            </p:cNvSpPr>
            <p:nvPr/>
          </p:nvSpPr>
          <p:spPr bwMode="auto">
            <a:xfrm>
              <a:off x="1014" y="297"/>
              <a:ext cx="1342" cy="288"/>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none" lIns="0" tIns="0" rIns="0" bIns="0" numCol="1" anchor="b" anchorCtr="1"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3000" b="0" i="0" u="none" strike="noStrike" cap="none" normalizeH="0" baseline="0" dirty="0" smtClean="0">
                  <a:ln>
                    <a:noFill/>
                  </a:ln>
                  <a:solidFill>
                    <a:schemeClr val="tx1"/>
                  </a:solidFill>
                  <a:effectLst/>
                  <a:latin typeface="Tahoma" pitchFamily="34" charset="0"/>
                  <a:cs typeface="Arial" pitchFamily="34" charset="0"/>
                </a:rPr>
                <a:t>عوامل المؤثرة في </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IQ" sz="3000" b="0" i="0" u="none" strike="noStrike" cap="none" normalizeH="0" baseline="0" dirty="0" smtClean="0">
                  <a:ln>
                    <a:noFill/>
                  </a:ln>
                  <a:solidFill>
                    <a:schemeClr val="tx1"/>
                  </a:solidFill>
                  <a:effectLst/>
                  <a:latin typeface="Tahoma" pitchFamily="34" charset="0"/>
                  <a:cs typeface="Arial" pitchFamily="34" charset="0"/>
                </a:rPr>
                <a:t>انتقال اثر التعلم ؟؟؟؟ امتحان</a:t>
              </a:r>
              <a:r>
                <a:rPr kumimoji="0" lang="ar-IQ" sz="3000" b="0" i="0" u="none" strike="noStrike" cap="none" normalizeH="0" dirty="0" smtClean="0">
                  <a:ln>
                    <a:noFill/>
                  </a:ln>
                  <a:solidFill>
                    <a:schemeClr val="tx1"/>
                  </a:solidFill>
                  <a:effectLst/>
                  <a:latin typeface="Tahoma" pitchFamily="34" charset="0"/>
                  <a:cs typeface="Arial" pitchFamily="34" charset="0"/>
                </a:rPr>
                <a:t> </a:t>
              </a:r>
              <a:endParaRPr kumimoji="0" lang="en-US" sz="3000" b="0" i="0" u="none" strike="noStrike" cap="none" normalizeH="0" baseline="0" dirty="0" smtClean="0">
                <a:ln>
                  <a:noFill/>
                </a:ln>
                <a:solidFill>
                  <a:schemeClr val="tx1"/>
                </a:solidFill>
                <a:effectLst/>
                <a:latin typeface="Tahoma" pitchFamily="34" charset="0"/>
                <a:cs typeface="Arial" pitchFamily="34" charset="0"/>
              </a:endParaRPr>
            </a:p>
          </p:txBody>
        </p:sp>
        <p:sp>
          <p:nvSpPr>
            <p:cNvPr id="4" name="_s3080"/>
            <p:cNvSpPr>
              <a:spLocks noChangeArrowheads="1"/>
            </p:cNvSpPr>
            <p:nvPr/>
          </p:nvSpPr>
          <p:spPr bwMode="auto">
            <a:xfrm>
              <a:off x="233" y="753"/>
              <a:ext cx="864" cy="288"/>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2200" b="0" i="0" u="none" strike="noStrike" cap="none" normalizeH="0" baseline="0" smtClean="0">
                  <a:ln>
                    <a:noFill/>
                  </a:ln>
                  <a:solidFill>
                    <a:schemeClr val="tx1"/>
                  </a:solidFill>
                  <a:effectLst/>
                  <a:latin typeface="Tahoma" pitchFamily="34" charset="0"/>
                  <a:cs typeface="Arial" pitchFamily="34" charset="0"/>
                </a:rPr>
                <a:t>3- عوامل المتعلقة بالمتعلم </a:t>
              </a:r>
              <a:endParaRPr kumimoji="0" lang="en-US" sz="2200" b="0" i="0" u="none" strike="noStrike" cap="none" normalizeH="0" baseline="0" smtClean="0">
                <a:ln>
                  <a:noFill/>
                </a:ln>
                <a:solidFill>
                  <a:schemeClr val="tx1"/>
                </a:solidFill>
                <a:effectLst/>
                <a:latin typeface="Tahoma" pitchFamily="34" charset="0"/>
                <a:cs typeface="Arial" pitchFamily="34" charset="0"/>
              </a:endParaRPr>
            </a:p>
          </p:txBody>
        </p:sp>
        <p:sp>
          <p:nvSpPr>
            <p:cNvPr id="5" name="_s3081"/>
            <p:cNvSpPr>
              <a:spLocks noChangeArrowheads="1"/>
            </p:cNvSpPr>
            <p:nvPr/>
          </p:nvSpPr>
          <p:spPr bwMode="auto">
            <a:xfrm>
              <a:off x="1241" y="753"/>
              <a:ext cx="864" cy="288"/>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2200" b="0" i="0" u="none" strike="noStrike" cap="none" normalizeH="0" baseline="0" dirty="0" smtClean="0">
                  <a:ln>
                    <a:noFill/>
                  </a:ln>
                  <a:solidFill>
                    <a:schemeClr val="tx1"/>
                  </a:solidFill>
                  <a:effectLst/>
                  <a:latin typeface="Tahoma" pitchFamily="34" charset="0"/>
                  <a:cs typeface="Arial" pitchFamily="34" charset="0"/>
                </a:rPr>
                <a:t>2- عوامل المتعلقة بطريقة </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IQ" sz="2200" b="0" i="0" u="none" strike="noStrike" cap="none" normalizeH="0" baseline="0" dirty="0" smtClean="0">
                  <a:ln>
                    <a:noFill/>
                  </a:ln>
                  <a:solidFill>
                    <a:schemeClr val="tx1"/>
                  </a:solidFill>
                  <a:effectLst/>
                  <a:latin typeface="Tahoma" pitchFamily="34" charset="0"/>
                  <a:cs typeface="Arial" pitchFamily="34" charset="0"/>
                </a:rPr>
                <a:t>التعلم </a:t>
              </a:r>
              <a:endParaRPr kumimoji="0" lang="en-US" sz="2200" b="0" i="0" u="none" strike="noStrike" cap="none" normalizeH="0" baseline="0" dirty="0" smtClean="0">
                <a:ln>
                  <a:noFill/>
                </a:ln>
                <a:solidFill>
                  <a:schemeClr val="tx1"/>
                </a:solidFill>
                <a:effectLst/>
                <a:latin typeface="Tahoma" pitchFamily="34" charset="0"/>
                <a:cs typeface="Arial" pitchFamily="34" charset="0"/>
              </a:endParaRPr>
            </a:p>
          </p:txBody>
        </p:sp>
        <p:sp>
          <p:nvSpPr>
            <p:cNvPr id="6" name="_s3082"/>
            <p:cNvSpPr>
              <a:spLocks noChangeArrowheads="1"/>
            </p:cNvSpPr>
            <p:nvPr/>
          </p:nvSpPr>
          <p:spPr bwMode="auto">
            <a:xfrm>
              <a:off x="2249" y="753"/>
              <a:ext cx="864" cy="288"/>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2200" b="0" i="0" u="none" strike="noStrike" cap="none" normalizeH="0" baseline="0" smtClean="0">
                  <a:ln>
                    <a:noFill/>
                  </a:ln>
                  <a:solidFill>
                    <a:schemeClr val="tx1"/>
                  </a:solidFill>
                  <a:effectLst/>
                  <a:latin typeface="Tahoma" pitchFamily="34" charset="0"/>
                  <a:cs typeface="Arial" pitchFamily="34" charset="0"/>
                </a:rPr>
                <a:t>1- عوامل المتعلقة بموضوع </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IQ" sz="2200" b="0" i="0" u="none" strike="noStrike" cap="none" normalizeH="0" baseline="0" smtClean="0">
                  <a:ln>
                    <a:noFill/>
                  </a:ln>
                  <a:solidFill>
                    <a:schemeClr val="tx1"/>
                  </a:solidFill>
                  <a:effectLst/>
                  <a:latin typeface="Tahoma" pitchFamily="34" charset="0"/>
                  <a:cs typeface="Arial" pitchFamily="34" charset="0"/>
                </a:rPr>
                <a:t>التعلم </a:t>
              </a:r>
              <a:endParaRPr kumimoji="0" lang="en-US" sz="2200" b="0" i="0" u="none" strike="noStrike" cap="none" normalizeH="0" baseline="0" smtClean="0">
                <a:ln>
                  <a:noFill/>
                </a:ln>
                <a:solidFill>
                  <a:schemeClr val="tx1"/>
                </a:solidFill>
                <a:effectLst/>
                <a:latin typeface="Tahoma" pitchFamily="34" charset="0"/>
                <a:cs typeface="Arial" pitchFamily="34" charset="0"/>
              </a:endParaRPr>
            </a:p>
          </p:txBody>
        </p:sp>
      </p:grpSp>
      <p:sp>
        <p:nvSpPr>
          <p:cNvPr id="110607" name="Line 15"/>
          <p:cNvSpPr>
            <a:spLocks noChangeShapeType="1"/>
          </p:cNvSpPr>
          <p:nvPr/>
        </p:nvSpPr>
        <p:spPr bwMode="auto">
          <a:xfrm>
            <a:off x="8172450" y="2636838"/>
            <a:ext cx="0" cy="433387"/>
          </a:xfrm>
          <a:prstGeom prst="line">
            <a:avLst/>
          </a:prstGeom>
          <a:noFill/>
          <a:ln w="28575">
            <a:solidFill>
              <a:schemeClr val="tx1"/>
            </a:solidFill>
            <a:round/>
            <a:headEn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10608" name="Line 16"/>
          <p:cNvSpPr>
            <a:spLocks noChangeShapeType="1"/>
          </p:cNvSpPr>
          <p:nvPr/>
        </p:nvSpPr>
        <p:spPr bwMode="auto">
          <a:xfrm flipH="1">
            <a:off x="8388350" y="3213100"/>
            <a:ext cx="287338" cy="0"/>
          </a:xfrm>
          <a:prstGeom prst="line">
            <a:avLst/>
          </a:prstGeom>
          <a:noFill/>
          <a:ln w="9525">
            <a:solidFill>
              <a:schemeClr val="tx1"/>
            </a:solidFill>
            <a:round/>
            <a:headEn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10610" name="Text Box 18"/>
          <p:cNvSpPr txBox="1">
            <a:spLocks noChangeArrowheads="1"/>
          </p:cNvSpPr>
          <p:nvPr/>
        </p:nvSpPr>
        <p:spPr bwMode="auto">
          <a:xfrm>
            <a:off x="6877050" y="3068638"/>
            <a:ext cx="2089150" cy="1311275"/>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p>
            <a:pPr fontAlgn="base">
              <a:spcBef>
                <a:spcPct val="50000"/>
              </a:spcBef>
              <a:spcAft>
                <a:spcPct val="0"/>
              </a:spcAft>
            </a:pPr>
            <a:r>
              <a:rPr lang="ar-IQ" sz="2000" dirty="0">
                <a:solidFill>
                  <a:schemeClr val="tx1"/>
                </a:solidFill>
                <a:latin typeface="Tahoma" pitchFamily="34" charset="0"/>
              </a:rPr>
              <a:t>1- تشابه في المكونات</a:t>
            </a:r>
          </a:p>
          <a:p>
            <a:pPr fontAlgn="base">
              <a:spcBef>
                <a:spcPct val="50000"/>
              </a:spcBef>
              <a:spcAft>
                <a:spcPct val="0"/>
              </a:spcAft>
            </a:pPr>
            <a:r>
              <a:rPr lang="ar-IQ" sz="2000" dirty="0">
                <a:solidFill>
                  <a:schemeClr val="tx1"/>
                </a:solidFill>
                <a:latin typeface="Tahoma" pitchFamily="34" charset="0"/>
              </a:rPr>
              <a:t> 2- تشابه في الاستجابة </a:t>
            </a:r>
          </a:p>
          <a:p>
            <a:pPr fontAlgn="base">
              <a:spcBef>
                <a:spcPct val="50000"/>
              </a:spcBef>
              <a:spcAft>
                <a:spcPct val="0"/>
              </a:spcAft>
            </a:pPr>
            <a:r>
              <a:rPr lang="ar-IQ" sz="2000" dirty="0">
                <a:solidFill>
                  <a:schemeClr val="tx1"/>
                </a:solidFill>
                <a:latin typeface="Tahoma" pitchFamily="34" charset="0"/>
              </a:rPr>
              <a:t>3- تشابه في المثير </a:t>
            </a:r>
            <a:endParaRPr lang="en-US" sz="2000" dirty="0">
              <a:solidFill>
                <a:schemeClr val="tx1"/>
              </a:solidFill>
              <a:latin typeface="Tahoma" pitchFamily="34" charset="0"/>
            </a:endParaRPr>
          </a:p>
        </p:txBody>
      </p:sp>
      <p:sp>
        <p:nvSpPr>
          <p:cNvPr id="110611" name="Text Box 19"/>
          <p:cNvSpPr txBox="1">
            <a:spLocks noChangeArrowheads="1"/>
          </p:cNvSpPr>
          <p:nvPr/>
        </p:nvSpPr>
        <p:spPr bwMode="auto">
          <a:xfrm>
            <a:off x="3276600" y="3068638"/>
            <a:ext cx="2951163" cy="3560762"/>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p>
            <a:pPr fontAlgn="base">
              <a:spcBef>
                <a:spcPct val="50000"/>
              </a:spcBef>
              <a:spcAft>
                <a:spcPct val="0"/>
              </a:spcAft>
            </a:pPr>
            <a:r>
              <a:rPr lang="ar-IQ" dirty="0">
                <a:solidFill>
                  <a:srgbClr val="000000"/>
                </a:solidFill>
                <a:latin typeface="Tahoma" pitchFamily="34" charset="0"/>
              </a:rPr>
              <a:t>1- </a:t>
            </a:r>
            <a:r>
              <a:rPr lang="ar-IQ" sz="2400" dirty="0">
                <a:solidFill>
                  <a:srgbClr val="000000"/>
                </a:solidFill>
                <a:latin typeface="Tahoma" pitchFamily="34" charset="0"/>
              </a:rPr>
              <a:t>الفترة الزمنية بين التدريب السابق والحالي </a:t>
            </a:r>
          </a:p>
          <a:p>
            <a:pPr fontAlgn="base">
              <a:spcBef>
                <a:spcPct val="50000"/>
              </a:spcBef>
              <a:spcAft>
                <a:spcPct val="0"/>
              </a:spcAft>
            </a:pPr>
            <a:r>
              <a:rPr lang="ar-IQ" sz="2400" dirty="0">
                <a:solidFill>
                  <a:srgbClr val="000000"/>
                </a:solidFill>
                <a:latin typeface="Tahoma" pitchFamily="34" charset="0"/>
              </a:rPr>
              <a:t>2-فاعلية طريقة التعلم في تحفيز الفرد</a:t>
            </a:r>
          </a:p>
          <a:p>
            <a:pPr fontAlgn="base">
              <a:spcBef>
                <a:spcPct val="50000"/>
              </a:spcBef>
              <a:spcAft>
                <a:spcPct val="0"/>
              </a:spcAft>
            </a:pPr>
            <a:r>
              <a:rPr lang="ar-IQ" sz="2400" dirty="0">
                <a:solidFill>
                  <a:srgbClr val="000000"/>
                </a:solidFill>
                <a:latin typeface="Tahoma" pitchFamily="34" charset="0"/>
              </a:rPr>
              <a:t>3- درجة اتقان التعلم موضوع تدريب السابق  .</a:t>
            </a:r>
          </a:p>
          <a:p>
            <a:pPr fontAlgn="base">
              <a:spcBef>
                <a:spcPct val="50000"/>
              </a:spcBef>
              <a:spcAft>
                <a:spcPct val="0"/>
              </a:spcAft>
            </a:pPr>
            <a:r>
              <a:rPr lang="ar-IQ" sz="2400" dirty="0">
                <a:solidFill>
                  <a:srgbClr val="000000"/>
                </a:solidFill>
                <a:latin typeface="Tahoma" pitchFamily="34" charset="0"/>
              </a:rPr>
              <a:t>4-  تنويع الموضوعات المراد حدوث الانتقال اليها .</a:t>
            </a:r>
            <a:endParaRPr lang="en-US" dirty="0">
              <a:solidFill>
                <a:srgbClr val="000000"/>
              </a:solidFill>
              <a:latin typeface="Tahoma" pitchFamily="34" charset="0"/>
            </a:endParaRPr>
          </a:p>
        </p:txBody>
      </p:sp>
      <p:sp>
        <p:nvSpPr>
          <p:cNvPr id="110612" name="Line 20"/>
          <p:cNvSpPr>
            <a:spLocks noChangeShapeType="1"/>
          </p:cNvSpPr>
          <p:nvPr/>
        </p:nvSpPr>
        <p:spPr bwMode="auto">
          <a:xfrm>
            <a:off x="4716463" y="2708275"/>
            <a:ext cx="0" cy="360363"/>
          </a:xfrm>
          <a:prstGeom prst="line">
            <a:avLst/>
          </a:prstGeom>
          <a:noFill/>
          <a:ln w="38100">
            <a:solidFill>
              <a:schemeClr val="tx1"/>
            </a:solidFill>
            <a:round/>
            <a:headEn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10613" name="Text Box 21"/>
          <p:cNvSpPr txBox="1">
            <a:spLocks noChangeArrowheads="1"/>
          </p:cNvSpPr>
          <p:nvPr/>
        </p:nvSpPr>
        <p:spPr bwMode="auto">
          <a:xfrm>
            <a:off x="250825" y="3059113"/>
            <a:ext cx="2808288" cy="2465387"/>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p>
            <a:pPr fontAlgn="base">
              <a:spcBef>
                <a:spcPct val="50000"/>
              </a:spcBef>
              <a:spcAft>
                <a:spcPct val="0"/>
              </a:spcAft>
            </a:pPr>
            <a:r>
              <a:rPr lang="ar-IQ" sz="2400" dirty="0">
                <a:solidFill>
                  <a:srgbClr val="000000"/>
                </a:solidFill>
                <a:latin typeface="Tahoma" pitchFamily="34" charset="0"/>
              </a:rPr>
              <a:t>1-مستوى الذكاء .</a:t>
            </a:r>
          </a:p>
          <a:p>
            <a:pPr fontAlgn="base">
              <a:spcBef>
                <a:spcPct val="50000"/>
              </a:spcBef>
              <a:spcAft>
                <a:spcPct val="0"/>
              </a:spcAft>
            </a:pPr>
            <a:r>
              <a:rPr lang="ar-IQ" sz="2400" dirty="0">
                <a:solidFill>
                  <a:srgbClr val="000000"/>
                </a:solidFill>
                <a:latin typeface="Tahoma" pitchFamily="34" charset="0"/>
              </a:rPr>
              <a:t>2- فهم القوانين والمبادىء والقدرة على التعميم </a:t>
            </a:r>
          </a:p>
          <a:p>
            <a:pPr fontAlgn="base">
              <a:spcBef>
                <a:spcPct val="50000"/>
              </a:spcBef>
              <a:spcAft>
                <a:spcPct val="0"/>
              </a:spcAft>
            </a:pPr>
            <a:r>
              <a:rPr lang="ar-IQ" sz="2400" dirty="0">
                <a:solidFill>
                  <a:srgbClr val="000000"/>
                </a:solidFill>
                <a:latin typeface="Tahoma" pitchFamily="34" charset="0"/>
              </a:rPr>
              <a:t>3- درجة دافعية التعلم .</a:t>
            </a:r>
          </a:p>
          <a:p>
            <a:pPr fontAlgn="base">
              <a:spcBef>
                <a:spcPct val="50000"/>
              </a:spcBef>
              <a:spcAft>
                <a:spcPct val="0"/>
              </a:spcAft>
            </a:pPr>
            <a:r>
              <a:rPr lang="ar-IQ" sz="2400" dirty="0">
                <a:solidFill>
                  <a:srgbClr val="000000"/>
                </a:solidFill>
                <a:latin typeface="Tahoma" pitchFamily="34" charset="0"/>
              </a:rPr>
              <a:t>4- قابلية الفرد </a:t>
            </a:r>
            <a:endParaRPr lang="en-US" dirty="0">
              <a:solidFill>
                <a:srgbClr val="000000"/>
              </a:solidFill>
              <a:latin typeface="Tahoma" pitchFamily="34" charset="0"/>
            </a:endParaRPr>
          </a:p>
        </p:txBody>
      </p:sp>
      <p:sp>
        <p:nvSpPr>
          <p:cNvPr id="110614" name="Line 22"/>
          <p:cNvSpPr>
            <a:spLocks noChangeShapeType="1"/>
          </p:cNvSpPr>
          <p:nvPr/>
        </p:nvSpPr>
        <p:spPr bwMode="auto">
          <a:xfrm>
            <a:off x="1476375" y="2708275"/>
            <a:ext cx="0" cy="288925"/>
          </a:xfrm>
          <a:prstGeom prst="line">
            <a:avLst/>
          </a:prstGeom>
          <a:noFill/>
          <a:ln w="38100">
            <a:solidFill>
              <a:schemeClr val="tx1"/>
            </a:solidFill>
            <a:round/>
            <a:headEn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10615" name="Text Box 23"/>
          <p:cNvSpPr txBox="1">
            <a:spLocks noChangeArrowheads="1"/>
          </p:cNvSpPr>
          <p:nvPr/>
        </p:nvSpPr>
        <p:spPr bwMode="auto">
          <a:xfrm>
            <a:off x="8027988" y="1341438"/>
            <a:ext cx="288925" cy="366712"/>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endParaRPr lang="en-US">
              <a:solidFill>
                <a:srgbClr val="000000"/>
              </a:solidFill>
              <a:latin typeface="Tahoma" pitchFamily="34" charset="0"/>
            </a:endParaRPr>
          </a:p>
        </p:txBody>
      </p:sp>
    </p:spTree>
    <p:extLst>
      <p:ext uri="{BB962C8B-B14F-4D97-AF65-F5344CB8AC3E}">
        <p14:creationId xmlns:p14="http://schemas.microsoft.com/office/powerpoint/2010/main" val="2650334907"/>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23528" y="188912"/>
            <a:ext cx="8374385" cy="1223863"/>
          </a:xfrm>
        </p:spPr>
        <p:txBody>
          <a:bodyPr>
            <a:normAutofit fontScale="90000"/>
          </a:bodyPr>
          <a:lstStyle/>
          <a:p>
            <a:r>
              <a:rPr lang="ar-IQ" sz="4000" dirty="0"/>
              <a:t>أبعاد </a:t>
            </a:r>
            <a:r>
              <a:rPr lang="ar-IQ" sz="4000" dirty="0" smtClean="0"/>
              <a:t>ظاهرة </a:t>
            </a:r>
            <a:r>
              <a:rPr lang="ar-IQ" sz="4000" dirty="0"/>
              <a:t>إنتقال أثر التعلم </a:t>
            </a:r>
            <a:br>
              <a:rPr lang="ar-IQ" sz="4000" dirty="0"/>
            </a:br>
            <a:r>
              <a:rPr lang="ar-IQ" dirty="0"/>
              <a:t>-</a:t>
            </a:r>
            <a:r>
              <a:rPr lang="ar-IQ" sz="3200" dirty="0"/>
              <a:t>هناك اربعة ابعاد رئيسية في تفسير ظاهرة انتقال اثر التعلم وهي :</a:t>
            </a:r>
            <a:r>
              <a:rPr lang="ar-IQ" sz="2800" dirty="0"/>
              <a:t> </a:t>
            </a:r>
            <a:r>
              <a:rPr lang="ar-IQ" sz="4000" dirty="0"/>
              <a:t> </a:t>
            </a:r>
            <a:endParaRPr lang="en-US" sz="4000" dirty="0"/>
          </a:p>
        </p:txBody>
      </p:sp>
      <p:sp>
        <p:nvSpPr>
          <p:cNvPr id="101379" name="Rectangle 3"/>
          <p:cNvSpPr>
            <a:spLocks noGrp="1" noChangeArrowheads="1"/>
          </p:cNvSpPr>
          <p:nvPr>
            <p:ph idx="1"/>
          </p:nvPr>
        </p:nvSpPr>
        <p:spPr>
          <a:xfrm>
            <a:off x="395288" y="1834480"/>
            <a:ext cx="8229600" cy="4114800"/>
          </a:xfrm>
        </p:spPr>
        <p:txBody>
          <a:bodyPr>
            <a:normAutofit fontScale="92500" lnSpcReduction="10000"/>
          </a:bodyPr>
          <a:lstStyle/>
          <a:p>
            <a:pPr marL="0" indent="0" algn="justLow">
              <a:lnSpc>
                <a:spcPct val="90000"/>
              </a:lnSpc>
              <a:buNone/>
            </a:pPr>
            <a:r>
              <a:rPr lang="ar-IQ" dirty="0"/>
              <a:t>1- طبيعة الانتقال / ان الاهداف التعليمية في مجالاتها المختلفة المعرفية والوجدانية والحركية جميها قابلة للانتقال بعد ان يتم  تعلمها واتقانها في مجالها الاصلي الى مجالها الجديد مثل الميول والاتجاهات</a:t>
            </a:r>
          </a:p>
          <a:p>
            <a:pPr marL="0" indent="0" algn="justLow">
              <a:lnSpc>
                <a:spcPct val="90000"/>
              </a:lnSpc>
              <a:buNone/>
            </a:pPr>
            <a:r>
              <a:rPr lang="ar-IQ" dirty="0"/>
              <a:t>2- نوع الانتقال / إن التعلم الحديث و الجديد هو الذي يشير انتقالا لهذه المفاهيم الى المفاهيم اخرى  اما ايجابي  او سلبي او محايد  صفري . </a:t>
            </a:r>
          </a:p>
          <a:p>
            <a:pPr marL="0" indent="0" algn="justLow">
              <a:lnSpc>
                <a:spcPct val="90000"/>
              </a:lnSpc>
              <a:buNone/>
            </a:pPr>
            <a:r>
              <a:rPr lang="ar-IQ" dirty="0"/>
              <a:t>3- حدوث الانتقال / ان الطريقة التي يحدث فيها الانتقال اما مقصودة او غير وقصودة </a:t>
            </a:r>
          </a:p>
          <a:p>
            <a:pPr marL="0" indent="0" algn="justLow">
              <a:lnSpc>
                <a:spcPct val="90000"/>
              </a:lnSpc>
              <a:buNone/>
            </a:pPr>
            <a:r>
              <a:rPr lang="ar-IQ" dirty="0"/>
              <a:t>4- اتجاه الانتقال / يظهر الانتقال اثر التعلم باتجاهات متعددة </a:t>
            </a:r>
          </a:p>
          <a:p>
            <a:pPr marL="0" indent="0">
              <a:lnSpc>
                <a:spcPct val="90000"/>
              </a:lnSpc>
              <a:buNone/>
            </a:pPr>
            <a:endParaRPr lang="en-US" dirty="0"/>
          </a:p>
        </p:txBody>
      </p:sp>
    </p:spTree>
    <p:extLst>
      <p:ext uri="{BB962C8B-B14F-4D97-AF65-F5344CB8AC3E}">
        <p14:creationId xmlns:p14="http://schemas.microsoft.com/office/powerpoint/2010/main" val="591281257"/>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01378"/>
                                        </p:tgtEl>
                                        <p:attrNameLst>
                                          <p:attrName>style.visibility</p:attrName>
                                        </p:attrNameLst>
                                      </p:cBhvr>
                                      <p:to>
                                        <p:strVal val="visible"/>
                                      </p:to>
                                    </p:set>
                                    <p:animEffect transition="in" filter="fade">
                                      <p:cBhvr>
                                        <p:cTn id="7" dur="770" decel="100000"/>
                                        <p:tgtEl>
                                          <p:spTgt spid="101378"/>
                                        </p:tgtEl>
                                      </p:cBhvr>
                                    </p:animEffect>
                                    <p:animScale>
                                      <p:cBhvr>
                                        <p:cTn id="8" dur="770" decel="100000"/>
                                        <p:tgtEl>
                                          <p:spTgt spid="101378"/>
                                        </p:tgtEl>
                                      </p:cBhvr>
                                      <p:from x="10000" y="10000"/>
                                      <p:to x="200000" y="450000"/>
                                    </p:animScale>
                                    <p:animScale>
                                      <p:cBhvr>
                                        <p:cTn id="9" dur="1230" accel="100000" fill="hold">
                                          <p:stCondLst>
                                            <p:cond delay="770"/>
                                          </p:stCondLst>
                                        </p:cTn>
                                        <p:tgtEl>
                                          <p:spTgt spid="101378"/>
                                        </p:tgtEl>
                                      </p:cBhvr>
                                      <p:from x="200000" y="450000"/>
                                      <p:to x="100000" y="100000"/>
                                    </p:animScale>
                                    <p:set>
                                      <p:cBhvr>
                                        <p:cTn id="10" dur="770" fill="hold"/>
                                        <p:tgtEl>
                                          <p:spTgt spid="101378"/>
                                        </p:tgtEl>
                                        <p:attrNameLst>
                                          <p:attrName>ppt_x</p:attrName>
                                        </p:attrNameLst>
                                      </p:cBhvr>
                                      <p:to>
                                        <p:strVal val="(0.5)"/>
                                      </p:to>
                                    </p:set>
                                    <p:anim from="(0.5)" to="(#ppt_x)" calcmode="lin" valueType="num">
                                      <p:cBhvr>
                                        <p:cTn id="11" dur="1230" accel="100000" fill="hold">
                                          <p:stCondLst>
                                            <p:cond delay="770"/>
                                          </p:stCondLst>
                                        </p:cTn>
                                        <p:tgtEl>
                                          <p:spTgt spid="101378"/>
                                        </p:tgtEl>
                                        <p:attrNameLst>
                                          <p:attrName>ppt_x</p:attrName>
                                        </p:attrNameLst>
                                      </p:cBhvr>
                                    </p:anim>
                                    <p:set>
                                      <p:cBhvr>
                                        <p:cTn id="12" dur="770" fill="hold"/>
                                        <p:tgtEl>
                                          <p:spTgt spid="101378"/>
                                        </p:tgtEl>
                                        <p:attrNameLst>
                                          <p:attrName>ppt_y</p:attrName>
                                        </p:attrNameLst>
                                      </p:cBhvr>
                                      <p:to>
                                        <p:strVal val="(#ppt_y+0.4)"/>
                                      </p:to>
                                    </p:set>
                                    <p:anim from="(#ppt_y+0.4)" to="(#ppt_y)" calcmode="lin" valueType="num">
                                      <p:cBhvr>
                                        <p:cTn id="13" dur="1230" accel="100000" fill="hold">
                                          <p:stCondLst>
                                            <p:cond delay="770"/>
                                          </p:stCondLst>
                                        </p:cTn>
                                        <p:tgtEl>
                                          <p:spTgt spid="10137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6" presetClass="entr" presetSubtype="0" fill="hold" nodeType="clickEffect">
                                  <p:stCondLst>
                                    <p:cond delay="0"/>
                                  </p:stCondLst>
                                  <p:iterate type="lt">
                                    <p:tmPct val="10000"/>
                                  </p:iterate>
                                  <p:childTnLst>
                                    <p:set>
                                      <p:cBhvr>
                                        <p:cTn id="17" dur="1" fill="hold">
                                          <p:stCondLst>
                                            <p:cond delay="0"/>
                                          </p:stCondLst>
                                        </p:cTn>
                                        <p:tgtEl>
                                          <p:spTgt spid="101379">
                                            <p:txEl>
                                              <p:pRg st="0" end="0"/>
                                            </p:txEl>
                                          </p:spTgt>
                                        </p:tgtEl>
                                        <p:attrNameLst>
                                          <p:attrName>style.visibility</p:attrName>
                                        </p:attrNameLst>
                                      </p:cBhvr>
                                      <p:to>
                                        <p:strVal val="visible"/>
                                      </p:to>
                                    </p:set>
                                    <p:anim by="(-#ppt_w*2)" calcmode="lin" valueType="num">
                                      <p:cBhvr rctx="PPT">
                                        <p:cTn id="18" dur="500" autoRev="1" fill="hold">
                                          <p:stCondLst>
                                            <p:cond delay="0"/>
                                          </p:stCondLst>
                                        </p:cTn>
                                        <p:tgtEl>
                                          <p:spTgt spid="101379">
                                            <p:txEl>
                                              <p:pRg st="0" end="0"/>
                                            </p:txEl>
                                          </p:spTgt>
                                        </p:tgtEl>
                                        <p:attrNameLst>
                                          <p:attrName>ppt_w</p:attrName>
                                        </p:attrNameLst>
                                      </p:cBhvr>
                                    </p:anim>
                                    <p:anim by="(#ppt_w*0.50)" calcmode="lin" valueType="num">
                                      <p:cBhvr>
                                        <p:cTn id="19" dur="500" decel="50000" autoRev="1" fill="hold">
                                          <p:stCondLst>
                                            <p:cond delay="0"/>
                                          </p:stCondLst>
                                        </p:cTn>
                                        <p:tgtEl>
                                          <p:spTgt spid="101379">
                                            <p:txEl>
                                              <p:pRg st="0" end="0"/>
                                            </p:txEl>
                                          </p:spTgt>
                                        </p:tgtEl>
                                        <p:attrNameLst>
                                          <p:attrName>ppt_x</p:attrName>
                                        </p:attrNameLst>
                                      </p:cBhvr>
                                    </p:anim>
                                    <p:anim from="(-#ppt_h/2)" to="(#ppt_y)" calcmode="lin" valueType="num">
                                      <p:cBhvr>
                                        <p:cTn id="20" dur="1000" fill="hold">
                                          <p:stCondLst>
                                            <p:cond delay="0"/>
                                          </p:stCondLst>
                                        </p:cTn>
                                        <p:tgtEl>
                                          <p:spTgt spid="101379">
                                            <p:txEl>
                                              <p:pRg st="0" end="0"/>
                                            </p:txEl>
                                          </p:spTgt>
                                        </p:tgtEl>
                                        <p:attrNameLst>
                                          <p:attrName>ppt_y</p:attrName>
                                        </p:attrNameLst>
                                      </p:cBhvr>
                                    </p:anim>
                                    <p:animRot by="21600000">
                                      <p:cBhvr>
                                        <p:cTn id="21" dur="1000" fill="hold">
                                          <p:stCondLst>
                                            <p:cond delay="0"/>
                                          </p:stCondLst>
                                        </p:cTn>
                                        <p:tgtEl>
                                          <p:spTgt spid="101379">
                                            <p:txEl>
                                              <p:pRg st="0" end="0"/>
                                            </p:txEl>
                                          </p:spTgt>
                                        </p:tgtEl>
                                        <p:attrNameLst>
                                          <p:attrName>r</p:attrName>
                                        </p:attrNameLst>
                                      </p:cBhvr>
                                    </p:animRot>
                                  </p:childTnLst>
                                </p:cTn>
                              </p:par>
                            </p:childTnLst>
                          </p:cTn>
                        </p:par>
                      </p:childTnLst>
                    </p:cTn>
                  </p:par>
                  <p:par>
                    <p:cTn id="22" fill="hold" nodeType="clickPar">
                      <p:stCondLst>
                        <p:cond delay="indefinite"/>
                      </p:stCondLst>
                      <p:childTnLst>
                        <p:par>
                          <p:cTn id="23" fill="hold" nodeType="withGroup">
                            <p:stCondLst>
                              <p:cond delay="0"/>
                            </p:stCondLst>
                            <p:childTnLst>
                              <p:par>
                                <p:cTn id="24" presetID="56" presetClass="entr" presetSubtype="0" fill="hold" nodeType="clickEffect">
                                  <p:stCondLst>
                                    <p:cond delay="0"/>
                                  </p:stCondLst>
                                  <p:iterate type="lt">
                                    <p:tmPct val="10000"/>
                                  </p:iterate>
                                  <p:childTnLst>
                                    <p:set>
                                      <p:cBhvr>
                                        <p:cTn id="25" dur="1" fill="hold">
                                          <p:stCondLst>
                                            <p:cond delay="0"/>
                                          </p:stCondLst>
                                        </p:cTn>
                                        <p:tgtEl>
                                          <p:spTgt spid="101379">
                                            <p:txEl>
                                              <p:pRg st="1" end="1"/>
                                            </p:txEl>
                                          </p:spTgt>
                                        </p:tgtEl>
                                        <p:attrNameLst>
                                          <p:attrName>style.visibility</p:attrName>
                                        </p:attrNameLst>
                                      </p:cBhvr>
                                      <p:to>
                                        <p:strVal val="visible"/>
                                      </p:to>
                                    </p:set>
                                    <p:anim by="(-#ppt_w*2)" calcmode="lin" valueType="num">
                                      <p:cBhvr rctx="PPT">
                                        <p:cTn id="26" dur="250" autoRev="1" fill="hold">
                                          <p:stCondLst>
                                            <p:cond delay="0"/>
                                          </p:stCondLst>
                                        </p:cTn>
                                        <p:tgtEl>
                                          <p:spTgt spid="101379">
                                            <p:txEl>
                                              <p:pRg st="1" end="1"/>
                                            </p:txEl>
                                          </p:spTgt>
                                        </p:tgtEl>
                                        <p:attrNameLst>
                                          <p:attrName>ppt_w</p:attrName>
                                        </p:attrNameLst>
                                      </p:cBhvr>
                                    </p:anim>
                                    <p:anim by="(#ppt_w*0.50)" calcmode="lin" valueType="num">
                                      <p:cBhvr>
                                        <p:cTn id="27" dur="250" decel="50000" autoRev="1" fill="hold">
                                          <p:stCondLst>
                                            <p:cond delay="0"/>
                                          </p:stCondLst>
                                        </p:cTn>
                                        <p:tgtEl>
                                          <p:spTgt spid="101379">
                                            <p:txEl>
                                              <p:pRg st="1" end="1"/>
                                            </p:txEl>
                                          </p:spTgt>
                                        </p:tgtEl>
                                        <p:attrNameLst>
                                          <p:attrName>ppt_x</p:attrName>
                                        </p:attrNameLst>
                                      </p:cBhvr>
                                    </p:anim>
                                    <p:anim from="(-#ppt_h/2)" to="(#ppt_y)" calcmode="lin" valueType="num">
                                      <p:cBhvr>
                                        <p:cTn id="28" dur="500" fill="hold">
                                          <p:stCondLst>
                                            <p:cond delay="0"/>
                                          </p:stCondLst>
                                        </p:cTn>
                                        <p:tgtEl>
                                          <p:spTgt spid="101379">
                                            <p:txEl>
                                              <p:pRg st="1" end="1"/>
                                            </p:txEl>
                                          </p:spTgt>
                                        </p:tgtEl>
                                        <p:attrNameLst>
                                          <p:attrName>ppt_y</p:attrName>
                                        </p:attrNameLst>
                                      </p:cBhvr>
                                    </p:anim>
                                    <p:animRot by="21600000">
                                      <p:cBhvr>
                                        <p:cTn id="29" dur="500" fill="hold">
                                          <p:stCondLst>
                                            <p:cond delay="0"/>
                                          </p:stCondLst>
                                        </p:cTn>
                                        <p:tgtEl>
                                          <p:spTgt spid="101379">
                                            <p:txEl>
                                              <p:pRg st="1" end="1"/>
                                            </p:txEl>
                                          </p:spTgt>
                                        </p:tgtEl>
                                        <p:attrNameLst>
                                          <p:attrName>r</p:attrName>
                                        </p:attrNameLst>
                                      </p:cBhvr>
                                    </p:animRo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01379">
                                            <p:txEl>
                                              <p:pRg st="2" end="2"/>
                                            </p:txEl>
                                          </p:spTgt>
                                        </p:tgtEl>
                                        <p:attrNameLst>
                                          <p:attrName>style.visibility</p:attrName>
                                        </p:attrNameLst>
                                      </p:cBhvr>
                                      <p:to>
                                        <p:strVal val="visible"/>
                                      </p:to>
                                    </p:set>
                                    <p:anim calcmode="lin" valueType="num">
                                      <p:cBhvr additive="base">
                                        <p:cTn id="34" dur="500" fill="hold"/>
                                        <p:tgtEl>
                                          <p:spTgt spid="101379">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013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101379">
                                            <p:txEl>
                                              <p:pRg st="3" end="3"/>
                                            </p:txEl>
                                          </p:spTgt>
                                        </p:tgtEl>
                                        <p:attrNameLst>
                                          <p:attrName>style.visibility</p:attrName>
                                        </p:attrNameLst>
                                      </p:cBhvr>
                                      <p:to>
                                        <p:strVal val="visible"/>
                                      </p:to>
                                    </p:set>
                                    <p:anim calcmode="lin" valueType="num">
                                      <p:cBhvr additive="base">
                                        <p:cTn id="40" dur="500" fill="hold"/>
                                        <p:tgtEl>
                                          <p:spTgt spid="101379">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137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rganization Chart 2"/>
          <p:cNvGrpSpPr>
            <a:grpSpLocks/>
          </p:cNvGrpSpPr>
          <p:nvPr/>
        </p:nvGrpSpPr>
        <p:grpSpPr bwMode="auto">
          <a:xfrm>
            <a:off x="179512" y="511246"/>
            <a:ext cx="8568952" cy="4968875"/>
            <a:chOff x="-114" y="164"/>
            <a:chExt cx="5760" cy="3126"/>
          </a:xfrm>
        </p:grpSpPr>
        <p:cxnSp>
          <p:nvCxnSpPr>
            <p:cNvPr id="2052" name="_s2052"/>
            <p:cNvCxnSpPr>
              <a:cxnSpLocks noChangeShapeType="1"/>
              <a:stCxn id="9" idx="0"/>
              <a:endCxn id="7" idx="2"/>
            </p:cNvCxnSpPr>
            <p:nvPr/>
          </p:nvCxnSpPr>
          <p:spPr bwMode="auto">
            <a:xfrm flipV="1">
              <a:off x="3764" y="2822"/>
              <a:ext cx="154" cy="156"/>
            </a:xfrm>
            <a:prstGeom prst="straightConnector1">
              <a:avLst/>
            </a:prstGeom>
            <a:ln>
              <a:headEnd/>
              <a:tailEnd/>
            </a:ln>
            <a:extLst/>
          </p:spPr>
          <p:style>
            <a:lnRef idx="1">
              <a:schemeClr val="accent2"/>
            </a:lnRef>
            <a:fillRef idx="2">
              <a:schemeClr val="accent2"/>
            </a:fillRef>
            <a:effectRef idx="1">
              <a:schemeClr val="accent2"/>
            </a:effectRef>
            <a:fontRef idx="minor">
              <a:schemeClr val="dk1"/>
            </a:fontRef>
          </p:style>
        </p:cxnSp>
        <p:cxnSp>
          <p:nvCxnSpPr>
            <p:cNvPr id="2053" name="_s2053"/>
            <p:cNvCxnSpPr>
              <a:cxnSpLocks noChangeShapeType="1"/>
              <a:stCxn id="8" idx="0"/>
              <a:endCxn id="6" idx="2"/>
            </p:cNvCxnSpPr>
            <p:nvPr/>
          </p:nvCxnSpPr>
          <p:spPr bwMode="auto">
            <a:xfrm flipV="1">
              <a:off x="3774" y="1884"/>
              <a:ext cx="144" cy="156"/>
            </a:xfrm>
            <a:prstGeom prst="straightConnector1">
              <a:avLst/>
            </a:prstGeom>
            <a:ln>
              <a:headEnd/>
              <a:tailEnd/>
            </a:ln>
            <a:extLst/>
          </p:spPr>
          <p:style>
            <a:lnRef idx="1">
              <a:schemeClr val="accent2"/>
            </a:lnRef>
            <a:fillRef idx="2">
              <a:schemeClr val="accent2"/>
            </a:fillRef>
            <a:effectRef idx="1">
              <a:schemeClr val="accent2"/>
            </a:effectRef>
            <a:fontRef idx="minor">
              <a:schemeClr val="dk1"/>
            </a:fontRef>
          </p:style>
        </p:cxnSp>
        <p:cxnSp>
          <p:nvCxnSpPr>
            <p:cNvPr id="2054" name="_s2054"/>
            <p:cNvCxnSpPr>
              <a:cxnSpLocks noChangeShapeType="1"/>
            </p:cNvCxnSpPr>
            <p:nvPr/>
          </p:nvCxnSpPr>
          <p:spPr bwMode="auto">
            <a:xfrm rot="10800000">
              <a:off x="1604" y="477"/>
              <a:ext cx="576" cy="2189"/>
            </a:xfrm>
            <a:prstGeom prst="bentConnector2">
              <a:avLst/>
            </a:prstGeom>
            <a:ln>
              <a:headEnd/>
              <a:tailEnd/>
            </a:ln>
            <a:extLst/>
          </p:spPr>
          <p:style>
            <a:lnRef idx="1">
              <a:schemeClr val="accent2"/>
            </a:lnRef>
            <a:fillRef idx="2">
              <a:schemeClr val="accent2"/>
            </a:fillRef>
            <a:effectRef idx="1">
              <a:schemeClr val="accent2"/>
            </a:effectRef>
            <a:fontRef idx="minor">
              <a:schemeClr val="dk1"/>
            </a:fontRef>
          </p:style>
        </p:cxnSp>
        <p:cxnSp>
          <p:nvCxnSpPr>
            <p:cNvPr id="2055" name="_s2055"/>
            <p:cNvCxnSpPr>
              <a:cxnSpLocks noChangeShapeType="1"/>
              <a:stCxn id="6" idx="1"/>
              <a:endCxn id="3" idx="2"/>
            </p:cNvCxnSpPr>
            <p:nvPr/>
          </p:nvCxnSpPr>
          <p:spPr bwMode="auto">
            <a:xfrm rot="10800000">
              <a:off x="1614" y="477"/>
              <a:ext cx="576" cy="1251"/>
            </a:xfrm>
            <a:prstGeom prst="bentConnector2">
              <a:avLst/>
            </a:prstGeom>
            <a:ln>
              <a:headEnd/>
              <a:tailEnd/>
            </a:ln>
            <a:extLst/>
          </p:spPr>
          <p:style>
            <a:lnRef idx="1">
              <a:schemeClr val="accent2"/>
            </a:lnRef>
            <a:fillRef idx="2">
              <a:schemeClr val="accent2"/>
            </a:fillRef>
            <a:effectRef idx="1">
              <a:schemeClr val="accent2"/>
            </a:effectRef>
            <a:fontRef idx="minor">
              <a:schemeClr val="dk1"/>
            </a:fontRef>
          </p:style>
        </p:cxnSp>
        <p:cxnSp>
          <p:nvCxnSpPr>
            <p:cNvPr id="2056" name="_s2056"/>
            <p:cNvCxnSpPr>
              <a:cxnSpLocks noChangeShapeType="1"/>
              <a:stCxn id="5" idx="1"/>
              <a:endCxn id="3" idx="2"/>
            </p:cNvCxnSpPr>
            <p:nvPr/>
          </p:nvCxnSpPr>
          <p:spPr bwMode="auto">
            <a:xfrm rot="10800000">
              <a:off x="1614" y="477"/>
              <a:ext cx="576" cy="782"/>
            </a:xfrm>
            <a:prstGeom prst="bentConnector2">
              <a:avLst/>
            </a:prstGeom>
            <a:ln>
              <a:headEnd/>
              <a:tailEnd/>
            </a:ln>
            <a:extLst/>
          </p:spPr>
          <p:style>
            <a:lnRef idx="1">
              <a:schemeClr val="accent2"/>
            </a:lnRef>
            <a:fillRef idx="2">
              <a:schemeClr val="accent2"/>
            </a:fillRef>
            <a:effectRef idx="1">
              <a:schemeClr val="accent2"/>
            </a:effectRef>
            <a:fontRef idx="minor">
              <a:schemeClr val="dk1"/>
            </a:fontRef>
          </p:style>
        </p:cxnSp>
        <p:cxnSp>
          <p:nvCxnSpPr>
            <p:cNvPr id="2057" name="_s2057"/>
            <p:cNvCxnSpPr>
              <a:cxnSpLocks noChangeShapeType="1"/>
              <a:stCxn id="4" idx="1"/>
              <a:endCxn id="3" idx="2"/>
            </p:cNvCxnSpPr>
            <p:nvPr/>
          </p:nvCxnSpPr>
          <p:spPr bwMode="auto">
            <a:xfrm rot="10800000">
              <a:off x="1614" y="477"/>
              <a:ext cx="576" cy="313"/>
            </a:xfrm>
            <a:prstGeom prst="bentConnector2">
              <a:avLst/>
            </a:prstGeom>
            <a:ln>
              <a:headEnd/>
              <a:tailEnd/>
            </a:ln>
            <a:extLst/>
          </p:spPr>
          <p:style>
            <a:lnRef idx="1">
              <a:schemeClr val="accent2"/>
            </a:lnRef>
            <a:fillRef idx="2">
              <a:schemeClr val="accent2"/>
            </a:fillRef>
            <a:effectRef idx="1">
              <a:schemeClr val="accent2"/>
            </a:effectRef>
            <a:fontRef idx="minor">
              <a:schemeClr val="dk1"/>
            </a:fontRef>
          </p:style>
        </p:cxnSp>
        <p:sp>
          <p:nvSpPr>
            <p:cNvPr id="3" name="_s2058"/>
            <p:cNvSpPr>
              <a:spLocks noChangeArrowheads="1"/>
            </p:cNvSpPr>
            <p:nvPr/>
          </p:nvSpPr>
          <p:spPr bwMode="auto">
            <a:xfrm>
              <a:off x="-114" y="164"/>
              <a:ext cx="3456" cy="313"/>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none" lIns="0" tIns="0" rIns="0" bIns="0" numCol="1" anchor="t" anchorCtr="0" compatLnSpc="1">
              <a:prstTxWarp prst="textNoShape">
                <a:avLst/>
              </a:prstTxWarp>
            </a:bodyPr>
            <a:lstStyle/>
            <a:p>
              <a:pPr marL="0" marR="0" lvl="0" indent="0" algn="r" defTabSz="914400" rtl="1" eaLnBrk="1" fontAlgn="base" latinLnBrk="0" hangingPunct="1">
                <a:lnSpc>
                  <a:spcPct val="100000"/>
                </a:lnSpc>
                <a:spcBef>
                  <a:spcPct val="50000"/>
                </a:spcBef>
                <a:spcAft>
                  <a:spcPct val="0"/>
                </a:spcAft>
                <a:buClrTx/>
                <a:buSzTx/>
                <a:buFontTx/>
                <a:buNone/>
                <a:tabLst/>
              </a:pPr>
              <a:r>
                <a:rPr kumimoji="0" lang="ar-IQ" sz="2800" b="0" i="0" u="none" strike="noStrike" cap="none" normalizeH="0" baseline="0" dirty="0" smtClean="0">
                  <a:ln>
                    <a:noFill/>
                  </a:ln>
                  <a:solidFill>
                    <a:schemeClr val="tx1"/>
                  </a:solidFill>
                  <a:effectLst/>
                  <a:latin typeface="Tahoma" pitchFamily="34" charset="0"/>
                  <a:cs typeface="Arial" pitchFamily="34" charset="0"/>
                </a:rPr>
                <a:t>اتجاهات انتقال اثر التعلم في مجال الرياضى </a:t>
              </a:r>
              <a:endParaRPr kumimoji="0" lang="en-US" sz="2800" b="0" i="0" u="none" strike="noStrike" cap="none" normalizeH="0" baseline="0" dirty="0" smtClean="0">
                <a:ln>
                  <a:noFill/>
                </a:ln>
                <a:solidFill>
                  <a:schemeClr val="tx1"/>
                </a:solidFill>
                <a:effectLst/>
                <a:latin typeface="Tahoma" pitchFamily="34" charset="0"/>
                <a:cs typeface="Arial" pitchFamily="34" charset="0"/>
              </a:endParaRPr>
            </a:p>
          </p:txBody>
        </p:sp>
        <p:sp>
          <p:nvSpPr>
            <p:cNvPr id="4" name="_s2059"/>
            <p:cNvSpPr>
              <a:spLocks noChangeArrowheads="1"/>
            </p:cNvSpPr>
            <p:nvPr/>
          </p:nvSpPr>
          <p:spPr bwMode="auto">
            <a:xfrm>
              <a:off x="2190" y="633"/>
              <a:ext cx="3456" cy="313"/>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none" lIns="0" tIns="0" rIns="0" bIns="0" numCol="1" anchor="t" anchorCtr="1" compatLnSpc="1">
              <a:prstTxWarp prst="textNoShape">
                <a:avLst/>
              </a:prstTxWarp>
            </a:bodyPr>
            <a:lstStyle/>
            <a:p>
              <a:pPr marL="0" marR="0" lvl="0" indent="0" algn="r" defTabSz="914400" rtl="1" eaLnBrk="1" fontAlgn="base" latinLnBrk="0" hangingPunct="1">
                <a:lnSpc>
                  <a:spcPct val="100000"/>
                </a:lnSpc>
                <a:spcBef>
                  <a:spcPct val="50000"/>
                </a:spcBef>
                <a:spcAft>
                  <a:spcPct val="0"/>
                </a:spcAft>
                <a:buClrTx/>
                <a:buSzTx/>
                <a:buFontTx/>
                <a:buNone/>
                <a:tabLst/>
              </a:pPr>
              <a:r>
                <a:rPr kumimoji="0" lang="ar-IQ" sz="3100" b="0" i="0" u="none" strike="noStrike" cap="none" normalizeH="0" baseline="0" dirty="0" smtClean="0">
                  <a:ln>
                    <a:noFill/>
                  </a:ln>
                  <a:solidFill>
                    <a:schemeClr val="tx1"/>
                  </a:solidFill>
                  <a:effectLst/>
                  <a:latin typeface="Tahoma" pitchFamily="34" charset="0"/>
                  <a:cs typeface="Arial" pitchFamily="34" charset="0"/>
                </a:rPr>
                <a:t>1- اثر نقل التعلم  من مهارة الى مهارة .</a:t>
              </a:r>
              <a:endParaRPr kumimoji="0" lang="en-US" sz="3100" b="0" i="0" u="none" strike="noStrike" cap="none" normalizeH="0" baseline="0" dirty="0" smtClean="0">
                <a:ln>
                  <a:noFill/>
                </a:ln>
                <a:solidFill>
                  <a:schemeClr val="tx1"/>
                </a:solidFill>
                <a:effectLst/>
                <a:latin typeface="Tahoma" pitchFamily="34" charset="0"/>
                <a:cs typeface="Arial" pitchFamily="34" charset="0"/>
              </a:endParaRPr>
            </a:p>
          </p:txBody>
        </p:sp>
        <p:sp>
          <p:nvSpPr>
            <p:cNvPr id="5" name="_s2060"/>
            <p:cNvSpPr>
              <a:spLocks noChangeArrowheads="1"/>
            </p:cNvSpPr>
            <p:nvPr/>
          </p:nvSpPr>
          <p:spPr bwMode="auto">
            <a:xfrm>
              <a:off x="2190" y="1102"/>
              <a:ext cx="3456" cy="313"/>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none" lIns="0" tIns="0" rIns="0" bIns="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2800" b="0" i="0" u="none" strike="noStrike" cap="none" normalizeH="0" baseline="0" dirty="0" smtClean="0">
                  <a:ln>
                    <a:noFill/>
                  </a:ln>
                  <a:solidFill>
                    <a:schemeClr val="tx1"/>
                  </a:solidFill>
                  <a:effectLst/>
                  <a:latin typeface="Tahoma" pitchFamily="34" charset="0"/>
                  <a:cs typeface="Arial" pitchFamily="34" charset="0"/>
                </a:rPr>
                <a:t>2- اثر نقل التعلم من الممارسة الى </a:t>
              </a:r>
              <a:r>
                <a:rPr kumimoji="0" lang="ar-IQ" sz="3200" b="0" i="0" u="none" strike="noStrike" cap="none" normalizeH="0" baseline="0" dirty="0" smtClean="0">
                  <a:ln>
                    <a:noFill/>
                  </a:ln>
                  <a:solidFill>
                    <a:schemeClr val="tx1"/>
                  </a:solidFill>
                  <a:effectLst/>
                  <a:latin typeface="Tahoma" pitchFamily="34" charset="0"/>
                  <a:cs typeface="Arial" pitchFamily="34" charset="0"/>
                </a:rPr>
                <a:t>الاداء</a:t>
              </a:r>
              <a:r>
                <a:rPr kumimoji="0" lang="ar-IQ" sz="2800" b="0" i="0" u="none" strike="noStrike" cap="none" normalizeH="0" baseline="0" dirty="0" smtClean="0">
                  <a:ln>
                    <a:noFill/>
                  </a:ln>
                  <a:solidFill>
                    <a:schemeClr val="tx1"/>
                  </a:solidFill>
                  <a:effectLst/>
                  <a:latin typeface="Tahoma" pitchFamily="34" charset="0"/>
                  <a:cs typeface="Arial" pitchFamily="34" charset="0"/>
                </a:rPr>
                <a:t> .</a:t>
              </a:r>
              <a:endParaRPr kumimoji="0" lang="en-US" sz="2800" b="0" i="0" u="none" strike="noStrike" cap="none" normalizeH="0" baseline="0" dirty="0" smtClean="0">
                <a:ln>
                  <a:noFill/>
                </a:ln>
                <a:solidFill>
                  <a:schemeClr val="tx1"/>
                </a:solidFill>
                <a:effectLst/>
                <a:latin typeface="Tahoma" pitchFamily="34" charset="0"/>
                <a:cs typeface="Arial" pitchFamily="34" charset="0"/>
              </a:endParaRPr>
            </a:p>
          </p:txBody>
        </p:sp>
        <p:sp>
          <p:nvSpPr>
            <p:cNvPr id="6" name="_s2061"/>
            <p:cNvSpPr>
              <a:spLocks noChangeArrowheads="1"/>
            </p:cNvSpPr>
            <p:nvPr/>
          </p:nvSpPr>
          <p:spPr bwMode="auto">
            <a:xfrm>
              <a:off x="2190" y="1571"/>
              <a:ext cx="3456" cy="313"/>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none" lIns="0" tIns="0" rIns="0" bIns="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3200" b="0" i="0" u="none" strike="noStrike" cap="none" normalizeH="0" baseline="0" dirty="0" smtClean="0">
                  <a:ln>
                    <a:noFill/>
                  </a:ln>
                  <a:solidFill>
                    <a:schemeClr val="tx1"/>
                  </a:solidFill>
                  <a:effectLst/>
                  <a:latin typeface="Tahoma" pitchFamily="34" charset="0"/>
                  <a:cs typeface="Arial" pitchFamily="34" charset="0"/>
                </a:rPr>
                <a:t>3-</a:t>
              </a:r>
              <a:r>
                <a:rPr kumimoji="0" lang="ar-IQ" sz="2800" b="0" i="0" u="none" strike="noStrike" cap="none" normalizeH="0" baseline="0" dirty="0" smtClean="0">
                  <a:ln>
                    <a:noFill/>
                  </a:ln>
                  <a:solidFill>
                    <a:schemeClr val="tx1"/>
                  </a:solidFill>
                  <a:effectLst/>
                  <a:latin typeface="Tahoma" pitchFamily="34" charset="0"/>
                  <a:cs typeface="Arial" pitchFamily="34" charset="0"/>
                </a:rPr>
                <a:t>اثر نقل التعلم من القدرات الى المهارات</a:t>
              </a:r>
              <a:endParaRPr kumimoji="0" lang="en-US" sz="2800" b="0" i="0" u="none" strike="noStrike" cap="none" normalizeH="0" baseline="0" dirty="0" smtClean="0">
                <a:ln>
                  <a:noFill/>
                </a:ln>
                <a:solidFill>
                  <a:schemeClr val="tx1"/>
                </a:solidFill>
                <a:effectLst/>
                <a:latin typeface="Tahoma" pitchFamily="34" charset="0"/>
                <a:cs typeface="Arial" pitchFamily="34" charset="0"/>
              </a:endParaRPr>
            </a:p>
          </p:txBody>
        </p:sp>
        <p:sp>
          <p:nvSpPr>
            <p:cNvPr id="7" name="_s2062"/>
            <p:cNvSpPr>
              <a:spLocks noChangeArrowheads="1"/>
            </p:cNvSpPr>
            <p:nvPr/>
          </p:nvSpPr>
          <p:spPr bwMode="auto">
            <a:xfrm>
              <a:off x="2190" y="2509"/>
              <a:ext cx="3456" cy="313"/>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none" lIns="0" tIns="0" rIns="0" bIns="0" numCol="1" anchor="t" anchorCtr="0" compatLnSpc="1">
              <a:prstTxWarp prst="textNoShape">
                <a:avLst/>
              </a:prstTxWarp>
            </a:bodyPr>
            <a:lstStyle/>
            <a:p>
              <a:pPr marL="0" marR="0" lvl="0" indent="0" algn="r" defTabSz="914400" rtl="1" eaLnBrk="1" fontAlgn="base" latinLnBrk="0" hangingPunct="1">
                <a:lnSpc>
                  <a:spcPct val="100000"/>
                </a:lnSpc>
                <a:spcBef>
                  <a:spcPct val="50000"/>
                </a:spcBef>
                <a:spcAft>
                  <a:spcPct val="0"/>
                </a:spcAft>
                <a:buClrTx/>
                <a:buSzTx/>
                <a:buFontTx/>
                <a:buNone/>
                <a:tabLst/>
              </a:pPr>
              <a:r>
                <a:rPr kumimoji="0" lang="ar-IQ" sz="3100" b="0" i="0" u="none" strike="noStrike" cap="none" normalizeH="0" baseline="0" dirty="0" smtClean="0">
                  <a:ln>
                    <a:noFill/>
                  </a:ln>
                  <a:solidFill>
                    <a:schemeClr val="tx1"/>
                  </a:solidFill>
                  <a:effectLst/>
                  <a:latin typeface="Tahoma" pitchFamily="34" charset="0"/>
                  <a:cs typeface="Arial" pitchFamily="34" charset="0"/>
                </a:rPr>
                <a:t>5- اثر نقل تعلم المفاهيم الى الاداء </a:t>
              </a:r>
              <a:endParaRPr kumimoji="0" lang="en-US" sz="3100" b="0" i="0" u="none" strike="noStrike" cap="none" normalizeH="0" baseline="0" dirty="0" smtClean="0">
                <a:ln>
                  <a:noFill/>
                </a:ln>
                <a:solidFill>
                  <a:schemeClr val="tx1"/>
                </a:solidFill>
                <a:effectLst/>
                <a:latin typeface="Tahoma" pitchFamily="34" charset="0"/>
                <a:cs typeface="Arial" pitchFamily="34" charset="0"/>
              </a:endParaRPr>
            </a:p>
          </p:txBody>
        </p:sp>
        <p:sp>
          <p:nvSpPr>
            <p:cNvPr id="8" name="_s2063"/>
            <p:cNvSpPr>
              <a:spLocks noChangeArrowheads="1"/>
            </p:cNvSpPr>
            <p:nvPr/>
          </p:nvSpPr>
          <p:spPr bwMode="auto">
            <a:xfrm>
              <a:off x="1902" y="2040"/>
              <a:ext cx="3744" cy="313"/>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none" lIns="0" tIns="0" rIns="0" bIns="0" numCol="1" anchor="ctr" anchorCtr="0" compatLnSpc="1">
              <a:prstTxWarp prst="textNoShape">
                <a:avLst/>
              </a:prstTxWarp>
            </a:bodyPr>
            <a:lstStyle/>
            <a:p>
              <a:pPr marL="0" marR="0" lvl="0" indent="0" algn="r" defTabSz="914400" rtl="1" eaLnBrk="1" fontAlgn="base" latinLnBrk="0" hangingPunct="1">
                <a:lnSpc>
                  <a:spcPct val="100000"/>
                </a:lnSpc>
                <a:spcBef>
                  <a:spcPct val="50000"/>
                </a:spcBef>
                <a:spcAft>
                  <a:spcPct val="0"/>
                </a:spcAft>
                <a:buClrTx/>
                <a:buSzTx/>
                <a:buFontTx/>
                <a:buNone/>
                <a:tabLst/>
              </a:pPr>
              <a:r>
                <a:rPr kumimoji="0" lang="ar-IQ" sz="2300" b="0" i="0" u="none" strike="noStrike" cap="none" normalizeH="0" baseline="0" dirty="0" smtClean="0">
                  <a:ln>
                    <a:noFill/>
                  </a:ln>
                  <a:solidFill>
                    <a:schemeClr val="tx1"/>
                  </a:solidFill>
                  <a:effectLst/>
                  <a:latin typeface="Tahoma" pitchFamily="34" charset="0"/>
                  <a:cs typeface="Arial" pitchFamily="34" charset="0"/>
                </a:rPr>
                <a:t>4-اثر نقل التعلم من احد الاطراف الجسم الى طرف الاخر</a:t>
              </a:r>
              <a:r>
                <a:rPr kumimoji="0" lang="ar-IQ" sz="2700" b="0" i="0" u="none" strike="noStrike" cap="none" normalizeH="0" baseline="0" dirty="0" smtClean="0">
                  <a:ln>
                    <a:noFill/>
                  </a:ln>
                  <a:solidFill>
                    <a:schemeClr val="tx1"/>
                  </a:solidFill>
                  <a:effectLst/>
                  <a:latin typeface="Tahoma" pitchFamily="34" charset="0"/>
                  <a:cs typeface="Arial" pitchFamily="34" charset="0"/>
                </a:rPr>
                <a:t> </a:t>
              </a:r>
              <a:endParaRPr kumimoji="0" lang="en-US" sz="2700" b="0" i="0" u="none" strike="noStrike" cap="none" normalizeH="0" baseline="0" dirty="0" smtClean="0">
                <a:ln>
                  <a:noFill/>
                </a:ln>
                <a:solidFill>
                  <a:schemeClr val="tx1"/>
                </a:solidFill>
                <a:effectLst/>
                <a:latin typeface="Tahoma" pitchFamily="34" charset="0"/>
                <a:cs typeface="Arial" pitchFamily="34" charset="0"/>
              </a:endParaRPr>
            </a:p>
          </p:txBody>
        </p:sp>
        <p:sp>
          <p:nvSpPr>
            <p:cNvPr id="9" name="_s2064"/>
            <p:cNvSpPr>
              <a:spLocks noChangeArrowheads="1"/>
            </p:cNvSpPr>
            <p:nvPr/>
          </p:nvSpPr>
          <p:spPr bwMode="auto">
            <a:xfrm>
              <a:off x="1882" y="2978"/>
              <a:ext cx="3764" cy="312"/>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none" lIns="0" tIns="0" rIns="0" bIns="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2300" b="0" i="0" u="none" strike="noStrike" cap="none" normalizeH="0" baseline="0" dirty="0" smtClean="0">
                  <a:ln>
                    <a:noFill/>
                  </a:ln>
                  <a:solidFill>
                    <a:schemeClr val="tx1"/>
                  </a:solidFill>
                  <a:effectLst/>
                  <a:latin typeface="Tahoma" pitchFamily="34" charset="0"/>
                  <a:cs typeface="Arial" pitchFamily="34" charset="0"/>
                </a:rPr>
                <a:t>6- اثر نقل التعلم من مرحلة النمو الى مرحلة  النمو الاخرى</a:t>
              </a:r>
              <a:endParaRPr kumimoji="0" lang="en-US" sz="2300" b="0" i="0" u="none" strike="noStrike" cap="none" normalizeH="0" baseline="0" dirty="0" smtClean="0">
                <a:ln>
                  <a:noFill/>
                </a:ln>
                <a:solidFill>
                  <a:schemeClr val="tx1"/>
                </a:solidFill>
                <a:effectLst/>
                <a:latin typeface="Tahoma" pitchFamily="34" charset="0"/>
                <a:cs typeface="Arial" pitchFamily="34" charset="0"/>
              </a:endParaRPr>
            </a:p>
          </p:txBody>
        </p:sp>
        <p:sp>
          <p:nvSpPr>
            <p:cNvPr id="10" name="Line 17"/>
            <p:cNvSpPr>
              <a:spLocks noChangeShapeType="1"/>
            </p:cNvSpPr>
            <p:nvPr/>
          </p:nvSpPr>
          <p:spPr bwMode="auto">
            <a:xfrm flipV="1">
              <a:off x="1610" y="2196"/>
              <a:ext cx="272" cy="5"/>
            </a:xfrm>
            <a:prstGeom prst="line">
              <a:avLst/>
            </a:prstGeom>
            <a:ln>
              <a:headEnd/>
              <a:tailEn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ar-IQ"/>
            </a:p>
          </p:txBody>
        </p:sp>
        <p:sp>
          <p:nvSpPr>
            <p:cNvPr id="11" name="Line 18"/>
            <p:cNvSpPr>
              <a:spLocks noChangeShapeType="1"/>
            </p:cNvSpPr>
            <p:nvPr/>
          </p:nvSpPr>
          <p:spPr bwMode="auto">
            <a:xfrm>
              <a:off x="1610" y="2656"/>
              <a:ext cx="1" cy="407"/>
            </a:xfrm>
            <a:prstGeom prst="line">
              <a:avLst/>
            </a:prstGeom>
            <a:ln>
              <a:headEnd/>
              <a:tailEn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ar-IQ"/>
            </a:p>
          </p:txBody>
        </p:sp>
        <p:sp>
          <p:nvSpPr>
            <p:cNvPr id="12" name="Line 19"/>
            <p:cNvSpPr>
              <a:spLocks noChangeShapeType="1"/>
            </p:cNvSpPr>
            <p:nvPr/>
          </p:nvSpPr>
          <p:spPr bwMode="auto">
            <a:xfrm>
              <a:off x="1610" y="3108"/>
              <a:ext cx="544" cy="1"/>
            </a:xfrm>
            <a:prstGeom prst="line">
              <a:avLst/>
            </a:prstGeom>
            <a:ln>
              <a:headEnd/>
              <a:tailEn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ar-IQ"/>
            </a:p>
          </p:txBody>
        </p:sp>
      </p:grpSp>
    </p:spTree>
    <p:extLst>
      <p:ext uri="{BB962C8B-B14F-4D97-AF65-F5344CB8AC3E}">
        <p14:creationId xmlns:p14="http://schemas.microsoft.com/office/powerpoint/2010/main" val="3851239218"/>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مستطيل 4"/>
          <p:cNvGrpSpPr>
            <a:grpSpLocks/>
          </p:cNvGrpSpPr>
          <p:nvPr/>
        </p:nvGrpSpPr>
        <p:grpSpPr bwMode="auto">
          <a:xfrm>
            <a:off x="1547664" y="128588"/>
            <a:ext cx="7596335" cy="1761748"/>
            <a:chOff x="783" y="154"/>
            <a:chExt cx="3626" cy="2082"/>
          </a:xfrm>
        </p:grpSpPr>
        <p:pic>
          <p:nvPicPr>
            <p:cNvPr id="2051" name="مستطيل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 y="154"/>
              <a:ext cx="3172" cy="656"/>
            </a:xfrm>
            <a:prstGeom prst="rect">
              <a:avLst/>
            </a:prstGeom>
            <a:solidFill>
              <a:schemeClr val="bg1"/>
            </a:solidFill>
          </p:spPr>
        </p:pic>
        <p:sp>
          <p:nvSpPr>
            <p:cNvPr id="2052" name="Text Box 4"/>
            <p:cNvSpPr txBox="1">
              <a:spLocks noChangeArrowheads="1"/>
            </p:cNvSpPr>
            <p:nvPr/>
          </p:nvSpPr>
          <p:spPr bwMode="auto">
            <a:xfrm>
              <a:off x="793" y="163"/>
              <a:ext cx="3616" cy="207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ar-IQ" sz="5400" b="1" dirty="0"/>
                <a:t>منحنيات </a:t>
              </a:r>
              <a:r>
                <a:rPr lang="ar-SA" sz="5400" b="1" dirty="0"/>
                <a:t>تعلم </a:t>
              </a:r>
              <a:r>
                <a:rPr lang="ar-SA" sz="5400" b="1" dirty="0" smtClean="0"/>
                <a:t>الحركي</a:t>
              </a:r>
              <a:endParaRPr lang="ar-IQ" sz="5400" b="1" dirty="0" smtClean="0"/>
            </a:p>
            <a:p>
              <a:pPr eaLnBrk="1" fontAlgn="base" hangingPunct="1">
                <a:spcBef>
                  <a:spcPct val="0"/>
                </a:spcBef>
                <a:spcAft>
                  <a:spcPct val="0"/>
                </a:spcAft>
              </a:pPr>
              <a:r>
                <a:rPr lang="ar-IQ" sz="5400" b="1" dirty="0" smtClean="0"/>
                <a:t>  </a:t>
              </a:r>
              <a:r>
                <a:rPr lang="ar-IQ" sz="5400" b="1" dirty="0" smtClean="0">
                  <a:cs typeface="Zanest _ Saidava" pitchFamily="2" charset="-78"/>
                </a:rPr>
                <a:t>ضةماوةكانى فيَربونى جوولة </a:t>
              </a:r>
              <a:endParaRPr lang="en-US" sz="5400" dirty="0">
                <a:cs typeface="Zanest _ Saidava" pitchFamily="2" charset="-78"/>
              </a:endParaRPr>
            </a:p>
          </p:txBody>
        </p:sp>
      </p:grpSp>
      <p:sp>
        <p:nvSpPr>
          <p:cNvPr id="2054" name="Text Box 6"/>
          <p:cNvSpPr txBox="1">
            <a:spLocks noChangeArrowheads="1"/>
          </p:cNvSpPr>
          <p:nvPr/>
        </p:nvSpPr>
        <p:spPr bwMode="auto">
          <a:xfrm>
            <a:off x="1187450" y="3160713"/>
            <a:ext cx="549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solidFill>
                <a:srgbClr val="000000"/>
              </a:solidFill>
            </a:endParaRPr>
          </a:p>
        </p:txBody>
      </p:sp>
      <p:sp>
        <p:nvSpPr>
          <p:cNvPr id="2055" name="Text Box 7"/>
          <p:cNvSpPr txBox="1">
            <a:spLocks noChangeArrowheads="1"/>
          </p:cNvSpPr>
          <p:nvPr/>
        </p:nvSpPr>
        <p:spPr bwMode="auto">
          <a:xfrm>
            <a:off x="0" y="2132856"/>
            <a:ext cx="9143999" cy="44935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ar-IQ" sz="2000" dirty="0">
                <a:solidFill>
                  <a:srgbClr val="000000"/>
                </a:solidFill>
              </a:rPr>
              <a:t> </a:t>
            </a:r>
            <a:r>
              <a:rPr lang="ar-IQ" sz="2800" dirty="0">
                <a:solidFill>
                  <a:srgbClr val="000000"/>
                </a:solidFill>
              </a:rPr>
              <a:t>تعريف منحنيات التعلم / هي حالة من التغيير النسبي في الاداء الحركي أو في الخبرات الحركية عند المتعلم باتجاه تحقيق الهدف أو الواجب الحركي</a:t>
            </a:r>
            <a:r>
              <a:rPr lang="ar-IQ" sz="2000" dirty="0">
                <a:solidFill>
                  <a:srgbClr val="000000"/>
                </a:solidFill>
              </a:rPr>
              <a:t> </a:t>
            </a:r>
            <a:r>
              <a:rPr lang="ar-IQ" sz="2000" dirty="0" smtClean="0">
                <a:solidFill>
                  <a:srgbClr val="000000"/>
                </a:solidFill>
              </a:rPr>
              <a:t>.</a:t>
            </a:r>
          </a:p>
          <a:p>
            <a:pPr fontAlgn="base">
              <a:spcBef>
                <a:spcPct val="50000"/>
              </a:spcBef>
              <a:spcAft>
                <a:spcPct val="0"/>
              </a:spcAft>
            </a:pPr>
            <a:r>
              <a:rPr lang="ar-IQ" sz="2800" dirty="0" smtClean="0">
                <a:solidFill>
                  <a:srgbClr val="000000"/>
                </a:solidFill>
              </a:rPr>
              <a:t>وفي </a:t>
            </a:r>
            <a:r>
              <a:rPr lang="ar-IQ" sz="2800" dirty="0">
                <a:solidFill>
                  <a:srgbClr val="000000"/>
                </a:solidFill>
              </a:rPr>
              <a:t>النهاية نحصل على خط يعبر عن شكل التغيير في الاداء الحركي يطلق عليه منحنى </a:t>
            </a:r>
            <a:r>
              <a:rPr lang="ar-IQ" sz="2800" dirty="0" smtClean="0">
                <a:solidFill>
                  <a:srgbClr val="000000"/>
                </a:solidFill>
              </a:rPr>
              <a:t>التعلم</a:t>
            </a:r>
            <a:endParaRPr lang="ar-IQ" sz="2000" dirty="0">
              <a:solidFill>
                <a:srgbClr val="000000"/>
              </a:solidFill>
            </a:endParaRPr>
          </a:p>
          <a:p>
            <a:pPr fontAlgn="base">
              <a:spcBef>
                <a:spcPct val="50000"/>
              </a:spcBef>
              <a:spcAft>
                <a:spcPct val="0"/>
              </a:spcAft>
            </a:pPr>
            <a:r>
              <a:rPr lang="ar-IQ" sz="2000" dirty="0">
                <a:solidFill>
                  <a:srgbClr val="000000"/>
                </a:solidFill>
              </a:rPr>
              <a:t> .... ان منحنيات التعلم تتناول دراسة التغيرات الكمية التي تطرأ على اداء الكائن الحي اثناء اكتسابه المهارة المعينة </a:t>
            </a:r>
            <a:r>
              <a:rPr lang="ar-IQ" sz="2000" dirty="0" smtClean="0">
                <a:solidFill>
                  <a:srgbClr val="000000"/>
                </a:solidFill>
              </a:rPr>
              <a:t>.... ومن </a:t>
            </a:r>
            <a:r>
              <a:rPr lang="ar-IQ" sz="2000" dirty="0">
                <a:solidFill>
                  <a:srgbClr val="000000"/>
                </a:solidFill>
              </a:rPr>
              <a:t>خلاله يتم قياس التعلم </a:t>
            </a:r>
            <a:r>
              <a:rPr lang="ar-IQ" sz="2000" dirty="0" smtClean="0">
                <a:solidFill>
                  <a:srgbClr val="000000"/>
                </a:solidFill>
              </a:rPr>
              <a:t>الحركى </a:t>
            </a:r>
            <a:endParaRPr lang="ar-IQ" sz="2000" dirty="0">
              <a:solidFill>
                <a:srgbClr val="000000"/>
              </a:solidFill>
            </a:endParaRPr>
          </a:p>
          <a:p>
            <a:pPr fontAlgn="base">
              <a:spcBef>
                <a:spcPct val="50000"/>
              </a:spcBef>
              <a:spcAft>
                <a:spcPct val="0"/>
              </a:spcAft>
            </a:pPr>
            <a:r>
              <a:rPr lang="ar-IQ" sz="2000" dirty="0">
                <a:solidFill>
                  <a:srgbClr val="000000"/>
                </a:solidFill>
              </a:rPr>
              <a:t>ويتم رسم المنحنيات التعلم من خلال محورين هما : </a:t>
            </a:r>
          </a:p>
          <a:p>
            <a:pPr fontAlgn="base">
              <a:spcBef>
                <a:spcPct val="50000"/>
              </a:spcBef>
              <a:spcAft>
                <a:spcPct val="0"/>
              </a:spcAft>
            </a:pPr>
            <a:r>
              <a:rPr lang="ar-IQ" sz="2000" dirty="0">
                <a:solidFill>
                  <a:srgbClr val="000000"/>
                </a:solidFill>
              </a:rPr>
              <a:t>1- المحور العمودى : الذى يحدد بمقدار الاداء ( الزمن ، المسافة ، الاهداف ، .......... </a:t>
            </a:r>
          </a:p>
          <a:p>
            <a:pPr fontAlgn="base">
              <a:spcBef>
                <a:spcPct val="50000"/>
              </a:spcBef>
              <a:spcAft>
                <a:spcPct val="0"/>
              </a:spcAft>
            </a:pPr>
            <a:r>
              <a:rPr lang="ar-IQ" sz="2000" dirty="0">
                <a:solidFill>
                  <a:srgbClr val="000000"/>
                </a:solidFill>
              </a:rPr>
              <a:t>2- المحور الافقي : يحدد بعدد مرات القياس أو  بالتكرارات ، الوحدات التعليمية أو التدريبية ، ................. .... </a:t>
            </a:r>
            <a:endParaRPr lang="en-US" sz="2000" dirty="0">
              <a:solidFill>
                <a:srgbClr val="000000"/>
              </a:solidFill>
            </a:endParaRPr>
          </a:p>
        </p:txBody>
      </p:sp>
      <p:pic>
        <p:nvPicPr>
          <p:cNvPr id="2056" name="صورة 4" descr="111111888888.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278" y="0"/>
            <a:ext cx="1793966"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3313097"/>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nodeType="afterGroup">
                            <p:stCondLst>
                              <p:cond delay="500"/>
                            </p:stCondLst>
                            <p:childTnLst>
                              <p:par>
                                <p:cTn id="12" presetID="41" presetClass="entr" presetSubtype="0" fill="hold" nodeType="afterEffect">
                                  <p:stCondLst>
                                    <p:cond delay="0"/>
                                  </p:stCondLst>
                                  <p:iterate type="lt">
                                    <p:tmPct val="10000"/>
                                  </p:iterate>
                                  <p:childTnLst>
                                    <p:set>
                                      <p:cBhvr>
                                        <p:cTn id="13" dur="1" fill="hold">
                                          <p:stCondLst>
                                            <p:cond delay="0"/>
                                          </p:stCondLst>
                                        </p:cTn>
                                        <p:tgtEl>
                                          <p:spTgt spid="2055">
                                            <p:txEl>
                                              <p:pRg st="0" end="0"/>
                                            </p:txEl>
                                          </p:spTgt>
                                        </p:tgtEl>
                                        <p:attrNameLst>
                                          <p:attrName>style.visibility</p:attrName>
                                        </p:attrNameLst>
                                      </p:cBhvr>
                                      <p:to>
                                        <p:strVal val="visible"/>
                                      </p:to>
                                    </p:set>
                                    <p:anim calcmode="lin" valueType="num">
                                      <p:cBhvr>
                                        <p:cTn id="14" dur="500" fill="hold"/>
                                        <p:tgtEl>
                                          <p:spTgt spid="205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055">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205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05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055">
                                            <p:txEl>
                                              <p:pRg st="0" end="0"/>
                                            </p:txEl>
                                          </p:spTgt>
                                        </p:tgtEl>
                                      </p:cBhvr>
                                    </p:animEffect>
                                  </p:childTnLst>
                                </p:cTn>
                              </p:par>
                            </p:childTnLst>
                          </p:cTn>
                        </p:par>
                        <p:par>
                          <p:cTn id="19" fill="hold">
                            <p:stCondLst>
                              <p:cond delay="6600"/>
                            </p:stCondLst>
                            <p:childTnLst>
                              <p:par>
                                <p:cTn id="20" presetID="41" presetClass="entr" presetSubtype="0" fill="hold" nodeType="afterEffect">
                                  <p:stCondLst>
                                    <p:cond delay="0"/>
                                  </p:stCondLst>
                                  <p:iterate type="lt">
                                    <p:tmPct val="10000"/>
                                  </p:iterate>
                                  <p:childTnLst>
                                    <p:set>
                                      <p:cBhvr>
                                        <p:cTn id="21" dur="1" fill="hold">
                                          <p:stCondLst>
                                            <p:cond delay="0"/>
                                          </p:stCondLst>
                                        </p:cTn>
                                        <p:tgtEl>
                                          <p:spTgt spid="2055">
                                            <p:txEl>
                                              <p:pRg st="1" end="1"/>
                                            </p:txEl>
                                          </p:spTgt>
                                        </p:tgtEl>
                                        <p:attrNameLst>
                                          <p:attrName>style.visibility</p:attrName>
                                        </p:attrNameLst>
                                      </p:cBhvr>
                                      <p:to>
                                        <p:strVal val="visible"/>
                                      </p:to>
                                    </p:set>
                                    <p:anim calcmode="lin" valueType="num">
                                      <p:cBhvr>
                                        <p:cTn id="22" dur="500" fill="hold"/>
                                        <p:tgtEl>
                                          <p:spTgt spid="205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2055">
                                            <p:txEl>
                                              <p:pRg st="1" end="1"/>
                                            </p:txEl>
                                          </p:spTgt>
                                        </p:tgtEl>
                                        <p:attrNameLst>
                                          <p:attrName>ppt_y</p:attrName>
                                        </p:attrNameLst>
                                      </p:cBhvr>
                                      <p:tavLst>
                                        <p:tav tm="0">
                                          <p:val>
                                            <p:strVal val="#ppt_y"/>
                                          </p:val>
                                        </p:tav>
                                        <p:tav tm="100000">
                                          <p:val>
                                            <p:strVal val="#ppt_y"/>
                                          </p:val>
                                        </p:tav>
                                      </p:tavLst>
                                    </p:anim>
                                    <p:anim calcmode="lin" valueType="num">
                                      <p:cBhvr>
                                        <p:cTn id="24" dur="500" fill="hold"/>
                                        <p:tgtEl>
                                          <p:spTgt spid="205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205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2055">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4" fill="hold" nodeType="clickEffect">
                                  <p:stCondLst>
                                    <p:cond delay="0"/>
                                  </p:stCondLst>
                                  <p:childTnLst>
                                    <p:set>
                                      <p:cBhvr>
                                        <p:cTn id="30" dur="1" fill="hold">
                                          <p:stCondLst>
                                            <p:cond delay="0"/>
                                          </p:stCondLst>
                                        </p:cTn>
                                        <p:tgtEl>
                                          <p:spTgt spid="2055">
                                            <p:txEl>
                                              <p:pRg st="2" end="2"/>
                                            </p:txEl>
                                          </p:spTgt>
                                        </p:tgtEl>
                                        <p:attrNameLst>
                                          <p:attrName>style.visibility</p:attrName>
                                        </p:attrNameLst>
                                      </p:cBhvr>
                                      <p:to>
                                        <p:strVal val="visible"/>
                                      </p:to>
                                    </p:set>
                                    <p:anim calcmode="lin" valueType="num">
                                      <p:cBhvr additive="base">
                                        <p:cTn id="31" dur="5000" fill="hold"/>
                                        <p:tgtEl>
                                          <p:spTgt spid="2055">
                                            <p:txEl>
                                              <p:pRg st="2" end="2"/>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20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1" presetClass="entr" presetSubtype="0" fill="hold" nodeType="clickEffect">
                                  <p:stCondLst>
                                    <p:cond delay="0"/>
                                  </p:stCondLst>
                                  <p:iterate type="lt">
                                    <p:tmPct val="10000"/>
                                  </p:iterate>
                                  <p:childTnLst>
                                    <p:set>
                                      <p:cBhvr>
                                        <p:cTn id="36" dur="1" fill="hold">
                                          <p:stCondLst>
                                            <p:cond delay="0"/>
                                          </p:stCondLst>
                                        </p:cTn>
                                        <p:tgtEl>
                                          <p:spTgt spid="2055">
                                            <p:txEl>
                                              <p:pRg st="3" end="3"/>
                                            </p:txEl>
                                          </p:spTgt>
                                        </p:tgtEl>
                                        <p:attrNameLst>
                                          <p:attrName>style.visibility</p:attrName>
                                        </p:attrNameLst>
                                      </p:cBhvr>
                                      <p:to>
                                        <p:strVal val="visible"/>
                                      </p:to>
                                    </p:set>
                                    <p:anim calcmode="lin" valueType="num">
                                      <p:cBhvr>
                                        <p:cTn id="37" dur="500" fill="hold"/>
                                        <p:tgtEl>
                                          <p:spTgt spid="205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2055">
                                            <p:txEl>
                                              <p:pRg st="3" end="3"/>
                                            </p:txEl>
                                          </p:spTgt>
                                        </p:tgtEl>
                                        <p:attrNameLst>
                                          <p:attrName>ppt_y</p:attrName>
                                        </p:attrNameLst>
                                      </p:cBhvr>
                                      <p:tavLst>
                                        <p:tav tm="0">
                                          <p:val>
                                            <p:strVal val="#ppt_y"/>
                                          </p:val>
                                        </p:tav>
                                        <p:tav tm="100000">
                                          <p:val>
                                            <p:strVal val="#ppt_y"/>
                                          </p:val>
                                        </p:tav>
                                      </p:tavLst>
                                    </p:anim>
                                    <p:anim calcmode="lin" valueType="num">
                                      <p:cBhvr>
                                        <p:cTn id="39" dur="500" fill="hold"/>
                                        <p:tgtEl>
                                          <p:spTgt spid="205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205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2055">
                                            <p:txEl>
                                              <p:pRg st="3" end="3"/>
                                            </p:txEl>
                                          </p:spTgt>
                                        </p:tgtEl>
                                      </p:cBhvr>
                                    </p:animEffect>
                                  </p:childTnLst>
                                </p:cTn>
                              </p:par>
                              <p:par>
                                <p:cTn id="42" presetID="41" presetClass="entr" presetSubtype="0" fill="hold" nodeType="withEffect">
                                  <p:stCondLst>
                                    <p:cond delay="0"/>
                                  </p:stCondLst>
                                  <p:iterate type="lt">
                                    <p:tmPct val="10000"/>
                                  </p:iterate>
                                  <p:childTnLst>
                                    <p:set>
                                      <p:cBhvr>
                                        <p:cTn id="43" dur="1" fill="hold">
                                          <p:stCondLst>
                                            <p:cond delay="0"/>
                                          </p:stCondLst>
                                        </p:cTn>
                                        <p:tgtEl>
                                          <p:spTgt spid="2055">
                                            <p:txEl>
                                              <p:pRg st="4" end="4"/>
                                            </p:txEl>
                                          </p:spTgt>
                                        </p:tgtEl>
                                        <p:attrNameLst>
                                          <p:attrName>style.visibility</p:attrName>
                                        </p:attrNameLst>
                                      </p:cBhvr>
                                      <p:to>
                                        <p:strVal val="visible"/>
                                      </p:to>
                                    </p:set>
                                    <p:anim calcmode="lin" valueType="num">
                                      <p:cBhvr>
                                        <p:cTn id="44" dur="500" fill="hold"/>
                                        <p:tgtEl>
                                          <p:spTgt spid="2055">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2055">
                                            <p:txEl>
                                              <p:pRg st="4" end="4"/>
                                            </p:txEl>
                                          </p:spTgt>
                                        </p:tgtEl>
                                        <p:attrNameLst>
                                          <p:attrName>ppt_y</p:attrName>
                                        </p:attrNameLst>
                                      </p:cBhvr>
                                      <p:tavLst>
                                        <p:tav tm="0">
                                          <p:val>
                                            <p:strVal val="#ppt_y"/>
                                          </p:val>
                                        </p:tav>
                                        <p:tav tm="100000">
                                          <p:val>
                                            <p:strVal val="#ppt_y"/>
                                          </p:val>
                                        </p:tav>
                                      </p:tavLst>
                                    </p:anim>
                                    <p:anim calcmode="lin" valueType="num">
                                      <p:cBhvr>
                                        <p:cTn id="46" dur="500" fill="hold"/>
                                        <p:tgtEl>
                                          <p:spTgt spid="2055">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2055">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2055">
                                            <p:txEl>
                                              <p:pRg st="4" end="4"/>
                                            </p:txEl>
                                          </p:spTgt>
                                        </p:tgtEl>
                                      </p:cBhvr>
                                    </p:animEffect>
                                  </p:childTnLst>
                                </p:cTn>
                              </p:par>
                              <p:par>
                                <p:cTn id="49" presetID="41" presetClass="entr" presetSubtype="0" fill="hold" nodeType="withEffect">
                                  <p:stCondLst>
                                    <p:cond delay="0"/>
                                  </p:stCondLst>
                                  <p:iterate type="lt">
                                    <p:tmPct val="10000"/>
                                  </p:iterate>
                                  <p:childTnLst>
                                    <p:set>
                                      <p:cBhvr>
                                        <p:cTn id="50" dur="1" fill="hold">
                                          <p:stCondLst>
                                            <p:cond delay="0"/>
                                          </p:stCondLst>
                                        </p:cTn>
                                        <p:tgtEl>
                                          <p:spTgt spid="2055">
                                            <p:txEl>
                                              <p:pRg st="5" end="5"/>
                                            </p:txEl>
                                          </p:spTgt>
                                        </p:tgtEl>
                                        <p:attrNameLst>
                                          <p:attrName>style.visibility</p:attrName>
                                        </p:attrNameLst>
                                      </p:cBhvr>
                                      <p:to>
                                        <p:strVal val="visible"/>
                                      </p:to>
                                    </p:set>
                                    <p:anim calcmode="lin" valueType="num">
                                      <p:cBhvr>
                                        <p:cTn id="51" dur="500" fill="hold"/>
                                        <p:tgtEl>
                                          <p:spTgt spid="2055">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2055">
                                            <p:txEl>
                                              <p:pRg st="5" end="5"/>
                                            </p:txEl>
                                          </p:spTgt>
                                        </p:tgtEl>
                                        <p:attrNameLst>
                                          <p:attrName>ppt_y</p:attrName>
                                        </p:attrNameLst>
                                      </p:cBhvr>
                                      <p:tavLst>
                                        <p:tav tm="0">
                                          <p:val>
                                            <p:strVal val="#ppt_y"/>
                                          </p:val>
                                        </p:tav>
                                        <p:tav tm="100000">
                                          <p:val>
                                            <p:strVal val="#ppt_y"/>
                                          </p:val>
                                        </p:tav>
                                      </p:tavLst>
                                    </p:anim>
                                    <p:anim calcmode="lin" valueType="num">
                                      <p:cBhvr>
                                        <p:cTn id="53" dur="500" fill="hold"/>
                                        <p:tgtEl>
                                          <p:spTgt spid="2055">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2055">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20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sz="half" idx="1"/>
          </p:nvPr>
        </p:nvSpPr>
        <p:spPr>
          <a:xfrm>
            <a:off x="2195513" y="0"/>
            <a:ext cx="3527425" cy="647700"/>
          </a:xfrm>
          <a:solidFill>
            <a:schemeClr val="bg1"/>
          </a:solid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80000"/>
              </a:lnSpc>
              <a:buFontTx/>
              <a:buNone/>
            </a:pPr>
            <a:r>
              <a:rPr lang="ar-IQ" smtClean="0"/>
              <a:t>كيف يرسم المنحنى ؟</a:t>
            </a:r>
            <a:endParaRPr lang="en-US" smtClean="0"/>
          </a:p>
        </p:txBody>
      </p:sp>
      <p:graphicFrame>
        <p:nvGraphicFramePr>
          <p:cNvPr id="22703" name="Group 175"/>
          <p:cNvGraphicFramePr>
            <a:graphicFrameLocks noGrp="1"/>
          </p:cNvGraphicFramePr>
          <p:nvPr>
            <p:ph sz="half" idx="2"/>
          </p:nvPr>
        </p:nvGraphicFramePr>
        <p:xfrm>
          <a:off x="1692275" y="836613"/>
          <a:ext cx="4032250" cy="5181600"/>
        </p:xfrm>
        <a:graphic>
          <a:graphicData uri="http://schemas.openxmlformats.org/drawingml/2006/table">
            <a:tbl>
              <a:tblPr rtl="1"/>
              <a:tblGrid>
                <a:gridCol w="401637"/>
                <a:gridCol w="406400"/>
                <a:gridCol w="400050"/>
                <a:gridCol w="404813"/>
                <a:gridCol w="403225"/>
                <a:gridCol w="403225"/>
                <a:gridCol w="403225"/>
                <a:gridCol w="401637"/>
                <a:gridCol w="404813"/>
                <a:gridCol w="403225"/>
              </a:tblGrid>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r>
                        <a:rPr kumimoji="0" lang="ar-IQ" sz="2800" b="0" i="0" u="none" strike="noStrike" cap="none" normalizeH="0" baseline="0" smtClean="0">
                          <a:ln>
                            <a:noFill/>
                          </a:ln>
                          <a:solidFill>
                            <a:schemeClr val="tx1"/>
                          </a:solidFill>
                          <a:effectLst/>
                          <a:latin typeface="Arial" pitchFamily="34" charset="0"/>
                          <a:cs typeface="Arial" pitchFamily="34" charset="0"/>
                        </a:rPr>
                        <a:t>3</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r>
                        <a:rPr kumimoji="0" lang="ar-IQ" sz="2800" b="0" i="0" u="none" strike="noStrike" cap="none" normalizeH="0" baseline="0" smtClean="0">
                          <a:ln>
                            <a:noFill/>
                          </a:ln>
                          <a:solidFill>
                            <a:schemeClr val="tx1"/>
                          </a:solidFill>
                          <a:effectLst/>
                          <a:latin typeface="Arial" pitchFamily="34" charset="0"/>
                          <a:cs typeface="Arial" pitchFamily="34" charset="0"/>
                        </a:rPr>
                        <a:t>1</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r>
                        <a:rPr kumimoji="0" lang="ar-IQ" sz="2800" b="0" i="0" u="none" strike="noStrike" cap="none" normalizeH="0" baseline="0" smtClean="0">
                          <a:ln>
                            <a:noFill/>
                          </a:ln>
                          <a:solidFill>
                            <a:schemeClr val="tx1"/>
                          </a:solidFill>
                          <a:effectLst/>
                          <a:latin typeface="Arial" pitchFamily="34" charset="0"/>
                          <a:cs typeface="Arial" pitchFamily="34" charset="0"/>
                        </a:rPr>
                        <a:t> </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r>
                        <a:rPr kumimoji="0" lang="ar-IQ" sz="2800" b="0" i="0" u="none" strike="noStrike" cap="none" normalizeH="0" baseline="0" smtClean="0">
                          <a:ln>
                            <a:noFill/>
                          </a:ln>
                          <a:solidFill>
                            <a:schemeClr val="tx1"/>
                          </a:solidFill>
                          <a:effectLst/>
                          <a:latin typeface="Arial" pitchFamily="34" charset="0"/>
                          <a:cs typeface="Arial" pitchFamily="34" charset="0"/>
                        </a:rPr>
                        <a:t>2</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670" name="Text Box 142"/>
          <p:cNvSpPr txBox="1">
            <a:spLocks noChangeArrowheads="1"/>
          </p:cNvSpPr>
          <p:nvPr/>
        </p:nvSpPr>
        <p:spPr bwMode="auto">
          <a:xfrm>
            <a:off x="-36513" y="1125538"/>
            <a:ext cx="1296988"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sz="2400" dirty="0">
                <a:solidFill>
                  <a:srgbClr val="000000"/>
                </a:solidFill>
              </a:rPr>
              <a:t>  محور العمودي </a:t>
            </a:r>
          </a:p>
          <a:p>
            <a:pPr fontAlgn="base">
              <a:spcBef>
                <a:spcPct val="50000"/>
              </a:spcBef>
              <a:spcAft>
                <a:spcPct val="0"/>
              </a:spcAft>
            </a:pPr>
            <a:endParaRPr lang="ar-IQ" sz="2400" dirty="0">
              <a:solidFill>
                <a:srgbClr val="000000"/>
              </a:solidFill>
            </a:endParaRPr>
          </a:p>
          <a:p>
            <a:pPr fontAlgn="base">
              <a:spcBef>
                <a:spcPct val="50000"/>
              </a:spcBef>
              <a:spcAft>
                <a:spcPct val="0"/>
              </a:spcAft>
            </a:pPr>
            <a:endParaRPr lang="ar-IQ" sz="2400" dirty="0">
              <a:solidFill>
                <a:srgbClr val="000000"/>
              </a:solidFill>
            </a:endParaRPr>
          </a:p>
          <a:p>
            <a:pPr fontAlgn="base">
              <a:spcBef>
                <a:spcPct val="50000"/>
              </a:spcBef>
              <a:spcAft>
                <a:spcPct val="0"/>
              </a:spcAft>
            </a:pPr>
            <a:r>
              <a:rPr lang="ar-IQ" sz="2400" dirty="0" smtClean="0">
                <a:solidFill>
                  <a:srgbClr val="000000"/>
                </a:solidFill>
              </a:rPr>
              <a:t>مقدارالاداء</a:t>
            </a:r>
            <a:r>
              <a:rPr lang="ar-IQ" dirty="0" smtClean="0">
                <a:solidFill>
                  <a:srgbClr val="000000"/>
                </a:solidFill>
              </a:rPr>
              <a:t> </a:t>
            </a:r>
            <a:endParaRPr lang="en-US" dirty="0">
              <a:solidFill>
                <a:srgbClr val="000000"/>
              </a:solidFill>
            </a:endParaRPr>
          </a:p>
        </p:txBody>
      </p:sp>
      <p:sp>
        <p:nvSpPr>
          <p:cNvPr id="22671" name="Text Box 143"/>
          <p:cNvSpPr txBox="1">
            <a:spLocks noChangeArrowheads="1"/>
          </p:cNvSpPr>
          <p:nvPr/>
        </p:nvSpPr>
        <p:spPr bwMode="auto">
          <a:xfrm>
            <a:off x="827088" y="6308725"/>
            <a:ext cx="568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sz="2000">
                <a:solidFill>
                  <a:srgbClr val="000000"/>
                </a:solidFill>
              </a:rPr>
              <a:t>     محور الافقى        الوحدات التعليمية أو التدريبية</a:t>
            </a:r>
            <a:r>
              <a:rPr lang="ar-IQ">
                <a:solidFill>
                  <a:srgbClr val="000000"/>
                </a:solidFill>
              </a:rPr>
              <a:t>  أو حجم الاداء </a:t>
            </a:r>
            <a:endParaRPr lang="en-US">
              <a:solidFill>
                <a:srgbClr val="000000"/>
              </a:solidFill>
            </a:endParaRPr>
          </a:p>
        </p:txBody>
      </p:sp>
      <p:sp>
        <p:nvSpPr>
          <p:cNvPr id="22675" name="Text Box 147"/>
          <p:cNvSpPr txBox="1">
            <a:spLocks noChangeArrowheads="1"/>
          </p:cNvSpPr>
          <p:nvPr/>
        </p:nvSpPr>
        <p:spPr bwMode="auto">
          <a:xfrm>
            <a:off x="971550" y="692150"/>
            <a:ext cx="576263" cy="552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solidFill>
                  <a:srgbClr val="000000"/>
                </a:solidFill>
              </a:rPr>
              <a:t>10</a:t>
            </a:r>
            <a:endParaRPr lang="ar-IQ">
              <a:solidFill>
                <a:srgbClr val="000000"/>
              </a:solidFill>
            </a:endParaRPr>
          </a:p>
          <a:p>
            <a:pPr fontAlgn="base">
              <a:spcBef>
                <a:spcPct val="50000"/>
              </a:spcBef>
              <a:spcAft>
                <a:spcPct val="0"/>
              </a:spcAft>
            </a:pPr>
            <a:r>
              <a:rPr lang="ar-IQ">
                <a:solidFill>
                  <a:srgbClr val="000000"/>
                </a:solidFill>
              </a:rPr>
              <a:t>9</a:t>
            </a:r>
            <a:endParaRPr lang="ar-IQ" sz="2400">
              <a:solidFill>
                <a:srgbClr val="000000"/>
              </a:solidFill>
            </a:endParaRPr>
          </a:p>
          <a:p>
            <a:pPr fontAlgn="base">
              <a:spcBef>
                <a:spcPct val="50000"/>
              </a:spcBef>
              <a:spcAft>
                <a:spcPct val="0"/>
              </a:spcAft>
            </a:pPr>
            <a:r>
              <a:rPr lang="ar-IQ" sz="2400">
                <a:solidFill>
                  <a:srgbClr val="000000"/>
                </a:solidFill>
              </a:rPr>
              <a:t>8</a:t>
            </a:r>
          </a:p>
          <a:p>
            <a:pPr fontAlgn="base">
              <a:spcBef>
                <a:spcPct val="50000"/>
              </a:spcBef>
              <a:spcAft>
                <a:spcPct val="0"/>
              </a:spcAft>
            </a:pPr>
            <a:r>
              <a:rPr lang="ar-IQ" sz="2400">
                <a:solidFill>
                  <a:srgbClr val="000000"/>
                </a:solidFill>
              </a:rPr>
              <a:t>7</a:t>
            </a:r>
          </a:p>
          <a:p>
            <a:pPr fontAlgn="base">
              <a:spcBef>
                <a:spcPct val="50000"/>
              </a:spcBef>
              <a:spcAft>
                <a:spcPct val="0"/>
              </a:spcAft>
            </a:pPr>
            <a:r>
              <a:rPr lang="ar-IQ" sz="2400">
                <a:solidFill>
                  <a:srgbClr val="000000"/>
                </a:solidFill>
              </a:rPr>
              <a:t>6</a:t>
            </a:r>
          </a:p>
          <a:p>
            <a:pPr fontAlgn="base">
              <a:spcBef>
                <a:spcPct val="50000"/>
              </a:spcBef>
              <a:spcAft>
                <a:spcPct val="0"/>
              </a:spcAft>
            </a:pPr>
            <a:r>
              <a:rPr lang="ar-IQ" sz="2400">
                <a:solidFill>
                  <a:srgbClr val="000000"/>
                </a:solidFill>
              </a:rPr>
              <a:t>5</a:t>
            </a:r>
          </a:p>
          <a:p>
            <a:pPr fontAlgn="base">
              <a:spcBef>
                <a:spcPct val="50000"/>
              </a:spcBef>
              <a:spcAft>
                <a:spcPct val="0"/>
              </a:spcAft>
            </a:pPr>
            <a:r>
              <a:rPr lang="ar-IQ" sz="2400">
                <a:solidFill>
                  <a:srgbClr val="000000"/>
                </a:solidFill>
              </a:rPr>
              <a:t>4</a:t>
            </a:r>
          </a:p>
          <a:p>
            <a:pPr fontAlgn="base">
              <a:spcBef>
                <a:spcPct val="50000"/>
              </a:spcBef>
              <a:spcAft>
                <a:spcPct val="0"/>
              </a:spcAft>
            </a:pPr>
            <a:r>
              <a:rPr lang="ar-IQ" sz="2400">
                <a:solidFill>
                  <a:srgbClr val="000000"/>
                </a:solidFill>
              </a:rPr>
              <a:t>3 2</a:t>
            </a:r>
          </a:p>
          <a:p>
            <a:pPr fontAlgn="base">
              <a:spcBef>
                <a:spcPct val="50000"/>
              </a:spcBef>
              <a:spcAft>
                <a:spcPct val="0"/>
              </a:spcAft>
            </a:pPr>
            <a:r>
              <a:rPr lang="ar-IQ" sz="2400">
                <a:solidFill>
                  <a:srgbClr val="000000"/>
                </a:solidFill>
              </a:rPr>
              <a:t>1 </a:t>
            </a:r>
          </a:p>
          <a:p>
            <a:pPr fontAlgn="base">
              <a:spcBef>
                <a:spcPct val="50000"/>
              </a:spcBef>
              <a:spcAft>
                <a:spcPct val="0"/>
              </a:spcAft>
            </a:pPr>
            <a:r>
              <a:rPr lang="ar-IQ" sz="2400">
                <a:solidFill>
                  <a:srgbClr val="000000"/>
                </a:solidFill>
              </a:rPr>
              <a:t>0</a:t>
            </a:r>
            <a:endParaRPr lang="en-US" sz="2400">
              <a:solidFill>
                <a:srgbClr val="000000"/>
              </a:solidFill>
            </a:endParaRPr>
          </a:p>
        </p:txBody>
      </p:sp>
      <p:sp>
        <p:nvSpPr>
          <p:cNvPr id="22678" name="Text Box 150"/>
          <p:cNvSpPr txBox="1">
            <a:spLocks noChangeArrowheads="1"/>
          </p:cNvSpPr>
          <p:nvPr/>
        </p:nvSpPr>
        <p:spPr bwMode="auto">
          <a:xfrm>
            <a:off x="2051050" y="6021388"/>
            <a:ext cx="5975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fontAlgn="base">
              <a:spcBef>
                <a:spcPct val="50000"/>
              </a:spcBef>
              <a:spcAft>
                <a:spcPct val="0"/>
              </a:spcAft>
            </a:pPr>
            <a:r>
              <a:rPr lang="ar-IQ" sz="2400" dirty="0">
                <a:solidFill>
                  <a:srgbClr val="000000"/>
                </a:solidFill>
              </a:rPr>
              <a:t>10  9   8    7   6    5   4   3  2   1 </a:t>
            </a:r>
            <a:r>
              <a:rPr lang="ar-IQ" dirty="0">
                <a:solidFill>
                  <a:srgbClr val="000000"/>
                </a:solidFill>
              </a:rPr>
              <a:t> </a:t>
            </a:r>
            <a:endParaRPr lang="en-US" sz="2400" dirty="0">
              <a:solidFill>
                <a:srgbClr val="000000"/>
              </a:solidFill>
            </a:endParaRPr>
          </a:p>
        </p:txBody>
      </p:sp>
      <p:sp>
        <p:nvSpPr>
          <p:cNvPr id="22680" name="Line 152"/>
          <p:cNvSpPr>
            <a:spLocks noChangeShapeType="1"/>
          </p:cNvSpPr>
          <p:nvPr/>
        </p:nvSpPr>
        <p:spPr bwMode="auto">
          <a:xfrm flipV="1">
            <a:off x="2771775" y="2276475"/>
            <a:ext cx="2663825" cy="2592388"/>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22683" name="Freeform 155"/>
          <p:cNvSpPr>
            <a:spLocks/>
          </p:cNvSpPr>
          <p:nvPr/>
        </p:nvSpPr>
        <p:spPr bwMode="auto">
          <a:xfrm>
            <a:off x="2268538" y="2420938"/>
            <a:ext cx="3421062" cy="2747962"/>
          </a:xfrm>
          <a:custGeom>
            <a:avLst/>
            <a:gdLst>
              <a:gd name="T0" fmla="*/ 68 w 2155"/>
              <a:gd name="T1" fmla="*/ 0 h 1731"/>
              <a:gd name="T2" fmla="*/ 23 w 2155"/>
              <a:gd name="T3" fmla="*/ 544 h 1731"/>
              <a:gd name="T4" fmla="*/ 204 w 2155"/>
              <a:gd name="T5" fmla="*/ 1043 h 1731"/>
              <a:gd name="T6" fmla="*/ 431 w 2155"/>
              <a:gd name="T7" fmla="*/ 1406 h 1731"/>
              <a:gd name="T8" fmla="*/ 885 w 2155"/>
              <a:gd name="T9" fmla="*/ 1678 h 1731"/>
              <a:gd name="T10" fmla="*/ 2155 w 2155"/>
              <a:gd name="T11" fmla="*/ 1724 h 1731"/>
            </a:gdLst>
            <a:ahLst/>
            <a:cxnLst>
              <a:cxn ang="0">
                <a:pos x="T0" y="T1"/>
              </a:cxn>
              <a:cxn ang="0">
                <a:pos x="T2" y="T3"/>
              </a:cxn>
              <a:cxn ang="0">
                <a:pos x="T4" y="T5"/>
              </a:cxn>
              <a:cxn ang="0">
                <a:pos x="T6" y="T7"/>
              </a:cxn>
              <a:cxn ang="0">
                <a:pos x="T8" y="T9"/>
              </a:cxn>
              <a:cxn ang="0">
                <a:pos x="T10" y="T11"/>
              </a:cxn>
            </a:cxnLst>
            <a:rect l="0" t="0" r="r" b="b"/>
            <a:pathLst>
              <a:path w="2155" h="1731">
                <a:moveTo>
                  <a:pt x="68" y="0"/>
                </a:moveTo>
                <a:cubicBezTo>
                  <a:pt x="34" y="185"/>
                  <a:pt x="0" y="370"/>
                  <a:pt x="23" y="544"/>
                </a:cubicBezTo>
                <a:cubicBezTo>
                  <a:pt x="46" y="718"/>
                  <a:pt x="136" y="899"/>
                  <a:pt x="204" y="1043"/>
                </a:cubicBezTo>
                <a:cubicBezTo>
                  <a:pt x="272" y="1187"/>
                  <a:pt x="318" y="1300"/>
                  <a:pt x="431" y="1406"/>
                </a:cubicBezTo>
                <a:cubicBezTo>
                  <a:pt x="544" y="1512"/>
                  <a:pt x="598" y="1625"/>
                  <a:pt x="885" y="1678"/>
                </a:cubicBezTo>
                <a:cubicBezTo>
                  <a:pt x="1172" y="1731"/>
                  <a:pt x="1943" y="1716"/>
                  <a:pt x="2155" y="1724"/>
                </a:cubicBezTo>
              </a:path>
            </a:pathLst>
          </a:custGeom>
          <a:noFill/>
          <a:ln w="38100" cap="flat" cmpd="sng">
            <a:solidFill>
              <a:schemeClr val="tx1"/>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22684" name="Freeform 156"/>
          <p:cNvSpPr>
            <a:spLocks/>
          </p:cNvSpPr>
          <p:nvPr/>
        </p:nvSpPr>
        <p:spPr bwMode="auto">
          <a:xfrm rot="-423859">
            <a:off x="2268538" y="2781300"/>
            <a:ext cx="3097212" cy="1882775"/>
          </a:xfrm>
          <a:custGeom>
            <a:avLst/>
            <a:gdLst>
              <a:gd name="T0" fmla="*/ 0 w 1951"/>
              <a:gd name="T1" fmla="*/ 1186 h 1186"/>
              <a:gd name="T2" fmla="*/ 227 w 1951"/>
              <a:gd name="T3" fmla="*/ 596 h 1186"/>
              <a:gd name="T4" fmla="*/ 817 w 1951"/>
              <a:gd name="T5" fmla="*/ 143 h 1186"/>
              <a:gd name="T6" fmla="*/ 1497 w 1951"/>
              <a:gd name="T7" fmla="*/ 7 h 1186"/>
              <a:gd name="T8" fmla="*/ 1769 w 1951"/>
              <a:gd name="T9" fmla="*/ 98 h 1186"/>
              <a:gd name="T10" fmla="*/ 1951 w 1951"/>
              <a:gd name="T11" fmla="*/ 188 h 1186"/>
            </a:gdLst>
            <a:ahLst/>
            <a:cxnLst>
              <a:cxn ang="0">
                <a:pos x="T0" y="T1"/>
              </a:cxn>
              <a:cxn ang="0">
                <a:pos x="T2" y="T3"/>
              </a:cxn>
              <a:cxn ang="0">
                <a:pos x="T4" y="T5"/>
              </a:cxn>
              <a:cxn ang="0">
                <a:pos x="T6" y="T7"/>
              </a:cxn>
              <a:cxn ang="0">
                <a:pos x="T8" y="T9"/>
              </a:cxn>
              <a:cxn ang="0">
                <a:pos x="T10" y="T11"/>
              </a:cxn>
            </a:cxnLst>
            <a:rect l="0" t="0" r="r" b="b"/>
            <a:pathLst>
              <a:path w="1951" h="1186">
                <a:moveTo>
                  <a:pt x="0" y="1186"/>
                </a:moveTo>
                <a:cubicBezTo>
                  <a:pt x="45" y="978"/>
                  <a:pt x="91" y="770"/>
                  <a:pt x="227" y="596"/>
                </a:cubicBezTo>
                <a:cubicBezTo>
                  <a:pt x="363" y="422"/>
                  <a:pt x="605" y="241"/>
                  <a:pt x="817" y="143"/>
                </a:cubicBezTo>
                <a:cubicBezTo>
                  <a:pt x="1029" y="45"/>
                  <a:pt x="1338" y="14"/>
                  <a:pt x="1497" y="7"/>
                </a:cubicBezTo>
                <a:cubicBezTo>
                  <a:pt x="1656" y="0"/>
                  <a:pt x="1693" y="68"/>
                  <a:pt x="1769" y="98"/>
                </a:cubicBezTo>
                <a:cubicBezTo>
                  <a:pt x="1845" y="128"/>
                  <a:pt x="1921" y="173"/>
                  <a:pt x="1951" y="188"/>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22688" name="Text Box 160"/>
          <p:cNvSpPr txBox="1">
            <a:spLocks noChangeArrowheads="1"/>
          </p:cNvSpPr>
          <p:nvPr/>
        </p:nvSpPr>
        <p:spPr bwMode="auto">
          <a:xfrm>
            <a:off x="5867400" y="476250"/>
            <a:ext cx="3276600" cy="57927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sz="2000" dirty="0">
                <a:solidFill>
                  <a:srgbClr val="000000"/>
                </a:solidFill>
              </a:rPr>
              <a:t>يقصد بالتعلم تكوين قابليات أو مهارات جديدة وتبديل قابليات عن طريق الممارسة والتجربة ويمكن تسجيل هذا الاداء عن طريق تكوين شكل الهندسى التى يوضح لنا خط  الانحدار أو الصعود للاداء على محورين العمودي الذى يمثل المقدار و الافقى الذى يمثل عدد المرات أو الوحدات الزمنية وبالتالي يظهر ما يسمى بمنحنى التعلم .... </a:t>
            </a:r>
            <a:r>
              <a:rPr lang="ar-IQ" dirty="0">
                <a:solidFill>
                  <a:srgbClr val="000000"/>
                </a:solidFill>
              </a:rPr>
              <a:t>حيث يتم تقسيم الوحدات الخاصة بالمحورين  بمسافات متساوية وتبدأ من نقطة الالتقاء بين المحورين ويجب ان تكون المسافات متساوية من ناحية الحجم والمقدار </a:t>
            </a:r>
            <a:endParaRPr lang="en-US" dirty="0">
              <a:solidFill>
                <a:srgbClr val="000000"/>
              </a:solidFill>
            </a:endParaRPr>
          </a:p>
          <a:p>
            <a:pPr fontAlgn="base">
              <a:spcBef>
                <a:spcPct val="50000"/>
              </a:spcBef>
              <a:spcAft>
                <a:spcPct val="0"/>
              </a:spcAft>
            </a:pPr>
            <a:r>
              <a:rPr lang="ar-IQ" sz="2000" dirty="0">
                <a:solidFill>
                  <a:srgbClr val="000000"/>
                </a:solidFill>
              </a:rPr>
              <a:t>وهناك ثلاث عوامل تحدد المنحنى</a:t>
            </a:r>
          </a:p>
          <a:p>
            <a:pPr fontAlgn="base">
              <a:spcBef>
                <a:spcPct val="50000"/>
              </a:spcBef>
              <a:spcAft>
                <a:spcPct val="0"/>
              </a:spcAft>
            </a:pPr>
            <a:r>
              <a:rPr lang="ar-IQ" sz="2000" dirty="0">
                <a:solidFill>
                  <a:srgbClr val="000000"/>
                </a:solidFill>
              </a:rPr>
              <a:t> 1- بداية المنحنى .</a:t>
            </a:r>
          </a:p>
          <a:p>
            <a:pPr fontAlgn="base">
              <a:spcBef>
                <a:spcPct val="50000"/>
              </a:spcBef>
              <a:spcAft>
                <a:spcPct val="0"/>
              </a:spcAft>
            </a:pPr>
            <a:r>
              <a:rPr lang="ar-IQ" sz="2000" dirty="0">
                <a:solidFill>
                  <a:srgbClr val="000000"/>
                </a:solidFill>
              </a:rPr>
              <a:t>2- وسط المنحنى .</a:t>
            </a:r>
          </a:p>
          <a:p>
            <a:pPr fontAlgn="base">
              <a:spcBef>
                <a:spcPct val="50000"/>
              </a:spcBef>
              <a:spcAft>
                <a:spcPct val="0"/>
              </a:spcAft>
            </a:pPr>
            <a:r>
              <a:rPr lang="ar-IQ" sz="2000" dirty="0">
                <a:solidFill>
                  <a:srgbClr val="000000"/>
                </a:solidFill>
              </a:rPr>
              <a:t>3- نهاية المنحنى .</a:t>
            </a:r>
            <a:endParaRPr lang="en-US" sz="2000" dirty="0">
              <a:solidFill>
                <a:srgbClr val="000000"/>
              </a:solidFill>
            </a:endParaRPr>
          </a:p>
        </p:txBody>
      </p:sp>
    </p:spTree>
    <p:extLst>
      <p:ext uri="{BB962C8B-B14F-4D97-AF65-F5344CB8AC3E}">
        <p14:creationId xmlns:p14="http://schemas.microsoft.com/office/powerpoint/2010/main" val="2572025963"/>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2531">
                                            <p:bg/>
                                          </p:spTgt>
                                        </p:tgtEl>
                                        <p:attrNameLst>
                                          <p:attrName>style.visibility</p:attrName>
                                        </p:attrNameLst>
                                      </p:cBhvr>
                                      <p:to>
                                        <p:strVal val="visible"/>
                                      </p:to>
                                    </p:set>
                                    <p:anim calcmode="lin" valueType="num">
                                      <p:cBhvr>
                                        <p:cTn id="7" dur="500" fill="hold"/>
                                        <p:tgtEl>
                                          <p:spTgt spid="22531">
                                            <p:bg/>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2531">
                                            <p:bg/>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2531">
                                            <p:bg/>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2531">
                                            <p:bg/>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22531">
                                            <p:txEl>
                                              <p:pRg st="0" end="0"/>
                                            </p:txEl>
                                          </p:spTgt>
                                        </p:tgtEl>
                                        <p:attrNameLst>
                                          <p:attrName>style.visibility</p:attrName>
                                        </p:attrNameLst>
                                      </p:cBhvr>
                                      <p:to>
                                        <p:strVal val="visible"/>
                                      </p:to>
                                    </p:set>
                                    <p:anim calcmode="lin" valueType="num">
                                      <p:cBhvr>
                                        <p:cTn id="13" dur="500" fill="hold"/>
                                        <p:tgtEl>
                                          <p:spTgt spid="2253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2253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2253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2688"/>
                                        </p:tgtEl>
                                        <p:attrNameLst>
                                          <p:attrName>style.visibility</p:attrName>
                                        </p:attrNameLst>
                                      </p:cBhvr>
                                      <p:to>
                                        <p:strVal val="visible"/>
                                      </p:to>
                                    </p:set>
                                    <p:anim calcmode="lin" valueType="num">
                                      <p:cBhvr>
                                        <p:cTn id="21" dur="1000" fill="hold"/>
                                        <p:tgtEl>
                                          <p:spTgt spid="22688"/>
                                        </p:tgtEl>
                                        <p:attrNameLst>
                                          <p:attrName>ppt_x</p:attrName>
                                        </p:attrNameLst>
                                      </p:cBhvr>
                                      <p:tavLst>
                                        <p:tav tm="0">
                                          <p:val>
                                            <p:strVal val="#ppt_x-.2"/>
                                          </p:val>
                                        </p:tav>
                                        <p:tav tm="100000">
                                          <p:val>
                                            <p:strVal val="#ppt_x"/>
                                          </p:val>
                                        </p:tav>
                                      </p:tavLst>
                                    </p:anim>
                                    <p:anim calcmode="lin" valueType="num">
                                      <p:cBhvr>
                                        <p:cTn id="22" dur="1000" fill="hold"/>
                                        <p:tgtEl>
                                          <p:spTgt spid="2268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268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nodeType="clickEffect">
                                  <p:stCondLst>
                                    <p:cond delay="0"/>
                                  </p:stCondLst>
                                  <p:childTnLst>
                                    <p:set>
                                      <p:cBhvr>
                                        <p:cTn id="27" dur="1" fill="hold">
                                          <p:stCondLst>
                                            <p:cond delay="0"/>
                                          </p:stCondLst>
                                        </p:cTn>
                                        <p:tgtEl>
                                          <p:spTgt spid="22703"/>
                                        </p:tgtEl>
                                        <p:attrNameLst>
                                          <p:attrName>style.visibility</p:attrName>
                                        </p:attrNameLst>
                                      </p:cBhvr>
                                      <p:to>
                                        <p:strVal val="visible"/>
                                      </p:to>
                                    </p:set>
                                    <p:anim calcmode="lin" valueType="num">
                                      <p:cBhvr additive="base">
                                        <p:cTn id="28" dur="500" fill="hold"/>
                                        <p:tgtEl>
                                          <p:spTgt spid="22703"/>
                                        </p:tgtEl>
                                        <p:attrNameLst>
                                          <p:attrName>ppt_x</p:attrName>
                                        </p:attrNameLst>
                                      </p:cBhvr>
                                      <p:tavLst>
                                        <p:tav tm="0">
                                          <p:val>
                                            <p:strVal val="0-#ppt_w/2"/>
                                          </p:val>
                                        </p:tav>
                                        <p:tav tm="100000">
                                          <p:val>
                                            <p:strVal val="#ppt_x"/>
                                          </p:val>
                                        </p:tav>
                                      </p:tavLst>
                                    </p:anim>
                                    <p:anim calcmode="lin" valueType="num">
                                      <p:cBhvr additive="base">
                                        <p:cTn id="29" dur="500" fill="hold"/>
                                        <p:tgtEl>
                                          <p:spTgt spid="22703"/>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2675"/>
                                        </p:tgtEl>
                                        <p:attrNameLst>
                                          <p:attrName>style.visibility</p:attrName>
                                        </p:attrNameLst>
                                      </p:cBhvr>
                                      <p:to>
                                        <p:strVal val="visible"/>
                                      </p:to>
                                    </p:set>
                                    <p:anim calcmode="lin" valueType="num">
                                      <p:cBhvr additive="base">
                                        <p:cTn id="34" dur="500" fill="hold"/>
                                        <p:tgtEl>
                                          <p:spTgt spid="22675"/>
                                        </p:tgtEl>
                                        <p:attrNameLst>
                                          <p:attrName>ppt_x</p:attrName>
                                        </p:attrNameLst>
                                      </p:cBhvr>
                                      <p:tavLst>
                                        <p:tav tm="0">
                                          <p:val>
                                            <p:strVal val="#ppt_x"/>
                                          </p:val>
                                        </p:tav>
                                        <p:tav tm="100000">
                                          <p:val>
                                            <p:strVal val="#ppt_x"/>
                                          </p:val>
                                        </p:tav>
                                      </p:tavLst>
                                    </p:anim>
                                    <p:anim calcmode="lin" valueType="num">
                                      <p:cBhvr additive="base">
                                        <p:cTn id="35" dur="500" fill="hold"/>
                                        <p:tgtEl>
                                          <p:spTgt spid="22675"/>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22678">
                                            <p:txEl>
                                              <p:pRg st="0" end="0"/>
                                            </p:txEl>
                                          </p:spTgt>
                                        </p:tgtEl>
                                        <p:attrNameLst>
                                          <p:attrName>style.visibility</p:attrName>
                                        </p:attrNameLst>
                                      </p:cBhvr>
                                      <p:to>
                                        <p:strVal val="visible"/>
                                      </p:to>
                                    </p:set>
                                    <p:anim calcmode="lin" valueType="num">
                                      <p:cBhvr additive="base">
                                        <p:cTn id="40" dur="500" fill="hold"/>
                                        <p:tgtEl>
                                          <p:spTgt spid="22678">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26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37" presetClass="entr" presetSubtype="0" fill="hold" nodeType="clickEffect">
                                  <p:stCondLst>
                                    <p:cond delay="0"/>
                                  </p:stCondLst>
                                  <p:childTnLst>
                                    <p:set>
                                      <p:cBhvr>
                                        <p:cTn id="45" dur="1" fill="hold">
                                          <p:stCondLst>
                                            <p:cond delay="0"/>
                                          </p:stCondLst>
                                        </p:cTn>
                                        <p:tgtEl>
                                          <p:spTgt spid="22671">
                                            <p:txEl>
                                              <p:pRg st="0" end="0"/>
                                            </p:txEl>
                                          </p:spTgt>
                                        </p:tgtEl>
                                        <p:attrNameLst>
                                          <p:attrName>style.visibility</p:attrName>
                                        </p:attrNameLst>
                                      </p:cBhvr>
                                      <p:to>
                                        <p:strVal val="visible"/>
                                      </p:to>
                                    </p:set>
                                    <p:animEffect transition="in" filter="fade">
                                      <p:cBhvr>
                                        <p:cTn id="46" dur="1000"/>
                                        <p:tgtEl>
                                          <p:spTgt spid="22671">
                                            <p:txEl>
                                              <p:pRg st="0" end="0"/>
                                            </p:txEl>
                                          </p:spTgt>
                                        </p:tgtEl>
                                      </p:cBhvr>
                                    </p:animEffect>
                                    <p:anim calcmode="lin" valueType="num">
                                      <p:cBhvr>
                                        <p:cTn id="47" dur="1000" fill="hold"/>
                                        <p:tgtEl>
                                          <p:spTgt spid="22671">
                                            <p:txEl>
                                              <p:pRg st="0" end="0"/>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22671">
                                            <p:txEl>
                                              <p:pRg st="0" end="0"/>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267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37" presetClass="entr" presetSubtype="0" fill="hold" nodeType="clickEffect">
                                  <p:stCondLst>
                                    <p:cond delay="0"/>
                                  </p:stCondLst>
                                  <p:childTnLst>
                                    <p:set>
                                      <p:cBhvr>
                                        <p:cTn id="53" dur="1" fill="hold">
                                          <p:stCondLst>
                                            <p:cond delay="0"/>
                                          </p:stCondLst>
                                        </p:cTn>
                                        <p:tgtEl>
                                          <p:spTgt spid="22670">
                                            <p:txEl>
                                              <p:pRg st="0" end="0"/>
                                            </p:txEl>
                                          </p:spTgt>
                                        </p:tgtEl>
                                        <p:attrNameLst>
                                          <p:attrName>style.visibility</p:attrName>
                                        </p:attrNameLst>
                                      </p:cBhvr>
                                      <p:to>
                                        <p:strVal val="visible"/>
                                      </p:to>
                                    </p:set>
                                    <p:animEffect transition="in" filter="fade">
                                      <p:cBhvr>
                                        <p:cTn id="54" dur="1000"/>
                                        <p:tgtEl>
                                          <p:spTgt spid="22670">
                                            <p:txEl>
                                              <p:pRg st="0" end="0"/>
                                            </p:txEl>
                                          </p:spTgt>
                                        </p:tgtEl>
                                      </p:cBhvr>
                                    </p:animEffect>
                                    <p:anim calcmode="lin" valueType="num">
                                      <p:cBhvr>
                                        <p:cTn id="55" dur="1000" fill="hold"/>
                                        <p:tgtEl>
                                          <p:spTgt spid="22670">
                                            <p:txEl>
                                              <p:pRg st="0" end="0"/>
                                            </p:txEl>
                                          </p:spTgt>
                                        </p:tgtEl>
                                        <p:attrNameLst>
                                          <p:attrName>ppt_x</p:attrName>
                                        </p:attrNameLst>
                                      </p:cBhvr>
                                      <p:tavLst>
                                        <p:tav tm="0">
                                          <p:val>
                                            <p:strVal val="#ppt_x"/>
                                          </p:val>
                                        </p:tav>
                                        <p:tav tm="100000">
                                          <p:val>
                                            <p:strVal val="#ppt_x"/>
                                          </p:val>
                                        </p:tav>
                                      </p:tavLst>
                                    </p:anim>
                                    <p:anim calcmode="lin" valueType="num">
                                      <p:cBhvr>
                                        <p:cTn id="56" dur="900" decel="100000" fill="hold"/>
                                        <p:tgtEl>
                                          <p:spTgt spid="22670">
                                            <p:txEl>
                                              <p:pRg st="0" end="0"/>
                                            </p:tx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670">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2683"/>
                                        </p:tgtEl>
                                        <p:attrNameLst>
                                          <p:attrName>style.visibility</p:attrName>
                                        </p:attrNameLst>
                                      </p:cBhvr>
                                      <p:to>
                                        <p:strVal val="visible"/>
                                      </p:to>
                                    </p:set>
                                    <p:anim calcmode="lin" valueType="num">
                                      <p:cBhvr additive="base">
                                        <p:cTn id="62" dur="500" fill="hold"/>
                                        <p:tgtEl>
                                          <p:spTgt spid="22683"/>
                                        </p:tgtEl>
                                        <p:attrNameLst>
                                          <p:attrName>ppt_x</p:attrName>
                                        </p:attrNameLst>
                                      </p:cBhvr>
                                      <p:tavLst>
                                        <p:tav tm="0">
                                          <p:val>
                                            <p:strVal val="#ppt_x"/>
                                          </p:val>
                                        </p:tav>
                                        <p:tav tm="100000">
                                          <p:val>
                                            <p:strVal val="#ppt_x"/>
                                          </p:val>
                                        </p:tav>
                                      </p:tavLst>
                                    </p:anim>
                                    <p:anim calcmode="lin" valueType="num">
                                      <p:cBhvr additive="base">
                                        <p:cTn id="63" dur="500" fill="hold"/>
                                        <p:tgtEl>
                                          <p:spTgt spid="22683"/>
                                        </p:tgtEl>
                                        <p:attrNameLst>
                                          <p:attrName>ppt_y</p:attrName>
                                        </p:attrNameLst>
                                      </p:cBhvr>
                                      <p:tavLst>
                                        <p:tav tm="0">
                                          <p:val>
                                            <p:strVal val="1+#ppt_h/2"/>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22684"/>
                                        </p:tgtEl>
                                        <p:attrNameLst>
                                          <p:attrName>style.visibility</p:attrName>
                                        </p:attrNameLst>
                                      </p:cBhvr>
                                      <p:to>
                                        <p:strVal val="visible"/>
                                      </p:to>
                                    </p:set>
                                    <p:anim calcmode="lin" valueType="num">
                                      <p:cBhvr additive="base">
                                        <p:cTn id="68" dur="500" fill="hold"/>
                                        <p:tgtEl>
                                          <p:spTgt spid="22684"/>
                                        </p:tgtEl>
                                        <p:attrNameLst>
                                          <p:attrName>ppt_x</p:attrName>
                                        </p:attrNameLst>
                                      </p:cBhvr>
                                      <p:tavLst>
                                        <p:tav tm="0">
                                          <p:val>
                                            <p:strVal val="#ppt_x"/>
                                          </p:val>
                                        </p:tav>
                                        <p:tav tm="100000">
                                          <p:val>
                                            <p:strVal val="#ppt_x"/>
                                          </p:val>
                                        </p:tav>
                                      </p:tavLst>
                                    </p:anim>
                                    <p:anim calcmode="lin" valueType="num">
                                      <p:cBhvr additive="base">
                                        <p:cTn id="69" dur="500" fill="hold"/>
                                        <p:tgtEl>
                                          <p:spTgt spid="22684"/>
                                        </p:tgtEl>
                                        <p:attrNameLst>
                                          <p:attrName>ppt_y</p:attrName>
                                        </p:attrNameLst>
                                      </p:cBhvr>
                                      <p:tavLst>
                                        <p:tav tm="0">
                                          <p:val>
                                            <p:strVal val="1+#ppt_h/2"/>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2680"/>
                                        </p:tgtEl>
                                        <p:attrNameLst>
                                          <p:attrName>style.visibility</p:attrName>
                                        </p:attrNameLst>
                                      </p:cBhvr>
                                      <p:to>
                                        <p:strVal val="visible"/>
                                      </p:to>
                                    </p:set>
                                    <p:anim calcmode="lin" valueType="num">
                                      <p:cBhvr additive="base">
                                        <p:cTn id="74" dur="500" fill="hold"/>
                                        <p:tgtEl>
                                          <p:spTgt spid="22680"/>
                                        </p:tgtEl>
                                        <p:attrNameLst>
                                          <p:attrName>ppt_x</p:attrName>
                                        </p:attrNameLst>
                                      </p:cBhvr>
                                      <p:tavLst>
                                        <p:tav tm="0">
                                          <p:val>
                                            <p:strVal val="#ppt_x"/>
                                          </p:val>
                                        </p:tav>
                                        <p:tav tm="100000">
                                          <p:val>
                                            <p:strVal val="#ppt_x"/>
                                          </p:val>
                                        </p:tav>
                                      </p:tavLst>
                                    </p:anim>
                                    <p:anim calcmode="lin" valueType="num">
                                      <p:cBhvr additive="base">
                                        <p:cTn id="75" dur="500" fill="hold"/>
                                        <p:tgtEl>
                                          <p:spTgt spid="226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nimBg="1"/>
      <p:bldP spid="22675" grpId="0"/>
      <p:bldP spid="22680" grpId="0" animBg="1"/>
      <p:bldP spid="22683" grpId="0" animBg="1"/>
      <p:bldP spid="22684" grpId="0" animBg="1"/>
      <p:bldP spid="22688"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107504" y="1196752"/>
            <a:ext cx="8713787" cy="4525962"/>
          </a:xfrm>
          <a:solidFill>
            <a:schemeClr val="bg1"/>
          </a:solid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90000"/>
              </a:lnSpc>
              <a:buFontTx/>
              <a:buNone/>
            </a:pPr>
            <a:r>
              <a:rPr lang="ar-IQ" sz="2800" dirty="0" smtClean="0"/>
              <a:t>لقد تم تقسيم المنحنيات الى نوعين اساسيين : </a:t>
            </a:r>
          </a:p>
          <a:p>
            <a:pPr>
              <a:lnSpc>
                <a:spcPct val="90000"/>
              </a:lnSpc>
              <a:buFontTx/>
              <a:buNone/>
            </a:pPr>
            <a:r>
              <a:rPr lang="ar-IQ" sz="2800" dirty="0" smtClean="0"/>
              <a:t>اولا // منحنيات من حيث الغرض تستخدم لتسجيل مقدار التغيير الذي طرأ على الاداء الحركي نتيجة العملية التعليمية وتنقسم الى :    </a:t>
            </a:r>
          </a:p>
          <a:p>
            <a:pPr lvl="1">
              <a:lnSpc>
                <a:spcPct val="90000"/>
              </a:lnSpc>
              <a:buFontTx/>
              <a:buNone/>
            </a:pPr>
            <a:r>
              <a:rPr lang="ar-IQ" sz="2400" dirty="0" smtClean="0"/>
              <a:t>1- منحنى النجاح أو التحصيل .</a:t>
            </a:r>
          </a:p>
          <a:p>
            <a:pPr lvl="1">
              <a:lnSpc>
                <a:spcPct val="90000"/>
              </a:lnSpc>
              <a:buFontTx/>
              <a:buNone/>
            </a:pPr>
            <a:r>
              <a:rPr lang="ar-IQ" sz="2400" dirty="0" smtClean="0"/>
              <a:t>2- منحنى الخطأ  .</a:t>
            </a:r>
          </a:p>
          <a:p>
            <a:pPr lvl="1">
              <a:lnSpc>
                <a:spcPct val="90000"/>
              </a:lnSpc>
              <a:buFontTx/>
              <a:buNone/>
            </a:pPr>
            <a:r>
              <a:rPr lang="ar-IQ" sz="2400" dirty="0" smtClean="0"/>
              <a:t>3- منحنى الزمن . </a:t>
            </a:r>
          </a:p>
          <a:p>
            <a:pPr>
              <a:lnSpc>
                <a:spcPct val="90000"/>
              </a:lnSpc>
              <a:buFontTx/>
              <a:buNone/>
            </a:pPr>
            <a:r>
              <a:rPr lang="ar-IQ" sz="2800" dirty="0" smtClean="0"/>
              <a:t>ثانيا // منحنيات من حيث الشكل تشمل :</a:t>
            </a:r>
            <a:br>
              <a:rPr lang="ar-IQ" sz="2800" dirty="0" smtClean="0"/>
            </a:br>
            <a:r>
              <a:rPr lang="ar-IQ" sz="2800" dirty="0" smtClean="0"/>
              <a:t>1- منحنيات الزيادة المنتظمة.</a:t>
            </a:r>
          </a:p>
          <a:p>
            <a:pPr>
              <a:lnSpc>
                <a:spcPct val="90000"/>
              </a:lnSpc>
              <a:buFontTx/>
              <a:buNone/>
            </a:pPr>
            <a:r>
              <a:rPr lang="ar-IQ" sz="2800" dirty="0" smtClean="0"/>
              <a:t>   2 - منحنيات الزيادة السلبية  </a:t>
            </a:r>
          </a:p>
          <a:p>
            <a:pPr>
              <a:lnSpc>
                <a:spcPct val="90000"/>
              </a:lnSpc>
              <a:buFontTx/>
              <a:buNone/>
            </a:pPr>
            <a:r>
              <a:rPr lang="ar-IQ" sz="2800" dirty="0" smtClean="0"/>
              <a:t>    3-منحنيات الزيادة الايجابية  </a:t>
            </a:r>
          </a:p>
          <a:p>
            <a:pPr>
              <a:lnSpc>
                <a:spcPct val="90000"/>
              </a:lnSpc>
              <a:buFontTx/>
              <a:buNone/>
            </a:pPr>
            <a:endParaRPr lang="en-US" sz="2800" dirty="0" smtClean="0"/>
          </a:p>
        </p:txBody>
      </p:sp>
      <p:sp>
        <p:nvSpPr>
          <p:cNvPr id="26626" name="Rectangle 2"/>
          <p:cNvSpPr>
            <a:spLocks noGrp="1" noChangeArrowheads="1"/>
          </p:cNvSpPr>
          <p:nvPr>
            <p:ph type="title"/>
          </p:nvPr>
        </p:nvSpPr>
        <p:spPr>
          <a:xfrm>
            <a:off x="2051720" y="116632"/>
            <a:ext cx="5113338" cy="1143000"/>
          </a:xfrm>
          <a:solidFill>
            <a:schemeClr val="bg1"/>
          </a:solid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ar-IQ" dirty="0" smtClean="0"/>
              <a:t>انواع المنحنيات </a:t>
            </a:r>
            <a:endParaRPr lang="en-US" dirty="0" smtClean="0"/>
          </a:p>
        </p:txBody>
      </p:sp>
      <p:pic>
        <p:nvPicPr>
          <p:cNvPr id="26628" name="صورة 3" descr="007.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4076700"/>
            <a:ext cx="3311525"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7276067"/>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ppt_w</p:attrName>
                                        </p:attrNameLst>
                                      </p:cBhvr>
                                      <p:tavLst>
                                        <p:tav tm="0">
                                          <p:val>
                                            <p:fltVal val="0"/>
                                          </p:val>
                                        </p:tav>
                                        <p:tav tm="100000">
                                          <p:val>
                                            <p:strVal val="#ppt_w"/>
                                          </p:val>
                                        </p:tav>
                                      </p:tavLst>
                                    </p:anim>
                                    <p:anim calcmode="lin" valueType="num">
                                      <p:cBhvr>
                                        <p:cTn id="8" dur="500" fill="hold"/>
                                        <p:tgtEl>
                                          <p:spTgt spid="26626"/>
                                        </p:tgtEl>
                                        <p:attrNameLst>
                                          <p:attrName>ppt_h</p:attrName>
                                        </p:attrNameLst>
                                      </p:cBhvr>
                                      <p:tavLst>
                                        <p:tav tm="0">
                                          <p:val>
                                            <p:fltVal val="0"/>
                                          </p:val>
                                        </p:tav>
                                        <p:tav tm="100000">
                                          <p:val>
                                            <p:strVal val="#ppt_h"/>
                                          </p:val>
                                        </p:tav>
                                      </p:tavLst>
                                    </p:anim>
                                    <p:anim calcmode="lin" valueType="num">
                                      <p:cBhvr>
                                        <p:cTn id="9" dur="500" fill="hold"/>
                                        <p:tgtEl>
                                          <p:spTgt spid="26626"/>
                                        </p:tgtEl>
                                        <p:attrNameLst>
                                          <p:attrName>style.rotation</p:attrName>
                                        </p:attrNameLst>
                                      </p:cBhvr>
                                      <p:tavLst>
                                        <p:tav tm="0">
                                          <p:val>
                                            <p:fltVal val="360"/>
                                          </p:val>
                                        </p:tav>
                                        <p:tav tm="100000">
                                          <p:val>
                                            <p:fltVal val="0"/>
                                          </p:val>
                                        </p:tav>
                                      </p:tavLst>
                                    </p:anim>
                                    <p:animEffect transition="in" filter="fade">
                                      <p:cBhvr>
                                        <p:cTn id="10" dur="500"/>
                                        <p:tgtEl>
                                          <p:spTgt spid="26626"/>
                                        </p:tgtEl>
                                      </p:cBhvr>
                                    </p:animEffect>
                                  </p:childTnLst>
                                </p:cTn>
                              </p:par>
                            </p:childTnLst>
                          </p:cTn>
                        </p:par>
                        <p:par>
                          <p:cTn id="11" fill="hold" nodeType="afterGroup">
                            <p:stCondLst>
                              <p:cond delay="500"/>
                            </p:stCondLst>
                            <p:childTnLst>
                              <p:par>
                                <p:cTn id="12" presetID="7" presetClass="entr" presetSubtype="8" fill="hold" nodeType="afterEffect">
                                  <p:stCondLst>
                                    <p:cond delay="0"/>
                                  </p:stCondLst>
                                  <p:childTnLst>
                                    <p:set>
                                      <p:cBhvr>
                                        <p:cTn id="13" dur="1" fill="hold">
                                          <p:stCondLst>
                                            <p:cond delay="0"/>
                                          </p:stCondLst>
                                        </p:cTn>
                                        <p:tgtEl>
                                          <p:spTgt spid="26627">
                                            <p:txEl>
                                              <p:pRg st="0" end="0"/>
                                            </p:txEl>
                                          </p:spTgt>
                                        </p:tgtEl>
                                        <p:attrNameLst>
                                          <p:attrName>style.visibility</p:attrName>
                                        </p:attrNameLst>
                                      </p:cBhvr>
                                      <p:to>
                                        <p:strVal val="visible"/>
                                      </p:to>
                                    </p:set>
                                    <p:anim calcmode="lin" valueType="num">
                                      <p:cBhvr additive="base">
                                        <p:cTn id="14" dur="50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15" dur="50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1" presetClass="entr" presetSubtype="0" fill="hold" nodeType="clickEffect">
                                  <p:stCondLst>
                                    <p:cond delay="0"/>
                                  </p:stCondLst>
                                  <p:iterate type="lt">
                                    <p:tmPct val="10000"/>
                                  </p:iterate>
                                  <p:childTnLst>
                                    <p:set>
                                      <p:cBhvr>
                                        <p:cTn id="19" dur="1" fill="hold">
                                          <p:stCondLst>
                                            <p:cond delay="0"/>
                                          </p:stCondLst>
                                        </p:cTn>
                                        <p:tgtEl>
                                          <p:spTgt spid="26627">
                                            <p:txEl>
                                              <p:pRg st="1" end="1"/>
                                            </p:txEl>
                                          </p:spTgt>
                                        </p:tgtEl>
                                        <p:attrNameLst>
                                          <p:attrName>style.visibility</p:attrName>
                                        </p:attrNameLst>
                                      </p:cBhvr>
                                      <p:to>
                                        <p:strVal val="visible"/>
                                      </p:to>
                                    </p:set>
                                    <p:anim calcmode="lin" valueType="num">
                                      <p:cBhvr>
                                        <p:cTn id="20" dur="500" fill="hold"/>
                                        <p:tgtEl>
                                          <p:spTgt spid="2662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26627">
                                            <p:txEl>
                                              <p:pRg st="1" end="1"/>
                                            </p:txEl>
                                          </p:spTgt>
                                        </p:tgtEl>
                                        <p:attrNameLst>
                                          <p:attrName>ppt_y</p:attrName>
                                        </p:attrNameLst>
                                      </p:cBhvr>
                                      <p:tavLst>
                                        <p:tav tm="0">
                                          <p:val>
                                            <p:strVal val="#ppt_y"/>
                                          </p:val>
                                        </p:tav>
                                        <p:tav tm="100000">
                                          <p:val>
                                            <p:strVal val="#ppt_y"/>
                                          </p:val>
                                        </p:tav>
                                      </p:tavLst>
                                    </p:anim>
                                    <p:anim calcmode="lin" valueType="num">
                                      <p:cBhvr>
                                        <p:cTn id="22" dur="500" fill="hold"/>
                                        <p:tgtEl>
                                          <p:spTgt spid="2662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2662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26627">
                                            <p:txEl>
                                              <p:pRg st="1" end="1"/>
                                            </p:txEl>
                                          </p:spTgt>
                                        </p:tgtEl>
                                      </p:cBhvr>
                                    </p:animEffect>
                                  </p:childTnLst>
                                </p:cTn>
                              </p:par>
                              <p:par>
                                <p:cTn id="25" presetID="41" presetClass="entr" presetSubtype="0" fill="hold" nodeType="withEffect">
                                  <p:stCondLst>
                                    <p:cond delay="0"/>
                                  </p:stCondLst>
                                  <p:iterate type="lt">
                                    <p:tmPct val="10000"/>
                                  </p:iterate>
                                  <p:childTnLst>
                                    <p:set>
                                      <p:cBhvr>
                                        <p:cTn id="26" dur="1" fill="hold">
                                          <p:stCondLst>
                                            <p:cond delay="0"/>
                                          </p:stCondLst>
                                        </p:cTn>
                                        <p:tgtEl>
                                          <p:spTgt spid="26627">
                                            <p:txEl>
                                              <p:pRg st="2" end="2"/>
                                            </p:txEl>
                                          </p:spTgt>
                                        </p:tgtEl>
                                        <p:attrNameLst>
                                          <p:attrName>style.visibility</p:attrName>
                                        </p:attrNameLst>
                                      </p:cBhvr>
                                      <p:to>
                                        <p:strVal val="visible"/>
                                      </p:to>
                                    </p:set>
                                    <p:anim calcmode="lin" valueType="num">
                                      <p:cBhvr>
                                        <p:cTn id="27" dur="500" fill="hold"/>
                                        <p:tgtEl>
                                          <p:spTgt spid="2662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26627">
                                            <p:txEl>
                                              <p:pRg st="2" end="2"/>
                                            </p:txEl>
                                          </p:spTgt>
                                        </p:tgtEl>
                                        <p:attrNameLst>
                                          <p:attrName>ppt_y</p:attrName>
                                        </p:attrNameLst>
                                      </p:cBhvr>
                                      <p:tavLst>
                                        <p:tav tm="0">
                                          <p:val>
                                            <p:strVal val="#ppt_y"/>
                                          </p:val>
                                        </p:tav>
                                        <p:tav tm="100000">
                                          <p:val>
                                            <p:strVal val="#ppt_y"/>
                                          </p:val>
                                        </p:tav>
                                      </p:tavLst>
                                    </p:anim>
                                    <p:anim calcmode="lin" valueType="num">
                                      <p:cBhvr>
                                        <p:cTn id="29" dur="500" fill="hold"/>
                                        <p:tgtEl>
                                          <p:spTgt spid="2662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2662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26627">
                                            <p:txEl>
                                              <p:pRg st="2" end="2"/>
                                            </p:txEl>
                                          </p:spTgt>
                                        </p:tgtEl>
                                      </p:cBhvr>
                                    </p:animEffect>
                                  </p:childTnLst>
                                </p:cTn>
                              </p:par>
                              <p:par>
                                <p:cTn id="32" presetID="41" presetClass="entr" presetSubtype="0" fill="hold" nodeType="withEffect">
                                  <p:stCondLst>
                                    <p:cond delay="0"/>
                                  </p:stCondLst>
                                  <p:iterate type="lt">
                                    <p:tmPct val="10000"/>
                                  </p:iterate>
                                  <p:childTnLst>
                                    <p:set>
                                      <p:cBhvr>
                                        <p:cTn id="33" dur="1" fill="hold">
                                          <p:stCondLst>
                                            <p:cond delay="0"/>
                                          </p:stCondLst>
                                        </p:cTn>
                                        <p:tgtEl>
                                          <p:spTgt spid="26627">
                                            <p:txEl>
                                              <p:pRg st="3" end="3"/>
                                            </p:txEl>
                                          </p:spTgt>
                                        </p:tgtEl>
                                        <p:attrNameLst>
                                          <p:attrName>style.visibility</p:attrName>
                                        </p:attrNameLst>
                                      </p:cBhvr>
                                      <p:to>
                                        <p:strVal val="visible"/>
                                      </p:to>
                                    </p:set>
                                    <p:anim calcmode="lin" valueType="num">
                                      <p:cBhvr>
                                        <p:cTn id="34" dur="500" fill="hold"/>
                                        <p:tgtEl>
                                          <p:spTgt spid="26627">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6627">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26627">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6627">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6627">
                                            <p:txEl>
                                              <p:pRg st="3" end="3"/>
                                            </p:txEl>
                                          </p:spTgt>
                                        </p:tgtEl>
                                      </p:cBhvr>
                                    </p:animEffect>
                                  </p:childTnLst>
                                </p:cTn>
                              </p:par>
                              <p:par>
                                <p:cTn id="39" presetID="41" presetClass="entr" presetSubtype="0" fill="hold" nodeType="withEffect">
                                  <p:stCondLst>
                                    <p:cond delay="0"/>
                                  </p:stCondLst>
                                  <p:iterate type="lt">
                                    <p:tmPct val="10000"/>
                                  </p:iterate>
                                  <p:childTnLst>
                                    <p:set>
                                      <p:cBhvr>
                                        <p:cTn id="40" dur="1" fill="hold">
                                          <p:stCondLst>
                                            <p:cond delay="0"/>
                                          </p:stCondLst>
                                        </p:cTn>
                                        <p:tgtEl>
                                          <p:spTgt spid="26627">
                                            <p:txEl>
                                              <p:pRg st="4" end="4"/>
                                            </p:txEl>
                                          </p:spTgt>
                                        </p:tgtEl>
                                        <p:attrNameLst>
                                          <p:attrName>style.visibility</p:attrName>
                                        </p:attrNameLst>
                                      </p:cBhvr>
                                      <p:to>
                                        <p:strVal val="visible"/>
                                      </p:to>
                                    </p:set>
                                    <p:anim calcmode="lin" valueType="num">
                                      <p:cBhvr>
                                        <p:cTn id="41" dur="500" fill="hold"/>
                                        <p:tgtEl>
                                          <p:spTgt spid="26627">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26627">
                                            <p:txEl>
                                              <p:pRg st="4" end="4"/>
                                            </p:txEl>
                                          </p:spTgt>
                                        </p:tgtEl>
                                        <p:attrNameLst>
                                          <p:attrName>ppt_y</p:attrName>
                                        </p:attrNameLst>
                                      </p:cBhvr>
                                      <p:tavLst>
                                        <p:tav tm="0">
                                          <p:val>
                                            <p:strVal val="#ppt_y"/>
                                          </p:val>
                                        </p:tav>
                                        <p:tav tm="100000">
                                          <p:val>
                                            <p:strVal val="#ppt_y"/>
                                          </p:val>
                                        </p:tav>
                                      </p:tavLst>
                                    </p:anim>
                                    <p:anim calcmode="lin" valueType="num">
                                      <p:cBhvr>
                                        <p:cTn id="43" dur="500" fill="hold"/>
                                        <p:tgtEl>
                                          <p:spTgt spid="26627">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26627">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26627">
                                            <p:txEl>
                                              <p:pRg st="4" end="4"/>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26627">
                                            <p:txEl>
                                              <p:pRg st="5" end="5"/>
                                            </p:txEl>
                                          </p:spTgt>
                                        </p:tgtEl>
                                        <p:attrNameLst>
                                          <p:attrName>style.visibility</p:attrName>
                                        </p:attrNameLst>
                                      </p:cBhvr>
                                      <p:to>
                                        <p:strVal val="visible"/>
                                      </p:to>
                                    </p:set>
                                    <p:anim calcmode="lin" valueType="num">
                                      <p:cBhvr additive="base">
                                        <p:cTn id="50" dur="5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6627">
                                            <p:txEl>
                                              <p:pRg st="5" end="5"/>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26627">
                                            <p:txEl>
                                              <p:pRg st="6" end="6"/>
                                            </p:txEl>
                                          </p:spTgt>
                                        </p:tgtEl>
                                        <p:attrNameLst>
                                          <p:attrName>style.visibility</p:attrName>
                                        </p:attrNameLst>
                                      </p:cBhvr>
                                      <p:to>
                                        <p:strVal val="visible"/>
                                      </p:to>
                                    </p:set>
                                    <p:anim calcmode="lin" valueType="num">
                                      <p:cBhvr additive="base">
                                        <p:cTn id="54" dur="500" fill="hold"/>
                                        <p:tgtEl>
                                          <p:spTgt spid="26627">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6627">
                                            <p:txEl>
                                              <p:pRg st="6" end="6"/>
                                            </p:txEl>
                                          </p:spTgt>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26627">
                                            <p:txEl>
                                              <p:pRg st="7" end="7"/>
                                            </p:txEl>
                                          </p:spTgt>
                                        </p:tgtEl>
                                        <p:attrNameLst>
                                          <p:attrName>style.visibility</p:attrName>
                                        </p:attrNameLst>
                                      </p:cBhvr>
                                      <p:to>
                                        <p:strVal val="visible"/>
                                      </p:to>
                                    </p:set>
                                    <p:anim calcmode="lin" valueType="num">
                                      <p:cBhvr additive="base">
                                        <p:cTn id="58" dur="500" fill="hold"/>
                                        <p:tgtEl>
                                          <p:spTgt spid="26627">
                                            <p:txEl>
                                              <p:pRg st="7" end="7"/>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662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صورة 3" descr="team-concept-300x29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924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0" name="Text Box 18"/>
          <p:cNvSpPr txBox="1">
            <a:spLocks noChangeArrowheads="1"/>
          </p:cNvSpPr>
          <p:nvPr/>
        </p:nvSpPr>
        <p:spPr bwMode="auto">
          <a:xfrm>
            <a:off x="4427538" y="188913"/>
            <a:ext cx="4103687"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a:solidFill>
                  <a:srgbClr val="000000"/>
                </a:solidFill>
                <a:cs typeface="Krmanj_A_Samik" pitchFamily="2" charset="-78"/>
              </a:rPr>
              <a:t>     </a:t>
            </a:r>
            <a:r>
              <a:rPr lang="ar-IQ" sz="2400">
                <a:solidFill>
                  <a:srgbClr val="000000"/>
                </a:solidFill>
                <a:cs typeface="Krmanj_A_Samik" pitchFamily="2" charset="-78"/>
              </a:rPr>
              <a:t> انواع</a:t>
            </a:r>
            <a:r>
              <a:rPr lang="ar-IQ">
                <a:solidFill>
                  <a:srgbClr val="000000"/>
                </a:solidFill>
                <a:cs typeface="Krmanj_A_Samik" pitchFamily="2" charset="-78"/>
              </a:rPr>
              <a:t>  </a:t>
            </a:r>
            <a:r>
              <a:rPr lang="ar-IQ" sz="2400">
                <a:solidFill>
                  <a:srgbClr val="000000"/>
                </a:solidFill>
                <a:cs typeface="Krmanj_A_Samik" pitchFamily="2" charset="-78"/>
              </a:rPr>
              <a:t>منحنيات التعلم  من حيث الغرض</a:t>
            </a:r>
            <a:r>
              <a:rPr lang="ar-IQ">
                <a:solidFill>
                  <a:srgbClr val="000000"/>
                </a:solidFill>
                <a:cs typeface="Krmanj_A_Samik" pitchFamily="2" charset="-78"/>
              </a:rPr>
              <a:t> </a:t>
            </a:r>
            <a:endParaRPr lang="en-US">
              <a:solidFill>
                <a:srgbClr val="000000"/>
              </a:solidFill>
              <a:cs typeface="Krmanj_A_Samik" pitchFamily="2" charset="-78"/>
            </a:endParaRPr>
          </a:p>
        </p:txBody>
      </p:sp>
      <p:sp>
        <p:nvSpPr>
          <p:cNvPr id="3091" name="AutoShape 19"/>
          <p:cNvSpPr>
            <a:spLocks noChangeArrowheads="1"/>
          </p:cNvSpPr>
          <p:nvPr/>
        </p:nvSpPr>
        <p:spPr bwMode="auto">
          <a:xfrm>
            <a:off x="7488238" y="1916113"/>
            <a:ext cx="1655762" cy="10795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ar-IQ">
                <a:solidFill>
                  <a:srgbClr val="000000"/>
                </a:solidFill>
                <a:cs typeface="Ali_K_Jiddah" pitchFamily="2" charset="-78"/>
              </a:rPr>
              <a:t>منحنى </a:t>
            </a:r>
          </a:p>
          <a:p>
            <a:pPr algn="ctr" fontAlgn="base">
              <a:spcBef>
                <a:spcPct val="0"/>
              </a:spcBef>
              <a:spcAft>
                <a:spcPct val="0"/>
              </a:spcAft>
            </a:pPr>
            <a:r>
              <a:rPr lang="ar-IQ">
                <a:solidFill>
                  <a:srgbClr val="000000"/>
                </a:solidFill>
                <a:cs typeface="Ali_K_Jiddah" pitchFamily="2" charset="-78"/>
              </a:rPr>
              <a:t>النجاح أو التحصيل </a:t>
            </a:r>
            <a:endParaRPr lang="en-US">
              <a:solidFill>
                <a:srgbClr val="000000"/>
              </a:solidFill>
              <a:cs typeface="Ali_K_Jiddah" pitchFamily="2" charset="-78"/>
            </a:endParaRPr>
          </a:p>
        </p:txBody>
      </p:sp>
      <p:sp>
        <p:nvSpPr>
          <p:cNvPr id="3092" name="AutoShape 20"/>
          <p:cNvSpPr>
            <a:spLocks noChangeArrowheads="1"/>
          </p:cNvSpPr>
          <p:nvPr/>
        </p:nvSpPr>
        <p:spPr bwMode="auto">
          <a:xfrm>
            <a:off x="5651500" y="3068638"/>
            <a:ext cx="1655763" cy="10795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ar-IQ">
                <a:solidFill>
                  <a:srgbClr val="000000"/>
                </a:solidFill>
                <a:cs typeface="Ali_K_Jiddah" pitchFamily="2" charset="-78"/>
              </a:rPr>
              <a:t>منحنى الزمن</a:t>
            </a:r>
            <a:r>
              <a:rPr lang="ar-IQ">
                <a:solidFill>
                  <a:srgbClr val="000000"/>
                </a:solidFill>
              </a:rPr>
              <a:t> </a:t>
            </a:r>
            <a:endParaRPr lang="en-US">
              <a:solidFill>
                <a:srgbClr val="000000"/>
              </a:solidFill>
            </a:endParaRPr>
          </a:p>
        </p:txBody>
      </p:sp>
      <p:sp>
        <p:nvSpPr>
          <p:cNvPr id="3093" name="AutoShape 21"/>
          <p:cNvSpPr>
            <a:spLocks noChangeArrowheads="1"/>
          </p:cNvSpPr>
          <p:nvPr/>
        </p:nvSpPr>
        <p:spPr bwMode="auto">
          <a:xfrm>
            <a:off x="3924300" y="1916113"/>
            <a:ext cx="1655763" cy="10795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ar-IQ">
                <a:solidFill>
                  <a:srgbClr val="000000"/>
                </a:solidFill>
                <a:cs typeface="Ali_K_Jiddah" pitchFamily="2" charset="-78"/>
              </a:rPr>
              <a:t>منحنى </a:t>
            </a:r>
            <a:r>
              <a:rPr lang="ar-IQ">
                <a:solidFill>
                  <a:srgbClr val="000000"/>
                </a:solidFill>
                <a:cs typeface="Ali-A-Jiddah" pitchFamily="2" charset="-78"/>
              </a:rPr>
              <a:t>الخطأ</a:t>
            </a:r>
            <a:r>
              <a:rPr lang="ar-IQ">
                <a:solidFill>
                  <a:srgbClr val="000000"/>
                </a:solidFill>
              </a:rPr>
              <a:t> </a:t>
            </a:r>
            <a:endParaRPr lang="en-US">
              <a:solidFill>
                <a:srgbClr val="000000"/>
              </a:solidFill>
            </a:endParaRPr>
          </a:p>
        </p:txBody>
      </p:sp>
      <p:sp>
        <p:nvSpPr>
          <p:cNvPr id="3099" name="Line 27"/>
          <p:cNvSpPr>
            <a:spLocks noChangeShapeType="1"/>
          </p:cNvSpPr>
          <p:nvPr/>
        </p:nvSpPr>
        <p:spPr bwMode="auto">
          <a:xfrm flipH="1">
            <a:off x="4716462" y="836712"/>
            <a:ext cx="935037" cy="936526"/>
          </a:xfrm>
          <a:prstGeom prst="line">
            <a:avLst/>
          </a:prstGeom>
          <a:noFill/>
          <a:ln w="57150" cmpd="thickThin">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100" name="Line 28"/>
          <p:cNvSpPr>
            <a:spLocks noChangeShapeType="1"/>
          </p:cNvSpPr>
          <p:nvPr/>
        </p:nvSpPr>
        <p:spPr bwMode="auto">
          <a:xfrm>
            <a:off x="6516688" y="836712"/>
            <a:ext cx="0" cy="2087463"/>
          </a:xfrm>
          <a:prstGeom prst="line">
            <a:avLst/>
          </a:prstGeom>
          <a:noFill/>
          <a:ln w="57150" cmpd="thinThick">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101" name="Line 29"/>
          <p:cNvSpPr>
            <a:spLocks noChangeShapeType="1"/>
          </p:cNvSpPr>
          <p:nvPr/>
        </p:nvSpPr>
        <p:spPr bwMode="auto">
          <a:xfrm>
            <a:off x="7307263" y="836713"/>
            <a:ext cx="936625" cy="936526"/>
          </a:xfrm>
          <a:prstGeom prst="line">
            <a:avLst/>
          </a:prstGeom>
          <a:noFill/>
          <a:ln w="57150" cmpd="thinThick">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Tree>
    <p:extLst>
      <p:ext uri="{BB962C8B-B14F-4D97-AF65-F5344CB8AC3E}">
        <p14:creationId xmlns:p14="http://schemas.microsoft.com/office/powerpoint/2010/main" val="841050281"/>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Horizontal)">
                                      <p:cBhvr>
                                        <p:cTn id="7" dur="500"/>
                                        <p:tgtEl>
                                          <p:spTgt spid="3074"/>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090"/>
                                        </p:tgtEl>
                                        <p:attrNameLst>
                                          <p:attrName>style.visibility</p:attrName>
                                        </p:attrNameLst>
                                      </p:cBhvr>
                                      <p:to>
                                        <p:strVal val="visible"/>
                                      </p:to>
                                    </p:set>
                                    <p:anim calcmode="lin" valueType="num">
                                      <p:cBhvr>
                                        <p:cTn id="11" dur="500" fill="hold"/>
                                        <p:tgtEl>
                                          <p:spTgt spid="3090"/>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090"/>
                                        </p:tgtEl>
                                        <p:attrNameLst>
                                          <p:attrName>ppt_y</p:attrName>
                                        </p:attrNameLst>
                                      </p:cBhvr>
                                      <p:tavLst>
                                        <p:tav tm="0">
                                          <p:val>
                                            <p:strVal val="#ppt_y"/>
                                          </p:val>
                                        </p:tav>
                                        <p:tav tm="100000">
                                          <p:val>
                                            <p:strVal val="#ppt_y"/>
                                          </p:val>
                                        </p:tav>
                                      </p:tavLst>
                                    </p:anim>
                                    <p:anim calcmode="lin" valueType="num">
                                      <p:cBhvr>
                                        <p:cTn id="13" dur="500" fill="hold"/>
                                        <p:tgtEl>
                                          <p:spTgt spid="3090"/>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090"/>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090"/>
                                        </p:tgtEl>
                                      </p:cBhvr>
                                    </p:animEffect>
                                  </p:childTnLst>
                                </p:cTn>
                              </p:par>
                            </p:childTnLst>
                          </p:cTn>
                        </p:par>
                        <p:par>
                          <p:cTn id="16" fill="hold" nodeType="afterGroup">
                            <p:stCondLst>
                              <p:cond delay="2350"/>
                            </p:stCondLst>
                            <p:childTnLst>
                              <p:par>
                                <p:cTn id="17" presetID="2" presetClass="entr" presetSubtype="4" fill="hold" grpId="0" nodeType="afterEffect">
                                  <p:stCondLst>
                                    <p:cond delay="0"/>
                                  </p:stCondLst>
                                  <p:childTnLst>
                                    <p:set>
                                      <p:cBhvr>
                                        <p:cTn id="18" dur="1" fill="hold">
                                          <p:stCondLst>
                                            <p:cond delay="0"/>
                                          </p:stCondLst>
                                        </p:cTn>
                                        <p:tgtEl>
                                          <p:spTgt spid="3101"/>
                                        </p:tgtEl>
                                        <p:attrNameLst>
                                          <p:attrName>style.visibility</p:attrName>
                                        </p:attrNameLst>
                                      </p:cBhvr>
                                      <p:to>
                                        <p:strVal val="visible"/>
                                      </p:to>
                                    </p:set>
                                    <p:anim calcmode="lin" valueType="num">
                                      <p:cBhvr additive="base">
                                        <p:cTn id="19" dur="500" fill="hold"/>
                                        <p:tgtEl>
                                          <p:spTgt spid="3101"/>
                                        </p:tgtEl>
                                        <p:attrNameLst>
                                          <p:attrName>ppt_x</p:attrName>
                                        </p:attrNameLst>
                                      </p:cBhvr>
                                      <p:tavLst>
                                        <p:tav tm="0">
                                          <p:val>
                                            <p:strVal val="#ppt_x"/>
                                          </p:val>
                                        </p:tav>
                                        <p:tav tm="100000">
                                          <p:val>
                                            <p:strVal val="#ppt_x"/>
                                          </p:val>
                                        </p:tav>
                                      </p:tavLst>
                                    </p:anim>
                                    <p:anim calcmode="lin" valueType="num">
                                      <p:cBhvr additive="base">
                                        <p:cTn id="20" dur="500" fill="hold"/>
                                        <p:tgtEl>
                                          <p:spTgt spid="3101"/>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2850"/>
                            </p:stCondLst>
                            <p:childTnLst>
                              <p:par>
                                <p:cTn id="22" presetID="2" presetClass="entr" presetSubtype="4" fill="hold" grpId="0" nodeType="afterEffect">
                                  <p:stCondLst>
                                    <p:cond delay="0"/>
                                  </p:stCondLst>
                                  <p:childTnLst>
                                    <p:set>
                                      <p:cBhvr>
                                        <p:cTn id="23" dur="1" fill="hold">
                                          <p:stCondLst>
                                            <p:cond delay="0"/>
                                          </p:stCondLst>
                                        </p:cTn>
                                        <p:tgtEl>
                                          <p:spTgt spid="3100"/>
                                        </p:tgtEl>
                                        <p:attrNameLst>
                                          <p:attrName>style.visibility</p:attrName>
                                        </p:attrNameLst>
                                      </p:cBhvr>
                                      <p:to>
                                        <p:strVal val="visible"/>
                                      </p:to>
                                    </p:set>
                                    <p:anim calcmode="lin" valueType="num">
                                      <p:cBhvr additive="base">
                                        <p:cTn id="24" dur="500" fill="hold"/>
                                        <p:tgtEl>
                                          <p:spTgt spid="3100"/>
                                        </p:tgtEl>
                                        <p:attrNameLst>
                                          <p:attrName>ppt_x</p:attrName>
                                        </p:attrNameLst>
                                      </p:cBhvr>
                                      <p:tavLst>
                                        <p:tav tm="0">
                                          <p:val>
                                            <p:strVal val="#ppt_x"/>
                                          </p:val>
                                        </p:tav>
                                        <p:tav tm="100000">
                                          <p:val>
                                            <p:strVal val="#ppt_x"/>
                                          </p:val>
                                        </p:tav>
                                      </p:tavLst>
                                    </p:anim>
                                    <p:anim calcmode="lin" valueType="num">
                                      <p:cBhvr additive="base">
                                        <p:cTn id="25" dur="500" fill="hold"/>
                                        <p:tgtEl>
                                          <p:spTgt spid="310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099"/>
                                        </p:tgtEl>
                                        <p:attrNameLst>
                                          <p:attrName>style.visibility</p:attrName>
                                        </p:attrNameLst>
                                      </p:cBhvr>
                                      <p:to>
                                        <p:strVal val="visible"/>
                                      </p:to>
                                    </p:set>
                                    <p:anim calcmode="lin" valueType="num">
                                      <p:cBhvr additive="base">
                                        <p:cTn id="28" dur="500" fill="hold"/>
                                        <p:tgtEl>
                                          <p:spTgt spid="3099"/>
                                        </p:tgtEl>
                                        <p:attrNameLst>
                                          <p:attrName>ppt_x</p:attrName>
                                        </p:attrNameLst>
                                      </p:cBhvr>
                                      <p:tavLst>
                                        <p:tav tm="0">
                                          <p:val>
                                            <p:strVal val="#ppt_x"/>
                                          </p:val>
                                        </p:tav>
                                        <p:tav tm="100000">
                                          <p:val>
                                            <p:strVal val="#ppt_x"/>
                                          </p:val>
                                        </p:tav>
                                      </p:tavLst>
                                    </p:anim>
                                    <p:anim calcmode="lin" valueType="num">
                                      <p:cBhvr additive="base">
                                        <p:cTn id="29" dur="500" fill="hold"/>
                                        <p:tgtEl>
                                          <p:spTgt spid="3099"/>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091"/>
                                        </p:tgtEl>
                                        <p:attrNameLst>
                                          <p:attrName>style.visibility</p:attrName>
                                        </p:attrNameLst>
                                      </p:cBhvr>
                                      <p:to>
                                        <p:strVal val="visible"/>
                                      </p:to>
                                    </p:set>
                                    <p:anim calcmode="lin" valueType="num">
                                      <p:cBhvr additive="base">
                                        <p:cTn id="34" dur="500" fill="hold"/>
                                        <p:tgtEl>
                                          <p:spTgt spid="3091"/>
                                        </p:tgtEl>
                                        <p:attrNameLst>
                                          <p:attrName>ppt_x</p:attrName>
                                        </p:attrNameLst>
                                      </p:cBhvr>
                                      <p:tavLst>
                                        <p:tav tm="0">
                                          <p:val>
                                            <p:strVal val="#ppt_x"/>
                                          </p:val>
                                        </p:tav>
                                        <p:tav tm="100000">
                                          <p:val>
                                            <p:strVal val="#ppt_x"/>
                                          </p:val>
                                        </p:tav>
                                      </p:tavLst>
                                    </p:anim>
                                    <p:anim calcmode="lin" valueType="num">
                                      <p:cBhvr additive="base">
                                        <p:cTn id="35" dur="500" fill="hold"/>
                                        <p:tgtEl>
                                          <p:spTgt spid="3091"/>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7" presetClass="entr" presetSubtype="4" fill="hold" grpId="0" nodeType="clickEffect">
                                  <p:stCondLst>
                                    <p:cond delay="0"/>
                                  </p:stCondLst>
                                  <p:childTnLst>
                                    <p:set>
                                      <p:cBhvr>
                                        <p:cTn id="39" dur="1" fill="hold">
                                          <p:stCondLst>
                                            <p:cond delay="0"/>
                                          </p:stCondLst>
                                        </p:cTn>
                                        <p:tgtEl>
                                          <p:spTgt spid="3092"/>
                                        </p:tgtEl>
                                        <p:attrNameLst>
                                          <p:attrName>style.visibility</p:attrName>
                                        </p:attrNameLst>
                                      </p:cBhvr>
                                      <p:to>
                                        <p:strVal val="visible"/>
                                      </p:to>
                                    </p:set>
                                    <p:anim calcmode="lin" valueType="num">
                                      <p:cBhvr additive="base">
                                        <p:cTn id="40" dur="500" fill="hold"/>
                                        <p:tgtEl>
                                          <p:spTgt spid="3092"/>
                                        </p:tgtEl>
                                        <p:attrNameLst>
                                          <p:attrName>ppt_x</p:attrName>
                                        </p:attrNameLst>
                                      </p:cBhvr>
                                      <p:tavLst>
                                        <p:tav tm="0">
                                          <p:val>
                                            <p:strVal val="#ppt_x"/>
                                          </p:val>
                                        </p:tav>
                                        <p:tav tm="100000">
                                          <p:val>
                                            <p:strVal val="#ppt_x"/>
                                          </p:val>
                                        </p:tav>
                                      </p:tavLst>
                                    </p:anim>
                                    <p:anim calcmode="lin" valueType="num">
                                      <p:cBhvr additive="base">
                                        <p:cTn id="41" dur="500" fill="hold"/>
                                        <p:tgtEl>
                                          <p:spTgt spid="3092"/>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093"/>
                                        </p:tgtEl>
                                        <p:attrNameLst>
                                          <p:attrName>style.visibility</p:attrName>
                                        </p:attrNameLst>
                                      </p:cBhvr>
                                      <p:to>
                                        <p:strVal val="visible"/>
                                      </p:to>
                                    </p:set>
                                    <p:anim calcmode="lin" valueType="num">
                                      <p:cBhvr additive="base">
                                        <p:cTn id="46" dur="500" fill="hold"/>
                                        <p:tgtEl>
                                          <p:spTgt spid="3093"/>
                                        </p:tgtEl>
                                        <p:attrNameLst>
                                          <p:attrName>ppt_x</p:attrName>
                                        </p:attrNameLst>
                                      </p:cBhvr>
                                      <p:tavLst>
                                        <p:tav tm="0">
                                          <p:val>
                                            <p:strVal val="#ppt_x"/>
                                          </p:val>
                                        </p:tav>
                                        <p:tav tm="100000">
                                          <p:val>
                                            <p:strVal val="#ppt_x"/>
                                          </p:val>
                                        </p:tav>
                                      </p:tavLst>
                                    </p:anim>
                                    <p:anim calcmode="lin" valueType="num">
                                      <p:cBhvr additive="base">
                                        <p:cTn id="47" dur="500" fill="hold"/>
                                        <p:tgtEl>
                                          <p:spTgt spid="30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0" grpId="0" animBg="1"/>
      <p:bldP spid="3091" grpId="0" animBg="1"/>
      <p:bldP spid="3092" grpId="0" animBg="1"/>
      <p:bldP spid="3093" grpId="0" animBg="1"/>
      <p:bldP spid="3099" grpId="0" animBg="1"/>
      <p:bldP spid="3100" grpId="0" animBg="1"/>
      <p:bldP spid="3101"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endParaRPr lang="ar-IQ">
              <a:solidFill>
                <a:srgbClr val="000000"/>
              </a:solidFill>
            </a:endParaRPr>
          </a:p>
        </p:txBody>
      </p:sp>
      <p:sp>
        <p:nvSpPr>
          <p:cNvPr id="4099" name="Rectangle 6"/>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endParaRPr lang="ar-IQ">
              <a:solidFill>
                <a:srgbClr val="000000"/>
              </a:solidFill>
            </a:endParaRPr>
          </a:p>
        </p:txBody>
      </p:sp>
      <p:sp>
        <p:nvSpPr>
          <p:cNvPr id="4100"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endParaRPr lang="ar-IQ">
              <a:solidFill>
                <a:srgbClr val="000000"/>
              </a:solidFill>
            </a:endParaRPr>
          </a:p>
        </p:txBody>
      </p:sp>
      <p:sp>
        <p:nvSpPr>
          <p:cNvPr id="4102" name="Text Box 9" descr="1"/>
          <p:cNvSpPr txBox="1">
            <a:spLocks noChangeArrowheads="1"/>
          </p:cNvSpPr>
          <p:nvPr/>
        </p:nvSpPr>
        <p:spPr bwMode="auto">
          <a:xfrm>
            <a:off x="0" y="0"/>
            <a:ext cx="4322763" cy="540067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ar-IQ">
              <a:solidFill>
                <a:srgbClr val="000000"/>
              </a:solidFill>
            </a:endParaRPr>
          </a:p>
        </p:txBody>
      </p:sp>
      <p:grpSp>
        <p:nvGrpSpPr>
          <p:cNvPr id="4103" name="مجموعة 9"/>
          <p:cNvGrpSpPr>
            <a:grpSpLocks/>
          </p:cNvGrpSpPr>
          <p:nvPr/>
        </p:nvGrpSpPr>
        <p:grpSpPr bwMode="auto">
          <a:xfrm>
            <a:off x="3059832" y="549275"/>
            <a:ext cx="5835735" cy="4535488"/>
            <a:chOff x="4240140" y="1063372"/>
            <a:chExt cx="1695735" cy="1356588"/>
          </a:xfrm>
        </p:grpSpPr>
        <p:sp>
          <p:nvSpPr>
            <p:cNvPr id="11" name="مستطيل مستدير الزوايا 10"/>
            <p:cNvSpPr>
              <a:spLocks noChangeArrowheads="1"/>
            </p:cNvSpPr>
            <p:nvPr/>
          </p:nvSpPr>
          <p:spPr bwMode="auto">
            <a:xfrm>
              <a:off x="4240140" y="1063372"/>
              <a:ext cx="1695735" cy="1356588"/>
            </a:xfrm>
            <a:prstGeom prst="roundRect">
              <a:avLst>
                <a:gd name="adj" fmla="val 10000"/>
              </a:avLst>
            </a:prstGeom>
            <a:solidFill>
              <a:schemeClr val="bg1"/>
            </a:solidFill>
            <a:ln w="25400" algn="ctr">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ar-IQ">
                <a:solidFill>
                  <a:srgbClr val="000000"/>
                </a:solidFill>
              </a:endParaRPr>
            </a:p>
          </p:txBody>
        </p:sp>
        <p:sp>
          <p:nvSpPr>
            <p:cNvPr id="12" name="مستطيل 11"/>
            <p:cNvSpPr>
              <a:spLocks noChangeArrowheads="1"/>
            </p:cNvSpPr>
            <p:nvPr/>
          </p:nvSpPr>
          <p:spPr bwMode="auto">
            <a:xfrm>
              <a:off x="4279873" y="1103105"/>
              <a:ext cx="1616269" cy="12771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010" tIns="80010" rIns="80010" bIns="80010"/>
            <a:lstStyle/>
            <a:p>
              <a:pPr algn="ctr" defTabSz="1866900" fontAlgn="base">
                <a:lnSpc>
                  <a:spcPct val="90000"/>
                </a:lnSpc>
                <a:spcBef>
                  <a:spcPct val="0"/>
                </a:spcBef>
                <a:spcAft>
                  <a:spcPct val="35000"/>
                </a:spcAft>
              </a:pPr>
              <a:r>
                <a:rPr lang="ar-IQ" sz="4000">
                  <a:solidFill>
                    <a:srgbClr val="000000"/>
                  </a:solidFill>
                </a:rPr>
                <a:t>1- </a:t>
              </a:r>
              <a:r>
                <a:rPr lang="ar-IQ" sz="3200">
                  <a:solidFill>
                    <a:srgbClr val="000000"/>
                  </a:solidFill>
                  <a:cs typeface="Ali_K_Jiddah" pitchFamily="2" charset="-78"/>
                </a:rPr>
                <a:t>منحنى النجاح أو التحصيل</a:t>
              </a:r>
              <a:r>
                <a:rPr lang="ar-IQ" sz="4000">
                  <a:solidFill>
                    <a:srgbClr val="000000"/>
                  </a:solidFill>
                </a:rPr>
                <a:t> </a:t>
              </a:r>
            </a:p>
            <a:p>
              <a:pPr defTabSz="1866900" fontAlgn="base">
                <a:lnSpc>
                  <a:spcPct val="90000"/>
                </a:lnSpc>
                <a:spcBef>
                  <a:spcPct val="0"/>
                </a:spcBef>
                <a:spcAft>
                  <a:spcPct val="35000"/>
                </a:spcAft>
              </a:pPr>
              <a:r>
                <a:rPr lang="ar-IQ" sz="4000">
                  <a:solidFill>
                    <a:srgbClr val="000000"/>
                  </a:solidFill>
                </a:rPr>
                <a:t>هذا المنحنى يوضح مقدار التحسن في الاداء الحركي عند اللاعب خلال تسجيل كمية الاداء أو عدد المحاولات الناجحة أو الصحيحة خلال زمن معين </a:t>
              </a:r>
              <a:endParaRPr lang="ar-SA" sz="3800" b="1">
                <a:solidFill>
                  <a:srgbClr val="FFFFFF"/>
                </a:solidFill>
              </a:endParaRPr>
            </a:p>
          </p:txBody>
        </p:sp>
      </p:grpSp>
    </p:spTree>
    <p:extLst>
      <p:ext uri="{BB962C8B-B14F-4D97-AF65-F5344CB8AC3E}">
        <p14:creationId xmlns:p14="http://schemas.microsoft.com/office/powerpoint/2010/main" val="4185989259"/>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with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additive="base">
                                        <p:cTn id="7" dur="500" fill="hold"/>
                                        <p:tgtEl>
                                          <p:spTgt spid="4102"/>
                                        </p:tgtEl>
                                        <p:attrNameLst>
                                          <p:attrName>ppt_x</p:attrName>
                                        </p:attrNameLst>
                                      </p:cBhvr>
                                      <p:tavLst>
                                        <p:tav tm="0">
                                          <p:val>
                                            <p:strVal val="0-#ppt_w/2"/>
                                          </p:val>
                                        </p:tav>
                                        <p:tav tm="100000">
                                          <p:val>
                                            <p:strVal val="#ppt_x"/>
                                          </p:val>
                                        </p:tav>
                                      </p:tavLst>
                                    </p:anim>
                                    <p:anim calcmode="lin" valueType="num">
                                      <p:cBhvr additive="base">
                                        <p:cTn id="8" dur="500" fill="hold"/>
                                        <p:tgtEl>
                                          <p:spTgt spid="410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6" presetClass="entr" presetSubtype="26" fill="hold" nodeType="after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barn(inHorizontal)">
                                      <p:cBhvr>
                                        <p:cTn id="12" dur="20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7" name="مجموعة 4"/>
          <p:cNvGrpSpPr>
            <a:grpSpLocks/>
          </p:cNvGrpSpPr>
          <p:nvPr/>
        </p:nvGrpSpPr>
        <p:grpSpPr bwMode="auto">
          <a:xfrm>
            <a:off x="5383732" y="464238"/>
            <a:ext cx="3761035" cy="5871369"/>
            <a:chOff x="2200132" y="1411"/>
            <a:chExt cx="1695735" cy="1356588"/>
          </a:xfrm>
        </p:grpSpPr>
        <p:sp>
          <p:nvSpPr>
            <p:cNvPr id="6" name="مستطيل مستدير الزوايا 5"/>
            <p:cNvSpPr>
              <a:spLocks noChangeArrowheads="1"/>
            </p:cNvSpPr>
            <p:nvPr/>
          </p:nvSpPr>
          <p:spPr bwMode="auto">
            <a:xfrm>
              <a:off x="2200132" y="1411"/>
              <a:ext cx="1695735" cy="1356588"/>
            </a:xfrm>
            <a:prstGeom prst="roundRect">
              <a:avLst>
                <a:gd name="adj" fmla="val 10000"/>
              </a:avLst>
            </a:prstGeom>
            <a:solidFill>
              <a:schemeClr val="bg1"/>
            </a:solidFill>
            <a:ln w="25400" algn="ctr">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ar-IQ">
                <a:solidFill>
                  <a:srgbClr val="000000"/>
                </a:solidFill>
              </a:endParaRPr>
            </a:p>
          </p:txBody>
        </p:sp>
        <p:sp>
          <p:nvSpPr>
            <p:cNvPr id="7" name="مستطيل 6"/>
            <p:cNvSpPr>
              <a:spLocks noChangeArrowheads="1"/>
            </p:cNvSpPr>
            <p:nvPr/>
          </p:nvSpPr>
          <p:spPr bwMode="auto">
            <a:xfrm>
              <a:off x="2358375" y="41144"/>
              <a:ext cx="1497759" cy="12771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010" tIns="80010" rIns="80010" bIns="80010" anchor="ctr"/>
            <a:lstStyle/>
            <a:p>
              <a:pPr algn="ctr" defTabSz="1866900" fontAlgn="base">
                <a:lnSpc>
                  <a:spcPct val="90000"/>
                </a:lnSpc>
                <a:spcBef>
                  <a:spcPct val="0"/>
                </a:spcBef>
                <a:spcAft>
                  <a:spcPct val="35000"/>
                </a:spcAft>
              </a:pPr>
              <a:r>
                <a:rPr lang="ar-IQ" sz="3200" dirty="0">
                  <a:solidFill>
                    <a:srgbClr val="000000"/>
                  </a:solidFill>
                </a:rPr>
                <a:t>2- منحنى الخطأ </a:t>
              </a:r>
            </a:p>
            <a:p>
              <a:pPr algn="ctr" defTabSz="1866900" fontAlgn="base">
                <a:lnSpc>
                  <a:spcPct val="90000"/>
                </a:lnSpc>
                <a:spcBef>
                  <a:spcPct val="0"/>
                </a:spcBef>
                <a:spcAft>
                  <a:spcPct val="35000"/>
                </a:spcAft>
              </a:pPr>
              <a:r>
                <a:rPr lang="ar-IQ" sz="3200" dirty="0">
                  <a:solidFill>
                    <a:srgbClr val="000000"/>
                  </a:solidFill>
                </a:rPr>
                <a:t> يوضح هذا المنحنى مقدار التحسن ايضا خلال المواقف التعليمية الا ان هذا التحسن يظهر على المنحنى من خلال تسجيل عدد الاخطاء التى يرتكبها المتعلم خلال محاولات القياس</a:t>
              </a:r>
              <a:endParaRPr lang="ar-SA" sz="6600" dirty="0">
                <a:solidFill>
                  <a:srgbClr val="FFFFFF"/>
                </a:solidFill>
              </a:endParaRPr>
            </a:p>
          </p:txBody>
        </p:sp>
      </p:grpSp>
      <p:graphicFrame>
        <p:nvGraphicFramePr>
          <p:cNvPr id="5260" name="Group 140"/>
          <p:cNvGraphicFramePr>
            <a:graphicFrameLocks noGrp="1"/>
          </p:cNvGraphicFramePr>
          <p:nvPr/>
        </p:nvGraphicFramePr>
        <p:xfrm>
          <a:off x="971550" y="549275"/>
          <a:ext cx="4319588" cy="5181600"/>
        </p:xfrm>
        <a:graphic>
          <a:graphicData uri="http://schemas.openxmlformats.org/drawingml/2006/table">
            <a:tbl>
              <a:tblPr rtl="1"/>
              <a:tblGrid>
                <a:gridCol w="431800"/>
                <a:gridCol w="431800"/>
                <a:gridCol w="431800"/>
                <a:gridCol w="433388"/>
                <a:gridCol w="430212"/>
                <a:gridCol w="431800"/>
                <a:gridCol w="433388"/>
                <a:gridCol w="431800"/>
                <a:gridCol w="431800"/>
                <a:gridCol w="431800"/>
              </a:tblGrid>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FF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253" name="Text Box 133"/>
          <p:cNvSpPr txBox="1">
            <a:spLocks noChangeArrowheads="1"/>
          </p:cNvSpPr>
          <p:nvPr/>
        </p:nvSpPr>
        <p:spPr bwMode="auto">
          <a:xfrm>
            <a:off x="827088" y="5805488"/>
            <a:ext cx="5975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fontAlgn="base">
              <a:spcBef>
                <a:spcPct val="50000"/>
              </a:spcBef>
              <a:spcAft>
                <a:spcPct val="0"/>
              </a:spcAft>
            </a:pPr>
            <a:r>
              <a:rPr lang="ar-IQ" sz="2000">
                <a:solidFill>
                  <a:srgbClr val="000000"/>
                </a:solidFill>
              </a:rPr>
              <a:t>9   8    7    6    5    4    3     2     1</a:t>
            </a:r>
            <a:r>
              <a:rPr lang="en-US" sz="2000">
                <a:solidFill>
                  <a:srgbClr val="000000"/>
                </a:solidFill>
              </a:rPr>
              <a:t>    </a:t>
            </a:r>
            <a:r>
              <a:rPr lang="ar-IQ" sz="2000">
                <a:solidFill>
                  <a:srgbClr val="000000"/>
                </a:solidFill>
              </a:rPr>
              <a:t>0 </a:t>
            </a:r>
            <a:r>
              <a:rPr lang="ar-IQ" sz="1600">
                <a:solidFill>
                  <a:srgbClr val="000000"/>
                </a:solidFill>
              </a:rPr>
              <a:t> </a:t>
            </a:r>
            <a:endParaRPr lang="en-US" sz="2000">
              <a:solidFill>
                <a:srgbClr val="000000"/>
              </a:solidFill>
            </a:endParaRPr>
          </a:p>
        </p:txBody>
      </p:sp>
      <p:sp>
        <p:nvSpPr>
          <p:cNvPr id="5254" name="Text Box 134"/>
          <p:cNvSpPr txBox="1">
            <a:spLocks noChangeArrowheads="1"/>
          </p:cNvSpPr>
          <p:nvPr/>
        </p:nvSpPr>
        <p:spPr bwMode="auto">
          <a:xfrm>
            <a:off x="323850" y="476250"/>
            <a:ext cx="576263" cy="497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ar-IQ">
              <a:solidFill>
                <a:srgbClr val="000000"/>
              </a:solidFill>
            </a:endParaRPr>
          </a:p>
          <a:p>
            <a:pPr fontAlgn="base">
              <a:spcBef>
                <a:spcPct val="50000"/>
              </a:spcBef>
              <a:spcAft>
                <a:spcPct val="0"/>
              </a:spcAft>
            </a:pPr>
            <a:r>
              <a:rPr lang="ar-IQ">
                <a:solidFill>
                  <a:srgbClr val="000000"/>
                </a:solidFill>
              </a:rPr>
              <a:t>30</a:t>
            </a:r>
            <a:endParaRPr lang="ar-IQ" sz="2400">
              <a:solidFill>
                <a:srgbClr val="000000"/>
              </a:solidFill>
            </a:endParaRPr>
          </a:p>
          <a:p>
            <a:pPr fontAlgn="base">
              <a:spcBef>
                <a:spcPct val="50000"/>
              </a:spcBef>
              <a:spcAft>
                <a:spcPct val="0"/>
              </a:spcAft>
            </a:pPr>
            <a:r>
              <a:rPr lang="ar-IQ" sz="2400">
                <a:solidFill>
                  <a:srgbClr val="000000"/>
                </a:solidFill>
              </a:rPr>
              <a:t>15</a:t>
            </a:r>
          </a:p>
          <a:p>
            <a:pPr fontAlgn="base">
              <a:spcBef>
                <a:spcPct val="50000"/>
              </a:spcBef>
              <a:spcAft>
                <a:spcPct val="0"/>
              </a:spcAft>
            </a:pPr>
            <a:r>
              <a:rPr lang="ar-IQ" sz="2400">
                <a:solidFill>
                  <a:srgbClr val="000000"/>
                </a:solidFill>
              </a:rPr>
              <a:t>12</a:t>
            </a:r>
          </a:p>
          <a:p>
            <a:pPr fontAlgn="base">
              <a:spcBef>
                <a:spcPct val="50000"/>
              </a:spcBef>
              <a:spcAft>
                <a:spcPct val="0"/>
              </a:spcAft>
            </a:pPr>
            <a:r>
              <a:rPr lang="ar-IQ" sz="2400">
                <a:solidFill>
                  <a:srgbClr val="000000"/>
                </a:solidFill>
              </a:rPr>
              <a:t>11</a:t>
            </a:r>
          </a:p>
          <a:p>
            <a:pPr fontAlgn="base">
              <a:spcBef>
                <a:spcPct val="50000"/>
              </a:spcBef>
              <a:spcAft>
                <a:spcPct val="0"/>
              </a:spcAft>
            </a:pPr>
            <a:r>
              <a:rPr lang="ar-IQ" sz="2400">
                <a:solidFill>
                  <a:srgbClr val="000000"/>
                </a:solidFill>
              </a:rPr>
              <a:t>8</a:t>
            </a:r>
          </a:p>
          <a:p>
            <a:pPr fontAlgn="base">
              <a:spcBef>
                <a:spcPct val="50000"/>
              </a:spcBef>
              <a:spcAft>
                <a:spcPct val="0"/>
              </a:spcAft>
            </a:pPr>
            <a:r>
              <a:rPr lang="ar-IQ" sz="2400">
                <a:solidFill>
                  <a:srgbClr val="000000"/>
                </a:solidFill>
              </a:rPr>
              <a:t>6</a:t>
            </a:r>
          </a:p>
          <a:p>
            <a:pPr fontAlgn="base">
              <a:spcBef>
                <a:spcPct val="50000"/>
              </a:spcBef>
              <a:spcAft>
                <a:spcPct val="0"/>
              </a:spcAft>
            </a:pPr>
            <a:r>
              <a:rPr lang="ar-IQ" sz="2400">
                <a:solidFill>
                  <a:srgbClr val="000000"/>
                </a:solidFill>
              </a:rPr>
              <a:t>3 2</a:t>
            </a:r>
          </a:p>
          <a:p>
            <a:pPr fontAlgn="base">
              <a:spcBef>
                <a:spcPct val="50000"/>
              </a:spcBef>
              <a:spcAft>
                <a:spcPct val="0"/>
              </a:spcAft>
            </a:pPr>
            <a:r>
              <a:rPr lang="ar-IQ" sz="2400">
                <a:solidFill>
                  <a:srgbClr val="000000"/>
                </a:solidFill>
              </a:rPr>
              <a:t>1 </a:t>
            </a:r>
            <a:endParaRPr lang="en-US" sz="2400">
              <a:solidFill>
                <a:srgbClr val="000000"/>
              </a:solidFill>
            </a:endParaRPr>
          </a:p>
        </p:txBody>
      </p:sp>
      <p:sp>
        <p:nvSpPr>
          <p:cNvPr id="5255" name="Freeform 135"/>
          <p:cNvSpPr>
            <a:spLocks/>
          </p:cNvSpPr>
          <p:nvPr/>
        </p:nvSpPr>
        <p:spPr bwMode="auto">
          <a:xfrm>
            <a:off x="1403350" y="1052513"/>
            <a:ext cx="3455988" cy="4176712"/>
          </a:xfrm>
          <a:custGeom>
            <a:avLst/>
            <a:gdLst>
              <a:gd name="T0" fmla="*/ 0 w 2177"/>
              <a:gd name="T1" fmla="*/ 0 h 2631"/>
              <a:gd name="T2" fmla="*/ 272 w 2177"/>
              <a:gd name="T3" fmla="*/ 318 h 2631"/>
              <a:gd name="T4" fmla="*/ 363 w 2177"/>
              <a:gd name="T5" fmla="*/ 635 h 2631"/>
              <a:gd name="T6" fmla="*/ 545 w 2177"/>
              <a:gd name="T7" fmla="*/ 953 h 2631"/>
              <a:gd name="T8" fmla="*/ 862 w 2177"/>
              <a:gd name="T9" fmla="*/ 1316 h 2631"/>
              <a:gd name="T10" fmla="*/ 1361 w 2177"/>
              <a:gd name="T11" fmla="*/ 1633 h 2631"/>
              <a:gd name="T12" fmla="*/ 1905 w 2177"/>
              <a:gd name="T13" fmla="*/ 2268 h 2631"/>
              <a:gd name="T14" fmla="*/ 2177 w 2177"/>
              <a:gd name="T15" fmla="*/ 2631 h 26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7" h="2631">
                <a:moveTo>
                  <a:pt x="0" y="0"/>
                </a:moveTo>
                <a:cubicBezTo>
                  <a:pt x="106" y="106"/>
                  <a:pt x="212" y="212"/>
                  <a:pt x="272" y="318"/>
                </a:cubicBezTo>
                <a:cubicBezTo>
                  <a:pt x="332" y="424"/>
                  <a:pt x="317" y="529"/>
                  <a:pt x="363" y="635"/>
                </a:cubicBezTo>
                <a:cubicBezTo>
                  <a:pt x="409" y="741"/>
                  <a:pt x="462" y="840"/>
                  <a:pt x="545" y="953"/>
                </a:cubicBezTo>
                <a:cubicBezTo>
                  <a:pt x="628" y="1066"/>
                  <a:pt x="726" y="1203"/>
                  <a:pt x="862" y="1316"/>
                </a:cubicBezTo>
                <a:cubicBezTo>
                  <a:pt x="998" y="1429"/>
                  <a:pt x="1187" y="1474"/>
                  <a:pt x="1361" y="1633"/>
                </a:cubicBezTo>
                <a:cubicBezTo>
                  <a:pt x="1535" y="1792"/>
                  <a:pt x="1769" y="2102"/>
                  <a:pt x="1905" y="2268"/>
                </a:cubicBezTo>
                <a:cubicBezTo>
                  <a:pt x="2041" y="2434"/>
                  <a:pt x="2132" y="2571"/>
                  <a:pt x="2177" y="2631"/>
                </a:cubicBezTo>
              </a:path>
            </a:pathLst>
          </a:custGeom>
          <a:noFill/>
          <a:ln w="57150" cap="flat" cmpd="sng">
            <a:solidFill>
              <a:schemeClr val="tx1"/>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5256" name="Text Box 136"/>
          <p:cNvSpPr txBox="1">
            <a:spLocks noChangeArrowheads="1"/>
          </p:cNvSpPr>
          <p:nvPr/>
        </p:nvSpPr>
        <p:spPr bwMode="auto">
          <a:xfrm>
            <a:off x="-180975" y="115888"/>
            <a:ext cx="12969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a:solidFill>
                  <a:srgbClr val="000000"/>
                </a:solidFill>
              </a:rPr>
              <a:t> الاخطاء </a:t>
            </a:r>
            <a:endParaRPr lang="en-US">
              <a:solidFill>
                <a:srgbClr val="000000"/>
              </a:solidFill>
            </a:endParaRPr>
          </a:p>
        </p:txBody>
      </p:sp>
      <p:sp>
        <p:nvSpPr>
          <p:cNvPr id="5257" name="Text Box 137"/>
          <p:cNvSpPr txBox="1">
            <a:spLocks noChangeArrowheads="1"/>
          </p:cNvSpPr>
          <p:nvPr/>
        </p:nvSpPr>
        <p:spPr bwMode="auto">
          <a:xfrm>
            <a:off x="1692275" y="6237288"/>
            <a:ext cx="15128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a:solidFill>
                  <a:srgbClr val="000000"/>
                </a:solidFill>
              </a:rPr>
              <a:t>المحاولات </a:t>
            </a:r>
            <a:endParaRPr lang="en-US">
              <a:solidFill>
                <a:srgbClr val="000000"/>
              </a:solidFill>
            </a:endParaRPr>
          </a:p>
        </p:txBody>
      </p:sp>
      <p:cxnSp>
        <p:nvCxnSpPr>
          <p:cNvPr id="5267" name="AutoShape 147"/>
          <p:cNvCxnSpPr>
            <a:cxnSpLocks noChangeShapeType="1"/>
            <a:stCxn id="5255" idx="4"/>
            <a:endCxn id="5255" idx="4"/>
          </p:cNvCxnSpPr>
          <p:nvPr/>
        </p:nvCxnSpPr>
        <p:spPr bwMode="auto">
          <a:xfrm>
            <a:off x="2743200" y="3141663"/>
            <a:ext cx="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28688713"/>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with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barn(inHorizontal)">
                                      <p:cBhvr>
                                        <p:cTn id="7" dur="2000"/>
                                        <p:tgtEl>
                                          <p:spTgt spid="5127"/>
                                        </p:tgtEl>
                                      </p:cBhvr>
                                    </p:animEffect>
                                  </p:childTnLst>
                                </p:cTn>
                              </p:par>
                            </p:childTnLst>
                          </p:cTn>
                        </p:par>
                        <p:par>
                          <p:cTn id="8" fill="hold" nodeType="afterGroup">
                            <p:stCondLst>
                              <p:cond delay="2000"/>
                            </p:stCondLst>
                            <p:childTnLst>
                              <p:par>
                                <p:cTn id="9" presetID="2" presetClass="entr" presetSubtype="4" fill="hold" nodeType="afterEffect">
                                  <p:stCondLst>
                                    <p:cond delay="0"/>
                                  </p:stCondLst>
                                  <p:childTnLst>
                                    <p:set>
                                      <p:cBhvr>
                                        <p:cTn id="10" dur="1" fill="hold">
                                          <p:stCondLst>
                                            <p:cond delay="0"/>
                                          </p:stCondLst>
                                        </p:cTn>
                                        <p:tgtEl>
                                          <p:spTgt spid="5260"/>
                                        </p:tgtEl>
                                        <p:attrNameLst>
                                          <p:attrName>style.visibility</p:attrName>
                                        </p:attrNameLst>
                                      </p:cBhvr>
                                      <p:to>
                                        <p:strVal val="visible"/>
                                      </p:to>
                                    </p:set>
                                    <p:anim calcmode="lin" valueType="num">
                                      <p:cBhvr additive="base">
                                        <p:cTn id="11" dur="500" fill="hold"/>
                                        <p:tgtEl>
                                          <p:spTgt spid="5260"/>
                                        </p:tgtEl>
                                        <p:attrNameLst>
                                          <p:attrName>ppt_x</p:attrName>
                                        </p:attrNameLst>
                                      </p:cBhvr>
                                      <p:tavLst>
                                        <p:tav tm="0">
                                          <p:val>
                                            <p:strVal val="#ppt_x"/>
                                          </p:val>
                                        </p:tav>
                                        <p:tav tm="100000">
                                          <p:val>
                                            <p:strVal val="#ppt_x"/>
                                          </p:val>
                                        </p:tav>
                                      </p:tavLst>
                                    </p:anim>
                                    <p:anim calcmode="lin" valueType="num">
                                      <p:cBhvr additive="base">
                                        <p:cTn id="12" dur="500" fill="hold"/>
                                        <p:tgtEl>
                                          <p:spTgt spid="52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sz="half" idx="1"/>
          </p:nvPr>
        </p:nvSpPr>
        <p:spPr/>
        <p:txBody>
          <a:bodyPr/>
          <a:lstStyle/>
          <a:p>
            <a:endParaRPr lang="ar-IQ" sz="2800" smtClean="0"/>
          </a:p>
          <a:p>
            <a:endParaRPr lang="ar-IQ" sz="2800" smtClean="0"/>
          </a:p>
          <a:p>
            <a:endParaRPr lang="ar-IQ" sz="2800" smtClean="0"/>
          </a:p>
          <a:p>
            <a:endParaRPr lang="ar-IQ" sz="2800" smtClean="0"/>
          </a:p>
          <a:p>
            <a:endParaRPr lang="ar-IQ" sz="2800" smtClean="0"/>
          </a:p>
          <a:p>
            <a:endParaRPr lang="ar-IQ" sz="2800" smtClean="0"/>
          </a:p>
          <a:p>
            <a:endParaRPr lang="ar-IQ" sz="2800" smtClean="0"/>
          </a:p>
          <a:p>
            <a:endParaRPr lang="en-US" sz="2800" smtClean="0"/>
          </a:p>
        </p:txBody>
      </p:sp>
      <p:graphicFrame>
        <p:nvGraphicFramePr>
          <p:cNvPr id="27831" name="Group 183"/>
          <p:cNvGraphicFramePr>
            <a:graphicFrameLocks noGrp="1"/>
          </p:cNvGraphicFramePr>
          <p:nvPr>
            <p:ph sz="half" idx="2"/>
          </p:nvPr>
        </p:nvGraphicFramePr>
        <p:xfrm>
          <a:off x="1116013" y="836613"/>
          <a:ext cx="4319587" cy="5181600"/>
        </p:xfrm>
        <a:graphic>
          <a:graphicData uri="http://schemas.openxmlformats.org/drawingml/2006/table">
            <a:tbl>
              <a:tblPr rtl="1"/>
              <a:tblGrid>
                <a:gridCol w="431800"/>
                <a:gridCol w="431800"/>
                <a:gridCol w="431800"/>
                <a:gridCol w="433387"/>
                <a:gridCol w="430213"/>
                <a:gridCol w="431800"/>
                <a:gridCol w="433387"/>
                <a:gridCol w="431800"/>
                <a:gridCol w="431800"/>
                <a:gridCol w="431800"/>
              </a:tblGrid>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832" name="Text Box 184"/>
          <p:cNvSpPr txBox="1">
            <a:spLocks noChangeArrowheads="1"/>
          </p:cNvSpPr>
          <p:nvPr/>
        </p:nvSpPr>
        <p:spPr bwMode="auto">
          <a:xfrm>
            <a:off x="1403350" y="6092825"/>
            <a:ext cx="5975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fontAlgn="base">
              <a:spcBef>
                <a:spcPct val="50000"/>
              </a:spcBef>
              <a:spcAft>
                <a:spcPct val="0"/>
              </a:spcAft>
            </a:pPr>
            <a:r>
              <a:rPr lang="ar-IQ">
                <a:solidFill>
                  <a:srgbClr val="000000"/>
                </a:solidFill>
              </a:rPr>
              <a:t>10    9     8      7    6    5     4     3     2     1  </a:t>
            </a:r>
            <a:endParaRPr lang="en-US">
              <a:solidFill>
                <a:srgbClr val="000000"/>
              </a:solidFill>
            </a:endParaRPr>
          </a:p>
        </p:txBody>
      </p:sp>
      <p:sp>
        <p:nvSpPr>
          <p:cNvPr id="27834" name="Text Box 186"/>
          <p:cNvSpPr txBox="1">
            <a:spLocks noChangeArrowheads="1"/>
          </p:cNvSpPr>
          <p:nvPr/>
        </p:nvSpPr>
        <p:spPr bwMode="auto">
          <a:xfrm>
            <a:off x="-180975" y="2565400"/>
            <a:ext cx="122555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sz="2000">
                <a:solidFill>
                  <a:srgbClr val="000000"/>
                </a:solidFill>
              </a:rPr>
              <a:t>9  ثانية </a:t>
            </a:r>
          </a:p>
          <a:p>
            <a:pPr fontAlgn="base">
              <a:spcBef>
                <a:spcPct val="50000"/>
              </a:spcBef>
              <a:spcAft>
                <a:spcPct val="0"/>
              </a:spcAft>
            </a:pPr>
            <a:r>
              <a:rPr lang="ar-IQ" sz="2000">
                <a:solidFill>
                  <a:srgbClr val="000000"/>
                </a:solidFill>
              </a:rPr>
              <a:t>9.5 ثانية </a:t>
            </a:r>
          </a:p>
          <a:p>
            <a:pPr fontAlgn="base">
              <a:spcBef>
                <a:spcPct val="50000"/>
              </a:spcBef>
              <a:spcAft>
                <a:spcPct val="0"/>
              </a:spcAft>
            </a:pPr>
            <a:r>
              <a:rPr lang="ar-IQ" sz="2000">
                <a:solidFill>
                  <a:srgbClr val="000000"/>
                </a:solidFill>
              </a:rPr>
              <a:t>10 ثانية </a:t>
            </a:r>
          </a:p>
          <a:p>
            <a:pPr fontAlgn="base">
              <a:spcBef>
                <a:spcPct val="50000"/>
              </a:spcBef>
              <a:spcAft>
                <a:spcPct val="0"/>
              </a:spcAft>
            </a:pPr>
            <a:r>
              <a:rPr lang="ar-IQ" sz="2000">
                <a:solidFill>
                  <a:srgbClr val="000000"/>
                </a:solidFill>
              </a:rPr>
              <a:t>10.30ثانية </a:t>
            </a:r>
          </a:p>
          <a:p>
            <a:pPr fontAlgn="base">
              <a:spcBef>
                <a:spcPct val="50000"/>
              </a:spcBef>
              <a:spcAft>
                <a:spcPct val="0"/>
              </a:spcAft>
            </a:pPr>
            <a:r>
              <a:rPr lang="ar-IQ" sz="2000">
                <a:solidFill>
                  <a:srgbClr val="000000"/>
                </a:solidFill>
              </a:rPr>
              <a:t>11 ثانية </a:t>
            </a:r>
          </a:p>
          <a:p>
            <a:pPr fontAlgn="base">
              <a:spcBef>
                <a:spcPct val="50000"/>
              </a:spcBef>
              <a:spcAft>
                <a:spcPct val="0"/>
              </a:spcAft>
            </a:pPr>
            <a:r>
              <a:rPr lang="ar-IQ" sz="2000">
                <a:solidFill>
                  <a:srgbClr val="000000"/>
                </a:solidFill>
              </a:rPr>
              <a:t>11.30ثانية </a:t>
            </a:r>
          </a:p>
          <a:p>
            <a:pPr fontAlgn="base">
              <a:spcBef>
                <a:spcPct val="50000"/>
              </a:spcBef>
              <a:spcAft>
                <a:spcPct val="0"/>
              </a:spcAft>
            </a:pPr>
            <a:r>
              <a:rPr lang="ar-IQ" sz="2000">
                <a:solidFill>
                  <a:srgbClr val="000000"/>
                </a:solidFill>
              </a:rPr>
              <a:t>12 ثانية </a:t>
            </a:r>
          </a:p>
          <a:p>
            <a:pPr fontAlgn="base">
              <a:spcBef>
                <a:spcPct val="50000"/>
              </a:spcBef>
              <a:spcAft>
                <a:spcPct val="0"/>
              </a:spcAft>
            </a:pPr>
            <a:endParaRPr lang="ar-IQ" sz="2000">
              <a:solidFill>
                <a:srgbClr val="000000"/>
              </a:solidFill>
            </a:endParaRPr>
          </a:p>
          <a:p>
            <a:pPr fontAlgn="base">
              <a:spcBef>
                <a:spcPct val="50000"/>
              </a:spcBef>
              <a:spcAft>
                <a:spcPct val="0"/>
              </a:spcAft>
            </a:pPr>
            <a:endParaRPr lang="en-US" sz="2000">
              <a:solidFill>
                <a:srgbClr val="000000"/>
              </a:solidFill>
            </a:endParaRPr>
          </a:p>
        </p:txBody>
      </p:sp>
      <p:sp>
        <p:nvSpPr>
          <p:cNvPr id="27838" name="Freeform 190"/>
          <p:cNvSpPr>
            <a:spLocks/>
          </p:cNvSpPr>
          <p:nvPr/>
        </p:nvSpPr>
        <p:spPr bwMode="auto">
          <a:xfrm>
            <a:off x="1476375" y="2708275"/>
            <a:ext cx="1655763" cy="2762250"/>
          </a:xfrm>
          <a:custGeom>
            <a:avLst/>
            <a:gdLst>
              <a:gd name="T0" fmla="*/ 0 w 1043"/>
              <a:gd name="T1" fmla="*/ 1377 h 1377"/>
              <a:gd name="T2" fmla="*/ 272 w 1043"/>
              <a:gd name="T3" fmla="*/ 742 h 1377"/>
              <a:gd name="T4" fmla="*/ 499 w 1043"/>
              <a:gd name="T5" fmla="*/ 1059 h 1377"/>
              <a:gd name="T6" fmla="*/ 816 w 1043"/>
              <a:gd name="T7" fmla="*/ 106 h 1377"/>
              <a:gd name="T8" fmla="*/ 1043 w 1043"/>
              <a:gd name="T9" fmla="*/ 424 h 1377"/>
            </a:gdLst>
            <a:ahLst/>
            <a:cxnLst>
              <a:cxn ang="0">
                <a:pos x="T0" y="T1"/>
              </a:cxn>
              <a:cxn ang="0">
                <a:pos x="T2" y="T3"/>
              </a:cxn>
              <a:cxn ang="0">
                <a:pos x="T4" y="T5"/>
              </a:cxn>
              <a:cxn ang="0">
                <a:pos x="T6" y="T7"/>
              </a:cxn>
              <a:cxn ang="0">
                <a:pos x="T8" y="T9"/>
              </a:cxn>
            </a:cxnLst>
            <a:rect l="0" t="0" r="r" b="b"/>
            <a:pathLst>
              <a:path w="1043" h="1377">
                <a:moveTo>
                  <a:pt x="0" y="1377"/>
                </a:moveTo>
                <a:cubicBezTo>
                  <a:pt x="94" y="1086"/>
                  <a:pt x="189" y="795"/>
                  <a:pt x="272" y="742"/>
                </a:cubicBezTo>
                <a:cubicBezTo>
                  <a:pt x="355" y="689"/>
                  <a:pt x="408" y="1165"/>
                  <a:pt x="499" y="1059"/>
                </a:cubicBezTo>
                <a:cubicBezTo>
                  <a:pt x="590" y="953"/>
                  <a:pt x="725" y="212"/>
                  <a:pt x="816" y="106"/>
                </a:cubicBezTo>
                <a:cubicBezTo>
                  <a:pt x="907" y="0"/>
                  <a:pt x="1005" y="364"/>
                  <a:pt x="1043" y="424"/>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27839" name="Text Box 191"/>
          <p:cNvSpPr txBox="1">
            <a:spLocks noChangeArrowheads="1"/>
          </p:cNvSpPr>
          <p:nvPr/>
        </p:nvSpPr>
        <p:spPr bwMode="auto">
          <a:xfrm>
            <a:off x="5652120" y="944563"/>
            <a:ext cx="3240360" cy="4179606"/>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p>
            <a:pPr eaLnBrk="0" fontAlgn="base" hangingPunct="0">
              <a:lnSpc>
                <a:spcPct val="90000"/>
              </a:lnSpc>
              <a:spcBef>
                <a:spcPct val="20000"/>
              </a:spcBef>
              <a:spcAft>
                <a:spcPct val="0"/>
              </a:spcAft>
            </a:pPr>
            <a:r>
              <a:rPr lang="ar-IQ" sz="3200" dirty="0">
                <a:solidFill>
                  <a:srgbClr val="000000"/>
                </a:solidFill>
              </a:rPr>
              <a:t>3- منحنى الزمنى : يظهر من هذا المنحنى مقدار التحسن في الاداء خلال المواقف التعليمية من خلال نقص الزمن الذي يستغرقه الفرد عند الاداء </a:t>
            </a:r>
          </a:p>
          <a:p>
            <a:pPr eaLnBrk="0" fontAlgn="base" hangingPunct="0">
              <a:lnSpc>
                <a:spcPct val="90000"/>
              </a:lnSpc>
              <a:spcBef>
                <a:spcPct val="20000"/>
              </a:spcBef>
              <a:spcAft>
                <a:spcPct val="0"/>
              </a:spcAft>
            </a:pPr>
            <a:r>
              <a:rPr lang="ar-IQ" sz="3200" dirty="0">
                <a:solidFill>
                  <a:srgbClr val="000000"/>
                </a:solidFill>
              </a:rPr>
              <a:t>أو زمن المستغرق في كل أداء </a:t>
            </a:r>
            <a:endParaRPr lang="en-US" sz="3200" dirty="0">
              <a:solidFill>
                <a:srgbClr val="000000"/>
              </a:solidFill>
            </a:endParaRPr>
          </a:p>
        </p:txBody>
      </p:sp>
    </p:spTree>
    <p:extLst>
      <p:ext uri="{BB962C8B-B14F-4D97-AF65-F5344CB8AC3E}">
        <p14:creationId xmlns:p14="http://schemas.microsoft.com/office/powerpoint/2010/main" val="3525546566"/>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7839">
                                            <p:txEl>
                                              <p:pRg st="0" end="0"/>
                                            </p:txEl>
                                          </p:spTgt>
                                        </p:tgtEl>
                                        <p:attrNameLst>
                                          <p:attrName>style.visibility</p:attrName>
                                        </p:attrNameLst>
                                      </p:cBhvr>
                                      <p:to>
                                        <p:strVal val="visible"/>
                                      </p:to>
                                    </p:set>
                                    <p:anim calcmode="lin" valueType="num">
                                      <p:cBhvr additive="base">
                                        <p:cTn id="7" dur="500" fill="hold"/>
                                        <p:tgtEl>
                                          <p:spTgt spid="278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839">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27831"/>
                                        </p:tgtEl>
                                        <p:attrNameLst>
                                          <p:attrName>style.visibility</p:attrName>
                                        </p:attrNameLst>
                                      </p:cBhvr>
                                      <p:to>
                                        <p:strVal val="visible"/>
                                      </p:to>
                                    </p:set>
                                    <p:anim calcmode="lin" valueType="num">
                                      <p:cBhvr>
                                        <p:cTn id="12" dur="500" fill="hold"/>
                                        <p:tgtEl>
                                          <p:spTgt spid="27831"/>
                                        </p:tgtEl>
                                        <p:attrNameLst>
                                          <p:attrName>ppt_w</p:attrName>
                                        </p:attrNameLst>
                                      </p:cBhvr>
                                      <p:tavLst>
                                        <p:tav tm="0">
                                          <p:val>
                                            <p:fltVal val="0"/>
                                          </p:val>
                                        </p:tav>
                                        <p:tav tm="100000">
                                          <p:val>
                                            <p:strVal val="#ppt_w"/>
                                          </p:val>
                                        </p:tav>
                                      </p:tavLst>
                                    </p:anim>
                                    <p:anim calcmode="lin" valueType="num">
                                      <p:cBhvr>
                                        <p:cTn id="13" dur="500" fill="hold"/>
                                        <p:tgtEl>
                                          <p:spTgt spid="27831"/>
                                        </p:tgtEl>
                                        <p:attrNameLst>
                                          <p:attrName>ppt_h</p:attrName>
                                        </p:attrNameLst>
                                      </p:cBhvr>
                                      <p:tavLst>
                                        <p:tav tm="0">
                                          <p:val>
                                            <p:fltVal val="0"/>
                                          </p:val>
                                        </p:tav>
                                        <p:tav tm="100000">
                                          <p:val>
                                            <p:strVal val="#ppt_h"/>
                                          </p:val>
                                        </p:tav>
                                      </p:tavLst>
                                    </p:anim>
                                    <p:anim calcmode="lin" valueType="num">
                                      <p:cBhvr>
                                        <p:cTn id="14" dur="500" fill="hold"/>
                                        <p:tgtEl>
                                          <p:spTgt spid="27831"/>
                                        </p:tgtEl>
                                        <p:attrNameLst>
                                          <p:attrName>style.rotation</p:attrName>
                                        </p:attrNameLst>
                                      </p:cBhvr>
                                      <p:tavLst>
                                        <p:tav tm="0">
                                          <p:val>
                                            <p:fltVal val="360"/>
                                          </p:val>
                                        </p:tav>
                                        <p:tav tm="100000">
                                          <p:val>
                                            <p:fltVal val="0"/>
                                          </p:val>
                                        </p:tav>
                                      </p:tavLst>
                                    </p:anim>
                                    <p:animEffect transition="in" filter="fade">
                                      <p:cBhvr>
                                        <p:cTn id="15" dur="500"/>
                                        <p:tgtEl>
                                          <p:spTgt spid="27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59832" y="260648"/>
            <a:ext cx="4176464" cy="584775"/>
          </a:xfrm>
          <a:prstGeom prst="rect">
            <a:avLst/>
          </a:prstGeom>
          <a:solidFill>
            <a:schemeClr val="bg2"/>
          </a:solidFill>
        </p:spPr>
        <p:txBody>
          <a:bodyPr wrap="square">
            <a:spAutoFit/>
          </a:bodyPr>
          <a:lstStyle/>
          <a:p>
            <a:pPr algn="ctr"/>
            <a:r>
              <a:rPr lang="ar-SA" sz="2800" b="1" dirty="0" smtClean="0">
                <a:solidFill>
                  <a:srgbClr val="000000"/>
                </a:solidFill>
                <a:latin typeface="Times New Roman" pitchFamily="18" charset="0"/>
              </a:rPr>
              <a:t> </a:t>
            </a:r>
            <a:r>
              <a:rPr lang="ar-SA" sz="3200" b="1" u="sng" dirty="0" smtClean="0">
                <a:solidFill>
                  <a:srgbClr val="000000"/>
                </a:solidFill>
                <a:latin typeface="Times New Roman" pitchFamily="18" charset="0"/>
              </a:rPr>
              <a:t>خطواط التعلم الحركي </a:t>
            </a:r>
            <a:endParaRPr lang="ar-IQ" sz="3200" b="1" u="sng" dirty="0"/>
          </a:p>
        </p:txBody>
      </p:sp>
      <p:sp>
        <p:nvSpPr>
          <p:cNvPr id="3" name="Rectangle 2"/>
          <p:cNvSpPr/>
          <p:nvPr/>
        </p:nvSpPr>
        <p:spPr>
          <a:xfrm>
            <a:off x="4644008" y="962725"/>
            <a:ext cx="4464496" cy="954107"/>
          </a:xfrm>
          <a:prstGeom prst="rect">
            <a:avLst/>
          </a:prstGeom>
          <a:solidFill>
            <a:srgbClr val="92D050"/>
          </a:solidFill>
        </p:spPr>
        <p:txBody>
          <a:bodyPr wrap="square">
            <a:spAutoFit/>
          </a:bodyPr>
          <a:lstStyle/>
          <a:p>
            <a:pPr algn="justLow"/>
            <a:r>
              <a:rPr lang="ar-SA" sz="2800" b="1" dirty="0" smtClean="0">
                <a:solidFill>
                  <a:srgbClr val="000000"/>
                </a:solidFill>
                <a:latin typeface="Times New Roman" pitchFamily="18" charset="0"/>
              </a:rPr>
              <a:t>1- شرح الحركة : يجب شرح المهارة الجديدة بوضوح قبل عرضها </a:t>
            </a:r>
            <a:endParaRPr lang="ar-IQ" sz="3200" dirty="0"/>
          </a:p>
        </p:txBody>
      </p:sp>
      <p:sp>
        <p:nvSpPr>
          <p:cNvPr id="4" name="Rectangle 3"/>
          <p:cNvSpPr/>
          <p:nvPr/>
        </p:nvSpPr>
        <p:spPr>
          <a:xfrm>
            <a:off x="35496" y="1982450"/>
            <a:ext cx="4644008" cy="1446550"/>
          </a:xfrm>
          <a:prstGeom prst="rect">
            <a:avLst/>
          </a:prstGeom>
          <a:solidFill>
            <a:schemeClr val="accent6"/>
          </a:solidFill>
        </p:spPr>
        <p:txBody>
          <a:bodyPr wrap="square">
            <a:spAutoFit/>
          </a:bodyPr>
          <a:lstStyle/>
          <a:p>
            <a:pPr algn="justLow"/>
            <a:r>
              <a:rPr lang="ar-SA" sz="2800" b="1" dirty="0" smtClean="0">
                <a:solidFill>
                  <a:srgbClr val="000000"/>
                </a:solidFill>
                <a:latin typeface="Times New Roman" pitchFamily="18" charset="0"/>
              </a:rPr>
              <a:t>2- عرض الحركة : يجب عرض المهارة الجديدة من قبل المدرس او المدرب أو لاعب مميز اي صاحب خبرة</a:t>
            </a:r>
            <a:r>
              <a:rPr lang="ar-SA" sz="3200" b="1" u="sng" dirty="0" smtClean="0">
                <a:solidFill>
                  <a:srgbClr val="000000"/>
                </a:solidFill>
                <a:latin typeface="Times New Roman" pitchFamily="18" charset="0"/>
              </a:rPr>
              <a:t> </a:t>
            </a:r>
            <a:endParaRPr lang="ar-IQ" sz="3200" dirty="0"/>
          </a:p>
        </p:txBody>
      </p:sp>
      <p:sp>
        <p:nvSpPr>
          <p:cNvPr id="5" name="Rectangle 4"/>
          <p:cNvSpPr/>
          <p:nvPr/>
        </p:nvSpPr>
        <p:spPr>
          <a:xfrm>
            <a:off x="4355976" y="3371508"/>
            <a:ext cx="4752528" cy="1569660"/>
          </a:xfrm>
          <a:prstGeom prst="rect">
            <a:avLst/>
          </a:prstGeom>
          <a:solidFill>
            <a:schemeClr val="accent1"/>
          </a:solidFill>
        </p:spPr>
        <p:txBody>
          <a:bodyPr wrap="square">
            <a:spAutoFit/>
          </a:bodyPr>
          <a:lstStyle/>
          <a:p>
            <a:pPr algn="justLow"/>
            <a:r>
              <a:rPr lang="ar-SA" sz="2800" b="1" dirty="0">
                <a:solidFill>
                  <a:srgbClr val="000000"/>
                </a:solidFill>
                <a:latin typeface="Times New Roman" pitchFamily="18" charset="0"/>
              </a:rPr>
              <a:t>3- </a:t>
            </a:r>
            <a:r>
              <a:rPr lang="ar-SA" sz="3200" b="1" dirty="0" smtClean="0">
                <a:solidFill>
                  <a:srgbClr val="000000"/>
                </a:solidFill>
                <a:latin typeface="Times New Roman" pitchFamily="18" charset="0"/>
              </a:rPr>
              <a:t>تطبيق الحركة: يجب إعطاء فرص متساوية للمتعلمين لتطبيق المهارة  </a:t>
            </a:r>
            <a:endParaRPr lang="ar-IQ" sz="3200" dirty="0"/>
          </a:p>
        </p:txBody>
      </p:sp>
      <p:sp>
        <p:nvSpPr>
          <p:cNvPr id="6" name="Rectangle 5"/>
          <p:cNvSpPr/>
          <p:nvPr/>
        </p:nvSpPr>
        <p:spPr>
          <a:xfrm>
            <a:off x="0" y="4869160"/>
            <a:ext cx="4644008" cy="1446550"/>
          </a:xfrm>
          <a:prstGeom prst="rect">
            <a:avLst/>
          </a:prstGeom>
          <a:solidFill>
            <a:schemeClr val="accent2"/>
          </a:solidFill>
        </p:spPr>
        <p:txBody>
          <a:bodyPr wrap="square">
            <a:spAutoFit/>
          </a:bodyPr>
          <a:lstStyle/>
          <a:p>
            <a:pPr algn="justLow"/>
            <a:r>
              <a:rPr lang="ar-SA" sz="2800" b="1" dirty="0" smtClean="0">
                <a:solidFill>
                  <a:srgbClr val="000000"/>
                </a:solidFill>
                <a:latin typeface="Times New Roman" pitchFamily="18" charset="0"/>
              </a:rPr>
              <a:t>4- التغذية الراجعة :وتعطى بعد الممارسة والتكرار من قبل المدرس او المدرب</a:t>
            </a:r>
            <a:r>
              <a:rPr lang="ar-SA" sz="3200" b="1" u="sng" dirty="0" smtClean="0">
                <a:solidFill>
                  <a:srgbClr val="000000"/>
                </a:solidFill>
                <a:latin typeface="Times New Roman" pitchFamily="18" charset="0"/>
              </a:rPr>
              <a:t> </a:t>
            </a:r>
            <a:endParaRPr lang="ar-IQ" sz="3200" dirty="0"/>
          </a:p>
        </p:txBody>
      </p:sp>
    </p:spTree>
    <p:extLst>
      <p:ext uri="{BB962C8B-B14F-4D97-AF65-F5344CB8AC3E}">
        <p14:creationId xmlns:p14="http://schemas.microsoft.com/office/powerpoint/2010/main" val="458961226"/>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Oval 8"/>
          <p:cNvSpPr>
            <a:spLocks noChangeArrowheads="1"/>
          </p:cNvSpPr>
          <p:nvPr/>
        </p:nvSpPr>
        <p:spPr bwMode="auto">
          <a:xfrm>
            <a:off x="3708400" y="260350"/>
            <a:ext cx="1871663" cy="180022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ar-IQ" sz="2400" dirty="0">
                <a:solidFill>
                  <a:srgbClr val="000000"/>
                </a:solidFill>
                <a:cs typeface="Krmanj_A_Samik" pitchFamily="2" charset="-78"/>
              </a:rPr>
              <a:t> انواع </a:t>
            </a:r>
          </a:p>
          <a:p>
            <a:pPr algn="ctr" fontAlgn="base">
              <a:spcBef>
                <a:spcPct val="0"/>
              </a:spcBef>
              <a:spcAft>
                <a:spcPct val="0"/>
              </a:spcAft>
            </a:pPr>
            <a:r>
              <a:rPr lang="ar-IQ" sz="2400" dirty="0">
                <a:solidFill>
                  <a:srgbClr val="000000"/>
                </a:solidFill>
                <a:cs typeface="Krmanj_A_Samik" pitchFamily="2" charset="-78"/>
              </a:rPr>
              <a:t>المنحنيات </a:t>
            </a:r>
          </a:p>
          <a:p>
            <a:pPr algn="ctr" fontAlgn="base">
              <a:spcBef>
                <a:spcPct val="0"/>
              </a:spcBef>
              <a:spcAft>
                <a:spcPct val="0"/>
              </a:spcAft>
            </a:pPr>
            <a:r>
              <a:rPr lang="ar-IQ" sz="2400" dirty="0">
                <a:solidFill>
                  <a:srgbClr val="000000"/>
                </a:solidFill>
                <a:cs typeface="Krmanj_A_Samik" pitchFamily="2" charset="-78"/>
              </a:rPr>
              <a:t>من حيث  الشكل</a:t>
            </a:r>
          </a:p>
          <a:p>
            <a:pPr algn="ctr" fontAlgn="base">
              <a:spcBef>
                <a:spcPct val="0"/>
              </a:spcBef>
              <a:spcAft>
                <a:spcPct val="0"/>
              </a:spcAft>
            </a:pPr>
            <a:r>
              <a:rPr lang="ar-IQ" sz="2400" dirty="0">
                <a:solidFill>
                  <a:srgbClr val="000000"/>
                </a:solidFill>
                <a:cs typeface="Krmanj_A_Samik" pitchFamily="2" charset="-78"/>
              </a:rPr>
              <a:t> أو الهيكل </a:t>
            </a:r>
          </a:p>
          <a:p>
            <a:pPr algn="ctr" fontAlgn="base">
              <a:spcBef>
                <a:spcPct val="0"/>
              </a:spcBef>
              <a:spcAft>
                <a:spcPct val="0"/>
              </a:spcAft>
            </a:pPr>
            <a:endParaRPr lang="en-US" sz="2400" dirty="0">
              <a:solidFill>
                <a:srgbClr val="000000"/>
              </a:solidFill>
              <a:cs typeface="Krmanj_A_Samik" pitchFamily="2" charset="-78"/>
            </a:endParaRPr>
          </a:p>
        </p:txBody>
      </p:sp>
      <p:sp>
        <p:nvSpPr>
          <p:cNvPr id="6160" name="Line 16"/>
          <p:cNvSpPr>
            <a:spLocks noChangeShapeType="1"/>
          </p:cNvSpPr>
          <p:nvPr/>
        </p:nvSpPr>
        <p:spPr bwMode="auto">
          <a:xfrm flipH="1">
            <a:off x="2700338" y="1844675"/>
            <a:ext cx="1150937" cy="1223963"/>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6161" name="Line 17"/>
          <p:cNvSpPr>
            <a:spLocks noChangeShapeType="1"/>
          </p:cNvSpPr>
          <p:nvPr/>
        </p:nvSpPr>
        <p:spPr bwMode="auto">
          <a:xfrm>
            <a:off x="5508625" y="1700213"/>
            <a:ext cx="1439863" cy="1368425"/>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6162" name="Line 18"/>
          <p:cNvSpPr>
            <a:spLocks noChangeShapeType="1"/>
          </p:cNvSpPr>
          <p:nvPr/>
        </p:nvSpPr>
        <p:spPr bwMode="auto">
          <a:xfrm>
            <a:off x="4716463" y="2060575"/>
            <a:ext cx="0" cy="129698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6164" name="Oval 20"/>
          <p:cNvSpPr>
            <a:spLocks noChangeArrowheads="1"/>
          </p:cNvSpPr>
          <p:nvPr/>
        </p:nvSpPr>
        <p:spPr bwMode="auto">
          <a:xfrm>
            <a:off x="3851275" y="3716338"/>
            <a:ext cx="1655763" cy="165576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ar-IQ" sz="2400">
                <a:solidFill>
                  <a:srgbClr val="000000"/>
                </a:solidFill>
                <a:cs typeface="Krmanj_A_Samik" pitchFamily="2" charset="-78"/>
              </a:rPr>
              <a:t>منحنيات </a:t>
            </a:r>
          </a:p>
          <a:p>
            <a:pPr algn="ctr" fontAlgn="base">
              <a:spcBef>
                <a:spcPct val="0"/>
              </a:spcBef>
              <a:spcAft>
                <a:spcPct val="0"/>
              </a:spcAft>
            </a:pPr>
            <a:r>
              <a:rPr lang="ar-IQ" sz="2400">
                <a:solidFill>
                  <a:srgbClr val="000000"/>
                </a:solidFill>
                <a:cs typeface="Krmanj_A_Samik" pitchFamily="2" charset="-78"/>
              </a:rPr>
              <a:t>الزيادة الايجابية  </a:t>
            </a:r>
            <a:endParaRPr lang="en-US" sz="2400">
              <a:solidFill>
                <a:srgbClr val="000000"/>
              </a:solidFill>
              <a:cs typeface="Krmanj_A_Samik" pitchFamily="2" charset="-78"/>
            </a:endParaRPr>
          </a:p>
        </p:txBody>
      </p:sp>
      <p:sp>
        <p:nvSpPr>
          <p:cNvPr id="6165" name="Oval 21"/>
          <p:cNvSpPr>
            <a:spLocks noChangeArrowheads="1"/>
          </p:cNvSpPr>
          <p:nvPr/>
        </p:nvSpPr>
        <p:spPr bwMode="auto">
          <a:xfrm>
            <a:off x="1187450" y="3284538"/>
            <a:ext cx="1655763" cy="165576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ar-IQ" sz="2400">
                <a:solidFill>
                  <a:srgbClr val="000000"/>
                </a:solidFill>
                <a:cs typeface="Krmanj_A_Samik" pitchFamily="2" charset="-78"/>
              </a:rPr>
              <a:t>منحنيات </a:t>
            </a:r>
          </a:p>
          <a:p>
            <a:pPr algn="ctr" fontAlgn="base">
              <a:spcBef>
                <a:spcPct val="0"/>
              </a:spcBef>
              <a:spcAft>
                <a:spcPct val="0"/>
              </a:spcAft>
            </a:pPr>
            <a:r>
              <a:rPr lang="ar-IQ" sz="2400">
                <a:solidFill>
                  <a:srgbClr val="000000"/>
                </a:solidFill>
                <a:cs typeface="Krmanj_A_Samik" pitchFamily="2" charset="-78"/>
              </a:rPr>
              <a:t>الزيادة السلبية   </a:t>
            </a:r>
            <a:endParaRPr lang="en-US" sz="2400">
              <a:solidFill>
                <a:srgbClr val="000000"/>
              </a:solidFill>
              <a:cs typeface="Krmanj_A_Samik" pitchFamily="2" charset="-78"/>
            </a:endParaRPr>
          </a:p>
        </p:txBody>
      </p:sp>
      <p:sp>
        <p:nvSpPr>
          <p:cNvPr id="6166" name="Oval 22"/>
          <p:cNvSpPr>
            <a:spLocks noChangeArrowheads="1"/>
          </p:cNvSpPr>
          <p:nvPr/>
        </p:nvSpPr>
        <p:spPr bwMode="auto">
          <a:xfrm>
            <a:off x="6659563" y="3068638"/>
            <a:ext cx="1584325" cy="158432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ar-IQ" sz="2400">
                <a:solidFill>
                  <a:srgbClr val="000000"/>
                </a:solidFill>
                <a:cs typeface="Krmanj_A_Samik" pitchFamily="2" charset="-78"/>
              </a:rPr>
              <a:t>منحنيات </a:t>
            </a:r>
          </a:p>
          <a:p>
            <a:pPr algn="ctr" fontAlgn="base">
              <a:spcBef>
                <a:spcPct val="0"/>
              </a:spcBef>
              <a:spcAft>
                <a:spcPct val="0"/>
              </a:spcAft>
            </a:pPr>
            <a:r>
              <a:rPr lang="ar-IQ" sz="2400">
                <a:solidFill>
                  <a:srgbClr val="000000"/>
                </a:solidFill>
                <a:cs typeface="Krmanj_A_Samik" pitchFamily="2" charset="-78"/>
              </a:rPr>
              <a:t>الزيادة المنتظمة </a:t>
            </a:r>
            <a:endParaRPr lang="en-US" sz="2400">
              <a:solidFill>
                <a:srgbClr val="000000"/>
              </a:solidFill>
              <a:cs typeface="Krmanj_A_Samik" pitchFamily="2" charset="-78"/>
            </a:endParaRPr>
          </a:p>
        </p:txBody>
      </p:sp>
    </p:spTree>
    <p:extLst>
      <p:ext uri="{BB962C8B-B14F-4D97-AF65-F5344CB8AC3E}">
        <p14:creationId xmlns:p14="http://schemas.microsoft.com/office/powerpoint/2010/main" val="1451245974"/>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152"/>
                                        </p:tgtEl>
                                        <p:attrNameLst>
                                          <p:attrName>style.visibility</p:attrName>
                                        </p:attrNameLst>
                                      </p:cBhvr>
                                      <p:to>
                                        <p:strVal val="visible"/>
                                      </p:to>
                                    </p:set>
                                    <p:anim calcmode="lin" valueType="num">
                                      <p:cBhvr>
                                        <p:cTn id="7" dur="500" fill="hold"/>
                                        <p:tgtEl>
                                          <p:spTgt spid="615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152"/>
                                        </p:tgtEl>
                                        <p:attrNameLst>
                                          <p:attrName>ppt_y</p:attrName>
                                        </p:attrNameLst>
                                      </p:cBhvr>
                                      <p:tavLst>
                                        <p:tav tm="0">
                                          <p:val>
                                            <p:strVal val="#ppt_y"/>
                                          </p:val>
                                        </p:tav>
                                        <p:tav tm="100000">
                                          <p:val>
                                            <p:strVal val="#ppt_y"/>
                                          </p:val>
                                        </p:tav>
                                      </p:tavLst>
                                    </p:anim>
                                    <p:anim calcmode="lin" valueType="num">
                                      <p:cBhvr>
                                        <p:cTn id="9" dur="500" fill="hold"/>
                                        <p:tgtEl>
                                          <p:spTgt spid="615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15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152"/>
                                        </p:tgtEl>
                                      </p:cBhvr>
                                    </p:animEffect>
                                  </p:childTnLst>
                                </p:cTn>
                              </p:par>
                            </p:childTnLst>
                          </p:cTn>
                        </p:par>
                        <p:par>
                          <p:cTn id="12" fill="hold" nodeType="afterGroup">
                            <p:stCondLst>
                              <p:cond delay="2050"/>
                            </p:stCondLst>
                            <p:childTnLst>
                              <p:par>
                                <p:cTn id="13" presetID="2" presetClass="entr" presetSubtype="4" fill="hold" grpId="0" nodeType="afterEffect">
                                  <p:stCondLst>
                                    <p:cond delay="0"/>
                                  </p:stCondLst>
                                  <p:childTnLst>
                                    <p:set>
                                      <p:cBhvr>
                                        <p:cTn id="14" dur="1" fill="hold">
                                          <p:stCondLst>
                                            <p:cond delay="0"/>
                                          </p:stCondLst>
                                        </p:cTn>
                                        <p:tgtEl>
                                          <p:spTgt spid="6161"/>
                                        </p:tgtEl>
                                        <p:attrNameLst>
                                          <p:attrName>style.visibility</p:attrName>
                                        </p:attrNameLst>
                                      </p:cBhvr>
                                      <p:to>
                                        <p:strVal val="visible"/>
                                      </p:to>
                                    </p:set>
                                    <p:anim calcmode="lin" valueType="num">
                                      <p:cBhvr additive="base">
                                        <p:cTn id="15" dur="2000" fill="hold"/>
                                        <p:tgtEl>
                                          <p:spTgt spid="6161"/>
                                        </p:tgtEl>
                                        <p:attrNameLst>
                                          <p:attrName>ppt_x</p:attrName>
                                        </p:attrNameLst>
                                      </p:cBhvr>
                                      <p:tavLst>
                                        <p:tav tm="0">
                                          <p:val>
                                            <p:strVal val="#ppt_x"/>
                                          </p:val>
                                        </p:tav>
                                        <p:tav tm="100000">
                                          <p:val>
                                            <p:strVal val="#ppt_x"/>
                                          </p:val>
                                        </p:tav>
                                      </p:tavLst>
                                    </p:anim>
                                    <p:anim calcmode="lin" valueType="num">
                                      <p:cBhvr additive="base">
                                        <p:cTn id="16" dur="2000" fill="hold"/>
                                        <p:tgtEl>
                                          <p:spTgt spid="616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162"/>
                                        </p:tgtEl>
                                        <p:attrNameLst>
                                          <p:attrName>style.visibility</p:attrName>
                                        </p:attrNameLst>
                                      </p:cBhvr>
                                      <p:to>
                                        <p:strVal val="visible"/>
                                      </p:to>
                                    </p:set>
                                    <p:anim calcmode="lin" valueType="num">
                                      <p:cBhvr additive="base">
                                        <p:cTn id="19" dur="2000" fill="hold"/>
                                        <p:tgtEl>
                                          <p:spTgt spid="6162"/>
                                        </p:tgtEl>
                                        <p:attrNameLst>
                                          <p:attrName>ppt_x</p:attrName>
                                        </p:attrNameLst>
                                      </p:cBhvr>
                                      <p:tavLst>
                                        <p:tav tm="0">
                                          <p:val>
                                            <p:strVal val="#ppt_x"/>
                                          </p:val>
                                        </p:tav>
                                        <p:tav tm="100000">
                                          <p:val>
                                            <p:strVal val="#ppt_x"/>
                                          </p:val>
                                        </p:tav>
                                      </p:tavLst>
                                    </p:anim>
                                    <p:anim calcmode="lin" valueType="num">
                                      <p:cBhvr additive="base">
                                        <p:cTn id="20" dur="2000" fill="hold"/>
                                        <p:tgtEl>
                                          <p:spTgt spid="61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160"/>
                                        </p:tgtEl>
                                        <p:attrNameLst>
                                          <p:attrName>style.visibility</p:attrName>
                                        </p:attrNameLst>
                                      </p:cBhvr>
                                      <p:to>
                                        <p:strVal val="visible"/>
                                      </p:to>
                                    </p:set>
                                    <p:anim calcmode="lin" valueType="num">
                                      <p:cBhvr additive="base">
                                        <p:cTn id="23" dur="2000" fill="hold"/>
                                        <p:tgtEl>
                                          <p:spTgt spid="6160"/>
                                        </p:tgtEl>
                                        <p:attrNameLst>
                                          <p:attrName>ppt_x</p:attrName>
                                        </p:attrNameLst>
                                      </p:cBhvr>
                                      <p:tavLst>
                                        <p:tav tm="0">
                                          <p:val>
                                            <p:strVal val="#ppt_x"/>
                                          </p:val>
                                        </p:tav>
                                        <p:tav tm="100000">
                                          <p:val>
                                            <p:strVal val="#ppt_x"/>
                                          </p:val>
                                        </p:tav>
                                      </p:tavLst>
                                    </p:anim>
                                    <p:anim calcmode="lin" valueType="num">
                                      <p:cBhvr additive="base">
                                        <p:cTn id="24" dur="2000" fill="hold"/>
                                        <p:tgtEl>
                                          <p:spTgt spid="6160"/>
                                        </p:tgtEl>
                                        <p:attrNameLst>
                                          <p:attrName>ppt_y</p:attrName>
                                        </p:attrNameLst>
                                      </p:cBhvr>
                                      <p:tavLst>
                                        <p:tav tm="0">
                                          <p:val>
                                            <p:strVal val="1+#ppt_h/2"/>
                                          </p:val>
                                        </p:tav>
                                        <p:tav tm="100000">
                                          <p:val>
                                            <p:strVal val="#ppt_y"/>
                                          </p:val>
                                        </p:tav>
                                      </p:tavLst>
                                    </p:anim>
                                  </p:childTnLst>
                                </p:cTn>
                              </p:par>
                              <p:par>
                                <p:cTn id="25" presetID="7" presetClass="entr" presetSubtype="4" fill="hold" grpId="0" nodeType="withEffect">
                                  <p:stCondLst>
                                    <p:cond delay="0"/>
                                  </p:stCondLst>
                                  <p:childTnLst>
                                    <p:set>
                                      <p:cBhvr>
                                        <p:cTn id="26" dur="1" fill="hold">
                                          <p:stCondLst>
                                            <p:cond delay="0"/>
                                          </p:stCondLst>
                                        </p:cTn>
                                        <p:tgtEl>
                                          <p:spTgt spid="6164"/>
                                        </p:tgtEl>
                                        <p:attrNameLst>
                                          <p:attrName>style.visibility</p:attrName>
                                        </p:attrNameLst>
                                      </p:cBhvr>
                                      <p:to>
                                        <p:strVal val="visible"/>
                                      </p:to>
                                    </p:set>
                                    <p:anim calcmode="lin" valueType="num">
                                      <p:cBhvr additive="base">
                                        <p:cTn id="27" dur="1000" fill="hold"/>
                                        <p:tgtEl>
                                          <p:spTgt spid="6164"/>
                                        </p:tgtEl>
                                        <p:attrNameLst>
                                          <p:attrName>ppt_x</p:attrName>
                                        </p:attrNameLst>
                                      </p:cBhvr>
                                      <p:tavLst>
                                        <p:tav tm="0">
                                          <p:val>
                                            <p:strVal val="#ppt_x"/>
                                          </p:val>
                                        </p:tav>
                                        <p:tav tm="100000">
                                          <p:val>
                                            <p:strVal val="#ppt_x"/>
                                          </p:val>
                                        </p:tav>
                                      </p:tavLst>
                                    </p:anim>
                                    <p:anim calcmode="lin" valueType="num">
                                      <p:cBhvr additive="base">
                                        <p:cTn id="28" dur="1000" fill="hold"/>
                                        <p:tgtEl>
                                          <p:spTgt spid="6164"/>
                                        </p:tgtEl>
                                        <p:attrNameLst>
                                          <p:attrName>ppt_y</p:attrName>
                                        </p:attrNameLst>
                                      </p:cBhvr>
                                      <p:tavLst>
                                        <p:tav tm="0">
                                          <p:val>
                                            <p:strVal val="1+#ppt_h/2"/>
                                          </p:val>
                                        </p:tav>
                                        <p:tav tm="100000">
                                          <p:val>
                                            <p:strVal val="#ppt_y"/>
                                          </p:val>
                                        </p:tav>
                                      </p:tavLst>
                                    </p:anim>
                                  </p:childTnLst>
                                </p:cTn>
                              </p:par>
                              <p:par>
                                <p:cTn id="29" presetID="7" presetClass="entr" presetSubtype="4" fill="hold" grpId="0" nodeType="withEffect">
                                  <p:stCondLst>
                                    <p:cond delay="0"/>
                                  </p:stCondLst>
                                  <p:childTnLst>
                                    <p:set>
                                      <p:cBhvr>
                                        <p:cTn id="30" dur="1" fill="hold">
                                          <p:stCondLst>
                                            <p:cond delay="0"/>
                                          </p:stCondLst>
                                        </p:cTn>
                                        <p:tgtEl>
                                          <p:spTgt spid="6165"/>
                                        </p:tgtEl>
                                        <p:attrNameLst>
                                          <p:attrName>style.visibility</p:attrName>
                                        </p:attrNameLst>
                                      </p:cBhvr>
                                      <p:to>
                                        <p:strVal val="visible"/>
                                      </p:to>
                                    </p:set>
                                    <p:anim calcmode="lin" valueType="num">
                                      <p:cBhvr additive="base">
                                        <p:cTn id="31" dur="1000" fill="hold"/>
                                        <p:tgtEl>
                                          <p:spTgt spid="6165"/>
                                        </p:tgtEl>
                                        <p:attrNameLst>
                                          <p:attrName>ppt_x</p:attrName>
                                        </p:attrNameLst>
                                      </p:cBhvr>
                                      <p:tavLst>
                                        <p:tav tm="0">
                                          <p:val>
                                            <p:strVal val="#ppt_x"/>
                                          </p:val>
                                        </p:tav>
                                        <p:tav tm="100000">
                                          <p:val>
                                            <p:strVal val="#ppt_x"/>
                                          </p:val>
                                        </p:tav>
                                      </p:tavLst>
                                    </p:anim>
                                    <p:anim calcmode="lin" valueType="num">
                                      <p:cBhvr additive="base">
                                        <p:cTn id="32" dur="1000" fill="hold"/>
                                        <p:tgtEl>
                                          <p:spTgt spid="6165"/>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4050"/>
                            </p:stCondLst>
                            <p:childTnLst>
                              <p:par>
                                <p:cTn id="34" presetID="7" presetClass="entr" presetSubtype="4" fill="hold" grpId="0" nodeType="afterEffect">
                                  <p:stCondLst>
                                    <p:cond delay="0"/>
                                  </p:stCondLst>
                                  <p:childTnLst>
                                    <p:set>
                                      <p:cBhvr>
                                        <p:cTn id="35" dur="1" fill="hold">
                                          <p:stCondLst>
                                            <p:cond delay="0"/>
                                          </p:stCondLst>
                                        </p:cTn>
                                        <p:tgtEl>
                                          <p:spTgt spid="6166"/>
                                        </p:tgtEl>
                                        <p:attrNameLst>
                                          <p:attrName>style.visibility</p:attrName>
                                        </p:attrNameLst>
                                      </p:cBhvr>
                                      <p:to>
                                        <p:strVal val="visible"/>
                                      </p:to>
                                    </p:set>
                                    <p:anim calcmode="lin" valueType="num">
                                      <p:cBhvr additive="base">
                                        <p:cTn id="36" dur="1000" fill="hold"/>
                                        <p:tgtEl>
                                          <p:spTgt spid="6166"/>
                                        </p:tgtEl>
                                        <p:attrNameLst>
                                          <p:attrName>ppt_x</p:attrName>
                                        </p:attrNameLst>
                                      </p:cBhvr>
                                      <p:tavLst>
                                        <p:tav tm="0">
                                          <p:val>
                                            <p:strVal val="#ppt_x"/>
                                          </p:val>
                                        </p:tav>
                                        <p:tav tm="100000">
                                          <p:val>
                                            <p:strVal val="#ppt_x"/>
                                          </p:val>
                                        </p:tav>
                                      </p:tavLst>
                                    </p:anim>
                                    <p:anim calcmode="lin" valueType="num">
                                      <p:cBhvr additive="base">
                                        <p:cTn id="37" dur="1000" fill="hold"/>
                                        <p:tgtEl>
                                          <p:spTgt spid="61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animBg="1"/>
      <p:bldP spid="6160" grpId="0" animBg="1"/>
      <p:bldP spid="6161" grpId="0" animBg="1"/>
      <p:bldP spid="6162" grpId="0" animBg="1"/>
      <p:bldP spid="6164" grpId="0" animBg="1"/>
      <p:bldP spid="6165" grpId="0" animBg="1"/>
      <p:bldP spid="6166"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مستطيل مستدير الزوايا 5"/>
          <p:cNvGrpSpPr>
            <a:grpSpLocks/>
          </p:cNvGrpSpPr>
          <p:nvPr/>
        </p:nvGrpSpPr>
        <p:grpSpPr bwMode="auto">
          <a:xfrm>
            <a:off x="3348038" y="1517650"/>
            <a:ext cx="5675312" cy="4303712"/>
            <a:chOff x="910" y="1325"/>
            <a:chExt cx="3575" cy="2711"/>
          </a:xfrm>
        </p:grpSpPr>
        <p:pic>
          <p:nvPicPr>
            <p:cNvPr id="7170" name="مستطيل مستدير الزوايا 5"/>
            <p:cNvPicPr>
              <a:picLocks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10" y="1325"/>
              <a:ext cx="3575" cy="2711"/>
            </a:xfrm>
            <a:prstGeom prst="ellipse">
              <a:avLst/>
            </a:prstGeom>
            <a:ln>
              <a:noFill/>
            </a:ln>
            <a:effectLst>
              <a:softEdge rad="112500"/>
            </a:effectLst>
            <a:extLst/>
          </p:spPr>
          <p:style>
            <a:lnRef idx="2">
              <a:schemeClr val="accent2"/>
            </a:lnRef>
            <a:fillRef idx="1">
              <a:schemeClr val="lt1"/>
            </a:fillRef>
            <a:effectRef idx="0">
              <a:schemeClr val="accent2"/>
            </a:effectRef>
            <a:fontRef idx="minor">
              <a:schemeClr val="dk1"/>
            </a:fontRef>
          </p:style>
        </p:pic>
        <p:sp>
          <p:nvSpPr>
            <p:cNvPr id="7171" name="Text Box 3"/>
            <p:cNvSpPr txBox="1">
              <a:spLocks noChangeArrowheads="1"/>
            </p:cNvSpPr>
            <p:nvPr/>
          </p:nvSpPr>
          <p:spPr bwMode="auto">
            <a:xfrm>
              <a:off x="1060" y="1474"/>
              <a:ext cx="3277" cy="2415"/>
            </a:xfrm>
            <a:prstGeom prst="rect">
              <a:avLst/>
            </a:prstGeom>
            <a:ln/>
            <a:extLst/>
          </p:spPr>
          <p:style>
            <a:lnRef idx="2">
              <a:schemeClr val="accent1"/>
            </a:lnRef>
            <a:fillRef idx="1">
              <a:schemeClr val="lt1"/>
            </a:fillRef>
            <a:effectRef idx="0">
              <a:schemeClr val="accent1"/>
            </a:effectRef>
            <a:fontRef idx="minor">
              <a:schemeClr val="dk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ar-SA" sz="3600" b="1" dirty="0">
                  <a:solidFill>
                    <a:srgbClr val="000000"/>
                  </a:solidFill>
                </a:rPr>
                <a:t>وهي منحيات التعلم التي تبين زيادة التحسن في البداية بدرجة كبيرة ، أي أن عملية التعلم تبدأ بانطلاقة كبيرة ثم يلي ذلك فترة من التقدم البطيء. </a:t>
              </a:r>
            </a:p>
          </p:txBody>
        </p:sp>
      </p:grpSp>
      <p:sp>
        <p:nvSpPr>
          <p:cNvPr id="13" name="مستطيل مستدير الزوايا 12"/>
          <p:cNvSpPr/>
          <p:nvPr/>
        </p:nvSpPr>
        <p:spPr>
          <a:xfrm>
            <a:off x="2268538" y="260350"/>
            <a:ext cx="4535487" cy="1152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066800" fontAlgn="base">
              <a:lnSpc>
                <a:spcPct val="90000"/>
              </a:lnSpc>
              <a:spcBef>
                <a:spcPct val="0"/>
              </a:spcBef>
              <a:spcAft>
                <a:spcPct val="35000"/>
              </a:spcAft>
              <a:defRPr/>
            </a:pPr>
            <a:r>
              <a:rPr lang="ar-SA" sz="3600" b="1" dirty="0">
                <a:solidFill>
                  <a:srgbClr val="000000"/>
                </a:solidFill>
              </a:rPr>
              <a:t>منحيات الزيادة السلبية</a:t>
            </a:r>
            <a:r>
              <a:rPr lang="ar-SA" sz="3600" b="1" u="sng" dirty="0">
                <a:solidFill>
                  <a:srgbClr val="000000"/>
                </a:solidFill>
              </a:rPr>
              <a:t> </a:t>
            </a:r>
            <a:endParaRPr lang="ar-SA" sz="3600" dirty="0">
              <a:solidFill>
                <a:srgbClr val="000000"/>
              </a:solidFill>
            </a:endParaRPr>
          </a:p>
        </p:txBody>
      </p:sp>
      <p:sp>
        <p:nvSpPr>
          <p:cNvPr id="7176" name="Line 8"/>
          <p:cNvSpPr>
            <a:spLocks noChangeShapeType="1"/>
          </p:cNvSpPr>
          <p:nvPr/>
        </p:nvSpPr>
        <p:spPr bwMode="auto">
          <a:xfrm>
            <a:off x="468313" y="1989138"/>
            <a:ext cx="0" cy="3095625"/>
          </a:xfrm>
          <a:prstGeom prst="line">
            <a:avLst/>
          </a:prstGeom>
          <a:noFill/>
          <a:ln w="57150" cmpd="thinThick">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7177" name="Line 9"/>
          <p:cNvSpPr>
            <a:spLocks noChangeShapeType="1"/>
          </p:cNvSpPr>
          <p:nvPr/>
        </p:nvSpPr>
        <p:spPr bwMode="auto">
          <a:xfrm>
            <a:off x="468313" y="5084763"/>
            <a:ext cx="2879725" cy="0"/>
          </a:xfrm>
          <a:prstGeom prst="line">
            <a:avLst/>
          </a:prstGeom>
          <a:noFill/>
          <a:ln w="57150" cmpd="thinThick">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7180" name="Freeform 12"/>
          <p:cNvSpPr>
            <a:spLocks/>
          </p:cNvSpPr>
          <p:nvPr/>
        </p:nvSpPr>
        <p:spPr bwMode="auto">
          <a:xfrm>
            <a:off x="611188" y="3068638"/>
            <a:ext cx="2232025" cy="1728787"/>
          </a:xfrm>
          <a:custGeom>
            <a:avLst/>
            <a:gdLst>
              <a:gd name="T0" fmla="*/ 0 w 1270"/>
              <a:gd name="T1" fmla="*/ 1043 h 1043"/>
              <a:gd name="T2" fmla="*/ 227 w 1270"/>
              <a:gd name="T3" fmla="*/ 680 h 1043"/>
              <a:gd name="T4" fmla="*/ 499 w 1270"/>
              <a:gd name="T5" fmla="*/ 408 h 1043"/>
              <a:gd name="T6" fmla="*/ 862 w 1270"/>
              <a:gd name="T7" fmla="*/ 181 h 1043"/>
              <a:gd name="T8" fmla="*/ 1270 w 1270"/>
              <a:gd name="T9" fmla="*/ 0 h 1043"/>
            </a:gdLst>
            <a:ahLst/>
            <a:cxnLst>
              <a:cxn ang="0">
                <a:pos x="T0" y="T1"/>
              </a:cxn>
              <a:cxn ang="0">
                <a:pos x="T2" y="T3"/>
              </a:cxn>
              <a:cxn ang="0">
                <a:pos x="T4" y="T5"/>
              </a:cxn>
              <a:cxn ang="0">
                <a:pos x="T6" y="T7"/>
              </a:cxn>
              <a:cxn ang="0">
                <a:pos x="T8" y="T9"/>
              </a:cxn>
            </a:cxnLst>
            <a:rect l="0" t="0" r="r" b="b"/>
            <a:pathLst>
              <a:path w="1270" h="1043">
                <a:moveTo>
                  <a:pt x="0" y="1043"/>
                </a:moveTo>
                <a:cubicBezTo>
                  <a:pt x="72" y="914"/>
                  <a:pt x="144" y="786"/>
                  <a:pt x="227" y="680"/>
                </a:cubicBezTo>
                <a:cubicBezTo>
                  <a:pt x="310" y="574"/>
                  <a:pt x="393" y="491"/>
                  <a:pt x="499" y="408"/>
                </a:cubicBezTo>
                <a:cubicBezTo>
                  <a:pt x="605" y="325"/>
                  <a:pt x="733" y="249"/>
                  <a:pt x="862" y="181"/>
                </a:cubicBezTo>
                <a:cubicBezTo>
                  <a:pt x="991" y="113"/>
                  <a:pt x="1202" y="30"/>
                  <a:pt x="1270" y="0"/>
                </a:cubicBezTo>
              </a:path>
            </a:pathLst>
          </a:custGeom>
          <a:noFill/>
          <a:ln w="9525">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7181" name="Line 13"/>
          <p:cNvSpPr>
            <a:spLocks noChangeShapeType="1"/>
          </p:cNvSpPr>
          <p:nvPr/>
        </p:nvSpPr>
        <p:spPr bwMode="auto">
          <a:xfrm flipV="1">
            <a:off x="900113" y="4365625"/>
            <a:ext cx="0" cy="7191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7182" name="Line 14"/>
          <p:cNvSpPr>
            <a:spLocks noChangeShapeType="1"/>
          </p:cNvSpPr>
          <p:nvPr/>
        </p:nvSpPr>
        <p:spPr bwMode="auto">
          <a:xfrm>
            <a:off x="900113" y="4365625"/>
            <a:ext cx="358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7183" name="Line 15"/>
          <p:cNvSpPr>
            <a:spLocks noChangeShapeType="1"/>
          </p:cNvSpPr>
          <p:nvPr/>
        </p:nvSpPr>
        <p:spPr bwMode="auto">
          <a:xfrm flipV="1">
            <a:off x="1258888" y="3933825"/>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7184" name="Line 16"/>
          <p:cNvSpPr>
            <a:spLocks noChangeShapeType="1"/>
          </p:cNvSpPr>
          <p:nvPr/>
        </p:nvSpPr>
        <p:spPr bwMode="auto">
          <a:xfrm>
            <a:off x="1258888" y="3933825"/>
            <a:ext cx="4333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7185" name="Line 17"/>
          <p:cNvSpPr>
            <a:spLocks noChangeShapeType="1"/>
          </p:cNvSpPr>
          <p:nvPr/>
        </p:nvSpPr>
        <p:spPr bwMode="auto">
          <a:xfrm flipV="1">
            <a:off x="1692275" y="3644900"/>
            <a:ext cx="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7186" name="Line 18"/>
          <p:cNvSpPr>
            <a:spLocks noChangeShapeType="1"/>
          </p:cNvSpPr>
          <p:nvPr/>
        </p:nvSpPr>
        <p:spPr bwMode="auto">
          <a:xfrm>
            <a:off x="1692275" y="3644900"/>
            <a:ext cx="358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7187" name="Line 19"/>
          <p:cNvSpPr>
            <a:spLocks noChangeShapeType="1"/>
          </p:cNvSpPr>
          <p:nvPr/>
        </p:nvSpPr>
        <p:spPr bwMode="auto">
          <a:xfrm flipV="1">
            <a:off x="2051050" y="3429000"/>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7188" name="Line 20"/>
          <p:cNvSpPr>
            <a:spLocks noChangeShapeType="1"/>
          </p:cNvSpPr>
          <p:nvPr/>
        </p:nvSpPr>
        <p:spPr bwMode="auto">
          <a:xfrm>
            <a:off x="2051050" y="3429000"/>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7189" name="Line 21"/>
          <p:cNvSpPr>
            <a:spLocks noChangeShapeType="1"/>
          </p:cNvSpPr>
          <p:nvPr/>
        </p:nvSpPr>
        <p:spPr bwMode="auto">
          <a:xfrm flipV="1">
            <a:off x="2339975" y="3284538"/>
            <a:ext cx="0"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7190" name="Line 22"/>
          <p:cNvSpPr>
            <a:spLocks noChangeShapeType="1"/>
          </p:cNvSpPr>
          <p:nvPr/>
        </p:nvSpPr>
        <p:spPr bwMode="auto">
          <a:xfrm flipH="1">
            <a:off x="1116013" y="4797425"/>
            <a:ext cx="5762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7191" name="Line 23"/>
          <p:cNvSpPr>
            <a:spLocks noChangeShapeType="1"/>
          </p:cNvSpPr>
          <p:nvPr/>
        </p:nvSpPr>
        <p:spPr bwMode="auto">
          <a:xfrm flipH="1">
            <a:off x="1403350" y="4221163"/>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7192" name="Line 24"/>
          <p:cNvSpPr>
            <a:spLocks noChangeShapeType="1"/>
          </p:cNvSpPr>
          <p:nvPr/>
        </p:nvSpPr>
        <p:spPr bwMode="auto">
          <a:xfrm flipH="1">
            <a:off x="1835150" y="37893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7193" name="Line 25"/>
          <p:cNvSpPr>
            <a:spLocks noChangeShapeType="1"/>
          </p:cNvSpPr>
          <p:nvPr/>
        </p:nvSpPr>
        <p:spPr bwMode="auto">
          <a:xfrm flipH="1">
            <a:off x="2195513" y="3573463"/>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7194" name="Line 26"/>
          <p:cNvSpPr>
            <a:spLocks noChangeShapeType="1"/>
          </p:cNvSpPr>
          <p:nvPr/>
        </p:nvSpPr>
        <p:spPr bwMode="auto">
          <a:xfrm>
            <a:off x="2484438" y="3357563"/>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7195" name="Line 27"/>
          <p:cNvSpPr>
            <a:spLocks noChangeShapeType="1"/>
          </p:cNvSpPr>
          <p:nvPr/>
        </p:nvSpPr>
        <p:spPr bwMode="auto">
          <a:xfrm>
            <a:off x="2484438" y="34290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7196" name="Line 28"/>
          <p:cNvSpPr>
            <a:spLocks noChangeShapeType="1"/>
          </p:cNvSpPr>
          <p:nvPr/>
        </p:nvSpPr>
        <p:spPr bwMode="auto">
          <a:xfrm flipH="1">
            <a:off x="2484438" y="3284538"/>
            <a:ext cx="714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7197" name="Text Box 29"/>
          <p:cNvSpPr txBox="1">
            <a:spLocks noChangeArrowheads="1"/>
          </p:cNvSpPr>
          <p:nvPr/>
        </p:nvSpPr>
        <p:spPr bwMode="auto">
          <a:xfrm rot="-23869611">
            <a:off x="0" y="2852738"/>
            <a:ext cx="2419350"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400">
                <a:solidFill>
                  <a:srgbClr val="000000"/>
                </a:solidFill>
              </a:rPr>
              <a:t>   </a:t>
            </a:r>
            <a:r>
              <a:rPr lang="ar-IQ" sz="2400">
                <a:solidFill>
                  <a:srgbClr val="000000"/>
                </a:solidFill>
              </a:rPr>
              <a:t>بطء في تحسن </a:t>
            </a:r>
          </a:p>
          <a:p>
            <a:pPr fontAlgn="base">
              <a:spcBef>
                <a:spcPct val="50000"/>
              </a:spcBef>
              <a:spcAft>
                <a:spcPct val="0"/>
              </a:spcAft>
            </a:pPr>
            <a:r>
              <a:rPr lang="en-US" sz="2400">
                <a:solidFill>
                  <a:srgbClr val="000000"/>
                </a:solidFill>
              </a:rPr>
              <a:t>-   -    -  </a:t>
            </a:r>
            <a:r>
              <a:rPr lang="ar-IQ" sz="2400">
                <a:solidFill>
                  <a:srgbClr val="000000"/>
                </a:solidFill>
              </a:rPr>
              <a:t>   -</a:t>
            </a:r>
            <a:endParaRPr lang="en-US" sz="2400">
              <a:solidFill>
                <a:srgbClr val="000000"/>
              </a:solidFill>
            </a:endParaRPr>
          </a:p>
        </p:txBody>
      </p:sp>
      <p:sp>
        <p:nvSpPr>
          <p:cNvPr id="7198" name="Text Box 30"/>
          <p:cNvSpPr txBox="1">
            <a:spLocks noChangeArrowheads="1"/>
          </p:cNvSpPr>
          <p:nvPr/>
        </p:nvSpPr>
        <p:spPr bwMode="auto">
          <a:xfrm>
            <a:off x="-180975" y="1196975"/>
            <a:ext cx="10810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a:solidFill>
                  <a:srgbClr val="000000"/>
                </a:solidFill>
              </a:rPr>
              <a:t> المحور العمودي </a:t>
            </a:r>
            <a:endParaRPr lang="en-US">
              <a:solidFill>
                <a:srgbClr val="000000"/>
              </a:solidFill>
            </a:endParaRPr>
          </a:p>
        </p:txBody>
      </p:sp>
      <p:sp>
        <p:nvSpPr>
          <p:cNvPr id="7199" name="Text Box 31"/>
          <p:cNvSpPr txBox="1">
            <a:spLocks noChangeArrowheads="1"/>
          </p:cNvSpPr>
          <p:nvPr/>
        </p:nvSpPr>
        <p:spPr bwMode="auto">
          <a:xfrm>
            <a:off x="2051050" y="5229225"/>
            <a:ext cx="14398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a:solidFill>
                  <a:srgbClr val="000000"/>
                </a:solidFill>
              </a:rPr>
              <a:t>المحور الافقي </a:t>
            </a:r>
            <a:endParaRPr lang="en-US">
              <a:solidFill>
                <a:srgbClr val="000000"/>
              </a:solidFill>
            </a:endParaRPr>
          </a:p>
        </p:txBody>
      </p:sp>
    </p:spTree>
    <p:extLst>
      <p:ext uri="{BB962C8B-B14F-4D97-AF65-F5344CB8AC3E}">
        <p14:creationId xmlns:p14="http://schemas.microsoft.com/office/powerpoint/2010/main" val="4231640673"/>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مستدير الزوايا 4"/>
          <p:cNvSpPr/>
          <p:nvPr/>
        </p:nvSpPr>
        <p:spPr>
          <a:xfrm>
            <a:off x="4655914" y="1442616"/>
            <a:ext cx="4464496" cy="4536504"/>
          </a:xfrm>
          <a:prstGeom prst="roundRect">
            <a:avLst/>
          </a:prstGeom>
        </p:spPr>
        <p:style>
          <a:lnRef idx="2">
            <a:schemeClr val="dk1"/>
          </a:lnRef>
          <a:fillRef idx="1">
            <a:schemeClr val="lt1"/>
          </a:fillRef>
          <a:effectRef idx="0">
            <a:schemeClr val="dk1"/>
          </a:effectRef>
          <a:fontRef idx="minor">
            <a:schemeClr val="dk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ar-SA" sz="4000" b="1">
                <a:solidFill>
                  <a:srgbClr val="000000"/>
                </a:solidFill>
              </a:rPr>
              <a:t>يلاحظ  في هذا النوع من منحنيات التعلم </a:t>
            </a:r>
            <a:endParaRPr lang="ar-IQ" sz="4000" b="1">
              <a:solidFill>
                <a:srgbClr val="000000"/>
              </a:solidFill>
            </a:endParaRPr>
          </a:p>
          <a:p>
            <a:pPr algn="ctr" eaLnBrk="1" fontAlgn="base" hangingPunct="1">
              <a:spcBef>
                <a:spcPct val="0"/>
              </a:spcBef>
              <a:spcAft>
                <a:spcPct val="0"/>
              </a:spcAft>
            </a:pPr>
            <a:r>
              <a:rPr lang="ar-SA" sz="4000" b="1">
                <a:solidFill>
                  <a:srgbClr val="000000"/>
                </a:solidFill>
              </a:rPr>
              <a:t>بطء التحسن في البداية ثم يزداد التحسن بعد ذلك بنسبة أكبر</a:t>
            </a:r>
          </a:p>
        </p:txBody>
      </p:sp>
      <p:sp>
        <p:nvSpPr>
          <p:cNvPr id="6" name="مستطيل مستدير الزوايا 5"/>
          <p:cNvSpPr/>
          <p:nvPr/>
        </p:nvSpPr>
        <p:spPr>
          <a:xfrm>
            <a:off x="3276600" y="0"/>
            <a:ext cx="4535488" cy="1152525"/>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defTabSz="1066800" fontAlgn="base">
              <a:lnSpc>
                <a:spcPct val="90000"/>
              </a:lnSpc>
              <a:spcBef>
                <a:spcPct val="0"/>
              </a:spcBef>
              <a:spcAft>
                <a:spcPct val="35000"/>
              </a:spcAft>
              <a:defRPr/>
            </a:pPr>
            <a:r>
              <a:rPr lang="ar-SA" sz="3600" b="1" dirty="0">
                <a:solidFill>
                  <a:srgbClr val="000000"/>
                </a:solidFill>
              </a:rPr>
              <a:t>منحيات الزيادة الايجابية</a:t>
            </a:r>
            <a:endParaRPr lang="ar-SA" sz="3600" dirty="0">
              <a:solidFill>
                <a:srgbClr val="000000"/>
              </a:solidFill>
            </a:endParaRPr>
          </a:p>
        </p:txBody>
      </p:sp>
      <p:sp>
        <p:nvSpPr>
          <p:cNvPr id="8200" name="Line 8"/>
          <p:cNvSpPr>
            <a:spLocks noChangeShapeType="1"/>
          </p:cNvSpPr>
          <p:nvPr/>
        </p:nvSpPr>
        <p:spPr bwMode="auto">
          <a:xfrm flipV="1">
            <a:off x="611188" y="2205038"/>
            <a:ext cx="0" cy="3095625"/>
          </a:xfrm>
          <a:prstGeom prst="line">
            <a:avLst/>
          </a:prstGeom>
          <a:noFill/>
          <a:ln w="57150" cmpd="thinThick">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8201" name="Line 9"/>
          <p:cNvSpPr>
            <a:spLocks noChangeShapeType="1"/>
          </p:cNvSpPr>
          <p:nvPr/>
        </p:nvSpPr>
        <p:spPr bwMode="auto">
          <a:xfrm>
            <a:off x="611188" y="5300663"/>
            <a:ext cx="3240087" cy="0"/>
          </a:xfrm>
          <a:prstGeom prst="line">
            <a:avLst/>
          </a:prstGeom>
          <a:noFill/>
          <a:ln w="57150" cmpd="thinThick">
            <a:solidFill>
              <a:schemeClr val="tx1"/>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8202" name="Freeform 10"/>
          <p:cNvSpPr>
            <a:spLocks/>
          </p:cNvSpPr>
          <p:nvPr/>
        </p:nvSpPr>
        <p:spPr bwMode="auto">
          <a:xfrm>
            <a:off x="755650" y="2565400"/>
            <a:ext cx="2952750" cy="2447925"/>
          </a:xfrm>
          <a:custGeom>
            <a:avLst/>
            <a:gdLst>
              <a:gd name="T0" fmla="*/ 0 w 1724"/>
              <a:gd name="T1" fmla="*/ 1406 h 1406"/>
              <a:gd name="T2" fmla="*/ 499 w 1724"/>
              <a:gd name="T3" fmla="*/ 1088 h 1406"/>
              <a:gd name="T4" fmla="*/ 1406 w 1724"/>
              <a:gd name="T5" fmla="*/ 272 h 1406"/>
              <a:gd name="T6" fmla="*/ 1724 w 1724"/>
              <a:gd name="T7" fmla="*/ 0 h 1406"/>
            </a:gdLst>
            <a:ahLst/>
            <a:cxnLst>
              <a:cxn ang="0">
                <a:pos x="T0" y="T1"/>
              </a:cxn>
              <a:cxn ang="0">
                <a:pos x="T2" y="T3"/>
              </a:cxn>
              <a:cxn ang="0">
                <a:pos x="T4" y="T5"/>
              </a:cxn>
              <a:cxn ang="0">
                <a:pos x="T6" y="T7"/>
              </a:cxn>
            </a:cxnLst>
            <a:rect l="0" t="0" r="r" b="b"/>
            <a:pathLst>
              <a:path w="1724" h="1406">
                <a:moveTo>
                  <a:pt x="0" y="1406"/>
                </a:moveTo>
                <a:cubicBezTo>
                  <a:pt x="132" y="1341"/>
                  <a:pt x="265" y="1277"/>
                  <a:pt x="499" y="1088"/>
                </a:cubicBezTo>
                <a:cubicBezTo>
                  <a:pt x="733" y="899"/>
                  <a:pt x="1202" y="453"/>
                  <a:pt x="1406" y="272"/>
                </a:cubicBezTo>
                <a:cubicBezTo>
                  <a:pt x="1610" y="91"/>
                  <a:pt x="1671" y="45"/>
                  <a:pt x="1724" y="0"/>
                </a:cubicBezTo>
              </a:path>
            </a:pathLst>
          </a:custGeom>
          <a:noFill/>
          <a:ln w="9525" cap="flat">
            <a:solidFill>
              <a:srgbClr val="FF0000"/>
            </a:solidFill>
            <a:prstDash val="lgDash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8203" name="Line 11"/>
          <p:cNvSpPr>
            <a:spLocks noChangeShapeType="1"/>
          </p:cNvSpPr>
          <p:nvPr/>
        </p:nvSpPr>
        <p:spPr bwMode="auto">
          <a:xfrm flipV="1">
            <a:off x="971550" y="5013325"/>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8204" name="Line 12"/>
          <p:cNvSpPr>
            <a:spLocks noChangeShapeType="1"/>
          </p:cNvSpPr>
          <p:nvPr/>
        </p:nvSpPr>
        <p:spPr bwMode="auto">
          <a:xfrm flipV="1">
            <a:off x="971550" y="5084763"/>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8205" name="Line 13"/>
          <p:cNvSpPr>
            <a:spLocks noChangeShapeType="1"/>
          </p:cNvSpPr>
          <p:nvPr/>
        </p:nvSpPr>
        <p:spPr bwMode="auto">
          <a:xfrm flipV="1">
            <a:off x="1403350" y="4797425"/>
            <a:ext cx="0"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8206" name="Line 14"/>
          <p:cNvSpPr>
            <a:spLocks noChangeShapeType="1"/>
          </p:cNvSpPr>
          <p:nvPr/>
        </p:nvSpPr>
        <p:spPr bwMode="auto">
          <a:xfrm>
            <a:off x="1403350" y="4797425"/>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8207" name="Line 15"/>
          <p:cNvSpPr>
            <a:spLocks noChangeShapeType="1"/>
          </p:cNvSpPr>
          <p:nvPr/>
        </p:nvSpPr>
        <p:spPr bwMode="auto">
          <a:xfrm flipV="1">
            <a:off x="1763713" y="4438650"/>
            <a:ext cx="0" cy="358775"/>
          </a:xfrm>
          <a:prstGeom prst="line">
            <a:avLst/>
          </a:prstGeom>
          <a:noFill/>
          <a:ln w="381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8208" name="Line 16"/>
          <p:cNvSpPr>
            <a:spLocks noChangeShapeType="1"/>
          </p:cNvSpPr>
          <p:nvPr/>
        </p:nvSpPr>
        <p:spPr bwMode="auto">
          <a:xfrm flipV="1">
            <a:off x="1763713" y="4437063"/>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8209" name="Line 17"/>
          <p:cNvSpPr>
            <a:spLocks noChangeShapeType="1"/>
          </p:cNvSpPr>
          <p:nvPr/>
        </p:nvSpPr>
        <p:spPr bwMode="auto">
          <a:xfrm flipV="1">
            <a:off x="2268538" y="3933825"/>
            <a:ext cx="0" cy="503238"/>
          </a:xfrm>
          <a:prstGeom prst="line">
            <a:avLst/>
          </a:prstGeom>
          <a:noFill/>
          <a:ln w="76200" cmpd="tri">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8210" name="Line 18"/>
          <p:cNvSpPr>
            <a:spLocks noChangeShapeType="1"/>
          </p:cNvSpPr>
          <p:nvPr/>
        </p:nvSpPr>
        <p:spPr bwMode="auto">
          <a:xfrm>
            <a:off x="2268538" y="4005263"/>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8211" name="Line 19"/>
          <p:cNvSpPr>
            <a:spLocks noChangeShapeType="1"/>
          </p:cNvSpPr>
          <p:nvPr/>
        </p:nvSpPr>
        <p:spPr bwMode="auto">
          <a:xfrm flipV="1">
            <a:off x="2771775" y="3429000"/>
            <a:ext cx="0" cy="576263"/>
          </a:xfrm>
          <a:prstGeom prst="line">
            <a:avLst/>
          </a:prstGeom>
          <a:noFill/>
          <a:ln w="76200" cmpd="tri">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8212" name="Line 20"/>
          <p:cNvSpPr>
            <a:spLocks noChangeShapeType="1"/>
          </p:cNvSpPr>
          <p:nvPr/>
        </p:nvSpPr>
        <p:spPr bwMode="auto">
          <a:xfrm>
            <a:off x="2843213" y="3429000"/>
            <a:ext cx="5762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8213" name="Line 21"/>
          <p:cNvSpPr>
            <a:spLocks noChangeShapeType="1"/>
          </p:cNvSpPr>
          <p:nvPr/>
        </p:nvSpPr>
        <p:spPr bwMode="auto">
          <a:xfrm flipV="1">
            <a:off x="3419475" y="2781300"/>
            <a:ext cx="0" cy="647700"/>
          </a:xfrm>
          <a:prstGeom prst="line">
            <a:avLst/>
          </a:prstGeom>
          <a:noFill/>
          <a:ln w="76200" cmpd="tri">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8214" name="Line 22"/>
          <p:cNvSpPr>
            <a:spLocks noChangeShapeType="1"/>
          </p:cNvSpPr>
          <p:nvPr/>
        </p:nvSpPr>
        <p:spPr bwMode="auto">
          <a:xfrm flipH="1">
            <a:off x="1187450" y="515778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8215" name="Line 23"/>
          <p:cNvSpPr>
            <a:spLocks noChangeShapeType="1"/>
          </p:cNvSpPr>
          <p:nvPr/>
        </p:nvSpPr>
        <p:spPr bwMode="auto">
          <a:xfrm flipH="1">
            <a:off x="1619250" y="48688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8216" name="Line 24"/>
          <p:cNvSpPr>
            <a:spLocks noChangeShapeType="1"/>
          </p:cNvSpPr>
          <p:nvPr/>
        </p:nvSpPr>
        <p:spPr bwMode="auto">
          <a:xfrm flipH="1">
            <a:off x="2195513" y="4508500"/>
            <a:ext cx="3603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8217" name="Line 25"/>
          <p:cNvSpPr>
            <a:spLocks noChangeShapeType="1"/>
          </p:cNvSpPr>
          <p:nvPr/>
        </p:nvSpPr>
        <p:spPr bwMode="auto">
          <a:xfrm flipH="1">
            <a:off x="2700338" y="414972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8218" name="Line 26"/>
          <p:cNvSpPr>
            <a:spLocks noChangeShapeType="1"/>
          </p:cNvSpPr>
          <p:nvPr/>
        </p:nvSpPr>
        <p:spPr bwMode="auto">
          <a:xfrm flipH="1" flipV="1">
            <a:off x="3059113" y="3789363"/>
            <a:ext cx="433387" cy="0"/>
          </a:xfrm>
          <a:prstGeom prst="line">
            <a:avLst/>
          </a:prstGeom>
          <a:noFill/>
          <a:ln w="9525">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8219" name="Line 27"/>
          <p:cNvSpPr>
            <a:spLocks noChangeShapeType="1"/>
          </p:cNvSpPr>
          <p:nvPr/>
        </p:nvSpPr>
        <p:spPr bwMode="auto">
          <a:xfrm flipH="1">
            <a:off x="3563938" y="3213100"/>
            <a:ext cx="576262" cy="0"/>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8220" name="Text Box 28"/>
          <p:cNvSpPr txBox="1">
            <a:spLocks noChangeArrowheads="1"/>
          </p:cNvSpPr>
          <p:nvPr/>
        </p:nvSpPr>
        <p:spPr bwMode="auto">
          <a:xfrm rot="-23934651">
            <a:off x="900113" y="2924175"/>
            <a:ext cx="2520950"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a:solidFill>
                  <a:srgbClr val="000000"/>
                </a:solidFill>
              </a:rPr>
              <a:t>       زيادة نسبة التحسن </a:t>
            </a:r>
          </a:p>
          <a:p>
            <a:pPr fontAlgn="base">
              <a:spcBef>
                <a:spcPct val="50000"/>
              </a:spcBef>
              <a:spcAft>
                <a:spcPct val="0"/>
              </a:spcAft>
            </a:pPr>
            <a:r>
              <a:rPr lang="en-US" sz="2800">
                <a:solidFill>
                  <a:srgbClr val="000000"/>
                </a:solidFill>
              </a:rPr>
              <a:t> +   +     +    +   </a:t>
            </a:r>
          </a:p>
        </p:txBody>
      </p:sp>
      <p:sp>
        <p:nvSpPr>
          <p:cNvPr id="8222" name="Text Box 30"/>
          <p:cNvSpPr txBox="1">
            <a:spLocks noChangeArrowheads="1"/>
          </p:cNvSpPr>
          <p:nvPr/>
        </p:nvSpPr>
        <p:spPr bwMode="auto">
          <a:xfrm>
            <a:off x="0" y="1268413"/>
            <a:ext cx="11160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solidFill>
                  <a:srgbClr val="000000"/>
                </a:solidFill>
              </a:rPr>
              <a:t> </a:t>
            </a:r>
            <a:r>
              <a:rPr lang="ar-IQ">
                <a:solidFill>
                  <a:srgbClr val="000000"/>
                </a:solidFill>
              </a:rPr>
              <a:t>المحور العمودي </a:t>
            </a:r>
            <a:endParaRPr lang="en-US">
              <a:solidFill>
                <a:srgbClr val="000000"/>
              </a:solidFill>
            </a:endParaRPr>
          </a:p>
        </p:txBody>
      </p:sp>
      <p:sp>
        <p:nvSpPr>
          <p:cNvPr id="8223" name="Text Box 31"/>
          <p:cNvSpPr txBox="1">
            <a:spLocks noChangeArrowheads="1"/>
          </p:cNvSpPr>
          <p:nvPr/>
        </p:nvSpPr>
        <p:spPr bwMode="auto">
          <a:xfrm>
            <a:off x="2916238" y="5445125"/>
            <a:ext cx="1584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a:solidFill>
                  <a:srgbClr val="000000"/>
                </a:solidFill>
              </a:rPr>
              <a:t>المحور الافقي </a:t>
            </a:r>
            <a:endParaRPr lang="en-US">
              <a:solidFill>
                <a:srgbClr val="000000"/>
              </a:solidFill>
            </a:endParaRPr>
          </a:p>
        </p:txBody>
      </p:sp>
    </p:spTree>
    <p:extLst>
      <p:ext uri="{BB962C8B-B14F-4D97-AF65-F5344CB8AC3E}">
        <p14:creationId xmlns:p14="http://schemas.microsoft.com/office/powerpoint/2010/main" val="1300621117"/>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مستطيل مستدير الزوايا 12"/>
          <p:cNvSpPr>
            <a:spLocks noGrp="1" noChangeArrowheads="1"/>
          </p:cNvSpPr>
          <p:nvPr>
            <p:ph type="title"/>
          </p:nvPr>
        </p:nvSpPr>
        <p:spPr>
          <a:xfrm>
            <a:off x="3132138" y="260350"/>
            <a:ext cx="5554662" cy="1143000"/>
          </a:xfrm>
          <a:prstGeom prst="roundRect">
            <a:avLst>
              <a:gd name="adj" fmla="val 16667"/>
            </a:avLst>
          </a:prstGeom>
          <a:solidFill>
            <a:schemeClr val="bg1"/>
          </a:solidFill>
          <a:ln w="25400" algn="ctr">
            <a:solidFill>
              <a:srgbClr val="FF9999"/>
            </a:solidFill>
            <a:round/>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1066800" eaLnBrk="1" hangingPunct="1">
              <a:lnSpc>
                <a:spcPct val="90000"/>
              </a:lnSpc>
              <a:spcAft>
                <a:spcPct val="35000"/>
              </a:spcAft>
            </a:pPr>
            <a:r>
              <a:rPr lang="ar-SA" b="1" smtClean="0">
                <a:solidFill>
                  <a:schemeClr val="tx1"/>
                </a:solidFill>
              </a:rPr>
              <a:t>منحيات الزيادة </a:t>
            </a:r>
            <a:r>
              <a:rPr lang="ar-IQ" b="1" smtClean="0">
                <a:solidFill>
                  <a:schemeClr val="tx1"/>
                </a:solidFill>
              </a:rPr>
              <a:t>المنتظمة </a:t>
            </a:r>
            <a:endParaRPr lang="ar-SA" smtClean="0">
              <a:solidFill>
                <a:schemeClr val="tx1"/>
              </a:solidFill>
            </a:endParaRPr>
          </a:p>
        </p:txBody>
      </p:sp>
      <p:sp>
        <p:nvSpPr>
          <p:cNvPr id="6" name="مستطيل مستدير الزوايا 5"/>
          <p:cNvSpPr/>
          <p:nvPr/>
        </p:nvSpPr>
        <p:spPr>
          <a:xfrm>
            <a:off x="3809168" y="1513731"/>
            <a:ext cx="5308690" cy="4248472"/>
          </a:xfrm>
          <a:prstGeom prst="roundRect">
            <a:avLst/>
          </a:prstGeom>
        </p:spPr>
        <p:style>
          <a:lnRef idx="2">
            <a:schemeClr val="dk1"/>
          </a:lnRef>
          <a:fillRef idx="1">
            <a:schemeClr val="lt1"/>
          </a:fillRef>
          <a:effectRef idx="0">
            <a:schemeClr val="dk1"/>
          </a:effectRef>
          <a:fontRef idx="minor">
            <a:schemeClr val="dk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ar-SA" sz="4000" b="1">
                <a:solidFill>
                  <a:srgbClr val="000000"/>
                </a:solidFill>
              </a:rPr>
              <a:t>وهي منحيات التعلم التي تبين زيادة التحسن</a:t>
            </a:r>
            <a:r>
              <a:rPr lang="ar-IQ" sz="4000" b="1">
                <a:solidFill>
                  <a:srgbClr val="000000"/>
                </a:solidFill>
              </a:rPr>
              <a:t> يسير بشكل منتظم وبمقدار ثابت وبفاصل زمنى ثابت </a:t>
            </a:r>
            <a:endParaRPr lang="ar-SA" sz="4000" b="1">
              <a:solidFill>
                <a:srgbClr val="000000"/>
              </a:solidFill>
            </a:endParaRPr>
          </a:p>
        </p:txBody>
      </p:sp>
      <p:sp>
        <p:nvSpPr>
          <p:cNvPr id="30728" name="Line 8"/>
          <p:cNvSpPr>
            <a:spLocks noChangeShapeType="1"/>
          </p:cNvSpPr>
          <p:nvPr/>
        </p:nvSpPr>
        <p:spPr bwMode="auto">
          <a:xfrm>
            <a:off x="684213" y="2492375"/>
            <a:ext cx="0" cy="237648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0729" name="Line 9"/>
          <p:cNvSpPr>
            <a:spLocks noChangeShapeType="1"/>
          </p:cNvSpPr>
          <p:nvPr/>
        </p:nvSpPr>
        <p:spPr bwMode="auto">
          <a:xfrm>
            <a:off x="684213" y="4868863"/>
            <a:ext cx="259238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0730" name="Line 10"/>
          <p:cNvSpPr>
            <a:spLocks noChangeShapeType="1"/>
          </p:cNvSpPr>
          <p:nvPr/>
        </p:nvSpPr>
        <p:spPr bwMode="auto">
          <a:xfrm flipV="1">
            <a:off x="827088" y="3068638"/>
            <a:ext cx="1800225" cy="1439862"/>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0731" name="Line 11"/>
          <p:cNvSpPr>
            <a:spLocks noChangeShapeType="1"/>
          </p:cNvSpPr>
          <p:nvPr/>
        </p:nvSpPr>
        <p:spPr bwMode="auto">
          <a:xfrm>
            <a:off x="971550" y="4508500"/>
            <a:ext cx="0" cy="28892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0732" name="Line 12"/>
          <p:cNvSpPr>
            <a:spLocks noChangeShapeType="1"/>
          </p:cNvSpPr>
          <p:nvPr/>
        </p:nvSpPr>
        <p:spPr bwMode="auto">
          <a:xfrm>
            <a:off x="971550" y="4508500"/>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0733" name="Line 13"/>
          <p:cNvSpPr>
            <a:spLocks noChangeShapeType="1"/>
          </p:cNvSpPr>
          <p:nvPr/>
        </p:nvSpPr>
        <p:spPr bwMode="auto">
          <a:xfrm flipV="1">
            <a:off x="1403350" y="4149725"/>
            <a:ext cx="0"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0734" name="Line 14"/>
          <p:cNvSpPr>
            <a:spLocks noChangeShapeType="1"/>
          </p:cNvSpPr>
          <p:nvPr/>
        </p:nvSpPr>
        <p:spPr bwMode="auto">
          <a:xfrm flipV="1">
            <a:off x="1835150" y="3789363"/>
            <a:ext cx="0"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0735" name="Line 15"/>
          <p:cNvSpPr>
            <a:spLocks noChangeShapeType="1"/>
          </p:cNvSpPr>
          <p:nvPr/>
        </p:nvSpPr>
        <p:spPr bwMode="auto">
          <a:xfrm flipV="1">
            <a:off x="2268538" y="3429000"/>
            <a:ext cx="0"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0736" name="Line 16"/>
          <p:cNvSpPr>
            <a:spLocks noChangeShapeType="1"/>
          </p:cNvSpPr>
          <p:nvPr/>
        </p:nvSpPr>
        <p:spPr bwMode="auto">
          <a:xfrm flipV="1">
            <a:off x="2700338" y="3068638"/>
            <a:ext cx="0"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0737" name="Line 17"/>
          <p:cNvSpPr>
            <a:spLocks noChangeShapeType="1"/>
          </p:cNvSpPr>
          <p:nvPr/>
        </p:nvSpPr>
        <p:spPr bwMode="auto">
          <a:xfrm>
            <a:off x="1403350" y="4149725"/>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0738" name="Line 18"/>
          <p:cNvSpPr>
            <a:spLocks noChangeShapeType="1"/>
          </p:cNvSpPr>
          <p:nvPr/>
        </p:nvSpPr>
        <p:spPr bwMode="auto">
          <a:xfrm>
            <a:off x="1835150" y="3789363"/>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0739" name="Line 19"/>
          <p:cNvSpPr>
            <a:spLocks noChangeShapeType="1"/>
          </p:cNvSpPr>
          <p:nvPr/>
        </p:nvSpPr>
        <p:spPr bwMode="auto">
          <a:xfrm>
            <a:off x="2268538" y="3429000"/>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0740" name="Text Box 20"/>
          <p:cNvSpPr txBox="1">
            <a:spLocks noChangeArrowheads="1"/>
          </p:cNvSpPr>
          <p:nvPr/>
        </p:nvSpPr>
        <p:spPr bwMode="auto">
          <a:xfrm rot="-1975360">
            <a:off x="611188" y="3141663"/>
            <a:ext cx="18716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a:solidFill>
                  <a:srgbClr val="000000"/>
                </a:solidFill>
              </a:rPr>
              <a:t> زيادة التحسن منتظم </a:t>
            </a:r>
            <a:endParaRPr lang="en-US">
              <a:solidFill>
                <a:srgbClr val="000000"/>
              </a:solidFill>
            </a:endParaRPr>
          </a:p>
        </p:txBody>
      </p:sp>
      <p:sp>
        <p:nvSpPr>
          <p:cNvPr id="30741" name="Line 21"/>
          <p:cNvSpPr>
            <a:spLocks noChangeShapeType="1"/>
          </p:cNvSpPr>
          <p:nvPr/>
        </p:nvSpPr>
        <p:spPr bwMode="auto">
          <a:xfrm flipH="1">
            <a:off x="2411413" y="35734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0742" name="Line 22"/>
          <p:cNvSpPr>
            <a:spLocks noChangeShapeType="1"/>
          </p:cNvSpPr>
          <p:nvPr/>
        </p:nvSpPr>
        <p:spPr bwMode="auto">
          <a:xfrm flipH="1">
            <a:off x="1979613" y="40052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0743" name="Line 23"/>
          <p:cNvSpPr>
            <a:spLocks noChangeShapeType="1"/>
          </p:cNvSpPr>
          <p:nvPr/>
        </p:nvSpPr>
        <p:spPr bwMode="auto">
          <a:xfrm flipH="1">
            <a:off x="1187450" y="47244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0744" name="Line 24"/>
          <p:cNvSpPr>
            <a:spLocks noChangeShapeType="1"/>
          </p:cNvSpPr>
          <p:nvPr/>
        </p:nvSpPr>
        <p:spPr bwMode="auto">
          <a:xfrm flipH="1">
            <a:off x="1547813" y="44370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0745" name="Line 25"/>
          <p:cNvSpPr>
            <a:spLocks noChangeShapeType="1"/>
          </p:cNvSpPr>
          <p:nvPr/>
        </p:nvSpPr>
        <p:spPr bwMode="auto">
          <a:xfrm flipH="1">
            <a:off x="2843213" y="32131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0746" name="Text Box 26"/>
          <p:cNvSpPr txBox="1">
            <a:spLocks noChangeArrowheads="1"/>
          </p:cNvSpPr>
          <p:nvPr/>
        </p:nvSpPr>
        <p:spPr bwMode="auto">
          <a:xfrm>
            <a:off x="0" y="1773238"/>
            <a:ext cx="10810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a:solidFill>
                  <a:srgbClr val="000000"/>
                </a:solidFill>
              </a:rPr>
              <a:t>المحور العمودي </a:t>
            </a:r>
            <a:endParaRPr lang="en-US">
              <a:solidFill>
                <a:srgbClr val="000000"/>
              </a:solidFill>
            </a:endParaRPr>
          </a:p>
        </p:txBody>
      </p:sp>
      <p:sp>
        <p:nvSpPr>
          <p:cNvPr id="30747" name="Text Box 27"/>
          <p:cNvSpPr txBox="1">
            <a:spLocks noChangeArrowheads="1"/>
          </p:cNvSpPr>
          <p:nvPr/>
        </p:nvSpPr>
        <p:spPr bwMode="auto">
          <a:xfrm>
            <a:off x="2339975" y="5013325"/>
            <a:ext cx="14398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a:solidFill>
                  <a:srgbClr val="000000"/>
                </a:solidFill>
              </a:rPr>
              <a:t>المحور الافقي </a:t>
            </a:r>
            <a:endParaRPr lang="en-US">
              <a:solidFill>
                <a:srgbClr val="000000"/>
              </a:solidFill>
            </a:endParaRPr>
          </a:p>
        </p:txBody>
      </p:sp>
    </p:spTree>
    <p:extLst>
      <p:ext uri="{BB962C8B-B14F-4D97-AF65-F5344CB8AC3E}">
        <p14:creationId xmlns:p14="http://schemas.microsoft.com/office/powerpoint/2010/main" val="570227062"/>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مجموعة 1"/>
          <p:cNvPicPr>
            <a:picLocks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565650" y="0"/>
            <a:ext cx="4578350" cy="1311275"/>
          </a:xfrm>
          <a:prstGeom prst="rect">
            <a:avLst/>
          </a:prstGeom>
        </p:spPr>
        <p:style>
          <a:lnRef idx="2">
            <a:schemeClr val="dk1"/>
          </a:lnRef>
          <a:fillRef idx="1">
            <a:schemeClr val="lt1"/>
          </a:fillRef>
          <a:effectRef idx="0">
            <a:schemeClr val="dk1"/>
          </a:effectRef>
          <a:fontRef idx="minor">
            <a:schemeClr val="dk1"/>
          </a:fontRef>
        </p:style>
      </p:pic>
      <p:grpSp>
        <p:nvGrpSpPr>
          <p:cNvPr id="5" name="مستطيل مستدير الزوايا 4"/>
          <p:cNvGrpSpPr>
            <a:grpSpLocks/>
          </p:cNvGrpSpPr>
          <p:nvPr/>
        </p:nvGrpSpPr>
        <p:grpSpPr bwMode="auto">
          <a:xfrm>
            <a:off x="4930646" y="1313259"/>
            <a:ext cx="3995737" cy="5572125"/>
            <a:chOff x="3313" y="1234"/>
            <a:chExt cx="2327" cy="2892"/>
          </a:xfrm>
        </p:grpSpPr>
        <p:pic>
          <p:nvPicPr>
            <p:cNvPr id="9219" name="مستطيل مستدير الزوايا 4"/>
            <p:cNvPicPr>
              <a:picLocks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3313" y="1234"/>
              <a:ext cx="2327" cy="2892"/>
            </a:xfrm>
            <a:prstGeom prst="rect">
              <a:avLst/>
            </a:prstGeom>
            <a:noFill/>
            <a:extLst>
              <a:ext uri="{909E8E84-426E-40DD-AFC4-6F175D3DCCD1}">
                <a14:hiddenFill xmlns:a14="http://schemas.microsoft.com/office/drawing/2010/main">
                  <a:solidFill>
                    <a:srgbClr val="FFFFFF"/>
                  </a:solidFill>
                </a14:hiddenFill>
              </a:ext>
            </a:extLst>
          </p:spPr>
        </p:pic>
        <p:sp>
          <p:nvSpPr>
            <p:cNvPr id="9220" name="Text Box 4"/>
            <p:cNvSpPr txBox="1">
              <a:spLocks noChangeArrowheads="1"/>
            </p:cNvSpPr>
            <p:nvPr/>
          </p:nvSpPr>
          <p:spPr bwMode="auto">
            <a:xfrm>
              <a:off x="3445" y="1274"/>
              <a:ext cx="2067" cy="263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ar-IQ" sz="3600" b="1" dirty="0">
                  <a:solidFill>
                    <a:srgbClr val="000000"/>
                  </a:solidFill>
                </a:rPr>
                <a:t>هي الفترة التي لا يحدث تحسن ظاهر على منحنى التعلم بالرغم من استمرار الممارسة ويضل مقياس التعلم ثابتا دون تغير واضح في  قيمته وعدد محاولاته </a:t>
              </a:r>
              <a:endParaRPr lang="ar-SA" sz="3600" b="1" dirty="0">
                <a:solidFill>
                  <a:srgbClr val="000000"/>
                </a:solidFill>
              </a:endParaRPr>
            </a:p>
          </p:txBody>
        </p:sp>
      </p:grpSp>
      <p:sp>
        <p:nvSpPr>
          <p:cNvPr id="9222" name="Rectangle 6"/>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endParaRPr lang="ar-IQ">
              <a:solidFill>
                <a:srgbClr val="000000"/>
              </a:solidFill>
            </a:endParaRPr>
          </a:p>
        </p:txBody>
      </p:sp>
      <p:sp>
        <p:nvSpPr>
          <p:cNvPr id="9226" name="Line 10"/>
          <p:cNvSpPr>
            <a:spLocks noChangeShapeType="1"/>
          </p:cNvSpPr>
          <p:nvPr/>
        </p:nvSpPr>
        <p:spPr bwMode="auto">
          <a:xfrm>
            <a:off x="539750" y="549275"/>
            <a:ext cx="0" cy="2735263"/>
          </a:xfrm>
          <a:prstGeom prst="line">
            <a:avLst/>
          </a:prstGeom>
          <a:noFill/>
          <a:ln w="38100" cmpd="dbl">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9227" name="Line 11"/>
          <p:cNvSpPr>
            <a:spLocks noChangeShapeType="1"/>
          </p:cNvSpPr>
          <p:nvPr/>
        </p:nvSpPr>
        <p:spPr bwMode="auto">
          <a:xfrm>
            <a:off x="539750" y="3284538"/>
            <a:ext cx="2879725"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9231" name="Freeform 15"/>
          <p:cNvSpPr>
            <a:spLocks/>
          </p:cNvSpPr>
          <p:nvPr/>
        </p:nvSpPr>
        <p:spPr bwMode="auto">
          <a:xfrm>
            <a:off x="684213" y="1557338"/>
            <a:ext cx="2363787" cy="1573212"/>
          </a:xfrm>
          <a:custGeom>
            <a:avLst/>
            <a:gdLst>
              <a:gd name="T0" fmla="*/ 0 w 1489"/>
              <a:gd name="T1" fmla="*/ 991 h 991"/>
              <a:gd name="T2" fmla="*/ 363 w 1489"/>
              <a:gd name="T3" fmla="*/ 673 h 991"/>
              <a:gd name="T4" fmla="*/ 635 w 1489"/>
              <a:gd name="T5" fmla="*/ 265 h 991"/>
              <a:gd name="T6" fmla="*/ 680 w 1489"/>
              <a:gd name="T7" fmla="*/ 38 h 991"/>
              <a:gd name="T8" fmla="*/ 1361 w 1489"/>
              <a:gd name="T9" fmla="*/ 38 h 991"/>
              <a:gd name="T10" fmla="*/ 1451 w 1489"/>
              <a:gd name="T11" fmla="*/ 38 h 991"/>
            </a:gdLst>
            <a:ahLst/>
            <a:cxnLst>
              <a:cxn ang="0">
                <a:pos x="T0" y="T1"/>
              </a:cxn>
              <a:cxn ang="0">
                <a:pos x="T2" y="T3"/>
              </a:cxn>
              <a:cxn ang="0">
                <a:pos x="T4" y="T5"/>
              </a:cxn>
              <a:cxn ang="0">
                <a:pos x="T6" y="T7"/>
              </a:cxn>
              <a:cxn ang="0">
                <a:pos x="T8" y="T9"/>
              </a:cxn>
              <a:cxn ang="0">
                <a:pos x="T10" y="T11"/>
              </a:cxn>
            </a:cxnLst>
            <a:rect l="0" t="0" r="r" b="b"/>
            <a:pathLst>
              <a:path w="1489" h="991">
                <a:moveTo>
                  <a:pt x="0" y="991"/>
                </a:moveTo>
                <a:cubicBezTo>
                  <a:pt x="128" y="892"/>
                  <a:pt x="257" y="794"/>
                  <a:pt x="363" y="673"/>
                </a:cubicBezTo>
                <a:cubicBezTo>
                  <a:pt x="469" y="552"/>
                  <a:pt x="582" y="371"/>
                  <a:pt x="635" y="265"/>
                </a:cubicBezTo>
                <a:cubicBezTo>
                  <a:pt x="688" y="159"/>
                  <a:pt x="559" y="76"/>
                  <a:pt x="680" y="38"/>
                </a:cubicBezTo>
                <a:cubicBezTo>
                  <a:pt x="801" y="0"/>
                  <a:pt x="1233" y="38"/>
                  <a:pt x="1361" y="38"/>
                </a:cubicBezTo>
                <a:cubicBezTo>
                  <a:pt x="1489" y="38"/>
                  <a:pt x="1470" y="38"/>
                  <a:pt x="1451" y="38"/>
                </a:cubicBezTo>
              </a:path>
            </a:pathLst>
          </a:custGeom>
          <a:noFill/>
          <a:ln w="9525" cap="flat">
            <a:solidFill>
              <a:schemeClr val="tx1"/>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9232" name="Text Box 16"/>
          <p:cNvSpPr txBox="1">
            <a:spLocks noChangeArrowheads="1"/>
          </p:cNvSpPr>
          <p:nvPr/>
        </p:nvSpPr>
        <p:spPr bwMode="auto">
          <a:xfrm>
            <a:off x="1403350" y="981075"/>
            <a:ext cx="1800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b="1">
                <a:solidFill>
                  <a:srgbClr val="000000"/>
                </a:solidFill>
              </a:rPr>
              <a:t>الهضبة </a:t>
            </a:r>
            <a:endParaRPr lang="en-US" b="1">
              <a:solidFill>
                <a:srgbClr val="000000"/>
              </a:solidFill>
            </a:endParaRPr>
          </a:p>
        </p:txBody>
      </p:sp>
      <p:sp>
        <p:nvSpPr>
          <p:cNvPr id="9233" name="Line 17"/>
          <p:cNvSpPr>
            <a:spLocks noChangeShapeType="1"/>
          </p:cNvSpPr>
          <p:nvPr/>
        </p:nvSpPr>
        <p:spPr bwMode="auto">
          <a:xfrm>
            <a:off x="611188" y="4221163"/>
            <a:ext cx="0" cy="2447925"/>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9234" name="Line 18"/>
          <p:cNvSpPr>
            <a:spLocks noChangeShapeType="1"/>
          </p:cNvSpPr>
          <p:nvPr/>
        </p:nvSpPr>
        <p:spPr bwMode="auto">
          <a:xfrm>
            <a:off x="611188" y="6669088"/>
            <a:ext cx="2881312"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9235" name="Freeform 19"/>
          <p:cNvSpPr>
            <a:spLocks/>
          </p:cNvSpPr>
          <p:nvPr/>
        </p:nvSpPr>
        <p:spPr bwMode="auto">
          <a:xfrm>
            <a:off x="755650" y="4005263"/>
            <a:ext cx="3384550" cy="2447925"/>
          </a:xfrm>
          <a:custGeom>
            <a:avLst/>
            <a:gdLst>
              <a:gd name="T0" fmla="*/ 0 w 2767"/>
              <a:gd name="T1" fmla="*/ 1678 h 1678"/>
              <a:gd name="T2" fmla="*/ 181 w 2767"/>
              <a:gd name="T3" fmla="*/ 1542 h 1678"/>
              <a:gd name="T4" fmla="*/ 363 w 2767"/>
              <a:gd name="T5" fmla="*/ 1225 h 1678"/>
              <a:gd name="T6" fmla="*/ 454 w 2767"/>
              <a:gd name="T7" fmla="*/ 1134 h 1678"/>
              <a:gd name="T8" fmla="*/ 771 w 2767"/>
              <a:gd name="T9" fmla="*/ 1134 h 1678"/>
              <a:gd name="T10" fmla="*/ 953 w 2767"/>
              <a:gd name="T11" fmla="*/ 1134 h 1678"/>
              <a:gd name="T12" fmla="*/ 1225 w 2767"/>
              <a:gd name="T13" fmla="*/ 771 h 1678"/>
              <a:gd name="T14" fmla="*/ 1724 w 2767"/>
              <a:gd name="T15" fmla="*/ 680 h 1678"/>
              <a:gd name="T16" fmla="*/ 1814 w 2767"/>
              <a:gd name="T17" fmla="*/ 680 h 1678"/>
              <a:gd name="T18" fmla="*/ 2086 w 2767"/>
              <a:gd name="T19" fmla="*/ 680 h 1678"/>
              <a:gd name="T20" fmla="*/ 2268 w 2767"/>
              <a:gd name="T21" fmla="*/ 136 h 1678"/>
              <a:gd name="T22" fmla="*/ 2313 w 2767"/>
              <a:gd name="T23" fmla="*/ 91 h 1678"/>
              <a:gd name="T24" fmla="*/ 2767 w 2767"/>
              <a:gd name="T25" fmla="*/ 0 h 1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7" h="1678">
                <a:moveTo>
                  <a:pt x="0" y="1678"/>
                </a:moveTo>
                <a:cubicBezTo>
                  <a:pt x="60" y="1647"/>
                  <a:pt x="121" y="1617"/>
                  <a:pt x="181" y="1542"/>
                </a:cubicBezTo>
                <a:cubicBezTo>
                  <a:pt x="241" y="1467"/>
                  <a:pt x="318" y="1293"/>
                  <a:pt x="363" y="1225"/>
                </a:cubicBezTo>
                <a:cubicBezTo>
                  <a:pt x="408" y="1157"/>
                  <a:pt x="386" y="1149"/>
                  <a:pt x="454" y="1134"/>
                </a:cubicBezTo>
                <a:cubicBezTo>
                  <a:pt x="522" y="1119"/>
                  <a:pt x="688" y="1134"/>
                  <a:pt x="771" y="1134"/>
                </a:cubicBezTo>
                <a:cubicBezTo>
                  <a:pt x="854" y="1134"/>
                  <a:pt x="877" y="1194"/>
                  <a:pt x="953" y="1134"/>
                </a:cubicBezTo>
                <a:cubicBezTo>
                  <a:pt x="1029" y="1074"/>
                  <a:pt x="1097" y="847"/>
                  <a:pt x="1225" y="771"/>
                </a:cubicBezTo>
                <a:cubicBezTo>
                  <a:pt x="1353" y="695"/>
                  <a:pt x="1626" y="695"/>
                  <a:pt x="1724" y="680"/>
                </a:cubicBezTo>
                <a:cubicBezTo>
                  <a:pt x="1822" y="665"/>
                  <a:pt x="1754" y="680"/>
                  <a:pt x="1814" y="680"/>
                </a:cubicBezTo>
                <a:cubicBezTo>
                  <a:pt x="1874" y="680"/>
                  <a:pt x="2010" y="771"/>
                  <a:pt x="2086" y="680"/>
                </a:cubicBezTo>
                <a:cubicBezTo>
                  <a:pt x="2162" y="589"/>
                  <a:pt x="2230" y="234"/>
                  <a:pt x="2268" y="136"/>
                </a:cubicBezTo>
                <a:cubicBezTo>
                  <a:pt x="2306" y="38"/>
                  <a:pt x="2230" y="114"/>
                  <a:pt x="2313" y="91"/>
                </a:cubicBezTo>
                <a:cubicBezTo>
                  <a:pt x="2396" y="68"/>
                  <a:pt x="2691" y="8"/>
                  <a:pt x="2767" y="0"/>
                </a:cubicBezTo>
              </a:path>
            </a:pathLst>
          </a:custGeom>
          <a:noFill/>
          <a:ln w="9525" cap="flat">
            <a:solidFill>
              <a:schemeClr val="tx1"/>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9236" name="Rectangle 20"/>
          <p:cNvSpPr>
            <a:spLocks noChangeArrowheads="1"/>
          </p:cNvSpPr>
          <p:nvPr/>
        </p:nvSpPr>
        <p:spPr bwMode="auto">
          <a:xfrm>
            <a:off x="3708400" y="3429000"/>
            <a:ext cx="1487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b="1">
              <a:solidFill>
                <a:srgbClr val="000000"/>
              </a:solidFill>
            </a:endParaRPr>
          </a:p>
        </p:txBody>
      </p:sp>
      <p:sp>
        <p:nvSpPr>
          <p:cNvPr id="9238" name="Rectangle 22"/>
          <p:cNvSpPr>
            <a:spLocks noChangeArrowheads="1"/>
          </p:cNvSpPr>
          <p:nvPr/>
        </p:nvSpPr>
        <p:spPr bwMode="auto">
          <a:xfrm>
            <a:off x="2555875" y="4365625"/>
            <a:ext cx="12461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b="1">
              <a:solidFill>
                <a:srgbClr val="000000"/>
              </a:solidFill>
            </a:endParaRPr>
          </a:p>
        </p:txBody>
      </p:sp>
      <p:sp>
        <p:nvSpPr>
          <p:cNvPr id="9241" name="Text Box 25"/>
          <p:cNvSpPr txBox="1">
            <a:spLocks noChangeArrowheads="1"/>
          </p:cNvSpPr>
          <p:nvPr/>
        </p:nvSpPr>
        <p:spPr bwMode="auto">
          <a:xfrm>
            <a:off x="2700338" y="3573463"/>
            <a:ext cx="1800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b="1">
                <a:solidFill>
                  <a:srgbClr val="000000"/>
                </a:solidFill>
              </a:rPr>
              <a:t>الهضبة </a:t>
            </a:r>
            <a:endParaRPr lang="en-US" b="1">
              <a:solidFill>
                <a:srgbClr val="000000"/>
              </a:solidFill>
            </a:endParaRPr>
          </a:p>
        </p:txBody>
      </p:sp>
      <p:sp>
        <p:nvSpPr>
          <p:cNvPr id="9242" name="Text Box 26"/>
          <p:cNvSpPr txBox="1">
            <a:spLocks noChangeArrowheads="1"/>
          </p:cNvSpPr>
          <p:nvPr/>
        </p:nvSpPr>
        <p:spPr bwMode="auto">
          <a:xfrm>
            <a:off x="1476375" y="4508500"/>
            <a:ext cx="1800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b="1">
                <a:solidFill>
                  <a:srgbClr val="000000"/>
                </a:solidFill>
              </a:rPr>
              <a:t>الهضبة </a:t>
            </a:r>
            <a:endParaRPr lang="en-US" b="1">
              <a:solidFill>
                <a:srgbClr val="000000"/>
              </a:solidFill>
            </a:endParaRPr>
          </a:p>
        </p:txBody>
      </p:sp>
      <p:sp>
        <p:nvSpPr>
          <p:cNvPr id="9243" name="Text Box 27"/>
          <p:cNvSpPr txBox="1">
            <a:spLocks noChangeArrowheads="1"/>
          </p:cNvSpPr>
          <p:nvPr/>
        </p:nvSpPr>
        <p:spPr bwMode="auto">
          <a:xfrm>
            <a:off x="0" y="5157788"/>
            <a:ext cx="1800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b="1">
                <a:solidFill>
                  <a:srgbClr val="000000"/>
                </a:solidFill>
              </a:rPr>
              <a:t>الهضبة </a:t>
            </a:r>
            <a:endParaRPr lang="en-US" b="1">
              <a:solidFill>
                <a:srgbClr val="000000"/>
              </a:solidFill>
            </a:endParaRPr>
          </a:p>
        </p:txBody>
      </p:sp>
    </p:spTree>
    <p:extLst>
      <p:ext uri="{BB962C8B-B14F-4D97-AF65-F5344CB8AC3E}">
        <p14:creationId xmlns:p14="http://schemas.microsoft.com/office/powerpoint/2010/main" val="329101016"/>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8313" y="115888"/>
            <a:ext cx="8229600" cy="1143000"/>
          </a:xfrm>
          <a:solidFill>
            <a:schemeClr val="bg1"/>
          </a:solid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ar-IQ" smtClean="0"/>
              <a:t>الهضاب الكاذبة والهضاب النهائية </a:t>
            </a:r>
            <a:endParaRPr lang="en-US" smtClean="0"/>
          </a:p>
        </p:txBody>
      </p:sp>
      <p:sp>
        <p:nvSpPr>
          <p:cNvPr id="31747" name="Rectangle 3"/>
          <p:cNvSpPr>
            <a:spLocks noGrp="1" noChangeArrowheads="1"/>
          </p:cNvSpPr>
          <p:nvPr>
            <p:ph type="body" idx="1"/>
          </p:nvPr>
        </p:nvSpPr>
        <p:spPr>
          <a:xfrm>
            <a:off x="250825" y="1773238"/>
            <a:ext cx="8569325" cy="4581525"/>
          </a:xfrm>
          <a:solidFill>
            <a:schemeClr val="bg1"/>
          </a:solid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ar-IQ" dirty="0" smtClean="0"/>
              <a:t>1- </a:t>
            </a:r>
            <a:r>
              <a:rPr lang="ar-IQ" dirty="0" smtClean="0">
                <a:solidFill>
                  <a:srgbClr val="FF0000"/>
                </a:solidFill>
              </a:rPr>
              <a:t>الهضبة الكاذبة</a:t>
            </a:r>
            <a:r>
              <a:rPr lang="ar-IQ" dirty="0" smtClean="0"/>
              <a:t> : يحدث هذا النوع عندما يتوقف معدل زيادة التعلم المهارة لفترة قصيرة أو طويلة وبعدها يتحرك المنحنى بأتجاه الزيادة مرة اخرى </a:t>
            </a:r>
            <a:endParaRPr lang="en-US" dirty="0" smtClean="0"/>
          </a:p>
        </p:txBody>
      </p:sp>
      <p:sp>
        <p:nvSpPr>
          <p:cNvPr id="31748" name="Line 4"/>
          <p:cNvSpPr>
            <a:spLocks noChangeShapeType="1"/>
          </p:cNvSpPr>
          <p:nvPr/>
        </p:nvSpPr>
        <p:spPr bwMode="auto">
          <a:xfrm flipV="1">
            <a:off x="1476375" y="3284538"/>
            <a:ext cx="0" cy="2665412"/>
          </a:xfrm>
          <a:prstGeom prst="line">
            <a:avLst/>
          </a:prstGeom>
          <a:noFill/>
          <a:ln w="57150" cmpd="thinThick">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1749" name="Line 5"/>
          <p:cNvSpPr>
            <a:spLocks noChangeShapeType="1"/>
          </p:cNvSpPr>
          <p:nvPr/>
        </p:nvSpPr>
        <p:spPr bwMode="auto">
          <a:xfrm>
            <a:off x="1476375" y="5949950"/>
            <a:ext cx="4103688" cy="0"/>
          </a:xfrm>
          <a:prstGeom prst="line">
            <a:avLst/>
          </a:prstGeom>
          <a:noFill/>
          <a:ln w="57150" cmpd="thinThick">
            <a:solidFill>
              <a:schemeClr val="tx1"/>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1751" name="Line 7"/>
          <p:cNvSpPr>
            <a:spLocks noChangeShapeType="1"/>
          </p:cNvSpPr>
          <p:nvPr/>
        </p:nvSpPr>
        <p:spPr bwMode="auto">
          <a:xfrm flipV="1">
            <a:off x="1547813" y="5229225"/>
            <a:ext cx="792162" cy="576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1752" name="Line 8"/>
          <p:cNvSpPr>
            <a:spLocks noChangeShapeType="1"/>
          </p:cNvSpPr>
          <p:nvPr/>
        </p:nvSpPr>
        <p:spPr bwMode="auto">
          <a:xfrm flipV="1">
            <a:off x="2555875" y="4581525"/>
            <a:ext cx="360363" cy="576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1753" name="Line 9"/>
          <p:cNvSpPr>
            <a:spLocks noChangeShapeType="1"/>
          </p:cNvSpPr>
          <p:nvPr/>
        </p:nvSpPr>
        <p:spPr bwMode="auto">
          <a:xfrm>
            <a:off x="2916238" y="4581525"/>
            <a:ext cx="431800" cy="0"/>
          </a:xfrm>
          <a:prstGeom prst="line">
            <a:avLst/>
          </a:prstGeom>
          <a:noFill/>
          <a:ln w="9525">
            <a:solidFill>
              <a:srgbClr val="A5002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1754" name="Line 10"/>
          <p:cNvSpPr>
            <a:spLocks noChangeShapeType="1"/>
          </p:cNvSpPr>
          <p:nvPr/>
        </p:nvSpPr>
        <p:spPr bwMode="auto">
          <a:xfrm flipV="1">
            <a:off x="3348038" y="4005263"/>
            <a:ext cx="647700"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1755" name="Line 11"/>
          <p:cNvSpPr>
            <a:spLocks noChangeShapeType="1"/>
          </p:cNvSpPr>
          <p:nvPr/>
        </p:nvSpPr>
        <p:spPr bwMode="auto">
          <a:xfrm flipV="1">
            <a:off x="3995738" y="3933825"/>
            <a:ext cx="720725" cy="71438"/>
          </a:xfrm>
          <a:prstGeom prst="line">
            <a:avLst/>
          </a:prstGeom>
          <a:noFill/>
          <a:ln w="9525">
            <a:solidFill>
              <a:srgbClr val="A5002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1756" name="Line 12"/>
          <p:cNvSpPr>
            <a:spLocks noChangeShapeType="1"/>
          </p:cNvSpPr>
          <p:nvPr/>
        </p:nvSpPr>
        <p:spPr bwMode="auto">
          <a:xfrm flipV="1">
            <a:off x="4716463" y="3429000"/>
            <a:ext cx="576262"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1757" name="Text Box 13"/>
          <p:cNvSpPr txBox="1">
            <a:spLocks noChangeArrowheads="1"/>
          </p:cNvSpPr>
          <p:nvPr/>
        </p:nvSpPr>
        <p:spPr bwMode="auto">
          <a:xfrm>
            <a:off x="2700338" y="4005263"/>
            <a:ext cx="7921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a:solidFill>
                  <a:srgbClr val="A50021"/>
                </a:solidFill>
              </a:rPr>
              <a:t>هضبة </a:t>
            </a:r>
            <a:endParaRPr lang="en-US">
              <a:solidFill>
                <a:srgbClr val="A50021"/>
              </a:solidFill>
            </a:endParaRPr>
          </a:p>
        </p:txBody>
      </p:sp>
      <p:sp>
        <p:nvSpPr>
          <p:cNvPr id="31758" name="Text Box 14"/>
          <p:cNvSpPr txBox="1">
            <a:spLocks noChangeArrowheads="1"/>
          </p:cNvSpPr>
          <p:nvPr/>
        </p:nvSpPr>
        <p:spPr bwMode="auto">
          <a:xfrm>
            <a:off x="1763713" y="4724400"/>
            <a:ext cx="7921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a:solidFill>
                  <a:srgbClr val="A50021"/>
                </a:solidFill>
              </a:rPr>
              <a:t>هضبة </a:t>
            </a:r>
            <a:endParaRPr lang="en-US">
              <a:solidFill>
                <a:srgbClr val="A50021"/>
              </a:solidFill>
            </a:endParaRPr>
          </a:p>
        </p:txBody>
      </p:sp>
      <p:sp>
        <p:nvSpPr>
          <p:cNvPr id="31759" name="Text Box 15"/>
          <p:cNvSpPr txBox="1">
            <a:spLocks noChangeArrowheads="1"/>
          </p:cNvSpPr>
          <p:nvPr/>
        </p:nvSpPr>
        <p:spPr bwMode="auto">
          <a:xfrm>
            <a:off x="3995738" y="3500438"/>
            <a:ext cx="7921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a:solidFill>
                  <a:srgbClr val="A50021"/>
                </a:solidFill>
              </a:rPr>
              <a:t>هضبة </a:t>
            </a:r>
            <a:endParaRPr lang="en-US">
              <a:solidFill>
                <a:srgbClr val="A50021"/>
              </a:solidFill>
            </a:endParaRPr>
          </a:p>
        </p:txBody>
      </p:sp>
      <p:sp>
        <p:nvSpPr>
          <p:cNvPr id="31760" name="Line 16"/>
          <p:cNvSpPr>
            <a:spLocks noChangeShapeType="1"/>
          </p:cNvSpPr>
          <p:nvPr/>
        </p:nvSpPr>
        <p:spPr bwMode="auto">
          <a:xfrm flipV="1">
            <a:off x="2339975" y="5157788"/>
            <a:ext cx="215900" cy="71437"/>
          </a:xfrm>
          <a:prstGeom prst="line">
            <a:avLst/>
          </a:prstGeom>
          <a:noFill/>
          <a:ln w="9525">
            <a:solidFill>
              <a:srgbClr val="A5002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1761" name="Text Box 17"/>
          <p:cNvSpPr txBox="1">
            <a:spLocks noChangeArrowheads="1"/>
          </p:cNvSpPr>
          <p:nvPr/>
        </p:nvSpPr>
        <p:spPr bwMode="auto">
          <a:xfrm rot="16200000">
            <a:off x="-105569" y="4145757"/>
            <a:ext cx="1800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a:solidFill>
                  <a:srgbClr val="000000"/>
                </a:solidFill>
              </a:rPr>
              <a:t>المحور العمودي </a:t>
            </a:r>
            <a:endParaRPr lang="en-US">
              <a:solidFill>
                <a:srgbClr val="000000"/>
              </a:solidFill>
            </a:endParaRPr>
          </a:p>
        </p:txBody>
      </p:sp>
      <p:sp>
        <p:nvSpPr>
          <p:cNvPr id="31762" name="Text Box 18"/>
          <p:cNvSpPr txBox="1">
            <a:spLocks noChangeArrowheads="1"/>
          </p:cNvSpPr>
          <p:nvPr/>
        </p:nvSpPr>
        <p:spPr bwMode="auto">
          <a:xfrm>
            <a:off x="3995738" y="6092825"/>
            <a:ext cx="23764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a:solidFill>
                  <a:srgbClr val="000000"/>
                </a:solidFill>
              </a:rPr>
              <a:t>المحور الافقي </a:t>
            </a:r>
            <a:endParaRPr lang="en-US">
              <a:solidFill>
                <a:srgbClr val="000000"/>
              </a:solidFill>
            </a:endParaRPr>
          </a:p>
        </p:txBody>
      </p:sp>
    </p:spTree>
    <p:extLst>
      <p:ext uri="{BB962C8B-B14F-4D97-AF65-F5344CB8AC3E}">
        <p14:creationId xmlns:p14="http://schemas.microsoft.com/office/powerpoint/2010/main" val="3716435102"/>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395288" y="404813"/>
            <a:ext cx="8229600" cy="6048375"/>
          </a:xfrm>
          <a:solidFill>
            <a:schemeClr val="bg1"/>
          </a:solidFill>
          <a:ln>
            <a:solidFill>
              <a:srgbClr val="FF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ar-IQ" smtClean="0"/>
              <a:t>2- الهضبة النهائية : يحدث هذا النوع من الهضاب عندما يصل مستوى المتعلم في اداء المهارة الى المرحلة المتقدمة في مراحل التعلم والذي يطلق عليها مرحلة الادراك أو الاوتوماتيكية ( ألية ) في الحركة</a:t>
            </a:r>
          </a:p>
          <a:p>
            <a:pPr>
              <a:buFontTx/>
              <a:buNone/>
            </a:pPr>
            <a:r>
              <a:rPr lang="ar-IQ" smtClean="0"/>
              <a:t> </a:t>
            </a:r>
            <a:endParaRPr lang="en-US" smtClean="0"/>
          </a:p>
        </p:txBody>
      </p:sp>
      <p:sp>
        <p:nvSpPr>
          <p:cNvPr id="32773" name="Line 5"/>
          <p:cNvSpPr>
            <a:spLocks noChangeShapeType="1"/>
          </p:cNvSpPr>
          <p:nvPr/>
        </p:nvSpPr>
        <p:spPr bwMode="auto">
          <a:xfrm flipV="1">
            <a:off x="900113" y="3429000"/>
            <a:ext cx="0" cy="2232025"/>
          </a:xfrm>
          <a:prstGeom prst="line">
            <a:avLst/>
          </a:prstGeom>
          <a:noFill/>
          <a:ln w="57150" cmpd="thinThick">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2774" name="Line 6"/>
          <p:cNvSpPr>
            <a:spLocks noChangeShapeType="1"/>
          </p:cNvSpPr>
          <p:nvPr/>
        </p:nvSpPr>
        <p:spPr bwMode="auto">
          <a:xfrm>
            <a:off x="900113" y="5661025"/>
            <a:ext cx="3311525" cy="0"/>
          </a:xfrm>
          <a:prstGeom prst="line">
            <a:avLst/>
          </a:prstGeom>
          <a:noFill/>
          <a:ln w="57150" cmpd="thinThick">
            <a:solidFill>
              <a:schemeClr val="tx1"/>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2776" name="Freeform 8"/>
          <p:cNvSpPr>
            <a:spLocks/>
          </p:cNvSpPr>
          <p:nvPr/>
        </p:nvSpPr>
        <p:spPr bwMode="auto">
          <a:xfrm rot="-195702">
            <a:off x="900113" y="3716338"/>
            <a:ext cx="2916237" cy="1836737"/>
          </a:xfrm>
          <a:custGeom>
            <a:avLst/>
            <a:gdLst>
              <a:gd name="T0" fmla="*/ 0 w 1837"/>
              <a:gd name="T1" fmla="*/ 1157 h 1157"/>
              <a:gd name="T2" fmla="*/ 318 w 1837"/>
              <a:gd name="T3" fmla="*/ 930 h 1157"/>
              <a:gd name="T4" fmla="*/ 544 w 1837"/>
              <a:gd name="T5" fmla="*/ 658 h 1157"/>
              <a:gd name="T6" fmla="*/ 726 w 1837"/>
              <a:gd name="T7" fmla="*/ 522 h 1157"/>
              <a:gd name="T8" fmla="*/ 998 w 1837"/>
              <a:gd name="T9" fmla="*/ 204 h 1157"/>
              <a:gd name="T10" fmla="*/ 1134 w 1837"/>
              <a:gd name="T11" fmla="*/ 23 h 1157"/>
              <a:gd name="T12" fmla="*/ 1724 w 1837"/>
              <a:gd name="T13" fmla="*/ 68 h 1157"/>
              <a:gd name="T14" fmla="*/ 1814 w 1837"/>
              <a:gd name="T15" fmla="*/ 68 h 1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7" h="1157">
                <a:moveTo>
                  <a:pt x="0" y="1157"/>
                </a:moveTo>
                <a:cubicBezTo>
                  <a:pt x="113" y="1085"/>
                  <a:pt x="227" y="1013"/>
                  <a:pt x="318" y="930"/>
                </a:cubicBezTo>
                <a:cubicBezTo>
                  <a:pt x="409" y="847"/>
                  <a:pt x="476" y="726"/>
                  <a:pt x="544" y="658"/>
                </a:cubicBezTo>
                <a:cubicBezTo>
                  <a:pt x="612" y="590"/>
                  <a:pt x="650" y="598"/>
                  <a:pt x="726" y="522"/>
                </a:cubicBezTo>
                <a:cubicBezTo>
                  <a:pt x="802" y="446"/>
                  <a:pt x="930" y="287"/>
                  <a:pt x="998" y="204"/>
                </a:cubicBezTo>
                <a:cubicBezTo>
                  <a:pt x="1066" y="121"/>
                  <a:pt x="1013" y="46"/>
                  <a:pt x="1134" y="23"/>
                </a:cubicBezTo>
                <a:cubicBezTo>
                  <a:pt x="1255" y="0"/>
                  <a:pt x="1611" y="61"/>
                  <a:pt x="1724" y="68"/>
                </a:cubicBezTo>
                <a:cubicBezTo>
                  <a:pt x="1837" y="75"/>
                  <a:pt x="1825" y="71"/>
                  <a:pt x="1814" y="68"/>
                </a:cubicBezTo>
              </a:path>
            </a:pathLst>
          </a:custGeom>
          <a:noFill/>
          <a:ln w="28575" cap="flat" cmpd="sng">
            <a:solidFill>
              <a:srgbClr val="FF0000"/>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2777" name="Text Box 9"/>
          <p:cNvSpPr txBox="1">
            <a:spLocks noChangeArrowheads="1"/>
          </p:cNvSpPr>
          <p:nvPr/>
        </p:nvSpPr>
        <p:spPr bwMode="auto">
          <a:xfrm>
            <a:off x="2771775" y="3278188"/>
            <a:ext cx="14398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a:solidFill>
                  <a:srgbClr val="000000"/>
                </a:solidFill>
              </a:rPr>
              <a:t>الهضبة النهائية </a:t>
            </a:r>
            <a:endParaRPr lang="en-US">
              <a:solidFill>
                <a:srgbClr val="000000"/>
              </a:solidFill>
            </a:endParaRPr>
          </a:p>
        </p:txBody>
      </p:sp>
      <p:sp>
        <p:nvSpPr>
          <p:cNvPr id="32779" name="Text Box 11"/>
          <p:cNvSpPr txBox="1">
            <a:spLocks noChangeArrowheads="1"/>
          </p:cNvSpPr>
          <p:nvPr/>
        </p:nvSpPr>
        <p:spPr bwMode="auto">
          <a:xfrm>
            <a:off x="2339975" y="5876925"/>
            <a:ext cx="2376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a:solidFill>
                  <a:srgbClr val="000000"/>
                </a:solidFill>
              </a:rPr>
              <a:t>المحور الافقي </a:t>
            </a:r>
            <a:endParaRPr lang="en-US">
              <a:solidFill>
                <a:srgbClr val="000000"/>
              </a:solidFill>
            </a:endParaRPr>
          </a:p>
        </p:txBody>
      </p:sp>
      <p:sp>
        <p:nvSpPr>
          <p:cNvPr id="32780" name="Text Box 12"/>
          <p:cNvSpPr txBox="1">
            <a:spLocks noChangeArrowheads="1"/>
          </p:cNvSpPr>
          <p:nvPr/>
        </p:nvSpPr>
        <p:spPr bwMode="auto">
          <a:xfrm rot="16200000">
            <a:off x="-248444" y="4145757"/>
            <a:ext cx="1800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a:solidFill>
                  <a:srgbClr val="000000"/>
                </a:solidFill>
              </a:rPr>
              <a:t>المحور العمودي </a:t>
            </a:r>
            <a:endParaRPr lang="en-US">
              <a:solidFill>
                <a:srgbClr val="000000"/>
              </a:solidFill>
            </a:endParaRPr>
          </a:p>
        </p:txBody>
      </p:sp>
    </p:spTree>
    <p:extLst>
      <p:ext uri="{BB962C8B-B14F-4D97-AF65-F5344CB8AC3E}">
        <p14:creationId xmlns:p14="http://schemas.microsoft.com/office/powerpoint/2010/main" val="1773495536"/>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ar-IQ" sz="3200" dirty="0" smtClean="0"/>
              <a:t>س/ ارسم منحنى لنسبة التغيير في تعلم مهارة التصويب بكرة اليد في زواية المحددة في المرمى حسب الجدول الاتى   </a:t>
            </a:r>
            <a:endParaRPr lang="en-US" sz="3200" dirty="0" smtClean="0"/>
          </a:p>
        </p:txBody>
      </p:sp>
      <p:graphicFrame>
        <p:nvGraphicFramePr>
          <p:cNvPr id="33867" name="Group 75"/>
          <p:cNvGraphicFramePr>
            <a:graphicFrameLocks noGrp="1"/>
          </p:cNvGraphicFramePr>
          <p:nvPr>
            <p:ph idx="1"/>
            <p:extLst>
              <p:ext uri="{D42A27DB-BD31-4B8C-83A1-F6EECF244321}">
                <p14:modId xmlns:p14="http://schemas.microsoft.com/office/powerpoint/2010/main" val="938086896"/>
              </p:ext>
            </p:extLst>
          </p:nvPr>
        </p:nvGraphicFramePr>
        <p:xfrm>
          <a:off x="3419872" y="1525141"/>
          <a:ext cx="5468937" cy="2047875"/>
        </p:xfrm>
        <a:graphic>
          <a:graphicData uri="http://schemas.openxmlformats.org/drawingml/2006/table">
            <a:tbl>
              <a:tblPr rtl="1"/>
              <a:tblGrid>
                <a:gridCol w="1476375"/>
                <a:gridCol w="798512"/>
                <a:gridCol w="798513"/>
                <a:gridCol w="798512"/>
                <a:gridCol w="798513"/>
                <a:gridCol w="798512"/>
              </a:tblGrid>
              <a:tr h="676275">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ar-IQ" sz="2800" b="0" i="0" u="none" strike="noStrike" cap="none" normalizeH="0" baseline="0" smtClean="0">
                          <a:ln>
                            <a:noFill/>
                          </a:ln>
                          <a:solidFill>
                            <a:schemeClr val="tx1"/>
                          </a:solidFill>
                          <a:effectLst/>
                          <a:latin typeface="Arial" pitchFamily="34" charset="0"/>
                          <a:cs typeface="Arial" pitchFamily="34" charset="0"/>
                        </a:rPr>
                        <a:t>تكرارات </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ar-IQ" sz="2800" b="0" i="0" u="none" strike="noStrike" cap="none" normalizeH="0" baseline="0" dirty="0" smtClean="0">
                          <a:ln>
                            <a:noFill/>
                          </a:ln>
                          <a:solidFill>
                            <a:schemeClr val="tx1"/>
                          </a:solidFill>
                          <a:effectLst/>
                          <a:latin typeface="Arial" pitchFamily="34" charset="0"/>
                          <a:cs typeface="Arial" pitchFamily="34" charset="0"/>
                        </a:rPr>
                        <a:t>3</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ar-IQ" sz="2800" b="0" i="0" u="none" strike="noStrike" cap="none" normalizeH="0" baseline="0" smtClean="0">
                          <a:ln>
                            <a:noFill/>
                          </a:ln>
                          <a:solidFill>
                            <a:schemeClr val="tx1"/>
                          </a:solidFill>
                          <a:effectLst/>
                          <a:latin typeface="Arial" pitchFamily="34" charset="0"/>
                          <a:cs typeface="Arial" pitchFamily="34" charset="0"/>
                        </a:rPr>
                        <a:t>4</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ar-IQ" sz="2800" b="0" i="0" u="none" strike="noStrike" cap="none" normalizeH="0" baseline="0" smtClean="0">
                          <a:ln>
                            <a:noFill/>
                          </a:ln>
                          <a:solidFill>
                            <a:schemeClr val="tx1"/>
                          </a:solidFill>
                          <a:effectLst/>
                          <a:latin typeface="Arial" pitchFamily="34" charset="0"/>
                          <a:cs typeface="Arial" pitchFamily="34" charset="0"/>
                        </a:rPr>
                        <a:t>5</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ar-IQ" sz="2800" b="0" i="0" u="none" strike="noStrike" cap="none" normalizeH="0" baseline="0" smtClean="0">
                          <a:ln>
                            <a:noFill/>
                          </a:ln>
                          <a:solidFill>
                            <a:schemeClr val="tx1"/>
                          </a:solidFill>
                          <a:effectLst/>
                          <a:latin typeface="Arial" pitchFamily="34" charset="0"/>
                          <a:cs typeface="Arial" pitchFamily="34" charset="0"/>
                        </a:rPr>
                        <a:t>6</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ar-IQ" sz="2800" b="0" i="0" u="none" strike="noStrike" cap="none" normalizeH="0" baseline="0" smtClean="0">
                          <a:ln>
                            <a:noFill/>
                          </a:ln>
                          <a:solidFill>
                            <a:schemeClr val="tx1"/>
                          </a:solidFill>
                          <a:effectLst/>
                          <a:latin typeface="Arial" pitchFamily="34" charset="0"/>
                          <a:cs typeface="Arial" pitchFamily="34" charset="0"/>
                        </a:rPr>
                        <a:t>7</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5025">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ar-IQ" sz="2800" b="0" i="0" u="none" strike="noStrike" cap="none" normalizeH="0" baseline="0" dirty="0" smtClean="0">
                          <a:ln>
                            <a:noFill/>
                          </a:ln>
                          <a:solidFill>
                            <a:schemeClr val="tx1"/>
                          </a:solidFill>
                          <a:effectLst/>
                          <a:latin typeface="Arial" pitchFamily="34" charset="0"/>
                          <a:cs typeface="Arial" pitchFamily="34" charset="0"/>
                        </a:rPr>
                        <a:t>عدد الاصابات الناجحة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ar-IQ" sz="2800" b="0" i="0" u="none" strike="noStrike" cap="none" normalizeH="0" baseline="0" smtClean="0">
                          <a:ln>
                            <a:noFill/>
                          </a:ln>
                          <a:solidFill>
                            <a:schemeClr val="tx1"/>
                          </a:solidFill>
                          <a:effectLst/>
                          <a:latin typeface="Arial" pitchFamily="34" charset="0"/>
                          <a:cs typeface="Arial" pitchFamily="34" charset="0"/>
                        </a:rPr>
                        <a:t>5</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ar-IQ" sz="2800" b="0" i="0" u="none" strike="noStrike" cap="none" normalizeH="0" baseline="0" smtClean="0">
                          <a:ln>
                            <a:noFill/>
                          </a:ln>
                          <a:solidFill>
                            <a:schemeClr val="tx1"/>
                          </a:solidFill>
                          <a:effectLst/>
                          <a:latin typeface="Arial" pitchFamily="34" charset="0"/>
                          <a:cs typeface="Arial" pitchFamily="34" charset="0"/>
                        </a:rPr>
                        <a:t>7</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ar-IQ" sz="2800" b="0" i="0" u="none" strike="noStrike" cap="none" normalizeH="0" baseline="0" smtClean="0">
                          <a:ln>
                            <a:noFill/>
                          </a:ln>
                          <a:solidFill>
                            <a:schemeClr val="tx1"/>
                          </a:solidFill>
                          <a:effectLst/>
                          <a:latin typeface="Arial" pitchFamily="34" charset="0"/>
                          <a:cs typeface="Arial" pitchFamily="34" charset="0"/>
                        </a:rPr>
                        <a:t>9</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ar-IQ" sz="2800" b="0" i="0" u="none" strike="noStrike" cap="none" normalizeH="0" baseline="0" smtClean="0">
                          <a:ln>
                            <a:noFill/>
                          </a:ln>
                          <a:solidFill>
                            <a:schemeClr val="tx1"/>
                          </a:solidFill>
                          <a:effectLst/>
                          <a:latin typeface="Arial" pitchFamily="34" charset="0"/>
                          <a:cs typeface="Arial" pitchFamily="34" charset="0"/>
                        </a:rPr>
                        <a:t>10</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ar-IQ" sz="2800" b="0" i="0" u="none" strike="noStrike" cap="none" normalizeH="0" baseline="0" dirty="0" smtClean="0">
                          <a:ln>
                            <a:noFill/>
                          </a:ln>
                          <a:solidFill>
                            <a:schemeClr val="tx1"/>
                          </a:solidFill>
                          <a:effectLst/>
                          <a:latin typeface="Arial" pitchFamily="34" charset="0"/>
                          <a:cs typeface="Arial" pitchFamily="34" charset="0"/>
                        </a:rPr>
                        <a:t>15</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858" name="Line 66"/>
          <p:cNvSpPr>
            <a:spLocks noChangeShapeType="1"/>
          </p:cNvSpPr>
          <p:nvPr/>
        </p:nvSpPr>
        <p:spPr bwMode="auto">
          <a:xfrm flipV="1">
            <a:off x="1042988" y="2636838"/>
            <a:ext cx="73025" cy="35274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3859" name="Line 67"/>
          <p:cNvSpPr>
            <a:spLocks noChangeShapeType="1"/>
          </p:cNvSpPr>
          <p:nvPr/>
        </p:nvSpPr>
        <p:spPr bwMode="auto">
          <a:xfrm flipV="1">
            <a:off x="1042988" y="6164262"/>
            <a:ext cx="4321100" cy="15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3860" name="Text Box 68"/>
          <p:cNvSpPr txBox="1">
            <a:spLocks noChangeArrowheads="1"/>
          </p:cNvSpPr>
          <p:nvPr/>
        </p:nvSpPr>
        <p:spPr bwMode="auto">
          <a:xfrm>
            <a:off x="539750" y="6165850"/>
            <a:ext cx="4536306"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ar-IQ" dirty="0" smtClean="0">
                <a:solidFill>
                  <a:srgbClr val="000000"/>
                </a:solidFill>
              </a:rPr>
              <a:t>  7     6     5      </a:t>
            </a:r>
            <a:r>
              <a:rPr lang="ar-IQ" dirty="0">
                <a:solidFill>
                  <a:srgbClr val="000000"/>
                </a:solidFill>
              </a:rPr>
              <a:t>4        3        2       1      </a:t>
            </a:r>
            <a:r>
              <a:rPr lang="ar-IQ" dirty="0" smtClean="0">
                <a:solidFill>
                  <a:srgbClr val="000000"/>
                </a:solidFill>
              </a:rPr>
              <a:t>0 </a:t>
            </a:r>
            <a:endParaRPr lang="en-US" dirty="0">
              <a:solidFill>
                <a:srgbClr val="000000"/>
              </a:solidFill>
            </a:endParaRPr>
          </a:p>
        </p:txBody>
      </p:sp>
      <p:sp>
        <p:nvSpPr>
          <p:cNvPr id="33861" name="Text Box 69"/>
          <p:cNvSpPr txBox="1">
            <a:spLocks noChangeArrowheads="1"/>
          </p:cNvSpPr>
          <p:nvPr/>
        </p:nvSpPr>
        <p:spPr bwMode="auto">
          <a:xfrm rot="16200000">
            <a:off x="-946149" y="3978275"/>
            <a:ext cx="3479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fontAlgn="base">
              <a:spcBef>
                <a:spcPct val="50000"/>
              </a:spcBef>
              <a:spcAft>
                <a:spcPct val="0"/>
              </a:spcAft>
            </a:pPr>
            <a:r>
              <a:rPr lang="ar-IQ">
                <a:solidFill>
                  <a:srgbClr val="000000"/>
                </a:solidFill>
              </a:rPr>
              <a:t>15 14 13 12 11 10 9 8 7 6 5 4 </a:t>
            </a:r>
            <a:endParaRPr lang="en-US">
              <a:solidFill>
                <a:srgbClr val="000000"/>
              </a:solidFill>
            </a:endParaRPr>
          </a:p>
        </p:txBody>
      </p:sp>
    </p:spTree>
    <p:extLst>
      <p:ext uri="{BB962C8B-B14F-4D97-AF65-F5344CB8AC3E}">
        <p14:creationId xmlns:p14="http://schemas.microsoft.com/office/powerpoint/2010/main" val="903083305"/>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solidFill>
                  <a:srgbClr val="000000"/>
                </a:solidFill>
              </a:rPr>
              <a:t>الوسائل التعليمية </a:t>
            </a:r>
            <a:endParaRPr lang="ar-IQ" dirty="0"/>
          </a:p>
        </p:txBody>
      </p:sp>
      <p:sp>
        <p:nvSpPr>
          <p:cNvPr id="3" name="Content Placeholder 2"/>
          <p:cNvSpPr>
            <a:spLocks noGrp="1"/>
          </p:cNvSpPr>
          <p:nvPr>
            <p:ph idx="1"/>
          </p:nvPr>
        </p:nvSpPr>
        <p:spPr>
          <a:xfrm>
            <a:off x="457200" y="1268760"/>
            <a:ext cx="8229600" cy="4857403"/>
          </a:xfrm>
        </p:spPr>
        <p:txBody>
          <a:bodyPr/>
          <a:lstStyle/>
          <a:p>
            <a:r>
              <a:rPr lang="ar-IQ" dirty="0" smtClean="0"/>
              <a:t>يرى العديد من العلماء مثل ( ماتيج ، كروبر ، فوكس ..... ) ان استخدام الوسائل التعليمية في عملية التعلم الحركي يؤدي الى بناء وتطور التصور الحركي عند الفرد المتعلم ، وهناك العديد من الدراسات والابحاث التي استهدفت الوقوف على فاعلية استخدام انواع متعددة من الوسائل التعليمية على تعلم المهارات الحركية في مجالات الرياضة المدرسية و رياضة المستويات العليا وتوصلوا الى نتائج فعالة وايجابية من خلال استخدام الوسائل التعليمية . حيث يصبح المتعلم مسؤولا ومشاركا ايجابيا الى حد كبير بدل ان يكون مجرد مستقبل ومقلد   </a:t>
            </a:r>
          </a:p>
          <a:p>
            <a:endParaRPr lang="ar-IQ" dirty="0"/>
          </a:p>
        </p:txBody>
      </p:sp>
    </p:spTree>
    <p:extLst>
      <p:ext uri="{BB962C8B-B14F-4D97-AF65-F5344CB8AC3E}">
        <p14:creationId xmlns:p14="http://schemas.microsoft.com/office/powerpoint/2010/main" val="1638235932"/>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ar-IQ" dirty="0" smtClean="0"/>
              <a:t>فوائد استخدام الوسائل التعليمية </a:t>
            </a:r>
            <a:endParaRPr lang="ar-IQ" dirty="0"/>
          </a:p>
        </p:txBody>
      </p:sp>
      <p:sp>
        <p:nvSpPr>
          <p:cNvPr id="3" name="Content Placeholder 2"/>
          <p:cNvSpPr>
            <a:spLocks noGrp="1"/>
          </p:cNvSpPr>
          <p:nvPr>
            <p:ph idx="1"/>
          </p:nvPr>
        </p:nvSpPr>
        <p:spPr>
          <a:xfrm>
            <a:off x="0" y="1628800"/>
            <a:ext cx="9144000" cy="5229200"/>
          </a:xfrm>
        </p:spPr>
        <p:style>
          <a:lnRef idx="1">
            <a:schemeClr val="dk1"/>
          </a:lnRef>
          <a:fillRef idx="2">
            <a:schemeClr val="dk1"/>
          </a:fillRef>
          <a:effectRef idx="1">
            <a:schemeClr val="dk1"/>
          </a:effectRef>
          <a:fontRef idx="minor">
            <a:schemeClr val="dk1"/>
          </a:fontRef>
        </p:style>
        <p:txBody>
          <a:bodyPr/>
          <a:lstStyle/>
          <a:p>
            <a:r>
              <a:rPr lang="ar-IQ" sz="4000" dirty="0" smtClean="0"/>
              <a:t>تاثير ايجابي فعال في بناء وتطور التصور الحركي</a:t>
            </a:r>
          </a:p>
          <a:p>
            <a:r>
              <a:rPr lang="ar-IQ" sz="4000" dirty="0" smtClean="0"/>
              <a:t>تاثير ايجابي وفعال في مواصفات الاداء الحركي(التكنيك ) </a:t>
            </a:r>
          </a:p>
          <a:p>
            <a:r>
              <a:rPr lang="ar-IQ" sz="4000" dirty="0" smtClean="0"/>
              <a:t>تاثير الايجابي في زمن العملية التعليمية (سرعة التعلم) </a:t>
            </a:r>
          </a:p>
          <a:p>
            <a:r>
              <a:rPr lang="ar-IQ" sz="4000" dirty="0" smtClean="0"/>
              <a:t>تاثير ايجابي في مستوى الرقمي والتقويم النهائي للاداء </a:t>
            </a:r>
            <a:endParaRPr lang="ar-IQ" sz="4000" dirty="0"/>
          </a:p>
        </p:txBody>
      </p:sp>
    </p:spTree>
    <p:extLst>
      <p:ext uri="{BB962C8B-B14F-4D97-AF65-F5344CB8AC3E}">
        <p14:creationId xmlns:p14="http://schemas.microsoft.com/office/powerpoint/2010/main" val="2175147581"/>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323528" y="188913"/>
            <a:ext cx="8221662" cy="498475"/>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ar-IQ" dirty="0">
                <a:solidFill>
                  <a:schemeClr val="tx1"/>
                </a:solidFill>
              </a:rPr>
              <a:t>مفهوم الحركة وانواعها </a:t>
            </a:r>
            <a:endParaRPr lang="fr-FR" dirty="0">
              <a:solidFill>
                <a:schemeClr val="tx1"/>
              </a:solidFill>
            </a:endParaRPr>
          </a:p>
        </p:txBody>
      </p:sp>
      <p:sp>
        <p:nvSpPr>
          <p:cNvPr id="6147" name="Rectangle 3"/>
          <p:cNvSpPr>
            <a:spLocks noGrp="1" noChangeArrowheads="1"/>
          </p:cNvSpPr>
          <p:nvPr>
            <p:ph idx="4294967295"/>
          </p:nvPr>
        </p:nvSpPr>
        <p:spPr>
          <a:xfrm>
            <a:off x="323031" y="836613"/>
            <a:ext cx="8353425" cy="5689600"/>
          </a:xfrm>
        </p:spPr>
        <p:txBody>
          <a:bodyPr>
            <a:normAutofit lnSpcReduction="10000"/>
          </a:bodyPr>
          <a:lstStyle/>
          <a:p>
            <a:pPr marL="0" indent="0" algn="justLow">
              <a:lnSpc>
                <a:spcPct val="90000"/>
              </a:lnSpc>
              <a:buNone/>
            </a:pPr>
            <a:r>
              <a:rPr lang="en-US" b="1" u="sng" dirty="0" smtClean="0">
                <a:solidFill>
                  <a:schemeClr val="accent1"/>
                </a:solidFill>
              </a:rPr>
              <a:t>= </a:t>
            </a:r>
            <a:r>
              <a:rPr lang="ar-IQ" b="1" u="sng" dirty="0" smtClean="0">
                <a:solidFill>
                  <a:schemeClr val="accent1"/>
                </a:solidFill>
              </a:rPr>
              <a:t>الحركة :</a:t>
            </a:r>
            <a:r>
              <a:rPr lang="en-US" b="1" u="sng" dirty="0" smtClean="0">
                <a:solidFill>
                  <a:schemeClr val="accent1"/>
                </a:solidFill>
              </a:rPr>
              <a:t>Movement </a:t>
            </a:r>
            <a:r>
              <a:rPr lang="ar-SA" b="1" u="sng" dirty="0" smtClean="0">
                <a:solidFill>
                  <a:schemeClr val="accent1"/>
                </a:solidFill>
              </a:rPr>
              <a:t>(</a:t>
            </a:r>
            <a:r>
              <a:rPr lang="en-US" b="1" u="sng" dirty="0" smtClean="0">
                <a:solidFill>
                  <a:schemeClr val="accent1"/>
                </a:solidFill>
              </a:rPr>
              <a:t>Motor</a:t>
            </a:r>
            <a:r>
              <a:rPr lang="ar-SA" b="1" u="sng" dirty="0" smtClean="0">
                <a:solidFill>
                  <a:schemeClr val="accent1"/>
                </a:solidFill>
              </a:rPr>
              <a:t>)</a:t>
            </a:r>
            <a:r>
              <a:rPr lang="en-US" b="1" dirty="0" smtClean="0">
                <a:solidFill>
                  <a:schemeClr val="accent1"/>
                </a:solidFill>
              </a:rPr>
              <a:t> </a:t>
            </a:r>
            <a:r>
              <a:rPr lang="ar-IQ" dirty="0" smtClean="0">
                <a:solidFill>
                  <a:srgbClr val="00B050"/>
                </a:solidFill>
              </a:rPr>
              <a:t>هي </a:t>
            </a:r>
            <a:r>
              <a:rPr lang="ar-IQ" dirty="0">
                <a:solidFill>
                  <a:srgbClr val="00B050"/>
                </a:solidFill>
              </a:rPr>
              <a:t>ضد السكون  وتعني الحياة أي ان الحركة صفة تحدد فيها إذا كانت هناك الحياة أم </a:t>
            </a:r>
            <a:r>
              <a:rPr lang="ar-IQ" dirty="0" smtClean="0">
                <a:solidFill>
                  <a:srgbClr val="00B050"/>
                </a:solidFill>
              </a:rPr>
              <a:t>لا</a:t>
            </a:r>
            <a:r>
              <a:rPr lang="en-US" b="1" dirty="0" smtClean="0">
                <a:solidFill>
                  <a:srgbClr val="00B050"/>
                </a:solidFill>
              </a:rPr>
              <a:t> </a:t>
            </a:r>
          </a:p>
          <a:p>
            <a:pPr marL="0" indent="0" algn="justLow">
              <a:lnSpc>
                <a:spcPct val="90000"/>
              </a:lnSpc>
              <a:buNone/>
            </a:pPr>
            <a:r>
              <a:rPr lang="en-US" b="1" dirty="0" smtClean="0">
                <a:solidFill>
                  <a:srgbClr val="00B050"/>
                </a:solidFill>
              </a:rPr>
              <a:t> </a:t>
            </a:r>
            <a:endParaRPr lang="ar-IQ" b="1" dirty="0" smtClean="0"/>
          </a:p>
          <a:p>
            <a:pPr marL="0" indent="0" algn="just">
              <a:lnSpc>
                <a:spcPct val="90000"/>
              </a:lnSpc>
              <a:buNone/>
            </a:pPr>
            <a:r>
              <a:rPr lang="ar-IQ" sz="2800" b="1" dirty="0" smtClean="0">
                <a:solidFill>
                  <a:srgbClr val="C00000"/>
                </a:solidFill>
              </a:rPr>
              <a:t>وحركات </a:t>
            </a:r>
            <a:r>
              <a:rPr lang="ar-IQ" sz="2800" b="1" dirty="0">
                <a:solidFill>
                  <a:srgbClr val="C00000"/>
                </a:solidFill>
              </a:rPr>
              <a:t>الانسان </a:t>
            </a:r>
            <a:r>
              <a:rPr lang="ar-IQ" sz="2800" b="1" dirty="0" smtClean="0">
                <a:solidFill>
                  <a:srgbClr val="C00000"/>
                </a:solidFill>
              </a:rPr>
              <a:t>متنوعة </a:t>
            </a:r>
            <a:r>
              <a:rPr lang="ar-IQ" sz="2800" b="1" dirty="0">
                <a:solidFill>
                  <a:srgbClr val="C00000"/>
                </a:solidFill>
              </a:rPr>
              <a:t>في خصائصها واشكالها </a:t>
            </a:r>
            <a:r>
              <a:rPr lang="ar-IQ" sz="2800" b="1" dirty="0" smtClean="0">
                <a:solidFill>
                  <a:srgbClr val="C00000"/>
                </a:solidFill>
              </a:rPr>
              <a:t>واغراضها، </a:t>
            </a:r>
            <a:r>
              <a:rPr lang="ar-IQ" sz="2800" b="1" dirty="0">
                <a:solidFill>
                  <a:srgbClr val="C00000"/>
                </a:solidFill>
              </a:rPr>
              <a:t>وان مفهومها ومعناها </a:t>
            </a:r>
            <a:r>
              <a:rPr lang="ar-IQ" sz="2800" b="1" dirty="0" smtClean="0">
                <a:solidFill>
                  <a:srgbClr val="C00000"/>
                </a:solidFill>
              </a:rPr>
              <a:t>واحد،</a:t>
            </a:r>
            <a:r>
              <a:rPr lang="en-US" sz="2800" b="1" dirty="0" smtClean="0">
                <a:solidFill>
                  <a:srgbClr val="C00000"/>
                </a:solidFill>
              </a:rPr>
              <a:t> </a:t>
            </a:r>
            <a:r>
              <a:rPr lang="ar-IQ" sz="2800" b="1" dirty="0" smtClean="0">
                <a:solidFill>
                  <a:srgbClr val="FFC000"/>
                </a:solidFill>
              </a:rPr>
              <a:t>(يعني </a:t>
            </a:r>
            <a:r>
              <a:rPr lang="ar-IQ" sz="2800" b="1" dirty="0">
                <a:solidFill>
                  <a:srgbClr val="FFC000"/>
                </a:solidFill>
              </a:rPr>
              <a:t>الانتقال أو دوران الجسم من نقطة الى اخرى بالمقارنة مع شيء ثابت أو متحرك خلال زمن </a:t>
            </a:r>
            <a:r>
              <a:rPr lang="ar-IQ" sz="2800" b="1" dirty="0" smtClean="0">
                <a:solidFill>
                  <a:srgbClr val="FFC000"/>
                </a:solidFill>
              </a:rPr>
              <a:t>معين ) </a:t>
            </a:r>
            <a:endParaRPr lang="en-US" sz="2800" b="1" dirty="0" smtClean="0">
              <a:solidFill>
                <a:srgbClr val="FFC000"/>
              </a:solidFill>
            </a:endParaRPr>
          </a:p>
          <a:p>
            <a:pPr marL="0" indent="0" algn="just">
              <a:lnSpc>
                <a:spcPct val="90000"/>
              </a:lnSpc>
              <a:buNone/>
            </a:pPr>
            <a:endParaRPr lang="ar-IQ" sz="2400" dirty="0">
              <a:solidFill>
                <a:srgbClr val="C00000"/>
              </a:solidFill>
            </a:endParaRPr>
          </a:p>
          <a:p>
            <a:pPr algn="just">
              <a:lnSpc>
                <a:spcPct val="90000"/>
              </a:lnSpc>
              <a:buFont typeface="Wingdings" pitchFamily="2" charset="2"/>
              <a:buNone/>
            </a:pPr>
            <a:r>
              <a:rPr lang="ar-SA" b="1" u="sng" dirty="0" smtClean="0">
                <a:solidFill>
                  <a:srgbClr val="00B0F0"/>
                </a:solidFill>
              </a:rPr>
              <a:t>أنواع حركة جسم الإنسان: لحركة جسم الإنسان أنواع عدة هي:-</a:t>
            </a:r>
          </a:p>
          <a:p>
            <a:pPr algn="just">
              <a:lnSpc>
                <a:spcPct val="90000"/>
              </a:lnSpc>
              <a:buFont typeface="Wingdings" pitchFamily="2" charset="2"/>
              <a:buNone/>
            </a:pPr>
            <a:r>
              <a:rPr lang="ar-SA" dirty="0" smtClean="0">
                <a:solidFill>
                  <a:srgbClr val="00B0F0"/>
                </a:solidFill>
              </a:rPr>
              <a:t>1- حركة فسلجية (إرادية، لا إرادية) </a:t>
            </a:r>
          </a:p>
          <a:p>
            <a:pPr algn="just">
              <a:lnSpc>
                <a:spcPct val="90000"/>
              </a:lnSpc>
              <a:buFont typeface="Wingdings" pitchFamily="2" charset="2"/>
              <a:buNone/>
            </a:pPr>
            <a:r>
              <a:rPr lang="ar-SA" dirty="0" smtClean="0">
                <a:solidFill>
                  <a:srgbClr val="00B0F0"/>
                </a:solidFill>
              </a:rPr>
              <a:t>2- حركة أساسية ( مشي, رمي، ركض .....الخ)</a:t>
            </a:r>
          </a:p>
          <a:p>
            <a:pPr algn="just">
              <a:lnSpc>
                <a:spcPct val="90000"/>
              </a:lnSpc>
              <a:buFont typeface="Wingdings" pitchFamily="2" charset="2"/>
              <a:buNone/>
            </a:pPr>
            <a:r>
              <a:rPr lang="ar-SA" dirty="0" smtClean="0">
                <a:solidFill>
                  <a:srgbClr val="00B0F0"/>
                </a:solidFill>
              </a:rPr>
              <a:t>3- حركة مكتسبة (مهارة)</a:t>
            </a:r>
            <a:endParaRPr lang="ar-SA" dirty="0">
              <a:solidFill>
                <a:srgbClr val="00B0F0"/>
              </a:solidFill>
            </a:endParaRPr>
          </a:p>
          <a:p>
            <a:pPr>
              <a:lnSpc>
                <a:spcPct val="90000"/>
              </a:lnSpc>
              <a:buFont typeface="Wingdings" pitchFamily="2" charset="2"/>
              <a:buNone/>
            </a:pPr>
            <a:endParaRPr lang="fr-FR" sz="2800" dirty="0"/>
          </a:p>
        </p:txBody>
      </p:sp>
    </p:spTree>
    <p:extLst>
      <p:ext uri="{BB962C8B-B14F-4D97-AF65-F5344CB8AC3E}">
        <p14:creationId xmlns:p14="http://schemas.microsoft.com/office/powerpoint/2010/main" val="3180172372"/>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800" decel="100000"/>
                                        <p:tgtEl>
                                          <p:spTgt spid="6146"/>
                                        </p:tgtEl>
                                      </p:cBhvr>
                                    </p:animEffect>
                                    <p:anim calcmode="lin" valueType="num">
                                      <p:cBhvr>
                                        <p:cTn id="8" dur="800" decel="100000" fill="hold"/>
                                        <p:tgtEl>
                                          <p:spTgt spid="6146"/>
                                        </p:tgtEl>
                                        <p:attrNameLst>
                                          <p:attrName>style.rotation</p:attrName>
                                        </p:attrNameLst>
                                      </p:cBhvr>
                                      <p:tavLst>
                                        <p:tav tm="0">
                                          <p:val>
                                            <p:fltVal val="-90"/>
                                          </p:val>
                                        </p:tav>
                                        <p:tav tm="100000">
                                          <p:val>
                                            <p:fltVal val="0"/>
                                          </p:val>
                                        </p:tav>
                                      </p:tavLst>
                                    </p:anim>
                                    <p:anim calcmode="lin" valueType="num">
                                      <p:cBhvr>
                                        <p:cTn id="9" dur="800" decel="100000" fill="hold"/>
                                        <p:tgtEl>
                                          <p:spTgt spid="6146"/>
                                        </p:tgtEl>
                                        <p:attrNameLst>
                                          <p:attrName>ppt_x</p:attrName>
                                        </p:attrNameLst>
                                      </p:cBhvr>
                                      <p:tavLst>
                                        <p:tav tm="0">
                                          <p:val>
                                            <p:strVal val="#ppt_x+0.4"/>
                                          </p:val>
                                        </p:tav>
                                        <p:tav tm="100000">
                                          <p:val>
                                            <p:strVal val="#ppt_x-0.05"/>
                                          </p:val>
                                        </p:tav>
                                      </p:tavLst>
                                    </p:anim>
                                    <p:anim calcmode="lin" valueType="num">
                                      <p:cBhvr>
                                        <p:cTn id="10" dur="800" decel="100000" fill="hold"/>
                                        <p:tgtEl>
                                          <p:spTgt spid="614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14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146"/>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6147">
                                            <p:txEl>
                                              <p:pRg st="0" end="0"/>
                                            </p:txEl>
                                          </p:spTgt>
                                        </p:tgtEl>
                                        <p:attrNameLst>
                                          <p:attrName>style.visibility</p:attrName>
                                        </p:attrNameLst>
                                      </p:cBhvr>
                                      <p:to>
                                        <p:strVal val="visible"/>
                                      </p:to>
                                    </p:set>
                                    <p:animEffect transition="in" filter="fade">
                                      <p:cBhvr>
                                        <p:cTn id="17" dur="1000"/>
                                        <p:tgtEl>
                                          <p:spTgt spid="6147">
                                            <p:txEl>
                                              <p:pRg st="0" end="0"/>
                                            </p:txEl>
                                          </p:spTgt>
                                        </p:tgtEl>
                                      </p:cBhvr>
                                    </p:animEffect>
                                    <p:anim calcmode="lin" valueType="num">
                                      <p:cBhvr>
                                        <p:cTn id="18" dur="1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1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6147">
                                            <p:txEl>
                                              <p:pRg st="1" end="1"/>
                                            </p:txEl>
                                          </p:spTgt>
                                        </p:tgtEl>
                                        <p:attrNameLst>
                                          <p:attrName>style.visibility</p:attrName>
                                        </p:attrNameLst>
                                      </p:cBhvr>
                                      <p:to>
                                        <p:strVal val="visible"/>
                                      </p:to>
                                    </p:set>
                                    <p:animEffect transition="in" filter="fade">
                                      <p:cBhvr>
                                        <p:cTn id="24" dur="1000"/>
                                        <p:tgtEl>
                                          <p:spTgt spid="6147">
                                            <p:txEl>
                                              <p:pRg st="1" end="1"/>
                                            </p:txEl>
                                          </p:spTgt>
                                        </p:tgtEl>
                                      </p:cBhvr>
                                    </p:animEffect>
                                    <p:anim calcmode="lin" valueType="num">
                                      <p:cBhvr>
                                        <p:cTn id="25" dur="1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61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6147">
                                            <p:txEl>
                                              <p:pRg st="2" end="2"/>
                                            </p:txEl>
                                          </p:spTgt>
                                        </p:tgtEl>
                                        <p:attrNameLst>
                                          <p:attrName>style.visibility</p:attrName>
                                        </p:attrNameLst>
                                      </p:cBhvr>
                                      <p:to>
                                        <p:strVal val="visible"/>
                                      </p:to>
                                    </p:set>
                                    <p:animEffect transition="in" filter="fade">
                                      <p:cBhvr>
                                        <p:cTn id="31" dur="1000"/>
                                        <p:tgtEl>
                                          <p:spTgt spid="6147">
                                            <p:txEl>
                                              <p:pRg st="2" end="2"/>
                                            </p:txEl>
                                          </p:spTgt>
                                        </p:tgtEl>
                                      </p:cBhvr>
                                    </p:animEffect>
                                    <p:anim calcmode="lin" valueType="num">
                                      <p:cBhvr>
                                        <p:cTn id="32" dur="1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61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6147">
                                            <p:txEl>
                                              <p:pRg st="4" end="4"/>
                                            </p:txEl>
                                          </p:spTgt>
                                        </p:tgtEl>
                                        <p:attrNameLst>
                                          <p:attrName>style.visibility</p:attrName>
                                        </p:attrNameLst>
                                      </p:cBhvr>
                                      <p:to>
                                        <p:strVal val="visible"/>
                                      </p:to>
                                    </p:set>
                                    <p:animEffect transition="in" filter="fade">
                                      <p:cBhvr>
                                        <p:cTn id="38" dur="1000"/>
                                        <p:tgtEl>
                                          <p:spTgt spid="6147">
                                            <p:txEl>
                                              <p:pRg st="4" end="4"/>
                                            </p:txEl>
                                          </p:spTgt>
                                        </p:tgtEl>
                                      </p:cBhvr>
                                    </p:animEffect>
                                    <p:anim calcmode="lin" valueType="num">
                                      <p:cBhvr>
                                        <p:cTn id="39" dur="1000" fill="hold"/>
                                        <p:tgtEl>
                                          <p:spTgt spid="6147">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614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6147">
                                            <p:txEl>
                                              <p:pRg st="5" end="5"/>
                                            </p:txEl>
                                          </p:spTgt>
                                        </p:tgtEl>
                                        <p:attrNameLst>
                                          <p:attrName>style.visibility</p:attrName>
                                        </p:attrNameLst>
                                      </p:cBhvr>
                                      <p:to>
                                        <p:strVal val="visible"/>
                                      </p:to>
                                    </p:set>
                                    <p:animEffect transition="in" filter="fade">
                                      <p:cBhvr>
                                        <p:cTn id="45" dur="1000"/>
                                        <p:tgtEl>
                                          <p:spTgt spid="6147">
                                            <p:txEl>
                                              <p:pRg st="5" end="5"/>
                                            </p:txEl>
                                          </p:spTgt>
                                        </p:tgtEl>
                                      </p:cBhvr>
                                    </p:animEffect>
                                    <p:anim calcmode="lin" valueType="num">
                                      <p:cBhvr>
                                        <p:cTn id="46" dur="1000" fill="hold"/>
                                        <p:tgtEl>
                                          <p:spTgt spid="6147">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14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6147">
                                            <p:txEl>
                                              <p:pRg st="6" end="6"/>
                                            </p:txEl>
                                          </p:spTgt>
                                        </p:tgtEl>
                                        <p:attrNameLst>
                                          <p:attrName>style.visibility</p:attrName>
                                        </p:attrNameLst>
                                      </p:cBhvr>
                                      <p:to>
                                        <p:strVal val="visible"/>
                                      </p:to>
                                    </p:set>
                                    <p:animEffect transition="in" filter="fade">
                                      <p:cBhvr>
                                        <p:cTn id="52" dur="1000"/>
                                        <p:tgtEl>
                                          <p:spTgt spid="6147">
                                            <p:txEl>
                                              <p:pRg st="6" end="6"/>
                                            </p:txEl>
                                          </p:spTgt>
                                        </p:tgtEl>
                                      </p:cBhvr>
                                    </p:animEffect>
                                    <p:anim calcmode="lin" valueType="num">
                                      <p:cBhvr>
                                        <p:cTn id="53" dur="1000" fill="hold"/>
                                        <p:tgtEl>
                                          <p:spTgt spid="6147">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614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6147">
                                            <p:txEl>
                                              <p:pRg st="7" end="7"/>
                                            </p:txEl>
                                          </p:spTgt>
                                        </p:tgtEl>
                                        <p:attrNameLst>
                                          <p:attrName>style.visibility</p:attrName>
                                        </p:attrNameLst>
                                      </p:cBhvr>
                                      <p:to>
                                        <p:strVal val="visible"/>
                                      </p:to>
                                    </p:set>
                                    <p:animEffect transition="in" filter="fade">
                                      <p:cBhvr>
                                        <p:cTn id="59" dur="1000"/>
                                        <p:tgtEl>
                                          <p:spTgt spid="6147">
                                            <p:txEl>
                                              <p:pRg st="7" end="7"/>
                                            </p:txEl>
                                          </p:spTgt>
                                        </p:tgtEl>
                                      </p:cBhvr>
                                    </p:animEffect>
                                    <p:anim calcmode="lin" valueType="num">
                                      <p:cBhvr>
                                        <p:cTn id="60" dur="1000" fill="hold"/>
                                        <p:tgtEl>
                                          <p:spTgt spid="6147">
                                            <p:txEl>
                                              <p:pRg st="7" end="7"/>
                                            </p:txEl>
                                          </p:spTgt>
                                        </p:tgtEl>
                                        <p:attrNameLst>
                                          <p:attrName>ppt_x</p:attrName>
                                        </p:attrNameLst>
                                      </p:cBhvr>
                                      <p:tavLst>
                                        <p:tav tm="0">
                                          <p:val>
                                            <p:strVal val="#ppt_x"/>
                                          </p:val>
                                        </p:tav>
                                        <p:tav tm="100000">
                                          <p:val>
                                            <p:strVal val="#ppt_x"/>
                                          </p:val>
                                        </p:tav>
                                      </p:tavLst>
                                    </p:anim>
                                    <p:anim calcmode="lin" valueType="num">
                                      <p:cBhvr>
                                        <p:cTn id="61" dur="1000" fill="hold"/>
                                        <p:tgtEl>
                                          <p:spTgt spid="614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7"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style>
          <a:lnRef idx="2">
            <a:schemeClr val="accent2"/>
          </a:lnRef>
          <a:fillRef idx="1">
            <a:schemeClr val="lt1"/>
          </a:fillRef>
          <a:effectRef idx="0">
            <a:schemeClr val="accent2"/>
          </a:effectRef>
          <a:fontRef idx="minor">
            <a:schemeClr val="dk1"/>
          </a:fontRef>
        </p:style>
        <p:txBody>
          <a:bodyPr/>
          <a:lstStyle/>
          <a:p>
            <a:r>
              <a:rPr lang="ar-IQ" sz="3200" dirty="0" smtClean="0"/>
              <a:t>انواع الوسائل التعليمية في درس التربية البدنية والرياضية </a:t>
            </a:r>
            <a:endParaRPr lang="ar-IQ" sz="3200" dirty="0"/>
          </a:p>
        </p:txBody>
      </p:sp>
      <p:sp>
        <p:nvSpPr>
          <p:cNvPr id="3" name="Content Placeholder 2"/>
          <p:cNvSpPr>
            <a:spLocks noGrp="1"/>
          </p:cNvSpPr>
          <p:nvPr>
            <p:ph idx="1"/>
          </p:nvPr>
        </p:nvSpPr>
        <p:spPr>
          <a:xfrm>
            <a:off x="179512" y="1052736"/>
            <a:ext cx="8712968" cy="5805264"/>
          </a:xfrm>
        </p:spPr>
        <p:style>
          <a:lnRef idx="1">
            <a:schemeClr val="dk1"/>
          </a:lnRef>
          <a:fillRef idx="2">
            <a:schemeClr val="dk1"/>
          </a:fillRef>
          <a:effectRef idx="1">
            <a:schemeClr val="dk1"/>
          </a:effectRef>
          <a:fontRef idx="minor">
            <a:schemeClr val="dk1"/>
          </a:fontRef>
        </p:style>
        <p:txBody>
          <a:bodyPr/>
          <a:lstStyle/>
          <a:p>
            <a:r>
              <a:rPr lang="ar-IQ" sz="2800" dirty="0" smtClean="0"/>
              <a:t>1- الوسائل الثابتة . ( صور ، الرسوم ، الشرائح .....الخ</a:t>
            </a:r>
          </a:p>
          <a:p>
            <a:r>
              <a:rPr lang="ar-IQ" sz="2800" dirty="0" smtClean="0"/>
              <a:t>2- الوسائل المتحركة </a:t>
            </a:r>
            <a:r>
              <a:rPr lang="ar-IQ" sz="2800" dirty="0" smtClean="0">
                <a:sym typeface="Wingdings" pitchFamily="2" charset="2"/>
              </a:rPr>
              <a:t>( الفلم التعليمي ، فيديو ، صور متحركة)</a:t>
            </a:r>
          </a:p>
          <a:p>
            <a:r>
              <a:rPr lang="ar-IQ" sz="2800" dirty="0" smtClean="0">
                <a:sym typeface="Wingdings" pitchFamily="2" charset="2"/>
              </a:rPr>
              <a:t>3- الوسائل المختلطة ( ثابتة متحركة ) كتاب صور المتحركة ، الصور المسلسلة .</a:t>
            </a:r>
          </a:p>
          <a:p>
            <a:r>
              <a:rPr lang="ar-IQ" sz="2800" dirty="0" smtClean="0">
                <a:sym typeface="Wingdings" pitchFamily="2" charset="2"/>
              </a:rPr>
              <a:t>لكل نواع من الوسائل نقاط قوة والضعف من الضرورى </a:t>
            </a:r>
            <a:r>
              <a:rPr lang="ar-IQ" sz="2800" dirty="0" smtClean="0">
                <a:solidFill>
                  <a:srgbClr val="FF0000"/>
                </a:solidFill>
                <a:sym typeface="Wingdings" pitchFamily="2" charset="2"/>
              </a:rPr>
              <a:t>مراعات النقاط الاتية خلال استخدام الوسائل المساعدة . </a:t>
            </a:r>
          </a:p>
          <a:p>
            <a:pPr marL="514350" indent="-514350">
              <a:buFont typeface="+mj-cs"/>
              <a:buAutoNum type="arabic1Minus"/>
            </a:pPr>
            <a:r>
              <a:rPr lang="ar-IQ" dirty="0" smtClean="0">
                <a:sym typeface="Wingdings" pitchFamily="2" charset="2"/>
              </a:rPr>
              <a:t>الهدف من الحركة .</a:t>
            </a:r>
          </a:p>
          <a:p>
            <a:pPr marL="514350" indent="-514350">
              <a:buFont typeface="+mj-cs"/>
              <a:buAutoNum type="arabic1Minus"/>
            </a:pPr>
            <a:r>
              <a:rPr lang="ar-IQ" dirty="0" smtClean="0">
                <a:sym typeface="Wingdings" pitchFamily="2" charset="2"/>
              </a:rPr>
              <a:t> اختلاف محتوى المادة التعليمية .</a:t>
            </a:r>
          </a:p>
          <a:p>
            <a:pPr marL="514350" indent="-514350">
              <a:buFont typeface="+mj-cs"/>
              <a:buAutoNum type="arabic1Minus"/>
            </a:pPr>
            <a:r>
              <a:rPr lang="ar-IQ" dirty="0" smtClean="0">
                <a:sym typeface="Wingdings" pitchFamily="2" charset="2"/>
              </a:rPr>
              <a:t> قدرة الفرد على التعامل مع الوسائل . </a:t>
            </a:r>
          </a:p>
          <a:p>
            <a:pPr marL="514350" indent="-514350">
              <a:buFont typeface="+mj-cs"/>
              <a:buAutoNum type="arabic1Minus"/>
            </a:pPr>
            <a:r>
              <a:rPr lang="ar-IQ" dirty="0" smtClean="0">
                <a:sym typeface="Wingdings" pitchFamily="2" charset="2"/>
              </a:rPr>
              <a:t>الفئة العمرية . </a:t>
            </a:r>
          </a:p>
          <a:p>
            <a:pPr marL="514350" indent="-514350">
              <a:buFont typeface="+mj-cs"/>
              <a:buAutoNum type="arabic1Minus"/>
            </a:pPr>
            <a:r>
              <a:rPr lang="ar-IQ" dirty="0" smtClean="0">
                <a:sym typeface="Wingdings" pitchFamily="2" charset="2"/>
              </a:rPr>
              <a:t>الخبرة الحركية . </a:t>
            </a:r>
          </a:p>
          <a:p>
            <a:pPr marL="0" indent="0">
              <a:buNone/>
            </a:pPr>
            <a:r>
              <a:rPr lang="ar-IQ" dirty="0">
                <a:sym typeface="Wingdings" pitchFamily="2" charset="2"/>
              </a:rPr>
              <a:t> </a:t>
            </a:r>
            <a:r>
              <a:rPr lang="ar-IQ" dirty="0" smtClean="0">
                <a:sym typeface="Wingdings" pitchFamily="2" charset="2"/>
              </a:rPr>
              <a:t>  </a:t>
            </a:r>
            <a:r>
              <a:rPr lang="ar-IQ" dirty="0" smtClean="0"/>
              <a:t> </a:t>
            </a:r>
            <a:endParaRPr lang="ar-IQ" dirty="0"/>
          </a:p>
        </p:txBody>
      </p:sp>
    </p:spTree>
    <p:extLst>
      <p:ext uri="{BB962C8B-B14F-4D97-AF65-F5344CB8AC3E}">
        <p14:creationId xmlns:p14="http://schemas.microsoft.com/office/powerpoint/2010/main" val="3552160098"/>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74242"/>
          </a:xfrm>
        </p:spPr>
        <p:style>
          <a:lnRef idx="1">
            <a:schemeClr val="dk1"/>
          </a:lnRef>
          <a:fillRef idx="2">
            <a:schemeClr val="dk1"/>
          </a:fillRef>
          <a:effectRef idx="1">
            <a:schemeClr val="dk1"/>
          </a:effectRef>
          <a:fontRef idx="minor">
            <a:schemeClr val="dk1"/>
          </a:fontRef>
        </p:style>
        <p:txBody>
          <a:bodyPr/>
          <a:lstStyle/>
          <a:p>
            <a:pPr algn="r"/>
            <a:r>
              <a:rPr lang="ar-IQ" sz="3200" dirty="0" smtClean="0"/>
              <a:t>التدريب الذهني : </a:t>
            </a:r>
            <a:r>
              <a:rPr lang="en-US" sz="3200" dirty="0" smtClean="0"/>
              <a:t> </a:t>
            </a:r>
            <a:r>
              <a:rPr lang="en-US" sz="2800" dirty="0" smtClean="0"/>
              <a:t>Mental</a:t>
            </a:r>
            <a:r>
              <a:rPr lang="en-US" sz="1800" dirty="0" smtClean="0"/>
              <a:t> </a:t>
            </a:r>
            <a:r>
              <a:rPr lang="en-US" sz="2800" dirty="0" smtClean="0"/>
              <a:t>practice</a:t>
            </a:r>
            <a:r>
              <a:rPr lang="ar-IQ" sz="1800" dirty="0" smtClean="0"/>
              <a:t/>
            </a:r>
            <a:br>
              <a:rPr lang="ar-IQ" sz="1800" dirty="0" smtClean="0"/>
            </a:br>
            <a:r>
              <a:rPr lang="ar-IQ" sz="2400" kern="10" dirty="0" smtClean="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rPr>
              <a:t>هو </a:t>
            </a:r>
            <a:r>
              <a:rPr lang="ar-IQ" sz="2400"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rPr>
              <a:t>عملية </a:t>
            </a:r>
            <a:r>
              <a:rPr lang="ar-IQ" sz="2400" b="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rPr>
              <a:t>تكرار التصور الذاتي الارادي لخط سير حركة رياضية معينة ، ويحتوي هذا التصور على عوامل الرؤيا السمع والاحساس بالحركة والمكان </a:t>
            </a:r>
            <a:r>
              <a:rPr lang="ar-IQ" sz="2400" b="1" kern="10" dirty="0" smtClean="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rPr>
              <a:t>والزمن ، أى كل ما يختص </a:t>
            </a:r>
            <a:r>
              <a:rPr lang="ar-IQ" sz="2400" kern="10" dirty="0" smtClean="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rPr>
              <a:t>بالحركة دون الاداء الفعلي لها </a:t>
            </a:r>
            <a:r>
              <a:rPr lang="ar-IQ" sz="3600" kern="10" dirty="0" smtClean="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rPr>
              <a:t>.  </a:t>
            </a:r>
            <a:endParaRPr lang="ar-IQ" sz="3600" dirty="0"/>
          </a:p>
        </p:txBody>
      </p:sp>
      <p:sp>
        <p:nvSpPr>
          <p:cNvPr id="4" name="TextBox 3"/>
          <p:cNvSpPr txBox="1"/>
          <p:nvPr/>
        </p:nvSpPr>
        <p:spPr>
          <a:xfrm>
            <a:off x="107504" y="2350606"/>
            <a:ext cx="8928992" cy="4524315"/>
          </a:xfrm>
          <a:prstGeom prst="rect">
            <a:avLst/>
          </a:prstGeom>
          <a:noFill/>
        </p:spPr>
        <p:txBody>
          <a:bodyPr wrap="square" rtlCol="1">
            <a:spAutoFit/>
          </a:bodyPr>
          <a:lstStyle/>
          <a:p>
            <a:r>
              <a:rPr lang="ar-SA" sz="3600" b="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ea typeface="+mj-ea"/>
                <a:cs typeface="+mj-cs"/>
              </a:rPr>
              <a:t>فوائد استخدام التدريب الذهني : </a:t>
            </a:r>
            <a:endParaRPr lang="ar-IQ" sz="3600" b="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ea typeface="+mj-ea"/>
              <a:cs typeface="+mj-cs"/>
            </a:endParaRPr>
          </a:p>
          <a:p>
            <a:r>
              <a:rPr lang="ar-SA" sz="3600" b="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ea typeface="+mj-ea"/>
                <a:cs typeface="+mj-cs"/>
              </a:rPr>
              <a:t>1- تحسين تعلم مهارات </a:t>
            </a:r>
            <a:r>
              <a:rPr lang="ar-SA" sz="3600" b="1" kern="10" dirty="0" smtClean="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ea typeface="+mj-ea"/>
                <a:cs typeface="+mj-cs"/>
              </a:rPr>
              <a:t>الحركية</a:t>
            </a:r>
            <a:r>
              <a:rPr lang="ar-IQ" sz="3600" b="1" kern="10" dirty="0" smtClean="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ea typeface="+mj-ea"/>
                <a:cs typeface="+mj-cs"/>
              </a:rPr>
              <a:t> </a:t>
            </a:r>
            <a:endParaRPr lang="ar-IQ" sz="3600" b="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ea typeface="+mj-ea"/>
              <a:cs typeface="+mj-cs"/>
            </a:endParaRPr>
          </a:p>
          <a:p>
            <a:r>
              <a:rPr lang="ar-SA" sz="3600" b="1" kern="10" dirty="0" smtClean="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ea typeface="+mj-ea"/>
                <a:cs typeface="+mj-cs"/>
              </a:rPr>
              <a:t>2- </a:t>
            </a:r>
            <a:r>
              <a:rPr lang="ar-SA" sz="3600" b="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ea typeface="+mj-ea"/>
                <a:cs typeface="+mj-cs"/>
              </a:rPr>
              <a:t>حفاض على التوافق الحركي في حالة الامراض والاصابات .</a:t>
            </a:r>
            <a:endParaRPr lang="ar-IQ" sz="3600" b="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ea typeface="+mj-ea"/>
              <a:cs typeface="+mj-cs"/>
            </a:endParaRPr>
          </a:p>
          <a:p>
            <a:r>
              <a:rPr lang="ar-SA" sz="3600" b="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ea typeface="+mj-ea"/>
                <a:cs typeface="+mj-cs"/>
              </a:rPr>
              <a:t> 3- يشكل امكنية جيدة مكملة للتدريب التك</a:t>
            </a:r>
            <a:r>
              <a:rPr lang="ar-IQ" sz="3600" b="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ea typeface="+mj-ea"/>
                <a:cs typeface="+mj-cs"/>
              </a:rPr>
              <a:t>ن</a:t>
            </a:r>
            <a:r>
              <a:rPr lang="ar-SA" sz="3600" b="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ea typeface="+mj-ea"/>
                <a:cs typeface="+mj-cs"/>
              </a:rPr>
              <a:t>يكى في حالة الاجواء غير مناسبة</a:t>
            </a:r>
            <a:endParaRPr lang="ar-IQ" sz="3600" b="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ea typeface="+mj-ea"/>
              <a:cs typeface="+mj-cs"/>
            </a:endParaRPr>
          </a:p>
          <a:p>
            <a:r>
              <a:rPr lang="ar-SA" sz="3600" b="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ea typeface="+mj-ea"/>
                <a:cs typeface="+mj-cs"/>
              </a:rPr>
              <a:t> </a:t>
            </a:r>
            <a:r>
              <a:rPr lang="ar-IQ" sz="3600" b="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ea typeface="+mj-ea"/>
                <a:cs typeface="+mj-cs"/>
              </a:rPr>
              <a:t>4</a:t>
            </a:r>
            <a:r>
              <a:rPr lang="ar-SA" sz="3600" b="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ea typeface="+mj-ea"/>
                <a:cs typeface="+mj-cs"/>
              </a:rPr>
              <a:t>- يمكن استخدامه اثناء فترات الراحة ....</a:t>
            </a:r>
            <a:endParaRPr lang="ar-IQ" sz="3600" b="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ea typeface="+mj-ea"/>
              <a:cs typeface="+mj-cs"/>
            </a:endParaRPr>
          </a:p>
          <a:p>
            <a:r>
              <a:rPr lang="ar-IQ" sz="3600" b="1" kern="10" dirty="0" smtClean="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ea typeface="+mj-ea"/>
                <a:cs typeface="+mj-cs"/>
              </a:rPr>
              <a:t>5</a:t>
            </a:r>
            <a:r>
              <a:rPr lang="ar-SA" sz="3600" b="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ea typeface="+mj-ea"/>
                <a:cs typeface="+mj-cs"/>
              </a:rPr>
              <a:t>-تقليل زمن التعلم و تثبيت القدرات الحركية</a:t>
            </a:r>
            <a:r>
              <a:rPr lang="ar-IQ" sz="3600" b="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ea typeface="+mj-ea"/>
                <a:cs typeface="+mj-cs"/>
              </a:rPr>
              <a:t> </a:t>
            </a:r>
            <a:endParaRPr lang="ar-IQ" dirty="0"/>
          </a:p>
        </p:txBody>
      </p:sp>
    </p:spTree>
    <p:extLst>
      <p:ext uri="{BB962C8B-B14F-4D97-AF65-F5344CB8AC3E}">
        <p14:creationId xmlns:p14="http://schemas.microsoft.com/office/powerpoint/2010/main" val="2506783459"/>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036496" cy="706090"/>
          </a:xfrm>
        </p:spPr>
        <p:style>
          <a:lnRef idx="1">
            <a:schemeClr val="dk1"/>
          </a:lnRef>
          <a:fillRef idx="2">
            <a:schemeClr val="dk1"/>
          </a:fillRef>
          <a:effectRef idx="1">
            <a:schemeClr val="dk1"/>
          </a:effectRef>
          <a:fontRef idx="minor">
            <a:schemeClr val="dk1"/>
          </a:fontRef>
        </p:style>
        <p:txBody>
          <a:bodyPr/>
          <a:lstStyle/>
          <a:p>
            <a:r>
              <a:rPr lang="ar-IQ" dirty="0" smtClean="0"/>
              <a:t>خطوات </a:t>
            </a:r>
            <a:r>
              <a:rPr lang="ar-IQ" dirty="0"/>
              <a:t>التدريب الذهني </a:t>
            </a:r>
          </a:p>
        </p:txBody>
      </p:sp>
      <p:sp>
        <p:nvSpPr>
          <p:cNvPr id="6" name="TextBox 5"/>
          <p:cNvSpPr txBox="1"/>
          <p:nvPr/>
        </p:nvSpPr>
        <p:spPr>
          <a:xfrm>
            <a:off x="0" y="1052736"/>
            <a:ext cx="9036496" cy="5570756"/>
          </a:xfrm>
          <a:prstGeom prst="rect">
            <a:avLst/>
          </a:prstGeom>
        </p:spPr>
        <p:style>
          <a:lnRef idx="2">
            <a:schemeClr val="accent4"/>
          </a:lnRef>
          <a:fillRef idx="1">
            <a:schemeClr val="lt1"/>
          </a:fillRef>
          <a:effectRef idx="0">
            <a:schemeClr val="accent4"/>
          </a:effectRef>
          <a:fontRef idx="minor">
            <a:schemeClr val="dk1"/>
          </a:fontRef>
        </p:style>
        <p:txBody>
          <a:bodyPr wrap="square" rtlCol="1">
            <a:spAutoFit/>
          </a:bodyPr>
          <a:lstStyle/>
          <a:p>
            <a:r>
              <a:rPr lang="ar-IQ" dirty="0" smtClean="0"/>
              <a:t> </a:t>
            </a:r>
            <a:r>
              <a:rPr lang="ar-IQ" sz="3200" dirty="0" smtClean="0"/>
              <a:t>1- تعلم الاسترخاء  تنقسم الاسترخاء الى </a:t>
            </a:r>
          </a:p>
          <a:p>
            <a:r>
              <a:rPr lang="ar-IQ" sz="3200" dirty="0"/>
              <a:t> </a:t>
            </a:r>
            <a:r>
              <a:rPr lang="ar-IQ" sz="3200" dirty="0" smtClean="0"/>
              <a:t> أ – الاسترخاء العضلي . التركيز على مجموعة عضلية محددة ومحاولة شدها وارتخائها الى ابعد حد ، ثم التحول الى مجموعة عضلية اخرى .... .... </a:t>
            </a:r>
          </a:p>
          <a:p>
            <a:r>
              <a:rPr lang="ar-IQ" sz="3200" dirty="0"/>
              <a:t> </a:t>
            </a:r>
            <a:r>
              <a:rPr lang="ar-IQ" sz="3200" dirty="0" smtClean="0"/>
              <a:t>ب- الاسترخاء العقلي .  تأتي بعد استرخاء العضلي ، لان مجرد التركيز على اسرخاء العضلات سيعزل الدماغ عن المؤثرات اخرى... ....... </a:t>
            </a:r>
          </a:p>
          <a:p>
            <a:r>
              <a:rPr lang="ar-IQ" sz="3200" dirty="0" smtClean="0"/>
              <a:t>2-  التصور العقلي . ( المراجعة العقيلة ) : هي محاولة استرجاع الاحداث أو الخبرات السابقة أو بناء صورة جديدة لحدث جديد ، ويستخدم التصور لتحسين الاداء عن طريق مراجعة المهارة عقليا . </a:t>
            </a:r>
          </a:p>
          <a:p>
            <a:r>
              <a:rPr lang="ar-IQ" dirty="0"/>
              <a:t> </a:t>
            </a:r>
            <a:r>
              <a:rPr lang="ar-IQ" dirty="0" smtClean="0"/>
              <a:t> </a:t>
            </a:r>
          </a:p>
          <a:p>
            <a:endParaRPr lang="ar-IQ" dirty="0"/>
          </a:p>
        </p:txBody>
      </p:sp>
    </p:spTree>
    <p:extLst>
      <p:ext uri="{BB962C8B-B14F-4D97-AF65-F5344CB8AC3E}">
        <p14:creationId xmlns:p14="http://schemas.microsoft.com/office/powerpoint/2010/main" val="4158752538"/>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3124200" y="381000"/>
            <a:ext cx="3254375" cy="1936750"/>
          </a:xfrm>
          <a:prstGeom prst="rect">
            <a:avLst/>
          </a:prstGeom>
          <a:solidFill>
            <a:srgbClr val="339966"/>
          </a:solidFill>
          <a:ln w="57150" cmpd="thickThin">
            <a:solidFill>
              <a:srgbClr val="000000"/>
            </a:solidFill>
            <a:miter lim="800000"/>
            <a:headEnd/>
            <a:tailEnd/>
          </a:ln>
        </p:spPr>
        <p:txBody>
          <a:bodyPr/>
          <a:lstStyle/>
          <a:p>
            <a:pPr algn="ctr" eaLnBrk="0" fontAlgn="base" hangingPunct="0">
              <a:spcBef>
                <a:spcPct val="0"/>
              </a:spcBef>
              <a:spcAft>
                <a:spcPct val="0"/>
              </a:spcAft>
            </a:pPr>
            <a:endParaRPr lang="ar-SA" sz="3200" b="1">
              <a:solidFill>
                <a:srgbClr val="000000"/>
              </a:solidFill>
            </a:endParaRPr>
          </a:p>
        </p:txBody>
      </p:sp>
      <p:grpSp>
        <p:nvGrpSpPr>
          <p:cNvPr id="29699" name="Group 3"/>
          <p:cNvGrpSpPr>
            <a:grpSpLocks/>
          </p:cNvGrpSpPr>
          <p:nvPr/>
        </p:nvGrpSpPr>
        <p:grpSpPr bwMode="auto">
          <a:xfrm>
            <a:off x="5848350" y="1219200"/>
            <a:ext cx="2076450" cy="2286000"/>
            <a:chOff x="2511" y="1358"/>
            <a:chExt cx="876" cy="960"/>
          </a:xfrm>
        </p:grpSpPr>
        <p:grpSp>
          <p:nvGrpSpPr>
            <p:cNvPr id="29706" name="Group 4"/>
            <p:cNvGrpSpPr>
              <a:grpSpLocks/>
            </p:cNvGrpSpPr>
            <p:nvPr/>
          </p:nvGrpSpPr>
          <p:grpSpPr bwMode="auto">
            <a:xfrm>
              <a:off x="2511" y="1358"/>
              <a:ext cx="876" cy="960"/>
              <a:chOff x="2511" y="1358"/>
              <a:chExt cx="876" cy="960"/>
            </a:xfrm>
          </p:grpSpPr>
          <p:sp>
            <p:nvSpPr>
              <p:cNvPr id="29708" name="Line 5"/>
              <p:cNvSpPr>
                <a:spLocks noChangeShapeType="1"/>
              </p:cNvSpPr>
              <p:nvPr/>
            </p:nvSpPr>
            <p:spPr bwMode="auto">
              <a:xfrm flipH="1" flipV="1">
                <a:off x="2511" y="1358"/>
                <a:ext cx="240" cy="33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grpSp>
            <p:nvGrpSpPr>
              <p:cNvPr id="29709" name="Group 6"/>
              <p:cNvGrpSpPr>
                <a:grpSpLocks/>
              </p:cNvGrpSpPr>
              <p:nvPr/>
            </p:nvGrpSpPr>
            <p:grpSpPr bwMode="auto">
              <a:xfrm>
                <a:off x="2667" y="1405"/>
                <a:ext cx="720" cy="913"/>
                <a:chOff x="2667" y="1405"/>
                <a:chExt cx="720" cy="913"/>
              </a:xfrm>
            </p:grpSpPr>
            <p:sp>
              <p:nvSpPr>
                <p:cNvPr id="29710" name="Oval 7"/>
                <p:cNvSpPr>
                  <a:spLocks noChangeArrowheads="1"/>
                </p:cNvSpPr>
                <p:nvPr/>
              </p:nvSpPr>
              <p:spPr bwMode="auto">
                <a:xfrm>
                  <a:off x="2804" y="1810"/>
                  <a:ext cx="90" cy="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eaLnBrk="0" fontAlgn="base" hangingPunct="0">
                    <a:spcBef>
                      <a:spcPct val="0"/>
                    </a:spcBef>
                    <a:spcAft>
                      <a:spcPct val="0"/>
                    </a:spcAft>
                  </a:pPr>
                  <a:endParaRPr lang="ar-SA">
                    <a:solidFill>
                      <a:srgbClr val="000000"/>
                    </a:solidFill>
                  </a:endParaRPr>
                </a:p>
              </p:txBody>
            </p:sp>
            <p:sp>
              <p:nvSpPr>
                <p:cNvPr id="29711" name="Oval 8"/>
                <p:cNvSpPr>
                  <a:spLocks noChangeArrowheads="1"/>
                </p:cNvSpPr>
                <p:nvPr/>
              </p:nvSpPr>
              <p:spPr bwMode="auto">
                <a:xfrm>
                  <a:off x="2992" y="1405"/>
                  <a:ext cx="209" cy="20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eaLnBrk="0" fontAlgn="base" hangingPunct="0">
                    <a:spcBef>
                      <a:spcPct val="0"/>
                    </a:spcBef>
                    <a:spcAft>
                      <a:spcPct val="0"/>
                    </a:spcAft>
                  </a:pPr>
                  <a:endParaRPr lang="ar-SA">
                    <a:solidFill>
                      <a:srgbClr val="000000"/>
                    </a:solidFill>
                  </a:endParaRPr>
                </a:p>
              </p:txBody>
            </p:sp>
            <p:sp>
              <p:nvSpPr>
                <p:cNvPr id="29712" name="Freeform 9"/>
                <p:cNvSpPr>
                  <a:spLocks/>
                </p:cNvSpPr>
                <p:nvPr/>
              </p:nvSpPr>
              <p:spPr bwMode="auto">
                <a:xfrm>
                  <a:off x="2667" y="1604"/>
                  <a:ext cx="705" cy="714"/>
                </a:xfrm>
                <a:custGeom>
                  <a:avLst/>
                  <a:gdLst>
                    <a:gd name="T0" fmla="*/ 497 w 705"/>
                    <a:gd name="T1" fmla="*/ 26 h 714"/>
                    <a:gd name="T2" fmla="*/ 538 w 705"/>
                    <a:gd name="T3" fmla="*/ 26 h 714"/>
                    <a:gd name="T4" fmla="*/ 592 w 705"/>
                    <a:gd name="T5" fmla="*/ 56 h 714"/>
                    <a:gd name="T6" fmla="*/ 705 w 705"/>
                    <a:gd name="T7" fmla="*/ 222 h 714"/>
                    <a:gd name="T8" fmla="*/ 701 w 705"/>
                    <a:gd name="T9" fmla="*/ 296 h 714"/>
                    <a:gd name="T10" fmla="*/ 624 w 705"/>
                    <a:gd name="T11" fmla="*/ 353 h 714"/>
                    <a:gd name="T12" fmla="*/ 561 w 705"/>
                    <a:gd name="T13" fmla="*/ 396 h 714"/>
                    <a:gd name="T14" fmla="*/ 482 w 705"/>
                    <a:gd name="T15" fmla="*/ 301 h 714"/>
                    <a:gd name="T16" fmla="*/ 513 w 705"/>
                    <a:gd name="T17" fmla="*/ 275 h 714"/>
                    <a:gd name="T18" fmla="*/ 538 w 705"/>
                    <a:gd name="T19" fmla="*/ 255 h 714"/>
                    <a:gd name="T20" fmla="*/ 485 w 705"/>
                    <a:gd name="T21" fmla="*/ 172 h 714"/>
                    <a:gd name="T22" fmla="*/ 333 w 705"/>
                    <a:gd name="T23" fmla="*/ 275 h 714"/>
                    <a:gd name="T24" fmla="*/ 481 w 705"/>
                    <a:gd name="T25" fmla="*/ 477 h 714"/>
                    <a:gd name="T26" fmla="*/ 606 w 705"/>
                    <a:gd name="T27" fmla="*/ 384 h 714"/>
                    <a:gd name="T28" fmla="*/ 605 w 705"/>
                    <a:gd name="T29" fmla="*/ 714 h 714"/>
                    <a:gd name="T30" fmla="*/ 287 w 705"/>
                    <a:gd name="T31" fmla="*/ 714 h 714"/>
                    <a:gd name="T32" fmla="*/ 286 w 705"/>
                    <a:gd name="T33" fmla="*/ 219 h 714"/>
                    <a:gd name="T34" fmla="*/ 213 w 705"/>
                    <a:gd name="T35" fmla="*/ 266 h 714"/>
                    <a:gd name="T36" fmla="*/ 148 w 705"/>
                    <a:gd name="T37" fmla="*/ 266 h 714"/>
                    <a:gd name="T38" fmla="*/ 141 w 705"/>
                    <a:gd name="T39" fmla="*/ 257 h 714"/>
                    <a:gd name="T40" fmla="*/ 93 w 705"/>
                    <a:gd name="T41" fmla="*/ 190 h 714"/>
                    <a:gd name="T42" fmla="*/ 0 w 705"/>
                    <a:gd name="T43" fmla="*/ 71 h 714"/>
                    <a:gd name="T44" fmla="*/ 105 w 705"/>
                    <a:gd name="T45" fmla="*/ 0 h 714"/>
                    <a:gd name="T46" fmla="*/ 171 w 705"/>
                    <a:gd name="T47" fmla="*/ 88 h 714"/>
                    <a:gd name="T48" fmla="*/ 189 w 705"/>
                    <a:gd name="T49" fmla="*/ 107 h 714"/>
                    <a:gd name="T50" fmla="*/ 322 w 705"/>
                    <a:gd name="T51" fmla="*/ 26 h 714"/>
                    <a:gd name="T52" fmla="*/ 377 w 705"/>
                    <a:gd name="T53" fmla="*/ 26 h 714"/>
                    <a:gd name="T54" fmla="*/ 497 w 705"/>
                    <a:gd name="T55" fmla="*/ 26 h 7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05" h="714">
                      <a:moveTo>
                        <a:pt x="497" y="26"/>
                      </a:moveTo>
                      <a:lnTo>
                        <a:pt x="538" y="26"/>
                      </a:lnTo>
                      <a:lnTo>
                        <a:pt x="592" y="56"/>
                      </a:lnTo>
                      <a:lnTo>
                        <a:pt x="705" y="222"/>
                      </a:lnTo>
                      <a:lnTo>
                        <a:pt x="701" y="296"/>
                      </a:lnTo>
                      <a:lnTo>
                        <a:pt x="624" y="353"/>
                      </a:lnTo>
                      <a:lnTo>
                        <a:pt x="561" y="396"/>
                      </a:lnTo>
                      <a:lnTo>
                        <a:pt x="482" y="301"/>
                      </a:lnTo>
                      <a:lnTo>
                        <a:pt x="513" y="275"/>
                      </a:lnTo>
                      <a:lnTo>
                        <a:pt x="538" y="255"/>
                      </a:lnTo>
                      <a:lnTo>
                        <a:pt x="485" y="172"/>
                      </a:lnTo>
                      <a:lnTo>
                        <a:pt x="333" y="275"/>
                      </a:lnTo>
                      <a:lnTo>
                        <a:pt x="481" y="477"/>
                      </a:lnTo>
                      <a:lnTo>
                        <a:pt x="606" y="384"/>
                      </a:lnTo>
                      <a:lnTo>
                        <a:pt x="605" y="714"/>
                      </a:lnTo>
                      <a:lnTo>
                        <a:pt x="287" y="714"/>
                      </a:lnTo>
                      <a:lnTo>
                        <a:pt x="286" y="219"/>
                      </a:lnTo>
                      <a:lnTo>
                        <a:pt x="213" y="266"/>
                      </a:lnTo>
                      <a:lnTo>
                        <a:pt x="148" y="266"/>
                      </a:lnTo>
                      <a:lnTo>
                        <a:pt x="141" y="257"/>
                      </a:lnTo>
                      <a:lnTo>
                        <a:pt x="93" y="190"/>
                      </a:lnTo>
                      <a:lnTo>
                        <a:pt x="0" y="71"/>
                      </a:lnTo>
                      <a:lnTo>
                        <a:pt x="105" y="0"/>
                      </a:lnTo>
                      <a:lnTo>
                        <a:pt x="171" y="88"/>
                      </a:lnTo>
                      <a:lnTo>
                        <a:pt x="189" y="107"/>
                      </a:lnTo>
                      <a:lnTo>
                        <a:pt x="322" y="26"/>
                      </a:lnTo>
                      <a:lnTo>
                        <a:pt x="377" y="26"/>
                      </a:lnTo>
                      <a:lnTo>
                        <a:pt x="497" y="2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ar-IQ">
                    <a:solidFill>
                      <a:srgbClr val="000000"/>
                    </a:solidFill>
                  </a:endParaRPr>
                </a:p>
              </p:txBody>
            </p:sp>
            <p:sp>
              <p:nvSpPr>
                <p:cNvPr id="29713" name="Oval 10"/>
                <p:cNvSpPr>
                  <a:spLocks noChangeArrowheads="1"/>
                </p:cNvSpPr>
                <p:nvPr/>
              </p:nvSpPr>
              <p:spPr bwMode="auto">
                <a:xfrm>
                  <a:off x="3301" y="1812"/>
                  <a:ext cx="86" cy="99"/>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eaLnBrk="0" fontAlgn="base" hangingPunct="0">
                    <a:spcBef>
                      <a:spcPct val="0"/>
                    </a:spcBef>
                    <a:spcAft>
                      <a:spcPct val="0"/>
                    </a:spcAft>
                  </a:pPr>
                  <a:endParaRPr lang="ar-SA">
                    <a:solidFill>
                      <a:srgbClr val="000000"/>
                    </a:solidFill>
                  </a:endParaRPr>
                </a:p>
              </p:txBody>
            </p:sp>
            <p:sp>
              <p:nvSpPr>
                <p:cNvPr id="29714" name="Arc 11"/>
                <p:cNvSpPr>
                  <a:spLocks/>
                </p:cNvSpPr>
                <p:nvPr/>
              </p:nvSpPr>
              <p:spPr bwMode="auto">
                <a:xfrm>
                  <a:off x="3046" y="1630"/>
                  <a:ext cx="121" cy="49"/>
                </a:xfrm>
                <a:custGeom>
                  <a:avLst/>
                  <a:gdLst>
                    <a:gd name="T0" fmla="*/ 121 w 43200"/>
                    <a:gd name="T1" fmla="*/ 0 h 22066"/>
                    <a:gd name="T2" fmla="*/ 0 w 43200"/>
                    <a:gd name="T3" fmla="*/ 0 h 22066"/>
                    <a:gd name="T4" fmla="*/ 61 w 43200"/>
                    <a:gd name="T5" fmla="*/ 1 h 22066"/>
                    <a:gd name="T6" fmla="*/ 0 60000 65536"/>
                    <a:gd name="T7" fmla="*/ 0 60000 65536"/>
                    <a:gd name="T8" fmla="*/ 0 60000 65536"/>
                  </a:gdLst>
                  <a:ahLst/>
                  <a:cxnLst>
                    <a:cxn ang="T6">
                      <a:pos x="T0" y="T1"/>
                    </a:cxn>
                    <a:cxn ang="T7">
                      <a:pos x="T2" y="T3"/>
                    </a:cxn>
                    <a:cxn ang="T8">
                      <a:pos x="T4" y="T5"/>
                    </a:cxn>
                  </a:cxnLst>
                  <a:rect l="0" t="0" r="r" b="b"/>
                  <a:pathLst>
                    <a:path w="43200" h="22066" fill="none" extrusionOk="0">
                      <a:moveTo>
                        <a:pt x="43194" y="0"/>
                      </a:moveTo>
                      <a:cubicBezTo>
                        <a:pt x="43198" y="155"/>
                        <a:pt x="43200" y="310"/>
                        <a:pt x="43200" y="466"/>
                      </a:cubicBezTo>
                      <a:cubicBezTo>
                        <a:pt x="43200" y="12395"/>
                        <a:pt x="33529" y="22066"/>
                        <a:pt x="21600" y="22066"/>
                      </a:cubicBezTo>
                      <a:cubicBezTo>
                        <a:pt x="9670" y="22066"/>
                        <a:pt x="0" y="12395"/>
                        <a:pt x="0" y="466"/>
                      </a:cubicBezTo>
                      <a:cubicBezTo>
                        <a:pt x="-1" y="315"/>
                        <a:pt x="1" y="165"/>
                        <a:pt x="4" y="14"/>
                      </a:cubicBezTo>
                    </a:path>
                    <a:path w="43200" h="22066" stroke="0" extrusionOk="0">
                      <a:moveTo>
                        <a:pt x="43194" y="0"/>
                      </a:moveTo>
                      <a:cubicBezTo>
                        <a:pt x="43198" y="155"/>
                        <a:pt x="43200" y="310"/>
                        <a:pt x="43200" y="466"/>
                      </a:cubicBezTo>
                      <a:cubicBezTo>
                        <a:pt x="43200" y="12395"/>
                        <a:pt x="33529" y="22066"/>
                        <a:pt x="21600" y="22066"/>
                      </a:cubicBezTo>
                      <a:cubicBezTo>
                        <a:pt x="9670" y="22066"/>
                        <a:pt x="0" y="12395"/>
                        <a:pt x="0" y="466"/>
                      </a:cubicBezTo>
                      <a:cubicBezTo>
                        <a:pt x="-1" y="315"/>
                        <a:pt x="1" y="165"/>
                        <a:pt x="4" y="14"/>
                      </a:cubicBezTo>
                      <a:lnTo>
                        <a:pt x="21600" y="466"/>
                      </a:lnTo>
                      <a:lnTo>
                        <a:pt x="4319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ar-IQ">
                    <a:solidFill>
                      <a:srgbClr val="000000"/>
                    </a:solidFill>
                  </a:endParaRPr>
                </a:p>
              </p:txBody>
            </p:sp>
          </p:grpSp>
        </p:grpSp>
        <p:sp>
          <p:nvSpPr>
            <p:cNvPr id="29707" name="Arc 12"/>
            <p:cNvSpPr>
              <a:spLocks/>
            </p:cNvSpPr>
            <p:nvPr/>
          </p:nvSpPr>
          <p:spPr bwMode="auto">
            <a:xfrm>
              <a:off x="3162" y="1630"/>
              <a:ext cx="103" cy="79"/>
            </a:xfrm>
            <a:custGeom>
              <a:avLst/>
              <a:gdLst>
                <a:gd name="T0" fmla="*/ 0 w 37029"/>
                <a:gd name="T1" fmla="*/ 14 h 36154"/>
                <a:gd name="T2" fmla="*/ 87 w 37029"/>
                <a:gd name="T3" fmla="*/ 79 h 36154"/>
                <a:gd name="T4" fmla="*/ 43 w 37029"/>
                <a:gd name="T5" fmla="*/ 47 h 36154"/>
                <a:gd name="T6" fmla="*/ 0 60000 65536"/>
                <a:gd name="T7" fmla="*/ 0 60000 65536"/>
                <a:gd name="T8" fmla="*/ 0 60000 65536"/>
              </a:gdLst>
              <a:ahLst/>
              <a:cxnLst>
                <a:cxn ang="T6">
                  <a:pos x="T0" y="T1"/>
                </a:cxn>
                <a:cxn ang="T7">
                  <a:pos x="T2" y="T3"/>
                </a:cxn>
                <a:cxn ang="T8">
                  <a:pos x="T4" y="T5"/>
                </a:cxn>
              </a:cxnLst>
              <a:rect l="0" t="0" r="r" b="b"/>
              <a:pathLst>
                <a:path w="37029" h="36154" fill="none" extrusionOk="0">
                  <a:moveTo>
                    <a:pt x="-1" y="6483"/>
                  </a:moveTo>
                  <a:cubicBezTo>
                    <a:pt x="4062" y="2336"/>
                    <a:pt x="9623" y="-1"/>
                    <a:pt x="15429" y="0"/>
                  </a:cubicBezTo>
                  <a:cubicBezTo>
                    <a:pt x="27358" y="0"/>
                    <a:pt x="37029" y="9670"/>
                    <a:pt x="37029" y="21600"/>
                  </a:cubicBezTo>
                  <a:cubicBezTo>
                    <a:pt x="37029" y="26984"/>
                    <a:pt x="35017" y="32175"/>
                    <a:pt x="31389" y="36153"/>
                  </a:cubicBezTo>
                </a:path>
                <a:path w="37029" h="36154" stroke="0" extrusionOk="0">
                  <a:moveTo>
                    <a:pt x="-1" y="6483"/>
                  </a:moveTo>
                  <a:cubicBezTo>
                    <a:pt x="4062" y="2336"/>
                    <a:pt x="9623" y="-1"/>
                    <a:pt x="15429" y="0"/>
                  </a:cubicBezTo>
                  <a:cubicBezTo>
                    <a:pt x="27358" y="0"/>
                    <a:pt x="37029" y="9670"/>
                    <a:pt x="37029" y="21600"/>
                  </a:cubicBezTo>
                  <a:cubicBezTo>
                    <a:pt x="37029" y="26984"/>
                    <a:pt x="35017" y="32175"/>
                    <a:pt x="31389" y="36153"/>
                  </a:cubicBezTo>
                  <a:lnTo>
                    <a:pt x="15429" y="21600"/>
                  </a:lnTo>
                  <a:lnTo>
                    <a:pt x="-1" y="648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ar-IQ">
                <a:solidFill>
                  <a:srgbClr val="000000"/>
                </a:solidFill>
              </a:endParaRPr>
            </a:p>
          </p:txBody>
        </p:sp>
      </p:grpSp>
      <p:sp>
        <p:nvSpPr>
          <p:cNvPr id="29700" name="Freeform 13"/>
          <p:cNvSpPr>
            <a:spLocks/>
          </p:cNvSpPr>
          <p:nvPr/>
        </p:nvSpPr>
        <p:spPr bwMode="auto">
          <a:xfrm>
            <a:off x="990600" y="2438400"/>
            <a:ext cx="7620000" cy="4114800"/>
          </a:xfrm>
          <a:custGeom>
            <a:avLst/>
            <a:gdLst>
              <a:gd name="T0" fmla="*/ 0 w 2524"/>
              <a:gd name="T1" fmla="*/ 740 h 740"/>
              <a:gd name="T2" fmla="*/ 900 w 2524"/>
              <a:gd name="T3" fmla="*/ 0 h 740"/>
              <a:gd name="T4" fmla="*/ 1587 w 2524"/>
              <a:gd name="T5" fmla="*/ 0 h 740"/>
              <a:gd name="T6" fmla="*/ 2524 w 2524"/>
              <a:gd name="T7" fmla="*/ 740 h 740"/>
              <a:gd name="T8" fmla="*/ 0 w 2524"/>
              <a:gd name="T9" fmla="*/ 740 h 7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4" h="740">
                <a:moveTo>
                  <a:pt x="0" y="740"/>
                </a:moveTo>
                <a:lnTo>
                  <a:pt x="900" y="0"/>
                </a:lnTo>
                <a:lnTo>
                  <a:pt x="1587" y="0"/>
                </a:lnTo>
                <a:lnTo>
                  <a:pt x="2524" y="740"/>
                </a:lnTo>
                <a:lnTo>
                  <a:pt x="0" y="740"/>
                </a:lnTo>
                <a:close/>
              </a:path>
            </a:pathLst>
          </a:custGeom>
          <a:solidFill>
            <a:srgbClr val="CCFF66"/>
          </a:solidFill>
          <a:ln w="9525">
            <a:solidFill>
              <a:schemeClr val="tx1"/>
            </a:solidFill>
            <a:round/>
            <a:headEnd/>
            <a:tailEnd/>
          </a:ln>
        </p:spPr>
        <p:txBody>
          <a:bodyPr/>
          <a:lstStyle/>
          <a:p>
            <a:pPr fontAlgn="base">
              <a:spcBef>
                <a:spcPct val="0"/>
              </a:spcBef>
              <a:spcAft>
                <a:spcPct val="0"/>
              </a:spcAft>
            </a:pPr>
            <a:endParaRPr lang="ar-IQ">
              <a:solidFill>
                <a:srgbClr val="000000"/>
              </a:solidFill>
            </a:endParaRPr>
          </a:p>
        </p:txBody>
      </p:sp>
      <p:sp>
        <p:nvSpPr>
          <p:cNvPr id="14" name="WordArt 14"/>
          <p:cNvSpPr>
            <a:spLocks noChangeArrowheads="1" noChangeShapeType="1" noTextEdit="1"/>
          </p:cNvSpPr>
          <p:nvPr/>
        </p:nvSpPr>
        <p:spPr bwMode="auto">
          <a:xfrm>
            <a:off x="3429000" y="2590800"/>
            <a:ext cx="2247900" cy="81915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IQ" sz="4000" kern="1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Monotype Koufi"/>
              </a:rPr>
              <a:t>أسمع فأنسى</a:t>
            </a:r>
          </a:p>
        </p:txBody>
      </p:sp>
      <p:sp>
        <p:nvSpPr>
          <p:cNvPr id="15" name="WordArt 15"/>
          <p:cNvSpPr>
            <a:spLocks noChangeArrowheads="1" noChangeShapeType="1" noTextEdit="1"/>
          </p:cNvSpPr>
          <p:nvPr/>
        </p:nvSpPr>
        <p:spPr bwMode="auto">
          <a:xfrm>
            <a:off x="3276600" y="3581400"/>
            <a:ext cx="2828925" cy="112395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IQ"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Monotype Koufi"/>
              </a:rPr>
              <a:t>أرى فأتذكر</a:t>
            </a:r>
          </a:p>
        </p:txBody>
      </p:sp>
      <p:sp>
        <p:nvSpPr>
          <p:cNvPr id="16" name="WordArt 16"/>
          <p:cNvSpPr>
            <a:spLocks noChangeArrowheads="1" noChangeShapeType="1" noTextEdit="1"/>
          </p:cNvSpPr>
          <p:nvPr/>
        </p:nvSpPr>
        <p:spPr bwMode="auto">
          <a:xfrm>
            <a:off x="2819400" y="4876800"/>
            <a:ext cx="3562350" cy="12573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IQ" sz="6000" kern="1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Monotype Koufi"/>
              </a:rPr>
              <a:t>أمارس فأفهم</a:t>
            </a:r>
          </a:p>
        </p:txBody>
      </p:sp>
      <p:sp>
        <p:nvSpPr>
          <p:cNvPr id="17" name="WordArt 17"/>
          <p:cNvSpPr>
            <a:spLocks noChangeArrowheads="1" noChangeShapeType="1" noTextEdit="1"/>
          </p:cNvSpPr>
          <p:nvPr/>
        </p:nvSpPr>
        <p:spPr bwMode="auto">
          <a:xfrm rot="-3303378">
            <a:off x="885825" y="3381375"/>
            <a:ext cx="2247900" cy="81915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IQ" sz="4000"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rPr>
              <a:t>وتذكر أنني</a:t>
            </a:r>
          </a:p>
        </p:txBody>
      </p:sp>
      <p:sp>
        <p:nvSpPr>
          <p:cNvPr id="18" name="Text Box 18"/>
          <p:cNvSpPr txBox="1">
            <a:spLocks noChangeArrowheads="1"/>
          </p:cNvSpPr>
          <p:nvPr/>
        </p:nvSpPr>
        <p:spPr bwMode="auto">
          <a:xfrm>
            <a:off x="2971800" y="503238"/>
            <a:ext cx="335280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defRPr>
                <a:solidFill>
                  <a:schemeClr val="tx1"/>
                </a:solidFill>
                <a:latin typeface="Arial" pitchFamily="34" charset="0"/>
                <a:cs typeface="Arial" pitchFamily="34" charset="0"/>
              </a:defRPr>
            </a:lvl1pPr>
            <a:lvl2pPr marL="742950" indent="-285750" algn="l" rtl="0" eaLnBrk="0" hangingPunct="0">
              <a:defRPr>
                <a:solidFill>
                  <a:schemeClr val="tx1"/>
                </a:solidFill>
                <a:latin typeface="Arial" pitchFamily="34" charset="0"/>
                <a:cs typeface="Arial" pitchFamily="34" charset="0"/>
              </a:defRPr>
            </a:lvl2pPr>
            <a:lvl3pPr marL="1143000" indent="-228600" algn="l" rtl="0" eaLnBrk="0" hangingPunct="0">
              <a:defRPr>
                <a:solidFill>
                  <a:schemeClr val="tx1"/>
                </a:solidFill>
                <a:latin typeface="Arial" pitchFamily="34" charset="0"/>
                <a:cs typeface="Arial" pitchFamily="34" charset="0"/>
              </a:defRPr>
            </a:lvl3pPr>
            <a:lvl4pPr marL="1600200" indent="-228600" algn="l" rtl="0" eaLnBrk="0" hangingPunct="0">
              <a:defRPr>
                <a:solidFill>
                  <a:schemeClr val="tx1"/>
                </a:solidFill>
                <a:latin typeface="Arial" pitchFamily="34" charset="0"/>
                <a:cs typeface="Arial" pitchFamily="34" charset="0"/>
              </a:defRPr>
            </a:lvl4pPr>
            <a:lvl5pPr marL="2057400" indent="-228600" algn="l" rtl="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r" rtl="1" fontAlgn="base">
              <a:spcBef>
                <a:spcPct val="50000"/>
              </a:spcBef>
              <a:spcAft>
                <a:spcPct val="0"/>
              </a:spcAft>
            </a:pPr>
            <a:r>
              <a:rPr lang="ar-SA" sz="3200" b="1" dirty="0">
                <a:solidFill>
                  <a:srgbClr val="FFFFFF"/>
                </a:solidFill>
              </a:rPr>
              <a:t>أحسن وسيلة لاكتســاب المهارات هي المشاهدة والممارسة</a:t>
            </a:r>
            <a:r>
              <a:rPr lang="en-US" sz="3200" b="1" dirty="0">
                <a:solidFill>
                  <a:srgbClr val="FFFFFF"/>
                </a:solidFill>
              </a:rPr>
              <a:t> .</a:t>
            </a:r>
          </a:p>
        </p:txBody>
      </p:sp>
    </p:spTree>
    <p:extLst>
      <p:ext uri="{BB962C8B-B14F-4D97-AF65-F5344CB8AC3E}">
        <p14:creationId xmlns:p14="http://schemas.microsoft.com/office/powerpoint/2010/main" val="1114456833"/>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iterate type="wd">
                                    <p:tmPct val="100000"/>
                                  </p:iterate>
                                  <p:childTnLst>
                                    <p:set>
                                      <p:cBhvr>
                                        <p:cTn id="6" dur="1" fill="hold">
                                          <p:stCondLst>
                                            <p:cond delay="0"/>
                                          </p:stCondLst>
                                        </p:cTn>
                                        <p:tgtEl>
                                          <p:spTgt spid="18"/>
                                        </p:tgtEl>
                                        <p:attrNameLst>
                                          <p:attrName>style.visibility</p:attrName>
                                        </p:attrNameLst>
                                      </p:cBhvr>
                                      <p:to>
                                        <p:strVal val="visible"/>
                                      </p:to>
                                    </p:set>
                                    <p:anim calcmode="lin" valueType="num">
                                      <p:cBhvr additive="base">
                                        <p:cTn id="7" dur="300" fill="hold"/>
                                        <p:tgtEl>
                                          <p:spTgt spid="18"/>
                                        </p:tgtEl>
                                        <p:attrNameLst>
                                          <p:attrName>ppt_x</p:attrName>
                                        </p:attrNameLst>
                                      </p:cBhvr>
                                      <p:tavLst>
                                        <p:tav tm="0">
                                          <p:val>
                                            <p:strVal val="1+#ppt_w/2"/>
                                          </p:val>
                                        </p:tav>
                                        <p:tav tm="100000">
                                          <p:val>
                                            <p:strVal val="#ppt_x"/>
                                          </p:val>
                                        </p:tav>
                                      </p:tavLst>
                                    </p:anim>
                                    <p:anim calcmode="lin" valueType="num">
                                      <p:cBhvr additive="base">
                                        <p:cTn id="8" dur="3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341"/>
          <p:cNvSpPr>
            <a:spLocks noChangeArrowheads="1"/>
          </p:cNvSpPr>
          <p:nvPr/>
        </p:nvSpPr>
        <p:spPr bwMode="auto">
          <a:xfrm>
            <a:off x="685800" y="381000"/>
            <a:ext cx="7010400" cy="1905000"/>
          </a:xfrm>
          <a:prstGeom prst="cloudCallout">
            <a:avLst>
              <a:gd name="adj1" fmla="val 46829"/>
              <a:gd name="adj2" fmla="val 37250"/>
            </a:avLst>
          </a:prstGeom>
          <a:solidFill>
            <a:srgbClr val="FFFFCC"/>
          </a:solidFill>
          <a:ln w="9525">
            <a:solidFill>
              <a:schemeClr val="tx1"/>
            </a:solidFill>
            <a:round/>
            <a:headEnd/>
            <a:tailEnd/>
          </a:ln>
        </p:spPr>
        <p:txBody>
          <a:bodyPr wrap="none" anchor="ctr"/>
          <a:lstStyle/>
          <a:p>
            <a:pPr algn="ctr" rtl="0" eaLnBrk="0" fontAlgn="base" hangingPunct="0">
              <a:spcBef>
                <a:spcPct val="0"/>
              </a:spcBef>
              <a:spcAft>
                <a:spcPct val="0"/>
              </a:spcAft>
            </a:pPr>
            <a:endParaRPr lang="en-US">
              <a:solidFill>
                <a:srgbClr val="000000"/>
              </a:solidFill>
            </a:endParaRPr>
          </a:p>
        </p:txBody>
      </p:sp>
      <p:sp>
        <p:nvSpPr>
          <p:cNvPr id="3" name="Rectangle 339"/>
          <p:cNvSpPr>
            <a:spLocks noChangeArrowheads="1"/>
          </p:cNvSpPr>
          <p:nvPr/>
        </p:nvSpPr>
        <p:spPr bwMode="auto">
          <a:xfrm>
            <a:off x="1752600" y="762000"/>
            <a:ext cx="493236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fontAlgn="base" hangingPunct="0">
              <a:spcBef>
                <a:spcPct val="0"/>
              </a:spcBef>
              <a:spcAft>
                <a:spcPct val="0"/>
              </a:spcAft>
            </a:pPr>
            <a:r>
              <a:rPr lang="ar-SA" sz="3600" b="1">
                <a:solidFill>
                  <a:srgbClr val="000000"/>
                </a:solidFill>
              </a:rPr>
              <a:t>أقم علاقات صادقة مع الجميع</a:t>
            </a:r>
            <a:r>
              <a:rPr lang="en-US" sz="3600" b="1">
                <a:solidFill>
                  <a:srgbClr val="000000"/>
                </a:solidFill>
              </a:rPr>
              <a:t> </a:t>
            </a:r>
          </a:p>
          <a:p>
            <a:pPr algn="ctr" eaLnBrk="0" fontAlgn="base" hangingPunct="0">
              <a:spcBef>
                <a:spcPct val="0"/>
              </a:spcBef>
              <a:spcAft>
                <a:spcPct val="0"/>
              </a:spcAft>
            </a:pPr>
            <a:r>
              <a:rPr lang="ar-SA" sz="3600" b="1">
                <a:solidFill>
                  <a:srgbClr val="000000"/>
                </a:solidFill>
              </a:rPr>
              <a:t>وحافظ على ثقة واحترام الآخرين</a:t>
            </a:r>
            <a:endParaRPr lang="en-US" sz="3600" b="1">
              <a:solidFill>
                <a:srgbClr val="000000"/>
              </a:solidFill>
            </a:endParaRPr>
          </a:p>
        </p:txBody>
      </p:sp>
      <p:graphicFrame>
        <p:nvGraphicFramePr>
          <p:cNvPr id="32772" name="Object 2"/>
          <p:cNvGraphicFramePr>
            <a:graphicFrameLocks noChangeAspect="1"/>
          </p:cNvGraphicFramePr>
          <p:nvPr/>
        </p:nvGraphicFramePr>
        <p:xfrm>
          <a:off x="6477000" y="1524000"/>
          <a:ext cx="2573338" cy="5222875"/>
        </p:xfrm>
        <a:graphic>
          <a:graphicData uri="http://schemas.openxmlformats.org/presentationml/2006/ole">
            <mc:AlternateContent xmlns:mc="http://schemas.openxmlformats.org/markup-compatibility/2006">
              <mc:Choice xmlns:v="urn:schemas-microsoft-com:vml" Requires="v">
                <p:oleObj spid="_x0000_s8147" name="Clip" r:id="rId4" imgW="2573338" imgH="5222875" progId="">
                  <p:embed/>
                </p:oleObj>
              </mc:Choice>
              <mc:Fallback>
                <p:oleObj name="Clip" r:id="rId4" imgW="2573338" imgH="522287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1524000"/>
                        <a:ext cx="2573338"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64406124"/>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3" name="chimes.wav"/>
          </p:stSnd>
        </p:sndAc>
      </p:transition>
    </mc:Choice>
    <mc:Fallback xmlns="">
      <p:transition spd="slow">
        <p:fade/>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624"/>
            <a:ext cx="9108504" cy="584775"/>
          </a:xfrm>
          <a:prstGeom prst="rect">
            <a:avLst/>
          </a:prstGeom>
          <a:solidFill>
            <a:schemeClr val="bg2"/>
          </a:solidFill>
        </p:spPr>
        <p:txBody>
          <a:bodyPr wrap="square">
            <a:spAutoFit/>
          </a:bodyPr>
          <a:lstStyle/>
          <a:p>
            <a:r>
              <a:rPr lang="ar-SA" sz="2800" b="1" dirty="0" smtClean="0">
                <a:solidFill>
                  <a:srgbClr val="000000"/>
                </a:solidFill>
                <a:latin typeface="Times New Roman" pitchFamily="18" charset="0"/>
              </a:rPr>
              <a:t> </a:t>
            </a:r>
            <a:r>
              <a:rPr lang="ar-SA" sz="3200" b="1" u="sng" dirty="0" smtClean="0">
                <a:solidFill>
                  <a:schemeClr val="tx2">
                    <a:lumMod val="60000"/>
                    <a:lumOff val="40000"/>
                  </a:schemeClr>
                </a:solidFill>
                <a:latin typeface="Times New Roman" pitchFamily="18" charset="0"/>
              </a:rPr>
              <a:t>العوامل المؤثرة في الحركة :</a:t>
            </a:r>
            <a:r>
              <a:rPr lang="ar-SA" sz="2800" b="1" u="sng" dirty="0" smtClean="0">
                <a:solidFill>
                  <a:schemeClr val="accent3"/>
                </a:solidFill>
                <a:latin typeface="Times New Roman" pitchFamily="18" charset="0"/>
              </a:rPr>
              <a:t>هناك عدة عوامل تؤثر في الحركة منها :-</a:t>
            </a:r>
            <a:endParaRPr lang="ar-IQ" sz="2800" b="1" u="sng" dirty="0">
              <a:solidFill>
                <a:schemeClr val="accent3"/>
              </a:solidFill>
            </a:endParaRPr>
          </a:p>
        </p:txBody>
      </p:sp>
      <p:sp>
        <p:nvSpPr>
          <p:cNvPr id="3" name="Rectangle 2"/>
          <p:cNvSpPr/>
          <p:nvPr/>
        </p:nvSpPr>
        <p:spPr>
          <a:xfrm>
            <a:off x="2267744" y="692696"/>
            <a:ext cx="6768752" cy="584775"/>
          </a:xfrm>
          <a:prstGeom prst="rect">
            <a:avLst/>
          </a:prstGeom>
          <a:solidFill>
            <a:schemeClr val="accent3"/>
          </a:solidFill>
        </p:spPr>
        <p:txBody>
          <a:bodyPr wrap="square">
            <a:spAutoFit/>
          </a:bodyPr>
          <a:lstStyle/>
          <a:p>
            <a:r>
              <a:rPr lang="ar-SA" sz="2800" b="1" dirty="0" smtClean="0">
                <a:solidFill>
                  <a:srgbClr val="000000"/>
                </a:solidFill>
                <a:latin typeface="Times New Roman" pitchFamily="18" charset="0"/>
              </a:rPr>
              <a:t> 1- الأسس الوظيفية للجسم (سلامة أجهزة الجسم )</a:t>
            </a:r>
            <a:r>
              <a:rPr lang="ar-SA" sz="3200" b="1" u="sng" dirty="0" smtClean="0">
                <a:solidFill>
                  <a:srgbClr val="000000"/>
                </a:solidFill>
                <a:latin typeface="Times New Roman" pitchFamily="18" charset="0"/>
              </a:rPr>
              <a:t> </a:t>
            </a:r>
            <a:endParaRPr lang="ar-IQ" sz="3200" b="1" u="sng" dirty="0"/>
          </a:p>
        </p:txBody>
      </p:sp>
      <p:sp>
        <p:nvSpPr>
          <p:cNvPr id="4" name="Rectangle 3"/>
          <p:cNvSpPr/>
          <p:nvPr/>
        </p:nvSpPr>
        <p:spPr>
          <a:xfrm>
            <a:off x="971600" y="1476073"/>
            <a:ext cx="8064896" cy="584775"/>
          </a:xfrm>
          <a:prstGeom prst="rect">
            <a:avLst/>
          </a:prstGeom>
          <a:solidFill>
            <a:schemeClr val="accent6"/>
          </a:solidFill>
        </p:spPr>
        <p:txBody>
          <a:bodyPr wrap="square">
            <a:spAutoFit/>
          </a:bodyPr>
          <a:lstStyle/>
          <a:p>
            <a:r>
              <a:rPr lang="ar-SA" sz="2800" b="1" dirty="0" smtClean="0">
                <a:solidFill>
                  <a:srgbClr val="000000"/>
                </a:solidFill>
                <a:latin typeface="Times New Roman" pitchFamily="18" charset="0"/>
              </a:rPr>
              <a:t> 2- العوامل النفسية (الإرادة، الروح، الرغبة، القلق، الإنفعال)</a:t>
            </a:r>
            <a:r>
              <a:rPr lang="ar-SA" sz="3200" b="1" u="sng" dirty="0" smtClean="0">
                <a:solidFill>
                  <a:srgbClr val="000000"/>
                </a:solidFill>
                <a:latin typeface="Times New Roman" pitchFamily="18" charset="0"/>
              </a:rPr>
              <a:t> </a:t>
            </a:r>
            <a:endParaRPr lang="ar-IQ" sz="3200" b="1" u="sng" dirty="0"/>
          </a:p>
        </p:txBody>
      </p:sp>
      <p:sp>
        <p:nvSpPr>
          <p:cNvPr id="5" name="Rectangle 4"/>
          <p:cNvSpPr/>
          <p:nvPr/>
        </p:nvSpPr>
        <p:spPr>
          <a:xfrm>
            <a:off x="971600" y="2348880"/>
            <a:ext cx="8064896" cy="584775"/>
          </a:xfrm>
          <a:prstGeom prst="rect">
            <a:avLst/>
          </a:prstGeom>
          <a:solidFill>
            <a:schemeClr val="accent5"/>
          </a:solidFill>
        </p:spPr>
        <p:txBody>
          <a:bodyPr wrap="square">
            <a:spAutoFit/>
          </a:bodyPr>
          <a:lstStyle/>
          <a:p>
            <a:r>
              <a:rPr lang="ar-SA" sz="2800" b="1" dirty="0" smtClean="0">
                <a:solidFill>
                  <a:srgbClr val="000000"/>
                </a:solidFill>
                <a:latin typeface="Times New Roman" pitchFamily="18" charset="0"/>
              </a:rPr>
              <a:t> 3- العوامل الوراثية (العوامل التي يحملها الفرد من جيل الى آخر)</a:t>
            </a:r>
            <a:r>
              <a:rPr lang="ar-SA" sz="3200" b="1" u="sng" dirty="0" smtClean="0">
                <a:solidFill>
                  <a:srgbClr val="000000"/>
                </a:solidFill>
                <a:latin typeface="Times New Roman" pitchFamily="18" charset="0"/>
              </a:rPr>
              <a:t> </a:t>
            </a:r>
            <a:endParaRPr lang="ar-IQ" sz="3200" b="1" u="sng" dirty="0"/>
          </a:p>
        </p:txBody>
      </p:sp>
      <p:sp>
        <p:nvSpPr>
          <p:cNvPr id="6" name="Rectangle 5"/>
          <p:cNvSpPr/>
          <p:nvPr/>
        </p:nvSpPr>
        <p:spPr>
          <a:xfrm>
            <a:off x="288032" y="3212976"/>
            <a:ext cx="8748464" cy="1015663"/>
          </a:xfrm>
          <a:prstGeom prst="rect">
            <a:avLst/>
          </a:prstGeom>
          <a:solidFill>
            <a:schemeClr val="accent5">
              <a:lumMod val="20000"/>
              <a:lumOff val="80000"/>
            </a:schemeClr>
          </a:solidFill>
        </p:spPr>
        <p:txBody>
          <a:bodyPr wrap="square">
            <a:spAutoFit/>
          </a:bodyPr>
          <a:lstStyle/>
          <a:p>
            <a:r>
              <a:rPr lang="ar-SA" sz="2800" b="1" dirty="0" smtClean="0">
                <a:solidFill>
                  <a:srgbClr val="000000"/>
                </a:solidFill>
                <a:latin typeface="Times New Roman" pitchFamily="18" charset="0"/>
              </a:rPr>
              <a:t> 4- العوامل الإجتماعية والبيئية(كالمهنة التي تجبر صاحبها على اداء نمط معين من الحركات )</a:t>
            </a:r>
            <a:r>
              <a:rPr lang="ar-SA" sz="3200" b="1" u="sng" dirty="0" smtClean="0">
                <a:solidFill>
                  <a:srgbClr val="000000"/>
                </a:solidFill>
                <a:latin typeface="Times New Roman" pitchFamily="18" charset="0"/>
              </a:rPr>
              <a:t> </a:t>
            </a:r>
            <a:endParaRPr lang="ar-IQ" sz="3200" b="1" u="sng" dirty="0"/>
          </a:p>
        </p:txBody>
      </p:sp>
      <p:sp>
        <p:nvSpPr>
          <p:cNvPr id="10" name="Rectangle 9"/>
          <p:cNvSpPr/>
          <p:nvPr/>
        </p:nvSpPr>
        <p:spPr>
          <a:xfrm>
            <a:off x="7020272" y="4437112"/>
            <a:ext cx="2016224" cy="584775"/>
          </a:xfrm>
          <a:prstGeom prst="rect">
            <a:avLst/>
          </a:prstGeom>
          <a:solidFill>
            <a:schemeClr val="accent2"/>
          </a:solidFill>
        </p:spPr>
        <p:txBody>
          <a:bodyPr wrap="square">
            <a:spAutoFit/>
          </a:bodyPr>
          <a:lstStyle/>
          <a:p>
            <a:r>
              <a:rPr lang="ar-SA" sz="3200" b="1" dirty="0" smtClean="0">
                <a:solidFill>
                  <a:srgbClr val="000000"/>
                </a:solidFill>
                <a:latin typeface="Times New Roman" pitchFamily="18" charset="0"/>
              </a:rPr>
              <a:t> 5- المرض</a:t>
            </a:r>
            <a:endParaRPr lang="ar-IQ" sz="3200" b="1" u="sng" dirty="0">
              <a:solidFill>
                <a:schemeClr val="accent3"/>
              </a:solidFill>
            </a:endParaRPr>
          </a:p>
        </p:txBody>
      </p:sp>
    </p:spTree>
    <p:extLst>
      <p:ext uri="{BB962C8B-B14F-4D97-AF65-F5344CB8AC3E}">
        <p14:creationId xmlns:p14="http://schemas.microsoft.com/office/powerpoint/2010/main" val="1548881912"/>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395932" y="116880"/>
            <a:ext cx="8064500" cy="431800"/>
          </a:xfrm>
          <a:solidFill>
            <a:schemeClr val="accent6">
              <a:lumMod val="40000"/>
              <a:lumOff val="60000"/>
            </a:schemeClr>
          </a:solidFill>
        </p:spPr>
        <p:txBody>
          <a:bodyPr>
            <a:normAutofit fontScale="90000"/>
          </a:bodyPr>
          <a:lstStyle/>
          <a:p>
            <a:r>
              <a:rPr lang="ar-IQ" sz="4000" u="sng" dirty="0"/>
              <a:t>كيفية حدوث الحركة</a:t>
            </a:r>
            <a:r>
              <a:rPr lang="en-US" sz="4000" u="sng" dirty="0"/>
              <a:t> </a:t>
            </a:r>
            <a:r>
              <a:rPr lang="ar-SA" sz="4000" u="sng" dirty="0" smtClean="0"/>
              <a:t>فسلجيا لدى الإنسان</a:t>
            </a:r>
            <a:r>
              <a:rPr lang="en-US" sz="4000" u="sng" dirty="0" smtClean="0"/>
              <a:t> </a:t>
            </a:r>
            <a:r>
              <a:rPr lang="ar-IQ" sz="4000" u="sng" dirty="0" smtClean="0"/>
              <a:t>  </a:t>
            </a:r>
            <a:endParaRPr lang="fr-FR" sz="4000" u="sng" dirty="0"/>
          </a:p>
        </p:txBody>
      </p:sp>
      <p:sp>
        <p:nvSpPr>
          <p:cNvPr id="11267" name="Rectangle 3"/>
          <p:cNvSpPr>
            <a:spLocks noGrp="1" noChangeArrowheads="1"/>
          </p:cNvSpPr>
          <p:nvPr>
            <p:ph idx="4294967295"/>
          </p:nvPr>
        </p:nvSpPr>
        <p:spPr>
          <a:xfrm>
            <a:off x="251520" y="630739"/>
            <a:ext cx="8784530" cy="5832475"/>
          </a:xfrm>
        </p:spPr>
        <p:style>
          <a:lnRef idx="2">
            <a:schemeClr val="accent1"/>
          </a:lnRef>
          <a:fillRef idx="1">
            <a:schemeClr val="lt1"/>
          </a:fillRef>
          <a:effectRef idx="0">
            <a:schemeClr val="accent1"/>
          </a:effectRef>
          <a:fontRef idx="minor">
            <a:schemeClr val="dk1"/>
          </a:fontRef>
        </p:style>
        <p:txBody>
          <a:bodyPr>
            <a:normAutofit/>
          </a:bodyPr>
          <a:lstStyle/>
          <a:p>
            <a:pPr>
              <a:buFont typeface="Wingdings" pitchFamily="2" charset="2"/>
              <a:buNone/>
            </a:pPr>
            <a:endParaRPr lang="ar-SA" sz="2000" b="1" dirty="0"/>
          </a:p>
          <a:p>
            <a:pPr>
              <a:buFont typeface="Wingdings" pitchFamily="2" charset="2"/>
              <a:buNone/>
            </a:pPr>
            <a:r>
              <a:rPr lang="ar-IQ" sz="2000" b="1" dirty="0" smtClean="0">
                <a:solidFill>
                  <a:srgbClr val="000000"/>
                </a:solidFill>
              </a:rPr>
              <a:t>الم</a:t>
            </a:r>
            <a:r>
              <a:rPr lang="ar-SA" sz="2000" b="1" dirty="0" smtClean="0">
                <a:solidFill>
                  <a:srgbClr val="000000"/>
                </a:solidFill>
              </a:rPr>
              <a:t>ثير   </a:t>
            </a:r>
            <a:r>
              <a:rPr lang="ar-IQ" sz="2000" b="1" dirty="0" smtClean="0">
                <a:solidFill>
                  <a:srgbClr val="000000"/>
                </a:solidFill>
              </a:rPr>
              <a:t> </a:t>
            </a:r>
            <a:r>
              <a:rPr lang="ar-SA" sz="2000" b="1" dirty="0">
                <a:solidFill>
                  <a:srgbClr val="000000"/>
                </a:solidFill>
              </a:rPr>
              <a:t>الحواس</a:t>
            </a:r>
            <a:r>
              <a:rPr lang="ar-IQ" sz="2000" b="1" dirty="0" smtClean="0">
                <a:solidFill>
                  <a:srgbClr val="000000"/>
                </a:solidFill>
              </a:rPr>
              <a:t>   </a:t>
            </a:r>
            <a:r>
              <a:rPr lang="ar-SA" sz="2000" b="1" dirty="0" smtClean="0">
                <a:solidFill>
                  <a:srgbClr val="000000"/>
                </a:solidFill>
              </a:rPr>
              <a:t>  </a:t>
            </a:r>
            <a:r>
              <a:rPr lang="ar-IQ" sz="2000" b="1" dirty="0" smtClean="0">
                <a:solidFill>
                  <a:srgbClr val="000000"/>
                </a:solidFill>
              </a:rPr>
              <a:t>اعصاب حسية</a:t>
            </a:r>
            <a:r>
              <a:rPr lang="ar-SA" sz="2000" b="1" dirty="0" smtClean="0">
                <a:solidFill>
                  <a:srgbClr val="000000"/>
                </a:solidFill>
              </a:rPr>
              <a:t> </a:t>
            </a:r>
            <a:r>
              <a:rPr lang="ar-IQ" sz="2000" b="1" dirty="0" smtClean="0">
                <a:solidFill>
                  <a:srgbClr val="000000"/>
                </a:solidFill>
              </a:rPr>
              <a:t>    الد ماغ</a:t>
            </a:r>
            <a:r>
              <a:rPr lang="ar-SA" sz="2000" b="1" dirty="0" smtClean="0">
                <a:solidFill>
                  <a:srgbClr val="000000"/>
                </a:solidFill>
              </a:rPr>
              <a:t>   </a:t>
            </a:r>
            <a:r>
              <a:rPr lang="ar-IQ" sz="1800" b="1" dirty="0" smtClean="0">
                <a:solidFill>
                  <a:srgbClr val="000000"/>
                </a:solidFill>
              </a:rPr>
              <a:t> </a:t>
            </a:r>
            <a:r>
              <a:rPr lang="ar-IQ" sz="2000" b="1" dirty="0" smtClean="0">
                <a:solidFill>
                  <a:srgbClr val="000000"/>
                </a:solidFill>
              </a:rPr>
              <a:t>اعصاب حركية</a:t>
            </a:r>
            <a:r>
              <a:rPr lang="ar-SA" sz="1800" b="1" dirty="0" smtClean="0">
                <a:solidFill>
                  <a:srgbClr val="000000"/>
                </a:solidFill>
              </a:rPr>
              <a:t>     </a:t>
            </a:r>
            <a:r>
              <a:rPr lang="ar-IQ" sz="2000" b="1" dirty="0" smtClean="0">
                <a:solidFill>
                  <a:srgbClr val="000000"/>
                </a:solidFill>
              </a:rPr>
              <a:t>استجابة العضلات</a:t>
            </a:r>
            <a:r>
              <a:rPr lang="ar-IQ" sz="2000" b="1" dirty="0" smtClean="0"/>
              <a:t> </a:t>
            </a:r>
            <a:r>
              <a:rPr lang="ar-SA" sz="2000" b="1" dirty="0" smtClean="0"/>
              <a:t>    </a:t>
            </a:r>
            <a:r>
              <a:rPr lang="ar-SA" sz="2400" b="1" dirty="0" smtClean="0"/>
              <a:t>شكل حركي</a:t>
            </a:r>
            <a:endParaRPr lang="ar-IQ" sz="2000" b="1" dirty="0" smtClean="0"/>
          </a:p>
          <a:p>
            <a:pPr>
              <a:buFont typeface="Wingdings" pitchFamily="2" charset="2"/>
              <a:buNone/>
            </a:pPr>
            <a:r>
              <a:rPr lang="ar-IQ" sz="1800" b="1" dirty="0" smtClean="0">
                <a:solidFill>
                  <a:srgbClr val="000000"/>
                </a:solidFill>
              </a:rPr>
              <a:t> </a:t>
            </a:r>
            <a:r>
              <a:rPr lang="ar-IQ" sz="1600" b="1" dirty="0" smtClean="0">
                <a:solidFill>
                  <a:srgbClr val="000000"/>
                </a:solidFill>
              </a:rPr>
              <a:t> </a:t>
            </a:r>
            <a:endParaRPr lang="ar-IQ" sz="1800" b="1" dirty="0" smtClean="0"/>
          </a:p>
          <a:p>
            <a:pPr>
              <a:buFont typeface="Wingdings" pitchFamily="2" charset="2"/>
              <a:buNone/>
            </a:pPr>
            <a:r>
              <a:rPr lang="ar-IQ" sz="1800" b="1" dirty="0" smtClean="0"/>
              <a:t>                             </a:t>
            </a:r>
            <a:r>
              <a:rPr lang="ar-SA" sz="1800" b="1" dirty="0" smtClean="0"/>
              <a:t>                                  </a:t>
            </a:r>
            <a:r>
              <a:rPr lang="ar-IQ" sz="1800" b="1" dirty="0" smtClean="0">
                <a:solidFill>
                  <a:srgbClr val="000000"/>
                </a:solidFill>
              </a:rPr>
              <a:t>اعصاب حسية</a:t>
            </a:r>
            <a:r>
              <a:rPr lang="ar-IQ" sz="2800" b="1" dirty="0" smtClean="0">
                <a:solidFill>
                  <a:srgbClr val="000000"/>
                </a:solidFill>
              </a:rPr>
              <a:t>              </a:t>
            </a:r>
            <a:r>
              <a:rPr lang="ar-SA" sz="2800" b="1" dirty="0" smtClean="0">
                <a:solidFill>
                  <a:srgbClr val="000000"/>
                </a:solidFill>
              </a:rPr>
              <a:t> </a:t>
            </a:r>
            <a:r>
              <a:rPr lang="ar-IQ" sz="1800" b="1" dirty="0" smtClean="0">
                <a:solidFill>
                  <a:srgbClr val="000000"/>
                </a:solidFill>
              </a:rPr>
              <a:t>اعصاب حسية</a:t>
            </a:r>
            <a:r>
              <a:rPr lang="ar-IQ" sz="2800" b="1" dirty="0" smtClean="0">
                <a:solidFill>
                  <a:srgbClr val="000000"/>
                </a:solidFill>
              </a:rPr>
              <a:t> </a:t>
            </a:r>
          </a:p>
          <a:p>
            <a:pPr>
              <a:buFont typeface="Wingdings" pitchFamily="2" charset="2"/>
              <a:buNone/>
            </a:pPr>
            <a:r>
              <a:rPr lang="ar-IQ" b="1" dirty="0" smtClean="0">
                <a:solidFill>
                  <a:srgbClr val="000000"/>
                </a:solidFill>
              </a:rPr>
              <a:t>                   </a:t>
            </a:r>
            <a:r>
              <a:rPr lang="ar-SA" b="1" dirty="0" smtClean="0">
                <a:solidFill>
                  <a:srgbClr val="000000"/>
                </a:solidFill>
              </a:rPr>
              <a:t>                      </a:t>
            </a:r>
            <a:r>
              <a:rPr lang="ar-IQ" sz="2400" b="1" dirty="0" smtClean="0">
                <a:solidFill>
                  <a:srgbClr val="000000"/>
                </a:solidFill>
              </a:rPr>
              <a:t>الموصلة</a:t>
            </a:r>
            <a:endParaRPr lang="en-US" sz="2400" b="1" dirty="0" smtClean="0">
              <a:solidFill>
                <a:srgbClr val="000000"/>
              </a:solidFill>
            </a:endParaRPr>
          </a:p>
          <a:p>
            <a:pPr>
              <a:buFont typeface="Wingdings" pitchFamily="2" charset="2"/>
              <a:buNone/>
            </a:pPr>
            <a:r>
              <a:rPr lang="en-US" sz="2400" b="1" dirty="0" smtClean="0">
                <a:solidFill>
                  <a:srgbClr val="000000"/>
                </a:solidFill>
              </a:rPr>
              <a:t> </a:t>
            </a:r>
            <a:r>
              <a:rPr lang="ar-SA" sz="2400" b="1" dirty="0" smtClean="0">
                <a:solidFill>
                  <a:srgbClr val="000000"/>
                </a:solidFill>
              </a:rPr>
              <a:t>                                                                               </a:t>
            </a:r>
            <a:r>
              <a:rPr lang="ar-IQ" sz="2400" b="1" dirty="0" smtClean="0">
                <a:solidFill>
                  <a:srgbClr val="000000"/>
                </a:solidFill>
              </a:rPr>
              <a:t>الموصلة</a:t>
            </a:r>
            <a:endParaRPr lang="en-US" sz="2400" b="1" dirty="0" smtClean="0">
              <a:solidFill>
                <a:srgbClr val="000000"/>
              </a:solidFill>
            </a:endParaRPr>
          </a:p>
          <a:p>
            <a:pPr>
              <a:buFont typeface="Wingdings" pitchFamily="2" charset="2"/>
              <a:buNone/>
            </a:pPr>
            <a:r>
              <a:rPr lang="ar-IQ" sz="2400" b="1" dirty="0" smtClean="0">
                <a:solidFill>
                  <a:srgbClr val="000000"/>
                </a:solidFill>
              </a:rPr>
              <a:t>                                           </a:t>
            </a:r>
            <a:r>
              <a:rPr lang="ar-SA" sz="2400" b="1" dirty="0" smtClean="0">
                <a:solidFill>
                  <a:srgbClr val="000000"/>
                </a:solidFill>
              </a:rPr>
              <a:t>                    </a:t>
            </a:r>
            <a:r>
              <a:rPr lang="ar-IQ" sz="2400" b="1" dirty="0" smtClean="0">
                <a:solidFill>
                  <a:srgbClr val="000000"/>
                </a:solidFill>
              </a:rPr>
              <a:t>اعصاب</a:t>
            </a:r>
            <a:r>
              <a:rPr lang="ar-SA" sz="2400" b="1" dirty="0" smtClean="0">
                <a:solidFill>
                  <a:srgbClr val="000000"/>
                </a:solidFill>
              </a:rPr>
              <a:t> </a:t>
            </a:r>
            <a:r>
              <a:rPr lang="ar-IQ" sz="2400" b="1" dirty="0" smtClean="0">
                <a:solidFill>
                  <a:srgbClr val="000000"/>
                </a:solidFill>
              </a:rPr>
              <a:t> الحركية </a:t>
            </a:r>
          </a:p>
          <a:p>
            <a:pPr>
              <a:buFont typeface="Wingdings" pitchFamily="2" charset="2"/>
              <a:buNone/>
            </a:pPr>
            <a:endParaRPr lang="ar-IQ" sz="2400" b="1" dirty="0">
              <a:solidFill>
                <a:srgbClr val="000000"/>
              </a:solidFill>
            </a:endParaRPr>
          </a:p>
          <a:p>
            <a:pPr>
              <a:buFont typeface="Wingdings" pitchFamily="2" charset="2"/>
              <a:buNone/>
            </a:pPr>
            <a:endParaRPr lang="ar-IQ" sz="2400" b="1" dirty="0" smtClean="0">
              <a:solidFill>
                <a:srgbClr val="000000"/>
              </a:solidFill>
            </a:endParaRPr>
          </a:p>
          <a:p>
            <a:pPr>
              <a:buFont typeface="Wingdings" pitchFamily="2" charset="2"/>
              <a:buNone/>
            </a:pPr>
            <a:endParaRPr lang="ar-IQ" sz="2400" b="1" dirty="0">
              <a:solidFill>
                <a:srgbClr val="000000"/>
              </a:solidFill>
            </a:endParaRPr>
          </a:p>
          <a:p>
            <a:pPr>
              <a:buFont typeface="Wingdings" pitchFamily="2" charset="2"/>
              <a:buNone/>
            </a:pPr>
            <a:endParaRPr lang="ar-IQ" sz="2400" b="1" dirty="0">
              <a:solidFill>
                <a:srgbClr val="000000"/>
              </a:solidFill>
            </a:endParaRPr>
          </a:p>
          <a:p>
            <a:pPr>
              <a:buFont typeface="Wingdings" pitchFamily="2" charset="2"/>
              <a:buNone/>
            </a:pPr>
            <a:r>
              <a:rPr lang="ar-IQ" sz="2400" b="1" dirty="0" smtClean="0">
                <a:solidFill>
                  <a:srgbClr val="000000"/>
                </a:solidFill>
              </a:rPr>
              <a:t>                                         </a:t>
            </a:r>
            <a:r>
              <a:rPr lang="ar-SA" sz="2400" b="1" dirty="0" smtClean="0">
                <a:solidFill>
                  <a:srgbClr val="000000"/>
                </a:solidFill>
              </a:rPr>
              <a:t>                       </a:t>
            </a:r>
            <a:r>
              <a:rPr lang="ar-IQ" sz="2400" b="1" dirty="0" smtClean="0">
                <a:solidFill>
                  <a:srgbClr val="000000"/>
                </a:solidFill>
              </a:rPr>
              <a:t> </a:t>
            </a:r>
            <a:r>
              <a:rPr lang="ar-IQ" sz="2000" b="1" dirty="0" smtClean="0">
                <a:solidFill>
                  <a:srgbClr val="000000"/>
                </a:solidFill>
              </a:rPr>
              <a:t>الاستجابة </a:t>
            </a:r>
            <a:r>
              <a:rPr lang="ar-SA" sz="2000" b="1" dirty="0" smtClean="0">
                <a:solidFill>
                  <a:srgbClr val="000000"/>
                </a:solidFill>
              </a:rPr>
              <a:t>عضلات         </a:t>
            </a:r>
            <a:r>
              <a:rPr lang="ar-IQ" sz="2000" b="1" dirty="0" smtClean="0">
                <a:solidFill>
                  <a:srgbClr val="000000"/>
                </a:solidFill>
              </a:rPr>
              <a:t> </a:t>
            </a:r>
            <a:r>
              <a:rPr lang="ar-SA" sz="2000" b="1" dirty="0" smtClean="0">
                <a:solidFill>
                  <a:srgbClr val="000000"/>
                </a:solidFill>
              </a:rPr>
              <a:t>شكل حركي</a:t>
            </a:r>
            <a:endParaRPr lang="en-US" sz="2400" b="1" dirty="0">
              <a:solidFill>
                <a:srgbClr val="000000"/>
              </a:solidFill>
            </a:endParaRPr>
          </a:p>
        </p:txBody>
      </p:sp>
      <p:sp>
        <p:nvSpPr>
          <p:cNvPr id="7173" name="AutoShape 9"/>
          <p:cNvSpPr>
            <a:spLocks noChangeArrowheads="1"/>
          </p:cNvSpPr>
          <p:nvPr/>
        </p:nvSpPr>
        <p:spPr bwMode="auto">
          <a:xfrm>
            <a:off x="2339752" y="2132856"/>
            <a:ext cx="1008112" cy="1295400"/>
          </a:xfrm>
          <a:prstGeom prst="smileyFace">
            <a:avLst>
              <a:gd name="adj" fmla="val 4653"/>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base">
              <a:spcBef>
                <a:spcPct val="0"/>
              </a:spcBef>
              <a:spcAft>
                <a:spcPct val="0"/>
              </a:spcAft>
            </a:pPr>
            <a:endParaRPr lang="ar-IQ" sz="2000" b="1" dirty="0" smtClean="0">
              <a:solidFill>
                <a:srgbClr val="000000"/>
              </a:solidFill>
              <a:latin typeface="Times New Roman" pitchFamily="18" charset="0"/>
            </a:endParaRPr>
          </a:p>
          <a:p>
            <a:pPr algn="ctr" fontAlgn="base">
              <a:spcBef>
                <a:spcPct val="0"/>
              </a:spcBef>
              <a:spcAft>
                <a:spcPct val="0"/>
              </a:spcAft>
            </a:pPr>
            <a:r>
              <a:rPr lang="ar-IQ" sz="2000" b="1" dirty="0" smtClean="0">
                <a:solidFill>
                  <a:srgbClr val="000000"/>
                </a:solidFill>
                <a:latin typeface="Times New Roman" pitchFamily="18" charset="0"/>
              </a:rPr>
              <a:t>الدماغ</a:t>
            </a:r>
          </a:p>
          <a:p>
            <a:pPr algn="ctr" fontAlgn="base">
              <a:spcBef>
                <a:spcPct val="0"/>
              </a:spcBef>
              <a:spcAft>
                <a:spcPct val="0"/>
              </a:spcAft>
            </a:pPr>
            <a:r>
              <a:rPr lang="en-US" b="1" dirty="0" smtClean="0">
                <a:solidFill>
                  <a:srgbClr val="000000"/>
                </a:solidFill>
                <a:latin typeface="Times New Roman" pitchFamily="18" charset="0"/>
              </a:rPr>
              <a:t>C,N.S</a:t>
            </a:r>
            <a:endParaRPr lang="en-US" b="1" dirty="0">
              <a:solidFill>
                <a:srgbClr val="000000"/>
              </a:solidFill>
              <a:latin typeface="Times New Roman" pitchFamily="18" charset="0"/>
            </a:endParaRPr>
          </a:p>
        </p:txBody>
      </p:sp>
      <p:sp>
        <p:nvSpPr>
          <p:cNvPr id="7174" name="AutoShape 10"/>
          <p:cNvSpPr>
            <a:spLocks noChangeArrowheads="1"/>
          </p:cNvSpPr>
          <p:nvPr/>
        </p:nvSpPr>
        <p:spPr bwMode="auto">
          <a:xfrm>
            <a:off x="539551" y="2330785"/>
            <a:ext cx="871385" cy="900286"/>
          </a:xfrm>
          <a:prstGeom prst="irregularSeal2">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fontAlgn="base">
              <a:spcBef>
                <a:spcPct val="0"/>
              </a:spcBef>
              <a:spcAft>
                <a:spcPct val="0"/>
              </a:spcAft>
            </a:pPr>
            <a:r>
              <a:rPr lang="ar-IQ" b="1" dirty="0">
                <a:solidFill>
                  <a:srgbClr val="000000"/>
                </a:solidFill>
                <a:latin typeface="Times New Roman" pitchFamily="18" charset="0"/>
              </a:rPr>
              <a:t>الوخزة </a:t>
            </a:r>
            <a:endParaRPr lang="en-US" b="1" dirty="0">
              <a:solidFill>
                <a:srgbClr val="000000"/>
              </a:solidFill>
              <a:latin typeface="Times New Roman" pitchFamily="18" charset="0"/>
            </a:endParaRPr>
          </a:p>
        </p:txBody>
      </p:sp>
      <p:sp>
        <p:nvSpPr>
          <p:cNvPr id="7175" name="AutoShape 11"/>
          <p:cNvSpPr>
            <a:spLocks noChangeArrowheads="1"/>
          </p:cNvSpPr>
          <p:nvPr/>
        </p:nvSpPr>
        <p:spPr bwMode="auto">
          <a:xfrm>
            <a:off x="4283968" y="2278187"/>
            <a:ext cx="864096" cy="790773"/>
          </a:xfrm>
          <a:prstGeom prst="irregularSeal2">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fontAlgn="base">
              <a:spcBef>
                <a:spcPct val="0"/>
              </a:spcBef>
              <a:spcAft>
                <a:spcPct val="0"/>
              </a:spcAft>
            </a:pPr>
            <a:r>
              <a:rPr lang="ar-IQ" b="1">
                <a:solidFill>
                  <a:srgbClr val="000000"/>
                </a:solidFill>
                <a:latin typeface="Times New Roman" pitchFamily="18" charset="0"/>
              </a:rPr>
              <a:t>المثير </a:t>
            </a:r>
            <a:endParaRPr lang="en-US" b="1" dirty="0">
              <a:solidFill>
                <a:srgbClr val="000000"/>
              </a:solidFill>
              <a:latin typeface="Times New Roman" pitchFamily="18" charset="0"/>
            </a:endParaRPr>
          </a:p>
        </p:txBody>
      </p:sp>
      <p:sp>
        <p:nvSpPr>
          <p:cNvPr id="7176" name="AutoShape 12"/>
          <p:cNvSpPr>
            <a:spLocks noChangeArrowheads="1"/>
          </p:cNvSpPr>
          <p:nvPr/>
        </p:nvSpPr>
        <p:spPr bwMode="auto">
          <a:xfrm>
            <a:off x="2123728" y="3933056"/>
            <a:ext cx="1296144" cy="1008112"/>
          </a:xfrm>
          <a:prstGeom prst="sun">
            <a:avLst>
              <a:gd name="adj" fmla="val 25000"/>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fontAlgn="base">
              <a:spcBef>
                <a:spcPct val="0"/>
              </a:spcBef>
              <a:spcAft>
                <a:spcPct val="0"/>
              </a:spcAft>
            </a:pPr>
            <a:r>
              <a:rPr lang="ar-IQ" b="1" dirty="0">
                <a:solidFill>
                  <a:srgbClr val="000000"/>
                </a:solidFill>
                <a:latin typeface="Times New Roman" pitchFamily="18" charset="0"/>
              </a:rPr>
              <a:t>العظلات </a:t>
            </a:r>
            <a:endParaRPr lang="en-US" b="1" dirty="0">
              <a:solidFill>
                <a:srgbClr val="000000"/>
              </a:solidFill>
              <a:latin typeface="Times New Roman" pitchFamily="18" charset="0"/>
            </a:endParaRPr>
          </a:p>
        </p:txBody>
      </p:sp>
      <p:sp>
        <p:nvSpPr>
          <p:cNvPr id="7177" name="Line 13"/>
          <p:cNvSpPr>
            <a:spLocks noChangeShapeType="1"/>
          </p:cNvSpPr>
          <p:nvPr/>
        </p:nvSpPr>
        <p:spPr bwMode="auto">
          <a:xfrm>
            <a:off x="1331640" y="2852564"/>
            <a:ext cx="1079028" cy="372"/>
          </a:xfrm>
          <a:prstGeom prst="line">
            <a:avLst/>
          </a:prstGeom>
          <a:noFill/>
          <a:ln w="57150" cmpd="thinThick">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7178" name="Line 14"/>
          <p:cNvSpPr>
            <a:spLocks noChangeShapeType="1"/>
          </p:cNvSpPr>
          <p:nvPr/>
        </p:nvSpPr>
        <p:spPr bwMode="auto">
          <a:xfrm flipH="1" flipV="1">
            <a:off x="3419872" y="2924944"/>
            <a:ext cx="864096" cy="0"/>
          </a:xfrm>
          <a:prstGeom prst="line">
            <a:avLst/>
          </a:prstGeom>
          <a:noFill/>
          <a:ln w="57150" cmpd="thinThick">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7179" name="Line 15"/>
          <p:cNvSpPr>
            <a:spLocks noChangeShapeType="1"/>
          </p:cNvSpPr>
          <p:nvPr/>
        </p:nvSpPr>
        <p:spPr bwMode="auto">
          <a:xfrm flipH="1">
            <a:off x="2828136" y="3429000"/>
            <a:ext cx="15672" cy="647898"/>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7180" name="Line 17"/>
          <p:cNvSpPr>
            <a:spLocks noChangeShapeType="1"/>
          </p:cNvSpPr>
          <p:nvPr/>
        </p:nvSpPr>
        <p:spPr bwMode="auto">
          <a:xfrm flipH="1">
            <a:off x="7236991" y="1268760"/>
            <a:ext cx="287337"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dirty="0">
              <a:solidFill>
                <a:srgbClr val="000000"/>
              </a:solidFill>
            </a:endParaRPr>
          </a:p>
        </p:txBody>
      </p:sp>
      <p:sp>
        <p:nvSpPr>
          <p:cNvPr id="7181" name="Line 18"/>
          <p:cNvSpPr>
            <a:spLocks noChangeShapeType="1"/>
          </p:cNvSpPr>
          <p:nvPr/>
        </p:nvSpPr>
        <p:spPr bwMode="auto">
          <a:xfrm flipH="1">
            <a:off x="1619672" y="1268760"/>
            <a:ext cx="28733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7182" name="Line 19"/>
          <p:cNvSpPr>
            <a:spLocks noChangeShapeType="1"/>
          </p:cNvSpPr>
          <p:nvPr/>
        </p:nvSpPr>
        <p:spPr bwMode="auto">
          <a:xfrm flipH="1">
            <a:off x="4860726" y="1268760"/>
            <a:ext cx="28733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7183" name="Line 20"/>
          <p:cNvSpPr>
            <a:spLocks noChangeShapeType="1"/>
          </p:cNvSpPr>
          <p:nvPr/>
        </p:nvSpPr>
        <p:spPr bwMode="auto">
          <a:xfrm flipH="1">
            <a:off x="5724822" y="1268760"/>
            <a:ext cx="28733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20" name="Line 15"/>
          <p:cNvSpPr>
            <a:spLocks noChangeShapeType="1"/>
          </p:cNvSpPr>
          <p:nvPr/>
        </p:nvSpPr>
        <p:spPr bwMode="auto">
          <a:xfrm flipH="1">
            <a:off x="2756128" y="5085184"/>
            <a:ext cx="0" cy="432048"/>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21" name="Line 17"/>
          <p:cNvSpPr>
            <a:spLocks noChangeShapeType="1"/>
          </p:cNvSpPr>
          <p:nvPr/>
        </p:nvSpPr>
        <p:spPr bwMode="auto">
          <a:xfrm flipH="1">
            <a:off x="8244408" y="1268760"/>
            <a:ext cx="14366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22" name="Rectangle 21"/>
          <p:cNvSpPr/>
          <p:nvPr/>
        </p:nvSpPr>
        <p:spPr>
          <a:xfrm>
            <a:off x="4932040" y="2492896"/>
            <a:ext cx="4175770" cy="3970318"/>
          </a:xfrm>
          <a:prstGeom prst="rect">
            <a:avLst/>
          </a:prstGeom>
          <a:solidFill>
            <a:schemeClr val="accent2">
              <a:lumMod val="60000"/>
              <a:lumOff val="40000"/>
            </a:schemeClr>
          </a:solidFill>
        </p:spPr>
        <p:txBody>
          <a:bodyPr wrap="square">
            <a:spAutoFit/>
          </a:bodyPr>
          <a:lstStyle/>
          <a:p>
            <a:pPr algn="justLow"/>
            <a:r>
              <a:rPr lang="ar-SA" sz="2800" b="1" dirty="0" smtClean="0">
                <a:solidFill>
                  <a:srgbClr val="000000"/>
                </a:solidFill>
                <a:latin typeface="Times New Roman" pitchFamily="18" charset="0"/>
              </a:rPr>
              <a:t>ان كل حركة تأتي عن طريق إشارات كهربائية  قد تكون صغيرة او كبيرة حسب قوة الإشارات و السيالات العصبية وتمر عبر الأعصاب فتتحرك المخ الى العضلات عن طريق الأعصاب الحركية الموصلة فتتحرك العضلات وتقوم بتنفيذ الواجب الحركي (كما في هذا الشكل) </a:t>
            </a:r>
            <a:endParaRPr lang="ar-IQ" sz="2800" b="1" u="sng" dirty="0"/>
          </a:p>
        </p:txBody>
      </p:sp>
      <p:sp>
        <p:nvSpPr>
          <p:cNvPr id="24" name="Line 21"/>
          <p:cNvSpPr>
            <a:spLocks noChangeShapeType="1"/>
          </p:cNvSpPr>
          <p:nvPr/>
        </p:nvSpPr>
        <p:spPr bwMode="auto">
          <a:xfrm flipH="1">
            <a:off x="3347864" y="1268760"/>
            <a:ext cx="287337"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25" name="Line 15"/>
          <p:cNvSpPr>
            <a:spLocks noChangeShapeType="1"/>
          </p:cNvSpPr>
          <p:nvPr/>
        </p:nvSpPr>
        <p:spPr bwMode="auto">
          <a:xfrm flipH="1">
            <a:off x="1403648" y="5733256"/>
            <a:ext cx="504056"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26" name="Rectangle 25"/>
          <p:cNvSpPr/>
          <p:nvPr/>
        </p:nvSpPr>
        <p:spPr>
          <a:xfrm>
            <a:off x="251520" y="4110171"/>
            <a:ext cx="1656184" cy="830997"/>
          </a:xfrm>
          <a:prstGeom prst="rect">
            <a:avLst/>
          </a:prstGeom>
          <a:solidFill>
            <a:schemeClr val="tx2">
              <a:lumMod val="40000"/>
              <a:lumOff val="60000"/>
            </a:schemeClr>
          </a:solidFill>
        </p:spPr>
        <p:txBody>
          <a:bodyPr wrap="square">
            <a:spAutoFit/>
          </a:bodyPr>
          <a:lstStyle/>
          <a:p>
            <a:pPr algn="justLow"/>
            <a:r>
              <a:rPr lang="ar-SA" sz="2400" b="1" dirty="0" smtClean="0">
                <a:solidFill>
                  <a:srgbClr val="000000"/>
                </a:solidFill>
                <a:latin typeface="Times New Roman" pitchFamily="18" charset="0"/>
              </a:rPr>
              <a:t>الشكل يوضح حدوث الحركة</a:t>
            </a:r>
            <a:endParaRPr lang="ar-IQ" sz="2400" b="1" u="sng" dirty="0">
              <a:solidFill>
                <a:schemeClr val="accent3"/>
              </a:solidFill>
            </a:endParaRPr>
          </a:p>
        </p:txBody>
      </p:sp>
    </p:spTree>
    <p:extLst>
      <p:ext uri="{BB962C8B-B14F-4D97-AF65-F5344CB8AC3E}">
        <p14:creationId xmlns:p14="http://schemas.microsoft.com/office/powerpoint/2010/main" val="2054662687"/>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800" decel="100000"/>
                                        <p:tgtEl>
                                          <p:spTgt spid="11266"/>
                                        </p:tgtEl>
                                      </p:cBhvr>
                                    </p:animEffect>
                                    <p:anim calcmode="lin" valueType="num">
                                      <p:cBhvr>
                                        <p:cTn id="8" dur="800" decel="100000" fill="hold"/>
                                        <p:tgtEl>
                                          <p:spTgt spid="11266"/>
                                        </p:tgtEl>
                                        <p:attrNameLst>
                                          <p:attrName>style.rotation</p:attrName>
                                        </p:attrNameLst>
                                      </p:cBhvr>
                                      <p:tavLst>
                                        <p:tav tm="0">
                                          <p:val>
                                            <p:fltVal val="-90"/>
                                          </p:val>
                                        </p:tav>
                                        <p:tav tm="100000">
                                          <p:val>
                                            <p:fltVal val="0"/>
                                          </p:val>
                                        </p:tav>
                                      </p:tavLst>
                                    </p:anim>
                                    <p:anim calcmode="lin" valueType="num">
                                      <p:cBhvr>
                                        <p:cTn id="9" dur="800" decel="100000" fill="hold"/>
                                        <p:tgtEl>
                                          <p:spTgt spid="11266"/>
                                        </p:tgtEl>
                                        <p:attrNameLst>
                                          <p:attrName>ppt_x</p:attrName>
                                        </p:attrNameLst>
                                      </p:cBhvr>
                                      <p:tavLst>
                                        <p:tav tm="0">
                                          <p:val>
                                            <p:strVal val="#ppt_x+0.4"/>
                                          </p:val>
                                        </p:tav>
                                        <p:tav tm="100000">
                                          <p:val>
                                            <p:strVal val="#ppt_x-0.05"/>
                                          </p:val>
                                        </p:tav>
                                      </p:tavLst>
                                    </p:anim>
                                    <p:anim calcmode="lin" valueType="num">
                                      <p:cBhvr>
                                        <p:cTn id="10" dur="800" decel="100000" fill="hold"/>
                                        <p:tgtEl>
                                          <p:spTgt spid="1126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26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266"/>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1267">
                                            <p:bg/>
                                          </p:spTgt>
                                        </p:tgtEl>
                                        <p:attrNameLst>
                                          <p:attrName>style.visibility</p:attrName>
                                        </p:attrNameLst>
                                      </p:cBhvr>
                                      <p:to>
                                        <p:strVal val="visible"/>
                                      </p:to>
                                    </p:set>
                                    <p:animEffect transition="in" filter="fade">
                                      <p:cBhvr>
                                        <p:cTn id="17" dur="1000"/>
                                        <p:tgtEl>
                                          <p:spTgt spid="11267">
                                            <p:bg/>
                                          </p:spTgt>
                                        </p:tgtEl>
                                      </p:cBhvr>
                                    </p:animEffect>
                                    <p:anim calcmode="lin" valueType="num">
                                      <p:cBhvr>
                                        <p:cTn id="18" dur="1000" fill="hold"/>
                                        <p:tgtEl>
                                          <p:spTgt spid="11267">
                                            <p:bg/>
                                          </p:spTgt>
                                        </p:tgtEl>
                                        <p:attrNameLst>
                                          <p:attrName>ppt_x</p:attrName>
                                        </p:attrNameLst>
                                      </p:cBhvr>
                                      <p:tavLst>
                                        <p:tav tm="0">
                                          <p:val>
                                            <p:strVal val="#ppt_x"/>
                                          </p:val>
                                        </p:tav>
                                        <p:tav tm="100000">
                                          <p:val>
                                            <p:strVal val="#ppt_x"/>
                                          </p:val>
                                        </p:tav>
                                      </p:tavLst>
                                    </p:anim>
                                    <p:anim calcmode="lin" valueType="num">
                                      <p:cBhvr>
                                        <p:cTn id="19" dur="1000" fill="hold"/>
                                        <p:tgtEl>
                                          <p:spTgt spid="11267">
                                            <p:bg/>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1267">
                                            <p:txEl>
                                              <p:pRg st="1" end="1"/>
                                            </p:txEl>
                                          </p:spTgt>
                                        </p:tgtEl>
                                        <p:attrNameLst>
                                          <p:attrName>style.visibility</p:attrName>
                                        </p:attrNameLst>
                                      </p:cBhvr>
                                      <p:to>
                                        <p:strVal val="visible"/>
                                      </p:to>
                                    </p:set>
                                    <p:animEffect transition="in" filter="fade">
                                      <p:cBhvr>
                                        <p:cTn id="24" dur="1000"/>
                                        <p:tgtEl>
                                          <p:spTgt spid="11267">
                                            <p:txEl>
                                              <p:pRg st="1" end="1"/>
                                            </p:txEl>
                                          </p:spTgt>
                                        </p:tgtEl>
                                      </p:cBhvr>
                                    </p:animEffect>
                                    <p:anim calcmode="lin" valueType="num">
                                      <p:cBhvr>
                                        <p:cTn id="25" dur="1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12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1267">
                                            <p:txEl>
                                              <p:pRg st="2" end="2"/>
                                            </p:txEl>
                                          </p:spTgt>
                                        </p:tgtEl>
                                        <p:attrNameLst>
                                          <p:attrName>style.visibility</p:attrName>
                                        </p:attrNameLst>
                                      </p:cBhvr>
                                      <p:to>
                                        <p:strVal val="visible"/>
                                      </p:to>
                                    </p:set>
                                    <p:animEffect transition="in" filter="fade">
                                      <p:cBhvr>
                                        <p:cTn id="31" dur="1000"/>
                                        <p:tgtEl>
                                          <p:spTgt spid="11267">
                                            <p:txEl>
                                              <p:pRg st="2" end="2"/>
                                            </p:txEl>
                                          </p:spTgt>
                                        </p:tgtEl>
                                      </p:cBhvr>
                                    </p:animEffect>
                                    <p:anim calcmode="lin" valueType="num">
                                      <p:cBhvr>
                                        <p:cTn id="32"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12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11267">
                                            <p:txEl>
                                              <p:pRg st="3" end="3"/>
                                            </p:txEl>
                                          </p:spTgt>
                                        </p:tgtEl>
                                        <p:attrNameLst>
                                          <p:attrName>style.visibility</p:attrName>
                                        </p:attrNameLst>
                                      </p:cBhvr>
                                      <p:to>
                                        <p:strVal val="visible"/>
                                      </p:to>
                                    </p:set>
                                    <p:animEffect transition="in" filter="fade">
                                      <p:cBhvr>
                                        <p:cTn id="38" dur="1000"/>
                                        <p:tgtEl>
                                          <p:spTgt spid="11267">
                                            <p:txEl>
                                              <p:pRg st="3" end="3"/>
                                            </p:txEl>
                                          </p:spTgt>
                                        </p:tgtEl>
                                      </p:cBhvr>
                                    </p:animEffect>
                                    <p:anim calcmode="lin" valueType="num">
                                      <p:cBhvr>
                                        <p:cTn id="39" dur="10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126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11267">
                                            <p:txEl>
                                              <p:pRg st="4" end="4"/>
                                            </p:txEl>
                                          </p:spTgt>
                                        </p:tgtEl>
                                        <p:attrNameLst>
                                          <p:attrName>style.visibility</p:attrName>
                                        </p:attrNameLst>
                                      </p:cBhvr>
                                      <p:to>
                                        <p:strVal val="visible"/>
                                      </p:to>
                                    </p:set>
                                    <p:animEffect transition="in" filter="fade">
                                      <p:cBhvr>
                                        <p:cTn id="45" dur="1000"/>
                                        <p:tgtEl>
                                          <p:spTgt spid="11267">
                                            <p:txEl>
                                              <p:pRg st="4" end="4"/>
                                            </p:txEl>
                                          </p:spTgt>
                                        </p:tgtEl>
                                      </p:cBhvr>
                                    </p:animEffect>
                                    <p:anim calcmode="lin" valueType="num">
                                      <p:cBhvr>
                                        <p:cTn id="46"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1126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11267">
                                            <p:txEl>
                                              <p:pRg st="5" end="5"/>
                                            </p:txEl>
                                          </p:spTgt>
                                        </p:tgtEl>
                                        <p:attrNameLst>
                                          <p:attrName>style.visibility</p:attrName>
                                        </p:attrNameLst>
                                      </p:cBhvr>
                                      <p:to>
                                        <p:strVal val="visible"/>
                                      </p:to>
                                    </p:set>
                                    <p:animEffect transition="in" filter="fade">
                                      <p:cBhvr>
                                        <p:cTn id="52" dur="1000"/>
                                        <p:tgtEl>
                                          <p:spTgt spid="11267">
                                            <p:txEl>
                                              <p:pRg st="5" end="5"/>
                                            </p:txEl>
                                          </p:spTgt>
                                        </p:tgtEl>
                                      </p:cBhvr>
                                    </p:animEffect>
                                    <p:anim calcmode="lin" valueType="num">
                                      <p:cBhvr>
                                        <p:cTn id="53" dur="10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1126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11267">
                                            <p:txEl>
                                              <p:pRg st="6" end="6"/>
                                            </p:txEl>
                                          </p:spTgt>
                                        </p:tgtEl>
                                        <p:attrNameLst>
                                          <p:attrName>style.visibility</p:attrName>
                                        </p:attrNameLst>
                                      </p:cBhvr>
                                      <p:to>
                                        <p:strVal val="visible"/>
                                      </p:to>
                                    </p:set>
                                    <p:animEffect transition="in" filter="fade">
                                      <p:cBhvr>
                                        <p:cTn id="59" dur="1000"/>
                                        <p:tgtEl>
                                          <p:spTgt spid="11267">
                                            <p:txEl>
                                              <p:pRg st="6" end="6"/>
                                            </p:txEl>
                                          </p:spTgt>
                                        </p:tgtEl>
                                      </p:cBhvr>
                                    </p:animEffect>
                                    <p:anim calcmode="lin" valueType="num">
                                      <p:cBhvr>
                                        <p:cTn id="60" dur="10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1126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11267">
                                            <p:txEl>
                                              <p:pRg st="11" end="11"/>
                                            </p:txEl>
                                          </p:spTgt>
                                        </p:tgtEl>
                                        <p:attrNameLst>
                                          <p:attrName>style.visibility</p:attrName>
                                        </p:attrNameLst>
                                      </p:cBhvr>
                                      <p:to>
                                        <p:strVal val="visible"/>
                                      </p:to>
                                    </p:set>
                                    <p:animEffect transition="in" filter="fade">
                                      <p:cBhvr>
                                        <p:cTn id="66" dur="1000"/>
                                        <p:tgtEl>
                                          <p:spTgt spid="11267">
                                            <p:txEl>
                                              <p:pRg st="11" end="11"/>
                                            </p:txEl>
                                          </p:spTgt>
                                        </p:tgtEl>
                                      </p:cBhvr>
                                    </p:animEffect>
                                    <p:anim calcmode="lin" valueType="num">
                                      <p:cBhvr>
                                        <p:cTn id="67" dur="1000" fill="hold"/>
                                        <p:tgtEl>
                                          <p:spTgt spid="11267">
                                            <p:txEl>
                                              <p:pRg st="11" end="11"/>
                                            </p:txEl>
                                          </p:spTgt>
                                        </p:tgtEl>
                                        <p:attrNameLst>
                                          <p:attrName>ppt_x</p:attrName>
                                        </p:attrNameLst>
                                      </p:cBhvr>
                                      <p:tavLst>
                                        <p:tav tm="0">
                                          <p:val>
                                            <p:strVal val="#ppt_x"/>
                                          </p:val>
                                        </p:tav>
                                        <p:tav tm="100000">
                                          <p:val>
                                            <p:strVal val="#ppt_x"/>
                                          </p:val>
                                        </p:tav>
                                      </p:tavLst>
                                    </p:anim>
                                    <p:anim calcmode="lin" valueType="num">
                                      <p:cBhvr>
                                        <p:cTn id="68" dur="1000" fill="hold"/>
                                        <p:tgtEl>
                                          <p:spTgt spid="11267">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1267"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1520" y="260648"/>
            <a:ext cx="8496944" cy="590465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34441588"/>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7504" y="44624"/>
            <a:ext cx="8892480" cy="836712"/>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a:normAutofit fontScale="97500"/>
          </a:bodyPr>
          <a:lstStyle>
            <a:lvl1pPr algn="ctr" defTabSz="914400" rtl="1"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r"/>
            <a:r>
              <a:rPr lang="ar-SA" sz="3600" b="1" u="sng" dirty="0" smtClean="0">
                <a:solidFill>
                  <a:srgbClr val="00B0F0"/>
                </a:solidFill>
              </a:rPr>
              <a:t>أ</a:t>
            </a:r>
            <a:r>
              <a:rPr lang="ar-IQ" sz="3600" b="1" u="sng" dirty="0" smtClean="0">
                <a:solidFill>
                  <a:srgbClr val="00B0F0"/>
                </a:solidFill>
              </a:rPr>
              <a:t>شكال الحركة</a:t>
            </a:r>
            <a:r>
              <a:rPr lang="ar-SA" sz="3600" b="1" u="sng" dirty="0" smtClean="0">
                <a:solidFill>
                  <a:srgbClr val="00B0F0"/>
                </a:solidFill>
              </a:rPr>
              <a:t>:</a:t>
            </a:r>
            <a:r>
              <a:rPr lang="ar-IQ" sz="3600" b="1" u="sng" dirty="0" smtClean="0">
                <a:solidFill>
                  <a:srgbClr val="00B0F0"/>
                </a:solidFill>
              </a:rPr>
              <a:t> </a:t>
            </a:r>
            <a:r>
              <a:rPr lang="ar-IQ" sz="3600" dirty="0" smtClean="0">
                <a:solidFill>
                  <a:schemeClr val="accent2"/>
                </a:solidFill>
              </a:rPr>
              <a:t>يمكن تقسيم الحركة الى عدة اشكال وكالاتي:   </a:t>
            </a:r>
            <a:endParaRPr lang="ar-IQ" sz="3600" dirty="0">
              <a:solidFill>
                <a:schemeClr val="accent2"/>
              </a:solidFill>
            </a:endParaRPr>
          </a:p>
        </p:txBody>
      </p:sp>
      <p:sp>
        <p:nvSpPr>
          <p:cNvPr id="5" name="Rectangle 4"/>
          <p:cNvSpPr/>
          <p:nvPr/>
        </p:nvSpPr>
        <p:spPr>
          <a:xfrm>
            <a:off x="107504" y="620688"/>
            <a:ext cx="8892480" cy="2000548"/>
          </a:xfrm>
          <a:prstGeom prst="rect">
            <a:avLst/>
          </a:prstGeom>
          <a:solidFill>
            <a:schemeClr val="accent1">
              <a:lumMod val="20000"/>
              <a:lumOff val="80000"/>
            </a:schemeClr>
          </a:solidFill>
          <a:ln>
            <a:solidFill>
              <a:schemeClr val="tx2">
                <a:lumMod val="75000"/>
              </a:schemeClr>
            </a:solidFill>
          </a:ln>
        </p:spPr>
        <p:txBody>
          <a:bodyPr wrap="square">
            <a:spAutoFit/>
          </a:bodyPr>
          <a:lstStyle/>
          <a:p>
            <a:r>
              <a:rPr lang="ar-SA" sz="2800" b="1" u="sng" dirty="0" smtClean="0">
                <a:solidFill>
                  <a:srgbClr val="0070C0"/>
                </a:solidFill>
              </a:rPr>
              <a:t>1- </a:t>
            </a:r>
            <a:r>
              <a:rPr lang="ar-IQ" sz="2800" b="1" u="sng" dirty="0" smtClean="0">
                <a:solidFill>
                  <a:srgbClr val="0070C0"/>
                </a:solidFill>
              </a:rPr>
              <a:t>الحركة</a:t>
            </a:r>
            <a:r>
              <a:rPr lang="ar-SA" sz="2800" b="1" u="sng" dirty="0" smtClean="0">
                <a:solidFill>
                  <a:srgbClr val="0070C0"/>
                </a:solidFill>
              </a:rPr>
              <a:t>:</a:t>
            </a:r>
            <a:r>
              <a:rPr lang="ar-IQ" sz="2800" b="1" u="sng" dirty="0" smtClean="0">
                <a:solidFill>
                  <a:srgbClr val="0070C0"/>
                </a:solidFill>
              </a:rPr>
              <a:t> </a:t>
            </a:r>
            <a:r>
              <a:rPr lang="ar-SA" sz="2800" b="1" u="sng" dirty="0" smtClean="0">
                <a:solidFill>
                  <a:srgbClr val="0070C0"/>
                </a:solidFill>
              </a:rPr>
              <a:t>الحركة </a:t>
            </a:r>
            <a:r>
              <a:rPr lang="ar-IQ" sz="2800" b="1" u="sng" dirty="0" smtClean="0">
                <a:solidFill>
                  <a:srgbClr val="0070C0"/>
                </a:solidFill>
              </a:rPr>
              <a:t>تنقسم</a:t>
            </a:r>
            <a:r>
              <a:rPr lang="ar-SA" sz="2800" b="1" u="sng" dirty="0" smtClean="0">
                <a:solidFill>
                  <a:srgbClr val="0070C0"/>
                </a:solidFill>
              </a:rPr>
              <a:t> </a:t>
            </a:r>
            <a:r>
              <a:rPr lang="ar-IQ" sz="2800" b="1" u="sng" dirty="0">
                <a:solidFill>
                  <a:srgbClr val="0070C0"/>
                </a:solidFill>
              </a:rPr>
              <a:t>من حيث الزمن</a:t>
            </a:r>
            <a:r>
              <a:rPr lang="ar-IQ" sz="2800" b="1" u="sng" dirty="0" smtClean="0">
                <a:solidFill>
                  <a:srgbClr val="0070C0"/>
                </a:solidFill>
              </a:rPr>
              <a:t> الى</a:t>
            </a:r>
            <a:r>
              <a:rPr lang="ar-SA" sz="2800" b="1" u="sng" dirty="0" smtClean="0">
                <a:solidFill>
                  <a:srgbClr val="0070C0"/>
                </a:solidFill>
              </a:rPr>
              <a:t> :</a:t>
            </a:r>
            <a:r>
              <a:rPr lang="ar-IQ" sz="2800" b="1" u="sng" dirty="0" smtClean="0">
                <a:solidFill>
                  <a:srgbClr val="0070C0"/>
                </a:solidFill>
              </a:rPr>
              <a:t> </a:t>
            </a:r>
            <a:endParaRPr lang="ar-SA" sz="2800" b="1" u="sng" dirty="0" smtClean="0">
              <a:solidFill>
                <a:srgbClr val="0070C0"/>
              </a:solidFill>
            </a:endParaRPr>
          </a:p>
          <a:p>
            <a:pPr marL="514350" indent="-514350" algn="just">
              <a:buAutoNum type="arabic1Minus"/>
            </a:pPr>
            <a:r>
              <a:rPr lang="ar-IQ" sz="2400" u="sng" dirty="0">
                <a:solidFill>
                  <a:srgbClr val="FF0000"/>
                </a:solidFill>
              </a:rPr>
              <a:t>حركة منتظمة</a:t>
            </a:r>
            <a:r>
              <a:rPr lang="ar-SA" sz="2400" u="sng" dirty="0">
                <a:solidFill>
                  <a:srgbClr val="FF0000"/>
                </a:solidFill>
              </a:rPr>
              <a:t> </a:t>
            </a:r>
            <a:r>
              <a:rPr lang="ar-SA" sz="2000" dirty="0" smtClean="0">
                <a:solidFill>
                  <a:schemeClr val="accent2"/>
                </a:solidFill>
              </a:rPr>
              <a:t>: </a:t>
            </a:r>
            <a:r>
              <a:rPr lang="ar-SA" sz="2400" dirty="0" smtClean="0">
                <a:solidFill>
                  <a:schemeClr val="accent2"/>
                </a:solidFill>
              </a:rPr>
              <a:t>وهي قطع مسافة متساوية في أزمنة متساوية وهذا قليل الحدوث في المجال الرياضي </a:t>
            </a:r>
            <a:r>
              <a:rPr lang="ar-SA" sz="2000" dirty="0" smtClean="0">
                <a:solidFill>
                  <a:schemeClr val="accent2"/>
                </a:solidFill>
              </a:rPr>
              <a:t>.</a:t>
            </a:r>
          </a:p>
          <a:p>
            <a:pPr marL="514350" indent="-514350" algn="just">
              <a:buFontTx/>
              <a:buAutoNum type="arabic1Minus"/>
            </a:pPr>
            <a:r>
              <a:rPr lang="ar-IQ" sz="2400" u="sng" dirty="0" smtClean="0">
                <a:solidFill>
                  <a:srgbClr val="FF0000"/>
                </a:solidFill>
              </a:rPr>
              <a:t>حركة </a:t>
            </a:r>
            <a:r>
              <a:rPr lang="ar-IQ" sz="2400" u="sng" dirty="0">
                <a:solidFill>
                  <a:srgbClr val="FF0000"/>
                </a:solidFill>
              </a:rPr>
              <a:t>غير </a:t>
            </a:r>
            <a:r>
              <a:rPr lang="ar-IQ" sz="2400" u="sng" dirty="0" smtClean="0">
                <a:solidFill>
                  <a:srgbClr val="FF0000"/>
                </a:solidFill>
              </a:rPr>
              <a:t>منتظمة</a:t>
            </a:r>
            <a:r>
              <a:rPr lang="ar-SA" sz="2400" u="sng" dirty="0" smtClean="0">
                <a:solidFill>
                  <a:srgbClr val="FF0000"/>
                </a:solidFill>
              </a:rPr>
              <a:t> </a:t>
            </a:r>
            <a:r>
              <a:rPr lang="ar-SA" sz="2000" dirty="0" smtClean="0">
                <a:solidFill>
                  <a:schemeClr val="accent2"/>
                </a:solidFill>
              </a:rPr>
              <a:t>:</a:t>
            </a:r>
            <a:r>
              <a:rPr lang="ar-IQ" sz="2400" dirty="0" smtClean="0">
                <a:solidFill>
                  <a:schemeClr val="accent2"/>
                </a:solidFill>
              </a:rPr>
              <a:t> </a:t>
            </a:r>
            <a:r>
              <a:rPr lang="ar-SA" sz="2400" dirty="0">
                <a:solidFill>
                  <a:schemeClr val="accent2"/>
                </a:solidFill>
              </a:rPr>
              <a:t>وهي قطع مسافة متساوية في أزمنة </a:t>
            </a:r>
            <a:r>
              <a:rPr lang="ar-SA" sz="2400" dirty="0" smtClean="0">
                <a:solidFill>
                  <a:schemeClr val="accent2"/>
                </a:solidFill>
              </a:rPr>
              <a:t>غير متساوية وهو حالة موجودة في أغلب الأنشطة الرياضية .</a:t>
            </a:r>
            <a:r>
              <a:rPr lang="ar-IQ" sz="2400" dirty="0" smtClean="0">
                <a:solidFill>
                  <a:schemeClr val="accent2"/>
                </a:solidFill>
              </a:rPr>
              <a:t> </a:t>
            </a:r>
            <a:endParaRPr lang="ar-IQ" sz="2400" dirty="0">
              <a:solidFill>
                <a:schemeClr val="accent2"/>
              </a:solidFill>
            </a:endParaRPr>
          </a:p>
        </p:txBody>
      </p:sp>
      <p:sp>
        <p:nvSpPr>
          <p:cNvPr id="6" name="Rectangle 5"/>
          <p:cNvSpPr/>
          <p:nvPr/>
        </p:nvSpPr>
        <p:spPr>
          <a:xfrm>
            <a:off x="107504" y="2637487"/>
            <a:ext cx="8892480" cy="4031873"/>
          </a:xfrm>
          <a:prstGeom prst="rect">
            <a:avLst/>
          </a:prstGeom>
          <a:solidFill>
            <a:schemeClr val="accent2">
              <a:lumMod val="20000"/>
              <a:lumOff val="80000"/>
            </a:schemeClr>
          </a:solidFill>
        </p:spPr>
        <p:txBody>
          <a:bodyPr wrap="square">
            <a:spAutoFit/>
          </a:bodyPr>
          <a:lstStyle/>
          <a:p>
            <a:pPr algn="just"/>
            <a:r>
              <a:rPr lang="ar-SA" sz="2800" b="1" u="sng" dirty="0" smtClean="0">
                <a:solidFill>
                  <a:srgbClr val="0070C0"/>
                </a:solidFill>
              </a:rPr>
              <a:t>2</a:t>
            </a:r>
            <a:r>
              <a:rPr lang="ar-IQ" sz="2800" b="1" u="sng" dirty="0" smtClean="0">
                <a:solidFill>
                  <a:srgbClr val="0070C0"/>
                </a:solidFill>
              </a:rPr>
              <a:t>– الحركة </a:t>
            </a:r>
            <a:r>
              <a:rPr lang="ar-SA" sz="2800" b="1" u="sng" dirty="0" smtClean="0">
                <a:solidFill>
                  <a:srgbClr val="0070C0"/>
                </a:solidFill>
              </a:rPr>
              <a:t>: الحركة </a:t>
            </a:r>
            <a:r>
              <a:rPr lang="ar-IQ" sz="2800" b="1" u="sng" dirty="0" smtClean="0">
                <a:solidFill>
                  <a:srgbClr val="0070C0"/>
                </a:solidFill>
              </a:rPr>
              <a:t>من </a:t>
            </a:r>
            <a:r>
              <a:rPr lang="ar-IQ" sz="2800" b="1" u="sng" dirty="0">
                <a:solidFill>
                  <a:srgbClr val="0070C0"/>
                </a:solidFill>
              </a:rPr>
              <a:t>حيث المسار المكاني وتنقسم الى </a:t>
            </a:r>
            <a:r>
              <a:rPr lang="ar-IQ" sz="2800" b="1" u="sng" dirty="0" smtClean="0">
                <a:solidFill>
                  <a:srgbClr val="0070C0"/>
                </a:solidFill>
              </a:rPr>
              <a:t>:</a:t>
            </a:r>
            <a:r>
              <a:rPr lang="ar-SA" sz="2800" b="1" u="sng" dirty="0" smtClean="0">
                <a:solidFill>
                  <a:srgbClr val="0070C0"/>
                </a:solidFill>
              </a:rPr>
              <a:t> </a:t>
            </a:r>
          </a:p>
          <a:p>
            <a:pPr algn="just"/>
            <a:r>
              <a:rPr lang="ar-SA" sz="2800" b="1" u="sng" dirty="0">
                <a:solidFill>
                  <a:srgbClr val="0070C0"/>
                </a:solidFill>
              </a:rPr>
              <a:t>أ- </a:t>
            </a:r>
            <a:r>
              <a:rPr lang="ar-IQ" sz="2800" b="1" u="sng" dirty="0">
                <a:solidFill>
                  <a:srgbClr val="0070C0"/>
                </a:solidFill>
              </a:rPr>
              <a:t>حركة دائرية</a:t>
            </a:r>
            <a:r>
              <a:rPr lang="ar-SA" sz="2800" dirty="0" smtClean="0">
                <a:solidFill>
                  <a:schemeClr val="tx1">
                    <a:lumMod val="65000"/>
                    <a:lumOff val="35000"/>
                  </a:schemeClr>
                </a:solidFill>
              </a:rPr>
              <a:t>: وهي حركة الجسم حول محور ثابت مثل(العقلة)، او دوران الرياضي حول مركز ثقل جسمه مثل (الجمباز) </a:t>
            </a:r>
          </a:p>
          <a:p>
            <a:pPr algn="just"/>
            <a:r>
              <a:rPr lang="ar-SA" sz="2800" b="1" u="sng" dirty="0">
                <a:solidFill>
                  <a:srgbClr val="0070C0"/>
                </a:solidFill>
              </a:rPr>
              <a:t>ب-</a:t>
            </a:r>
            <a:r>
              <a:rPr lang="ar-IQ" sz="2800" b="1" u="sng" dirty="0">
                <a:solidFill>
                  <a:srgbClr val="0070C0"/>
                </a:solidFill>
              </a:rPr>
              <a:t> حركة انتقالية</a:t>
            </a:r>
            <a:r>
              <a:rPr lang="ar-SA" sz="2800" dirty="0" smtClean="0">
                <a:solidFill>
                  <a:schemeClr val="tx1">
                    <a:lumMod val="65000"/>
                    <a:lumOff val="35000"/>
                  </a:schemeClr>
                </a:solidFill>
              </a:rPr>
              <a:t>: وهي انتقال الجسم من مكان الى آخر ويكون إما بشكل مستقيم او منحني </a:t>
            </a:r>
            <a:r>
              <a:rPr lang="ar-SA" sz="2800" b="1" u="sng" dirty="0" smtClean="0">
                <a:solidFill>
                  <a:srgbClr val="0070C0"/>
                </a:solidFill>
              </a:rPr>
              <a:t>1- </a:t>
            </a:r>
            <a:r>
              <a:rPr lang="ar-IQ" sz="2800" b="1" u="sng" dirty="0">
                <a:solidFill>
                  <a:srgbClr val="0070C0"/>
                </a:solidFill>
              </a:rPr>
              <a:t>حركة انتقالية</a:t>
            </a:r>
            <a:r>
              <a:rPr lang="ar-SA" sz="2800" b="1" u="sng" dirty="0">
                <a:solidFill>
                  <a:srgbClr val="0070C0"/>
                </a:solidFill>
              </a:rPr>
              <a:t> مستقيمة او متموجة </a:t>
            </a:r>
            <a:r>
              <a:rPr lang="ar-SA" sz="2800" dirty="0" smtClean="0">
                <a:solidFill>
                  <a:schemeClr val="tx1">
                    <a:lumMod val="65000"/>
                    <a:lumOff val="35000"/>
                  </a:schemeClr>
                </a:solidFill>
              </a:rPr>
              <a:t>:ويكون حركة الجسم بصورة مستقيمة مثل(ركوب الدرجات)،أما المتموجة مثل(التزحلق على الجليد) </a:t>
            </a:r>
            <a:r>
              <a:rPr lang="ar-SA" sz="2800" b="1" u="sng" dirty="0">
                <a:solidFill>
                  <a:srgbClr val="0070C0"/>
                </a:solidFill>
              </a:rPr>
              <a:t>2- </a:t>
            </a:r>
            <a:r>
              <a:rPr lang="ar-IQ" sz="2800" b="1" u="sng" dirty="0">
                <a:solidFill>
                  <a:srgbClr val="0070C0"/>
                </a:solidFill>
              </a:rPr>
              <a:t>حركة انتقالية</a:t>
            </a:r>
            <a:r>
              <a:rPr lang="ar-SA" sz="2800" b="1" u="sng" dirty="0">
                <a:solidFill>
                  <a:srgbClr val="0070C0"/>
                </a:solidFill>
              </a:rPr>
              <a:t> منحنية </a:t>
            </a:r>
            <a:r>
              <a:rPr lang="ar-SA" sz="2800" dirty="0" smtClean="0">
                <a:solidFill>
                  <a:schemeClr val="tx1">
                    <a:lumMod val="65000"/>
                    <a:lumOff val="35000"/>
                  </a:schemeClr>
                </a:solidFill>
              </a:rPr>
              <a:t>:ويكون حركة الجسم او الأداة بشكل منحني وتشمل انواع القفز(كالعريض والعالي)وكذلك الأداة التي تقذف(الثقل والقرص) اي الجسم و الأداة في حالة طيران . </a:t>
            </a:r>
            <a:endParaRPr lang="ar-IQ" sz="2800" dirty="0">
              <a:solidFill>
                <a:schemeClr val="tx1">
                  <a:lumMod val="65000"/>
                  <a:lumOff val="35000"/>
                </a:schemeClr>
              </a:solidFill>
            </a:endParaRPr>
          </a:p>
        </p:txBody>
      </p:sp>
    </p:spTree>
    <p:extLst>
      <p:ext uri="{BB962C8B-B14F-4D97-AF65-F5344CB8AC3E}">
        <p14:creationId xmlns:p14="http://schemas.microsoft.com/office/powerpoint/2010/main" val="1827571563"/>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7" y="1772816"/>
            <a:ext cx="8496944" cy="792088"/>
          </a:xfrm>
          <a:solidFill>
            <a:schemeClr val="accent3"/>
          </a:solidFill>
        </p:spPr>
        <p:style>
          <a:lnRef idx="2">
            <a:schemeClr val="accent1"/>
          </a:lnRef>
          <a:fillRef idx="1">
            <a:schemeClr val="lt1"/>
          </a:fillRef>
          <a:effectRef idx="0">
            <a:schemeClr val="accent1"/>
          </a:effectRef>
          <a:fontRef idx="minor">
            <a:schemeClr val="dk1"/>
          </a:fontRef>
        </p:style>
        <p:txBody>
          <a:bodyPr>
            <a:noAutofit/>
          </a:bodyPr>
          <a:lstStyle/>
          <a:p>
            <a:pPr marL="548640" lvl="0" indent="-411480" algn="r">
              <a:spcBef>
                <a:spcPct val="20000"/>
              </a:spcBef>
            </a:pPr>
            <a:r>
              <a:rPr lang="ar-IQ" sz="1400" dirty="0" smtClean="0"/>
              <a:t/>
            </a:r>
            <a:br>
              <a:rPr lang="ar-IQ" sz="1400" dirty="0" smtClean="0"/>
            </a:br>
            <a:r>
              <a:rPr lang="ar-IQ" sz="3600" dirty="0" smtClean="0">
                <a:solidFill>
                  <a:schemeClr val="tx1"/>
                </a:solidFill>
              </a:rPr>
              <a:t> </a:t>
            </a:r>
            <a:r>
              <a:rPr lang="ar-IQ" sz="3600" dirty="0">
                <a:solidFill>
                  <a:schemeClr val="tx1"/>
                </a:solidFill>
              </a:rPr>
              <a:t>البناء </a:t>
            </a:r>
            <a:r>
              <a:rPr lang="ar-IQ" sz="3600" dirty="0" smtClean="0">
                <a:solidFill>
                  <a:schemeClr val="tx1"/>
                </a:solidFill>
              </a:rPr>
              <a:t>الحركي أو</a:t>
            </a:r>
            <a:r>
              <a:rPr lang="ar-SA" sz="3600" dirty="0" smtClean="0">
                <a:solidFill>
                  <a:schemeClr val="tx1"/>
                </a:solidFill>
              </a:rPr>
              <a:t>(</a:t>
            </a:r>
            <a:r>
              <a:rPr lang="ar-IQ" sz="3600" dirty="0">
                <a:solidFill>
                  <a:prstClr val="black"/>
                </a:solidFill>
              </a:rPr>
              <a:t>الشكل الظاهري </a:t>
            </a:r>
            <a:r>
              <a:rPr lang="ar-IQ" sz="3600" dirty="0" smtClean="0">
                <a:solidFill>
                  <a:schemeClr val="tx1"/>
                </a:solidFill>
              </a:rPr>
              <a:t>لحركة ا</a:t>
            </a:r>
            <a:r>
              <a:rPr lang="ar-IQ" sz="3600" dirty="0" smtClean="0">
                <a:solidFill>
                  <a:prstClr val="black"/>
                </a:solidFill>
              </a:rPr>
              <a:t>لانسان</a:t>
            </a:r>
            <a:r>
              <a:rPr lang="ar-SA" sz="3600" dirty="0" smtClean="0">
                <a:solidFill>
                  <a:prstClr val="black"/>
                </a:solidFill>
              </a:rPr>
              <a:t>)</a:t>
            </a:r>
            <a:endParaRPr lang="en-US" dirty="0">
              <a:solidFill>
                <a:schemeClr val="tx1"/>
              </a:solidFill>
            </a:endParaRPr>
          </a:p>
        </p:txBody>
      </p:sp>
      <p:sp>
        <p:nvSpPr>
          <p:cNvPr id="4" name="Content Placeholder 3"/>
          <p:cNvSpPr>
            <a:spLocks noGrp="1"/>
          </p:cNvSpPr>
          <p:nvPr>
            <p:ph idx="1"/>
          </p:nvPr>
        </p:nvSpPr>
        <p:spPr>
          <a:xfrm>
            <a:off x="323528" y="2564904"/>
            <a:ext cx="8640960" cy="3877891"/>
          </a:xfrm>
          <a:solidFill>
            <a:schemeClr val="accent1">
              <a:lumMod val="20000"/>
              <a:lumOff val="80000"/>
            </a:schemeClr>
          </a:solidFill>
        </p:spPr>
        <p:txBody>
          <a:bodyPr>
            <a:noAutofit/>
          </a:bodyPr>
          <a:lstStyle/>
          <a:p>
            <a:pPr marL="137160" lvl="0" indent="0" algn="just">
              <a:buClr>
                <a:prstClr val="white">
                  <a:shade val="95000"/>
                </a:prstClr>
              </a:buClr>
              <a:buSzPct val="65000"/>
              <a:buNone/>
            </a:pPr>
            <a:r>
              <a:rPr lang="ar-IQ" sz="2800" dirty="0" smtClean="0"/>
              <a:t>ان لكل حركة بناء </a:t>
            </a:r>
            <a:r>
              <a:rPr lang="ar-IQ" sz="2800" dirty="0"/>
              <a:t>وشكل خاص </a:t>
            </a:r>
            <a:r>
              <a:rPr lang="ar-IQ" sz="2800" dirty="0" smtClean="0"/>
              <a:t>بها، وبناء كل مهارة يمكن ان يكون مختلف عن بناء المهارة الاخرى، فالبناء الحركي يعني / المكونات التي تتكون منها المهارة أو الحركة وهي ماتسمى باقسام الحركة : </a:t>
            </a:r>
            <a:endParaRPr lang="ar-SA" sz="2800" dirty="0" smtClean="0"/>
          </a:p>
          <a:p>
            <a:pPr marL="137160" lvl="0" indent="0" algn="just">
              <a:buClr>
                <a:prstClr val="white">
                  <a:shade val="95000"/>
                </a:prstClr>
              </a:buClr>
              <a:buSzPct val="65000"/>
              <a:buNone/>
            </a:pPr>
            <a:r>
              <a:rPr lang="ar-SA" sz="2800" dirty="0" smtClean="0"/>
              <a:t>كل حركة او مهارة تبنى على ثلاثة اشكال وهذه الأشكال هي :- </a:t>
            </a:r>
            <a:endParaRPr lang="ar-IQ" sz="2800" dirty="0" smtClean="0"/>
          </a:p>
          <a:p>
            <a:pPr marL="137160" indent="0" algn="just">
              <a:buClr>
                <a:prstClr val="white">
                  <a:shade val="95000"/>
                </a:prstClr>
              </a:buClr>
              <a:buSzPct val="65000"/>
              <a:buNone/>
            </a:pPr>
            <a:r>
              <a:rPr lang="ar-IQ" sz="2800" dirty="0" smtClean="0"/>
              <a:t>1- الحركات الثلاثية (حركات الوحيدة) </a:t>
            </a:r>
          </a:p>
          <a:p>
            <a:pPr marL="137160" indent="0" algn="just">
              <a:buClr>
                <a:prstClr val="white">
                  <a:shade val="95000"/>
                </a:prstClr>
              </a:buClr>
              <a:buSzPct val="65000"/>
              <a:buNone/>
            </a:pPr>
            <a:r>
              <a:rPr lang="ar-IQ" sz="2800" dirty="0" smtClean="0"/>
              <a:t>2- </a:t>
            </a:r>
            <a:r>
              <a:rPr lang="ar-IQ" sz="2800" dirty="0" smtClean="0">
                <a:solidFill>
                  <a:prstClr val="black"/>
                </a:solidFill>
              </a:rPr>
              <a:t>الحركات الثنائية (حركات متكررة) </a:t>
            </a:r>
          </a:p>
          <a:p>
            <a:pPr marL="137160" indent="0" algn="just">
              <a:buClr>
                <a:prstClr val="white">
                  <a:shade val="95000"/>
                </a:prstClr>
              </a:buClr>
              <a:buSzPct val="65000"/>
              <a:buNone/>
            </a:pPr>
            <a:r>
              <a:rPr lang="ar-IQ" sz="2800" dirty="0" smtClean="0">
                <a:solidFill>
                  <a:prstClr val="black"/>
                </a:solidFill>
              </a:rPr>
              <a:t>3- </a:t>
            </a:r>
            <a:r>
              <a:rPr lang="ar-IQ" sz="2800" dirty="0" smtClean="0"/>
              <a:t>الحركات المركبة </a:t>
            </a:r>
            <a:endParaRPr lang="ar-SA" sz="2800" dirty="0" smtClean="0"/>
          </a:p>
          <a:p>
            <a:pPr marL="137160" indent="0" algn="just">
              <a:buClr>
                <a:prstClr val="white">
                  <a:shade val="95000"/>
                </a:prstClr>
              </a:buClr>
              <a:buSzPct val="65000"/>
              <a:buNone/>
            </a:pPr>
            <a:r>
              <a:rPr lang="ar-SA" sz="2800" dirty="0" smtClean="0"/>
              <a:t>وكل حركة او مهارة تتكون من ثلاثة اقسام هي(تحضيري،رئيسي،ختامي)</a:t>
            </a:r>
            <a:r>
              <a:rPr lang="ar-IQ" sz="2800" dirty="0" smtClean="0"/>
              <a:t>    </a:t>
            </a:r>
            <a:endParaRPr lang="ar-IQ" sz="2800" dirty="0"/>
          </a:p>
        </p:txBody>
      </p:sp>
      <p:sp>
        <p:nvSpPr>
          <p:cNvPr id="3" name="Rectangle 2"/>
          <p:cNvSpPr/>
          <p:nvPr/>
        </p:nvSpPr>
        <p:spPr>
          <a:xfrm>
            <a:off x="997337" y="116632"/>
            <a:ext cx="7047121" cy="584775"/>
          </a:xfrm>
          <a:prstGeom prst="rect">
            <a:avLst/>
          </a:prstGeom>
        </p:spPr>
        <p:txBody>
          <a:bodyPr wrap="none">
            <a:spAutoFit/>
          </a:bodyPr>
          <a:lstStyle/>
          <a:p>
            <a:pPr algn="just"/>
            <a:r>
              <a:rPr lang="ar-SA" sz="3200" b="1" u="sng" dirty="0" smtClean="0">
                <a:solidFill>
                  <a:srgbClr val="0070C0"/>
                </a:solidFill>
              </a:rPr>
              <a:t>3</a:t>
            </a:r>
            <a:r>
              <a:rPr lang="ar-IQ" sz="3200" b="1" u="sng" dirty="0" smtClean="0">
                <a:solidFill>
                  <a:srgbClr val="0070C0"/>
                </a:solidFill>
              </a:rPr>
              <a:t>– الحركة</a:t>
            </a:r>
            <a:r>
              <a:rPr lang="ar-SA" sz="3200" b="1" u="sng" dirty="0" smtClean="0">
                <a:solidFill>
                  <a:srgbClr val="0070C0"/>
                </a:solidFill>
              </a:rPr>
              <a:t>: </a:t>
            </a:r>
            <a:r>
              <a:rPr lang="ar-SA" sz="3200" b="1" u="sng" dirty="0">
                <a:solidFill>
                  <a:srgbClr val="0070C0"/>
                </a:solidFill>
              </a:rPr>
              <a:t>الحركة </a:t>
            </a:r>
            <a:r>
              <a:rPr lang="ar-IQ" sz="3200" b="1" u="sng" dirty="0">
                <a:solidFill>
                  <a:srgbClr val="0070C0"/>
                </a:solidFill>
              </a:rPr>
              <a:t>من </a:t>
            </a:r>
            <a:r>
              <a:rPr lang="ar-IQ" sz="3200" b="1" u="sng" dirty="0" smtClean="0">
                <a:solidFill>
                  <a:srgbClr val="0070C0"/>
                </a:solidFill>
              </a:rPr>
              <a:t>حيث ال</a:t>
            </a:r>
            <a:r>
              <a:rPr lang="ar-SA" sz="3200" b="1" u="sng" dirty="0" smtClean="0">
                <a:solidFill>
                  <a:srgbClr val="0070C0"/>
                </a:solidFill>
              </a:rPr>
              <a:t>شكل</a:t>
            </a:r>
            <a:r>
              <a:rPr lang="ar-IQ" sz="3200" b="1" u="sng" dirty="0" smtClean="0">
                <a:solidFill>
                  <a:srgbClr val="0070C0"/>
                </a:solidFill>
              </a:rPr>
              <a:t> </a:t>
            </a:r>
            <a:r>
              <a:rPr lang="ar-IQ" sz="3200" b="1" u="sng" dirty="0">
                <a:solidFill>
                  <a:srgbClr val="0070C0"/>
                </a:solidFill>
              </a:rPr>
              <a:t>وتنقسم الى :</a:t>
            </a:r>
            <a:r>
              <a:rPr lang="ar-SA" sz="3200" b="1" u="sng" dirty="0">
                <a:solidFill>
                  <a:srgbClr val="0070C0"/>
                </a:solidFill>
              </a:rPr>
              <a:t> </a:t>
            </a:r>
          </a:p>
        </p:txBody>
      </p:sp>
      <p:sp>
        <p:nvSpPr>
          <p:cNvPr id="5" name="Rectangle 4"/>
          <p:cNvSpPr/>
          <p:nvPr/>
        </p:nvSpPr>
        <p:spPr>
          <a:xfrm>
            <a:off x="251520" y="620688"/>
            <a:ext cx="8856984" cy="1077218"/>
          </a:xfrm>
          <a:prstGeom prst="rect">
            <a:avLst/>
          </a:prstGeom>
          <a:solidFill>
            <a:schemeClr val="bg2">
              <a:lumMod val="90000"/>
            </a:schemeClr>
          </a:solidFill>
        </p:spPr>
        <p:txBody>
          <a:bodyPr wrap="square">
            <a:spAutoFit/>
          </a:bodyPr>
          <a:lstStyle/>
          <a:p>
            <a:pPr lvl="1" algn="ctr"/>
            <a:r>
              <a:rPr lang="ar-SA" sz="3200" dirty="0" smtClean="0">
                <a:solidFill>
                  <a:srgbClr val="FF0000"/>
                </a:solidFill>
              </a:rPr>
              <a:t>أ- </a:t>
            </a:r>
            <a:r>
              <a:rPr lang="ar-IQ" sz="3200" dirty="0" smtClean="0">
                <a:solidFill>
                  <a:srgbClr val="FF0000"/>
                </a:solidFill>
              </a:rPr>
              <a:t>الحرك</a:t>
            </a:r>
            <a:r>
              <a:rPr lang="ar-SA" sz="3200" dirty="0" smtClean="0">
                <a:solidFill>
                  <a:srgbClr val="FF0000"/>
                </a:solidFill>
              </a:rPr>
              <a:t>ات</a:t>
            </a:r>
            <a:r>
              <a:rPr lang="ar-IQ" sz="3200" dirty="0" smtClean="0">
                <a:solidFill>
                  <a:srgbClr val="FF0000"/>
                </a:solidFill>
              </a:rPr>
              <a:t> </a:t>
            </a:r>
            <a:r>
              <a:rPr lang="ar-IQ" sz="3200" dirty="0">
                <a:solidFill>
                  <a:srgbClr val="FF0000"/>
                </a:solidFill>
              </a:rPr>
              <a:t>الوحيدة </a:t>
            </a:r>
            <a:r>
              <a:rPr lang="ar-SA" sz="3200" dirty="0" smtClean="0">
                <a:solidFill>
                  <a:srgbClr val="FF0000"/>
                </a:solidFill>
              </a:rPr>
              <a:t>(الثلاثية)   ب</a:t>
            </a:r>
            <a:r>
              <a:rPr lang="ar-IQ" sz="3200" dirty="0" smtClean="0">
                <a:solidFill>
                  <a:srgbClr val="FF0000"/>
                </a:solidFill>
              </a:rPr>
              <a:t>-</a:t>
            </a:r>
            <a:r>
              <a:rPr lang="ar-SA" sz="3200" dirty="0" smtClean="0">
                <a:solidFill>
                  <a:srgbClr val="FF0000"/>
                </a:solidFill>
              </a:rPr>
              <a:t> </a:t>
            </a:r>
            <a:r>
              <a:rPr lang="ar-IQ" sz="3200" dirty="0" smtClean="0">
                <a:solidFill>
                  <a:srgbClr val="FF0000"/>
                </a:solidFill>
              </a:rPr>
              <a:t>الحرك</a:t>
            </a:r>
            <a:r>
              <a:rPr lang="ar-SA" sz="3200" dirty="0" smtClean="0">
                <a:solidFill>
                  <a:srgbClr val="FF0000"/>
                </a:solidFill>
              </a:rPr>
              <a:t>ات</a:t>
            </a:r>
            <a:r>
              <a:rPr lang="ar-IQ" sz="3200" dirty="0" smtClean="0">
                <a:solidFill>
                  <a:srgbClr val="FF0000"/>
                </a:solidFill>
              </a:rPr>
              <a:t> المتكررة</a:t>
            </a:r>
            <a:r>
              <a:rPr lang="ar-SA" sz="3200" dirty="0" smtClean="0">
                <a:solidFill>
                  <a:srgbClr val="FF0000"/>
                </a:solidFill>
              </a:rPr>
              <a:t> </a:t>
            </a:r>
            <a:r>
              <a:rPr lang="ar-SA" sz="3200" dirty="0">
                <a:solidFill>
                  <a:srgbClr val="FF0000"/>
                </a:solidFill>
              </a:rPr>
              <a:t>(</a:t>
            </a:r>
            <a:r>
              <a:rPr lang="ar-SA" sz="3200" dirty="0" smtClean="0">
                <a:solidFill>
                  <a:srgbClr val="FF0000"/>
                </a:solidFill>
              </a:rPr>
              <a:t>الثنائية</a:t>
            </a:r>
            <a:r>
              <a:rPr lang="ar-SA" sz="3200" dirty="0">
                <a:solidFill>
                  <a:srgbClr val="FF0000"/>
                </a:solidFill>
              </a:rPr>
              <a:t>)</a:t>
            </a:r>
            <a:r>
              <a:rPr lang="ar-IQ" sz="3200" dirty="0" smtClean="0">
                <a:solidFill>
                  <a:srgbClr val="FF0000"/>
                </a:solidFill>
              </a:rPr>
              <a:t> </a:t>
            </a:r>
            <a:r>
              <a:rPr lang="ar-SA" sz="3200" dirty="0" smtClean="0">
                <a:solidFill>
                  <a:srgbClr val="FF0000"/>
                </a:solidFill>
              </a:rPr>
              <a:t>ج</a:t>
            </a:r>
            <a:r>
              <a:rPr lang="ar-IQ" sz="3200" dirty="0" smtClean="0">
                <a:solidFill>
                  <a:srgbClr val="FF0000"/>
                </a:solidFill>
              </a:rPr>
              <a:t>- الحرك</a:t>
            </a:r>
            <a:r>
              <a:rPr lang="ar-SA" sz="3200" dirty="0" smtClean="0">
                <a:solidFill>
                  <a:srgbClr val="FF0000"/>
                </a:solidFill>
              </a:rPr>
              <a:t>ات</a:t>
            </a:r>
            <a:r>
              <a:rPr lang="ar-IQ" sz="3200" dirty="0" smtClean="0">
                <a:solidFill>
                  <a:srgbClr val="FF0000"/>
                </a:solidFill>
              </a:rPr>
              <a:t> </a:t>
            </a:r>
            <a:r>
              <a:rPr lang="ar-IQ" sz="3200" dirty="0">
                <a:solidFill>
                  <a:srgbClr val="FF0000"/>
                </a:solidFill>
              </a:rPr>
              <a:t>المركبة </a:t>
            </a:r>
            <a:r>
              <a:rPr lang="ar-IQ" sz="3200" dirty="0" smtClean="0"/>
              <a:t>                    </a:t>
            </a:r>
            <a:endParaRPr lang="ar-IQ" sz="3200" dirty="0"/>
          </a:p>
        </p:txBody>
      </p:sp>
    </p:spTree>
    <p:extLst>
      <p:ext uri="{BB962C8B-B14F-4D97-AF65-F5344CB8AC3E}">
        <p14:creationId xmlns:p14="http://schemas.microsoft.com/office/powerpoint/2010/main" val="3709910442"/>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60648"/>
            <a:ext cx="7437512" cy="720080"/>
          </a:xfrm>
          <a:solidFill>
            <a:schemeClr val="accent6">
              <a:lumMod val="20000"/>
              <a:lumOff val="80000"/>
            </a:schemeClr>
          </a:solidFill>
        </p:spPr>
        <p:txBody>
          <a:bodyPr>
            <a:noAutofit/>
          </a:bodyPr>
          <a:lstStyle/>
          <a:p>
            <a:pPr>
              <a:spcBef>
                <a:spcPts val="0"/>
              </a:spcBef>
            </a:pPr>
            <a:r>
              <a:rPr lang="ar-IQ" sz="3600" b="1" dirty="0" smtClean="0">
                <a:ea typeface="+mn-ea"/>
                <a:cs typeface="Arial"/>
              </a:rPr>
              <a:t/>
            </a:r>
            <a:br>
              <a:rPr lang="ar-IQ" sz="3600" b="1" dirty="0" smtClean="0">
                <a:ea typeface="+mn-ea"/>
                <a:cs typeface="Arial"/>
              </a:rPr>
            </a:br>
            <a:r>
              <a:rPr lang="ar-IQ" sz="3600" dirty="0"/>
              <a:t>1- الحركات </a:t>
            </a:r>
            <a:r>
              <a:rPr lang="ar-IQ" sz="3600" dirty="0" smtClean="0"/>
              <a:t>الثلاثية </a:t>
            </a:r>
            <a:r>
              <a:rPr lang="ar-IQ" sz="3600" dirty="0"/>
              <a:t>(حركات الوحيدة) </a:t>
            </a:r>
            <a:r>
              <a:rPr lang="en-US" sz="3600" dirty="0">
                <a:ea typeface="+mn-ea"/>
                <a:cs typeface="+mn-cs"/>
              </a:rPr>
              <a:t/>
            </a:r>
            <a:br>
              <a:rPr lang="en-US" sz="3600" dirty="0">
                <a:ea typeface="+mn-ea"/>
                <a:cs typeface="+mn-cs"/>
              </a:rPr>
            </a:br>
            <a:endParaRPr lang="ar-IQ" sz="3600" dirty="0"/>
          </a:p>
        </p:txBody>
      </p:sp>
      <p:sp>
        <p:nvSpPr>
          <p:cNvPr id="4" name="Content Placeholder 2"/>
          <p:cNvSpPr txBox="1">
            <a:spLocks/>
          </p:cNvSpPr>
          <p:nvPr/>
        </p:nvSpPr>
        <p:spPr>
          <a:xfrm>
            <a:off x="107504" y="1456144"/>
            <a:ext cx="8784976" cy="4709160"/>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vert="horz" lIns="91440" tIns="45720" rIns="91440" bIns="45720" rtlCol="1">
            <a:normAutofit lnSpcReduction="10000"/>
          </a:bodyPr>
          <a:lstStyle>
            <a:lvl1pPr marL="342900" indent="-342900" algn="r" defTabSz="914400" rtl="1"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just">
              <a:buNone/>
            </a:pPr>
            <a:r>
              <a:rPr lang="ar-SA" dirty="0" smtClean="0">
                <a:solidFill>
                  <a:prstClr val="black"/>
                </a:solidFill>
              </a:rPr>
              <a:t>وهي</a:t>
            </a:r>
            <a:r>
              <a:rPr lang="ar-IQ" dirty="0" smtClean="0">
                <a:solidFill>
                  <a:prstClr val="black"/>
                </a:solidFill>
              </a:rPr>
              <a:t> الحركة</a:t>
            </a:r>
            <a:r>
              <a:rPr lang="ar-SA" dirty="0" smtClean="0">
                <a:solidFill>
                  <a:prstClr val="black"/>
                </a:solidFill>
              </a:rPr>
              <a:t> التي تتكون من ثلاثة اقسام، وتسمى الحركة  </a:t>
            </a:r>
            <a:r>
              <a:rPr lang="ar-IQ" dirty="0" smtClean="0">
                <a:solidFill>
                  <a:prstClr val="black"/>
                </a:solidFill>
              </a:rPr>
              <a:t> </a:t>
            </a:r>
            <a:r>
              <a:rPr lang="ar-SA" dirty="0" smtClean="0">
                <a:solidFill>
                  <a:prstClr val="black"/>
                </a:solidFill>
              </a:rPr>
              <a:t>(</a:t>
            </a:r>
            <a:r>
              <a:rPr lang="ar-IQ" dirty="0" smtClean="0">
                <a:solidFill>
                  <a:prstClr val="black"/>
                </a:solidFill>
              </a:rPr>
              <a:t>الوحيدة</a:t>
            </a:r>
            <a:r>
              <a:rPr lang="ar-SA" dirty="0" smtClean="0">
                <a:solidFill>
                  <a:prstClr val="black"/>
                </a:solidFill>
              </a:rPr>
              <a:t>)</a:t>
            </a:r>
            <a:r>
              <a:rPr lang="ar-SA" dirty="0">
                <a:solidFill>
                  <a:prstClr val="black"/>
                </a:solidFill>
              </a:rPr>
              <a:t> </a:t>
            </a:r>
            <a:r>
              <a:rPr lang="ar-SA" dirty="0" smtClean="0">
                <a:solidFill>
                  <a:prstClr val="black"/>
                </a:solidFill>
              </a:rPr>
              <a:t>لأنها</a:t>
            </a:r>
            <a:r>
              <a:rPr lang="ar-IQ" dirty="0" smtClean="0">
                <a:solidFill>
                  <a:prstClr val="black"/>
                </a:solidFill>
              </a:rPr>
              <a:t> تؤدي لمرة واحدة وينتهي واجبها، مثل</a:t>
            </a:r>
            <a:r>
              <a:rPr lang="ar-SA" dirty="0" smtClean="0">
                <a:solidFill>
                  <a:prstClr val="black"/>
                </a:solidFill>
              </a:rPr>
              <a:t> </a:t>
            </a:r>
            <a:r>
              <a:rPr lang="ar-IQ" dirty="0" smtClean="0">
                <a:solidFill>
                  <a:prstClr val="black"/>
                </a:solidFill>
              </a:rPr>
              <a:t>(</a:t>
            </a:r>
            <a:r>
              <a:rPr lang="ar-SA" dirty="0" smtClean="0">
                <a:solidFill>
                  <a:prstClr val="black"/>
                </a:solidFill>
              </a:rPr>
              <a:t>القفز العالي والعريض ورمح والقرص والثقل </a:t>
            </a:r>
            <a:r>
              <a:rPr lang="ar-IQ" dirty="0" smtClean="0">
                <a:solidFill>
                  <a:prstClr val="black"/>
                </a:solidFill>
              </a:rPr>
              <a:t>.... الخ ) </a:t>
            </a:r>
            <a:r>
              <a:rPr lang="ar-SA" dirty="0" smtClean="0">
                <a:solidFill>
                  <a:prstClr val="black"/>
                </a:solidFill>
              </a:rPr>
              <a:t>ويتطلب التعلم الأقسام الثلاثة للمهارة او الحركة بشكل جيد مع ربط الأقسام بشكل انسيابي وكأنها قسم واحد وهذه الأقسام هي : </a:t>
            </a:r>
          </a:p>
          <a:p>
            <a:pPr marL="0" indent="0" algn="just">
              <a:buNone/>
            </a:pPr>
            <a:endParaRPr lang="ar-IQ" dirty="0" smtClean="0">
              <a:solidFill>
                <a:prstClr val="black"/>
              </a:solidFill>
            </a:endParaRPr>
          </a:p>
          <a:p>
            <a:pPr marL="0" indent="0" algn="just">
              <a:buFont typeface="Arial" pitchFamily="34" charset="0"/>
              <a:buNone/>
            </a:pPr>
            <a:r>
              <a:rPr lang="ar-IQ" dirty="0">
                <a:solidFill>
                  <a:prstClr val="black"/>
                </a:solidFill>
              </a:rPr>
              <a:t> </a:t>
            </a:r>
            <a:r>
              <a:rPr lang="ar-IQ" dirty="0" smtClean="0">
                <a:solidFill>
                  <a:prstClr val="black"/>
                </a:solidFill>
              </a:rPr>
              <a:t> أ-القسم التحضيري ( الاعدادي)</a:t>
            </a:r>
            <a:r>
              <a:rPr lang="ar-SA" dirty="0" smtClean="0">
                <a:solidFill>
                  <a:prstClr val="black"/>
                </a:solidFill>
              </a:rPr>
              <a:t> </a:t>
            </a:r>
            <a:r>
              <a:rPr lang="ar-IQ" dirty="0" smtClean="0">
                <a:solidFill>
                  <a:prstClr val="black"/>
                </a:solidFill>
              </a:rPr>
              <a:t>.</a:t>
            </a:r>
            <a:r>
              <a:rPr lang="ar-SA" dirty="0" smtClean="0">
                <a:solidFill>
                  <a:prstClr val="black"/>
                </a:solidFill>
              </a:rPr>
              <a:t> </a:t>
            </a:r>
            <a:endParaRPr lang="ar-IQ" dirty="0" smtClean="0">
              <a:solidFill>
                <a:prstClr val="black"/>
              </a:solidFill>
            </a:endParaRPr>
          </a:p>
          <a:p>
            <a:pPr marL="0" indent="0" algn="just">
              <a:buFont typeface="Arial" pitchFamily="34" charset="0"/>
              <a:buNone/>
            </a:pPr>
            <a:r>
              <a:rPr lang="ar-IQ" dirty="0" smtClean="0">
                <a:solidFill>
                  <a:prstClr val="black"/>
                </a:solidFill>
              </a:rPr>
              <a:t> ب-القسم الرئيسي</a:t>
            </a:r>
            <a:r>
              <a:rPr lang="ar-SA" dirty="0" smtClean="0">
                <a:solidFill>
                  <a:prstClr val="black"/>
                </a:solidFill>
              </a:rPr>
              <a:t> </a:t>
            </a:r>
            <a:r>
              <a:rPr lang="ar-IQ" dirty="0" smtClean="0">
                <a:solidFill>
                  <a:prstClr val="black"/>
                </a:solidFill>
              </a:rPr>
              <a:t>. </a:t>
            </a:r>
          </a:p>
          <a:p>
            <a:pPr marL="0" indent="0" algn="just">
              <a:buFont typeface="Arial" pitchFamily="34" charset="0"/>
              <a:buNone/>
            </a:pPr>
            <a:r>
              <a:rPr lang="ar-IQ" dirty="0" smtClean="0">
                <a:solidFill>
                  <a:prstClr val="black"/>
                </a:solidFill>
              </a:rPr>
              <a:t>  ج-القسم النهائي(الختامي) .</a:t>
            </a:r>
            <a:r>
              <a:rPr lang="ar-SA" dirty="0" smtClean="0">
                <a:solidFill>
                  <a:prstClr val="black"/>
                </a:solidFill>
              </a:rPr>
              <a:t> </a:t>
            </a:r>
            <a:endParaRPr lang="en-US" dirty="0" smtClean="0">
              <a:solidFill>
                <a:prstClr val="black"/>
              </a:solidFill>
            </a:endParaRPr>
          </a:p>
        </p:txBody>
      </p:sp>
    </p:spTree>
    <p:extLst>
      <p:ext uri="{BB962C8B-B14F-4D97-AF65-F5344CB8AC3E}">
        <p14:creationId xmlns:p14="http://schemas.microsoft.com/office/powerpoint/2010/main" val="4245900872"/>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860514"/>
            <a:ext cx="8784976" cy="6863417"/>
          </a:xfrm>
          <a:prstGeom prst="rect">
            <a:avLst/>
          </a:prstGeom>
        </p:spPr>
        <p:txBody>
          <a:bodyPr wrap="square">
            <a:spAutoFit/>
          </a:bodyPr>
          <a:lstStyle/>
          <a:p>
            <a:pPr lvl="0" algn="ctr"/>
            <a:r>
              <a:rPr lang="ar-IQ" sz="2800" b="1" u="sng" dirty="0">
                <a:solidFill>
                  <a:prstClr val="black"/>
                </a:solidFill>
                <a:latin typeface="Times New Roman"/>
                <a:ea typeface="Times New Roman"/>
              </a:rPr>
              <a:t>بعض الملاحظات والا</a:t>
            </a:r>
            <a:r>
              <a:rPr lang="ar-SA" sz="2800" b="1" u="sng" dirty="0">
                <a:solidFill>
                  <a:prstClr val="black"/>
                </a:solidFill>
                <a:latin typeface="Times New Roman"/>
                <a:ea typeface="Times New Roman"/>
              </a:rPr>
              <a:t>رشادات عامة</a:t>
            </a:r>
            <a:r>
              <a:rPr lang="ar-IQ" sz="2800" b="1" u="sng" dirty="0">
                <a:solidFill>
                  <a:prstClr val="black"/>
                </a:solidFill>
                <a:latin typeface="Times New Roman"/>
                <a:ea typeface="Times New Roman"/>
              </a:rPr>
              <a:t>   </a:t>
            </a:r>
            <a:endParaRPr lang="ar-SA" sz="2800" b="1" u="sng" dirty="0" smtClean="0">
              <a:solidFill>
                <a:prstClr val="black"/>
              </a:solidFill>
              <a:latin typeface="Times New Roman"/>
              <a:ea typeface="Times New Roman"/>
            </a:endParaRPr>
          </a:p>
          <a:p>
            <a:pPr lvl="0" algn="ctr"/>
            <a:r>
              <a:rPr lang="ar-IQ" sz="2800" b="1" u="sng" dirty="0" smtClean="0">
                <a:solidFill>
                  <a:prstClr val="black"/>
                </a:solidFill>
                <a:latin typeface="Times New Roman"/>
                <a:ea typeface="Times New Roman"/>
              </a:rPr>
              <a:t> </a:t>
            </a:r>
            <a:r>
              <a:rPr lang="ar-IQ" sz="2800" b="1" dirty="0" smtClean="0">
                <a:solidFill>
                  <a:prstClr val="black"/>
                </a:solidFill>
                <a:latin typeface="Times New Roman"/>
                <a:ea typeface="Times New Roman"/>
              </a:rPr>
              <a:t> </a:t>
            </a:r>
            <a:endParaRPr lang="ar-SA" sz="2000" b="1" dirty="0">
              <a:solidFill>
                <a:prstClr val="black"/>
              </a:solidFill>
              <a:latin typeface="Times New Roman"/>
              <a:ea typeface="Times New Roman"/>
            </a:endParaRPr>
          </a:p>
          <a:p>
            <a:pPr lvl="0">
              <a:lnSpc>
                <a:spcPct val="200000"/>
              </a:lnSpc>
            </a:pPr>
            <a:r>
              <a:rPr lang="ar-SA" sz="2000" b="1" dirty="0">
                <a:solidFill>
                  <a:prstClr val="black"/>
                </a:solidFill>
                <a:latin typeface="Times New Roman"/>
                <a:ea typeface="Times New Roman"/>
              </a:rPr>
              <a:t>1</a:t>
            </a:r>
            <a:r>
              <a:rPr lang="ar-SA" sz="2400" b="1" dirty="0" smtClean="0">
                <a:solidFill>
                  <a:prstClr val="black"/>
                </a:solidFill>
                <a:latin typeface="Times New Roman"/>
                <a:ea typeface="Times New Roman"/>
              </a:rPr>
              <a:t>- الالتزام بالدوام و المحاضرة ضروري خاصة </a:t>
            </a:r>
            <a:r>
              <a:rPr lang="ar-SA" sz="2400" b="1" dirty="0">
                <a:solidFill>
                  <a:prstClr val="black"/>
                </a:solidFill>
                <a:latin typeface="Times New Roman"/>
                <a:ea typeface="Times New Roman"/>
              </a:rPr>
              <a:t>في الوقت </a:t>
            </a:r>
            <a:r>
              <a:rPr lang="ar-SA" sz="2400" b="1" dirty="0" smtClean="0">
                <a:solidFill>
                  <a:prstClr val="black"/>
                </a:solidFill>
                <a:latin typeface="Times New Roman"/>
                <a:ea typeface="Times New Roman"/>
              </a:rPr>
              <a:t>المحدد .    </a:t>
            </a:r>
          </a:p>
          <a:p>
            <a:pPr lvl="0">
              <a:lnSpc>
                <a:spcPct val="200000"/>
              </a:lnSpc>
            </a:pPr>
            <a:r>
              <a:rPr lang="ar-SA" sz="2400" b="1" dirty="0" smtClean="0">
                <a:solidFill>
                  <a:prstClr val="black"/>
                </a:solidFill>
                <a:latin typeface="Times New Roman"/>
                <a:ea typeface="Times New Roman"/>
              </a:rPr>
              <a:t>2- </a:t>
            </a:r>
            <a:r>
              <a:rPr lang="ar-SA" sz="2400" b="1" dirty="0">
                <a:solidFill>
                  <a:prstClr val="black"/>
                </a:solidFill>
                <a:latin typeface="Times New Roman"/>
                <a:ea typeface="Times New Roman"/>
              </a:rPr>
              <a:t>الأحاديث الجانبية غير مقبول </a:t>
            </a:r>
            <a:r>
              <a:rPr lang="ar-SA" sz="2400" b="1" dirty="0" smtClean="0">
                <a:solidFill>
                  <a:prstClr val="black"/>
                </a:solidFill>
                <a:latin typeface="Times New Roman"/>
                <a:ea typeface="Times New Roman"/>
              </a:rPr>
              <a:t>.</a:t>
            </a:r>
          </a:p>
          <a:p>
            <a:pPr lvl="0">
              <a:lnSpc>
                <a:spcPct val="200000"/>
              </a:lnSpc>
            </a:pPr>
            <a:r>
              <a:rPr lang="ar-SA" sz="2400" b="1" dirty="0">
                <a:solidFill>
                  <a:prstClr val="black"/>
                </a:solidFill>
                <a:latin typeface="Times New Roman"/>
                <a:ea typeface="Times New Roman"/>
              </a:rPr>
              <a:t>3- ال</a:t>
            </a:r>
            <a:r>
              <a:rPr lang="ar-IQ" sz="2400" b="1" dirty="0">
                <a:solidFill>
                  <a:prstClr val="black"/>
                </a:solidFill>
                <a:latin typeface="Times New Roman"/>
                <a:ea typeface="Times New Roman"/>
              </a:rPr>
              <a:t>لعب ب</a:t>
            </a:r>
            <a:r>
              <a:rPr lang="ar-SA" sz="2400" b="1" dirty="0">
                <a:solidFill>
                  <a:prstClr val="black"/>
                </a:solidFill>
                <a:latin typeface="Times New Roman"/>
                <a:ea typeface="Times New Roman"/>
              </a:rPr>
              <a:t>الموبايل </a:t>
            </a:r>
            <a:r>
              <a:rPr lang="ar-SA" sz="2400" b="1" dirty="0" smtClean="0">
                <a:solidFill>
                  <a:prstClr val="black"/>
                </a:solidFill>
                <a:latin typeface="Times New Roman"/>
                <a:ea typeface="Times New Roman"/>
              </a:rPr>
              <a:t>غير </a:t>
            </a:r>
            <a:r>
              <a:rPr lang="ar-SA" sz="2400" b="1" dirty="0">
                <a:solidFill>
                  <a:prstClr val="black"/>
                </a:solidFill>
                <a:latin typeface="Times New Roman"/>
                <a:ea typeface="Times New Roman"/>
              </a:rPr>
              <a:t>مقبول </a:t>
            </a:r>
            <a:r>
              <a:rPr lang="ar-SA" sz="2400" b="1" dirty="0" smtClean="0">
                <a:solidFill>
                  <a:prstClr val="black"/>
                </a:solidFill>
                <a:latin typeface="Times New Roman"/>
                <a:ea typeface="Times New Roman"/>
              </a:rPr>
              <a:t>.</a:t>
            </a:r>
          </a:p>
          <a:p>
            <a:pPr lvl="0">
              <a:lnSpc>
                <a:spcPct val="200000"/>
              </a:lnSpc>
            </a:pPr>
            <a:r>
              <a:rPr lang="ar-SA" sz="2400" b="1" dirty="0" smtClean="0">
                <a:solidFill>
                  <a:prstClr val="black"/>
                </a:solidFill>
                <a:latin typeface="Times New Roman"/>
                <a:ea typeface="Times New Roman"/>
              </a:rPr>
              <a:t>4- درس التعلم الحركي يقوم المدرس بتوضيحها باللغتي الكوردي و العربي و المطلوب المصطلحات الإنكليزية المتعلقة بالدرس .</a:t>
            </a:r>
          </a:p>
          <a:p>
            <a:pPr lvl="0"/>
            <a:r>
              <a:rPr lang="en-US" sz="2400" b="1" dirty="0">
                <a:solidFill>
                  <a:prstClr val="black"/>
                </a:solidFill>
                <a:latin typeface="Times New Roman"/>
                <a:ea typeface="Times New Roman"/>
              </a:rPr>
              <a:t/>
            </a:r>
            <a:br>
              <a:rPr lang="en-US" sz="2400" b="1" dirty="0">
                <a:solidFill>
                  <a:prstClr val="black"/>
                </a:solidFill>
                <a:latin typeface="Times New Roman"/>
                <a:ea typeface="Times New Roman"/>
              </a:rPr>
            </a:br>
            <a:r>
              <a:rPr lang="en-US" sz="2400" b="1" dirty="0">
                <a:solidFill>
                  <a:prstClr val="black"/>
                </a:solidFill>
                <a:latin typeface="Times New Roman"/>
                <a:ea typeface="Times New Roman"/>
              </a:rPr>
              <a:t/>
            </a:r>
            <a:br>
              <a:rPr lang="en-US" sz="2400" b="1" dirty="0">
                <a:solidFill>
                  <a:prstClr val="black"/>
                </a:solidFill>
                <a:latin typeface="Times New Roman"/>
                <a:ea typeface="Times New Roman"/>
              </a:rPr>
            </a:br>
            <a:r>
              <a:rPr lang="en-US" sz="2400" b="1" dirty="0">
                <a:solidFill>
                  <a:prstClr val="black"/>
                </a:solidFill>
                <a:latin typeface="Times New Roman"/>
                <a:ea typeface="Times New Roman"/>
              </a:rPr>
              <a:t/>
            </a:r>
            <a:br>
              <a:rPr lang="en-US" sz="2400" b="1" dirty="0">
                <a:solidFill>
                  <a:prstClr val="black"/>
                </a:solidFill>
                <a:latin typeface="Times New Roman"/>
                <a:ea typeface="Times New Roman"/>
              </a:rPr>
            </a:br>
            <a:r>
              <a:rPr lang="en-US" sz="2400" b="1" dirty="0">
                <a:solidFill>
                  <a:prstClr val="black"/>
                </a:solidFill>
                <a:latin typeface="Times New Roman"/>
                <a:ea typeface="Times New Roman"/>
              </a:rPr>
              <a:t/>
            </a:r>
            <a:br>
              <a:rPr lang="en-US" sz="2400" b="1" dirty="0">
                <a:solidFill>
                  <a:prstClr val="black"/>
                </a:solidFill>
                <a:latin typeface="Times New Roman"/>
                <a:ea typeface="Times New Roman"/>
              </a:rPr>
            </a:br>
            <a:r>
              <a:rPr lang="en-US" sz="2400" b="1" dirty="0">
                <a:solidFill>
                  <a:prstClr val="black"/>
                </a:solidFill>
                <a:latin typeface="Times New Roman"/>
                <a:ea typeface="Times New Roman"/>
              </a:rPr>
              <a:t/>
            </a:r>
            <a:br>
              <a:rPr lang="en-US" sz="2400" b="1" dirty="0">
                <a:solidFill>
                  <a:prstClr val="black"/>
                </a:solidFill>
                <a:latin typeface="Times New Roman"/>
                <a:ea typeface="Times New Roman"/>
              </a:rPr>
            </a:br>
            <a:endParaRPr lang="ar-IQ" sz="2400" b="1" dirty="0">
              <a:solidFill>
                <a:prstClr val="black"/>
              </a:solidFill>
              <a:latin typeface="Times New Roman"/>
              <a:ea typeface="Times New Roman"/>
            </a:endParaRPr>
          </a:p>
        </p:txBody>
      </p:sp>
    </p:spTree>
    <p:extLst>
      <p:ext uri="{BB962C8B-B14F-4D97-AF65-F5344CB8AC3E}">
        <p14:creationId xmlns:p14="http://schemas.microsoft.com/office/powerpoint/2010/main" val="1720108108"/>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188640"/>
            <a:ext cx="6501408" cy="792088"/>
          </a:xfrm>
          <a:solidFill>
            <a:schemeClr val="tx2">
              <a:lumMod val="20000"/>
              <a:lumOff val="80000"/>
            </a:schemeClr>
          </a:solidFill>
        </p:spPr>
        <p:txBody>
          <a:bodyPr>
            <a:normAutofit/>
          </a:bodyPr>
          <a:lstStyle/>
          <a:p>
            <a:pPr lvl="0" algn="r">
              <a:spcBef>
                <a:spcPts val="0"/>
              </a:spcBef>
            </a:pPr>
            <a:r>
              <a:rPr lang="ar-IQ" sz="3600" b="1" u="sng" dirty="0">
                <a:solidFill>
                  <a:prstClr val="black"/>
                </a:solidFill>
                <a:ea typeface="+mn-ea"/>
                <a:cs typeface="Arial"/>
              </a:rPr>
              <a:t>أ-القسم التحضيري </a:t>
            </a:r>
            <a:r>
              <a:rPr lang="ar-IQ" sz="3600" b="1" u="sng" dirty="0" smtClean="0">
                <a:solidFill>
                  <a:prstClr val="black"/>
                </a:solidFill>
                <a:ea typeface="+mn-ea"/>
                <a:cs typeface="Arial"/>
              </a:rPr>
              <a:t>أو( </a:t>
            </a:r>
            <a:r>
              <a:rPr lang="ar-IQ" sz="3600" b="1" u="sng" dirty="0">
                <a:solidFill>
                  <a:prstClr val="black"/>
                </a:solidFill>
                <a:ea typeface="+mn-ea"/>
                <a:cs typeface="Arial"/>
              </a:rPr>
              <a:t>الاعدادي</a:t>
            </a:r>
            <a:r>
              <a:rPr lang="ar-IQ" sz="3600" b="1" u="sng" dirty="0" smtClean="0">
                <a:solidFill>
                  <a:prstClr val="black"/>
                </a:solidFill>
                <a:ea typeface="+mn-ea"/>
                <a:cs typeface="Arial"/>
              </a:rPr>
              <a:t>)</a:t>
            </a:r>
            <a:endParaRPr lang="ar-IQ" sz="3600" b="1" u="sng" dirty="0">
              <a:solidFill>
                <a:prstClr val="black"/>
              </a:solidFill>
              <a:ea typeface="+mn-ea"/>
              <a:cs typeface="Arial"/>
            </a:endParaRPr>
          </a:p>
        </p:txBody>
      </p:sp>
      <p:sp>
        <p:nvSpPr>
          <p:cNvPr id="3" name="Content Placeholder 2"/>
          <p:cNvSpPr>
            <a:spLocks noGrp="1"/>
          </p:cNvSpPr>
          <p:nvPr>
            <p:ph idx="1"/>
          </p:nvPr>
        </p:nvSpPr>
        <p:spPr>
          <a:xfrm>
            <a:off x="467544" y="1268760"/>
            <a:ext cx="8229600" cy="5069160"/>
          </a:xfrm>
          <a:solidFill>
            <a:schemeClr val="tx2">
              <a:lumMod val="20000"/>
              <a:lumOff val="80000"/>
            </a:schemeClr>
          </a:solidFill>
        </p:spPr>
        <p:txBody>
          <a:bodyPr>
            <a:normAutofit/>
          </a:bodyPr>
          <a:lstStyle/>
          <a:p>
            <a:pPr algn="just"/>
            <a:r>
              <a:rPr lang="ar-IQ" dirty="0" smtClean="0"/>
              <a:t> هو القسم الذي تبدء بها الحركة وتساعده على اداء العمل الحركي ويخدم </a:t>
            </a:r>
            <a:r>
              <a:rPr lang="ar-SA" dirty="0" smtClean="0"/>
              <a:t>القسم </a:t>
            </a:r>
            <a:r>
              <a:rPr lang="ar-IQ" dirty="0" smtClean="0"/>
              <a:t>الرئيسي للحركة أو هو رسم البرنامج الحركي ونتيجة القسم الرئيسي متعلق بنجاح هذا القسم . </a:t>
            </a:r>
          </a:p>
          <a:p>
            <a:pPr algn="just"/>
            <a:r>
              <a:rPr lang="ar-IQ" sz="4000" b="1" u="sng" dirty="0" smtClean="0">
                <a:solidFill>
                  <a:srgbClr val="00B050"/>
                </a:solidFill>
              </a:rPr>
              <a:t>فوائد القسم التحضيري : </a:t>
            </a:r>
          </a:p>
          <a:p>
            <a:pPr marL="0" indent="0" algn="just">
              <a:buNone/>
            </a:pPr>
            <a:r>
              <a:rPr lang="ar-IQ" sz="3600" dirty="0" smtClean="0">
                <a:solidFill>
                  <a:srgbClr val="FF0000"/>
                </a:solidFill>
              </a:rPr>
              <a:t>1- خدمة الواجب الحركي </a:t>
            </a:r>
          </a:p>
          <a:p>
            <a:pPr marL="0" indent="0" algn="just">
              <a:buNone/>
            </a:pPr>
            <a:r>
              <a:rPr lang="ar-IQ" sz="3600" dirty="0" smtClean="0">
                <a:solidFill>
                  <a:schemeClr val="accent2">
                    <a:lumMod val="75000"/>
                  </a:schemeClr>
                </a:solidFill>
              </a:rPr>
              <a:t>2- يكون بمثابة اعداد للحركة </a:t>
            </a:r>
          </a:p>
          <a:p>
            <a:pPr marL="0" indent="0" algn="just">
              <a:buNone/>
            </a:pPr>
            <a:r>
              <a:rPr lang="ar-IQ" sz="3600" dirty="0" smtClean="0"/>
              <a:t>3- التركيز والتفكير بالحركة </a:t>
            </a:r>
          </a:p>
          <a:p>
            <a:pPr marL="0" indent="0" algn="just">
              <a:buNone/>
            </a:pPr>
            <a:r>
              <a:rPr lang="ar-IQ" sz="3600" dirty="0" smtClean="0">
                <a:solidFill>
                  <a:srgbClr val="0070C0"/>
                </a:solidFill>
              </a:rPr>
              <a:t>4- ته</a:t>
            </a:r>
            <a:r>
              <a:rPr lang="ar-SA" sz="3600" dirty="0" smtClean="0">
                <a:solidFill>
                  <a:srgbClr val="0070C0"/>
                </a:solidFill>
              </a:rPr>
              <a:t>ي</a:t>
            </a:r>
            <a:r>
              <a:rPr lang="ar-IQ" sz="3600" dirty="0" smtClean="0">
                <a:solidFill>
                  <a:srgbClr val="0070C0"/>
                </a:solidFill>
              </a:rPr>
              <a:t>ئة </a:t>
            </a:r>
            <a:r>
              <a:rPr lang="ar-IQ" sz="3600" dirty="0">
                <a:solidFill>
                  <a:srgbClr val="0070C0"/>
                </a:solidFill>
              </a:rPr>
              <a:t>القوة اللازمة للاداء الحركي </a:t>
            </a:r>
            <a:r>
              <a:rPr lang="ar-IQ" sz="3600" dirty="0" smtClean="0">
                <a:solidFill>
                  <a:srgbClr val="0070C0"/>
                </a:solidFill>
              </a:rPr>
              <a:t> </a:t>
            </a:r>
          </a:p>
          <a:p>
            <a:pPr marL="0" indent="0">
              <a:buNone/>
            </a:pPr>
            <a:endParaRPr lang="ar-IQ" dirty="0"/>
          </a:p>
        </p:txBody>
      </p:sp>
    </p:spTree>
    <p:extLst>
      <p:ext uri="{BB962C8B-B14F-4D97-AF65-F5344CB8AC3E}">
        <p14:creationId xmlns:p14="http://schemas.microsoft.com/office/powerpoint/2010/main" val="2865022312"/>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0072" y="58614"/>
            <a:ext cx="3744416" cy="706090"/>
          </a:xfrm>
          <a:solidFill>
            <a:srgbClr val="FFC000"/>
          </a:solidFill>
        </p:spPr>
        <p:txBody>
          <a:bodyPr>
            <a:normAutofit/>
          </a:bodyPr>
          <a:lstStyle/>
          <a:p>
            <a:r>
              <a:rPr lang="ar-IQ" sz="3200" dirty="0" smtClean="0"/>
              <a:t>ب-</a:t>
            </a:r>
            <a:r>
              <a:rPr lang="ar-SA" sz="3200" dirty="0" smtClean="0"/>
              <a:t> </a:t>
            </a:r>
            <a:r>
              <a:rPr lang="ar-IQ" sz="3200" dirty="0" smtClean="0"/>
              <a:t>القس</a:t>
            </a:r>
            <a:r>
              <a:rPr lang="ar-SA" sz="3200" dirty="0" smtClean="0"/>
              <a:t>ـــــ</a:t>
            </a:r>
            <a:r>
              <a:rPr lang="ar-IQ" sz="3200" dirty="0" smtClean="0"/>
              <a:t>م الرئي</a:t>
            </a:r>
            <a:r>
              <a:rPr lang="ar-SA" sz="3200" dirty="0" smtClean="0"/>
              <a:t>ــــ</a:t>
            </a:r>
            <a:r>
              <a:rPr lang="ar-IQ" sz="3200" dirty="0" smtClean="0"/>
              <a:t>سي </a:t>
            </a:r>
            <a:endParaRPr lang="ar-IQ" sz="3200" dirty="0"/>
          </a:p>
        </p:txBody>
      </p:sp>
      <p:sp>
        <p:nvSpPr>
          <p:cNvPr id="3" name="Content Placeholder 2"/>
          <p:cNvSpPr>
            <a:spLocks noGrp="1"/>
          </p:cNvSpPr>
          <p:nvPr>
            <p:ph idx="1"/>
          </p:nvPr>
        </p:nvSpPr>
        <p:spPr>
          <a:xfrm>
            <a:off x="179512" y="620688"/>
            <a:ext cx="8928992" cy="2520280"/>
          </a:xfrm>
          <a:solidFill>
            <a:schemeClr val="tx2">
              <a:lumMod val="20000"/>
              <a:lumOff val="80000"/>
            </a:schemeClr>
          </a:solidFill>
        </p:spPr>
        <p:txBody>
          <a:bodyPr/>
          <a:lstStyle/>
          <a:p>
            <a:pPr marL="0" indent="0" algn="just">
              <a:buNone/>
            </a:pPr>
            <a:r>
              <a:rPr lang="ar-IQ" sz="2800" dirty="0"/>
              <a:t>هو القسم الذي يحقق واجب الحركة الرئيسي </a:t>
            </a:r>
            <a:r>
              <a:rPr lang="ar-IQ" sz="2800" dirty="0" smtClean="0"/>
              <a:t>وتبدء فيها استخدام القوة التي تم جمعها وتخمينها في القسم الاعدادي  لخدمة متطلبات الحركة أو المهارة </a:t>
            </a:r>
          </a:p>
          <a:p>
            <a:pPr marL="0" indent="0" algn="just">
              <a:buNone/>
            </a:pPr>
            <a:r>
              <a:rPr lang="ar-IQ" sz="2800" dirty="0" smtClean="0"/>
              <a:t>      </a:t>
            </a:r>
            <a:r>
              <a:rPr lang="ar-IQ" sz="2800" dirty="0" smtClean="0">
                <a:solidFill>
                  <a:srgbClr val="C00000"/>
                </a:solidFill>
              </a:rPr>
              <a:t>وفيه يتم التحقيق المباشر لغرض أو هدف الحركة أو مهارة وهي مرتبطة بالقسم الاعدادي والنهائي، وانتهائه لايعني انتهاء الحركة لان هناك متطلبات اخري للحركة تظهر في القسم الختامي .</a:t>
            </a:r>
            <a:endParaRPr lang="ar-IQ" dirty="0">
              <a:solidFill>
                <a:srgbClr val="C00000"/>
              </a:solidFill>
            </a:endParaRPr>
          </a:p>
        </p:txBody>
      </p:sp>
      <p:sp>
        <p:nvSpPr>
          <p:cNvPr id="4" name="Title 1"/>
          <p:cNvSpPr txBox="1">
            <a:spLocks/>
          </p:cNvSpPr>
          <p:nvPr/>
        </p:nvSpPr>
        <p:spPr>
          <a:xfrm>
            <a:off x="1537320" y="2852936"/>
            <a:ext cx="4402832" cy="720080"/>
          </a:xfrm>
          <a:prstGeom prst="rect">
            <a:avLst/>
          </a:prstGeom>
          <a:solidFill>
            <a:schemeClr val="accent3"/>
          </a:solidFill>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r>
              <a:rPr lang="ar-IQ" sz="3200" dirty="0" smtClean="0"/>
              <a:t>ج- القسم الختامي أو( النهائي)  </a:t>
            </a:r>
            <a:endParaRPr lang="ar-IQ" sz="3200" dirty="0"/>
          </a:p>
        </p:txBody>
      </p:sp>
      <p:sp>
        <p:nvSpPr>
          <p:cNvPr id="5" name="Content Placeholder 2"/>
          <p:cNvSpPr txBox="1">
            <a:spLocks/>
          </p:cNvSpPr>
          <p:nvPr/>
        </p:nvSpPr>
        <p:spPr>
          <a:xfrm>
            <a:off x="107504" y="3429000"/>
            <a:ext cx="8928992" cy="3312368"/>
          </a:xfrm>
          <a:prstGeom prst="rect">
            <a:avLst/>
          </a:prstGeom>
          <a:solidFill>
            <a:schemeClr val="accent2">
              <a:lumMod val="20000"/>
              <a:lumOff val="80000"/>
            </a:schemeClr>
          </a:solidFill>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ar-IQ" sz="2800" dirty="0" smtClean="0"/>
              <a:t>هو ذلك القسم الذي تنتهى به الحركة ويتحول الجسم من حالة حركة الى حالة السكون او ثبات</a:t>
            </a:r>
            <a:r>
              <a:rPr lang="ar-SA" sz="2800" dirty="0" smtClean="0"/>
              <a:t>،</a:t>
            </a:r>
            <a:r>
              <a:rPr lang="ar-IQ" sz="2800" dirty="0" smtClean="0"/>
              <a:t> ويمكن ان يكون هذا القسم بداية لحركات اخرى وهو المسؤل عن ايقاف الجسم بعد اداء المهارة الحركية</a:t>
            </a:r>
            <a:r>
              <a:rPr lang="ar-SA" sz="2800" dirty="0" smtClean="0"/>
              <a:t>  .</a:t>
            </a:r>
            <a:r>
              <a:rPr lang="ar-IQ" sz="2800" dirty="0" smtClean="0"/>
              <a:t> </a:t>
            </a:r>
          </a:p>
          <a:p>
            <a:pPr marL="0" indent="0" algn="just">
              <a:buFont typeface="Arial" pitchFamily="34" charset="0"/>
              <a:buNone/>
            </a:pPr>
            <a:r>
              <a:rPr lang="ar-IQ" sz="2800" dirty="0" smtClean="0">
                <a:solidFill>
                  <a:srgbClr val="FF0000"/>
                </a:solidFill>
              </a:rPr>
              <a:t>ان هذا الجزء بقدر كل الاجزاء مهمة ففي بعض الحالات هو الذي يقررالنتيجة،  فمثلا لو خرج الرامي الرمح من الخط بعد رمية فمهما كانت المسافة التي ابعد لها الرمح ومهما كان التكنيك فالنتيجة فاشلة</a:t>
            </a:r>
            <a:r>
              <a:rPr lang="ar-SA" sz="2800" dirty="0" smtClean="0">
                <a:solidFill>
                  <a:srgbClr val="FF0000"/>
                </a:solidFill>
              </a:rPr>
              <a:t>،</a:t>
            </a:r>
            <a:r>
              <a:rPr lang="ar-IQ" sz="2800" dirty="0" smtClean="0">
                <a:solidFill>
                  <a:srgbClr val="FF0000"/>
                </a:solidFill>
              </a:rPr>
              <a:t> وكذلك رامي القرص او المطرقة او لاعب الجمباز عندما ينتهي الحركاته على الاجهزة </a:t>
            </a:r>
            <a:r>
              <a:rPr lang="ar-SA" sz="2800" dirty="0" smtClean="0">
                <a:solidFill>
                  <a:srgbClr val="FF0000"/>
                </a:solidFill>
              </a:rPr>
              <a:t> .</a:t>
            </a:r>
            <a:endParaRPr lang="ar-IQ" sz="2800" dirty="0">
              <a:solidFill>
                <a:srgbClr val="FF0000"/>
              </a:solidFill>
            </a:endParaRPr>
          </a:p>
        </p:txBody>
      </p:sp>
    </p:spTree>
    <p:extLst>
      <p:ext uri="{BB962C8B-B14F-4D97-AF65-F5344CB8AC3E}">
        <p14:creationId xmlns:p14="http://schemas.microsoft.com/office/powerpoint/2010/main" val="1097365702"/>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302022"/>
            <a:ext cx="6563072" cy="750714"/>
          </a:xfrm>
          <a:solidFill>
            <a:schemeClr val="accent6">
              <a:lumMod val="40000"/>
              <a:lumOff val="60000"/>
            </a:schemeClr>
          </a:solidFill>
        </p:spPr>
        <p:txBody>
          <a:bodyPr>
            <a:normAutofit fontScale="90000"/>
          </a:bodyPr>
          <a:lstStyle/>
          <a:p>
            <a:pPr marL="137160" lvl="0">
              <a:spcBef>
                <a:spcPct val="20000"/>
              </a:spcBef>
            </a:pPr>
            <a:r>
              <a:rPr lang="ar-IQ" sz="3200" dirty="0" smtClean="0">
                <a:solidFill>
                  <a:prstClr val="black"/>
                </a:solidFill>
                <a:ea typeface="+mn-ea"/>
                <a:cs typeface="Arial"/>
              </a:rPr>
              <a:t/>
            </a:r>
            <a:br>
              <a:rPr lang="ar-IQ" sz="3200" dirty="0" smtClean="0">
                <a:solidFill>
                  <a:prstClr val="black"/>
                </a:solidFill>
                <a:ea typeface="+mn-ea"/>
                <a:cs typeface="Arial"/>
              </a:rPr>
            </a:br>
            <a:r>
              <a:rPr lang="ar-IQ" sz="4000" dirty="0" smtClean="0">
                <a:solidFill>
                  <a:prstClr val="black"/>
                </a:solidFill>
                <a:ea typeface="+mn-ea"/>
                <a:cs typeface="Arial"/>
              </a:rPr>
              <a:t>2- الحركة الثنائية </a:t>
            </a:r>
            <a:r>
              <a:rPr lang="ar-IQ" sz="4000" dirty="0">
                <a:solidFill>
                  <a:prstClr val="black"/>
                </a:solidFill>
                <a:ea typeface="+mn-ea"/>
                <a:cs typeface="Arial"/>
              </a:rPr>
              <a:t>( حركات متكررة ) </a:t>
            </a:r>
            <a:r>
              <a:rPr lang="ar-IQ" sz="3200" dirty="0">
                <a:solidFill>
                  <a:prstClr val="black"/>
                </a:solidFill>
                <a:ea typeface="+mn-ea"/>
                <a:cs typeface="Arial"/>
              </a:rPr>
              <a:t/>
            </a:r>
            <a:br>
              <a:rPr lang="ar-IQ" sz="3200" dirty="0">
                <a:solidFill>
                  <a:prstClr val="black"/>
                </a:solidFill>
                <a:ea typeface="+mn-ea"/>
                <a:cs typeface="Arial"/>
              </a:rPr>
            </a:br>
            <a:endParaRPr lang="ar-IQ" dirty="0"/>
          </a:p>
        </p:txBody>
      </p:sp>
      <p:sp>
        <p:nvSpPr>
          <p:cNvPr id="3" name="Content Placeholder 2"/>
          <p:cNvSpPr>
            <a:spLocks noGrp="1"/>
          </p:cNvSpPr>
          <p:nvPr>
            <p:ph idx="1"/>
          </p:nvPr>
        </p:nvSpPr>
        <p:spPr>
          <a:xfrm>
            <a:off x="179512" y="1916832"/>
            <a:ext cx="8856984" cy="3600400"/>
          </a:xfrm>
          <a:solidFill>
            <a:schemeClr val="accent6">
              <a:lumMod val="60000"/>
              <a:lumOff val="40000"/>
            </a:schemeClr>
          </a:solidFill>
        </p:spPr>
        <p:txBody>
          <a:bodyPr>
            <a:normAutofit lnSpcReduction="10000"/>
          </a:bodyPr>
          <a:lstStyle/>
          <a:p>
            <a:pPr marL="0" indent="0" algn="just">
              <a:buNone/>
            </a:pPr>
            <a:r>
              <a:rPr lang="ar-SA" dirty="0" smtClean="0"/>
              <a:t>إن هذه الحركة تتكون من ثلاثة أقسام ولكن نتيجة لتكرار الحركة وبسرعة كبيرة يختفي أحد الأقسام اي معناه تداخل القسم التحضيري والنهائي..إذ تؤدي الحركة وكأنها حركة واحدة مثل</a:t>
            </a:r>
            <a:r>
              <a:rPr lang="ar-IQ" dirty="0" smtClean="0"/>
              <a:t> </a:t>
            </a:r>
            <a:r>
              <a:rPr lang="ar-SA" sz="3600" dirty="0" smtClean="0">
                <a:solidFill>
                  <a:schemeClr val="accent1"/>
                </a:solidFill>
              </a:rPr>
              <a:t>(</a:t>
            </a:r>
            <a:r>
              <a:rPr lang="ar-IQ" sz="3600" dirty="0" smtClean="0">
                <a:solidFill>
                  <a:schemeClr val="accent1"/>
                </a:solidFill>
              </a:rPr>
              <a:t>الدحرجة الامامية</a:t>
            </a:r>
            <a:r>
              <a:rPr lang="ar-SA" sz="3600" dirty="0" smtClean="0">
                <a:solidFill>
                  <a:schemeClr val="accent1"/>
                </a:solidFill>
              </a:rPr>
              <a:t> بالجمناستك) </a:t>
            </a:r>
            <a:r>
              <a:rPr lang="ar-SA" dirty="0" smtClean="0"/>
              <a:t>التي تتكرر </a:t>
            </a:r>
            <a:r>
              <a:rPr lang="ar-IQ" dirty="0" smtClean="0"/>
              <a:t>عدة مرات</a:t>
            </a:r>
            <a:r>
              <a:rPr lang="ar-SA" dirty="0" smtClean="0"/>
              <a:t> في</a:t>
            </a:r>
            <a:r>
              <a:rPr lang="ar-IQ" dirty="0" smtClean="0"/>
              <a:t>صبح </a:t>
            </a:r>
            <a:r>
              <a:rPr lang="ar-IQ" dirty="0"/>
              <a:t>القسم النهائي </a:t>
            </a:r>
            <a:r>
              <a:rPr lang="ar-IQ" dirty="0" smtClean="0"/>
              <a:t>بداي</a:t>
            </a:r>
            <a:r>
              <a:rPr lang="ar-SA" dirty="0" smtClean="0"/>
              <a:t>ة</a:t>
            </a:r>
            <a:r>
              <a:rPr lang="ar-IQ" dirty="0" smtClean="0"/>
              <a:t> </a:t>
            </a:r>
            <a:r>
              <a:rPr lang="ar-IQ" dirty="0"/>
              <a:t>لحركة </a:t>
            </a:r>
            <a:r>
              <a:rPr lang="ar-IQ" dirty="0" smtClean="0"/>
              <a:t>اخرى</a:t>
            </a:r>
            <a:r>
              <a:rPr lang="ar-SA" dirty="0" smtClean="0"/>
              <a:t>، وكذلك ما نراه</a:t>
            </a:r>
            <a:r>
              <a:rPr lang="ar-IQ" dirty="0" smtClean="0"/>
              <a:t> </a:t>
            </a:r>
            <a:r>
              <a:rPr lang="ar-IQ" dirty="0"/>
              <a:t>او </a:t>
            </a:r>
            <a:r>
              <a:rPr lang="ar-SA" dirty="0" smtClean="0"/>
              <a:t>في</a:t>
            </a:r>
            <a:r>
              <a:rPr lang="ar-SA" dirty="0" smtClean="0">
                <a:solidFill>
                  <a:schemeClr val="accent1"/>
                </a:solidFill>
              </a:rPr>
              <a:t>(</a:t>
            </a:r>
            <a:r>
              <a:rPr lang="ar-IQ" dirty="0" smtClean="0">
                <a:solidFill>
                  <a:schemeClr val="accent1"/>
                </a:solidFill>
              </a:rPr>
              <a:t>المشي </a:t>
            </a:r>
            <a:r>
              <a:rPr lang="ar-IQ" dirty="0">
                <a:solidFill>
                  <a:schemeClr val="accent1"/>
                </a:solidFill>
              </a:rPr>
              <a:t>والركض </a:t>
            </a:r>
            <a:r>
              <a:rPr lang="ar-SA" dirty="0" smtClean="0">
                <a:solidFill>
                  <a:schemeClr val="accent1"/>
                </a:solidFill>
              </a:rPr>
              <a:t>و</a:t>
            </a:r>
            <a:r>
              <a:rPr lang="ar-IQ" dirty="0" smtClean="0">
                <a:solidFill>
                  <a:schemeClr val="accent1"/>
                </a:solidFill>
              </a:rPr>
              <a:t>السب</a:t>
            </a:r>
            <a:r>
              <a:rPr lang="ar-SA" dirty="0">
                <a:solidFill>
                  <a:schemeClr val="accent1"/>
                </a:solidFill>
              </a:rPr>
              <a:t>ا</a:t>
            </a:r>
            <a:r>
              <a:rPr lang="ar-IQ" dirty="0">
                <a:solidFill>
                  <a:schemeClr val="accent1"/>
                </a:solidFill>
              </a:rPr>
              <a:t>ح</a:t>
            </a:r>
            <a:r>
              <a:rPr lang="ar-SA" dirty="0" smtClean="0">
                <a:solidFill>
                  <a:schemeClr val="accent1"/>
                </a:solidFill>
              </a:rPr>
              <a:t>ة و</a:t>
            </a:r>
            <a:r>
              <a:rPr lang="ar-IQ" dirty="0" smtClean="0">
                <a:solidFill>
                  <a:schemeClr val="accent1"/>
                </a:solidFill>
              </a:rPr>
              <a:t>ركوب الدراج</a:t>
            </a:r>
            <a:r>
              <a:rPr lang="ar-SA" dirty="0" smtClean="0">
                <a:solidFill>
                  <a:schemeClr val="accent1"/>
                </a:solidFill>
              </a:rPr>
              <a:t>ة) </a:t>
            </a:r>
            <a:r>
              <a:rPr lang="ar-SA" dirty="0" smtClean="0"/>
              <a:t>بحيث لو أعيدت الحركة عدة مرات</a:t>
            </a:r>
            <a:r>
              <a:rPr lang="ar-IQ" dirty="0" smtClean="0"/>
              <a:t> لاندمج القسم</a:t>
            </a:r>
            <a:r>
              <a:rPr lang="ar-SA" dirty="0" smtClean="0"/>
              <a:t> التحضيري مع النهائي</a:t>
            </a:r>
            <a:r>
              <a:rPr lang="ar-IQ" dirty="0" smtClean="0"/>
              <a:t> </a:t>
            </a:r>
            <a:endParaRPr lang="ar-IQ" dirty="0"/>
          </a:p>
        </p:txBody>
      </p:sp>
    </p:spTree>
    <p:extLst>
      <p:ext uri="{BB962C8B-B14F-4D97-AF65-F5344CB8AC3E}">
        <p14:creationId xmlns:p14="http://schemas.microsoft.com/office/powerpoint/2010/main" val="1071690448"/>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188640"/>
            <a:ext cx="4546848" cy="850106"/>
          </a:xfrm>
          <a:solidFill>
            <a:srgbClr val="FF0000"/>
          </a:solidFill>
        </p:spPr>
        <p:txBody>
          <a:bodyPr/>
          <a:lstStyle/>
          <a:p>
            <a:pPr algn="r"/>
            <a:r>
              <a:rPr lang="ar-IQ" dirty="0" smtClean="0"/>
              <a:t>3- الحركات المركبة </a:t>
            </a:r>
            <a:endParaRPr lang="ar-IQ" dirty="0"/>
          </a:p>
        </p:txBody>
      </p:sp>
      <p:sp>
        <p:nvSpPr>
          <p:cNvPr id="3" name="Content Placeholder 2"/>
          <p:cNvSpPr>
            <a:spLocks noGrp="1"/>
          </p:cNvSpPr>
          <p:nvPr>
            <p:ph idx="1"/>
          </p:nvPr>
        </p:nvSpPr>
        <p:spPr>
          <a:xfrm>
            <a:off x="107504" y="1268760"/>
            <a:ext cx="8928992" cy="4968552"/>
          </a:xfrm>
          <a:solidFill>
            <a:srgbClr val="FFC000"/>
          </a:solidFill>
        </p:spPr>
        <p:txBody>
          <a:bodyPr>
            <a:normAutofit/>
          </a:bodyPr>
          <a:lstStyle/>
          <a:p>
            <a:pPr marL="0" indent="0" algn="just">
              <a:buNone/>
            </a:pPr>
            <a:r>
              <a:rPr lang="ar-IQ" dirty="0" smtClean="0"/>
              <a:t>   </a:t>
            </a:r>
            <a:r>
              <a:rPr lang="ar-IQ" dirty="0" smtClean="0">
                <a:solidFill>
                  <a:srgbClr val="0070C0"/>
                </a:solidFill>
              </a:rPr>
              <a:t>هي </a:t>
            </a:r>
            <a:r>
              <a:rPr lang="ar-IQ" dirty="0">
                <a:solidFill>
                  <a:srgbClr val="0070C0"/>
                </a:solidFill>
              </a:rPr>
              <a:t>الحركات التي تحتوي على </a:t>
            </a:r>
            <a:r>
              <a:rPr lang="ar-IQ" dirty="0" smtClean="0">
                <a:solidFill>
                  <a:srgbClr val="0070C0"/>
                </a:solidFill>
              </a:rPr>
              <a:t>الحركات</a:t>
            </a:r>
            <a:r>
              <a:rPr lang="ar-SA" dirty="0" smtClean="0">
                <a:solidFill>
                  <a:srgbClr val="0070C0"/>
                </a:solidFill>
              </a:rPr>
              <a:t> (المهارات)</a:t>
            </a:r>
            <a:r>
              <a:rPr lang="ar-IQ" dirty="0" smtClean="0">
                <a:solidFill>
                  <a:srgbClr val="0070C0"/>
                </a:solidFill>
              </a:rPr>
              <a:t> </a:t>
            </a:r>
            <a:r>
              <a:rPr lang="ar-IQ" dirty="0">
                <a:solidFill>
                  <a:srgbClr val="0070C0"/>
                </a:solidFill>
              </a:rPr>
              <a:t>ثلاثية </a:t>
            </a:r>
            <a:r>
              <a:rPr lang="ar-IQ" dirty="0" smtClean="0">
                <a:solidFill>
                  <a:srgbClr val="0070C0"/>
                </a:solidFill>
              </a:rPr>
              <a:t>وثنائية </a:t>
            </a:r>
            <a:r>
              <a:rPr lang="ar-SA" dirty="0" smtClean="0">
                <a:solidFill>
                  <a:srgbClr val="0070C0"/>
                </a:solidFill>
              </a:rPr>
              <a:t>ولايفصل بينهما اي قطع للحركة اذ تؤدي كمهارة واحدة معنى ذلك انها تحتوي على مهارتين او اكثرمثل(ال</a:t>
            </a:r>
            <a:r>
              <a:rPr lang="ar-IQ" dirty="0" smtClean="0">
                <a:solidFill>
                  <a:srgbClr val="0070C0"/>
                </a:solidFill>
              </a:rPr>
              <a:t>سلسلة </a:t>
            </a:r>
            <a:r>
              <a:rPr lang="ar-IQ" dirty="0">
                <a:solidFill>
                  <a:srgbClr val="0070C0"/>
                </a:solidFill>
              </a:rPr>
              <a:t>الحركية في الحركات الجمباز او الجمناستيك الحديث او التزحلق الفني على </a:t>
            </a:r>
            <a:r>
              <a:rPr lang="ar-IQ" dirty="0" smtClean="0">
                <a:solidFill>
                  <a:srgbClr val="0070C0"/>
                </a:solidFill>
              </a:rPr>
              <a:t>الجليد</a:t>
            </a:r>
            <a:r>
              <a:rPr lang="ar-SA" dirty="0" smtClean="0">
                <a:solidFill>
                  <a:srgbClr val="0070C0"/>
                </a:solidFill>
              </a:rPr>
              <a:t>) او(الطبطبة والتهديف في كرة السلة)</a:t>
            </a:r>
            <a:r>
              <a:rPr lang="ar-IQ" dirty="0" smtClean="0">
                <a:solidFill>
                  <a:srgbClr val="0070C0"/>
                </a:solidFill>
              </a:rPr>
              <a:t> </a:t>
            </a:r>
            <a:endParaRPr lang="en-US" dirty="0">
              <a:solidFill>
                <a:srgbClr val="0070C0"/>
              </a:solidFill>
            </a:endParaRPr>
          </a:p>
          <a:p>
            <a:pPr marL="0" indent="0" algn="just">
              <a:buNone/>
            </a:pPr>
            <a:r>
              <a:rPr lang="ar-IQ" dirty="0" smtClean="0"/>
              <a:t> ولو </a:t>
            </a:r>
            <a:r>
              <a:rPr lang="ar-IQ" dirty="0"/>
              <a:t>نظرنا الى الحركات لوجدنا انها قطعة واحدة ولكن هي بالاساس متكونة من الحركات ثنائية وعدة حركات ثلاثية ولضرورة اللعبة ولتحسين التكنيك من اجل تنفيذ التكنيك تدمج هذه الحركات مكونة بذلك النشاط المتنوع في </a:t>
            </a:r>
            <a:r>
              <a:rPr lang="ar-IQ" dirty="0" smtClean="0"/>
              <a:t>الرياضة</a:t>
            </a:r>
            <a:r>
              <a:rPr lang="ar-SA" dirty="0" smtClean="0"/>
              <a:t> و بأنسيابية وبصورة كاملة </a:t>
            </a:r>
            <a:endParaRPr lang="en-US" dirty="0"/>
          </a:p>
          <a:p>
            <a:pPr algn="just"/>
            <a:endParaRPr lang="ar-IQ" dirty="0"/>
          </a:p>
        </p:txBody>
      </p:sp>
    </p:spTree>
    <p:extLst>
      <p:ext uri="{BB962C8B-B14F-4D97-AF65-F5344CB8AC3E}">
        <p14:creationId xmlns:p14="http://schemas.microsoft.com/office/powerpoint/2010/main" val="3920447165"/>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5" name="Rectangle 3"/>
          <p:cNvSpPr>
            <a:spLocks noGrp="1" noChangeArrowheads="1"/>
          </p:cNvSpPr>
          <p:nvPr>
            <p:ph type="body" idx="4294967295"/>
          </p:nvPr>
        </p:nvSpPr>
        <p:spPr>
          <a:xfrm>
            <a:off x="107504" y="44624"/>
            <a:ext cx="8964613" cy="6264275"/>
          </a:xfrm>
        </p:spPr>
        <p:txBody>
          <a:bodyPr/>
          <a:lstStyle/>
          <a:p>
            <a:endParaRPr lang="ar-IQ" dirty="0"/>
          </a:p>
          <a:p>
            <a:endParaRPr lang="ar-IQ" dirty="0"/>
          </a:p>
          <a:p>
            <a:endParaRPr lang="ar-IQ" dirty="0"/>
          </a:p>
          <a:p>
            <a:endParaRPr lang="ar-IQ" dirty="0"/>
          </a:p>
          <a:p>
            <a:endParaRPr lang="ar-IQ" dirty="0"/>
          </a:p>
          <a:p>
            <a:endParaRPr lang="ar-IQ" dirty="0"/>
          </a:p>
          <a:p>
            <a:endParaRPr lang="ar-IQ" dirty="0"/>
          </a:p>
          <a:p>
            <a:endParaRPr lang="ar-IQ" dirty="0"/>
          </a:p>
          <a:p>
            <a:endParaRPr lang="ar-IQ" dirty="0"/>
          </a:p>
          <a:p>
            <a:endParaRPr lang="en-US" dirty="0"/>
          </a:p>
        </p:txBody>
      </p:sp>
      <p:grpSp>
        <p:nvGrpSpPr>
          <p:cNvPr id="2" name="Organization Chart 16"/>
          <p:cNvGrpSpPr>
            <a:grpSpLocks/>
          </p:cNvGrpSpPr>
          <p:nvPr/>
        </p:nvGrpSpPr>
        <p:grpSpPr bwMode="auto">
          <a:xfrm>
            <a:off x="261009" y="444038"/>
            <a:ext cx="8631471" cy="5793274"/>
            <a:chOff x="309" y="1021"/>
            <a:chExt cx="1429" cy="1265"/>
          </a:xfrm>
        </p:grpSpPr>
        <p:cxnSp>
          <p:nvCxnSpPr>
            <p:cNvPr id="1028" name="_s1028"/>
            <p:cNvCxnSpPr>
              <a:cxnSpLocks noChangeShapeType="1"/>
              <a:stCxn id="6" idx="3"/>
              <a:endCxn id="3" idx="2"/>
            </p:cNvCxnSpPr>
            <p:nvPr/>
          </p:nvCxnSpPr>
          <p:spPr bwMode="auto">
            <a:xfrm flipV="1">
              <a:off x="1234" y="1363"/>
              <a:ext cx="48" cy="752"/>
            </a:xfrm>
            <a:prstGeom prst="bentConnector2">
              <a:avLst/>
            </a:prstGeom>
            <a:ln>
              <a:headEnd/>
              <a:tailEnd/>
            </a:ln>
            <a:extLst/>
          </p:spPr>
          <p:style>
            <a:lnRef idx="2">
              <a:schemeClr val="accent1"/>
            </a:lnRef>
            <a:fillRef idx="1">
              <a:schemeClr val="lt1"/>
            </a:fillRef>
            <a:effectRef idx="0">
              <a:schemeClr val="accent1"/>
            </a:effectRef>
            <a:fontRef idx="minor">
              <a:schemeClr val="dk1"/>
            </a:fontRef>
          </p:style>
        </p:cxnSp>
        <p:cxnSp>
          <p:nvCxnSpPr>
            <p:cNvPr id="1029" name="_s1029"/>
            <p:cNvCxnSpPr>
              <a:cxnSpLocks noChangeShapeType="1"/>
              <a:stCxn id="5" idx="3"/>
              <a:endCxn id="3" idx="2"/>
            </p:cNvCxnSpPr>
            <p:nvPr/>
          </p:nvCxnSpPr>
          <p:spPr bwMode="auto">
            <a:xfrm flipV="1">
              <a:off x="1210" y="1363"/>
              <a:ext cx="72" cy="419"/>
            </a:xfrm>
            <a:prstGeom prst="bentConnector2">
              <a:avLst/>
            </a:prstGeom>
            <a:ln>
              <a:headEnd/>
              <a:tailEnd/>
            </a:ln>
            <a:extLst/>
          </p:spPr>
          <p:style>
            <a:lnRef idx="2">
              <a:schemeClr val="accent1"/>
            </a:lnRef>
            <a:fillRef idx="1">
              <a:schemeClr val="lt1"/>
            </a:fillRef>
            <a:effectRef idx="0">
              <a:schemeClr val="accent1"/>
            </a:effectRef>
            <a:fontRef idx="minor">
              <a:schemeClr val="dk1"/>
            </a:fontRef>
          </p:style>
        </p:cxnSp>
        <p:cxnSp>
          <p:nvCxnSpPr>
            <p:cNvPr id="1030" name="_s1030"/>
            <p:cNvCxnSpPr>
              <a:cxnSpLocks noChangeShapeType="1"/>
              <a:stCxn id="4" idx="3"/>
              <a:endCxn id="3" idx="2"/>
            </p:cNvCxnSpPr>
            <p:nvPr/>
          </p:nvCxnSpPr>
          <p:spPr bwMode="auto">
            <a:xfrm flipV="1">
              <a:off x="1208" y="1363"/>
              <a:ext cx="74" cy="107"/>
            </a:xfrm>
            <a:prstGeom prst="bentConnector2">
              <a:avLst/>
            </a:prstGeom>
            <a:ln>
              <a:headEnd/>
              <a:tailEnd/>
            </a:ln>
            <a:extLst/>
          </p:spPr>
          <p:style>
            <a:lnRef idx="2">
              <a:schemeClr val="accent1"/>
            </a:lnRef>
            <a:fillRef idx="1">
              <a:schemeClr val="lt1"/>
            </a:fillRef>
            <a:effectRef idx="0">
              <a:schemeClr val="accent1"/>
            </a:effectRef>
            <a:fontRef idx="minor">
              <a:schemeClr val="dk1"/>
            </a:fontRef>
          </p:style>
        </p:cxnSp>
        <p:sp>
          <p:nvSpPr>
            <p:cNvPr id="3" name="_s1031"/>
            <p:cNvSpPr>
              <a:spLocks noChangeArrowheads="1"/>
            </p:cNvSpPr>
            <p:nvPr/>
          </p:nvSpPr>
          <p:spPr bwMode="auto">
            <a:xfrm>
              <a:off x="826" y="1021"/>
              <a:ext cx="912" cy="342"/>
            </a:xfrm>
            <a:prstGeom prst="roundRect">
              <a:avLst>
                <a:gd name="adj" fmla="val 16667"/>
              </a:avLst>
            </a:prstGeom>
            <a:solidFill>
              <a:schemeClr val="accent1">
                <a:lumMod val="20000"/>
                <a:lumOff val="80000"/>
              </a:schemeClr>
            </a:solidFill>
            <a:ln>
              <a:headEnd/>
              <a:tailEnd/>
            </a:ln>
            <a:extLst/>
          </p:spPr>
          <p:style>
            <a:lnRef idx="2">
              <a:schemeClr val="accent1"/>
            </a:lnRef>
            <a:fillRef idx="1">
              <a:schemeClr val="lt1"/>
            </a:fillRef>
            <a:effectRef idx="0">
              <a:schemeClr val="accent1"/>
            </a:effectRef>
            <a:fontRef idx="minor">
              <a:schemeClr val="dk1"/>
            </a:fontRef>
          </p:style>
          <p:txBody>
            <a:bodyPr vert="horz" wrap="none" lIns="0" tIns="0" rIns="0" bIns="0" numCol="1" anchor="ctr" anchorCtr="0" compatLnSpc="1">
              <a:prstTxWarp prst="textNoShape">
                <a:avLst/>
              </a:prstTxWarp>
              <a:flatTx/>
            </a:bodyPr>
            <a:lstStyle/>
            <a:p>
              <a:pPr lvl="0" algn="justLow" fontAlgn="base">
                <a:spcBef>
                  <a:spcPct val="0"/>
                </a:spcBef>
                <a:spcAft>
                  <a:spcPct val="0"/>
                </a:spcAft>
              </a:pPr>
              <a:r>
                <a:rPr kumimoji="0" lang="ar-IQ" sz="2800" b="1" i="0" u="sng" strike="noStrike" cap="none" normalizeH="0" baseline="0" dirty="0" smtClean="0">
                  <a:ln>
                    <a:noFill/>
                  </a:ln>
                  <a:solidFill>
                    <a:schemeClr val="accent2"/>
                  </a:solidFill>
                  <a:effectLst/>
                  <a:latin typeface="Times New Roman" pitchFamily="18" charset="0"/>
                  <a:cs typeface="Arial" pitchFamily="34" charset="0"/>
                </a:rPr>
                <a:t>ا</a:t>
              </a:r>
              <a:r>
                <a:rPr kumimoji="0" lang="ar-SA" sz="2800" b="1" i="0" u="sng" strike="noStrike" cap="none" normalizeH="0" baseline="0" dirty="0" smtClean="0">
                  <a:ln>
                    <a:noFill/>
                  </a:ln>
                  <a:solidFill>
                    <a:schemeClr val="accent2"/>
                  </a:solidFill>
                  <a:effectLst/>
                  <a:latin typeface="Times New Roman" pitchFamily="18" charset="0"/>
                  <a:cs typeface="Arial" pitchFamily="34" charset="0"/>
                </a:rPr>
                <a:t>لإ</a:t>
              </a:r>
              <a:r>
                <a:rPr kumimoji="0" lang="ar-IQ" sz="2800" b="1" i="0" u="sng" strike="noStrike" cap="none" normalizeH="0" baseline="0" dirty="0" smtClean="0">
                  <a:ln>
                    <a:noFill/>
                  </a:ln>
                  <a:solidFill>
                    <a:schemeClr val="accent2"/>
                  </a:solidFill>
                  <a:effectLst/>
                  <a:latin typeface="Times New Roman" pitchFamily="18" charset="0"/>
                  <a:cs typeface="Arial" pitchFamily="34" charset="0"/>
                </a:rPr>
                <a:t>نسيابية الحركية</a:t>
              </a:r>
              <a:r>
                <a:rPr lang="ar-SA" sz="2800" b="1" u="sng" dirty="0" smtClean="0">
                  <a:solidFill>
                    <a:schemeClr val="accent2"/>
                  </a:solidFill>
                  <a:latin typeface="Times New Roman" pitchFamily="18" charset="0"/>
                  <a:cs typeface="Arial" pitchFamily="34" charset="0"/>
                </a:rPr>
                <a:t>: </a:t>
              </a:r>
              <a:r>
                <a:rPr kumimoji="0" lang="ar-SA" sz="2400" b="1" i="0" u="none" strike="noStrike" cap="none" normalizeH="0" baseline="0" dirty="0" smtClean="0">
                  <a:ln>
                    <a:noFill/>
                  </a:ln>
                  <a:solidFill>
                    <a:schemeClr val="tx1"/>
                  </a:solidFill>
                  <a:effectLst/>
                  <a:latin typeface="Times New Roman" pitchFamily="18" charset="0"/>
                  <a:cs typeface="Arial" pitchFamily="34" charset="0"/>
                </a:rPr>
                <a:t>ي</a:t>
              </a:r>
              <a:r>
                <a:rPr kumimoji="0" lang="ar-IQ" sz="2400" b="1" i="0" u="none" strike="noStrike" cap="none" normalizeH="0" baseline="0" dirty="0" smtClean="0">
                  <a:ln>
                    <a:noFill/>
                  </a:ln>
                  <a:solidFill>
                    <a:schemeClr val="tx1"/>
                  </a:solidFill>
                  <a:effectLst/>
                  <a:latin typeface="Times New Roman" pitchFamily="18" charset="0"/>
                  <a:cs typeface="Arial" pitchFamily="34" charset="0"/>
                </a:rPr>
                <a:t>عن</a:t>
              </a:r>
              <a:r>
                <a:rPr kumimoji="0" lang="ar-SA" sz="2400" b="1" i="0" u="none" strike="noStrike" cap="none" normalizeH="0" baseline="0" dirty="0" smtClean="0">
                  <a:ln>
                    <a:noFill/>
                  </a:ln>
                  <a:solidFill>
                    <a:schemeClr val="tx1"/>
                  </a:solidFill>
                  <a:effectLst/>
                  <a:latin typeface="Times New Roman" pitchFamily="18" charset="0"/>
                  <a:cs typeface="Arial" pitchFamily="34" charset="0"/>
                </a:rPr>
                <a:t>ي</a:t>
              </a:r>
              <a:r>
                <a:rPr kumimoji="0" lang="ar-IQ" sz="2400" b="1" i="0" u="none" strike="noStrike" cap="none" normalizeH="0" baseline="0" dirty="0" smtClean="0">
                  <a:ln>
                    <a:noFill/>
                  </a:ln>
                  <a:solidFill>
                    <a:schemeClr val="tx1"/>
                  </a:solidFill>
                  <a:effectLst/>
                  <a:latin typeface="Times New Roman" pitchFamily="18" charset="0"/>
                  <a:cs typeface="Arial" pitchFamily="34" charset="0"/>
                </a:rPr>
                <a:t> التكامل في الاداء الحركي </a:t>
              </a:r>
              <a:endParaRPr kumimoji="0" lang="ar-SA" sz="2400" b="1" i="0" u="none" strike="noStrike" cap="none" normalizeH="0" baseline="0" dirty="0" smtClean="0">
                <a:ln>
                  <a:noFill/>
                </a:ln>
                <a:solidFill>
                  <a:schemeClr val="tx1"/>
                </a:solidFill>
                <a:effectLst/>
                <a:latin typeface="Times New Roman" pitchFamily="18" charset="0"/>
                <a:cs typeface="Arial" pitchFamily="34" charset="0"/>
              </a:endParaRPr>
            </a:p>
            <a:p>
              <a:pPr lvl="0" algn="justLow" fontAlgn="base">
                <a:spcBef>
                  <a:spcPct val="0"/>
                </a:spcBef>
                <a:spcAft>
                  <a:spcPct val="0"/>
                </a:spcAft>
              </a:pPr>
              <a:r>
                <a:rPr lang="ar-SA" sz="2400" b="1" dirty="0">
                  <a:solidFill>
                    <a:schemeClr val="tx1"/>
                  </a:solidFill>
                  <a:latin typeface="Times New Roman" pitchFamily="18" charset="0"/>
                  <a:cs typeface="Arial" pitchFamily="34" charset="0"/>
                </a:rPr>
                <a:t>(</a:t>
              </a:r>
              <a:r>
                <a:rPr lang="ar-SA" sz="2400" b="1" dirty="0" smtClean="0">
                  <a:solidFill>
                    <a:schemeClr val="tx1"/>
                  </a:solidFill>
                  <a:latin typeface="Times New Roman" pitchFamily="18" charset="0"/>
                  <a:cs typeface="Arial" pitchFamily="34" charset="0"/>
                </a:rPr>
                <a:t>المهاري) </a:t>
              </a:r>
              <a:r>
                <a:rPr lang="ar-SA" sz="2400" b="1" dirty="0">
                  <a:solidFill>
                    <a:schemeClr val="tx1"/>
                  </a:solidFill>
                  <a:latin typeface="Times New Roman" pitchFamily="18" charset="0"/>
                  <a:cs typeface="Arial" pitchFamily="34" charset="0"/>
                </a:rPr>
                <a:t>الذي </a:t>
              </a:r>
              <a:r>
                <a:rPr lang="ar-IQ" sz="2400" b="1" dirty="0">
                  <a:solidFill>
                    <a:schemeClr val="tx1"/>
                  </a:solidFill>
                  <a:latin typeface="Times New Roman" pitchFamily="18" charset="0"/>
                  <a:cs typeface="Arial" pitchFamily="34" charset="0"/>
                </a:rPr>
                <a:t>يصل اليه الرياضي </a:t>
              </a:r>
              <a:r>
                <a:rPr lang="ar-SA" sz="2400" b="1" dirty="0" smtClean="0">
                  <a:solidFill>
                    <a:schemeClr val="tx1"/>
                  </a:solidFill>
                  <a:latin typeface="Times New Roman" pitchFamily="18" charset="0"/>
                  <a:cs typeface="Arial" pitchFamily="34" charset="0"/>
                </a:rPr>
                <a:t>(اللاعب)</a:t>
              </a:r>
              <a:r>
                <a:rPr lang="ar-IQ" sz="2400" b="1" dirty="0" smtClean="0">
                  <a:solidFill>
                    <a:schemeClr val="tx1"/>
                  </a:solidFill>
                  <a:latin typeface="Times New Roman" pitchFamily="18" charset="0"/>
                  <a:cs typeface="Arial" pitchFamily="34" charset="0"/>
                </a:rPr>
                <a:t>الى </a:t>
              </a:r>
              <a:r>
                <a:rPr kumimoji="0" lang="ar-IQ" sz="2400" b="1" i="0" u="none" strike="noStrike" cap="none" normalizeH="0" baseline="0" dirty="0" smtClean="0">
                  <a:ln>
                    <a:noFill/>
                  </a:ln>
                  <a:solidFill>
                    <a:schemeClr val="tx1"/>
                  </a:solidFill>
                  <a:effectLst/>
                  <a:latin typeface="Times New Roman" pitchFamily="18" charset="0"/>
                  <a:cs typeface="Arial" pitchFamily="34" charset="0"/>
                </a:rPr>
                <a:t>اعلى </a:t>
              </a:r>
              <a:endParaRPr kumimoji="0" lang="ar-SA" sz="2400" b="1" i="0" u="none" strike="noStrike" cap="none" normalizeH="0" baseline="0" dirty="0" smtClean="0">
                <a:ln>
                  <a:noFill/>
                </a:ln>
                <a:solidFill>
                  <a:schemeClr val="tx1"/>
                </a:solidFill>
                <a:effectLst/>
                <a:latin typeface="Times New Roman" pitchFamily="18" charset="0"/>
                <a:cs typeface="Arial" pitchFamily="34" charset="0"/>
              </a:endParaRPr>
            </a:p>
            <a:p>
              <a:pPr lvl="0" algn="justLow" fontAlgn="base">
                <a:spcBef>
                  <a:spcPct val="0"/>
                </a:spcBef>
                <a:spcAft>
                  <a:spcPct val="0"/>
                </a:spcAft>
              </a:pPr>
              <a:r>
                <a:rPr kumimoji="0" lang="ar-IQ" sz="2400" b="1" i="0" u="none" strike="noStrike" cap="none" normalizeH="0" baseline="0" dirty="0" smtClean="0">
                  <a:ln>
                    <a:noFill/>
                  </a:ln>
                  <a:solidFill>
                    <a:schemeClr val="tx1"/>
                  </a:solidFill>
                  <a:effectLst/>
                  <a:latin typeface="Times New Roman" pitchFamily="18" charset="0"/>
                  <a:cs typeface="Arial" pitchFamily="34" charset="0"/>
                </a:rPr>
                <a:t>مستوىويعتمد على النقاط الجوهرية الاتية:  </a:t>
              </a:r>
              <a:endParaRPr kumimoji="0" lang="en-US" sz="2400" b="1" i="0" u="none" strike="noStrike" cap="none" normalizeH="0" baseline="0" dirty="0" smtClean="0">
                <a:ln>
                  <a:noFill/>
                </a:ln>
                <a:solidFill>
                  <a:schemeClr val="tx1"/>
                </a:solidFill>
                <a:effectLst/>
                <a:latin typeface="Times New Roman" pitchFamily="18" charset="0"/>
                <a:cs typeface="Arial" pitchFamily="34" charset="0"/>
              </a:endParaRPr>
            </a:p>
          </p:txBody>
        </p:sp>
        <p:sp>
          <p:nvSpPr>
            <p:cNvPr id="4" name="_s1032"/>
            <p:cNvSpPr>
              <a:spLocks noChangeArrowheads="1"/>
            </p:cNvSpPr>
            <p:nvPr/>
          </p:nvSpPr>
          <p:spPr bwMode="auto">
            <a:xfrm>
              <a:off x="332" y="1326"/>
              <a:ext cx="876" cy="288"/>
            </a:xfrm>
            <a:prstGeom prst="roundRect">
              <a:avLst>
                <a:gd name="adj" fmla="val 16667"/>
              </a:avLst>
            </a:prstGeom>
            <a:solidFill>
              <a:schemeClr val="accent3"/>
            </a:solidFill>
            <a:ln>
              <a:headEnd/>
              <a:tailEnd/>
            </a:ln>
            <a:extLst/>
          </p:spPr>
          <p:style>
            <a:lnRef idx="2">
              <a:schemeClr val="accent1"/>
            </a:lnRef>
            <a:fillRef idx="1">
              <a:schemeClr val="lt1"/>
            </a:fillRef>
            <a:effectRef idx="0">
              <a:schemeClr val="accent1"/>
            </a:effectRef>
            <a:fontRef idx="minor">
              <a:schemeClr val="dk1"/>
            </a:fontRef>
          </p:style>
          <p:txBody>
            <a:bodyPr vert="horz" wrap="none" lIns="0" tIns="0" rIns="0" bIns="0" numCol="1" anchor="ctr" anchorCtr="0" compatLnSpc="1">
              <a:prstTxWarp prst="textNoShape">
                <a:avLst/>
              </a:prstTxWarp>
              <a:flatTx/>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2800" b="1" i="0" u="sng" strike="noStrike" cap="none" normalizeH="0" baseline="0" dirty="0" smtClean="0">
                  <a:ln>
                    <a:noFill/>
                  </a:ln>
                  <a:solidFill>
                    <a:schemeClr val="tx2"/>
                  </a:solidFill>
                  <a:effectLst/>
                  <a:latin typeface="Times New Roman" pitchFamily="18" charset="0"/>
                  <a:cs typeface="Arial" pitchFamily="34" charset="0"/>
                </a:rPr>
                <a:t>1- مجال الحركة</a:t>
              </a:r>
              <a:r>
                <a:rPr kumimoji="0" lang="ar-IQ" sz="2800" b="1" i="0" u="sng" strike="noStrike" cap="none" normalizeH="0" baseline="0" dirty="0" smtClean="0">
                  <a:ln>
                    <a:noFill/>
                  </a:ln>
                  <a:solidFill>
                    <a:srgbClr val="000000"/>
                  </a:solidFill>
                  <a:effectLst/>
                  <a:latin typeface="Times New Roman" pitchFamily="18" charset="0"/>
                  <a:cs typeface="Arial" pitchFamily="34" charset="0"/>
                </a:rPr>
                <a:t> </a:t>
              </a:r>
              <a:r>
                <a:rPr kumimoji="0" lang="ar-SA" sz="2800" b="1" i="0" u="sng" strike="noStrike" cap="none" normalizeH="0" baseline="0" dirty="0" smtClean="0">
                  <a:ln>
                    <a:noFill/>
                  </a:ln>
                  <a:solidFill>
                    <a:srgbClr val="000000"/>
                  </a:solidFill>
                  <a:effectLst/>
                  <a:latin typeface="Times New Roman" pitchFamily="18" charset="0"/>
                  <a:cs typeface="Arial" pitchFamily="34" charset="0"/>
                </a:rPr>
                <a:t>:</a:t>
              </a:r>
              <a:r>
                <a:rPr kumimoji="0" lang="ar-IQ" sz="2800" b="1" i="0" u="sng" strike="noStrike" cap="none" normalizeH="0" baseline="0" dirty="0" smtClean="0">
                  <a:ln>
                    <a:noFill/>
                  </a:ln>
                  <a:solidFill>
                    <a:srgbClr val="000000"/>
                  </a:solidFill>
                  <a:effectLst/>
                  <a:latin typeface="Times New Roman" pitchFamily="18" charset="0"/>
                  <a:cs typeface="Arial" pitchFamily="34" charset="0"/>
                </a:rPr>
                <a:t> </a:t>
              </a:r>
              <a:r>
                <a:rPr kumimoji="0" lang="ar-IQ" sz="2400" b="1" i="0" u="none" strike="noStrike" cap="none" normalizeH="0" baseline="0" dirty="0" smtClean="0">
                  <a:ln>
                    <a:noFill/>
                  </a:ln>
                  <a:solidFill>
                    <a:srgbClr val="000000"/>
                  </a:solidFill>
                  <a:effectLst/>
                  <a:latin typeface="Times New Roman" pitchFamily="18" charset="0"/>
                  <a:cs typeface="Arial" pitchFamily="34" charset="0"/>
                </a:rPr>
                <a:t>هو ذلك المجال التي تحدث فيها </a:t>
              </a:r>
            </a:p>
            <a:p>
              <a:pPr marL="0" marR="0" lvl="0" indent="0" algn="r" defTabSz="914400" rtl="1" eaLnBrk="1" fontAlgn="base" latinLnBrk="0" hangingPunct="1">
                <a:lnSpc>
                  <a:spcPct val="100000"/>
                </a:lnSpc>
                <a:spcBef>
                  <a:spcPct val="0"/>
                </a:spcBef>
                <a:spcAft>
                  <a:spcPct val="0"/>
                </a:spcAft>
                <a:buClrTx/>
                <a:buSzTx/>
                <a:buFontTx/>
                <a:buNone/>
                <a:tabLst/>
              </a:pPr>
              <a:r>
                <a:rPr kumimoji="0" lang="ar-IQ" sz="2400" b="1" i="0" u="none" strike="noStrike" cap="none" normalizeH="0" baseline="0" dirty="0" smtClean="0">
                  <a:ln>
                    <a:noFill/>
                  </a:ln>
                  <a:solidFill>
                    <a:srgbClr val="000000"/>
                  </a:solidFill>
                  <a:effectLst/>
                  <a:latin typeface="Times New Roman" pitchFamily="18" charset="0"/>
                  <a:cs typeface="Arial" pitchFamily="34" charset="0"/>
                </a:rPr>
                <a:t>الحركة فترسم به مسارات الحركة للاجزاء الجسم .</a:t>
              </a:r>
              <a:endParaRPr kumimoji="0" lang="en-US" sz="2400" b="1" i="0" u="none" strike="noStrike" cap="none" normalizeH="0" baseline="0" dirty="0" smtClean="0">
                <a:ln>
                  <a:noFill/>
                </a:ln>
                <a:solidFill>
                  <a:srgbClr val="000000"/>
                </a:solidFill>
                <a:effectLst/>
                <a:latin typeface="Times New Roman" pitchFamily="18" charset="0"/>
                <a:cs typeface="Arial" pitchFamily="34" charset="0"/>
              </a:endParaRPr>
            </a:p>
          </p:txBody>
        </p:sp>
        <p:sp>
          <p:nvSpPr>
            <p:cNvPr id="5" name="_s1033"/>
            <p:cNvSpPr>
              <a:spLocks noChangeArrowheads="1"/>
            </p:cNvSpPr>
            <p:nvPr/>
          </p:nvSpPr>
          <p:spPr bwMode="auto">
            <a:xfrm>
              <a:off x="316" y="1635"/>
              <a:ext cx="894" cy="294"/>
            </a:xfrm>
            <a:prstGeom prst="roundRect">
              <a:avLst>
                <a:gd name="adj" fmla="val 16667"/>
              </a:avLst>
            </a:prstGeom>
            <a:solidFill>
              <a:schemeClr val="accent2">
                <a:lumMod val="40000"/>
                <a:lumOff val="60000"/>
              </a:schemeClr>
            </a:solidFill>
            <a:ln>
              <a:headEnd/>
              <a:tailEnd/>
            </a:ln>
            <a:extLst/>
          </p:spPr>
          <p:style>
            <a:lnRef idx="2">
              <a:schemeClr val="accent1"/>
            </a:lnRef>
            <a:fillRef idx="1">
              <a:schemeClr val="lt1"/>
            </a:fillRef>
            <a:effectRef idx="0">
              <a:schemeClr val="accent1"/>
            </a:effectRef>
            <a:fontRef idx="minor">
              <a:schemeClr val="dk1"/>
            </a:fontRef>
          </p:style>
          <p:txBody>
            <a:bodyPr vert="horz" wrap="none" lIns="0" tIns="0" rIns="0" bIns="0" numCol="1" anchor="ctr" anchorCtr="0" compatLnSpc="1">
              <a:prstTxWarp prst="textNoShape">
                <a:avLst/>
              </a:prstTxWarp>
              <a:flatTx/>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2400" b="1" i="0" u="none" strike="noStrike" cap="none" normalizeH="0" baseline="0" dirty="0" smtClean="0">
                <a:ln>
                  <a:noFill/>
                </a:ln>
                <a:solidFill>
                  <a:schemeClr val="tx2"/>
                </a:solidFill>
                <a:effectLst/>
                <a:latin typeface="Times New Roman" pitchFamily="18" charset="0"/>
                <a:cs typeface="Arial" pitchFamily="34" charset="0"/>
              </a:endParaRPr>
            </a:p>
            <a:p>
              <a:pPr marL="0" marR="0" lvl="0" indent="0" algn="justLow" defTabSz="914400" rtl="1" eaLnBrk="1" fontAlgn="base" latinLnBrk="0" hangingPunct="1">
                <a:lnSpc>
                  <a:spcPct val="100000"/>
                </a:lnSpc>
                <a:spcBef>
                  <a:spcPct val="0"/>
                </a:spcBef>
                <a:spcAft>
                  <a:spcPct val="0"/>
                </a:spcAft>
                <a:buClrTx/>
                <a:buSzTx/>
                <a:buFontTx/>
                <a:buNone/>
                <a:tabLst/>
              </a:pPr>
              <a:r>
                <a:rPr lang="ar-IQ" sz="2800" b="1" u="sng" dirty="0">
                  <a:solidFill>
                    <a:schemeClr val="tx2"/>
                  </a:solidFill>
                  <a:latin typeface="Times New Roman" pitchFamily="18" charset="0"/>
                  <a:cs typeface="Arial" pitchFamily="34" charset="0"/>
                </a:rPr>
                <a:t>2</a:t>
              </a:r>
              <a:r>
                <a:rPr kumimoji="0" lang="ar-IQ" sz="2800" b="1" i="0" u="sng" strike="noStrike" cap="none" normalizeH="0" baseline="0" dirty="0" smtClean="0">
                  <a:ln>
                    <a:noFill/>
                  </a:ln>
                  <a:solidFill>
                    <a:schemeClr val="tx2"/>
                  </a:solidFill>
                  <a:effectLst/>
                  <a:latin typeface="Times New Roman" pitchFamily="18" charset="0"/>
                  <a:cs typeface="Arial" pitchFamily="34" charset="0"/>
                </a:rPr>
                <a:t>- زمن الحركة</a:t>
              </a:r>
              <a:r>
                <a:rPr kumimoji="0" lang="ar-IQ" sz="2800" b="1" i="0" u="sng" strike="noStrike" cap="none" normalizeH="0" baseline="0" dirty="0" smtClean="0">
                  <a:ln>
                    <a:noFill/>
                  </a:ln>
                  <a:solidFill>
                    <a:srgbClr val="000000"/>
                  </a:solidFill>
                  <a:effectLst/>
                  <a:latin typeface="Times New Roman" pitchFamily="18" charset="0"/>
                  <a:cs typeface="Arial" pitchFamily="34" charset="0"/>
                </a:rPr>
                <a:t> </a:t>
              </a:r>
              <a:r>
                <a:rPr kumimoji="0" lang="ar-SA" sz="2800" b="1" i="0" u="sng" strike="noStrike" cap="none" normalizeH="0" baseline="0" dirty="0" smtClean="0">
                  <a:ln>
                    <a:noFill/>
                  </a:ln>
                  <a:solidFill>
                    <a:srgbClr val="000000"/>
                  </a:solidFill>
                  <a:effectLst/>
                  <a:latin typeface="Times New Roman" pitchFamily="18" charset="0"/>
                  <a:cs typeface="Arial" pitchFamily="34" charset="0"/>
                </a:rPr>
                <a:t>:</a:t>
              </a:r>
              <a:r>
                <a:rPr kumimoji="0" lang="ar-IQ" sz="2400" b="1" i="0" u="none" strike="noStrike" cap="none" normalizeH="0" baseline="0" dirty="0" smtClean="0">
                  <a:ln>
                    <a:noFill/>
                  </a:ln>
                  <a:solidFill>
                    <a:srgbClr val="000000"/>
                  </a:solidFill>
                  <a:effectLst/>
                  <a:latin typeface="Times New Roman" pitchFamily="18" charset="0"/>
                  <a:cs typeface="Arial" pitchFamily="34" charset="0"/>
                </a:rPr>
                <a:t>هو الزمن المستغرق لاداء الحركة </a:t>
              </a:r>
            </a:p>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000000"/>
                  </a:solidFill>
                  <a:effectLst/>
                  <a:latin typeface="Times New Roman" pitchFamily="18" charset="0"/>
                  <a:cs typeface="Arial" pitchFamily="34" charset="0"/>
                </a:rPr>
                <a:t>     </a:t>
              </a:r>
              <a:r>
                <a:rPr kumimoji="0" lang="ar-IQ" sz="2400" b="1" i="0" u="none" strike="noStrike" cap="none" normalizeH="0" baseline="0" dirty="0" smtClean="0">
                  <a:ln>
                    <a:noFill/>
                  </a:ln>
                  <a:solidFill>
                    <a:srgbClr val="000000"/>
                  </a:solidFill>
                  <a:effectLst/>
                  <a:latin typeface="Times New Roman" pitchFamily="18" charset="0"/>
                  <a:cs typeface="Arial" pitchFamily="34" charset="0"/>
                </a:rPr>
                <a:t>أومهارة فكل مهارة أو حركة لها زمن معين يختلف </a:t>
              </a:r>
            </a:p>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000000"/>
                  </a:solidFill>
                  <a:effectLst/>
                  <a:latin typeface="Times New Roman" pitchFamily="18" charset="0"/>
                  <a:cs typeface="Arial" pitchFamily="34" charset="0"/>
                </a:rPr>
                <a:t>     </a:t>
              </a:r>
              <a:r>
                <a:rPr kumimoji="0" lang="ar-IQ" sz="2400" b="1" i="0" u="none" strike="noStrike" cap="none" normalizeH="0" baseline="0" dirty="0" smtClean="0">
                  <a:ln>
                    <a:noFill/>
                  </a:ln>
                  <a:solidFill>
                    <a:srgbClr val="000000"/>
                  </a:solidFill>
                  <a:effectLst/>
                  <a:latin typeface="Times New Roman" pitchFamily="18" charset="0"/>
                  <a:cs typeface="Arial" pitchFamily="34" charset="0"/>
                </a:rPr>
                <a:t>عن الاخر حسب نوع المهارة ومتطلباتها</a:t>
              </a:r>
              <a:r>
                <a:rPr kumimoji="0" lang="ar-SA" sz="2400" b="1" i="0" u="none" strike="noStrike" cap="none" normalizeH="0" baseline="0" dirty="0" smtClean="0">
                  <a:ln>
                    <a:noFill/>
                  </a:ln>
                  <a:solidFill>
                    <a:srgbClr val="000000"/>
                  </a:solidFill>
                  <a:effectLst/>
                  <a:latin typeface="Times New Roman" pitchFamily="18" charset="0"/>
                  <a:cs typeface="Arial" pitchFamily="34" charset="0"/>
                </a:rPr>
                <a:t> .</a:t>
              </a:r>
              <a:endParaRPr kumimoji="0" lang="ar-IQ" sz="2400" b="1" i="0"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IQ" sz="2000" b="1"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sz="2000" b="1" i="0" u="none" strike="noStrike" cap="none" normalizeH="0" baseline="0" dirty="0" smtClean="0">
                <a:ln>
                  <a:noFill/>
                </a:ln>
                <a:solidFill>
                  <a:srgbClr val="000000"/>
                </a:solidFill>
                <a:effectLst/>
                <a:latin typeface="Times New Roman" pitchFamily="18" charset="0"/>
                <a:cs typeface="Arial" pitchFamily="34" charset="0"/>
              </a:endParaRPr>
            </a:p>
          </p:txBody>
        </p:sp>
        <p:sp>
          <p:nvSpPr>
            <p:cNvPr id="6" name="_s1034"/>
            <p:cNvSpPr>
              <a:spLocks noChangeArrowheads="1"/>
            </p:cNvSpPr>
            <p:nvPr/>
          </p:nvSpPr>
          <p:spPr bwMode="auto">
            <a:xfrm>
              <a:off x="309" y="1944"/>
              <a:ext cx="925" cy="342"/>
            </a:xfrm>
            <a:prstGeom prst="roundRect">
              <a:avLst>
                <a:gd name="adj" fmla="val 16667"/>
              </a:avLst>
            </a:prstGeom>
            <a:solidFill>
              <a:schemeClr val="accent5">
                <a:lumMod val="40000"/>
                <a:lumOff val="60000"/>
              </a:schemeClr>
            </a:solidFill>
            <a:ln>
              <a:headEnd/>
              <a:tailEnd/>
            </a:ln>
            <a:extLst/>
          </p:spPr>
          <p:style>
            <a:lnRef idx="2">
              <a:schemeClr val="accent1"/>
            </a:lnRef>
            <a:fillRef idx="1">
              <a:schemeClr val="lt1"/>
            </a:fillRef>
            <a:effectRef idx="0">
              <a:schemeClr val="accent1"/>
            </a:effectRef>
            <a:fontRef idx="minor">
              <a:schemeClr val="dk1"/>
            </a:fontRef>
          </p:style>
          <p:txBody>
            <a:bodyPr vert="horz" wrap="none" lIns="0" tIns="0" rIns="0" bIns="0" numCol="1" anchor="ctr" anchorCtr="0" compatLnSpc="1">
              <a:prstTxWarp prst="textNoShape">
                <a:avLst/>
              </a:prstTxWarp>
              <a:flatTx/>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2400" b="1" i="0" u="sng" strike="noStrike" cap="none" normalizeH="0" baseline="0" dirty="0" smtClean="0">
                  <a:ln>
                    <a:noFill/>
                  </a:ln>
                  <a:solidFill>
                    <a:schemeClr val="tx2"/>
                  </a:solidFill>
                  <a:effectLst/>
                  <a:latin typeface="Times New Roman" pitchFamily="18" charset="0"/>
                  <a:cs typeface="Arial" pitchFamily="34" charset="0"/>
                </a:rPr>
                <a:t>3- ديناميكية الحركة</a:t>
              </a:r>
              <a:r>
                <a:rPr kumimoji="0" lang="ar-IQ" sz="2400" b="1" i="0" u="sng" strike="noStrike" cap="none" normalizeH="0" baseline="0" dirty="0" smtClean="0">
                  <a:ln>
                    <a:noFill/>
                  </a:ln>
                  <a:solidFill>
                    <a:srgbClr val="000000"/>
                  </a:solidFill>
                  <a:effectLst/>
                  <a:latin typeface="Times New Roman" pitchFamily="18" charset="0"/>
                  <a:cs typeface="Arial" pitchFamily="34" charset="0"/>
                </a:rPr>
                <a:t> </a:t>
              </a:r>
              <a:r>
                <a:rPr kumimoji="0" lang="ar-SA" sz="2400" b="1" i="0" u="sng" strike="noStrike" cap="none" normalizeH="0" baseline="0" dirty="0" smtClean="0">
                  <a:ln>
                    <a:noFill/>
                  </a:ln>
                  <a:solidFill>
                    <a:srgbClr val="000000"/>
                  </a:solidFill>
                  <a:effectLst/>
                  <a:latin typeface="Times New Roman" pitchFamily="18" charset="0"/>
                  <a:cs typeface="Arial" pitchFamily="34" charset="0"/>
                </a:rPr>
                <a:t>:</a:t>
              </a:r>
              <a:r>
                <a:rPr kumimoji="0" lang="ar-IQ" sz="2400" b="1" i="0" u="sng" strike="noStrike" cap="none" normalizeH="0" baseline="0" dirty="0" smtClean="0">
                  <a:ln>
                    <a:noFill/>
                  </a:ln>
                  <a:solidFill>
                    <a:srgbClr val="000000"/>
                  </a:solidFill>
                  <a:effectLst/>
                  <a:latin typeface="Times New Roman" pitchFamily="18" charset="0"/>
                  <a:cs typeface="Arial" pitchFamily="34" charset="0"/>
                </a:rPr>
                <a:t> </a:t>
              </a:r>
              <a:r>
                <a:rPr kumimoji="0" lang="ar-IQ" sz="2000" b="1" i="0" u="none" strike="noStrike" cap="none" normalizeH="0" baseline="0" dirty="0" smtClean="0">
                  <a:ln>
                    <a:noFill/>
                  </a:ln>
                  <a:solidFill>
                    <a:srgbClr val="000000"/>
                  </a:solidFill>
                  <a:effectLst/>
                  <a:latin typeface="Times New Roman" pitchFamily="18" charset="0"/>
                  <a:cs typeface="Arial" pitchFamily="34" charset="0"/>
                </a:rPr>
                <a:t>هى التغير المفاجىء في الشد العضلي </a:t>
              </a:r>
              <a:endParaRPr kumimoji="0" lang="ar-SA" sz="2000" b="1" i="0"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000000"/>
                  </a:solidFill>
                  <a:effectLst/>
                  <a:latin typeface="Times New Roman" pitchFamily="18" charset="0"/>
                  <a:cs typeface="Arial" pitchFamily="34" charset="0"/>
                </a:rPr>
                <a:t>    </a:t>
              </a:r>
              <a:r>
                <a:rPr kumimoji="0" lang="ar-IQ" sz="2000" b="1" i="0" u="none" strike="noStrike" cap="none" normalizeH="0" baseline="0" dirty="0" smtClean="0">
                  <a:ln>
                    <a:noFill/>
                  </a:ln>
                  <a:solidFill>
                    <a:srgbClr val="000000"/>
                  </a:solidFill>
                  <a:effectLst/>
                  <a:latin typeface="Times New Roman" pitchFamily="18" charset="0"/>
                  <a:cs typeface="Arial" pitchFamily="34" charset="0"/>
                </a:rPr>
                <a:t>والذي يقضي على الفترة الزمنية بين الشد والارتخاء، فان اى</a:t>
              </a:r>
              <a:endParaRPr kumimoji="0" lang="ar-SA" sz="2000" b="1" i="0"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2000" b="1" i="0" u="none" strike="noStrike" cap="none" normalizeH="0" baseline="0" dirty="0" smtClean="0">
                  <a:ln>
                    <a:noFill/>
                  </a:ln>
                  <a:solidFill>
                    <a:srgbClr val="000000"/>
                  </a:solidFill>
                  <a:effectLst/>
                  <a:latin typeface="Times New Roman" pitchFamily="18" charset="0"/>
                  <a:cs typeface="Arial" pitchFamily="34" charset="0"/>
                </a:rPr>
                <a:t> </a:t>
              </a:r>
              <a:r>
                <a:rPr kumimoji="0" lang="ar-SA" sz="2000" b="1" i="0" u="none" strike="noStrike" cap="none" normalizeH="0" baseline="0" dirty="0" smtClean="0">
                  <a:ln>
                    <a:noFill/>
                  </a:ln>
                  <a:solidFill>
                    <a:srgbClr val="000000"/>
                  </a:solidFill>
                  <a:effectLst/>
                  <a:latin typeface="Times New Roman" pitchFamily="18" charset="0"/>
                  <a:cs typeface="Arial" pitchFamily="34" charset="0"/>
                </a:rPr>
                <a:t>   </a:t>
              </a:r>
              <a:r>
                <a:rPr kumimoji="0" lang="ar-IQ" sz="2000" b="1" i="0" u="none" strike="noStrike" cap="none" normalizeH="0" baseline="0" dirty="0" smtClean="0">
                  <a:ln>
                    <a:noFill/>
                  </a:ln>
                  <a:solidFill>
                    <a:srgbClr val="000000"/>
                  </a:solidFill>
                  <a:effectLst/>
                  <a:latin typeface="Times New Roman" pitchFamily="18" charset="0"/>
                  <a:cs typeface="Arial" pitchFamily="34" charset="0"/>
                </a:rPr>
                <a:t>تغير مفاجيء باستخدام قوة اضافية سوف تشوه مجال الحركة،</a:t>
              </a:r>
              <a:endParaRPr kumimoji="0" lang="ar-SA" sz="2000" b="1" i="0"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2000" b="1" i="0" u="none" strike="noStrike" cap="none" normalizeH="0" baseline="0" dirty="0" smtClean="0">
                  <a:ln>
                    <a:noFill/>
                  </a:ln>
                  <a:solidFill>
                    <a:srgbClr val="000000"/>
                  </a:solidFill>
                  <a:effectLst/>
                  <a:latin typeface="Times New Roman" pitchFamily="18" charset="0"/>
                  <a:cs typeface="Arial" pitchFamily="34" charset="0"/>
                </a:rPr>
                <a:t> </a:t>
              </a:r>
              <a:r>
                <a:rPr kumimoji="0" lang="ar-SA" sz="2000" b="1" i="0" u="none" strike="noStrike" cap="none" normalizeH="0" baseline="0" dirty="0" smtClean="0">
                  <a:ln>
                    <a:noFill/>
                  </a:ln>
                  <a:solidFill>
                    <a:srgbClr val="000000"/>
                  </a:solidFill>
                  <a:effectLst/>
                  <a:latin typeface="Times New Roman" pitchFamily="18" charset="0"/>
                  <a:cs typeface="Arial" pitchFamily="34" charset="0"/>
                </a:rPr>
                <a:t>   </a:t>
              </a:r>
              <a:r>
                <a:rPr kumimoji="0" lang="ar-IQ" sz="2000" b="1" i="0" u="none" strike="noStrike" cap="none" normalizeH="0" baseline="0" dirty="0" smtClean="0">
                  <a:ln>
                    <a:noFill/>
                  </a:ln>
                  <a:solidFill>
                    <a:srgbClr val="000000"/>
                  </a:solidFill>
                  <a:effectLst/>
                  <a:latin typeface="Times New Roman" pitchFamily="18" charset="0"/>
                  <a:cs typeface="Arial" pitchFamily="34" charset="0"/>
                </a:rPr>
                <a:t>لذا ان التنسيق والتنظيم بين عملية الشد والارتخاء في</a:t>
              </a:r>
              <a:r>
                <a:rPr lang="ar-SA" sz="2000" b="1" dirty="0">
                  <a:solidFill>
                    <a:srgbClr val="000000"/>
                  </a:solidFill>
                  <a:latin typeface="Times New Roman" pitchFamily="18" charset="0"/>
                  <a:cs typeface="Arial" pitchFamily="34" charset="0"/>
                </a:rPr>
                <a:t> </a:t>
              </a:r>
              <a:endParaRPr lang="ar-SA" sz="2000" b="1" dirty="0" smtClean="0">
                <a:solidFill>
                  <a:srgbClr val="000000"/>
                </a:solidFill>
                <a:latin typeface="Times New Roman" pitchFamily="18" charset="0"/>
                <a:cs typeface="Arial" pitchFamily="34" charset="0"/>
              </a:endParaRPr>
            </a:p>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000000"/>
                  </a:solidFill>
                  <a:effectLst/>
                  <a:latin typeface="Times New Roman" pitchFamily="18" charset="0"/>
                  <a:cs typeface="Arial" pitchFamily="34" charset="0"/>
                </a:rPr>
                <a:t>    </a:t>
              </a:r>
              <a:r>
                <a:rPr kumimoji="0" lang="ar-IQ" sz="2000" b="1" i="0" u="none" strike="noStrike" cap="none" normalizeH="0" baseline="0" dirty="0" smtClean="0">
                  <a:ln>
                    <a:noFill/>
                  </a:ln>
                  <a:solidFill>
                    <a:srgbClr val="000000"/>
                  </a:solidFill>
                  <a:effectLst/>
                  <a:latin typeface="Times New Roman" pitchFamily="18" charset="0"/>
                  <a:cs typeface="Arial" pitchFamily="34" charset="0"/>
                </a:rPr>
                <a:t>الانقباضات العضلية يعطي الانسيابية للحركة .</a:t>
              </a:r>
              <a:endParaRPr kumimoji="0" lang="en-US" sz="2000" b="1" i="0" u="none" strike="noStrike" cap="none" normalizeH="0" baseline="0" dirty="0" smtClean="0">
                <a:ln>
                  <a:noFill/>
                </a:ln>
                <a:solidFill>
                  <a:srgbClr val="000000"/>
                </a:solidFill>
                <a:effectLst/>
                <a:latin typeface="Times New Roman" pitchFamily="18" charset="0"/>
                <a:cs typeface="Arial" pitchFamily="34" charset="0"/>
              </a:endParaRPr>
            </a:p>
          </p:txBody>
        </p:sp>
      </p:grpSp>
      <p:sp>
        <p:nvSpPr>
          <p:cNvPr id="25" name="_s1032"/>
          <p:cNvSpPr>
            <a:spLocks noChangeArrowheads="1"/>
          </p:cNvSpPr>
          <p:nvPr/>
        </p:nvSpPr>
        <p:spPr bwMode="auto">
          <a:xfrm>
            <a:off x="6138141" y="2255295"/>
            <a:ext cx="2917035" cy="2757881"/>
          </a:xfrm>
          <a:prstGeom prst="roundRect">
            <a:avLst>
              <a:gd name="adj" fmla="val 16667"/>
            </a:avLst>
          </a:prstGeom>
          <a:solidFill>
            <a:srgbClr val="00B0F0"/>
          </a:solidFill>
          <a:ln>
            <a:headEnd/>
            <a:tailEnd/>
          </a:ln>
          <a:extLst/>
        </p:spPr>
        <p:style>
          <a:lnRef idx="2">
            <a:schemeClr val="accent1"/>
          </a:lnRef>
          <a:fillRef idx="1">
            <a:schemeClr val="lt1"/>
          </a:fillRef>
          <a:effectRef idx="0">
            <a:schemeClr val="accent1"/>
          </a:effectRef>
          <a:fontRef idx="minor">
            <a:schemeClr val="dk1"/>
          </a:fontRef>
        </p:style>
        <p:txBody>
          <a:bodyPr vert="horz" wrap="none" lIns="0" tIns="0" rIns="0" bIns="0" numCol="1" anchor="ctr" anchorCtr="0" compatLnSpc="1">
            <a:prstTxWarp prst="textNoShape">
              <a:avLst/>
            </a:prstTxWarp>
            <a:flatTx/>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800" b="1" i="0" strike="noStrike" cap="none" normalizeH="0" baseline="0" dirty="0" smtClean="0">
                <a:ln>
                  <a:noFill/>
                </a:ln>
                <a:solidFill>
                  <a:schemeClr val="accent2">
                    <a:lumMod val="75000"/>
                  </a:schemeClr>
                </a:solidFill>
                <a:effectLst/>
                <a:latin typeface="Times New Roman" pitchFamily="18" charset="0"/>
                <a:cs typeface="Arial" pitchFamily="34" charset="0"/>
              </a:rPr>
              <a:t>التهديف</a:t>
            </a:r>
            <a:r>
              <a:rPr kumimoji="0" lang="ar-SA" sz="2800" b="1" i="0" strike="noStrike" cap="none" normalizeH="0" dirty="0" smtClean="0">
                <a:ln>
                  <a:noFill/>
                </a:ln>
                <a:solidFill>
                  <a:schemeClr val="accent2">
                    <a:lumMod val="75000"/>
                  </a:schemeClr>
                </a:solidFill>
                <a:effectLst/>
                <a:latin typeface="Times New Roman" pitchFamily="18" charset="0"/>
                <a:cs typeface="Arial" pitchFamily="34" charset="0"/>
              </a:rPr>
              <a:t> مع </a:t>
            </a:r>
            <a:r>
              <a:rPr lang="ar-SA" sz="2800" b="1" dirty="0" smtClean="0">
                <a:solidFill>
                  <a:schemeClr val="accent2">
                    <a:lumMod val="75000"/>
                  </a:schemeClr>
                </a:solidFill>
                <a:latin typeface="Times New Roman" pitchFamily="18" charset="0"/>
                <a:cs typeface="Arial" pitchFamily="34" charset="0"/>
              </a:rPr>
              <a:t>بالإنسيابية</a:t>
            </a:r>
          </a:p>
          <a:p>
            <a:pPr marL="0" marR="0" lvl="0" indent="0" algn="justLow" defTabSz="914400" rtl="1" eaLnBrk="1" fontAlgn="base" latinLnBrk="0" hangingPunct="1">
              <a:lnSpc>
                <a:spcPct val="100000"/>
              </a:lnSpc>
              <a:spcBef>
                <a:spcPct val="0"/>
              </a:spcBef>
              <a:spcAft>
                <a:spcPct val="0"/>
              </a:spcAft>
              <a:buClrTx/>
              <a:buSzTx/>
              <a:buFontTx/>
              <a:buNone/>
              <a:tabLst/>
            </a:pPr>
            <a:r>
              <a:rPr lang="ar-SA" sz="2800" b="1" dirty="0" smtClean="0">
                <a:solidFill>
                  <a:schemeClr val="accent2">
                    <a:lumMod val="75000"/>
                  </a:schemeClr>
                </a:solidFill>
                <a:latin typeface="Times New Roman" pitchFamily="18" charset="0"/>
                <a:cs typeface="Arial" pitchFamily="34" charset="0"/>
              </a:rPr>
              <a:t>(رونالدو، ميسي) ودور</a:t>
            </a:r>
          </a:p>
          <a:p>
            <a:pPr marL="0" marR="0" lvl="0" indent="0" algn="justLow" defTabSz="914400" rtl="1" eaLnBrk="1" fontAlgn="base" latinLnBrk="0" hangingPunct="1">
              <a:lnSpc>
                <a:spcPct val="100000"/>
              </a:lnSpc>
              <a:spcBef>
                <a:spcPct val="0"/>
              </a:spcBef>
              <a:spcAft>
                <a:spcPct val="0"/>
              </a:spcAft>
              <a:buClrTx/>
              <a:buSzTx/>
              <a:buFontTx/>
              <a:buNone/>
              <a:tabLst/>
            </a:pPr>
            <a:r>
              <a:rPr lang="ar-SA" sz="2800" b="1" dirty="0" smtClean="0">
                <a:solidFill>
                  <a:schemeClr val="accent2">
                    <a:lumMod val="75000"/>
                  </a:schemeClr>
                </a:solidFill>
                <a:latin typeface="Times New Roman" pitchFamily="18" charset="0"/>
                <a:cs typeface="Arial" pitchFamily="34" charset="0"/>
              </a:rPr>
              <a:t> مجال وزمن وديناميكية</a:t>
            </a:r>
          </a:p>
          <a:p>
            <a:pPr marL="0" marR="0" lvl="0" indent="0" algn="justLow" defTabSz="914400" rtl="1" eaLnBrk="1" fontAlgn="base" latinLnBrk="0" hangingPunct="1">
              <a:lnSpc>
                <a:spcPct val="100000"/>
              </a:lnSpc>
              <a:spcBef>
                <a:spcPct val="0"/>
              </a:spcBef>
              <a:spcAft>
                <a:spcPct val="0"/>
              </a:spcAft>
              <a:buClrTx/>
              <a:buSzTx/>
              <a:buFontTx/>
              <a:buNone/>
              <a:tabLst/>
            </a:pPr>
            <a:r>
              <a:rPr lang="ar-SA" sz="2800" b="1" dirty="0" smtClean="0">
                <a:solidFill>
                  <a:schemeClr val="accent2">
                    <a:lumMod val="75000"/>
                  </a:schemeClr>
                </a:solidFill>
                <a:latin typeface="Times New Roman" pitchFamily="18" charset="0"/>
                <a:cs typeface="Arial" pitchFamily="34" charset="0"/>
              </a:rPr>
              <a:t> اي تكنيك</a:t>
            </a:r>
            <a:r>
              <a:rPr kumimoji="0" lang="ar-IQ" sz="2400" b="1" i="0" strike="noStrike" cap="none" normalizeH="0" baseline="0" dirty="0" smtClean="0">
                <a:ln>
                  <a:noFill/>
                </a:ln>
                <a:solidFill>
                  <a:schemeClr val="accent2">
                    <a:lumMod val="75000"/>
                  </a:schemeClr>
                </a:solidFill>
                <a:effectLst/>
                <a:latin typeface="Times New Roman" pitchFamily="18" charset="0"/>
                <a:cs typeface="Arial" pitchFamily="34" charset="0"/>
              </a:rPr>
              <a:t> الحركة للاجزاء</a:t>
            </a:r>
            <a:endParaRPr kumimoji="0" lang="ar-SA" sz="2400" b="1" i="0" strike="noStrike" cap="none" normalizeH="0" baseline="0" dirty="0" smtClean="0">
              <a:ln>
                <a:noFill/>
              </a:ln>
              <a:solidFill>
                <a:schemeClr val="accent2">
                  <a:lumMod val="75000"/>
                </a:schemeClr>
              </a:solidFill>
              <a:effectLst/>
              <a:latin typeface="Times New Roman" pitchFamily="18" charset="0"/>
              <a:cs typeface="Arial" pitchFamily="34" charset="0"/>
            </a:endParaRPr>
          </a:p>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2400" b="1" i="0" strike="noStrike" cap="none" normalizeH="0" baseline="0" dirty="0" smtClean="0">
                <a:ln>
                  <a:noFill/>
                </a:ln>
                <a:solidFill>
                  <a:schemeClr val="accent2">
                    <a:lumMod val="75000"/>
                  </a:schemeClr>
                </a:solidFill>
                <a:effectLst/>
                <a:latin typeface="Times New Roman" pitchFamily="18" charset="0"/>
                <a:cs typeface="Arial" pitchFamily="34" charset="0"/>
              </a:rPr>
              <a:t> الجسم .</a:t>
            </a:r>
            <a:endParaRPr kumimoji="0" lang="en-US" sz="2400" b="1" i="0" strike="noStrike" cap="none" normalizeH="0" baseline="0" dirty="0" smtClean="0">
              <a:ln>
                <a:noFill/>
              </a:ln>
              <a:solidFill>
                <a:schemeClr val="accent2">
                  <a:lumMod val="75000"/>
                </a:schemeClr>
              </a:solidFill>
              <a:effectLst/>
              <a:latin typeface="Times New Roman" pitchFamily="18" charset="0"/>
              <a:cs typeface="Arial" pitchFamily="34" charset="0"/>
            </a:endParaRPr>
          </a:p>
        </p:txBody>
      </p:sp>
    </p:spTree>
    <p:extLst>
      <p:ext uri="{BB962C8B-B14F-4D97-AF65-F5344CB8AC3E}">
        <p14:creationId xmlns:p14="http://schemas.microsoft.com/office/powerpoint/2010/main" val="2745655623"/>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3" name="chimes.wav"/>
          </p:stSnd>
        </p:sndAc>
      </p:transition>
    </mc:Choice>
    <mc:Fallback xmlns="">
      <p:transition spd="slow">
        <p:fade/>
        <p:sndAc>
          <p:stSnd>
            <p:snd r:embed="rId5" name="chimes.wav"/>
          </p:stSnd>
        </p:sndAc>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1115616" y="260649"/>
            <a:ext cx="6840760" cy="1080119"/>
          </a:xfrm>
          <a:solidFill>
            <a:schemeClr val="accent6">
              <a:lumMod val="60000"/>
              <a:lumOff val="40000"/>
            </a:schemeClr>
          </a:solidFill>
        </p:spPr>
        <p:style>
          <a:lnRef idx="2">
            <a:schemeClr val="accent3"/>
          </a:lnRef>
          <a:fillRef idx="1">
            <a:schemeClr val="lt1"/>
          </a:fillRef>
          <a:effectRef idx="0">
            <a:schemeClr val="accent3"/>
          </a:effectRef>
          <a:fontRef idx="minor">
            <a:schemeClr val="dk1"/>
          </a:fontRef>
        </p:style>
        <p:txBody>
          <a:bodyPr>
            <a:noAutofit/>
            <a:flatTx/>
          </a:bodyPr>
          <a:lstStyle/>
          <a:p>
            <a:r>
              <a:rPr lang="ar-SA" dirty="0" smtClean="0">
                <a:solidFill>
                  <a:srgbClr val="FF0000"/>
                </a:solidFill>
              </a:rPr>
              <a:t>مسارات أو</a:t>
            </a:r>
            <a:r>
              <a:rPr lang="ar-IQ" dirty="0" smtClean="0">
                <a:solidFill>
                  <a:srgbClr val="FF0000"/>
                </a:solidFill>
              </a:rPr>
              <a:t> </a:t>
            </a:r>
            <a:r>
              <a:rPr lang="ar-SA" dirty="0" smtClean="0">
                <a:solidFill>
                  <a:srgbClr val="FF0000"/>
                </a:solidFill>
              </a:rPr>
              <a:t>(</a:t>
            </a:r>
            <a:r>
              <a:rPr lang="ar-IQ" dirty="0" smtClean="0">
                <a:solidFill>
                  <a:srgbClr val="FF0000"/>
                </a:solidFill>
              </a:rPr>
              <a:t>مر</a:t>
            </a:r>
            <a:r>
              <a:rPr lang="ar-SA" dirty="0" smtClean="0">
                <a:solidFill>
                  <a:srgbClr val="FF0000"/>
                </a:solidFill>
              </a:rPr>
              <a:t>احل)</a:t>
            </a:r>
            <a:r>
              <a:rPr lang="ar-IQ" dirty="0" smtClean="0">
                <a:solidFill>
                  <a:srgbClr val="FF0000"/>
                </a:solidFill>
              </a:rPr>
              <a:t> </a:t>
            </a:r>
            <a:r>
              <a:rPr lang="ar-IQ" dirty="0">
                <a:solidFill>
                  <a:srgbClr val="FF0000"/>
                </a:solidFill>
              </a:rPr>
              <a:t>التعلم الحركي </a:t>
            </a:r>
            <a:endParaRPr lang="en-US" dirty="0">
              <a:solidFill>
                <a:srgbClr val="FF0000"/>
              </a:solidFill>
            </a:endParaRPr>
          </a:p>
        </p:txBody>
      </p:sp>
      <p:sp>
        <p:nvSpPr>
          <p:cNvPr id="23555" name="Rectangle 3"/>
          <p:cNvSpPr>
            <a:spLocks noGrp="1" noChangeArrowheads="1"/>
          </p:cNvSpPr>
          <p:nvPr>
            <p:ph type="body" idx="4294967295"/>
          </p:nvPr>
        </p:nvSpPr>
        <p:spPr>
          <a:xfrm>
            <a:off x="144016" y="1340768"/>
            <a:ext cx="8892480" cy="4718050"/>
          </a:xfr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a:flatTx/>
          </a:bodyPr>
          <a:lstStyle/>
          <a:p>
            <a:pPr marL="609600" indent="-609600">
              <a:buSzPct val="85000"/>
              <a:buFont typeface="Wingdings" pitchFamily="2" charset="2"/>
              <a:buNone/>
            </a:pPr>
            <a:r>
              <a:rPr lang="ar-IQ" sz="3600" dirty="0">
                <a:solidFill>
                  <a:srgbClr val="0070C0"/>
                </a:solidFill>
              </a:rPr>
              <a:t> </a:t>
            </a:r>
            <a:r>
              <a:rPr lang="ar-SA" sz="4400" dirty="0">
                <a:solidFill>
                  <a:srgbClr val="0070C0"/>
                </a:solidFill>
              </a:rPr>
              <a:t>ي</a:t>
            </a:r>
            <a:r>
              <a:rPr lang="ar-IQ" sz="4400" dirty="0" smtClean="0">
                <a:solidFill>
                  <a:srgbClr val="0070C0"/>
                </a:solidFill>
              </a:rPr>
              <a:t>ت</a:t>
            </a:r>
            <a:r>
              <a:rPr lang="ar-SA" sz="4400" dirty="0" smtClean="0">
                <a:solidFill>
                  <a:srgbClr val="0070C0"/>
                </a:solidFill>
              </a:rPr>
              <a:t>كون مسارات أو</a:t>
            </a:r>
            <a:r>
              <a:rPr lang="ar-IQ" sz="4400" dirty="0" smtClean="0">
                <a:solidFill>
                  <a:srgbClr val="0070C0"/>
                </a:solidFill>
              </a:rPr>
              <a:t> م</a:t>
            </a:r>
            <a:r>
              <a:rPr lang="ar-SA" sz="4400" dirty="0" smtClean="0">
                <a:solidFill>
                  <a:srgbClr val="0070C0"/>
                </a:solidFill>
              </a:rPr>
              <a:t>ر</a:t>
            </a:r>
            <a:r>
              <a:rPr lang="ar-IQ" sz="4400" dirty="0" smtClean="0">
                <a:solidFill>
                  <a:srgbClr val="0070C0"/>
                </a:solidFill>
              </a:rPr>
              <a:t>ا</a:t>
            </a:r>
            <a:r>
              <a:rPr lang="ar-SA" sz="4400" dirty="0" smtClean="0">
                <a:solidFill>
                  <a:srgbClr val="0070C0"/>
                </a:solidFill>
              </a:rPr>
              <a:t>حل</a:t>
            </a:r>
            <a:r>
              <a:rPr lang="ar-IQ" sz="4400" dirty="0" smtClean="0">
                <a:solidFill>
                  <a:srgbClr val="0070C0"/>
                </a:solidFill>
              </a:rPr>
              <a:t> </a:t>
            </a:r>
            <a:r>
              <a:rPr lang="ar-IQ" sz="4400" dirty="0">
                <a:solidFill>
                  <a:srgbClr val="0070C0"/>
                </a:solidFill>
              </a:rPr>
              <a:t>التعلم الحركي </a:t>
            </a:r>
            <a:r>
              <a:rPr lang="ar-IQ" sz="4400" dirty="0" smtClean="0">
                <a:solidFill>
                  <a:srgbClr val="0070C0"/>
                </a:solidFill>
              </a:rPr>
              <a:t>من</a:t>
            </a:r>
            <a:r>
              <a:rPr lang="ar-SA" sz="4400" dirty="0" smtClean="0">
                <a:solidFill>
                  <a:srgbClr val="0070C0"/>
                </a:solidFill>
              </a:rPr>
              <a:t>:</a:t>
            </a:r>
            <a:r>
              <a:rPr lang="ar-IQ" sz="4400" dirty="0" smtClean="0">
                <a:solidFill>
                  <a:srgbClr val="0070C0"/>
                </a:solidFill>
              </a:rPr>
              <a:t> </a:t>
            </a:r>
            <a:endParaRPr lang="ar-IQ" sz="4400" dirty="0">
              <a:solidFill>
                <a:srgbClr val="0070C0"/>
              </a:solidFill>
            </a:endParaRPr>
          </a:p>
          <a:p>
            <a:pPr marL="609600" indent="-609600">
              <a:buSzPct val="85000"/>
              <a:buFont typeface="Wingdings" pitchFamily="2" charset="2"/>
              <a:buNone/>
            </a:pPr>
            <a:r>
              <a:rPr lang="ar-IQ" sz="4000" dirty="0" smtClean="0">
                <a:solidFill>
                  <a:schemeClr val="accent3"/>
                </a:solidFill>
              </a:rPr>
              <a:t>1-</a:t>
            </a:r>
            <a:r>
              <a:rPr lang="ar-SA" sz="4000" dirty="0" smtClean="0">
                <a:solidFill>
                  <a:schemeClr val="accent3"/>
                </a:solidFill>
              </a:rPr>
              <a:t>مرحلة إكتساب المسارالأساسي والأولي للحركة  (</a:t>
            </a:r>
            <a:r>
              <a:rPr lang="ar-IQ" sz="4000" dirty="0" smtClean="0">
                <a:solidFill>
                  <a:schemeClr val="accent3"/>
                </a:solidFill>
              </a:rPr>
              <a:t>مرحلة </a:t>
            </a:r>
            <a:r>
              <a:rPr lang="ar-IQ" sz="4000" dirty="0">
                <a:solidFill>
                  <a:schemeClr val="accent3"/>
                </a:solidFill>
              </a:rPr>
              <a:t>التوافق </a:t>
            </a:r>
            <a:r>
              <a:rPr lang="ar-IQ" sz="4000" dirty="0" smtClean="0">
                <a:solidFill>
                  <a:schemeClr val="accent3"/>
                </a:solidFill>
              </a:rPr>
              <a:t>الخام</a:t>
            </a:r>
            <a:r>
              <a:rPr lang="ar-SA" sz="4000" dirty="0" smtClean="0">
                <a:solidFill>
                  <a:schemeClr val="accent3"/>
                </a:solidFill>
              </a:rPr>
              <a:t>)</a:t>
            </a:r>
            <a:r>
              <a:rPr lang="ar-IQ" sz="4000" dirty="0" smtClean="0">
                <a:solidFill>
                  <a:schemeClr val="accent3"/>
                </a:solidFill>
              </a:rPr>
              <a:t> </a:t>
            </a:r>
            <a:endParaRPr lang="ar-IQ" sz="4000" dirty="0">
              <a:solidFill>
                <a:schemeClr val="accent3"/>
              </a:solidFill>
            </a:endParaRPr>
          </a:p>
          <a:p>
            <a:pPr marL="609600" indent="-609600">
              <a:buSzPct val="85000"/>
              <a:buFont typeface="Wingdings" pitchFamily="2" charset="2"/>
              <a:buNone/>
            </a:pPr>
            <a:r>
              <a:rPr lang="ar-IQ" sz="4400" dirty="0" smtClean="0">
                <a:solidFill>
                  <a:schemeClr val="bg2">
                    <a:lumMod val="10000"/>
                  </a:schemeClr>
                </a:solidFill>
              </a:rPr>
              <a:t>2-مرحلة </a:t>
            </a:r>
            <a:r>
              <a:rPr lang="ar-IQ" sz="4400" dirty="0">
                <a:solidFill>
                  <a:schemeClr val="bg2">
                    <a:lumMod val="10000"/>
                  </a:schemeClr>
                </a:solidFill>
              </a:rPr>
              <a:t>التوافق </a:t>
            </a:r>
            <a:r>
              <a:rPr lang="ar-IQ" sz="4400" dirty="0" smtClean="0">
                <a:solidFill>
                  <a:schemeClr val="bg2">
                    <a:lumMod val="10000"/>
                  </a:schemeClr>
                </a:solidFill>
              </a:rPr>
              <a:t>ال</a:t>
            </a:r>
            <a:r>
              <a:rPr lang="ar-SA" sz="4400" dirty="0" smtClean="0">
                <a:solidFill>
                  <a:schemeClr val="bg2">
                    <a:lumMod val="10000"/>
                  </a:schemeClr>
                </a:solidFill>
              </a:rPr>
              <a:t>جيد للحركة (للمهارة</a:t>
            </a:r>
            <a:r>
              <a:rPr lang="ar-SA" sz="4400" dirty="0">
                <a:solidFill>
                  <a:schemeClr val="bg2">
                    <a:lumMod val="10000"/>
                  </a:schemeClr>
                </a:solidFill>
              </a:rPr>
              <a:t>)</a:t>
            </a:r>
            <a:r>
              <a:rPr lang="ar-IQ" sz="4400" dirty="0" smtClean="0">
                <a:solidFill>
                  <a:schemeClr val="bg2">
                    <a:lumMod val="10000"/>
                  </a:schemeClr>
                </a:solidFill>
              </a:rPr>
              <a:t>  </a:t>
            </a:r>
            <a:endParaRPr lang="ar-IQ" sz="4400" dirty="0">
              <a:solidFill>
                <a:schemeClr val="bg2">
                  <a:lumMod val="10000"/>
                </a:schemeClr>
              </a:solidFill>
            </a:endParaRPr>
          </a:p>
          <a:p>
            <a:pPr marL="609600" indent="-609600">
              <a:buSzPct val="85000"/>
              <a:buFont typeface="Wingdings" pitchFamily="2" charset="2"/>
              <a:buNone/>
            </a:pPr>
            <a:r>
              <a:rPr lang="ar-IQ" sz="4000" dirty="0" smtClean="0">
                <a:solidFill>
                  <a:srgbClr val="FF0000"/>
                </a:solidFill>
              </a:rPr>
              <a:t>3-مرحلة </a:t>
            </a:r>
            <a:r>
              <a:rPr lang="ar-IQ" sz="4000" dirty="0">
                <a:solidFill>
                  <a:srgbClr val="FF0000"/>
                </a:solidFill>
              </a:rPr>
              <a:t>التوافق </a:t>
            </a:r>
            <a:r>
              <a:rPr lang="ar-SA" sz="4000" dirty="0" smtClean="0">
                <a:solidFill>
                  <a:srgbClr val="FF0000"/>
                </a:solidFill>
              </a:rPr>
              <a:t>الحركي </a:t>
            </a:r>
            <a:r>
              <a:rPr lang="ar-IQ" sz="4000" dirty="0" smtClean="0">
                <a:solidFill>
                  <a:srgbClr val="FF0000"/>
                </a:solidFill>
              </a:rPr>
              <a:t>الثابت(</a:t>
            </a:r>
            <a:r>
              <a:rPr lang="ar-SA" sz="4000" dirty="0" smtClean="0">
                <a:solidFill>
                  <a:srgbClr val="FF0000"/>
                </a:solidFill>
              </a:rPr>
              <a:t>ثبات المهارة وآ</a:t>
            </a:r>
            <a:r>
              <a:rPr lang="ar-IQ" sz="4000" dirty="0" smtClean="0">
                <a:solidFill>
                  <a:srgbClr val="FF0000"/>
                </a:solidFill>
              </a:rPr>
              <a:t>لي</a:t>
            </a:r>
            <a:r>
              <a:rPr lang="ar-SA" sz="4000" dirty="0" smtClean="0">
                <a:solidFill>
                  <a:srgbClr val="FF0000"/>
                </a:solidFill>
              </a:rPr>
              <a:t>تها</a:t>
            </a:r>
            <a:r>
              <a:rPr lang="ar-IQ" sz="4000" dirty="0" smtClean="0">
                <a:solidFill>
                  <a:srgbClr val="FF0000"/>
                </a:solidFill>
              </a:rPr>
              <a:t>)</a:t>
            </a:r>
            <a:endParaRPr lang="en-US" sz="4000" dirty="0">
              <a:solidFill>
                <a:srgbClr val="FF0000"/>
              </a:solidFill>
            </a:endParaRPr>
          </a:p>
        </p:txBody>
      </p:sp>
    </p:spTree>
    <p:extLst>
      <p:ext uri="{BB962C8B-B14F-4D97-AF65-F5344CB8AC3E}">
        <p14:creationId xmlns:p14="http://schemas.microsoft.com/office/powerpoint/2010/main" val="597476691"/>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3554"/>
                                        </p:tgtEl>
                                        <p:attrNameLst>
                                          <p:attrName>ppt_x</p:attrName>
                                          <p:attrName>ppt_y</p:attrName>
                                        </p:attrNameLst>
                                      </p:cBhvr>
                                    </p:animMotion>
                                    <p:animRot by="1500000">
                                      <p:cBhvr>
                                        <p:cTn id="7" dur="125" fill="hold">
                                          <p:stCondLst>
                                            <p:cond delay="0"/>
                                          </p:stCondLst>
                                        </p:cTn>
                                        <p:tgtEl>
                                          <p:spTgt spid="23554"/>
                                        </p:tgtEl>
                                        <p:attrNameLst>
                                          <p:attrName>r</p:attrName>
                                        </p:attrNameLst>
                                      </p:cBhvr>
                                    </p:animRot>
                                    <p:animRot by="-1500000">
                                      <p:cBhvr>
                                        <p:cTn id="8" dur="125" fill="hold">
                                          <p:stCondLst>
                                            <p:cond delay="125"/>
                                          </p:stCondLst>
                                        </p:cTn>
                                        <p:tgtEl>
                                          <p:spTgt spid="23554"/>
                                        </p:tgtEl>
                                        <p:attrNameLst>
                                          <p:attrName>r</p:attrName>
                                        </p:attrNameLst>
                                      </p:cBhvr>
                                    </p:animRot>
                                    <p:animRot by="-1500000">
                                      <p:cBhvr>
                                        <p:cTn id="9" dur="125" fill="hold">
                                          <p:stCondLst>
                                            <p:cond delay="250"/>
                                          </p:stCondLst>
                                        </p:cTn>
                                        <p:tgtEl>
                                          <p:spTgt spid="23554"/>
                                        </p:tgtEl>
                                        <p:attrNameLst>
                                          <p:attrName>r</p:attrName>
                                        </p:attrNameLst>
                                      </p:cBhvr>
                                    </p:animRot>
                                    <p:animRot by="1500000">
                                      <p:cBhvr>
                                        <p:cTn id="10" dur="125" fill="hold">
                                          <p:stCondLst>
                                            <p:cond delay="375"/>
                                          </p:stCondLst>
                                        </p:cTn>
                                        <p:tgtEl>
                                          <p:spTgt spid="2355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7" presetClass="entr" presetSubtype="4" fill="hold" grpId="0" nodeType="clickEffect">
                                  <p:stCondLst>
                                    <p:cond delay="0"/>
                                  </p:stCondLst>
                                  <p:childTnLst>
                                    <p:set>
                                      <p:cBhvr>
                                        <p:cTn id="14" dur="1" fill="hold">
                                          <p:stCondLst>
                                            <p:cond delay="0"/>
                                          </p:stCondLst>
                                        </p:cTn>
                                        <p:tgtEl>
                                          <p:spTgt spid="23555">
                                            <p:bg/>
                                          </p:spTgt>
                                        </p:tgtEl>
                                        <p:attrNameLst>
                                          <p:attrName>style.visibility</p:attrName>
                                        </p:attrNameLst>
                                      </p:cBhvr>
                                      <p:to>
                                        <p:strVal val="visible"/>
                                      </p:to>
                                    </p:set>
                                    <p:anim calcmode="lin" valueType="num">
                                      <p:cBhvr additive="base">
                                        <p:cTn id="15" dur="2000" fill="hold"/>
                                        <p:tgtEl>
                                          <p:spTgt spid="23555">
                                            <p:bg/>
                                          </p:spTgt>
                                        </p:tgtEl>
                                        <p:attrNameLst>
                                          <p:attrName>ppt_x</p:attrName>
                                        </p:attrNameLst>
                                      </p:cBhvr>
                                      <p:tavLst>
                                        <p:tav tm="0">
                                          <p:val>
                                            <p:strVal val="#ppt_x"/>
                                          </p:val>
                                        </p:tav>
                                        <p:tav tm="100000">
                                          <p:val>
                                            <p:strVal val="#ppt_x"/>
                                          </p:val>
                                        </p:tav>
                                      </p:tavLst>
                                    </p:anim>
                                    <p:anim calcmode="lin" valueType="num">
                                      <p:cBhvr additive="base">
                                        <p:cTn id="16" dur="2000" fill="hold"/>
                                        <p:tgtEl>
                                          <p:spTgt spid="23555">
                                            <p:bg/>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7" presetClass="entr" presetSubtype="4" fill="hold" grpId="0" nodeType="clickEffect">
                                  <p:stCondLst>
                                    <p:cond delay="0"/>
                                  </p:stCondLst>
                                  <p:childTnLst>
                                    <p:set>
                                      <p:cBhvr>
                                        <p:cTn id="20" dur="1" fill="hold">
                                          <p:stCondLst>
                                            <p:cond delay="0"/>
                                          </p:stCondLst>
                                        </p:cTn>
                                        <p:tgtEl>
                                          <p:spTgt spid="23555">
                                            <p:txEl>
                                              <p:pRg st="0" end="0"/>
                                            </p:txEl>
                                          </p:spTgt>
                                        </p:tgtEl>
                                        <p:attrNameLst>
                                          <p:attrName>style.visibility</p:attrName>
                                        </p:attrNameLst>
                                      </p:cBhvr>
                                      <p:to>
                                        <p:strVal val="visible"/>
                                      </p:to>
                                    </p:set>
                                    <p:anim calcmode="lin" valueType="num">
                                      <p:cBhvr additive="base">
                                        <p:cTn id="21" dur="20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7" presetClass="entr" presetSubtype="4" fill="hold" grpId="0" nodeType="clickEffect">
                                  <p:stCondLst>
                                    <p:cond delay="0"/>
                                  </p:stCondLst>
                                  <p:childTnLst>
                                    <p:set>
                                      <p:cBhvr>
                                        <p:cTn id="26" dur="1" fill="hold">
                                          <p:stCondLst>
                                            <p:cond delay="0"/>
                                          </p:stCondLst>
                                        </p:cTn>
                                        <p:tgtEl>
                                          <p:spTgt spid="23555">
                                            <p:txEl>
                                              <p:pRg st="1" end="1"/>
                                            </p:txEl>
                                          </p:spTgt>
                                        </p:tgtEl>
                                        <p:attrNameLst>
                                          <p:attrName>style.visibility</p:attrName>
                                        </p:attrNameLst>
                                      </p:cBhvr>
                                      <p:to>
                                        <p:strVal val="visible"/>
                                      </p:to>
                                    </p:set>
                                    <p:anim calcmode="lin" valueType="num">
                                      <p:cBhvr additive="base">
                                        <p:cTn id="27" dur="20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7" presetClass="entr" presetSubtype="4" fill="hold" grpId="0" nodeType="clickEffect">
                                  <p:stCondLst>
                                    <p:cond delay="0"/>
                                  </p:stCondLst>
                                  <p:iterate type="lt">
                                    <p:tmPct val="0"/>
                                  </p:iterate>
                                  <p:childTnLst>
                                    <p:set>
                                      <p:cBhvr>
                                        <p:cTn id="32" dur="1" fill="hold">
                                          <p:stCondLst>
                                            <p:cond delay="0"/>
                                          </p:stCondLst>
                                        </p:cTn>
                                        <p:tgtEl>
                                          <p:spTgt spid="23555">
                                            <p:txEl>
                                              <p:pRg st="2" end="2"/>
                                            </p:txEl>
                                          </p:spTgt>
                                        </p:tgtEl>
                                        <p:attrNameLst>
                                          <p:attrName>style.visibility</p:attrName>
                                        </p:attrNameLst>
                                      </p:cBhvr>
                                      <p:to>
                                        <p:strVal val="visible"/>
                                      </p:to>
                                    </p:set>
                                    <p:anim calcmode="lin" valueType="num">
                                      <p:cBhvr additive="base">
                                        <p:cTn id="33" dur="20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7" presetClass="entr" presetSubtype="4" fill="hold" grpId="0" nodeType="clickEffect">
                                  <p:stCondLst>
                                    <p:cond delay="0"/>
                                  </p:stCondLst>
                                  <p:iterate type="lt">
                                    <p:tmPct val="0"/>
                                  </p:iterate>
                                  <p:childTnLst>
                                    <p:set>
                                      <p:cBhvr>
                                        <p:cTn id="38" dur="1" fill="hold">
                                          <p:stCondLst>
                                            <p:cond delay="0"/>
                                          </p:stCondLst>
                                        </p:cTn>
                                        <p:tgtEl>
                                          <p:spTgt spid="23555">
                                            <p:txEl>
                                              <p:pRg st="3" end="3"/>
                                            </p:txEl>
                                          </p:spTgt>
                                        </p:tgtEl>
                                        <p:attrNameLst>
                                          <p:attrName>style.visibility</p:attrName>
                                        </p:attrNameLst>
                                      </p:cBhvr>
                                      <p:to>
                                        <p:strVal val="visible"/>
                                      </p:to>
                                    </p:set>
                                    <p:anim calcmode="lin" valueType="num">
                                      <p:cBhvr additive="base">
                                        <p:cTn id="39" dur="20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55"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79512" y="116632"/>
            <a:ext cx="8712968" cy="6624736"/>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vert="horz" lIns="91440" tIns="45720" rIns="91440" bIns="45720" rtlCol="1">
            <a:normAutofit/>
            <a:flatTx/>
          </a:bodyPr>
          <a:lstStyle>
            <a:lvl1pPr marL="342900" indent="-342900" algn="r" defTabSz="914400" rtl="1"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buSzPct val="85000"/>
              <a:buFont typeface="Wingdings" pitchFamily="2" charset="2"/>
              <a:buNone/>
            </a:pPr>
            <a:r>
              <a:rPr lang="ar-IQ" sz="3900" dirty="0" smtClean="0">
                <a:solidFill>
                  <a:srgbClr val="002060"/>
                </a:solidFill>
              </a:rPr>
              <a:t>1-</a:t>
            </a:r>
            <a:r>
              <a:rPr lang="ar-SA" sz="3900" dirty="0" smtClean="0">
                <a:solidFill>
                  <a:srgbClr val="002060"/>
                </a:solidFill>
              </a:rPr>
              <a:t> مرحلة </a:t>
            </a:r>
            <a:r>
              <a:rPr lang="ar-SA" sz="3900" dirty="0">
                <a:solidFill>
                  <a:srgbClr val="002060"/>
                </a:solidFill>
              </a:rPr>
              <a:t>إكتساب المسارالأساسي والأولي </a:t>
            </a:r>
            <a:r>
              <a:rPr lang="ar-SA" sz="3900" dirty="0" smtClean="0">
                <a:solidFill>
                  <a:srgbClr val="002060"/>
                </a:solidFill>
              </a:rPr>
              <a:t>للحركة: </a:t>
            </a:r>
          </a:p>
          <a:p>
            <a:pPr algn="ctr">
              <a:buSzPct val="85000"/>
              <a:buFont typeface="Wingdings" pitchFamily="2" charset="2"/>
              <a:buNone/>
            </a:pPr>
            <a:r>
              <a:rPr lang="ar-SA" sz="3900" dirty="0">
                <a:solidFill>
                  <a:srgbClr val="002060"/>
                </a:solidFill>
              </a:rPr>
              <a:t> </a:t>
            </a:r>
            <a:r>
              <a:rPr lang="ar-SA" sz="3900" dirty="0" smtClean="0">
                <a:solidFill>
                  <a:srgbClr val="002060"/>
                </a:solidFill>
              </a:rPr>
              <a:t>    (</a:t>
            </a:r>
            <a:r>
              <a:rPr lang="ar-IQ" sz="3900" dirty="0" smtClean="0">
                <a:solidFill>
                  <a:srgbClr val="002060"/>
                </a:solidFill>
              </a:rPr>
              <a:t>مرحلة</a:t>
            </a:r>
            <a:r>
              <a:rPr lang="ar-SA" sz="3900" dirty="0" smtClean="0">
                <a:solidFill>
                  <a:srgbClr val="002060"/>
                </a:solidFill>
              </a:rPr>
              <a:t> </a:t>
            </a:r>
            <a:r>
              <a:rPr lang="ar-IQ" sz="3900" dirty="0" smtClean="0">
                <a:solidFill>
                  <a:srgbClr val="002060"/>
                </a:solidFill>
              </a:rPr>
              <a:t>التوافق </a:t>
            </a:r>
            <a:r>
              <a:rPr lang="ar-IQ" sz="3900" dirty="0">
                <a:solidFill>
                  <a:srgbClr val="002060"/>
                </a:solidFill>
              </a:rPr>
              <a:t>الخام</a:t>
            </a:r>
            <a:r>
              <a:rPr lang="ar-SA" sz="3900" dirty="0" smtClean="0">
                <a:solidFill>
                  <a:srgbClr val="002060"/>
                </a:solidFill>
              </a:rPr>
              <a:t>) </a:t>
            </a:r>
          </a:p>
          <a:p>
            <a:pPr algn="just">
              <a:buSzPct val="85000"/>
              <a:buFont typeface="Wingdings" pitchFamily="2" charset="2"/>
              <a:buNone/>
            </a:pPr>
            <a:r>
              <a:rPr lang="ar-IQ" sz="3000" dirty="0" smtClean="0">
                <a:solidFill>
                  <a:srgbClr val="FF0000"/>
                </a:solidFill>
              </a:rPr>
              <a:t> </a:t>
            </a:r>
            <a:r>
              <a:rPr lang="ar-SA" sz="3600" dirty="0" smtClean="0">
                <a:solidFill>
                  <a:srgbClr val="FF0000"/>
                </a:solidFill>
              </a:rPr>
              <a:t>يعني أداء الحركة اوالمهارة بشكل الأولي إذ يشمل سير التعلم من بداية الحصول على المعلومات الأولية وحتى أداء المهارة ضمن ظروف ومتطلبات مناسبة، وتوافق الخام يعني إبتداء الحركة أي يحصل المتعلم (اللاعب) التصور الأولي عن سير الحركة بحيث لايزال هذا التصور بشكله الخام وهذا التصور غير واضح وضعيف و</a:t>
            </a:r>
            <a:r>
              <a:rPr lang="ar-IQ" sz="3600" dirty="0" smtClean="0">
                <a:solidFill>
                  <a:srgbClr val="FF0000"/>
                </a:solidFill>
              </a:rPr>
              <a:t>فيها </a:t>
            </a:r>
            <a:r>
              <a:rPr lang="ar-SA" sz="3600" dirty="0" smtClean="0">
                <a:solidFill>
                  <a:srgbClr val="FF0000"/>
                </a:solidFill>
              </a:rPr>
              <a:t>أخطاء كثيرة</a:t>
            </a:r>
            <a:r>
              <a:rPr lang="ar-SA" sz="3600" dirty="0">
                <a:solidFill>
                  <a:srgbClr val="FF0000"/>
                </a:solidFill>
              </a:rPr>
              <a:t> </a:t>
            </a:r>
            <a:r>
              <a:rPr lang="ar-SA" sz="3600" dirty="0" smtClean="0">
                <a:solidFill>
                  <a:srgbClr val="FF0000"/>
                </a:solidFill>
              </a:rPr>
              <a:t>.</a:t>
            </a:r>
          </a:p>
          <a:p>
            <a:pPr algn="just">
              <a:buSzPct val="85000"/>
              <a:buFont typeface="Wingdings" pitchFamily="2" charset="2"/>
              <a:buNone/>
            </a:pPr>
            <a:endParaRPr lang="ar-IQ" sz="3300" dirty="0" smtClean="0">
              <a:solidFill>
                <a:srgbClr val="FF0000"/>
              </a:solidFill>
            </a:endParaRPr>
          </a:p>
        </p:txBody>
      </p:sp>
    </p:spTree>
    <p:extLst>
      <p:ext uri="{BB962C8B-B14F-4D97-AF65-F5344CB8AC3E}">
        <p14:creationId xmlns:p14="http://schemas.microsoft.com/office/powerpoint/2010/main" val="597476691"/>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0"/>
                                  </p:iterate>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0"/>
                                  </p:iterate>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0"/>
                                  </p:iterate>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624"/>
            <a:ext cx="9144000" cy="6740307"/>
          </a:xfrm>
          <a:prstGeom prst="rect">
            <a:avLst/>
          </a:prstGeom>
          <a:solidFill>
            <a:schemeClr val="accent3">
              <a:lumMod val="40000"/>
              <a:lumOff val="60000"/>
            </a:schemeClr>
          </a:solidFill>
        </p:spPr>
        <p:txBody>
          <a:bodyPr wrap="square">
            <a:spAutoFit/>
          </a:bodyPr>
          <a:lstStyle/>
          <a:p>
            <a:pPr algn="ctr">
              <a:buSzPct val="85000"/>
              <a:buFont typeface="Wingdings" pitchFamily="2" charset="2"/>
              <a:buNone/>
            </a:pPr>
            <a:r>
              <a:rPr lang="ar-IQ" sz="3600" b="1" u="sng" dirty="0">
                <a:solidFill>
                  <a:srgbClr val="002060"/>
                </a:solidFill>
              </a:rPr>
              <a:t>مميزات </a:t>
            </a:r>
            <a:r>
              <a:rPr lang="ar-SA" sz="3600" b="1" u="sng" dirty="0">
                <a:solidFill>
                  <a:srgbClr val="002060"/>
                </a:solidFill>
              </a:rPr>
              <a:t>مرحلة إكتساب المسارالأساسي </a:t>
            </a:r>
            <a:r>
              <a:rPr lang="ar-SA" sz="3600" b="1" u="sng" dirty="0" smtClean="0">
                <a:solidFill>
                  <a:srgbClr val="002060"/>
                </a:solidFill>
              </a:rPr>
              <a:t>والأولي للحركة</a:t>
            </a:r>
            <a:r>
              <a:rPr lang="ar-SA" sz="3600" b="1" u="sng" dirty="0">
                <a:solidFill>
                  <a:srgbClr val="002060"/>
                </a:solidFill>
              </a:rPr>
              <a:t>: </a:t>
            </a:r>
          </a:p>
          <a:p>
            <a:pPr algn="ctr">
              <a:buSzPct val="85000"/>
              <a:buFont typeface="Wingdings" pitchFamily="2" charset="2"/>
              <a:buNone/>
            </a:pPr>
            <a:r>
              <a:rPr lang="ar-SA" sz="2000" dirty="0" smtClean="0">
                <a:solidFill>
                  <a:srgbClr val="002060"/>
                </a:solidFill>
              </a:rPr>
              <a:t> </a:t>
            </a:r>
            <a:r>
              <a:rPr lang="ar-SA" sz="4800" dirty="0" smtClean="0">
                <a:solidFill>
                  <a:srgbClr val="002060"/>
                </a:solidFill>
              </a:rPr>
              <a:t>   </a:t>
            </a:r>
            <a:endParaRPr lang="ar-IQ" sz="4800" dirty="0">
              <a:solidFill>
                <a:srgbClr val="0A0202"/>
              </a:solidFill>
            </a:endParaRPr>
          </a:p>
          <a:p>
            <a:pPr>
              <a:buSzPct val="85000"/>
              <a:buNone/>
            </a:pPr>
            <a:r>
              <a:rPr lang="ar-IQ" sz="3600" dirty="0" smtClean="0">
                <a:solidFill>
                  <a:srgbClr val="0A0202"/>
                </a:solidFill>
              </a:rPr>
              <a:t>1-ع</a:t>
            </a:r>
            <a:r>
              <a:rPr lang="ar-SA" sz="3600" dirty="0" smtClean="0">
                <a:solidFill>
                  <a:srgbClr val="0A0202"/>
                </a:solidFill>
              </a:rPr>
              <a:t>دم توازن الجهد المبذول مع متطلبات المهارة</a:t>
            </a:r>
            <a:r>
              <a:rPr lang="ar-IQ" sz="3600" dirty="0" smtClean="0">
                <a:solidFill>
                  <a:srgbClr val="0A0202"/>
                </a:solidFill>
              </a:rPr>
              <a:t> </a:t>
            </a:r>
            <a:r>
              <a:rPr lang="ar-SA" sz="3600" dirty="0" smtClean="0">
                <a:solidFill>
                  <a:srgbClr val="0A0202"/>
                </a:solidFill>
              </a:rPr>
              <a:t>(</a:t>
            </a:r>
            <a:r>
              <a:rPr lang="ar-IQ" sz="3600" dirty="0" smtClean="0">
                <a:solidFill>
                  <a:srgbClr val="0A0202"/>
                </a:solidFill>
              </a:rPr>
              <a:t>الحركة</a:t>
            </a:r>
            <a:r>
              <a:rPr lang="ar-SA" sz="3600" dirty="0" smtClean="0">
                <a:solidFill>
                  <a:srgbClr val="0A0202"/>
                </a:solidFill>
              </a:rPr>
              <a:t>) .</a:t>
            </a:r>
            <a:r>
              <a:rPr lang="ar-IQ" sz="3600" dirty="0" smtClean="0">
                <a:solidFill>
                  <a:srgbClr val="0A0202"/>
                </a:solidFill>
              </a:rPr>
              <a:t> </a:t>
            </a:r>
            <a:endParaRPr lang="ar-IQ" sz="3600" dirty="0">
              <a:solidFill>
                <a:srgbClr val="0A0202"/>
              </a:solidFill>
            </a:endParaRPr>
          </a:p>
          <a:p>
            <a:pPr>
              <a:buSzPct val="85000"/>
              <a:buFont typeface="Wingdings" pitchFamily="2" charset="2"/>
              <a:buNone/>
            </a:pPr>
            <a:r>
              <a:rPr lang="ar-IQ" sz="4000" dirty="0">
                <a:solidFill>
                  <a:schemeClr val="accent2">
                    <a:lumMod val="75000"/>
                  </a:schemeClr>
                </a:solidFill>
              </a:rPr>
              <a:t>2- </a:t>
            </a:r>
            <a:r>
              <a:rPr lang="ar-IQ" sz="4000" dirty="0" smtClean="0">
                <a:solidFill>
                  <a:schemeClr val="accent2">
                    <a:lumMod val="75000"/>
                  </a:schemeClr>
                </a:solidFill>
              </a:rPr>
              <a:t>ا</a:t>
            </a:r>
            <a:r>
              <a:rPr lang="ar-SA" sz="4000" dirty="0" smtClean="0">
                <a:solidFill>
                  <a:schemeClr val="accent2">
                    <a:lumMod val="75000"/>
                  </a:schemeClr>
                </a:solidFill>
              </a:rPr>
              <a:t>لإ</a:t>
            </a:r>
            <a:r>
              <a:rPr lang="ar-IQ" sz="4000" dirty="0" smtClean="0">
                <a:solidFill>
                  <a:schemeClr val="accent2">
                    <a:lumMod val="75000"/>
                  </a:schemeClr>
                </a:solidFill>
              </a:rPr>
              <a:t>حساس بالتعب</a:t>
            </a:r>
            <a:r>
              <a:rPr lang="ar-SA" sz="4000" dirty="0" smtClean="0">
                <a:solidFill>
                  <a:schemeClr val="accent2">
                    <a:lumMod val="75000"/>
                  </a:schemeClr>
                </a:solidFill>
              </a:rPr>
              <a:t> مبكرا</a:t>
            </a:r>
            <a:r>
              <a:rPr lang="ar-IQ" sz="4000" dirty="0" smtClean="0">
                <a:solidFill>
                  <a:schemeClr val="accent2">
                    <a:lumMod val="75000"/>
                  </a:schemeClr>
                </a:solidFill>
              </a:rPr>
              <a:t> </a:t>
            </a:r>
            <a:r>
              <a:rPr lang="ar-IQ" sz="4000" dirty="0">
                <a:solidFill>
                  <a:schemeClr val="accent2">
                    <a:lumMod val="75000"/>
                  </a:schemeClr>
                </a:solidFill>
              </a:rPr>
              <a:t>.</a:t>
            </a:r>
          </a:p>
          <a:p>
            <a:pPr>
              <a:buSzPct val="85000"/>
              <a:buFont typeface="Wingdings" pitchFamily="2" charset="2"/>
              <a:buNone/>
            </a:pPr>
            <a:r>
              <a:rPr lang="ar-IQ" sz="4000" dirty="0" smtClean="0">
                <a:solidFill>
                  <a:srgbClr val="FF0000"/>
                </a:solidFill>
              </a:rPr>
              <a:t>3-</a:t>
            </a:r>
            <a:r>
              <a:rPr lang="ar-SA" sz="4000" dirty="0" smtClean="0">
                <a:solidFill>
                  <a:srgbClr val="FF0000"/>
                </a:solidFill>
              </a:rPr>
              <a:t> </a:t>
            </a:r>
            <a:r>
              <a:rPr lang="ar-SA" sz="4000" dirty="0">
                <a:solidFill>
                  <a:srgbClr val="FF0000"/>
                </a:solidFill>
              </a:rPr>
              <a:t>إ</a:t>
            </a:r>
            <a:r>
              <a:rPr lang="ar-IQ" sz="4000" dirty="0" smtClean="0">
                <a:solidFill>
                  <a:srgbClr val="FF0000"/>
                </a:solidFill>
              </a:rPr>
              <a:t>نعد</a:t>
            </a:r>
            <a:r>
              <a:rPr lang="ar-SA" sz="4000" dirty="0" smtClean="0">
                <a:solidFill>
                  <a:srgbClr val="FF0000"/>
                </a:solidFill>
              </a:rPr>
              <a:t>ا</a:t>
            </a:r>
            <a:r>
              <a:rPr lang="ar-IQ" sz="4000" dirty="0" smtClean="0">
                <a:solidFill>
                  <a:srgbClr val="FF0000"/>
                </a:solidFill>
              </a:rPr>
              <a:t>م ا</a:t>
            </a:r>
            <a:r>
              <a:rPr lang="ar-SA" sz="4000" dirty="0" smtClean="0">
                <a:solidFill>
                  <a:srgbClr val="FF0000"/>
                </a:solidFill>
              </a:rPr>
              <a:t>لإ</a:t>
            </a:r>
            <a:r>
              <a:rPr lang="ar-IQ" sz="4000" dirty="0" smtClean="0">
                <a:solidFill>
                  <a:srgbClr val="FF0000"/>
                </a:solidFill>
              </a:rPr>
              <a:t>نسيابية </a:t>
            </a:r>
            <a:r>
              <a:rPr lang="ar-IQ" sz="4000" dirty="0">
                <a:solidFill>
                  <a:srgbClr val="FF0000"/>
                </a:solidFill>
              </a:rPr>
              <a:t>والرشاقة في الحركة .</a:t>
            </a:r>
          </a:p>
          <a:p>
            <a:pPr>
              <a:buSzPct val="85000"/>
              <a:buFont typeface="Wingdings" pitchFamily="2" charset="2"/>
              <a:buNone/>
            </a:pPr>
            <a:r>
              <a:rPr lang="ar-IQ" sz="4000" dirty="0">
                <a:solidFill>
                  <a:schemeClr val="tx2"/>
                </a:solidFill>
              </a:rPr>
              <a:t>4- تعامل مع اجهزة الجسم بشكل غير مناسب .</a:t>
            </a:r>
          </a:p>
          <a:p>
            <a:pPr>
              <a:buSzPct val="85000"/>
              <a:buFont typeface="Wingdings" pitchFamily="2" charset="2"/>
              <a:buNone/>
            </a:pPr>
            <a:r>
              <a:rPr lang="ar-IQ" sz="4000" dirty="0">
                <a:solidFill>
                  <a:schemeClr val="accent6">
                    <a:lumMod val="50000"/>
                  </a:schemeClr>
                </a:solidFill>
              </a:rPr>
              <a:t>5- </a:t>
            </a:r>
            <a:r>
              <a:rPr lang="ar-SA" sz="4000" dirty="0" smtClean="0">
                <a:solidFill>
                  <a:schemeClr val="accent6">
                    <a:lumMod val="50000"/>
                  </a:schemeClr>
                </a:solidFill>
              </a:rPr>
              <a:t>عدم النجاح بالأداء كل مرة </a:t>
            </a:r>
            <a:r>
              <a:rPr lang="ar-IQ" sz="4000" dirty="0" smtClean="0">
                <a:solidFill>
                  <a:schemeClr val="accent6">
                    <a:lumMod val="50000"/>
                  </a:schemeClr>
                </a:solidFill>
              </a:rPr>
              <a:t>.</a:t>
            </a:r>
            <a:endParaRPr lang="ar-IQ" sz="4000" dirty="0">
              <a:solidFill>
                <a:schemeClr val="accent6">
                  <a:lumMod val="50000"/>
                </a:schemeClr>
              </a:solidFill>
            </a:endParaRPr>
          </a:p>
          <a:p>
            <a:pPr>
              <a:buSzPct val="85000"/>
              <a:buFont typeface="Wingdings" pitchFamily="2" charset="2"/>
              <a:buNone/>
            </a:pPr>
            <a:r>
              <a:rPr lang="ar-IQ" sz="4000" dirty="0">
                <a:solidFill>
                  <a:srgbClr val="7030A0"/>
                </a:solidFill>
              </a:rPr>
              <a:t>6- توقع حركى ضعيف بسبب قلة المعلومات . </a:t>
            </a:r>
          </a:p>
          <a:p>
            <a:pPr>
              <a:buSzPct val="85000"/>
              <a:buFont typeface="Wingdings" pitchFamily="2" charset="2"/>
              <a:buNone/>
            </a:pPr>
            <a:r>
              <a:rPr lang="ar-IQ" sz="3600" dirty="0">
                <a:solidFill>
                  <a:srgbClr val="0A0202"/>
                </a:solidFill>
              </a:rPr>
              <a:t>7- </a:t>
            </a:r>
            <a:r>
              <a:rPr lang="ar-IQ" sz="3600" dirty="0" smtClean="0">
                <a:solidFill>
                  <a:srgbClr val="0A0202"/>
                </a:solidFill>
              </a:rPr>
              <a:t>تأخ</a:t>
            </a:r>
            <a:r>
              <a:rPr lang="ar-SA" sz="3600" dirty="0" smtClean="0">
                <a:solidFill>
                  <a:srgbClr val="0A0202"/>
                </a:solidFill>
              </a:rPr>
              <a:t>ي</a:t>
            </a:r>
            <a:r>
              <a:rPr lang="ar-IQ" sz="3600" dirty="0" smtClean="0">
                <a:solidFill>
                  <a:srgbClr val="0A0202"/>
                </a:solidFill>
              </a:rPr>
              <a:t>ر </a:t>
            </a:r>
            <a:r>
              <a:rPr lang="ar-IQ" sz="3600" dirty="0">
                <a:solidFill>
                  <a:srgbClr val="0A0202"/>
                </a:solidFill>
              </a:rPr>
              <a:t>الانتقال بين اقسام </a:t>
            </a:r>
            <a:r>
              <a:rPr lang="ar-SA" sz="3600" dirty="0" smtClean="0">
                <a:solidFill>
                  <a:srgbClr val="0A0202"/>
                </a:solidFill>
              </a:rPr>
              <a:t>المهارة (</a:t>
            </a:r>
            <a:r>
              <a:rPr lang="ar-IQ" sz="3600" dirty="0" smtClean="0">
                <a:solidFill>
                  <a:srgbClr val="0A0202"/>
                </a:solidFill>
              </a:rPr>
              <a:t>الحركة</a:t>
            </a:r>
            <a:r>
              <a:rPr lang="ar-SA" sz="3600" dirty="0" smtClean="0">
                <a:solidFill>
                  <a:srgbClr val="0A0202"/>
                </a:solidFill>
              </a:rPr>
              <a:t>)</a:t>
            </a:r>
            <a:r>
              <a:rPr lang="ar-IQ" sz="3600" dirty="0" smtClean="0">
                <a:solidFill>
                  <a:srgbClr val="0A0202"/>
                </a:solidFill>
              </a:rPr>
              <a:t> </a:t>
            </a:r>
            <a:r>
              <a:rPr lang="ar-IQ" sz="3600" dirty="0">
                <a:solidFill>
                  <a:srgbClr val="0A0202"/>
                </a:solidFill>
              </a:rPr>
              <a:t>. </a:t>
            </a:r>
          </a:p>
          <a:p>
            <a:pPr>
              <a:buSzPct val="85000"/>
              <a:buFont typeface="Wingdings" pitchFamily="2" charset="2"/>
              <a:buNone/>
            </a:pPr>
            <a:r>
              <a:rPr lang="ar-IQ" sz="4000" dirty="0">
                <a:solidFill>
                  <a:srgbClr val="FF0000"/>
                </a:solidFill>
              </a:rPr>
              <a:t>8-توقيت ورد فعل ضعيف . </a:t>
            </a:r>
            <a:endParaRPr lang="ar-SA" sz="4000" dirty="0" smtClean="0">
              <a:solidFill>
                <a:srgbClr val="FF0000"/>
              </a:solidFill>
            </a:endParaRPr>
          </a:p>
          <a:p>
            <a:pPr>
              <a:buSzPct val="85000"/>
              <a:buFont typeface="Wingdings" pitchFamily="2" charset="2"/>
              <a:buNone/>
            </a:pPr>
            <a:r>
              <a:rPr lang="ar-SA" sz="3600" dirty="0" smtClean="0">
                <a:solidFill>
                  <a:srgbClr val="7030A0"/>
                </a:solidFill>
              </a:rPr>
              <a:t>9- التصرف و التصور خاطيء .</a:t>
            </a:r>
            <a:endParaRPr lang="en-US" sz="3600" dirty="0">
              <a:solidFill>
                <a:srgbClr val="7030A0"/>
              </a:solidFill>
            </a:endParaRPr>
          </a:p>
        </p:txBody>
      </p:sp>
    </p:spTree>
    <p:extLst>
      <p:ext uri="{BB962C8B-B14F-4D97-AF65-F5344CB8AC3E}">
        <p14:creationId xmlns:p14="http://schemas.microsoft.com/office/powerpoint/2010/main" val="2004949380"/>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11560" y="332656"/>
            <a:ext cx="8229600" cy="6120680"/>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vert="horz" lIns="91440" tIns="45720" rIns="91440" bIns="45720" rtlCol="1" anchor="ctr">
            <a:normAutofit fontScale="25000" lnSpcReduction="20000"/>
          </a:bodyPr>
          <a:lstStyle>
            <a:lvl1pPr algn="ctr" defTabSz="914400" rtl="1"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r"/>
            <a:r>
              <a:rPr lang="ar-IQ" sz="17600" b="1" u="sng" dirty="0">
                <a:solidFill>
                  <a:schemeClr val="accent4"/>
                </a:solidFill>
              </a:rPr>
              <a:t>2-مرحلة التوافق ال</a:t>
            </a:r>
            <a:r>
              <a:rPr lang="ar-SA" sz="17600" b="1" u="sng" dirty="0">
                <a:solidFill>
                  <a:schemeClr val="accent4"/>
                </a:solidFill>
              </a:rPr>
              <a:t>جيد للحركة (للمهارة</a:t>
            </a:r>
            <a:r>
              <a:rPr lang="ar-SA" sz="17600" b="1" u="sng" dirty="0" smtClean="0">
                <a:solidFill>
                  <a:schemeClr val="accent4"/>
                </a:solidFill>
              </a:rPr>
              <a:t>):</a:t>
            </a:r>
            <a:r>
              <a:rPr lang="ar-IQ" sz="17600" b="1" u="sng" dirty="0" smtClean="0">
                <a:solidFill>
                  <a:schemeClr val="accent4"/>
                </a:solidFill>
              </a:rPr>
              <a:t>  </a:t>
            </a:r>
            <a:endParaRPr lang="ar-SA" sz="17600" b="1" u="sng" dirty="0" smtClean="0">
              <a:solidFill>
                <a:schemeClr val="accent4"/>
              </a:solidFill>
            </a:endParaRPr>
          </a:p>
          <a:p>
            <a:pPr algn="r"/>
            <a:endParaRPr lang="ar-SA" sz="17600" b="1" u="sng" dirty="0">
              <a:solidFill>
                <a:schemeClr val="accent4"/>
              </a:solidFill>
            </a:endParaRPr>
          </a:p>
          <a:p>
            <a:pPr algn="justLow"/>
            <a:r>
              <a:rPr lang="ar-IQ" sz="17600" dirty="0" smtClean="0">
                <a:solidFill>
                  <a:srgbClr val="FF0000"/>
                </a:solidFill>
              </a:rPr>
              <a:t>هي قدرة الجهاز العصبي على تنظيم عمل عضلي والتركيزعلى تصحيح وتحسين الاخطاء</a:t>
            </a:r>
            <a:r>
              <a:rPr lang="ar-SA" sz="17600" dirty="0" smtClean="0">
                <a:solidFill>
                  <a:srgbClr val="FF0000"/>
                </a:solidFill>
              </a:rPr>
              <a:t> و التخلص من الحركات الزائدة و الأخطاء الفنية أي يستطيع المتعلم من تكرار المهارة بأخطاء قليلة وتختفي كثير من الأخطاء العشوائية اي هناك تناسق وانسيابية في المهارة ويلعب المدرس دورا كبيرا في إنتقال المتعلم الى هذه المرحلة من خلال إستخدام الوسائل التعليمية .</a:t>
            </a:r>
            <a:r>
              <a:rPr lang="ar-IQ" sz="17600" dirty="0" smtClean="0">
                <a:solidFill>
                  <a:srgbClr val="FF0000"/>
                </a:solidFill>
              </a:rPr>
              <a:t>  </a:t>
            </a:r>
            <a:endParaRPr lang="en-US" sz="6400" dirty="0">
              <a:solidFill>
                <a:srgbClr val="FF0000"/>
              </a:solidFill>
            </a:endParaRPr>
          </a:p>
        </p:txBody>
      </p:sp>
    </p:spTree>
    <p:extLst>
      <p:ext uri="{BB962C8B-B14F-4D97-AF65-F5344CB8AC3E}">
        <p14:creationId xmlns:p14="http://schemas.microsoft.com/office/powerpoint/2010/main" val="597476691"/>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ppt_w</p:attrName>
                                        </p:attrNameLst>
                                      </p:cBhvr>
                                      <p:tavLst>
                                        <p:tav tm="0" fmla="#ppt_w*sin(2.5*pi*$)">
                                          <p:val>
                                            <p:fltVal val="0"/>
                                          </p:val>
                                        </p:tav>
                                        <p:tav tm="100000">
                                          <p:val>
                                            <p:fltVal val="1"/>
                                          </p:val>
                                        </p:tav>
                                      </p:tavLst>
                                    </p:anim>
                                    <p:anim calcmode="lin" valueType="num">
                                      <p:cBhvr>
                                        <p:cTn id="9"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07504" y="188640"/>
            <a:ext cx="8796015" cy="6408712"/>
          </a:xfrm>
          <a:prstGeom prst="rect">
            <a:avLst/>
          </a:prstGeom>
          <a:solidFill>
            <a:schemeClr val="bg2">
              <a:lumMod val="90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rtlCol="1">
            <a:normAutofit fontScale="92500" lnSpcReduction="20000"/>
            <a:flatTx/>
          </a:bodyPr>
          <a:lstStyle>
            <a:lvl1pPr marL="342900" indent="-342900" algn="r" defTabSz="914400" rtl="1"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ar-SA" sz="4400" b="1" u="sng" dirty="0" smtClean="0">
                <a:solidFill>
                  <a:schemeClr val="accent4"/>
                </a:solidFill>
              </a:rPr>
              <a:t>مميزات </a:t>
            </a:r>
            <a:r>
              <a:rPr lang="ar-IQ" sz="4400" b="1" u="sng" dirty="0" smtClean="0">
                <a:solidFill>
                  <a:schemeClr val="accent4"/>
                </a:solidFill>
              </a:rPr>
              <a:t>مرحلة </a:t>
            </a:r>
            <a:r>
              <a:rPr lang="ar-IQ" sz="4400" b="1" u="sng" dirty="0">
                <a:solidFill>
                  <a:schemeClr val="accent4"/>
                </a:solidFill>
              </a:rPr>
              <a:t>التوافق ال</a:t>
            </a:r>
            <a:r>
              <a:rPr lang="ar-SA" sz="4400" b="1" u="sng" dirty="0">
                <a:solidFill>
                  <a:schemeClr val="accent4"/>
                </a:solidFill>
              </a:rPr>
              <a:t>جيد للحركة (للمهارة):</a:t>
            </a:r>
            <a:r>
              <a:rPr lang="ar-IQ" sz="4400" b="1" u="sng" dirty="0">
                <a:solidFill>
                  <a:schemeClr val="accent4"/>
                </a:solidFill>
              </a:rPr>
              <a:t>  </a:t>
            </a:r>
            <a:endParaRPr lang="ar-SA" sz="4400" b="1" u="sng" dirty="0">
              <a:solidFill>
                <a:schemeClr val="accent4"/>
              </a:solidFill>
            </a:endParaRPr>
          </a:p>
          <a:p>
            <a:pPr>
              <a:buFont typeface="Wingdings" pitchFamily="2" charset="2"/>
              <a:buNone/>
            </a:pPr>
            <a:r>
              <a:rPr lang="ar-IQ" sz="3900" dirty="0" smtClean="0">
                <a:solidFill>
                  <a:schemeClr val="bg2">
                    <a:lumMod val="25000"/>
                  </a:schemeClr>
                </a:solidFill>
              </a:rPr>
              <a:t>1- </a:t>
            </a:r>
            <a:r>
              <a:rPr lang="ar-SA" sz="3900" dirty="0" smtClean="0">
                <a:solidFill>
                  <a:schemeClr val="bg2">
                    <a:lumMod val="25000"/>
                  </a:schemeClr>
                </a:solidFill>
              </a:rPr>
              <a:t>ي</a:t>
            </a:r>
            <a:r>
              <a:rPr lang="ar-IQ" sz="3900" dirty="0" smtClean="0">
                <a:solidFill>
                  <a:schemeClr val="bg2">
                    <a:lumMod val="25000"/>
                  </a:schemeClr>
                </a:solidFill>
              </a:rPr>
              <a:t>تطورالمهارة و</a:t>
            </a:r>
            <a:r>
              <a:rPr lang="ar-SA" sz="3900" dirty="0" smtClean="0">
                <a:solidFill>
                  <a:schemeClr val="bg2">
                    <a:lumMod val="25000"/>
                  </a:schemeClr>
                </a:solidFill>
              </a:rPr>
              <a:t>يتولد </a:t>
            </a:r>
            <a:r>
              <a:rPr lang="ar-IQ" sz="3900" dirty="0" smtClean="0">
                <a:solidFill>
                  <a:schemeClr val="bg2">
                    <a:lumMod val="25000"/>
                  </a:schemeClr>
                </a:solidFill>
              </a:rPr>
              <a:t>انسجام الحركة مع الاداء .</a:t>
            </a:r>
          </a:p>
          <a:p>
            <a:pPr>
              <a:buFont typeface="Wingdings" pitchFamily="2" charset="2"/>
              <a:buNone/>
            </a:pPr>
            <a:r>
              <a:rPr lang="ar-IQ" sz="3900" dirty="0" smtClean="0">
                <a:solidFill>
                  <a:srgbClr val="C00000"/>
                </a:solidFill>
              </a:rPr>
              <a:t>2-الانتقال والانسجام جيد بين اقسام الحركة .</a:t>
            </a:r>
          </a:p>
          <a:p>
            <a:pPr>
              <a:buFont typeface="Wingdings" pitchFamily="2" charset="2"/>
              <a:buNone/>
            </a:pPr>
            <a:r>
              <a:rPr lang="ar-IQ" sz="3900" dirty="0" smtClean="0">
                <a:solidFill>
                  <a:srgbClr val="00B050"/>
                </a:solidFill>
              </a:rPr>
              <a:t>3- تنظيم النقل الحركي بين اجزاء الجسم . </a:t>
            </a:r>
          </a:p>
          <a:p>
            <a:pPr>
              <a:buFont typeface="Wingdings" pitchFamily="2" charset="2"/>
              <a:buNone/>
            </a:pPr>
            <a:r>
              <a:rPr lang="ar-IQ" sz="3900" dirty="0" smtClean="0">
                <a:solidFill>
                  <a:schemeClr val="accent1"/>
                </a:solidFill>
              </a:rPr>
              <a:t>4- تطور التوقع الحركي، وإزالة الخوف والقلق .</a:t>
            </a:r>
          </a:p>
          <a:p>
            <a:pPr>
              <a:buFont typeface="Wingdings" pitchFamily="2" charset="2"/>
              <a:buNone/>
            </a:pPr>
            <a:r>
              <a:rPr lang="ar-IQ" sz="3900" dirty="0" smtClean="0">
                <a:solidFill>
                  <a:schemeClr val="accent6"/>
                </a:solidFill>
              </a:rPr>
              <a:t>5- اختفاء الحركات الزائدة . </a:t>
            </a:r>
            <a:endParaRPr lang="ar-SA" sz="3900" dirty="0" smtClean="0">
              <a:solidFill>
                <a:schemeClr val="accent6"/>
              </a:solidFill>
            </a:endParaRPr>
          </a:p>
          <a:p>
            <a:pPr>
              <a:buFont typeface="Wingdings" pitchFamily="2" charset="2"/>
              <a:buNone/>
            </a:pPr>
            <a:r>
              <a:rPr lang="ar-SA" sz="3900" dirty="0" smtClean="0">
                <a:solidFill>
                  <a:schemeClr val="bg1"/>
                </a:solidFill>
              </a:rPr>
              <a:t>6- الحركة تؤدي بنوع من الإنسيابي  .</a:t>
            </a:r>
            <a:endParaRPr lang="ar-IQ" sz="3900" dirty="0" smtClean="0">
              <a:solidFill>
                <a:schemeClr val="bg1"/>
              </a:solidFill>
            </a:endParaRPr>
          </a:p>
          <a:p>
            <a:pPr>
              <a:buFont typeface="Wingdings" pitchFamily="2" charset="2"/>
              <a:buNone/>
            </a:pPr>
            <a:r>
              <a:rPr lang="ar-SA" sz="3900" dirty="0" smtClean="0">
                <a:solidFill>
                  <a:srgbClr val="FFFF00"/>
                </a:solidFill>
              </a:rPr>
              <a:t>7</a:t>
            </a:r>
            <a:r>
              <a:rPr lang="ar-IQ" sz="3900" dirty="0" smtClean="0">
                <a:solidFill>
                  <a:srgbClr val="FFFF00"/>
                </a:solidFill>
              </a:rPr>
              <a:t>- </a:t>
            </a:r>
            <a:r>
              <a:rPr lang="ar-SA" sz="3900" dirty="0" smtClean="0">
                <a:solidFill>
                  <a:srgbClr val="FFFF00"/>
                </a:solidFill>
              </a:rPr>
              <a:t>يتطابق الحركة مع هدف المطلوب </a:t>
            </a:r>
            <a:r>
              <a:rPr lang="ar-IQ" sz="3900" dirty="0" smtClean="0">
                <a:solidFill>
                  <a:srgbClr val="FFFF00"/>
                </a:solidFill>
              </a:rPr>
              <a:t>.</a:t>
            </a:r>
          </a:p>
          <a:p>
            <a:pPr>
              <a:buFont typeface="Wingdings" pitchFamily="2" charset="2"/>
              <a:buNone/>
            </a:pPr>
            <a:r>
              <a:rPr lang="ar-SA" sz="3900" dirty="0" smtClean="0">
                <a:solidFill>
                  <a:srgbClr val="002060"/>
                </a:solidFill>
              </a:rPr>
              <a:t>8</a:t>
            </a:r>
            <a:r>
              <a:rPr lang="ar-IQ" sz="3900" dirty="0" smtClean="0">
                <a:solidFill>
                  <a:srgbClr val="002060"/>
                </a:solidFill>
              </a:rPr>
              <a:t>-تطور المهارة عن طريق الشرح والعرض والتوضيح</a:t>
            </a:r>
            <a:r>
              <a:rPr lang="ar-SA" sz="3900" dirty="0" smtClean="0">
                <a:solidFill>
                  <a:srgbClr val="002060"/>
                </a:solidFill>
              </a:rPr>
              <a:t> .</a:t>
            </a:r>
          </a:p>
          <a:p>
            <a:pPr>
              <a:buFont typeface="Wingdings" pitchFamily="2" charset="2"/>
              <a:buNone/>
            </a:pPr>
            <a:r>
              <a:rPr lang="ar-SA" sz="3900" dirty="0" smtClean="0">
                <a:solidFill>
                  <a:schemeClr val="accent6">
                    <a:lumMod val="75000"/>
                  </a:schemeClr>
                </a:solidFill>
              </a:rPr>
              <a:t>9- السير الحركي للمهارة ملائم للواجب الحركي من خلال التركيزوالإنتباه .</a:t>
            </a:r>
            <a:r>
              <a:rPr lang="ar-IQ" sz="3900" dirty="0" smtClean="0">
                <a:solidFill>
                  <a:schemeClr val="accent6">
                    <a:lumMod val="75000"/>
                  </a:schemeClr>
                </a:solidFill>
              </a:rPr>
              <a:t> </a:t>
            </a:r>
            <a:endParaRPr lang="en-US" sz="3900" dirty="0">
              <a:solidFill>
                <a:schemeClr val="accent6">
                  <a:lumMod val="75000"/>
                </a:schemeClr>
              </a:solidFill>
            </a:endParaRPr>
          </a:p>
        </p:txBody>
      </p:sp>
    </p:spTree>
    <p:extLst>
      <p:ext uri="{BB962C8B-B14F-4D97-AF65-F5344CB8AC3E}">
        <p14:creationId xmlns:p14="http://schemas.microsoft.com/office/powerpoint/2010/main" val="1073848280"/>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strips(downLeft)">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strips(down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strips(down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strips(down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strips(downLeft)">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strips(downLeft)">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strips(downLeft)">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strips(downLeft)">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strips(downLeft)">
                                      <p:cBhvr>
                                        <p:cTn id="47" dur="500"/>
                                        <p:tgtEl>
                                          <p:spTgt spid="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Effect transition="in" filter="strips(downLeft)">
                                      <p:cBhvr>
                                        <p:cTn id="52" dur="500"/>
                                        <p:tgtEl>
                                          <p:spTgt spid="2">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2">
                                            <p:txEl>
                                              <p:pRg st="9" end="9"/>
                                            </p:txEl>
                                          </p:spTgt>
                                        </p:tgtEl>
                                        <p:attrNameLst>
                                          <p:attrName>style.visibility</p:attrName>
                                        </p:attrNameLst>
                                      </p:cBhvr>
                                      <p:to>
                                        <p:strVal val="visible"/>
                                      </p:to>
                                    </p:set>
                                    <p:animEffect transition="in" filter="strips(downLeft)">
                                      <p:cBhvr>
                                        <p:cTn id="5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2" name="Rectangle 4"/>
          <p:cNvSpPr>
            <a:spLocks noGrp="1" noChangeArrowheads="1"/>
          </p:cNvSpPr>
          <p:nvPr>
            <p:ph type="title" idx="4294967295"/>
          </p:nvPr>
        </p:nvSpPr>
        <p:spPr>
          <a:xfrm>
            <a:off x="251520" y="188640"/>
            <a:ext cx="8641655" cy="6335985"/>
          </a:xfrm>
        </p:spPr>
        <p:txBody>
          <a:bodyPr anchor="t">
            <a:normAutofit fontScale="90000"/>
          </a:bodyPr>
          <a:lstStyle/>
          <a:p>
            <a:pPr marL="609600" indent="-609600" algn="r"/>
            <a:r>
              <a:rPr lang="en-US" sz="4000" b="1" dirty="0" smtClean="0"/>
              <a:t> </a:t>
            </a:r>
            <a:r>
              <a:rPr lang="ar-IQ" sz="4000" b="1" dirty="0" smtClean="0"/>
              <a:t>  **</a:t>
            </a:r>
            <a:r>
              <a:rPr lang="ar-SA" sz="3600" dirty="0" smtClean="0"/>
              <a:t>مفردات </a:t>
            </a:r>
            <a:r>
              <a:rPr lang="ar-SA" sz="3600" dirty="0"/>
              <a:t>ومفاهيم عامة حول الدرس التعلم الحركي </a:t>
            </a:r>
            <a:r>
              <a:rPr lang="en-US" sz="3600" dirty="0"/>
              <a:t/>
            </a:r>
            <a:br>
              <a:rPr lang="en-US" sz="3600" dirty="0"/>
            </a:br>
            <a:r>
              <a:rPr lang="ar-SA" sz="3600" dirty="0"/>
              <a:t>تعريف المصطلحات / </a:t>
            </a:r>
            <a:r>
              <a:rPr lang="ar-SA" sz="3600" dirty="0" smtClean="0"/>
              <a:t>التعلم، التعليم، </a:t>
            </a:r>
            <a:r>
              <a:rPr lang="ar-SA" sz="3600" dirty="0"/>
              <a:t>التعلم </a:t>
            </a:r>
            <a:r>
              <a:rPr lang="ar-SA" sz="3600" dirty="0" smtClean="0"/>
              <a:t>الحركي، علم الحركة، الاداء الحركي  .</a:t>
            </a:r>
            <a:r>
              <a:rPr lang="ar-IQ" sz="3600" dirty="0" smtClean="0"/>
              <a:t/>
            </a:r>
            <a:br>
              <a:rPr lang="ar-IQ" sz="3600" dirty="0" smtClean="0"/>
            </a:br>
            <a:r>
              <a:rPr lang="fr-FR" sz="3200" dirty="0">
                <a:solidFill>
                  <a:srgbClr val="100800"/>
                </a:solidFill>
              </a:rPr>
              <a:t> </a:t>
            </a:r>
            <a:r>
              <a:rPr lang="ar-IQ" sz="3600" b="1" u="sng" dirty="0">
                <a:solidFill>
                  <a:srgbClr val="00B050"/>
                </a:solidFill>
              </a:rPr>
              <a:t>التعلم : </a:t>
            </a:r>
            <a:r>
              <a:rPr lang="en-US" sz="3600" b="1" u="sng" dirty="0">
                <a:solidFill>
                  <a:srgbClr val="00B050"/>
                </a:solidFill>
              </a:rPr>
              <a:t>Learning </a:t>
            </a:r>
            <a:r>
              <a:rPr lang="ar-IQ" sz="4800" b="1" dirty="0">
                <a:solidFill>
                  <a:srgbClr val="00B050"/>
                </a:solidFill>
              </a:rPr>
              <a:t/>
            </a:r>
            <a:br>
              <a:rPr lang="ar-IQ" sz="4800" b="1" dirty="0">
                <a:solidFill>
                  <a:srgbClr val="00B050"/>
                </a:solidFill>
              </a:rPr>
            </a:br>
            <a:r>
              <a:rPr lang="ar-IQ" sz="3600" b="1" dirty="0">
                <a:solidFill>
                  <a:srgbClr val="00B050"/>
                </a:solidFill>
              </a:rPr>
              <a:t> </a:t>
            </a:r>
            <a:r>
              <a:rPr lang="ar-IQ" sz="2800" b="1" dirty="0">
                <a:solidFill>
                  <a:srgbClr val="00B050"/>
                </a:solidFill>
              </a:rPr>
              <a:t>(هو تغ</a:t>
            </a:r>
            <a:r>
              <a:rPr lang="ar-SA" sz="2800" b="1" dirty="0">
                <a:solidFill>
                  <a:srgbClr val="00B050"/>
                </a:solidFill>
              </a:rPr>
              <a:t>ي</a:t>
            </a:r>
            <a:r>
              <a:rPr lang="ar-IQ" sz="2800" b="1" dirty="0">
                <a:solidFill>
                  <a:srgbClr val="00B050"/>
                </a:solidFill>
              </a:rPr>
              <a:t>ير أو تعديل في السلوك الإنسان تحدث نت</a:t>
            </a:r>
            <a:r>
              <a:rPr lang="ar-SA" sz="2800" b="1" dirty="0">
                <a:solidFill>
                  <a:srgbClr val="00B050"/>
                </a:solidFill>
              </a:rPr>
              <a:t>ي</a:t>
            </a:r>
            <a:r>
              <a:rPr lang="ar-IQ" sz="2800" b="1" dirty="0">
                <a:solidFill>
                  <a:srgbClr val="00B050"/>
                </a:solidFill>
              </a:rPr>
              <a:t>ج</a:t>
            </a:r>
            <a:r>
              <a:rPr lang="ar-SA" sz="2800" b="1" dirty="0">
                <a:solidFill>
                  <a:srgbClr val="00B050"/>
                </a:solidFill>
              </a:rPr>
              <a:t>ة دخوله في تجربة أو ممارسة عمل معين</a:t>
            </a:r>
            <a:r>
              <a:rPr lang="ar-SA" sz="2800" b="1" dirty="0" smtClean="0">
                <a:solidFill>
                  <a:srgbClr val="00B050"/>
                </a:solidFill>
              </a:rPr>
              <a:t>).</a:t>
            </a:r>
            <a:br>
              <a:rPr lang="ar-SA" sz="2800" b="1" dirty="0" smtClean="0">
                <a:solidFill>
                  <a:srgbClr val="00B050"/>
                </a:solidFill>
              </a:rPr>
            </a:br>
            <a:r>
              <a:rPr lang="ar-SA" sz="3600" b="1" dirty="0" smtClean="0">
                <a:solidFill>
                  <a:srgbClr val="100800"/>
                </a:solidFill>
              </a:rPr>
              <a:t/>
            </a:r>
            <a:br>
              <a:rPr lang="ar-SA" sz="3600" b="1" dirty="0" smtClean="0">
                <a:solidFill>
                  <a:srgbClr val="100800"/>
                </a:solidFill>
              </a:rPr>
            </a:br>
            <a:r>
              <a:rPr lang="ar-IQ" sz="3100" b="1" u="sng" dirty="0">
                <a:solidFill>
                  <a:srgbClr val="FF0000"/>
                </a:solidFill>
              </a:rPr>
              <a:t>الاداء </a:t>
            </a:r>
            <a:r>
              <a:rPr lang="ar-IQ" sz="3100" b="1" u="sng" dirty="0" smtClean="0">
                <a:solidFill>
                  <a:srgbClr val="FF0000"/>
                </a:solidFill>
              </a:rPr>
              <a:t>: </a:t>
            </a:r>
            <a:r>
              <a:rPr lang="en-US" sz="3100" b="1" u="sng" dirty="0" smtClean="0">
                <a:solidFill>
                  <a:srgbClr val="FF0000"/>
                </a:solidFill>
              </a:rPr>
              <a:t>performance </a:t>
            </a:r>
            <a:r>
              <a:rPr lang="en-US" sz="3200" dirty="0">
                <a:solidFill>
                  <a:srgbClr val="FF0000"/>
                </a:solidFill>
              </a:rPr>
              <a:t/>
            </a:r>
            <a:br>
              <a:rPr lang="en-US" sz="3200" dirty="0">
                <a:solidFill>
                  <a:srgbClr val="FF0000"/>
                </a:solidFill>
              </a:rPr>
            </a:br>
            <a:r>
              <a:rPr lang="ar-IQ" sz="2800" b="1" dirty="0">
                <a:solidFill>
                  <a:srgbClr val="FF0000"/>
                </a:solidFill>
              </a:rPr>
              <a:t>(هو الشكل الظاهري لعملية التعلم، أو هو نتيجة عملية التعلم )</a:t>
            </a:r>
            <a:r>
              <a:rPr lang="ar-SA" sz="3100" b="1" dirty="0" smtClean="0"/>
              <a:t/>
            </a:r>
            <a:br>
              <a:rPr lang="ar-SA" sz="3100" b="1" dirty="0" smtClean="0"/>
            </a:br>
            <a:r>
              <a:rPr lang="ar-SA" sz="3200" dirty="0" smtClean="0"/>
              <a:t/>
            </a:r>
            <a:br>
              <a:rPr lang="ar-SA" sz="3200" dirty="0" smtClean="0"/>
            </a:br>
            <a:r>
              <a:rPr lang="ar-IQ" sz="3200" b="1" u="sng" dirty="0">
                <a:solidFill>
                  <a:schemeClr val="tx2">
                    <a:lumMod val="60000"/>
                    <a:lumOff val="40000"/>
                  </a:schemeClr>
                </a:solidFill>
              </a:rPr>
              <a:t>التعلم الحركى : </a:t>
            </a:r>
            <a:r>
              <a:rPr lang="en-US" sz="3200" b="1" u="sng" dirty="0">
                <a:solidFill>
                  <a:schemeClr val="tx2">
                    <a:lumMod val="60000"/>
                    <a:lumOff val="40000"/>
                  </a:schemeClr>
                </a:solidFill>
              </a:rPr>
              <a:t>Motor Learning </a:t>
            </a:r>
            <a:r>
              <a:rPr lang="en-US" sz="3200" dirty="0">
                <a:solidFill>
                  <a:schemeClr val="tx2">
                    <a:lumMod val="60000"/>
                    <a:lumOff val="40000"/>
                  </a:schemeClr>
                </a:solidFill>
              </a:rPr>
              <a:t/>
            </a:r>
            <a:br>
              <a:rPr lang="en-US" sz="3200" dirty="0">
                <a:solidFill>
                  <a:schemeClr val="tx2">
                    <a:lumMod val="60000"/>
                    <a:lumOff val="40000"/>
                  </a:schemeClr>
                </a:solidFill>
              </a:rPr>
            </a:br>
            <a:r>
              <a:rPr lang="ar-SA" sz="2800" b="1" dirty="0">
                <a:solidFill>
                  <a:schemeClr val="tx2">
                    <a:lumMod val="60000"/>
                    <a:lumOff val="40000"/>
                  </a:schemeClr>
                </a:solidFill>
              </a:rPr>
              <a:t>(هو تغيير ثابت نسبيا في السلوك أو الأداء الحركي للفرد تحدث نتيجة التدريب والتكرار والتصحيح  ويؤدي الى إكتساب وتحسين المهارات الحركية)  .</a:t>
            </a:r>
            <a:r>
              <a:rPr lang="ar-IQ" sz="3200" b="1" dirty="0"/>
              <a:t/>
            </a:r>
            <a:br>
              <a:rPr lang="ar-IQ" sz="3200" b="1" dirty="0"/>
            </a:br>
            <a:r>
              <a:rPr lang="ar-IQ" sz="3600" b="1" dirty="0">
                <a:solidFill>
                  <a:srgbClr val="100800"/>
                </a:solidFill>
              </a:rPr>
              <a:t/>
            </a:r>
            <a:br>
              <a:rPr lang="ar-IQ" sz="3600" b="1" dirty="0">
                <a:solidFill>
                  <a:srgbClr val="100800"/>
                </a:solidFill>
              </a:rPr>
            </a:br>
            <a:r>
              <a:rPr lang="ar-IQ" sz="4000" b="1" dirty="0"/>
              <a:t/>
            </a:r>
            <a:br>
              <a:rPr lang="ar-IQ" sz="4000" b="1" dirty="0"/>
            </a:br>
            <a:r>
              <a:rPr lang="ar-IQ" sz="4000" b="1" dirty="0" smtClean="0"/>
              <a:t> </a:t>
            </a:r>
            <a:r>
              <a:rPr lang="ar-IQ" sz="4000" b="1" dirty="0"/>
              <a:t/>
            </a:r>
            <a:br>
              <a:rPr lang="ar-IQ" sz="4000" b="1" dirty="0"/>
            </a:br>
            <a:r>
              <a:rPr lang="ar-IQ" sz="4000" b="1" dirty="0"/>
              <a:t/>
            </a:r>
            <a:br>
              <a:rPr lang="ar-IQ" sz="4000" b="1" dirty="0"/>
            </a:br>
            <a:r>
              <a:rPr lang="ar-IQ" sz="4000" dirty="0"/>
              <a:t/>
            </a:r>
            <a:br>
              <a:rPr lang="ar-IQ" sz="4000" dirty="0"/>
            </a:br>
            <a:endParaRPr lang="fr-FR" sz="4000" dirty="0"/>
          </a:p>
        </p:txBody>
      </p:sp>
    </p:spTree>
    <p:extLst>
      <p:ext uri="{BB962C8B-B14F-4D97-AF65-F5344CB8AC3E}">
        <p14:creationId xmlns:p14="http://schemas.microsoft.com/office/powerpoint/2010/main" val="1067916159"/>
      </p:ext>
    </p:extLst>
  </p:cSld>
  <p:clrMapOvr>
    <a:masterClrMapping/>
  </p:clrMapOvr>
  <mc:AlternateContent xmlns:mc="http://schemas.openxmlformats.org/markup-compatibility/2006" xmlns:p14="http://schemas.microsoft.com/office/powerpoint/2010/main">
    <mc:Choice Requires="p14">
      <p:transition spd="slow" p14:dur="1100">
        <p14:switch dir="l"/>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768" decel="100000"/>
                                        <p:tgtEl>
                                          <p:spTgt spid="7172"/>
                                        </p:tgtEl>
                                      </p:cBhvr>
                                    </p:animEffect>
                                    <p:animScale>
                                      <p:cBhvr>
                                        <p:cTn id="8" dur="768" decel="100000"/>
                                        <p:tgtEl>
                                          <p:spTgt spid="7172"/>
                                        </p:tgtEl>
                                      </p:cBhvr>
                                      <p:from x="10000" y="10000"/>
                                      <p:to x="200000" y="450000"/>
                                    </p:animScale>
                                    <p:animScale>
                                      <p:cBhvr>
                                        <p:cTn id="9" dur="1230" accel="100000" fill="hold">
                                          <p:stCondLst>
                                            <p:cond delay="768"/>
                                          </p:stCondLst>
                                        </p:cTn>
                                        <p:tgtEl>
                                          <p:spTgt spid="7172"/>
                                        </p:tgtEl>
                                      </p:cBhvr>
                                      <p:from x="200000" y="450000"/>
                                      <p:to x="100000" y="100000"/>
                                    </p:animScale>
                                    <p:set>
                                      <p:cBhvr>
                                        <p:cTn id="10" dur="768" fill="hold"/>
                                        <p:tgtEl>
                                          <p:spTgt spid="7172"/>
                                        </p:tgtEl>
                                        <p:attrNameLst>
                                          <p:attrName>ppt_x</p:attrName>
                                        </p:attrNameLst>
                                      </p:cBhvr>
                                      <p:to>
                                        <p:strVal val="(0.5)"/>
                                      </p:to>
                                    </p:set>
                                    <p:anim from="(0.5)" to="(#ppt_x)" calcmode="lin" valueType="num">
                                      <p:cBhvr>
                                        <p:cTn id="11" dur="1230" accel="100000" fill="hold">
                                          <p:stCondLst>
                                            <p:cond delay="768"/>
                                          </p:stCondLst>
                                        </p:cTn>
                                        <p:tgtEl>
                                          <p:spTgt spid="7172"/>
                                        </p:tgtEl>
                                        <p:attrNameLst>
                                          <p:attrName>ppt_x</p:attrName>
                                        </p:attrNameLst>
                                      </p:cBhvr>
                                    </p:anim>
                                    <p:set>
                                      <p:cBhvr>
                                        <p:cTn id="12" dur="768" fill="hold"/>
                                        <p:tgtEl>
                                          <p:spTgt spid="7172"/>
                                        </p:tgtEl>
                                        <p:attrNameLst>
                                          <p:attrName>ppt_y</p:attrName>
                                        </p:attrNameLst>
                                      </p:cBhvr>
                                      <p:to>
                                        <p:strVal val="(#ppt_y+0.4)"/>
                                      </p:to>
                                    </p:set>
                                    <p:anim from="(#ppt_y+0.4)" to="(#ppt_y)" calcmode="lin" valueType="num">
                                      <p:cBhvr>
                                        <p:cTn id="13" dur="1230" accel="100000" fill="hold">
                                          <p:stCondLst>
                                            <p:cond delay="768"/>
                                          </p:stCondLst>
                                        </p:cTn>
                                        <p:tgtEl>
                                          <p:spTgt spid="717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9512" y="332656"/>
            <a:ext cx="8589640" cy="5760640"/>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1" anchor="ctr">
            <a:noAutofit/>
            <a:flatTx/>
          </a:bodyPr>
          <a:lstStyle>
            <a:lvl1pPr algn="ctr" defTabSz="914400" rtl="1"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r"/>
            <a:r>
              <a:rPr lang="ar-IQ" sz="3600" b="1" u="sng" dirty="0">
                <a:solidFill>
                  <a:schemeClr val="accent1"/>
                </a:solidFill>
              </a:rPr>
              <a:t>3-مرحلة التوافق </a:t>
            </a:r>
            <a:r>
              <a:rPr lang="ar-SA" sz="3600" b="1" u="sng" dirty="0">
                <a:solidFill>
                  <a:schemeClr val="accent1"/>
                </a:solidFill>
              </a:rPr>
              <a:t>الحركي </a:t>
            </a:r>
            <a:r>
              <a:rPr lang="ar-IQ" sz="3600" b="1" u="sng" dirty="0">
                <a:solidFill>
                  <a:schemeClr val="accent1"/>
                </a:solidFill>
              </a:rPr>
              <a:t>الثابت(</a:t>
            </a:r>
            <a:r>
              <a:rPr lang="ar-SA" sz="3600" b="1" u="sng" dirty="0">
                <a:solidFill>
                  <a:schemeClr val="accent1"/>
                </a:solidFill>
              </a:rPr>
              <a:t>ثبات المهارة وآ</a:t>
            </a:r>
            <a:r>
              <a:rPr lang="ar-IQ" sz="3600" b="1" u="sng" dirty="0">
                <a:solidFill>
                  <a:schemeClr val="accent1"/>
                </a:solidFill>
              </a:rPr>
              <a:t>لي</a:t>
            </a:r>
            <a:r>
              <a:rPr lang="ar-SA" sz="3600" b="1" u="sng" dirty="0">
                <a:solidFill>
                  <a:schemeClr val="accent1"/>
                </a:solidFill>
              </a:rPr>
              <a:t>تها</a:t>
            </a:r>
            <a:r>
              <a:rPr lang="ar-IQ" sz="3600" b="1" u="sng" dirty="0" smtClean="0">
                <a:solidFill>
                  <a:schemeClr val="accent1"/>
                </a:solidFill>
              </a:rPr>
              <a:t>)</a:t>
            </a:r>
            <a:r>
              <a:rPr lang="ar-SA" sz="3600" b="1" u="sng" dirty="0" smtClean="0">
                <a:solidFill>
                  <a:schemeClr val="accent1"/>
                </a:solidFill>
              </a:rPr>
              <a:t>:</a:t>
            </a:r>
          </a:p>
          <a:p>
            <a:pPr algn="r"/>
            <a:endParaRPr lang="en-US" sz="3200" b="1" u="sng" dirty="0">
              <a:solidFill>
                <a:srgbClr val="FF0000"/>
              </a:solidFill>
            </a:endParaRPr>
          </a:p>
          <a:p>
            <a:pPr algn="justLow"/>
            <a:r>
              <a:rPr lang="ar-SA" dirty="0">
                <a:solidFill>
                  <a:schemeClr val="tx2">
                    <a:lumMod val="50000"/>
                  </a:schemeClr>
                </a:solidFill>
              </a:rPr>
              <a:t>يعني</a:t>
            </a:r>
            <a:r>
              <a:rPr lang="ar-IQ" dirty="0">
                <a:solidFill>
                  <a:schemeClr val="tx2">
                    <a:lumMod val="50000"/>
                  </a:schemeClr>
                </a:solidFill>
              </a:rPr>
              <a:t> اداء المهارة</a:t>
            </a:r>
            <a:r>
              <a:rPr lang="ar-SA" dirty="0">
                <a:solidFill>
                  <a:schemeClr val="tx2">
                    <a:lumMod val="50000"/>
                  </a:schemeClr>
                </a:solidFill>
              </a:rPr>
              <a:t> </a:t>
            </a:r>
            <a:r>
              <a:rPr lang="ar-IQ" dirty="0">
                <a:solidFill>
                  <a:schemeClr val="tx2">
                    <a:lumMod val="50000"/>
                  </a:schemeClr>
                </a:solidFill>
              </a:rPr>
              <a:t> تحت ظروف ومتطلبات صعبة و</a:t>
            </a:r>
            <a:r>
              <a:rPr lang="ar-SA" dirty="0">
                <a:solidFill>
                  <a:schemeClr val="tx2">
                    <a:lumMod val="50000"/>
                  </a:schemeClr>
                </a:solidFill>
              </a:rPr>
              <a:t>وصول المهارة او الحركة</a:t>
            </a:r>
            <a:r>
              <a:rPr lang="ar-IQ" dirty="0">
                <a:solidFill>
                  <a:schemeClr val="tx2">
                    <a:lumMod val="50000"/>
                  </a:schemeClr>
                </a:solidFill>
              </a:rPr>
              <a:t> </a:t>
            </a:r>
            <a:r>
              <a:rPr lang="ar-SA" dirty="0">
                <a:solidFill>
                  <a:schemeClr val="tx2">
                    <a:lumMod val="50000"/>
                  </a:schemeClr>
                </a:solidFill>
              </a:rPr>
              <a:t>الى إتقان وأقصى توافق حركي و</a:t>
            </a:r>
            <a:r>
              <a:rPr lang="ar-IQ" dirty="0">
                <a:solidFill>
                  <a:schemeClr val="tx2">
                    <a:lumMod val="50000"/>
                  </a:schemeClr>
                </a:solidFill>
              </a:rPr>
              <a:t>الشعورعالي ب</a:t>
            </a:r>
            <a:r>
              <a:rPr lang="ar-SA" dirty="0">
                <a:solidFill>
                  <a:schemeClr val="tx2">
                    <a:lumMod val="50000"/>
                  </a:schemeClr>
                </a:solidFill>
              </a:rPr>
              <a:t>دقة المهارة وبشكل آوتوماتيكي (آلي) إذ يستطيع المتعلم أن يقوم بأداء المهارة عدة مرات بنفس الدقة والتركيز ومن دون تشتت .</a:t>
            </a:r>
            <a:r>
              <a:rPr lang="ar-IQ" dirty="0">
                <a:solidFill>
                  <a:schemeClr val="tx2">
                    <a:lumMod val="50000"/>
                  </a:schemeClr>
                </a:solidFill>
              </a:rPr>
              <a:t> </a:t>
            </a:r>
            <a:endParaRPr lang="en-US" dirty="0">
              <a:solidFill>
                <a:schemeClr val="tx2">
                  <a:lumMod val="50000"/>
                </a:schemeClr>
              </a:solidFill>
            </a:endParaRPr>
          </a:p>
        </p:txBody>
      </p:sp>
    </p:spTree>
    <p:extLst>
      <p:ext uri="{BB962C8B-B14F-4D97-AF65-F5344CB8AC3E}">
        <p14:creationId xmlns:p14="http://schemas.microsoft.com/office/powerpoint/2010/main" val="2197486457"/>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8" presetClass="entr" presetSubtype="16" fill="hold" grpId="1"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79512" y="332656"/>
            <a:ext cx="8856984" cy="5976664"/>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1">
            <a:normAutofit/>
            <a:flatTx/>
          </a:bodyPr>
          <a:lstStyle>
            <a:lvl1pPr marL="342900" indent="-342900" algn="r" defTabSz="914400" rtl="1"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ar-SA" b="1" u="sng" dirty="0">
                <a:solidFill>
                  <a:srgbClr val="FF0000"/>
                </a:solidFill>
              </a:rPr>
              <a:t>3</a:t>
            </a:r>
            <a:r>
              <a:rPr lang="ar-IQ" b="1" u="sng" dirty="0" smtClean="0">
                <a:solidFill>
                  <a:srgbClr val="FF0000"/>
                </a:solidFill>
              </a:rPr>
              <a:t>-</a:t>
            </a:r>
            <a:r>
              <a:rPr lang="ar-SA" b="1" u="sng" dirty="0" smtClean="0">
                <a:solidFill>
                  <a:srgbClr val="FF0000"/>
                </a:solidFill>
              </a:rPr>
              <a:t>مميزات </a:t>
            </a:r>
            <a:r>
              <a:rPr lang="ar-IQ" b="1" u="sng" dirty="0" smtClean="0">
                <a:solidFill>
                  <a:srgbClr val="FF0000"/>
                </a:solidFill>
              </a:rPr>
              <a:t>مرحلة </a:t>
            </a:r>
            <a:r>
              <a:rPr lang="ar-IQ" b="1" u="sng" dirty="0">
                <a:solidFill>
                  <a:srgbClr val="FF0000"/>
                </a:solidFill>
              </a:rPr>
              <a:t>التوافق </a:t>
            </a:r>
            <a:r>
              <a:rPr lang="ar-SA" b="1" u="sng" dirty="0">
                <a:solidFill>
                  <a:srgbClr val="FF0000"/>
                </a:solidFill>
              </a:rPr>
              <a:t>الحركي </a:t>
            </a:r>
            <a:r>
              <a:rPr lang="ar-IQ" b="1" u="sng" dirty="0">
                <a:solidFill>
                  <a:srgbClr val="FF0000"/>
                </a:solidFill>
              </a:rPr>
              <a:t>الثابت(</a:t>
            </a:r>
            <a:r>
              <a:rPr lang="ar-SA" b="1" u="sng" dirty="0">
                <a:solidFill>
                  <a:srgbClr val="FF0000"/>
                </a:solidFill>
              </a:rPr>
              <a:t>ثبات المهارة وآ</a:t>
            </a:r>
            <a:r>
              <a:rPr lang="ar-IQ" b="1" u="sng" dirty="0">
                <a:solidFill>
                  <a:srgbClr val="FF0000"/>
                </a:solidFill>
              </a:rPr>
              <a:t>لي</a:t>
            </a:r>
            <a:r>
              <a:rPr lang="ar-SA" b="1" u="sng" dirty="0">
                <a:solidFill>
                  <a:srgbClr val="FF0000"/>
                </a:solidFill>
              </a:rPr>
              <a:t>تها</a:t>
            </a:r>
            <a:r>
              <a:rPr lang="ar-IQ" b="1" u="sng" dirty="0">
                <a:solidFill>
                  <a:srgbClr val="FF0000"/>
                </a:solidFill>
              </a:rPr>
              <a:t>)</a:t>
            </a:r>
            <a:r>
              <a:rPr lang="ar-SA" b="1" u="sng" dirty="0">
                <a:solidFill>
                  <a:srgbClr val="FF0000"/>
                </a:solidFill>
              </a:rPr>
              <a:t>:</a:t>
            </a:r>
          </a:p>
          <a:p>
            <a:pPr>
              <a:buFont typeface="Wingdings" pitchFamily="2" charset="2"/>
              <a:buNone/>
            </a:pPr>
            <a:r>
              <a:rPr lang="ar-IQ" b="1" dirty="0" smtClean="0">
                <a:solidFill>
                  <a:schemeClr val="tx2"/>
                </a:solidFill>
              </a:rPr>
              <a:t>1- عمل عضلي تحت ظروف مختلفة . </a:t>
            </a:r>
          </a:p>
          <a:p>
            <a:pPr>
              <a:buFont typeface="Wingdings" pitchFamily="2" charset="2"/>
              <a:buNone/>
            </a:pPr>
            <a:r>
              <a:rPr lang="ar-IQ" b="1" dirty="0" smtClean="0">
                <a:solidFill>
                  <a:srgbClr val="00B050"/>
                </a:solidFill>
              </a:rPr>
              <a:t>2- الثقة العالية بالنفس عند الاداء . </a:t>
            </a:r>
          </a:p>
          <a:p>
            <a:pPr>
              <a:buFont typeface="Wingdings" pitchFamily="2" charset="2"/>
              <a:buNone/>
            </a:pPr>
            <a:r>
              <a:rPr lang="ar-IQ" b="1" dirty="0" smtClean="0">
                <a:solidFill>
                  <a:srgbClr val="FF0000"/>
                </a:solidFill>
              </a:rPr>
              <a:t>3- السيطرة على الخوف والقلق . </a:t>
            </a:r>
          </a:p>
          <a:p>
            <a:pPr>
              <a:buFont typeface="Wingdings" pitchFamily="2" charset="2"/>
              <a:buNone/>
            </a:pPr>
            <a:r>
              <a:rPr lang="ar-IQ" b="1" dirty="0" smtClean="0">
                <a:solidFill>
                  <a:schemeClr val="tx1"/>
                </a:solidFill>
              </a:rPr>
              <a:t>4- التصرف وفق القانون أو متطلبات المهارة </a:t>
            </a:r>
            <a:r>
              <a:rPr lang="ar-SA" b="1" dirty="0" smtClean="0">
                <a:solidFill>
                  <a:schemeClr val="tx1"/>
                </a:solidFill>
              </a:rPr>
              <a:t>(</a:t>
            </a:r>
            <a:r>
              <a:rPr lang="ar-IQ" b="1" dirty="0" smtClean="0">
                <a:solidFill>
                  <a:schemeClr val="tx1"/>
                </a:solidFill>
              </a:rPr>
              <a:t>الحركة</a:t>
            </a:r>
            <a:r>
              <a:rPr lang="ar-SA" b="1" dirty="0" smtClean="0">
                <a:solidFill>
                  <a:schemeClr val="tx1"/>
                </a:solidFill>
              </a:rPr>
              <a:t>) </a:t>
            </a:r>
            <a:r>
              <a:rPr lang="ar-IQ" b="1" dirty="0" smtClean="0">
                <a:solidFill>
                  <a:schemeClr val="tx1"/>
                </a:solidFill>
              </a:rPr>
              <a:t>. </a:t>
            </a:r>
          </a:p>
          <a:p>
            <a:pPr>
              <a:buFont typeface="Wingdings" pitchFamily="2" charset="2"/>
              <a:buNone/>
            </a:pPr>
            <a:r>
              <a:rPr lang="ar-IQ" b="1" dirty="0" smtClean="0">
                <a:solidFill>
                  <a:schemeClr val="accent6">
                    <a:lumMod val="75000"/>
                  </a:schemeClr>
                </a:solidFill>
              </a:rPr>
              <a:t>5- التصور وابداع وخيال جيد للحركة ومعرفة هدف المهارة . </a:t>
            </a:r>
          </a:p>
          <a:p>
            <a:pPr>
              <a:buFont typeface="Wingdings" pitchFamily="2" charset="2"/>
              <a:buNone/>
            </a:pPr>
            <a:r>
              <a:rPr lang="ar-IQ" b="1" dirty="0" smtClean="0">
                <a:solidFill>
                  <a:srgbClr val="0070C0"/>
                </a:solidFill>
              </a:rPr>
              <a:t>6- وضوح عالي للنتيجة وعدم تأثرها بالمحيط والعوامل الداخلية .</a:t>
            </a:r>
          </a:p>
          <a:p>
            <a:pPr>
              <a:buFont typeface="Wingdings" pitchFamily="2" charset="2"/>
              <a:buNone/>
            </a:pPr>
            <a:r>
              <a:rPr lang="ar-IQ" b="1" dirty="0" smtClean="0">
                <a:solidFill>
                  <a:schemeClr val="accent2"/>
                </a:solidFill>
              </a:rPr>
              <a:t>7- </a:t>
            </a:r>
            <a:r>
              <a:rPr lang="ar-SA" b="1" dirty="0" smtClean="0">
                <a:solidFill>
                  <a:schemeClr val="accent2"/>
                </a:solidFill>
              </a:rPr>
              <a:t>تتصف الحركة (المهارة) بالإنسيابية والجمال والتكامل </a:t>
            </a:r>
            <a:r>
              <a:rPr lang="ar-IQ" b="1" dirty="0" smtClean="0">
                <a:solidFill>
                  <a:schemeClr val="accent2"/>
                </a:solidFill>
              </a:rPr>
              <a:t>. </a:t>
            </a:r>
            <a:endParaRPr lang="ar-SA" b="1" dirty="0" smtClean="0">
              <a:solidFill>
                <a:schemeClr val="accent2"/>
              </a:solidFill>
            </a:endParaRPr>
          </a:p>
          <a:p>
            <a:pPr>
              <a:buFont typeface="Wingdings" pitchFamily="2" charset="2"/>
              <a:buNone/>
            </a:pPr>
            <a:r>
              <a:rPr lang="ar-SA" b="1" dirty="0" smtClean="0">
                <a:solidFill>
                  <a:srgbClr val="7030A0"/>
                </a:solidFill>
              </a:rPr>
              <a:t>8- إنسجام البناء الحركي وتربطه مع تحقيق الهدف .</a:t>
            </a:r>
            <a:endParaRPr lang="en-US" b="1" dirty="0">
              <a:solidFill>
                <a:srgbClr val="7030A0"/>
              </a:solidFill>
            </a:endParaRPr>
          </a:p>
        </p:txBody>
      </p:sp>
    </p:spTree>
    <p:extLst>
      <p:ext uri="{BB962C8B-B14F-4D97-AF65-F5344CB8AC3E}">
        <p14:creationId xmlns:p14="http://schemas.microsoft.com/office/powerpoint/2010/main" val="752187165"/>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checkerboard(across)">
                                      <p:cBhvr>
                                        <p:cTn id="7" dur="500"/>
                                        <p:tgtEl>
                                          <p:spTgt spid="2">
                                            <p:bg/>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checkerboard(across)">
                                      <p:cBhvr>
                                        <p:cTn id="11" dur="500"/>
                                        <p:tgtEl>
                                          <p:spTgt spid="2">
                                            <p:txEl>
                                              <p:pRg st="0" end="0"/>
                                            </p:tx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checkerboard(across)">
                                      <p:cBhvr>
                                        <p:cTn id="15" dur="500"/>
                                        <p:tgtEl>
                                          <p:spTgt spid="2">
                                            <p:txEl>
                                              <p:pRg st="1" end="1"/>
                                            </p:txEl>
                                          </p:spTgt>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checkerboard(across)">
                                      <p:cBhvr>
                                        <p:cTn id="19" dur="500"/>
                                        <p:tgtEl>
                                          <p:spTgt spid="2">
                                            <p:txEl>
                                              <p:pRg st="2" end="2"/>
                                            </p:txEl>
                                          </p:spTgt>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checkerboard(across)">
                                      <p:cBhvr>
                                        <p:cTn id="23" dur="500"/>
                                        <p:tgtEl>
                                          <p:spTgt spid="2">
                                            <p:txEl>
                                              <p:pRg st="3" end="3"/>
                                            </p:txEl>
                                          </p:spTgt>
                                        </p:tgtEl>
                                      </p:cBhvr>
                                    </p:animEffect>
                                  </p:childTnLst>
                                </p:cTn>
                              </p:par>
                            </p:childTnLst>
                          </p:cTn>
                        </p:par>
                        <p:par>
                          <p:cTn id="24" fill="hold">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checkerboard(across)">
                                      <p:cBhvr>
                                        <p:cTn id="27" dur="500"/>
                                        <p:tgtEl>
                                          <p:spTgt spid="2">
                                            <p:txEl>
                                              <p:pRg st="4" end="4"/>
                                            </p:txEl>
                                          </p:spTgt>
                                        </p:tgtEl>
                                      </p:cBhvr>
                                    </p:animEffect>
                                  </p:childTnLst>
                                </p:cTn>
                              </p:par>
                            </p:childTnLst>
                          </p:cTn>
                        </p:par>
                        <p:par>
                          <p:cTn id="28" fill="hold">
                            <p:stCondLst>
                              <p:cond delay="3000"/>
                            </p:stCondLst>
                            <p:childTnLst>
                              <p:par>
                                <p:cTn id="29" presetID="5" presetClass="entr" presetSubtype="10" fill="hold" grpId="0"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checkerboard(across)">
                                      <p:cBhvr>
                                        <p:cTn id="31" dur="500"/>
                                        <p:tgtEl>
                                          <p:spTgt spid="2">
                                            <p:txEl>
                                              <p:pRg st="5" end="5"/>
                                            </p:txEl>
                                          </p:spTgt>
                                        </p:tgtEl>
                                      </p:cBhvr>
                                    </p:animEffect>
                                  </p:childTnLst>
                                </p:cTn>
                              </p:par>
                            </p:childTnLst>
                          </p:cTn>
                        </p:par>
                        <p:par>
                          <p:cTn id="32" fill="hold">
                            <p:stCondLst>
                              <p:cond delay="3500"/>
                            </p:stCondLst>
                            <p:childTnLst>
                              <p:par>
                                <p:cTn id="33" presetID="5" presetClass="entr" presetSubtype="10" fill="hold" grpId="0" nodeType="after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checkerboard(across)">
                                      <p:cBhvr>
                                        <p:cTn id="35" dur="500"/>
                                        <p:tgtEl>
                                          <p:spTgt spid="2">
                                            <p:txEl>
                                              <p:pRg st="6" end="6"/>
                                            </p:txEl>
                                          </p:spTgt>
                                        </p:tgtEl>
                                      </p:cBhvr>
                                    </p:animEffect>
                                  </p:childTnLst>
                                </p:cTn>
                              </p:par>
                            </p:childTnLst>
                          </p:cTn>
                        </p:par>
                        <p:par>
                          <p:cTn id="36" fill="hold">
                            <p:stCondLst>
                              <p:cond delay="4000"/>
                            </p:stCondLst>
                            <p:childTnLst>
                              <p:par>
                                <p:cTn id="37" presetID="5" presetClass="entr" presetSubtype="10" fill="hold" grpId="0" nodeType="after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checkerboard(across)">
                                      <p:cBhvr>
                                        <p:cTn id="39" dur="500"/>
                                        <p:tgtEl>
                                          <p:spTgt spid="2">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2">
                                            <p:txEl>
                                              <p:pRg st="8" end="8"/>
                                            </p:txEl>
                                          </p:spTgt>
                                        </p:tgtEl>
                                        <p:attrNameLst>
                                          <p:attrName>style.visibility</p:attrName>
                                        </p:attrNameLst>
                                      </p:cBhvr>
                                      <p:to>
                                        <p:strVal val="visible"/>
                                      </p:to>
                                    </p:set>
                                    <p:animEffect transition="in" filter="checkerboard(across)">
                                      <p:cBhvr>
                                        <p:cTn id="44"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Blue tissue paper"/>
          <p:cNvSpPr>
            <a:spLocks noChangeArrowheads="1"/>
          </p:cNvSpPr>
          <p:nvPr/>
        </p:nvSpPr>
        <p:spPr bwMode="auto">
          <a:xfrm>
            <a:off x="0" y="188640"/>
            <a:ext cx="9001000" cy="5184576"/>
          </a:xfrm>
          <a:prstGeom prst="cloudCallout">
            <a:avLst>
              <a:gd name="adj1" fmla="val 46931"/>
              <a:gd name="adj2" fmla="val 36718"/>
            </a:avLst>
          </a:prstGeom>
          <a:solidFill>
            <a:schemeClr val="accent2">
              <a:lumMod val="40000"/>
              <a:lumOff val="60000"/>
            </a:schemeClr>
          </a:solidFill>
          <a:ln w="9525">
            <a:solidFill>
              <a:schemeClr val="tx1"/>
            </a:solidFill>
            <a:round/>
            <a:headEnd/>
            <a:tailEnd/>
          </a:ln>
        </p:spPr>
        <p:txBody>
          <a:bodyPr wrap="none" anchor="ctr"/>
          <a:lstStyle/>
          <a:p>
            <a:pPr algn="ctr" eaLnBrk="0" fontAlgn="base" hangingPunct="0">
              <a:spcBef>
                <a:spcPct val="0"/>
              </a:spcBef>
              <a:spcAft>
                <a:spcPct val="0"/>
              </a:spcAft>
            </a:pPr>
            <a:r>
              <a:rPr lang="en-US" sz="3600" b="1" dirty="0" smtClean="0">
                <a:solidFill>
                  <a:srgbClr val="000000"/>
                </a:solidFill>
              </a:rPr>
              <a:t>     Book is lowing your head while reading ,but</a:t>
            </a:r>
            <a:r>
              <a:rPr lang="ar-SA" sz="3600" b="1" dirty="0" smtClean="0">
                <a:solidFill>
                  <a:srgbClr val="000000"/>
                </a:solidFill>
              </a:rPr>
              <a:t> </a:t>
            </a:r>
            <a:endParaRPr lang="en-US" sz="3600" b="1" dirty="0" smtClean="0">
              <a:solidFill>
                <a:srgbClr val="000000"/>
              </a:solidFill>
            </a:endParaRPr>
          </a:p>
          <a:p>
            <a:pPr algn="ctr" eaLnBrk="0" fontAlgn="base" hangingPunct="0">
              <a:spcBef>
                <a:spcPct val="0"/>
              </a:spcBef>
              <a:spcAft>
                <a:spcPct val="0"/>
              </a:spcAft>
            </a:pPr>
            <a:r>
              <a:rPr lang="ar-SA" sz="4000" b="1" dirty="0" smtClean="0">
                <a:solidFill>
                  <a:srgbClr val="000000"/>
                </a:solidFill>
                <a:ea typeface="Monotype Koufi"/>
                <a:cs typeface="Monotype Koufi"/>
              </a:rPr>
              <a:t> </a:t>
            </a:r>
            <a:r>
              <a:rPr lang="en-US" sz="3600" b="1" dirty="0" smtClean="0">
                <a:solidFill>
                  <a:srgbClr val="000000"/>
                </a:solidFill>
              </a:rPr>
              <a:t> while speaking raise </a:t>
            </a:r>
            <a:r>
              <a:rPr lang="en-US" sz="3600" b="1" dirty="0">
                <a:solidFill>
                  <a:srgbClr val="000000"/>
                </a:solidFill>
              </a:rPr>
              <a:t>your head</a:t>
            </a:r>
            <a:r>
              <a:rPr lang="en-US" sz="3600" b="1" dirty="0" smtClean="0">
                <a:solidFill>
                  <a:srgbClr val="000000"/>
                </a:solidFill>
              </a:rPr>
              <a:t> </a:t>
            </a:r>
            <a:endParaRPr lang="en-US" sz="3600" b="1" dirty="0">
              <a:solidFill>
                <a:srgbClr val="000000"/>
              </a:solidFill>
            </a:endParaRPr>
          </a:p>
        </p:txBody>
      </p:sp>
    </p:spTree>
    <p:extLst>
      <p:ext uri="{BB962C8B-B14F-4D97-AF65-F5344CB8AC3E}">
        <p14:creationId xmlns:p14="http://schemas.microsoft.com/office/powerpoint/2010/main" val="1663463154"/>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Blue tissue paper"/>
          <p:cNvSpPr>
            <a:spLocks noChangeArrowheads="1"/>
          </p:cNvSpPr>
          <p:nvPr/>
        </p:nvSpPr>
        <p:spPr bwMode="auto">
          <a:xfrm>
            <a:off x="323528" y="548680"/>
            <a:ext cx="8568952" cy="5616624"/>
          </a:xfrm>
          <a:prstGeom prst="cloudCallout">
            <a:avLst>
              <a:gd name="adj1" fmla="val 46931"/>
              <a:gd name="adj2" fmla="val 36718"/>
            </a:avLst>
          </a:prstGeom>
          <a:solidFill>
            <a:srgbClr val="00B050"/>
          </a:solidFill>
          <a:ln w="9525">
            <a:solidFill>
              <a:schemeClr val="tx1"/>
            </a:solidFill>
            <a:round/>
            <a:headEnd/>
            <a:tailEnd/>
          </a:ln>
        </p:spPr>
        <p:txBody>
          <a:bodyPr wrap="none" anchor="ctr"/>
          <a:lstStyle/>
          <a:p>
            <a:pPr algn="ctr" eaLnBrk="0" fontAlgn="base" hangingPunct="0">
              <a:spcBef>
                <a:spcPct val="0"/>
              </a:spcBef>
              <a:spcAft>
                <a:spcPct val="0"/>
              </a:spcAft>
            </a:pPr>
            <a:r>
              <a:rPr lang="en-US" sz="3600" b="1" dirty="0" smtClean="0">
                <a:solidFill>
                  <a:srgbClr val="000000"/>
                </a:solidFill>
              </a:rPr>
              <a:t>       </a:t>
            </a:r>
          </a:p>
          <a:p>
            <a:pPr algn="ctr" eaLnBrk="0" fontAlgn="base" hangingPunct="0">
              <a:spcBef>
                <a:spcPct val="0"/>
              </a:spcBef>
              <a:spcAft>
                <a:spcPct val="0"/>
              </a:spcAft>
            </a:pPr>
            <a:r>
              <a:rPr lang="en-US" sz="3600" b="1" dirty="0">
                <a:solidFill>
                  <a:srgbClr val="000000"/>
                </a:solidFill>
              </a:rPr>
              <a:t> </a:t>
            </a:r>
            <a:r>
              <a:rPr lang="en-US" sz="3600" b="1" dirty="0" smtClean="0">
                <a:solidFill>
                  <a:srgbClr val="000000"/>
                </a:solidFill>
              </a:rPr>
              <a:t>          Health is more important than wealth</a:t>
            </a:r>
          </a:p>
          <a:p>
            <a:pPr algn="ctr" eaLnBrk="0" fontAlgn="base" hangingPunct="0">
              <a:spcBef>
                <a:spcPct val="0"/>
              </a:spcBef>
              <a:spcAft>
                <a:spcPct val="0"/>
              </a:spcAft>
            </a:pPr>
            <a:endParaRPr lang="en-US" sz="3600" b="1" dirty="0">
              <a:solidFill>
                <a:srgbClr val="000000"/>
              </a:solidFill>
            </a:endParaRPr>
          </a:p>
          <a:p>
            <a:pPr algn="ctr" eaLnBrk="0" fontAlgn="base" hangingPunct="0">
              <a:spcBef>
                <a:spcPct val="0"/>
              </a:spcBef>
              <a:spcAft>
                <a:spcPct val="0"/>
              </a:spcAft>
            </a:pPr>
            <a:endParaRPr lang="en-US" sz="3600" b="1" dirty="0" smtClean="0">
              <a:solidFill>
                <a:srgbClr val="000000"/>
              </a:solidFill>
            </a:endParaRPr>
          </a:p>
          <a:p>
            <a:pPr algn="ctr" eaLnBrk="0" fontAlgn="base" hangingPunct="0">
              <a:spcBef>
                <a:spcPct val="0"/>
              </a:spcBef>
              <a:spcAft>
                <a:spcPct val="0"/>
              </a:spcAft>
            </a:pPr>
            <a:r>
              <a:rPr lang="ar-SA" sz="3600" b="1" dirty="0" smtClean="0">
                <a:solidFill>
                  <a:srgbClr val="000000"/>
                </a:solidFill>
              </a:rPr>
              <a:t>الصحة أكثر أهمية من الثروة  </a:t>
            </a:r>
            <a:endParaRPr lang="en-US" sz="3600" b="1" dirty="0" smtClean="0">
              <a:solidFill>
                <a:srgbClr val="000000"/>
              </a:solidFill>
            </a:endParaRPr>
          </a:p>
          <a:p>
            <a:pPr algn="ctr" eaLnBrk="0" fontAlgn="base" hangingPunct="0">
              <a:spcBef>
                <a:spcPct val="0"/>
              </a:spcBef>
              <a:spcAft>
                <a:spcPct val="0"/>
              </a:spcAft>
            </a:pPr>
            <a:r>
              <a:rPr lang="ar-SA" sz="4000" b="1" dirty="0" smtClean="0">
                <a:solidFill>
                  <a:srgbClr val="000000"/>
                </a:solidFill>
                <a:ea typeface="Monotype Koufi"/>
                <a:cs typeface="Monotype Koufi"/>
              </a:rPr>
              <a:t> </a:t>
            </a:r>
            <a:r>
              <a:rPr lang="en-US" sz="3600" b="1" dirty="0" smtClean="0">
                <a:solidFill>
                  <a:srgbClr val="000000"/>
                </a:solidFill>
              </a:rPr>
              <a:t> </a:t>
            </a:r>
            <a:endParaRPr lang="en-US" sz="3600" b="1" dirty="0">
              <a:solidFill>
                <a:srgbClr val="000000"/>
              </a:solidFill>
            </a:endParaRPr>
          </a:p>
        </p:txBody>
      </p:sp>
    </p:spTree>
    <p:extLst>
      <p:ext uri="{BB962C8B-B14F-4D97-AF65-F5344CB8AC3E}">
        <p14:creationId xmlns:p14="http://schemas.microsoft.com/office/powerpoint/2010/main" val="1741843043"/>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3"/>
          <p:cNvSpPr>
            <a:spLocks noGrp="1" noChangeArrowheads="1"/>
          </p:cNvSpPr>
          <p:nvPr>
            <p:ph type="body" idx="4294967295"/>
          </p:nvPr>
        </p:nvSpPr>
        <p:spPr>
          <a:xfrm>
            <a:off x="323404" y="1268760"/>
            <a:ext cx="8425060" cy="5471938"/>
          </a:xfrm>
          <a:solidFill>
            <a:schemeClr val="accent6">
              <a:lumMod val="60000"/>
              <a:lumOff val="40000"/>
            </a:schemeClr>
          </a:solidFill>
        </p:spPr>
        <p:txBody>
          <a:bodyPr/>
          <a:lstStyle/>
          <a:p>
            <a:pPr>
              <a:lnSpc>
                <a:spcPct val="80000"/>
              </a:lnSpc>
              <a:spcBef>
                <a:spcPct val="50000"/>
              </a:spcBef>
              <a:buClrTx/>
              <a:buSzTx/>
              <a:buFontTx/>
              <a:buNone/>
            </a:pPr>
            <a:endParaRPr lang="ar-IQ" sz="2000" b="1" dirty="0"/>
          </a:p>
          <a:p>
            <a:pPr>
              <a:lnSpc>
                <a:spcPct val="80000"/>
              </a:lnSpc>
              <a:spcBef>
                <a:spcPct val="50000"/>
              </a:spcBef>
              <a:buClrTx/>
              <a:buSzTx/>
              <a:buFontTx/>
              <a:buNone/>
            </a:pPr>
            <a:endParaRPr lang="ar-IQ" sz="2000" b="1" dirty="0"/>
          </a:p>
          <a:p>
            <a:pPr>
              <a:lnSpc>
                <a:spcPct val="80000"/>
              </a:lnSpc>
              <a:spcBef>
                <a:spcPct val="50000"/>
              </a:spcBef>
              <a:buClrTx/>
              <a:buSzTx/>
              <a:buFontTx/>
              <a:buNone/>
            </a:pPr>
            <a:endParaRPr lang="ar-IQ" sz="2000" b="1" dirty="0"/>
          </a:p>
          <a:p>
            <a:pPr>
              <a:lnSpc>
                <a:spcPct val="80000"/>
              </a:lnSpc>
              <a:spcBef>
                <a:spcPct val="50000"/>
              </a:spcBef>
              <a:buClrTx/>
              <a:buSzTx/>
              <a:buFontTx/>
              <a:buNone/>
            </a:pPr>
            <a:endParaRPr lang="ar-IQ" sz="2000" b="1" dirty="0"/>
          </a:p>
          <a:p>
            <a:pPr>
              <a:lnSpc>
                <a:spcPct val="80000"/>
              </a:lnSpc>
              <a:spcBef>
                <a:spcPct val="50000"/>
              </a:spcBef>
              <a:buClrTx/>
              <a:buSzTx/>
              <a:buFontTx/>
              <a:buNone/>
            </a:pPr>
            <a:endParaRPr lang="ar-IQ" sz="2000" b="1" dirty="0"/>
          </a:p>
          <a:p>
            <a:pPr>
              <a:lnSpc>
                <a:spcPct val="80000"/>
              </a:lnSpc>
              <a:spcBef>
                <a:spcPct val="50000"/>
              </a:spcBef>
              <a:buClrTx/>
              <a:buSzTx/>
              <a:buFontTx/>
              <a:buNone/>
            </a:pPr>
            <a:endParaRPr lang="ar-IQ" sz="2000" b="1" dirty="0"/>
          </a:p>
          <a:p>
            <a:pPr>
              <a:lnSpc>
                <a:spcPct val="80000"/>
              </a:lnSpc>
              <a:spcBef>
                <a:spcPct val="50000"/>
              </a:spcBef>
              <a:buClrTx/>
              <a:buSzTx/>
              <a:buFontTx/>
              <a:buNone/>
            </a:pPr>
            <a:endParaRPr lang="ar-IQ" sz="2000" b="1" dirty="0"/>
          </a:p>
          <a:p>
            <a:pPr>
              <a:lnSpc>
                <a:spcPct val="80000"/>
              </a:lnSpc>
              <a:spcBef>
                <a:spcPct val="50000"/>
              </a:spcBef>
              <a:buClrTx/>
              <a:buSzTx/>
              <a:buFontTx/>
              <a:buNone/>
            </a:pPr>
            <a:endParaRPr lang="ar-IQ" sz="2000" b="1" dirty="0"/>
          </a:p>
          <a:p>
            <a:pPr>
              <a:lnSpc>
                <a:spcPct val="80000"/>
              </a:lnSpc>
              <a:spcBef>
                <a:spcPct val="50000"/>
              </a:spcBef>
              <a:buClrTx/>
              <a:buSzTx/>
              <a:buFontTx/>
              <a:buNone/>
            </a:pPr>
            <a:endParaRPr lang="ar-IQ" sz="2000" b="1" dirty="0"/>
          </a:p>
          <a:p>
            <a:pPr>
              <a:lnSpc>
                <a:spcPct val="80000"/>
              </a:lnSpc>
              <a:spcBef>
                <a:spcPct val="50000"/>
              </a:spcBef>
              <a:buClrTx/>
              <a:buSzTx/>
              <a:buFontTx/>
              <a:buNone/>
            </a:pPr>
            <a:endParaRPr lang="ar-IQ" sz="2000" b="1" dirty="0"/>
          </a:p>
          <a:p>
            <a:pPr>
              <a:lnSpc>
                <a:spcPct val="80000"/>
              </a:lnSpc>
              <a:spcBef>
                <a:spcPct val="50000"/>
              </a:spcBef>
              <a:buClrTx/>
              <a:buSzTx/>
              <a:buFontTx/>
              <a:buNone/>
            </a:pPr>
            <a:r>
              <a:rPr lang="en-US" sz="2000" b="1" dirty="0" smtClean="0"/>
              <a:t>  </a:t>
            </a:r>
            <a:r>
              <a:rPr lang="ar-IQ" sz="2800" b="1" dirty="0" smtClean="0">
                <a:solidFill>
                  <a:srgbClr val="002060"/>
                </a:solidFill>
              </a:rPr>
              <a:t>مخطط القدر</a:t>
            </a:r>
            <a:r>
              <a:rPr lang="ar-SA" sz="2800" b="1" dirty="0" smtClean="0">
                <a:solidFill>
                  <a:srgbClr val="002060"/>
                </a:solidFill>
              </a:rPr>
              <a:t>ات</a:t>
            </a:r>
            <a:r>
              <a:rPr lang="ar-IQ" sz="2800" b="1" dirty="0" smtClean="0">
                <a:solidFill>
                  <a:srgbClr val="002060"/>
                </a:solidFill>
              </a:rPr>
              <a:t> </a:t>
            </a:r>
            <a:r>
              <a:rPr lang="ar-IQ" sz="2800" b="1" dirty="0">
                <a:solidFill>
                  <a:srgbClr val="002060"/>
                </a:solidFill>
              </a:rPr>
              <a:t>التوافقية</a:t>
            </a:r>
          </a:p>
          <a:p>
            <a:pPr>
              <a:lnSpc>
                <a:spcPct val="80000"/>
              </a:lnSpc>
              <a:spcBef>
                <a:spcPct val="50000"/>
              </a:spcBef>
              <a:buClrTx/>
              <a:buSzTx/>
              <a:buFontTx/>
              <a:buNone/>
            </a:pPr>
            <a:r>
              <a:rPr lang="ar-IQ" sz="2800" b="1" dirty="0">
                <a:solidFill>
                  <a:srgbClr val="002060"/>
                </a:solidFill>
              </a:rPr>
              <a:t> (قابلية الترابط الحركي )</a:t>
            </a:r>
            <a:endParaRPr lang="en-US" sz="2800" dirty="0">
              <a:solidFill>
                <a:srgbClr val="002060"/>
              </a:solidFill>
            </a:endParaRPr>
          </a:p>
        </p:txBody>
      </p:sp>
      <p:sp>
        <p:nvSpPr>
          <p:cNvPr id="18435" name="AutoShape 4"/>
          <p:cNvSpPr>
            <a:spLocks noChangeArrowheads="1"/>
          </p:cNvSpPr>
          <p:nvPr/>
        </p:nvSpPr>
        <p:spPr bwMode="auto">
          <a:xfrm>
            <a:off x="3131841" y="1557138"/>
            <a:ext cx="2655968" cy="2303910"/>
          </a:xfrm>
          <a:prstGeom prst="flowChartExtract">
            <a:avLst/>
          </a:prstGeom>
          <a:solidFill>
            <a:srgbClr val="00B0F0"/>
          </a:solidFill>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fontAlgn="base">
              <a:spcBef>
                <a:spcPct val="0"/>
              </a:spcBef>
              <a:spcAft>
                <a:spcPct val="0"/>
              </a:spcAft>
            </a:pPr>
            <a:r>
              <a:rPr lang="ar-IQ" sz="2400" dirty="0">
                <a:solidFill>
                  <a:srgbClr val="B71407"/>
                </a:solidFill>
                <a:latin typeface="DotumChe" pitchFamily="49" charset="-127"/>
                <a:cs typeface="Ali-A-Samik" pitchFamily="2" charset="-78"/>
              </a:rPr>
              <a:t>قابلية </a:t>
            </a:r>
          </a:p>
          <a:p>
            <a:pPr algn="ctr" fontAlgn="base">
              <a:spcBef>
                <a:spcPct val="0"/>
              </a:spcBef>
              <a:spcAft>
                <a:spcPct val="0"/>
              </a:spcAft>
            </a:pPr>
            <a:r>
              <a:rPr lang="ar-IQ" sz="2400" dirty="0">
                <a:solidFill>
                  <a:srgbClr val="B71407"/>
                </a:solidFill>
                <a:latin typeface="DotumChe" pitchFamily="49" charset="-127"/>
                <a:cs typeface="Ali-A-Samik" pitchFamily="2" charset="-78"/>
              </a:rPr>
              <a:t>الترابط الحركي</a:t>
            </a:r>
            <a:r>
              <a:rPr lang="ar-IQ" sz="2400" b="1" dirty="0">
                <a:solidFill>
                  <a:srgbClr val="0C0600"/>
                </a:solidFill>
                <a:latin typeface="Times New Roman" pitchFamily="18" charset="0"/>
              </a:rPr>
              <a:t> </a:t>
            </a:r>
          </a:p>
          <a:p>
            <a:pPr algn="ctr" fontAlgn="base">
              <a:spcBef>
                <a:spcPct val="0"/>
              </a:spcBef>
              <a:spcAft>
                <a:spcPct val="0"/>
              </a:spcAft>
            </a:pPr>
            <a:endParaRPr lang="ar-IQ" sz="2400" b="1" dirty="0">
              <a:solidFill>
                <a:srgbClr val="0C0600"/>
              </a:solidFill>
              <a:latin typeface="Times New Roman" pitchFamily="18" charset="0"/>
            </a:endParaRPr>
          </a:p>
          <a:p>
            <a:pPr algn="ctr" fontAlgn="base">
              <a:spcBef>
                <a:spcPct val="0"/>
              </a:spcBef>
              <a:spcAft>
                <a:spcPct val="0"/>
              </a:spcAft>
            </a:pPr>
            <a:r>
              <a:rPr lang="ar-IQ" sz="2400" b="1" dirty="0">
                <a:solidFill>
                  <a:srgbClr val="0C0600"/>
                </a:solidFill>
                <a:latin typeface="Times New Roman" pitchFamily="18" charset="0"/>
              </a:rPr>
              <a:t>(</a:t>
            </a:r>
            <a:r>
              <a:rPr lang="ar-IQ" sz="2400" b="1" dirty="0" smtClean="0">
                <a:solidFill>
                  <a:srgbClr val="0C0600"/>
                </a:solidFill>
                <a:latin typeface="Times New Roman" pitchFamily="18" charset="0"/>
              </a:rPr>
              <a:t>القدر</a:t>
            </a:r>
            <a:r>
              <a:rPr lang="ar-SA" sz="2400" b="1" dirty="0" smtClean="0">
                <a:solidFill>
                  <a:srgbClr val="0C0600"/>
                </a:solidFill>
                <a:latin typeface="Times New Roman" pitchFamily="18" charset="0"/>
              </a:rPr>
              <a:t>ات</a:t>
            </a:r>
            <a:r>
              <a:rPr lang="ar-IQ" sz="2400" b="1" dirty="0" smtClean="0">
                <a:solidFill>
                  <a:srgbClr val="0C0600"/>
                </a:solidFill>
                <a:latin typeface="Times New Roman" pitchFamily="18" charset="0"/>
              </a:rPr>
              <a:t> </a:t>
            </a:r>
            <a:r>
              <a:rPr lang="ar-IQ" sz="2400" b="1" dirty="0">
                <a:solidFill>
                  <a:srgbClr val="0C0600"/>
                </a:solidFill>
                <a:latin typeface="Times New Roman" pitchFamily="18" charset="0"/>
              </a:rPr>
              <a:t>التوافقية )</a:t>
            </a:r>
            <a:endParaRPr lang="ar-IQ" sz="2800" b="1" dirty="0">
              <a:solidFill>
                <a:srgbClr val="0C0600"/>
              </a:solidFill>
              <a:latin typeface="Times New Roman" pitchFamily="18" charset="0"/>
            </a:endParaRPr>
          </a:p>
          <a:p>
            <a:pPr algn="ctr" fontAlgn="base">
              <a:spcBef>
                <a:spcPct val="0"/>
              </a:spcBef>
              <a:spcAft>
                <a:spcPct val="0"/>
              </a:spcAft>
            </a:pPr>
            <a:endParaRPr lang="en-US" b="1" dirty="0">
              <a:solidFill>
                <a:srgbClr val="000000"/>
              </a:solidFill>
              <a:latin typeface="Times New Roman" pitchFamily="18" charset="0"/>
            </a:endParaRPr>
          </a:p>
        </p:txBody>
      </p:sp>
      <p:sp>
        <p:nvSpPr>
          <p:cNvPr id="18436" name="AutoShape 5"/>
          <p:cNvSpPr>
            <a:spLocks noChangeArrowheads="1"/>
          </p:cNvSpPr>
          <p:nvPr/>
        </p:nvSpPr>
        <p:spPr bwMode="auto">
          <a:xfrm rot="-1287951">
            <a:off x="5336787" y="1460106"/>
            <a:ext cx="2034842" cy="3053248"/>
          </a:xfrm>
          <a:prstGeom prst="flowChartAlternateProcess">
            <a:avLst/>
          </a:prstGeom>
          <a:solidFill>
            <a:schemeClr val="accent4">
              <a:lumMod val="40000"/>
              <a:lumOff val="6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fontAlgn="base">
              <a:spcBef>
                <a:spcPct val="0"/>
              </a:spcBef>
              <a:spcAft>
                <a:spcPct val="0"/>
              </a:spcAft>
            </a:pPr>
            <a:r>
              <a:rPr lang="ar-IQ" sz="2000" b="1" dirty="0" smtClean="0">
                <a:solidFill>
                  <a:srgbClr val="0C0600"/>
                </a:solidFill>
                <a:latin typeface="Times New Roman" pitchFamily="18" charset="0"/>
              </a:rPr>
              <a:t>ال</a:t>
            </a:r>
            <a:r>
              <a:rPr lang="ar-SA" sz="2000" b="1" dirty="0" smtClean="0">
                <a:solidFill>
                  <a:srgbClr val="0C0600"/>
                </a:solidFill>
                <a:latin typeface="Times New Roman" pitchFamily="18" charset="0"/>
              </a:rPr>
              <a:t>قدر</a:t>
            </a:r>
            <a:r>
              <a:rPr lang="ar-IQ" sz="2000" b="1" dirty="0" smtClean="0">
                <a:solidFill>
                  <a:srgbClr val="0C0600"/>
                </a:solidFill>
                <a:latin typeface="Times New Roman" pitchFamily="18" charset="0"/>
              </a:rPr>
              <a:t>ات </a:t>
            </a:r>
            <a:r>
              <a:rPr lang="ar-IQ" sz="2000" b="1" dirty="0">
                <a:solidFill>
                  <a:srgbClr val="0C0600"/>
                </a:solidFill>
                <a:latin typeface="Times New Roman" pitchFamily="18" charset="0"/>
              </a:rPr>
              <a:t>الحركية</a:t>
            </a:r>
          </a:p>
          <a:p>
            <a:pPr algn="ctr" fontAlgn="base">
              <a:spcBef>
                <a:spcPct val="0"/>
              </a:spcBef>
              <a:spcAft>
                <a:spcPct val="0"/>
              </a:spcAft>
            </a:pPr>
            <a:endParaRPr lang="ar-IQ" b="1" dirty="0">
              <a:solidFill>
                <a:srgbClr val="0C0600"/>
              </a:solidFill>
              <a:latin typeface="Times New Roman" pitchFamily="18" charset="0"/>
            </a:endParaRPr>
          </a:p>
          <a:p>
            <a:pPr algn="ctr" fontAlgn="base">
              <a:spcBef>
                <a:spcPct val="0"/>
              </a:spcBef>
              <a:spcAft>
                <a:spcPct val="0"/>
              </a:spcAft>
              <a:buFontTx/>
              <a:buChar char="-"/>
            </a:pPr>
            <a:r>
              <a:rPr lang="ar-IQ" b="1" dirty="0">
                <a:solidFill>
                  <a:srgbClr val="0C0600"/>
                </a:solidFill>
                <a:latin typeface="Times New Roman" pitchFamily="18" charset="0"/>
              </a:rPr>
              <a:t> </a:t>
            </a:r>
            <a:r>
              <a:rPr lang="ar-IQ" b="1" dirty="0" smtClean="0">
                <a:solidFill>
                  <a:srgbClr val="0C0600"/>
                </a:solidFill>
                <a:latin typeface="Times New Roman" pitchFamily="18" charset="0"/>
              </a:rPr>
              <a:t>الرشافة</a:t>
            </a:r>
            <a:endParaRPr lang="ar-SA" b="1" dirty="0" smtClean="0">
              <a:solidFill>
                <a:srgbClr val="0C0600"/>
              </a:solidFill>
              <a:latin typeface="Times New Roman" pitchFamily="18" charset="0"/>
            </a:endParaRPr>
          </a:p>
          <a:p>
            <a:pPr algn="ctr" fontAlgn="base">
              <a:spcBef>
                <a:spcPct val="0"/>
              </a:spcBef>
              <a:spcAft>
                <a:spcPct val="0"/>
              </a:spcAft>
              <a:buFontTx/>
              <a:buChar char="-"/>
            </a:pPr>
            <a:endParaRPr lang="ar-IQ" b="1" dirty="0">
              <a:solidFill>
                <a:srgbClr val="0C0600"/>
              </a:solidFill>
              <a:latin typeface="Times New Roman" pitchFamily="18" charset="0"/>
            </a:endParaRPr>
          </a:p>
          <a:p>
            <a:pPr algn="ctr" fontAlgn="base">
              <a:spcBef>
                <a:spcPct val="0"/>
              </a:spcBef>
              <a:spcAft>
                <a:spcPct val="0"/>
              </a:spcAft>
            </a:pPr>
            <a:r>
              <a:rPr lang="ar-IQ" b="1" dirty="0">
                <a:solidFill>
                  <a:srgbClr val="0C0600"/>
                </a:solidFill>
                <a:latin typeface="Times New Roman" pitchFamily="18" charset="0"/>
              </a:rPr>
              <a:t> </a:t>
            </a:r>
            <a:r>
              <a:rPr lang="ar-SA" b="1" dirty="0" smtClean="0">
                <a:solidFill>
                  <a:srgbClr val="0C0600"/>
                </a:solidFill>
                <a:latin typeface="Times New Roman" pitchFamily="18" charset="0"/>
              </a:rPr>
              <a:t>- </a:t>
            </a:r>
            <a:r>
              <a:rPr lang="ar-IQ" b="1" dirty="0" smtClean="0">
                <a:solidFill>
                  <a:srgbClr val="0C0600"/>
                </a:solidFill>
                <a:latin typeface="Times New Roman" pitchFamily="18" charset="0"/>
              </a:rPr>
              <a:t>ال</a:t>
            </a:r>
            <a:r>
              <a:rPr lang="ar-SA" b="1" dirty="0" smtClean="0">
                <a:solidFill>
                  <a:srgbClr val="0C0600"/>
                </a:solidFill>
                <a:latin typeface="Times New Roman" pitchFamily="18" charset="0"/>
              </a:rPr>
              <a:t>توافق</a:t>
            </a:r>
            <a:endParaRPr lang="ar-IQ" b="1" dirty="0">
              <a:solidFill>
                <a:srgbClr val="0C0600"/>
              </a:solidFill>
              <a:latin typeface="Times New Roman" pitchFamily="18" charset="0"/>
            </a:endParaRPr>
          </a:p>
          <a:p>
            <a:pPr algn="ctr" fontAlgn="base">
              <a:spcBef>
                <a:spcPct val="0"/>
              </a:spcBef>
              <a:spcAft>
                <a:spcPct val="0"/>
              </a:spcAft>
            </a:pPr>
            <a:endParaRPr lang="ar-IQ" b="1" dirty="0">
              <a:solidFill>
                <a:srgbClr val="0C0600"/>
              </a:solidFill>
              <a:latin typeface="Times New Roman" pitchFamily="18" charset="0"/>
            </a:endParaRPr>
          </a:p>
          <a:p>
            <a:pPr algn="ctr" fontAlgn="base">
              <a:spcBef>
                <a:spcPct val="0"/>
              </a:spcBef>
              <a:spcAft>
                <a:spcPct val="0"/>
              </a:spcAft>
              <a:buFontTx/>
              <a:buChar char="-"/>
            </a:pPr>
            <a:r>
              <a:rPr lang="ar-IQ" b="1" dirty="0">
                <a:solidFill>
                  <a:srgbClr val="0C0600"/>
                </a:solidFill>
                <a:latin typeface="Times New Roman" pitchFamily="18" charset="0"/>
              </a:rPr>
              <a:t> المرونة </a:t>
            </a:r>
          </a:p>
          <a:p>
            <a:pPr algn="ctr" fontAlgn="base">
              <a:spcBef>
                <a:spcPct val="0"/>
              </a:spcBef>
              <a:spcAft>
                <a:spcPct val="0"/>
              </a:spcAft>
              <a:buFontTx/>
              <a:buChar char="-"/>
            </a:pPr>
            <a:endParaRPr lang="ar-IQ" b="1" dirty="0">
              <a:solidFill>
                <a:srgbClr val="0C0600"/>
              </a:solidFill>
              <a:latin typeface="Times New Roman" pitchFamily="18" charset="0"/>
            </a:endParaRPr>
          </a:p>
          <a:p>
            <a:pPr algn="ctr" fontAlgn="base">
              <a:spcBef>
                <a:spcPct val="0"/>
              </a:spcBef>
              <a:spcAft>
                <a:spcPct val="0"/>
              </a:spcAft>
              <a:buFontTx/>
              <a:buChar char="-"/>
            </a:pPr>
            <a:r>
              <a:rPr lang="ar-IQ" b="1" dirty="0">
                <a:solidFill>
                  <a:srgbClr val="0C0600"/>
                </a:solidFill>
                <a:latin typeface="Times New Roman" pitchFamily="18" charset="0"/>
              </a:rPr>
              <a:t> التوازن</a:t>
            </a:r>
          </a:p>
          <a:p>
            <a:pPr algn="ctr" fontAlgn="base">
              <a:spcBef>
                <a:spcPct val="0"/>
              </a:spcBef>
              <a:spcAft>
                <a:spcPct val="0"/>
              </a:spcAft>
              <a:buFontTx/>
              <a:buChar char="-"/>
            </a:pPr>
            <a:endParaRPr lang="ar-IQ" b="1" dirty="0">
              <a:solidFill>
                <a:srgbClr val="0C0600"/>
              </a:solidFill>
              <a:latin typeface="Times New Roman" pitchFamily="18" charset="0"/>
            </a:endParaRPr>
          </a:p>
          <a:p>
            <a:pPr algn="ctr" fontAlgn="base">
              <a:spcBef>
                <a:spcPct val="0"/>
              </a:spcBef>
              <a:spcAft>
                <a:spcPct val="0"/>
              </a:spcAft>
            </a:pPr>
            <a:r>
              <a:rPr lang="ar-IQ" b="1" dirty="0">
                <a:solidFill>
                  <a:srgbClr val="0C0600"/>
                </a:solidFill>
                <a:latin typeface="Times New Roman" pitchFamily="18" charset="0"/>
              </a:rPr>
              <a:t>- المهارة</a:t>
            </a:r>
            <a:endParaRPr lang="en-US" b="1" dirty="0">
              <a:solidFill>
                <a:srgbClr val="0C0600"/>
              </a:solidFill>
              <a:latin typeface="Times New Roman" pitchFamily="18" charset="0"/>
            </a:endParaRPr>
          </a:p>
        </p:txBody>
      </p:sp>
      <p:sp>
        <p:nvSpPr>
          <p:cNvPr id="18437" name="AutoShape 6"/>
          <p:cNvSpPr>
            <a:spLocks noChangeArrowheads="1"/>
          </p:cNvSpPr>
          <p:nvPr/>
        </p:nvSpPr>
        <p:spPr bwMode="auto">
          <a:xfrm>
            <a:off x="3059832" y="3860701"/>
            <a:ext cx="2727977" cy="2880667"/>
          </a:xfrm>
          <a:prstGeom prst="flowChartAlternateProcess">
            <a:avLst/>
          </a:prstGeom>
          <a:solidFill>
            <a:schemeClr val="accent3">
              <a:lumMod val="60000"/>
              <a:lumOff val="4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fontAlgn="base">
              <a:spcBef>
                <a:spcPct val="0"/>
              </a:spcBef>
              <a:spcAft>
                <a:spcPct val="0"/>
              </a:spcAft>
            </a:pPr>
            <a:r>
              <a:rPr lang="ar-IQ" b="1" dirty="0">
                <a:solidFill>
                  <a:srgbClr val="0C0600"/>
                </a:solidFill>
                <a:latin typeface="Times New Roman" pitchFamily="18" charset="0"/>
              </a:rPr>
              <a:t>أجهزة الجسم الداخلية</a:t>
            </a:r>
          </a:p>
          <a:p>
            <a:pPr algn="ctr" fontAlgn="base">
              <a:spcBef>
                <a:spcPct val="0"/>
              </a:spcBef>
              <a:spcAft>
                <a:spcPct val="0"/>
              </a:spcAft>
            </a:pPr>
            <a:r>
              <a:rPr lang="ar-IQ" b="1" dirty="0">
                <a:solidFill>
                  <a:srgbClr val="0C0600"/>
                </a:solidFill>
                <a:latin typeface="Times New Roman" pitchFamily="18" charset="0"/>
              </a:rPr>
              <a:t>- جهاز العصبي </a:t>
            </a:r>
          </a:p>
          <a:p>
            <a:pPr algn="ctr" fontAlgn="base">
              <a:spcBef>
                <a:spcPct val="0"/>
              </a:spcBef>
              <a:spcAft>
                <a:spcPct val="0"/>
              </a:spcAft>
              <a:buFontTx/>
              <a:buChar char="-"/>
            </a:pPr>
            <a:r>
              <a:rPr lang="ar-IQ" b="1" dirty="0">
                <a:solidFill>
                  <a:srgbClr val="0C0600"/>
                </a:solidFill>
                <a:latin typeface="Times New Roman" pitchFamily="18" charset="0"/>
              </a:rPr>
              <a:t> جهاز العضلي </a:t>
            </a:r>
          </a:p>
          <a:p>
            <a:pPr algn="ctr" fontAlgn="base">
              <a:spcBef>
                <a:spcPct val="0"/>
              </a:spcBef>
              <a:spcAft>
                <a:spcPct val="0"/>
              </a:spcAft>
              <a:buFontTx/>
              <a:buChar char="-"/>
            </a:pPr>
            <a:r>
              <a:rPr lang="ar-IQ" b="1" dirty="0">
                <a:solidFill>
                  <a:srgbClr val="0C0600"/>
                </a:solidFill>
                <a:latin typeface="Times New Roman" pitchFamily="18" charset="0"/>
              </a:rPr>
              <a:t> جهاز الدوران </a:t>
            </a:r>
          </a:p>
          <a:p>
            <a:pPr algn="ctr" fontAlgn="base">
              <a:spcBef>
                <a:spcPct val="0"/>
              </a:spcBef>
              <a:spcAft>
                <a:spcPct val="0"/>
              </a:spcAft>
              <a:buFontTx/>
              <a:buChar char="-"/>
            </a:pPr>
            <a:r>
              <a:rPr lang="ar-IQ" b="1" dirty="0">
                <a:solidFill>
                  <a:srgbClr val="0C0600"/>
                </a:solidFill>
                <a:latin typeface="Times New Roman" pitchFamily="18" charset="0"/>
              </a:rPr>
              <a:t> جهاز العظمي </a:t>
            </a:r>
          </a:p>
          <a:p>
            <a:pPr algn="ctr" fontAlgn="base">
              <a:spcBef>
                <a:spcPct val="0"/>
              </a:spcBef>
              <a:spcAft>
                <a:spcPct val="0"/>
              </a:spcAft>
              <a:buFontTx/>
              <a:buChar char="-"/>
            </a:pPr>
            <a:r>
              <a:rPr lang="ar-IQ" b="1" dirty="0">
                <a:solidFill>
                  <a:srgbClr val="0C0600"/>
                </a:solidFill>
                <a:latin typeface="Times New Roman" pitchFamily="18" charset="0"/>
              </a:rPr>
              <a:t> جهاز الحسي </a:t>
            </a:r>
          </a:p>
          <a:p>
            <a:pPr algn="ctr" fontAlgn="base">
              <a:spcBef>
                <a:spcPct val="0"/>
              </a:spcBef>
              <a:spcAft>
                <a:spcPct val="0"/>
              </a:spcAft>
              <a:buFontTx/>
              <a:buChar char="-"/>
            </a:pPr>
            <a:r>
              <a:rPr lang="ar-IQ" b="1" dirty="0">
                <a:solidFill>
                  <a:srgbClr val="0C0600"/>
                </a:solidFill>
                <a:latin typeface="Times New Roman" pitchFamily="18" charset="0"/>
              </a:rPr>
              <a:t> جهاز التنفسي </a:t>
            </a:r>
          </a:p>
          <a:p>
            <a:pPr algn="ctr" fontAlgn="base">
              <a:spcBef>
                <a:spcPct val="0"/>
              </a:spcBef>
              <a:spcAft>
                <a:spcPct val="0"/>
              </a:spcAft>
              <a:buFontTx/>
              <a:buChar char="-"/>
            </a:pPr>
            <a:r>
              <a:rPr lang="ar-IQ" b="1" dirty="0">
                <a:solidFill>
                  <a:srgbClr val="0C0600"/>
                </a:solidFill>
                <a:latin typeface="Times New Roman" pitchFamily="18" charset="0"/>
              </a:rPr>
              <a:t> جهاز الهظمي </a:t>
            </a:r>
          </a:p>
          <a:p>
            <a:pPr algn="ctr" fontAlgn="base">
              <a:spcBef>
                <a:spcPct val="0"/>
              </a:spcBef>
              <a:spcAft>
                <a:spcPct val="0"/>
              </a:spcAft>
              <a:buFontTx/>
              <a:buChar char="-"/>
            </a:pPr>
            <a:r>
              <a:rPr lang="ar-IQ" b="1" dirty="0">
                <a:solidFill>
                  <a:srgbClr val="0C0600"/>
                </a:solidFill>
                <a:latin typeface="Times New Roman" pitchFamily="18" charset="0"/>
              </a:rPr>
              <a:t> جهازالبولي </a:t>
            </a:r>
          </a:p>
          <a:p>
            <a:pPr algn="ctr" fontAlgn="base">
              <a:spcBef>
                <a:spcPct val="0"/>
              </a:spcBef>
              <a:spcAft>
                <a:spcPct val="0"/>
              </a:spcAft>
              <a:buFontTx/>
              <a:buChar char="-"/>
            </a:pPr>
            <a:r>
              <a:rPr lang="ar-IQ" b="1" dirty="0">
                <a:solidFill>
                  <a:srgbClr val="0C0600"/>
                </a:solidFill>
                <a:latin typeface="Times New Roman" pitchFamily="18" charset="0"/>
              </a:rPr>
              <a:t> جهاز اللمفي </a:t>
            </a:r>
            <a:endParaRPr lang="en-US" b="1" dirty="0">
              <a:solidFill>
                <a:srgbClr val="0C0600"/>
              </a:solidFill>
              <a:latin typeface="Times New Roman" pitchFamily="18" charset="0"/>
            </a:endParaRPr>
          </a:p>
        </p:txBody>
      </p:sp>
      <p:sp>
        <p:nvSpPr>
          <p:cNvPr id="18439" name="Line 9"/>
          <p:cNvSpPr>
            <a:spLocks noChangeShapeType="1"/>
          </p:cNvSpPr>
          <p:nvPr/>
        </p:nvSpPr>
        <p:spPr bwMode="auto">
          <a:xfrm>
            <a:off x="3708400" y="3933056"/>
            <a:ext cx="15843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8440" name="AutoShape 15"/>
          <p:cNvSpPr>
            <a:spLocks noChangeArrowheads="1"/>
          </p:cNvSpPr>
          <p:nvPr/>
        </p:nvSpPr>
        <p:spPr bwMode="auto">
          <a:xfrm rot="1167183">
            <a:off x="1958170" y="1411394"/>
            <a:ext cx="1763382" cy="2767508"/>
          </a:xfrm>
          <a:prstGeom prst="flowChartAlternateProcess">
            <a:avLst/>
          </a:prstGeom>
          <a:solidFill>
            <a:srgbClr val="FFC000"/>
          </a:solidFill>
          <a:ln w="57150" cmpd="thinThick">
            <a:solidFill>
              <a:schemeClr val="tx1"/>
            </a:solidFill>
            <a:miter lim="800000"/>
            <a:headEnd/>
            <a:tailEnd/>
          </a:ln>
        </p:spPr>
        <p:txBody>
          <a:bodyPr wrap="none" anchor="ctr"/>
          <a:lstStyle/>
          <a:p>
            <a:pPr algn="ctr" fontAlgn="base">
              <a:spcBef>
                <a:spcPct val="0"/>
              </a:spcBef>
              <a:spcAft>
                <a:spcPct val="0"/>
              </a:spcAft>
            </a:pPr>
            <a:r>
              <a:rPr lang="ar-IQ" sz="2000" b="1" dirty="0" smtClean="0">
                <a:solidFill>
                  <a:srgbClr val="0C0600"/>
                </a:solidFill>
                <a:latin typeface="Times New Roman" pitchFamily="18" charset="0"/>
              </a:rPr>
              <a:t>ال</a:t>
            </a:r>
            <a:r>
              <a:rPr lang="ar-SA" sz="2000" b="1" dirty="0" smtClean="0">
                <a:solidFill>
                  <a:srgbClr val="0C0600"/>
                </a:solidFill>
                <a:latin typeface="Times New Roman" pitchFamily="18" charset="0"/>
              </a:rPr>
              <a:t>قدر</a:t>
            </a:r>
            <a:r>
              <a:rPr lang="ar-IQ" sz="2000" b="1" dirty="0" smtClean="0">
                <a:solidFill>
                  <a:srgbClr val="0C0600"/>
                </a:solidFill>
                <a:latin typeface="Times New Roman" pitchFamily="18" charset="0"/>
              </a:rPr>
              <a:t>ات </a:t>
            </a:r>
            <a:r>
              <a:rPr lang="ar-IQ" sz="2000" b="1" dirty="0">
                <a:solidFill>
                  <a:srgbClr val="0C0600"/>
                </a:solidFill>
                <a:latin typeface="Times New Roman" pitchFamily="18" charset="0"/>
              </a:rPr>
              <a:t>البدنية</a:t>
            </a:r>
          </a:p>
          <a:p>
            <a:pPr algn="ctr" fontAlgn="base">
              <a:spcBef>
                <a:spcPct val="0"/>
              </a:spcBef>
              <a:spcAft>
                <a:spcPct val="0"/>
              </a:spcAft>
            </a:pPr>
            <a:endParaRPr lang="ar-IQ" b="1" dirty="0">
              <a:solidFill>
                <a:srgbClr val="0C0600"/>
              </a:solidFill>
              <a:latin typeface="Times New Roman" pitchFamily="18" charset="0"/>
            </a:endParaRPr>
          </a:p>
          <a:p>
            <a:pPr algn="ctr" fontAlgn="base">
              <a:spcBef>
                <a:spcPct val="0"/>
              </a:spcBef>
              <a:spcAft>
                <a:spcPct val="0"/>
              </a:spcAft>
              <a:buFontTx/>
              <a:buChar char="-"/>
            </a:pPr>
            <a:r>
              <a:rPr lang="ar-IQ" b="1" dirty="0">
                <a:solidFill>
                  <a:srgbClr val="0C0600"/>
                </a:solidFill>
                <a:latin typeface="Times New Roman" pitchFamily="18" charset="0"/>
              </a:rPr>
              <a:t> القوة </a:t>
            </a:r>
          </a:p>
          <a:p>
            <a:pPr algn="ctr" fontAlgn="base">
              <a:spcBef>
                <a:spcPct val="0"/>
              </a:spcBef>
              <a:spcAft>
                <a:spcPct val="0"/>
              </a:spcAft>
              <a:buFontTx/>
              <a:buChar char="-"/>
            </a:pPr>
            <a:endParaRPr lang="ar-IQ" b="1" dirty="0">
              <a:solidFill>
                <a:srgbClr val="0C0600"/>
              </a:solidFill>
              <a:latin typeface="Times New Roman" pitchFamily="18" charset="0"/>
            </a:endParaRPr>
          </a:p>
          <a:p>
            <a:pPr algn="ctr" fontAlgn="base">
              <a:spcBef>
                <a:spcPct val="0"/>
              </a:spcBef>
              <a:spcAft>
                <a:spcPct val="0"/>
              </a:spcAft>
              <a:buFontTx/>
              <a:buChar char="-"/>
            </a:pPr>
            <a:r>
              <a:rPr lang="ar-IQ" b="1" dirty="0">
                <a:solidFill>
                  <a:srgbClr val="0C0600"/>
                </a:solidFill>
                <a:latin typeface="Times New Roman" pitchFamily="18" charset="0"/>
              </a:rPr>
              <a:t> السرعة </a:t>
            </a:r>
          </a:p>
          <a:p>
            <a:pPr algn="ctr" fontAlgn="base">
              <a:spcBef>
                <a:spcPct val="0"/>
              </a:spcBef>
              <a:spcAft>
                <a:spcPct val="0"/>
              </a:spcAft>
              <a:buFontTx/>
              <a:buChar char="-"/>
            </a:pPr>
            <a:endParaRPr lang="ar-IQ" b="1" dirty="0">
              <a:solidFill>
                <a:srgbClr val="0C0600"/>
              </a:solidFill>
              <a:latin typeface="Times New Roman" pitchFamily="18" charset="0"/>
            </a:endParaRPr>
          </a:p>
          <a:p>
            <a:pPr algn="ctr" fontAlgn="base">
              <a:spcBef>
                <a:spcPct val="0"/>
              </a:spcBef>
              <a:spcAft>
                <a:spcPct val="0"/>
              </a:spcAft>
              <a:buFontTx/>
              <a:buChar char="-"/>
            </a:pPr>
            <a:r>
              <a:rPr lang="ar-IQ" b="1" dirty="0">
                <a:solidFill>
                  <a:srgbClr val="0C0600"/>
                </a:solidFill>
                <a:latin typeface="Times New Roman" pitchFamily="18" charset="0"/>
              </a:rPr>
              <a:t> </a:t>
            </a:r>
            <a:r>
              <a:rPr lang="ar-IQ" b="1" dirty="0" smtClean="0">
                <a:solidFill>
                  <a:srgbClr val="0C0600"/>
                </a:solidFill>
                <a:latin typeface="Times New Roman" pitchFamily="18" charset="0"/>
              </a:rPr>
              <a:t>المطاولة</a:t>
            </a:r>
            <a:endParaRPr lang="ar-IQ" b="1" dirty="0">
              <a:solidFill>
                <a:srgbClr val="0C0600"/>
              </a:solidFill>
              <a:latin typeface="Times New Roman" pitchFamily="18" charset="0"/>
            </a:endParaRPr>
          </a:p>
          <a:p>
            <a:pPr algn="ctr" fontAlgn="base">
              <a:spcBef>
                <a:spcPct val="0"/>
              </a:spcBef>
              <a:spcAft>
                <a:spcPct val="0"/>
              </a:spcAft>
              <a:buFontTx/>
              <a:buChar char="-"/>
            </a:pPr>
            <a:endParaRPr lang="en-US" sz="1400" b="1" dirty="0">
              <a:solidFill>
                <a:srgbClr val="0C0600"/>
              </a:solidFill>
              <a:latin typeface="Times New Roman" pitchFamily="18" charset="0"/>
            </a:endParaRPr>
          </a:p>
        </p:txBody>
      </p:sp>
      <p:sp>
        <p:nvSpPr>
          <p:cNvPr id="18441" name="Line 16"/>
          <p:cNvSpPr>
            <a:spLocks noChangeShapeType="1"/>
          </p:cNvSpPr>
          <p:nvPr/>
        </p:nvSpPr>
        <p:spPr bwMode="auto">
          <a:xfrm>
            <a:off x="2771800" y="1916956"/>
            <a:ext cx="1007988" cy="359916"/>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8442" name="Rectangle 17"/>
          <p:cNvSpPr>
            <a:spLocks noChangeArrowheads="1"/>
          </p:cNvSpPr>
          <p:nvPr/>
        </p:nvSpPr>
        <p:spPr bwMode="auto">
          <a:xfrm>
            <a:off x="107504" y="44624"/>
            <a:ext cx="8785225" cy="1268760"/>
          </a:xfrm>
          <a:prstGeom prst="rect">
            <a:avLst/>
          </a:prstGeom>
          <a:solidFill>
            <a:schemeClr val="accent3"/>
          </a:solidFill>
          <a:ln>
            <a:noFill/>
          </a:ln>
          <a:extLst/>
        </p:spPr>
        <p:txBody>
          <a:bodyPr/>
          <a:lstStyle/>
          <a:p>
            <a:pPr algn="ctr" eaLnBrk="0" fontAlgn="base" hangingPunct="0">
              <a:lnSpc>
                <a:spcPct val="80000"/>
              </a:lnSpc>
              <a:spcBef>
                <a:spcPct val="20000"/>
              </a:spcBef>
              <a:spcAft>
                <a:spcPct val="0"/>
              </a:spcAft>
              <a:buClr>
                <a:srgbClr val="666699"/>
              </a:buClr>
              <a:buSzPct val="60000"/>
              <a:buFont typeface="Wingdings" pitchFamily="2" charset="2"/>
              <a:buNone/>
            </a:pPr>
            <a:r>
              <a:rPr lang="ar-IQ" sz="3200" dirty="0" smtClean="0">
                <a:solidFill>
                  <a:srgbClr val="B71407"/>
                </a:solidFill>
                <a:latin typeface="DotumChe" pitchFamily="49" charset="-127"/>
                <a:cs typeface="Ali-A-Samik" pitchFamily="2" charset="-78"/>
              </a:rPr>
              <a:t>القدر</a:t>
            </a:r>
            <a:r>
              <a:rPr lang="ar-SA" sz="3200" dirty="0" smtClean="0">
                <a:solidFill>
                  <a:srgbClr val="B71407"/>
                </a:solidFill>
                <a:latin typeface="DotumChe" pitchFamily="49" charset="-127"/>
                <a:cs typeface="Ali-A-Samik" pitchFamily="2" charset="-78"/>
              </a:rPr>
              <a:t>ات</a:t>
            </a:r>
            <a:r>
              <a:rPr lang="ar-IQ" sz="3200" dirty="0" smtClean="0">
                <a:solidFill>
                  <a:srgbClr val="B71407"/>
                </a:solidFill>
                <a:latin typeface="DotumChe" pitchFamily="49" charset="-127"/>
                <a:cs typeface="Ali-A-Samik" pitchFamily="2" charset="-78"/>
              </a:rPr>
              <a:t> </a:t>
            </a:r>
            <a:r>
              <a:rPr lang="ar-IQ" sz="3200" dirty="0">
                <a:solidFill>
                  <a:srgbClr val="B71407"/>
                </a:solidFill>
                <a:latin typeface="DotumChe" pitchFamily="49" charset="-127"/>
                <a:cs typeface="Ali-A-Samik" pitchFamily="2" charset="-78"/>
              </a:rPr>
              <a:t>التوافقية (قابلية الترابط </a:t>
            </a:r>
            <a:r>
              <a:rPr lang="ar-IQ" sz="3200" dirty="0" smtClean="0">
                <a:solidFill>
                  <a:srgbClr val="B71407"/>
                </a:solidFill>
                <a:latin typeface="DotumChe" pitchFamily="49" charset="-127"/>
                <a:cs typeface="Ali-A-Samik" pitchFamily="2" charset="-78"/>
              </a:rPr>
              <a:t>الحركى)</a:t>
            </a:r>
            <a:r>
              <a:rPr lang="ar-IQ" sz="2400" dirty="0" smtClean="0">
                <a:solidFill>
                  <a:srgbClr val="0C0600"/>
                </a:solidFill>
                <a:latin typeface="DotumChe" pitchFamily="49" charset="-127"/>
                <a:cs typeface="Ali-A-Samik" pitchFamily="2" charset="-78"/>
              </a:rPr>
              <a:t> </a:t>
            </a:r>
            <a:endParaRPr lang="ar-IQ" sz="2400" dirty="0">
              <a:solidFill>
                <a:srgbClr val="0C0600"/>
              </a:solidFill>
              <a:latin typeface="DotumChe" pitchFamily="49" charset="-127"/>
              <a:cs typeface="Ali-A-Samik" pitchFamily="2" charset="-78"/>
            </a:endParaRPr>
          </a:p>
          <a:p>
            <a:pPr algn="ctr" eaLnBrk="0" fontAlgn="base" hangingPunct="0">
              <a:lnSpc>
                <a:spcPct val="80000"/>
              </a:lnSpc>
              <a:spcBef>
                <a:spcPct val="20000"/>
              </a:spcBef>
              <a:spcAft>
                <a:spcPct val="0"/>
              </a:spcAft>
              <a:buClr>
                <a:srgbClr val="666699"/>
              </a:buClr>
              <a:buSzPct val="60000"/>
              <a:buFont typeface="Wingdings" pitchFamily="2" charset="2"/>
              <a:buNone/>
            </a:pPr>
            <a:r>
              <a:rPr lang="ar-IQ" sz="2400" dirty="0">
                <a:solidFill>
                  <a:srgbClr val="0C0600"/>
                </a:solidFill>
                <a:latin typeface="DotumChe" pitchFamily="49" charset="-127"/>
                <a:cs typeface="Ali-A-Samik" pitchFamily="2" charset="-78"/>
              </a:rPr>
              <a:t> هي الانسجام بين </a:t>
            </a:r>
            <a:r>
              <a:rPr lang="ar-IQ" sz="2400" dirty="0" smtClean="0">
                <a:solidFill>
                  <a:srgbClr val="0C0600"/>
                </a:solidFill>
                <a:latin typeface="DotumChe" pitchFamily="49" charset="-127"/>
                <a:cs typeface="Ali-A-Samik" pitchFamily="2" charset="-78"/>
              </a:rPr>
              <a:t>ال</a:t>
            </a:r>
            <a:r>
              <a:rPr lang="ar-SA" sz="2400" dirty="0" smtClean="0">
                <a:solidFill>
                  <a:srgbClr val="0C0600"/>
                </a:solidFill>
                <a:latin typeface="DotumChe" pitchFamily="49" charset="-127"/>
                <a:cs typeface="Ali-A-Samik" pitchFamily="2" charset="-78"/>
              </a:rPr>
              <a:t>قدر</a:t>
            </a:r>
            <a:r>
              <a:rPr lang="ar-IQ" sz="2400" dirty="0" smtClean="0">
                <a:solidFill>
                  <a:srgbClr val="0C0600"/>
                </a:solidFill>
                <a:latin typeface="DotumChe" pitchFamily="49" charset="-127"/>
                <a:cs typeface="Ali-A-Samik" pitchFamily="2" charset="-78"/>
              </a:rPr>
              <a:t>ات </a:t>
            </a:r>
            <a:r>
              <a:rPr lang="ar-IQ" sz="2400" dirty="0">
                <a:solidFill>
                  <a:srgbClr val="0C0600"/>
                </a:solidFill>
                <a:latin typeface="DotumChe" pitchFamily="49" charset="-127"/>
                <a:cs typeface="Ali-A-Samik" pitchFamily="2" charset="-78"/>
              </a:rPr>
              <a:t>البدنية والحركية واجهزة الجسم الداخلية ،. .....بتعبير اخر هي الانسجام  والربط بين القدرات البدنية والمهارية معتمدا على اجهزة الجسم الداخلية المختلفة  </a:t>
            </a:r>
            <a:endParaRPr lang="en-US" sz="2400" dirty="0">
              <a:solidFill>
                <a:srgbClr val="0C0600"/>
              </a:solidFill>
              <a:latin typeface="DotumChe" pitchFamily="49" charset="-127"/>
              <a:cs typeface="Ali-A-Samik" pitchFamily="2" charset="-78"/>
            </a:endParaRPr>
          </a:p>
        </p:txBody>
      </p:sp>
      <p:sp>
        <p:nvSpPr>
          <p:cNvPr id="18443" name="Line 35"/>
          <p:cNvSpPr>
            <a:spLocks noChangeShapeType="1"/>
          </p:cNvSpPr>
          <p:nvPr/>
        </p:nvSpPr>
        <p:spPr bwMode="auto">
          <a:xfrm flipH="1">
            <a:off x="5074146" y="3140968"/>
            <a:ext cx="649982" cy="0"/>
          </a:xfrm>
          <a:prstGeom prst="line">
            <a:avLst/>
          </a:prstGeom>
          <a:noFill/>
          <a:ln w="12700">
            <a:solidFill>
              <a:srgbClr val="0C0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8444" name="Line 36"/>
          <p:cNvSpPr>
            <a:spLocks noChangeShapeType="1"/>
          </p:cNvSpPr>
          <p:nvPr/>
        </p:nvSpPr>
        <p:spPr bwMode="auto">
          <a:xfrm flipH="1" flipV="1">
            <a:off x="3491880" y="3140844"/>
            <a:ext cx="503808" cy="0"/>
          </a:xfrm>
          <a:prstGeom prst="line">
            <a:avLst/>
          </a:prstGeom>
          <a:noFill/>
          <a:ln w="19050">
            <a:solidFill>
              <a:srgbClr val="0C0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8445" name="Line 37"/>
          <p:cNvSpPr>
            <a:spLocks noChangeShapeType="1"/>
          </p:cNvSpPr>
          <p:nvPr/>
        </p:nvSpPr>
        <p:spPr bwMode="auto">
          <a:xfrm flipH="1">
            <a:off x="4499992" y="3284984"/>
            <a:ext cx="0" cy="576262"/>
          </a:xfrm>
          <a:prstGeom prst="line">
            <a:avLst/>
          </a:prstGeom>
          <a:noFill/>
          <a:ln w="12700">
            <a:solidFill>
              <a:srgbClr val="0C0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 name="Line 16"/>
          <p:cNvSpPr>
            <a:spLocks noChangeShapeType="1"/>
          </p:cNvSpPr>
          <p:nvPr/>
        </p:nvSpPr>
        <p:spPr bwMode="auto">
          <a:xfrm flipV="1">
            <a:off x="5220072" y="1628800"/>
            <a:ext cx="1152128" cy="504056"/>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Tree>
    <p:extLst>
      <p:ext uri="{BB962C8B-B14F-4D97-AF65-F5344CB8AC3E}">
        <p14:creationId xmlns:p14="http://schemas.microsoft.com/office/powerpoint/2010/main" val="2395926313"/>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8442"/>
                                        </p:tgtEl>
                                        <p:attrNameLst>
                                          <p:attrName>style.visibility</p:attrName>
                                        </p:attrNameLst>
                                      </p:cBhvr>
                                      <p:to>
                                        <p:strVal val="visible"/>
                                      </p:to>
                                    </p:set>
                                    <p:anim calcmode="lin" valueType="num">
                                      <p:cBhvr>
                                        <p:cTn id="7" dur="500" fill="hold"/>
                                        <p:tgtEl>
                                          <p:spTgt spid="1844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442"/>
                                        </p:tgtEl>
                                        <p:attrNameLst>
                                          <p:attrName>ppt_y</p:attrName>
                                        </p:attrNameLst>
                                      </p:cBhvr>
                                      <p:tavLst>
                                        <p:tav tm="0">
                                          <p:val>
                                            <p:strVal val="#ppt_y"/>
                                          </p:val>
                                        </p:tav>
                                        <p:tav tm="100000">
                                          <p:val>
                                            <p:strVal val="#ppt_y"/>
                                          </p:val>
                                        </p:tav>
                                      </p:tavLst>
                                    </p:anim>
                                    <p:anim calcmode="lin" valueType="num">
                                      <p:cBhvr>
                                        <p:cTn id="9" dur="500" fill="hold"/>
                                        <p:tgtEl>
                                          <p:spTgt spid="1844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44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442"/>
                                        </p:tgtEl>
                                      </p:cBhvr>
                                    </p:animEffect>
                                  </p:childTnLst>
                                </p:cTn>
                              </p:par>
                            </p:childTnLst>
                          </p:cTn>
                        </p:par>
                        <p:par>
                          <p:cTn id="12" fill="hold" nodeType="afterGroup">
                            <p:stCondLst>
                              <p:cond delay="9650"/>
                            </p:stCondLst>
                            <p:childTnLst>
                              <p:par>
                                <p:cTn id="13" presetID="44" presetClass="entr" presetSubtype="0" fill="hold" grpId="0" nodeType="afterEffect">
                                  <p:stCondLst>
                                    <p:cond delay="0"/>
                                  </p:stCondLst>
                                  <p:childTnLst>
                                    <p:set>
                                      <p:cBhvr>
                                        <p:cTn id="14" dur="1" fill="hold">
                                          <p:stCondLst>
                                            <p:cond delay="0"/>
                                          </p:stCondLst>
                                        </p:cTn>
                                        <p:tgtEl>
                                          <p:spTgt spid="30723">
                                            <p:bg/>
                                          </p:spTgt>
                                        </p:tgtEl>
                                        <p:attrNameLst>
                                          <p:attrName>style.visibility</p:attrName>
                                        </p:attrNameLst>
                                      </p:cBhvr>
                                      <p:to>
                                        <p:strVal val="visible"/>
                                      </p:to>
                                    </p:set>
                                    <p:animEffect transition="in" filter="fade">
                                      <p:cBhvr>
                                        <p:cTn id="15" dur="500"/>
                                        <p:tgtEl>
                                          <p:spTgt spid="30723">
                                            <p:bg/>
                                          </p:spTgt>
                                        </p:tgtEl>
                                      </p:cBhvr>
                                    </p:animEffect>
                                    <p:anim calcmode="lin" valueType="num">
                                      <p:cBhvr>
                                        <p:cTn id="16" dur="500" fill="hold"/>
                                        <p:tgtEl>
                                          <p:spTgt spid="30723">
                                            <p:bg/>
                                          </p:spTgt>
                                        </p:tgtEl>
                                        <p:attrNameLst>
                                          <p:attrName>ppt_x</p:attrName>
                                        </p:attrNameLst>
                                      </p:cBhvr>
                                      <p:tavLst>
                                        <p:tav tm="0">
                                          <p:val>
                                            <p:strVal val="#ppt_x"/>
                                          </p:val>
                                        </p:tav>
                                        <p:tav tm="100000">
                                          <p:val>
                                            <p:strVal val="#ppt_x"/>
                                          </p:val>
                                        </p:tav>
                                      </p:tavLst>
                                    </p:anim>
                                    <p:anim calcmode="lin" valueType="num">
                                      <p:cBhvr>
                                        <p:cTn id="17" dur="500" fill="hold"/>
                                        <p:tgtEl>
                                          <p:spTgt spid="30723">
                                            <p:bg/>
                                          </p:spTgt>
                                        </p:tgtEl>
                                        <p:attrNameLst>
                                          <p:attrName>ppt_y</p:attrName>
                                        </p:attrNameLst>
                                      </p:cBhvr>
                                      <p:tavLst>
                                        <p:tav tm="0">
                                          <p:val>
                                            <p:strVal val="#ppt_y+.05"/>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4" presetClass="entr" presetSubtype="0" fill="hold" grpId="0" nodeType="clickEffect">
                                  <p:stCondLst>
                                    <p:cond delay="0"/>
                                  </p:stCondLst>
                                  <p:childTnLst>
                                    <p:set>
                                      <p:cBhvr>
                                        <p:cTn id="21" dur="1" fill="hold">
                                          <p:stCondLst>
                                            <p:cond delay="0"/>
                                          </p:stCondLst>
                                        </p:cTn>
                                        <p:tgtEl>
                                          <p:spTgt spid="30723">
                                            <p:txEl>
                                              <p:pRg st="10" end="10"/>
                                            </p:txEl>
                                          </p:spTgt>
                                        </p:tgtEl>
                                        <p:attrNameLst>
                                          <p:attrName>style.visibility</p:attrName>
                                        </p:attrNameLst>
                                      </p:cBhvr>
                                      <p:to>
                                        <p:strVal val="visible"/>
                                      </p:to>
                                    </p:set>
                                    <p:animEffect transition="in" filter="fade">
                                      <p:cBhvr>
                                        <p:cTn id="22" dur="500"/>
                                        <p:tgtEl>
                                          <p:spTgt spid="30723">
                                            <p:txEl>
                                              <p:pRg st="10" end="10"/>
                                            </p:txEl>
                                          </p:spTgt>
                                        </p:tgtEl>
                                      </p:cBhvr>
                                    </p:animEffect>
                                    <p:anim calcmode="lin" valueType="num">
                                      <p:cBhvr>
                                        <p:cTn id="23" dur="500" fill="hold"/>
                                        <p:tgtEl>
                                          <p:spTgt spid="30723">
                                            <p:txEl>
                                              <p:pRg st="10" end="10"/>
                                            </p:txEl>
                                          </p:spTgt>
                                        </p:tgtEl>
                                        <p:attrNameLst>
                                          <p:attrName>ppt_x</p:attrName>
                                        </p:attrNameLst>
                                      </p:cBhvr>
                                      <p:tavLst>
                                        <p:tav tm="0">
                                          <p:val>
                                            <p:strVal val="#ppt_x"/>
                                          </p:val>
                                        </p:tav>
                                        <p:tav tm="100000">
                                          <p:val>
                                            <p:strVal val="#ppt_x"/>
                                          </p:val>
                                        </p:tav>
                                      </p:tavLst>
                                    </p:anim>
                                    <p:anim calcmode="lin" valueType="num">
                                      <p:cBhvr>
                                        <p:cTn id="24" dur="500" fill="hold"/>
                                        <p:tgtEl>
                                          <p:spTgt spid="30723">
                                            <p:txEl>
                                              <p:pRg st="10" end="10"/>
                                            </p:txEl>
                                          </p:spTgt>
                                        </p:tgtEl>
                                        <p:attrNameLst>
                                          <p:attrName>ppt_y</p:attrName>
                                        </p:attrNameLst>
                                      </p:cBhvr>
                                      <p:tavLst>
                                        <p:tav tm="0">
                                          <p:val>
                                            <p:strVal val="#ppt_y+.05"/>
                                          </p:val>
                                        </p:tav>
                                        <p:tav tm="100000">
                                          <p:val>
                                            <p:strVal val="#ppt_y"/>
                                          </p:val>
                                        </p:tav>
                                      </p:tavLst>
                                    </p:anim>
                                  </p:childTnLst>
                                </p:cTn>
                              </p:par>
                            </p:childTnLst>
                          </p:cTn>
                        </p:par>
                        <p:par>
                          <p:cTn id="25" fill="hold" nodeType="afterGroup">
                            <p:stCondLst>
                              <p:cond delay="500"/>
                            </p:stCondLst>
                            <p:childTnLst>
                              <p:par>
                                <p:cTn id="26" presetID="44" presetClass="entr" presetSubtype="0" fill="hold" grpId="0" nodeType="afterEffect">
                                  <p:stCondLst>
                                    <p:cond delay="0"/>
                                  </p:stCondLst>
                                  <p:childTnLst>
                                    <p:set>
                                      <p:cBhvr>
                                        <p:cTn id="27" dur="1" fill="hold">
                                          <p:stCondLst>
                                            <p:cond delay="0"/>
                                          </p:stCondLst>
                                        </p:cTn>
                                        <p:tgtEl>
                                          <p:spTgt spid="30723">
                                            <p:txEl>
                                              <p:pRg st="11" end="11"/>
                                            </p:txEl>
                                          </p:spTgt>
                                        </p:tgtEl>
                                        <p:attrNameLst>
                                          <p:attrName>style.visibility</p:attrName>
                                        </p:attrNameLst>
                                      </p:cBhvr>
                                      <p:to>
                                        <p:strVal val="visible"/>
                                      </p:to>
                                    </p:set>
                                    <p:animEffect transition="in" filter="fade">
                                      <p:cBhvr>
                                        <p:cTn id="28" dur="500"/>
                                        <p:tgtEl>
                                          <p:spTgt spid="30723">
                                            <p:txEl>
                                              <p:pRg st="11" end="11"/>
                                            </p:txEl>
                                          </p:spTgt>
                                        </p:tgtEl>
                                      </p:cBhvr>
                                    </p:animEffect>
                                    <p:anim calcmode="lin" valueType="num">
                                      <p:cBhvr>
                                        <p:cTn id="29" dur="500" fill="hold"/>
                                        <p:tgtEl>
                                          <p:spTgt spid="30723">
                                            <p:txEl>
                                              <p:pRg st="11" end="11"/>
                                            </p:txEl>
                                          </p:spTgt>
                                        </p:tgtEl>
                                        <p:attrNameLst>
                                          <p:attrName>ppt_x</p:attrName>
                                        </p:attrNameLst>
                                      </p:cBhvr>
                                      <p:tavLst>
                                        <p:tav tm="0">
                                          <p:val>
                                            <p:strVal val="#ppt_x"/>
                                          </p:val>
                                        </p:tav>
                                        <p:tav tm="100000">
                                          <p:val>
                                            <p:strVal val="#ppt_x"/>
                                          </p:val>
                                        </p:tav>
                                      </p:tavLst>
                                    </p:anim>
                                    <p:anim calcmode="lin" valueType="num">
                                      <p:cBhvr>
                                        <p:cTn id="30" dur="500" fill="hold"/>
                                        <p:tgtEl>
                                          <p:spTgt spid="30723">
                                            <p:txEl>
                                              <p:pRg st="11" end="11"/>
                                            </p:txEl>
                                          </p:spTgt>
                                        </p:tgtEl>
                                        <p:attrNameLst>
                                          <p:attrName>ppt_y</p:attrName>
                                        </p:attrNameLst>
                                      </p:cBhvr>
                                      <p:tavLst>
                                        <p:tav tm="0">
                                          <p:val>
                                            <p:strVal val="#ppt_y+.05"/>
                                          </p:val>
                                        </p:tav>
                                        <p:tav tm="100000">
                                          <p:val>
                                            <p:strVal val="#ppt_y"/>
                                          </p:val>
                                        </p:tav>
                                      </p:tavLst>
                                    </p:anim>
                                  </p:childTnLst>
                                </p:cTn>
                              </p:par>
                            </p:childTnLst>
                          </p:cTn>
                        </p:par>
                        <p:par>
                          <p:cTn id="31" fill="hold" nodeType="afterGroup">
                            <p:stCondLst>
                              <p:cond delay="1000"/>
                            </p:stCondLst>
                            <p:childTnLst>
                              <p:par>
                                <p:cTn id="32" presetID="2" presetClass="entr" presetSubtype="4" fill="hold" grpId="0" nodeType="afterEffect">
                                  <p:stCondLst>
                                    <p:cond delay="0"/>
                                  </p:stCondLst>
                                  <p:childTnLst>
                                    <p:set>
                                      <p:cBhvr>
                                        <p:cTn id="33" dur="1" fill="hold">
                                          <p:stCondLst>
                                            <p:cond delay="0"/>
                                          </p:stCondLst>
                                        </p:cTn>
                                        <p:tgtEl>
                                          <p:spTgt spid="18435"/>
                                        </p:tgtEl>
                                        <p:attrNameLst>
                                          <p:attrName>style.visibility</p:attrName>
                                        </p:attrNameLst>
                                      </p:cBhvr>
                                      <p:to>
                                        <p:strVal val="visible"/>
                                      </p:to>
                                    </p:set>
                                    <p:anim calcmode="lin" valueType="num">
                                      <p:cBhvr additive="base">
                                        <p:cTn id="34" dur="500" fill="hold"/>
                                        <p:tgtEl>
                                          <p:spTgt spid="18435"/>
                                        </p:tgtEl>
                                        <p:attrNameLst>
                                          <p:attrName>ppt_x</p:attrName>
                                        </p:attrNameLst>
                                      </p:cBhvr>
                                      <p:tavLst>
                                        <p:tav tm="0">
                                          <p:val>
                                            <p:strVal val="#ppt_x"/>
                                          </p:val>
                                        </p:tav>
                                        <p:tav tm="100000">
                                          <p:val>
                                            <p:strVal val="#ppt_x"/>
                                          </p:val>
                                        </p:tav>
                                      </p:tavLst>
                                    </p:anim>
                                    <p:anim calcmode="lin" valueType="num">
                                      <p:cBhvr additive="base">
                                        <p:cTn id="35" dur="500" fill="hold"/>
                                        <p:tgtEl>
                                          <p:spTgt spid="18435"/>
                                        </p:tgtEl>
                                        <p:attrNameLst>
                                          <p:attrName>ppt_y</p:attrName>
                                        </p:attrNameLst>
                                      </p:cBhvr>
                                      <p:tavLst>
                                        <p:tav tm="0">
                                          <p:val>
                                            <p:strVal val="1+#ppt_h/2"/>
                                          </p:val>
                                        </p:tav>
                                        <p:tav tm="100000">
                                          <p:val>
                                            <p:strVal val="#ppt_y"/>
                                          </p:val>
                                        </p:tav>
                                      </p:tavLst>
                                    </p:anim>
                                  </p:childTnLst>
                                </p:cTn>
                              </p:par>
                            </p:childTnLst>
                          </p:cTn>
                        </p:par>
                        <p:par>
                          <p:cTn id="36" fill="hold" nodeType="afterGroup">
                            <p:stCondLst>
                              <p:cond delay="1500"/>
                            </p:stCondLst>
                            <p:childTnLst>
                              <p:par>
                                <p:cTn id="37" presetID="39" presetClass="entr" presetSubtype="0" accel="100000" fill="hold" grpId="0" nodeType="afterEffect">
                                  <p:stCondLst>
                                    <p:cond delay="0"/>
                                  </p:stCondLst>
                                  <p:childTnLst>
                                    <p:set>
                                      <p:cBhvr>
                                        <p:cTn id="38" dur="1" fill="hold">
                                          <p:stCondLst>
                                            <p:cond delay="0"/>
                                          </p:stCondLst>
                                        </p:cTn>
                                        <p:tgtEl>
                                          <p:spTgt spid="18436"/>
                                        </p:tgtEl>
                                        <p:attrNameLst>
                                          <p:attrName>style.visibility</p:attrName>
                                        </p:attrNameLst>
                                      </p:cBhvr>
                                      <p:to>
                                        <p:strVal val="visible"/>
                                      </p:to>
                                    </p:set>
                                    <p:anim calcmode="lin" valueType="num">
                                      <p:cBhvr>
                                        <p:cTn id="39" dur="500" fill="hold"/>
                                        <p:tgtEl>
                                          <p:spTgt spid="18436"/>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8436"/>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8436"/>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8436"/>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2000"/>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18440"/>
                                        </p:tgtEl>
                                        <p:attrNameLst>
                                          <p:attrName>style.visibility</p:attrName>
                                        </p:attrNameLst>
                                      </p:cBhvr>
                                      <p:to>
                                        <p:strVal val="visible"/>
                                      </p:to>
                                    </p:set>
                                    <p:anim calcmode="lin" valueType="num">
                                      <p:cBhvr>
                                        <p:cTn id="46" dur="500" fill="hold"/>
                                        <p:tgtEl>
                                          <p:spTgt spid="18440"/>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18440"/>
                                        </p:tgtEl>
                                        <p:attrNameLst>
                                          <p:attrName>ppt_y</p:attrName>
                                        </p:attrNameLst>
                                      </p:cBhvr>
                                      <p:tavLst>
                                        <p:tav tm="0">
                                          <p:val>
                                            <p:strVal val="#ppt_y"/>
                                          </p:val>
                                        </p:tav>
                                        <p:tav tm="100000">
                                          <p:val>
                                            <p:strVal val="#ppt_y"/>
                                          </p:val>
                                        </p:tav>
                                      </p:tavLst>
                                    </p:anim>
                                    <p:anim calcmode="lin" valueType="num">
                                      <p:cBhvr>
                                        <p:cTn id="48" dur="500" fill="hold"/>
                                        <p:tgtEl>
                                          <p:spTgt spid="18440"/>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18440"/>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18440"/>
                                        </p:tgtEl>
                                      </p:cBhvr>
                                    </p:animEffect>
                                  </p:childTnLst>
                                </p:cTn>
                              </p:par>
                            </p:childTnLst>
                          </p:cTn>
                        </p:par>
                        <p:par>
                          <p:cTn id="51" fill="hold" nodeType="afterGroup">
                            <p:stCondLst>
                              <p:cond delay="4100"/>
                            </p:stCondLst>
                            <p:childTnLst>
                              <p:par>
                                <p:cTn id="52" presetID="21" presetClass="entr" presetSubtype="4" fill="hold" grpId="0" nodeType="afterEffect">
                                  <p:stCondLst>
                                    <p:cond delay="0"/>
                                  </p:stCondLst>
                                  <p:childTnLst>
                                    <p:set>
                                      <p:cBhvr>
                                        <p:cTn id="53" dur="1" fill="hold">
                                          <p:stCondLst>
                                            <p:cond delay="0"/>
                                          </p:stCondLst>
                                        </p:cTn>
                                        <p:tgtEl>
                                          <p:spTgt spid="18437"/>
                                        </p:tgtEl>
                                        <p:attrNameLst>
                                          <p:attrName>style.visibility</p:attrName>
                                        </p:attrNameLst>
                                      </p:cBhvr>
                                      <p:to>
                                        <p:strVal val="visible"/>
                                      </p:to>
                                    </p:set>
                                    <p:animEffect transition="in" filter="wheel(4)">
                                      <p:cBhvr>
                                        <p:cTn id="54" dur="20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nimBg="1"/>
      <p:bldP spid="18435" grpId="0" animBg="1"/>
      <p:bldP spid="18436" grpId="0" animBg="1"/>
      <p:bldP spid="18437" grpId="0" animBg="1"/>
      <p:bldP spid="18440" grpId="0" animBg="1"/>
      <p:bldP spid="18442"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2"/>
          <p:cNvSpPr>
            <a:spLocks noGrp="1" noChangeArrowheads="1"/>
          </p:cNvSpPr>
          <p:nvPr>
            <p:ph type="title" idx="4294967295"/>
          </p:nvPr>
        </p:nvSpPr>
        <p:spPr>
          <a:xfrm>
            <a:off x="-36512" y="-27384"/>
            <a:ext cx="9108504" cy="2448272"/>
          </a:xfrm>
          <a:solidFill>
            <a:schemeClr val="accent2">
              <a:lumMod val="40000"/>
              <a:lumOff val="60000"/>
            </a:schemeClr>
          </a:solidFill>
        </p:spPr>
        <p:txBody>
          <a:bodyPr>
            <a:normAutofit fontScale="90000"/>
          </a:bodyPr>
          <a:lstStyle/>
          <a:p>
            <a:pPr algn="justLow"/>
            <a:r>
              <a:rPr lang="ar-IQ" sz="2800" dirty="0">
                <a:solidFill>
                  <a:srgbClr val="0C0600"/>
                </a:solidFill>
              </a:rPr>
              <a:t/>
            </a:r>
            <a:br>
              <a:rPr lang="ar-IQ" sz="2800" dirty="0">
                <a:solidFill>
                  <a:srgbClr val="0C0600"/>
                </a:solidFill>
              </a:rPr>
            </a:br>
            <a:r>
              <a:rPr lang="ar-IQ" sz="4000" b="1" u="sng" dirty="0" smtClean="0">
                <a:solidFill>
                  <a:schemeClr val="accent2"/>
                </a:solidFill>
              </a:rPr>
              <a:t>ال</a:t>
            </a:r>
            <a:r>
              <a:rPr lang="ar-SA" sz="4000" b="1" u="sng" dirty="0" smtClean="0">
                <a:solidFill>
                  <a:schemeClr val="accent2"/>
                </a:solidFill>
              </a:rPr>
              <a:t>قـــــــــدر</a:t>
            </a:r>
            <a:r>
              <a:rPr lang="ar-IQ" sz="4000" b="1" u="sng" dirty="0" smtClean="0">
                <a:solidFill>
                  <a:schemeClr val="accent2"/>
                </a:solidFill>
              </a:rPr>
              <a:t>ات الحركي</a:t>
            </a:r>
            <a:r>
              <a:rPr lang="ar-SA" sz="4000" b="1" u="sng" dirty="0" smtClean="0">
                <a:solidFill>
                  <a:schemeClr val="accent2"/>
                </a:solidFill>
              </a:rPr>
              <a:t>ــــــــــ</a:t>
            </a:r>
            <a:r>
              <a:rPr lang="ar-IQ" sz="4000" b="1" u="sng" dirty="0" smtClean="0">
                <a:solidFill>
                  <a:schemeClr val="accent2"/>
                </a:solidFill>
              </a:rPr>
              <a:t>ة</a:t>
            </a:r>
            <a:r>
              <a:rPr lang="ar-SA" sz="4000" b="1" u="sng" dirty="0" smtClean="0">
                <a:solidFill>
                  <a:schemeClr val="accent2"/>
                </a:solidFill>
              </a:rPr>
              <a:t> </a:t>
            </a:r>
            <a:r>
              <a:rPr lang="en-US" sz="4000" b="1" u="sng" dirty="0" smtClean="0">
                <a:solidFill>
                  <a:schemeClr val="accent2"/>
                </a:solidFill>
              </a:rPr>
              <a:t>(</a:t>
            </a:r>
            <a:r>
              <a:rPr lang="en-US" sz="4000" b="1" u="sng" dirty="0">
                <a:solidFill>
                  <a:schemeClr val="accent2"/>
                </a:solidFill>
              </a:rPr>
              <a:t>Motor  </a:t>
            </a:r>
            <a:r>
              <a:rPr lang="en-US" sz="4000" b="1" u="sng" dirty="0" smtClean="0">
                <a:solidFill>
                  <a:schemeClr val="accent2"/>
                </a:solidFill>
              </a:rPr>
              <a:t>Abilities) </a:t>
            </a:r>
            <a:r>
              <a:rPr lang="ar-IQ" sz="4000" b="1" u="sng" dirty="0">
                <a:solidFill>
                  <a:schemeClr val="accent2"/>
                </a:solidFill>
              </a:rPr>
              <a:t>:</a:t>
            </a:r>
            <a:r>
              <a:rPr lang="ar-IQ" sz="2800" dirty="0">
                <a:solidFill>
                  <a:srgbClr val="0C0600"/>
                </a:solidFill>
              </a:rPr>
              <a:t/>
            </a:r>
            <a:br>
              <a:rPr lang="ar-IQ" sz="2800" dirty="0">
                <a:solidFill>
                  <a:srgbClr val="0C0600"/>
                </a:solidFill>
              </a:rPr>
            </a:br>
            <a:r>
              <a:rPr lang="ar-IQ" sz="2000" dirty="0"/>
              <a:t> </a:t>
            </a:r>
            <a:r>
              <a:rPr lang="ar-IQ" sz="3600" dirty="0">
                <a:solidFill>
                  <a:srgbClr val="0C0600"/>
                </a:solidFill>
              </a:rPr>
              <a:t>ان كل صفة المعروفة لدينا في التربية الرياضية يكتسبها الرياضي أو يتعلمها </a:t>
            </a:r>
            <a:r>
              <a:rPr lang="ar-IQ" sz="3600" dirty="0" smtClean="0">
                <a:solidFill>
                  <a:srgbClr val="0C0600"/>
                </a:solidFill>
              </a:rPr>
              <a:t>ويتدرب </a:t>
            </a:r>
            <a:r>
              <a:rPr lang="ar-IQ" sz="3600" dirty="0">
                <a:solidFill>
                  <a:srgbClr val="0C0600"/>
                </a:solidFill>
              </a:rPr>
              <a:t>عليها تسمى صفة </a:t>
            </a:r>
            <a:r>
              <a:rPr lang="ar-IQ" sz="3600" dirty="0" smtClean="0">
                <a:solidFill>
                  <a:srgbClr val="0C0600"/>
                </a:solidFill>
              </a:rPr>
              <a:t>حركية، </a:t>
            </a:r>
            <a:r>
              <a:rPr lang="ar-IQ" sz="3600" dirty="0">
                <a:solidFill>
                  <a:srgbClr val="0C0600"/>
                </a:solidFill>
              </a:rPr>
              <a:t>وهي صفة مكتسبة من المحيط ويكون التدريب أو ممارسة اساسا لها والتطور يكون حسب قابلية الفرد الجسمية والحسية </a:t>
            </a:r>
            <a:r>
              <a:rPr lang="ar-IQ" sz="3600" dirty="0" smtClean="0">
                <a:solidFill>
                  <a:srgbClr val="0C0600"/>
                </a:solidFill>
              </a:rPr>
              <a:t>والادراكية</a:t>
            </a:r>
            <a:r>
              <a:rPr lang="en-US" sz="3600" dirty="0" smtClean="0">
                <a:solidFill>
                  <a:srgbClr val="0C0600"/>
                </a:solidFill>
              </a:rPr>
              <a:t>   </a:t>
            </a:r>
            <a:r>
              <a:rPr lang="ar-IQ" sz="3100" dirty="0" smtClean="0"/>
              <a:t> </a:t>
            </a:r>
            <a:r>
              <a:rPr lang="ar-IQ" sz="2000" dirty="0"/>
              <a:t/>
            </a:r>
            <a:br>
              <a:rPr lang="ar-IQ" sz="2000" dirty="0"/>
            </a:br>
            <a:endParaRPr lang="en-US" sz="2000" dirty="0"/>
          </a:p>
        </p:txBody>
      </p:sp>
      <p:sp>
        <p:nvSpPr>
          <p:cNvPr id="19459" name="Text Box 34"/>
          <p:cNvSpPr txBox="1">
            <a:spLocks noChangeArrowheads="1"/>
          </p:cNvSpPr>
          <p:nvPr/>
        </p:nvSpPr>
        <p:spPr bwMode="auto">
          <a:xfrm>
            <a:off x="4500563" y="2722041"/>
            <a:ext cx="1943100" cy="1643063"/>
          </a:xfrm>
          <a:prstGeom prst="rect">
            <a:avLst/>
          </a:prstGeom>
          <a:solidFill>
            <a:schemeClr val="accent3"/>
          </a:solidFill>
          <a:ln>
            <a:headEnd/>
            <a:tailEnd/>
          </a:ln>
        </p:spPr>
        <p:style>
          <a:lnRef idx="2">
            <a:schemeClr val="accent2"/>
          </a:lnRef>
          <a:fillRef idx="1">
            <a:schemeClr val="lt1"/>
          </a:fillRef>
          <a:effectRef idx="0">
            <a:schemeClr val="accent2"/>
          </a:effectRef>
          <a:fontRef idx="minor">
            <a:schemeClr val="dk1"/>
          </a:fontRef>
        </p:style>
        <p:txBody>
          <a:bodyPr>
            <a:spAutoFit/>
          </a:bodyPr>
          <a:lstStyle>
            <a:lvl1pPr algn="l" rtl="0" eaLnBrk="0" hangingPunct="0">
              <a:defRPr>
                <a:solidFill>
                  <a:schemeClr val="tx1"/>
                </a:solidFill>
                <a:latin typeface="Arial" pitchFamily="34" charset="0"/>
                <a:cs typeface="Arial" pitchFamily="34" charset="0"/>
              </a:defRPr>
            </a:lvl1pPr>
            <a:lvl2pPr marL="742950" indent="-285750" algn="l" rtl="0" eaLnBrk="0" hangingPunct="0">
              <a:defRPr>
                <a:solidFill>
                  <a:schemeClr val="tx1"/>
                </a:solidFill>
                <a:latin typeface="Arial" pitchFamily="34" charset="0"/>
                <a:cs typeface="Arial" pitchFamily="34" charset="0"/>
              </a:defRPr>
            </a:lvl2pPr>
            <a:lvl3pPr marL="1143000" indent="-228600" algn="l" rtl="0" eaLnBrk="0" hangingPunct="0">
              <a:defRPr>
                <a:solidFill>
                  <a:schemeClr val="tx1"/>
                </a:solidFill>
                <a:latin typeface="Arial" pitchFamily="34" charset="0"/>
                <a:cs typeface="Arial" pitchFamily="34" charset="0"/>
              </a:defRPr>
            </a:lvl3pPr>
            <a:lvl4pPr marL="1600200" indent="-228600" algn="l" rtl="0" eaLnBrk="0" hangingPunct="0">
              <a:defRPr>
                <a:solidFill>
                  <a:schemeClr val="tx1"/>
                </a:solidFill>
                <a:latin typeface="Arial" pitchFamily="34" charset="0"/>
                <a:cs typeface="Arial" pitchFamily="34" charset="0"/>
              </a:defRPr>
            </a:lvl4pPr>
            <a:lvl5pPr marL="2057400" indent="-228600" algn="l" rtl="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fontAlgn="base" hangingPunct="1">
              <a:spcBef>
                <a:spcPct val="50000"/>
              </a:spcBef>
              <a:spcAft>
                <a:spcPct val="0"/>
              </a:spcAft>
            </a:pPr>
            <a:r>
              <a:rPr lang="ar-IQ" sz="2000" b="1" dirty="0">
                <a:solidFill>
                  <a:srgbClr val="000000"/>
                </a:solidFill>
                <a:latin typeface="Times New Roman" pitchFamily="18" charset="0"/>
              </a:rPr>
              <a:t>المهارة أوالتكنيك</a:t>
            </a:r>
          </a:p>
          <a:p>
            <a:pPr algn="ctr" rtl="1" eaLnBrk="1" fontAlgn="base" hangingPunct="1">
              <a:spcBef>
                <a:spcPct val="50000"/>
              </a:spcBef>
              <a:spcAft>
                <a:spcPct val="0"/>
              </a:spcAft>
            </a:pPr>
            <a:endParaRPr lang="ar-IQ" b="1" dirty="0">
              <a:solidFill>
                <a:srgbClr val="000000"/>
              </a:solidFill>
              <a:latin typeface="Times New Roman" pitchFamily="18" charset="0"/>
            </a:endParaRPr>
          </a:p>
          <a:p>
            <a:pPr algn="ctr" rtl="1" eaLnBrk="1" fontAlgn="base" hangingPunct="1">
              <a:spcBef>
                <a:spcPct val="50000"/>
              </a:spcBef>
              <a:spcAft>
                <a:spcPct val="0"/>
              </a:spcAft>
            </a:pPr>
            <a:endParaRPr lang="ar-IQ" b="1" dirty="0">
              <a:solidFill>
                <a:srgbClr val="000000"/>
              </a:solidFill>
              <a:latin typeface="Times New Roman" pitchFamily="18" charset="0"/>
            </a:endParaRPr>
          </a:p>
          <a:p>
            <a:pPr algn="ctr" rtl="1" eaLnBrk="1" fontAlgn="base" hangingPunct="1">
              <a:spcBef>
                <a:spcPct val="50000"/>
              </a:spcBef>
              <a:spcAft>
                <a:spcPct val="0"/>
              </a:spcAft>
            </a:pPr>
            <a:r>
              <a:rPr lang="ar-IQ" b="1" dirty="0">
                <a:solidFill>
                  <a:srgbClr val="000000"/>
                </a:solidFill>
                <a:latin typeface="Times New Roman" pitchFamily="18" charset="0"/>
              </a:rPr>
              <a:t> </a:t>
            </a:r>
            <a:endParaRPr lang="en-US" b="1" dirty="0">
              <a:solidFill>
                <a:srgbClr val="000000"/>
              </a:solidFill>
              <a:latin typeface="Times New Roman" pitchFamily="18" charset="0"/>
            </a:endParaRPr>
          </a:p>
        </p:txBody>
      </p:sp>
      <p:sp>
        <p:nvSpPr>
          <p:cNvPr id="19460" name="Text Box 35"/>
          <p:cNvSpPr txBox="1">
            <a:spLocks noChangeArrowheads="1"/>
          </p:cNvSpPr>
          <p:nvPr/>
        </p:nvSpPr>
        <p:spPr bwMode="auto">
          <a:xfrm>
            <a:off x="2484438" y="2722041"/>
            <a:ext cx="2016125" cy="1643063"/>
          </a:xfrm>
          <a:prstGeom prst="rect">
            <a:avLst/>
          </a:prstGeom>
          <a:solidFill>
            <a:schemeClr val="tx2">
              <a:lumMod val="40000"/>
              <a:lumOff val="60000"/>
            </a:schemeClr>
          </a:solidFill>
          <a:ln>
            <a:headEnd/>
            <a:tailEnd/>
          </a:ln>
        </p:spPr>
        <p:style>
          <a:lnRef idx="2">
            <a:schemeClr val="dk1"/>
          </a:lnRef>
          <a:fillRef idx="1">
            <a:schemeClr val="lt1"/>
          </a:fillRef>
          <a:effectRef idx="0">
            <a:schemeClr val="dk1"/>
          </a:effectRef>
          <a:fontRef idx="minor">
            <a:schemeClr val="dk1"/>
          </a:fontRef>
        </p:style>
        <p:txBody>
          <a:bodyPr>
            <a:spAutoFit/>
          </a:bodyPr>
          <a:lstStyle>
            <a:lvl1pPr algn="l" rtl="0" eaLnBrk="0" hangingPunct="0">
              <a:defRPr>
                <a:solidFill>
                  <a:schemeClr val="tx1"/>
                </a:solidFill>
                <a:latin typeface="Arial" pitchFamily="34" charset="0"/>
                <a:cs typeface="Arial" pitchFamily="34" charset="0"/>
              </a:defRPr>
            </a:lvl1pPr>
            <a:lvl2pPr marL="742950" indent="-285750" algn="l" rtl="0" eaLnBrk="0" hangingPunct="0">
              <a:defRPr>
                <a:solidFill>
                  <a:schemeClr val="tx1"/>
                </a:solidFill>
                <a:latin typeface="Arial" pitchFamily="34" charset="0"/>
                <a:cs typeface="Arial" pitchFamily="34" charset="0"/>
              </a:defRPr>
            </a:lvl2pPr>
            <a:lvl3pPr marL="1143000" indent="-228600" algn="l" rtl="0" eaLnBrk="0" hangingPunct="0">
              <a:defRPr>
                <a:solidFill>
                  <a:schemeClr val="tx1"/>
                </a:solidFill>
                <a:latin typeface="Arial" pitchFamily="34" charset="0"/>
                <a:cs typeface="Arial" pitchFamily="34" charset="0"/>
              </a:defRPr>
            </a:lvl3pPr>
            <a:lvl4pPr marL="1600200" indent="-228600" algn="l" rtl="0" eaLnBrk="0" hangingPunct="0">
              <a:defRPr>
                <a:solidFill>
                  <a:schemeClr val="tx1"/>
                </a:solidFill>
                <a:latin typeface="Arial" pitchFamily="34" charset="0"/>
                <a:cs typeface="Arial" pitchFamily="34" charset="0"/>
              </a:defRPr>
            </a:lvl4pPr>
            <a:lvl5pPr marL="2057400" indent="-228600" algn="l" rtl="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fontAlgn="base" hangingPunct="1">
              <a:spcBef>
                <a:spcPct val="50000"/>
              </a:spcBef>
              <a:spcAft>
                <a:spcPct val="0"/>
              </a:spcAft>
            </a:pPr>
            <a:r>
              <a:rPr lang="ar-IQ" b="1" dirty="0">
                <a:solidFill>
                  <a:srgbClr val="000000"/>
                </a:solidFill>
                <a:latin typeface="Times New Roman" pitchFamily="18" charset="0"/>
              </a:rPr>
              <a:t>              </a:t>
            </a:r>
            <a:r>
              <a:rPr lang="ar-IQ" sz="2000" b="1" dirty="0">
                <a:solidFill>
                  <a:srgbClr val="000000"/>
                </a:solidFill>
                <a:latin typeface="Times New Roman" pitchFamily="18" charset="0"/>
              </a:rPr>
              <a:t>المرونة </a:t>
            </a:r>
          </a:p>
          <a:p>
            <a:pPr algn="ctr" rtl="1" eaLnBrk="1" fontAlgn="base" hangingPunct="1">
              <a:spcBef>
                <a:spcPct val="50000"/>
              </a:spcBef>
              <a:spcAft>
                <a:spcPct val="0"/>
              </a:spcAft>
            </a:pPr>
            <a:endParaRPr lang="ar-IQ" b="1" dirty="0">
              <a:solidFill>
                <a:srgbClr val="000000"/>
              </a:solidFill>
              <a:latin typeface="Times New Roman" pitchFamily="18" charset="0"/>
            </a:endParaRPr>
          </a:p>
          <a:p>
            <a:pPr rtl="1" eaLnBrk="1" fontAlgn="base" hangingPunct="1">
              <a:spcBef>
                <a:spcPct val="50000"/>
              </a:spcBef>
              <a:spcAft>
                <a:spcPct val="0"/>
              </a:spcAft>
            </a:pPr>
            <a:endParaRPr lang="ar-IQ" b="1" dirty="0">
              <a:solidFill>
                <a:srgbClr val="000000"/>
              </a:solidFill>
              <a:latin typeface="Times New Roman" pitchFamily="18" charset="0"/>
            </a:endParaRPr>
          </a:p>
          <a:p>
            <a:pPr rtl="1" eaLnBrk="1" fontAlgn="base" hangingPunct="1">
              <a:spcBef>
                <a:spcPct val="50000"/>
              </a:spcBef>
              <a:spcAft>
                <a:spcPct val="0"/>
              </a:spcAft>
            </a:pPr>
            <a:endParaRPr lang="ar-IQ" b="1" dirty="0">
              <a:solidFill>
                <a:srgbClr val="000000"/>
              </a:solidFill>
              <a:latin typeface="Times New Roman" pitchFamily="18" charset="0"/>
            </a:endParaRPr>
          </a:p>
        </p:txBody>
      </p:sp>
      <p:sp>
        <p:nvSpPr>
          <p:cNvPr id="19461" name="Text Box 36"/>
          <p:cNvSpPr txBox="1">
            <a:spLocks noChangeArrowheads="1"/>
          </p:cNvSpPr>
          <p:nvPr/>
        </p:nvSpPr>
        <p:spPr bwMode="auto">
          <a:xfrm>
            <a:off x="4500563" y="4359295"/>
            <a:ext cx="1943100" cy="1661993"/>
          </a:xfrm>
          <a:prstGeom prst="rect">
            <a:avLst/>
          </a:prstGeom>
          <a:solidFill>
            <a:schemeClr val="accent4">
              <a:lumMod val="60000"/>
              <a:lumOff val="40000"/>
            </a:schemeClr>
          </a:solidFill>
          <a:ln>
            <a:headEnd/>
            <a:tailEnd/>
          </a:ln>
        </p:spPr>
        <p:style>
          <a:lnRef idx="2">
            <a:schemeClr val="accent3"/>
          </a:lnRef>
          <a:fillRef idx="1">
            <a:schemeClr val="lt1"/>
          </a:fillRef>
          <a:effectRef idx="0">
            <a:schemeClr val="accent3"/>
          </a:effectRef>
          <a:fontRef idx="minor">
            <a:schemeClr val="dk1"/>
          </a:fontRef>
        </p:style>
        <p:txBody>
          <a:bodyPr>
            <a:spAutoFit/>
          </a:bodyPr>
          <a:lstStyle>
            <a:lvl1pPr algn="l" rtl="0" eaLnBrk="0" hangingPunct="0">
              <a:defRPr>
                <a:solidFill>
                  <a:schemeClr val="tx1"/>
                </a:solidFill>
                <a:latin typeface="Arial" pitchFamily="34" charset="0"/>
                <a:cs typeface="Arial" pitchFamily="34" charset="0"/>
              </a:defRPr>
            </a:lvl1pPr>
            <a:lvl2pPr marL="742950" indent="-285750" algn="l" rtl="0" eaLnBrk="0" hangingPunct="0">
              <a:defRPr>
                <a:solidFill>
                  <a:schemeClr val="tx1"/>
                </a:solidFill>
                <a:latin typeface="Arial" pitchFamily="34" charset="0"/>
                <a:cs typeface="Arial" pitchFamily="34" charset="0"/>
              </a:defRPr>
            </a:lvl2pPr>
            <a:lvl3pPr marL="1143000" indent="-228600" algn="l" rtl="0" eaLnBrk="0" hangingPunct="0">
              <a:defRPr>
                <a:solidFill>
                  <a:schemeClr val="tx1"/>
                </a:solidFill>
                <a:latin typeface="Arial" pitchFamily="34" charset="0"/>
                <a:cs typeface="Arial" pitchFamily="34" charset="0"/>
              </a:defRPr>
            </a:lvl3pPr>
            <a:lvl4pPr marL="1600200" indent="-228600" algn="l" rtl="0" eaLnBrk="0" hangingPunct="0">
              <a:defRPr>
                <a:solidFill>
                  <a:schemeClr val="tx1"/>
                </a:solidFill>
                <a:latin typeface="Arial" pitchFamily="34" charset="0"/>
                <a:cs typeface="Arial" pitchFamily="34" charset="0"/>
              </a:defRPr>
            </a:lvl4pPr>
            <a:lvl5pPr marL="2057400" indent="-228600" algn="l" rtl="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fontAlgn="base" hangingPunct="1">
              <a:spcBef>
                <a:spcPct val="50000"/>
              </a:spcBef>
              <a:spcAft>
                <a:spcPct val="0"/>
              </a:spcAft>
            </a:pPr>
            <a:endParaRPr lang="ar-IQ" b="1" dirty="0">
              <a:solidFill>
                <a:srgbClr val="000000"/>
              </a:solidFill>
              <a:latin typeface="Times New Roman" pitchFamily="18" charset="0"/>
            </a:endParaRPr>
          </a:p>
          <a:p>
            <a:pPr rtl="1" eaLnBrk="1" fontAlgn="base" hangingPunct="1">
              <a:spcBef>
                <a:spcPct val="50000"/>
              </a:spcBef>
              <a:spcAft>
                <a:spcPct val="0"/>
              </a:spcAft>
            </a:pPr>
            <a:endParaRPr lang="ar-IQ" b="1" dirty="0">
              <a:solidFill>
                <a:srgbClr val="000000"/>
              </a:solidFill>
              <a:latin typeface="Times New Roman" pitchFamily="18" charset="0"/>
            </a:endParaRPr>
          </a:p>
          <a:p>
            <a:pPr algn="ctr" rtl="1" eaLnBrk="1" fontAlgn="base" hangingPunct="1">
              <a:spcBef>
                <a:spcPct val="50000"/>
              </a:spcBef>
              <a:spcAft>
                <a:spcPct val="0"/>
              </a:spcAft>
            </a:pPr>
            <a:endParaRPr lang="ar-IQ" b="1" dirty="0" smtClean="0">
              <a:solidFill>
                <a:srgbClr val="000000"/>
              </a:solidFill>
              <a:latin typeface="Times New Roman" pitchFamily="18" charset="0"/>
            </a:endParaRPr>
          </a:p>
          <a:p>
            <a:pPr algn="r" rtl="1" eaLnBrk="1" fontAlgn="base" hangingPunct="1">
              <a:spcBef>
                <a:spcPct val="50000"/>
              </a:spcBef>
              <a:spcAft>
                <a:spcPct val="0"/>
              </a:spcAft>
            </a:pPr>
            <a:r>
              <a:rPr lang="ar-IQ" sz="2000" b="1" dirty="0">
                <a:solidFill>
                  <a:srgbClr val="000000"/>
                </a:solidFill>
                <a:latin typeface="Times New Roman" pitchFamily="18" charset="0"/>
              </a:rPr>
              <a:t>الرشاقة </a:t>
            </a:r>
            <a:endParaRPr lang="en-US" sz="2000" b="1" dirty="0">
              <a:solidFill>
                <a:srgbClr val="000000"/>
              </a:solidFill>
              <a:latin typeface="Times New Roman" pitchFamily="18" charset="0"/>
            </a:endParaRPr>
          </a:p>
        </p:txBody>
      </p:sp>
      <p:sp>
        <p:nvSpPr>
          <p:cNvPr id="19462" name="Text Box 37"/>
          <p:cNvSpPr txBox="1">
            <a:spLocks noChangeArrowheads="1"/>
          </p:cNvSpPr>
          <p:nvPr/>
        </p:nvSpPr>
        <p:spPr bwMode="auto">
          <a:xfrm>
            <a:off x="2484438" y="4359295"/>
            <a:ext cx="2016125" cy="1661993"/>
          </a:xfrm>
          <a:prstGeom prst="rect">
            <a:avLst/>
          </a:prstGeom>
          <a:solidFill>
            <a:srgbClr val="FFC000"/>
          </a:solidFill>
          <a:ln>
            <a:headEnd/>
            <a:tailEnd/>
          </a:ln>
        </p:spPr>
        <p:style>
          <a:lnRef idx="2">
            <a:schemeClr val="accent6"/>
          </a:lnRef>
          <a:fillRef idx="1">
            <a:schemeClr val="lt1"/>
          </a:fillRef>
          <a:effectRef idx="0">
            <a:schemeClr val="accent6"/>
          </a:effectRef>
          <a:fontRef idx="minor">
            <a:schemeClr val="dk1"/>
          </a:fontRef>
        </p:style>
        <p:txBody>
          <a:bodyPr>
            <a:spAutoFit/>
          </a:bodyPr>
          <a:lstStyle>
            <a:lvl1pPr algn="l" rtl="0" eaLnBrk="0" hangingPunct="0">
              <a:defRPr>
                <a:solidFill>
                  <a:schemeClr val="tx1"/>
                </a:solidFill>
                <a:latin typeface="Arial" pitchFamily="34" charset="0"/>
                <a:cs typeface="Arial" pitchFamily="34" charset="0"/>
              </a:defRPr>
            </a:lvl1pPr>
            <a:lvl2pPr marL="742950" indent="-285750" algn="l" rtl="0" eaLnBrk="0" hangingPunct="0">
              <a:defRPr>
                <a:solidFill>
                  <a:schemeClr val="tx1"/>
                </a:solidFill>
                <a:latin typeface="Arial" pitchFamily="34" charset="0"/>
                <a:cs typeface="Arial" pitchFamily="34" charset="0"/>
              </a:defRPr>
            </a:lvl2pPr>
            <a:lvl3pPr marL="1143000" indent="-228600" algn="l" rtl="0" eaLnBrk="0" hangingPunct="0">
              <a:defRPr>
                <a:solidFill>
                  <a:schemeClr val="tx1"/>
                </a:solidFill>
                <a:latin typeface="Arial" pitchFamily="34" charset="0"/>
                <a:cs typeface="Arial" pitchFamily="34" charset="0"/>
              </a:defRPr>
            </a:lvl3pPr>
            <a:lvl4pPr marL="1600200" indent="-228600" algn="l" rtl="0" eaLnBrk="0" hangingPunct="0">
              <a:defRPr>
                <a:solidFill>
                  <a:schemeClr val="tx1"/>
                </a:solidFill>
                <a:latin typeface="Arial" pitchFamily="34" charset="0"/>
                <a:cs typeface="Arial" pitchFamily="34" charset="0"/>
              </a:defRPr>
            </a:lvl4pPr>
            <a:lvl5pPr marL="2057400" indent="-228600" algn="l" rtl="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fontAlgn="base" hangingPunct="1">
              <a:spcBef>
                <a:spcPct val="50000"/>
              </a:spcBef>
              <a:spcAft>
                <a:spcPct val="0"/>
              </a:spcAft>
            </a:pPr>
            <a:endParaRPr lang="ar-IQ" b="1" dirty="0">
              <a:solidFill>
                <a:srgbClr val="000000"/>
              </a:solidFill>
              <a:latin typeface="Times New Roman" pitchFamily="18" charset="0"/>
            </a:endParaRPr>
          </a:p>
          <a:p>
            <a:pPr rtl="1" eaLnBrk="1" fontAlgn="base" hangingPunct="1">
              <a:spcBef>
                <a:spcPct val="50000"/>
              </a:spcBef>
              <a:spcAft>
                <a:spcPct val="0"/>
              </a:spcAft>
            </a:pPr>
            <a:endParaRPr lang="ar-IQ" b="1" dirty="0">
              <a:solidFill>
                <a:srgbClr val="000000"/>
              </a:solidFill>
              <a:latin typeface="Times New Roman" pitchFamily="18" charset="0"/>
            </a:endParaRPr>
          </a:p>
          <a:p>
            <a:pPr algn="ctr" rtl="1" eaLnBrk="1" fontAlgn="base" hangingPunct="1">
              <a:spcBef>
                <a:spcPct val="50000"/>
              </a:spcBef>
              <a:spcAft>
                <a:spcPct val="0"/>
              </a:spcAft>
            </a:pPr>
            <a:endParaRPr lang="ar-IQ" b="1" dirty="0">
              <a:solidFill>
                <a:srgbClr val="000000"/>
              </a:solidFill>
              <a:latin typeface="Times New Roman" pitchFamily="18" charset="0"/>
            </a:endParaRPr>
          </a:p>
          <a:p>
            <a:pPr algn="ctr" rtl="1" eaLnBrk="1" fontAlgn="base" hangingPunct="1">
              <a:spcBef>
                <a:spcPct val="50000"/>
              </a:spcBef>
              <a:spcAft>
                <a:spcPct val="0"/>
              </a:spcAft>
            </a:pPr>
            <a:r>
              <a:rPr lang="ar-IQ" b="1" dirty="0">
                <a:solidFill>
                  <a:srgbClr val="000000"/>
                </a:solidFill>
                <a:latin typeface="Times New Roman" pitchFamily="18" charset="0"/>
              </a:rPr>
              <a:t>            </a:t>
            </a:r>
            <a:r>
              <a:rPr lang="ar-IQ" sz="2000" b="1" dirty="0">
                <a:solidFill>
                  <a:srgbClr val="000000"/>
                </a:solidFill>
                <a:latin typeface="Times New Roman" pitchFamily="18" charset="0"/>
              </a:rPr>
              <a:t> التوازن </a:t>
            </a:r>
            <a:endParaRPr lang="en-US" b="1" dirty="0">
              <a:solidFill>
                <a:srgbClr val="000000"/>
              </a:solidFill>
              <a:latin typeface="Times New Roman" pitchFamily="18" charset="0"/>
            </a:endParaRPr>
          </a:p>
        </p:txBody>
      </p:sp>
      <p:sp>
        <p:nvSpPr>
          <p:cNvPr id="19464" name="Text Box 39"/>
          <p:cNvSpPr txBox="1">
            <a:spLocks noChangeArrowheads="1"/>
          </p:cNvSpPr>
          <p:nvPr/>
        </p:nvSpPr>
        <p:spPr bwMode="auto">
          <a:xfrm>
            <a:off x="1095375" y="3954463"/>
            <a:ext cx="8842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defRPr>
                <a:solidFill>
                  <a:schemeClr val="tx1"/>
                </a:solidFill>
                <a:latin typeface="Arial" pitchFamily="34" charset="0"/>
                <a:cs typeface="Arial" pitchFamily="34" charset="0"/>
              </a:defRPr>
            </a:lvl1pPr>
            <a:lvl2pPr marL="742950" indent="-285750" algn="l" rtl="0" eaLnBrk="0" hangingPunct="0">
              <a:defRPr>
                <a:solidFill>
                  <a:schemeClr val="tx1"/>
                </a:solidFill>
                <a:latin typeface="Arial" pitchFamily="34" charset="0"/>
                <a:cs typeface="Arial" pitchFamily="34" charset="0"/>
              </a:defRPr>
            </a:lvl2pPr>
            <a:lvl3pPr marL="1143000" indent="-228600" algn="l" rtl="0" eaLnBrk="0" hangingPunct="0">
              <a:defRPr>
                <a:solidFill>
                  <a:schemeClr val="tx1"/>
                </a:solidFill>
                <a:latin typeface="Arial" pitchFamily="34" charset="0"/>
                <a:cs typeface="Arial" pitchFamily="34" charset="0"/>
              </a:defRPr>
            </a:lvl3pPr>
            <a:lvl4pPr marL="1600200" indent="-228600" algn="l" rtl="0" eaLnBrk="0" hangingPunct="0">
              <a:defRPr>
                <a:solidFill>
                  <a:schemeClr val="tx1"/>
                </a:solidFill>
                <a:latin typeface="Arial" pitchFamily="34" charset="0"/>
                <a:cs typeface="Arial" pitchFamily="34" charset="0"/>
              </a:defRPr>
            </a:lvl4pPr>
            <a:lvl5pPr marL="2057400" indent="-228600" algn="l" rtl="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rtl="1" eaLnBrk="1" fontAlgn="base" hangingPunct="1">
              <a:spcBef>
                <a:spcPct val="0"/>
              </a:spcBef>
              <a:spcAft>
                <a:spcPct val="0"/>
              </a:spcAft>
            </a:pPr>
            <a:endParaRPr lang="en-US" b="1">
              <a:solidFill>
                <a:srgbClr val="000000"/>
              </a:solidFill>
              <a:latin typeface="Times New Roman" pitchFamily="18" charset="0"/>
            </a:endParaRPr>
          </a:p>
        </p:txBody>
      </p:sp>
      <p:sp>
        <p:nvSpPr>
          <p:cNvPr id="19465" name="Text Box 40"/>
          <p:cNvSpPr txBox="1">
            <a:spLocks noChangeArrowheads="1"/>
          </p:cNvSpPr>
          <p:nvPr/>
        </p:nvSpPr>
        <p:spPr bwMode="auto">
          <a:xfrm>
            <a:off x="3276600" y="3188246"/>
            <a:ext cx="2447925" cy="2112962"/>
          </a:xfrm>
          <a:prstGeom prst="rect">
            <a:avLst/>
          </a:prstGeom>
          <a:noFill/>
          <a:ln w="12700">
            <a:solidFill>
              <a:srgbClr val="0C0600"/>
            </a:solidFill>
            <a:miter lim="800000"/>
            <a:headEnd/>
            <a:tailEnd/>
          </a:ln>
          <a:effectLst>
            <a:prstShdw prst="shdw17" dist="17961" dir="2700000">
              <a:srgbClr val="070400"/>
            </a:prstShdw>
          </a:effectLst>
          <a:extLst>
            <a:ext uri="{909E8E84-426E-40DD-AFC4-6F175D3DCCD1}">
              <a14:hiddenFill xmlns:a14="http://schemas.microsoft.com/office/drawing/2010/main">
                <a:solidFill>
                  <a:srgbClr val="FFFFFF"/>
                </a:solidFill>
              </a14:hiddenFill>
            </a:ext>
          </a:extLst>
        </p:spPr>
        <p:txBody>
          <a:bodyPr>
            <a:spAutoFit/>
          </a:bodyPr>
          <a:lstStyle>
            <a:lvl1pPr algn="l" rtl="0" eaLnBrk="0" hangingPunct="0">
              <a:defRPr>
                <a:solidFill>
                  <a:schemeClr val="tx1"/>
                </a:solidFill>
                <a:latin typeface="Arial" pitchFamily="34" charset="0"/>
                <a:cs typeface="Arial" pitchFamily="34" charset="0"/>
              </a:defRPr>
            </a:lvl1pPr>
            <a:lvl2pPr marL="742950" indent="-285750" algn="l" rtl="0" eaLnBrk="0" hangingPunct="0">
              <a:defRPr>
                <a:solidFill>
                  <a:schemeClr val="tx1"/>
                </a:solidFill>
                <a:latin typeface="Arial" pitchFamily="34" charset="0"/>
                <a:cs typeface="Arial" pitchFamily="34" charset="0"/>
              </a:defRPr>
            </a:lvl2pPr>
            <a:lvl3pPr marL="1143000" indent="-228600" algn="l" rtl="0" eaLnBrk="0" hangingPunct="0">
              <a:defRPr>
                <a:solidFill>
                  <a:schemeClr val="tx1"/>
                </a:solidFill>
                <a:latin typeface="Arial" pitchFamily="34" charset="0"/>
                <a:cs typeface="Arial" pitchFamily="34" charset="0"/>
              </a:defRPr>
            </a:lvl3pPr>
            <a:lvl4pPr marL="1600200" indent="-228600" algn="l" rtl="0" eaLnBrk="0" hangingPunct="0">
              <a:defRPr>
                <a:solidFill>
                  <a:schemeClr val="tx1"/>
                </a:solidFill>
                <a:latin typeface="Arial" pitchFamily="34" charset="0"/>
                <a:cs typeface="Arial" pitchFamily="34" charset="0"/>
              </a:defRPr>
            </a:lvl4pPr>
            <a:lvl5pPr marL="2057400" indent="-228600" algn="l" rtl="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fontAlgn="base" hangingPunct="1">
              <a:spcBef>
                <a:spcPct val="50000"/>
              </a:spcBef>
              <a:spcAft>
                <a:spcPct val="0"/>
              </a:spcAft>
            </a:pPr>
            <a:endParaRPr lang="ar-IQ" sz="2400" b="1" dirty="0">
              <a:solidFill>
                <a:srgbClr val="000000"/>
              </a:solidFill>
              <a:latin typeface="Times New Roman" pitchFamily="18" charset="0"/>
            </a:endParaRPr>
          </a:p>
          <a:p>
            <a:pPr rtl="1" eaLnBrk="1" fontAlgn="base" hangingPunct="1">
              <a:spcBef>
                <a:spcPct val="50000"/>
              </a:spcBef>
              <a:spcAft>
                <a:spcPct val="0"/>
              </a:spcAft>
            </a:pPr>
            <a:endParaRPr lang="ar-IQ" sz="2400" b="1" dirty="0">
              <a:solidFill>
                <a:srgbClr val="000000"/>
              </a:solidFill>
              <a:latin typeface="Times New Roman" pitchFamily="18" charset="0"/>
            </a:endParaRPr>
          </a:p>
          <a:p>
            <a:pPr algn="ctr" rtl="1" eaLnBrk="1" fontAlgn="base" hangingPunct="1">
              <a:spcBef>
                <a:spcPct val="50000"/>
              </a:spcBef>
              <a:spcAft>
                <a:spcPct val="0"/>
              </a:spcAft>
            </a:pPr>
            <a:endParaRPr lang="ar-IQ" sz="2400" b="1" dirty="0">
              <a:solidFill>
                <a:srgbClr val="000000"/>
              </a:solidFill>
              <a:latin typeface="Times New Roman" pitchFamily="18" charset="0"/>
            </a:endParaRPr>
          </a:p>
          <a:p>
            <a:pPr algn="ctr" rtl="1" eaLnBrk="1" fontAlgn="base" hangingPunct="1">
              <a:spcBef>
                <a:spcPct val="50000"/>
              </a:spcBef>
              <a:spcAft>
                <a:spcPct val="0"/>
              </a:spcAft>
            </a:pPr>
            <a:endParaRPr lang="en-US" sz="2400" b="1" dirty="0">
              <a:solidFill>
                <a:srgbClr val="000000"/>
              </a:solidFill>
              <a:latin typeface="Times New Roman" pitchFamily="18" charset="0"/>
            </a:endParaRPr>
          </a:p>
        </p:txBody>
      </p:sp>
      <p:sp>
        <p:nvSpPr>
          <p:cNvPr id="19466" name="Text Box 41"/>
          <p:cNvSpPr txBox="1">
            <a:spLocks noChangeArrowheads="1"/>
          </p:cNvSpPr>
          <p:nvPr/>
        </p:nvSpPr>
        <p:spPr bwMode="auto">
          <a:xfrm>
            <a:off x="3924300" y="3501008"/>
            <a:ext cx="1079500" cy="147732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flatTx/>
          </a:bodyPr>
          <a:lstStyle>
            <a:lvl1pPr algn="l" rtl="0" eaLnBrk="0" hangingPunct="0">
              <a:defRPr>
                <a:solidFill>
                  <a:schemeClr val="tx1"/>
                </a:solidFill>
                <a:latin typeface="Arial" pitchFamily="34" charset="0"/>
                <a:cs typeface="Arial" pitchFamily="34" charset="0"/>
              </a:defRPr>
            </a:lvl1pPr>
            <a:lvl2pPr marL="742950" indent="-285750" algn="l" rtl="0" eaLnBrk="0" hangingPunct="0">
              <a:defRPr>
                <a:solidFill>
                  <a:schemeClr val="tx1"/>
                </a:solidFill>
                <a:latin typeface="Arial" pitchFamily="34" charset="0"/>
                <a:cs typeface="Arial" pitchFamily="34" charset="0"/>
              </a:defRPr>
            </a:lvl2pPr>
            <a:lvl3pPr marL="1143000" indent="-228600" algn="l" rtl="0" eaLnBrk="0" hangingPunct="0">
              <a:defRPr>
                <a:solidFill>
                  <a:schemeClr val="tx1"/>
                </a:solidFill>
                <a:latin typeface="Arial" pitchFamily="34" charset="0"/>
                <a:cs typeface="Arial" pitchFamily="34" charset="0"/>
              </a:defRPr>
            </a:lvl3pPr>
            <a:lvl4pPr marL="1600200" indent="-228600" algn="l" rtl="0" eaLnBrk="0" hangingPunct="0">
              <a:defRPr>
                <a:solidFill>
                  <a:schemeClr val="tx1"/>
                </a:solidFill>
                <a:latin typeface="Arial" pitchFamily="34" charset="0"/>
                <a:cs typeface="Arial" pitchFamily="34" charset="0"/>
              </a:defRPr>
            </a:lvl4pPr>
            <a:lvl5pPr marL="2057400" indent="-228600" algn="l" rtl="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fontAlgn="base" hangingPunct="1">
              <a:spcBef>
                <a:spcPct val="50000"/>
              </a:spcBef>
              <a:spcAft>
                <a:spcPct val="0"/>
              </a:spcAft>
            </a:pPr>
            <a:endParaRPr lang="ar-IQ" sz="1200" b="1" dirty="0">
              <a:solidFill>
                <a:srgbClr val="000000"/>
              </a:solidFill>
              <a:latin typeface="Times New Roman" pitchFamily="18" charset="0"/>
            </a:endParaRPr>
          </a:p>
          <a:p>
            <a:pPr algn="ctr" rtl="1" eaLnBrk="1" fontAlgn="base" hangingPunct="1">
              <a:spcBef>
                <a:spcPct val="50000"/>
              </a:spcBef>
              <a:spcAft>
                <a:spcPct val="0"/>
              </a:spcAft>
            </a:pPr>
            <a:r>
              <a:rPr lang="ar-IQ" sz="2400" b="1" dirty="0" smtClean="0">
                <a:solidFill>
                  <a:srgbClr val="000000"/>
                </a:solidFill>
                <a:latin typeface="Times New Roman" pitchFamily="18" charset="0"/>
              </a:rPr>
              <a:t>ال</a:t>
            </a:r>
            <a:r>
              <a:rPr lang="ar-SA" sz="2400" b="1" dirty="0" smtClean="0">
                <a:solidFill>
                  <a:srgbClr val="000000"/>
                </a:solidFill>
                <a:latin typeface="Times New Roman" pitchFamily="18" charset="0"/>
              </a:rPr>
              <a:t>قدر</a:t>
            </a:r>
            <a:r>
              <a:rPr lang="ar-IQ" sz="2400" b="1" dirty="0" smtClean="0">
                <a:solidFill>
                  <a:srgbClr val="000000"/>
                </a:solidFill>
                <a:latin typeface="Times New Roman" pitchFamily="18" charset="0"/>
              </a:rPr>
              <a:t>ات </a:t>
            </a:r>
            <a:r>
              <a:rPr lang="ar-IQ" sz="2400" b="1" dirty="0">
                <a:solidFill>
                  <a:srgbClr val="000000"/>
                </a:solidFill>
                <a:latin typeface="Times New Roman" pitchFamily="18" charset="0"/>
              </a:rPr>
              <a:t>الحركية</a:t>
            </a:r>
            <a:r>
              <a:rPr lang="ar-IQ" sz="1600" b="1" dirty="0">
                <a:solidFill>
                  <a:srgbClr val="000000"/>
                </a:solidFill>
                <a:latin typeface="Times New Roman" pitchFamily="18" charset="0"/>
              </a:rPr>
              <a:t> </a:t>
            </a:r>
          </a:p>
          <a:p>
            <a:pPr algn="ctr" rtl="1" eaLnBrk="1" fontAlgn="base" hangingPunct="1">
              <a:spcBef>
                <a:spcPct val="50000"/>
              </a:spcBef>
              <a:spcAft>
                <a:spcPct val="0"/>
              </a:spcAft>
            </a:pPr>
            <a:endParaRPr lang="en-US" sz="1200" b="1" dirty="0">
              <a:solidFill>
                <a:srgbClr val="000000"/>
              </a:solidFill>
              <a:latin typeface="Times New Roman" pitchFamily="18" charset="0"/>
            </a:endParaRPr>
          </a:p>
        </p:txBody>
      </p:sp>
      <p:sp>
        <p:nvSpPr>
          <p:cNvPr id="19467" name="Line 42"/>
          <p:cNvSpPr>
            <a:spLocks noChangeShapeType="1"/>
          </p:cNvSpPr>
          <p:nvPr/>
        </p:nvSpPr>
        <p:spPr bwMode="auto">
          <a:xfrm flipH="1">
            <a:off x="3203848" y="4653136"/>
            <a:ext cx="720452" cy="8640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9470" name="Line 45"/>
          <p:cNvSpPr>
            <a:spLocks noChangeShapeType="1"/>
          </p:cNvSpPr>
          <p:nvPr/>
        </p:nvSpPr>
        <p:spPr bwMode="auto">
          <a:xfrm>
            <a:off x="5003800" y="4509120"/>
            <a:ext cx="936352" cy="7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9471" name="Line 47"/>
          <p:cNvSpPr>
            <a:spLocks noChangeShapeType="1"/>
          </p:cNvSpPr>
          <p:nvPr/>
        </p:nvSpPr>
        <p:spPr bwMode="auto">
          <a:xfrm flipH="1" flipV="1">
            <a:off x="3276599" y="3068959"/>
            <a:ext cx="863352" cy="720080"/>
          </a:xfrm>
          <a:prstGeom prst="line">
            <a:avLst/>
          </a:prstGeom>
          <a:noFill/>
          <a:ln w="9525">
            <a:solidFill>
              <a:srgbClr val="0C0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9472" name="Line 48"/>
          <p:cNvSpPr>
            <a:spLocks noChangeShapeType="1"/>
          </p:cNvSpPr>
          <p:nvPr/>
        </p:nvSpPr>
        <p:spPr bwMode="auto">
          <a:xfrm flipV="1">
            <a:off x="4716016" y="3068957"/>
            <a:ext cx="756097" cy="720082"/>
          </a:xfrm>
          <a:prstGeom prst="line">
            <a:avLst/>
          </a:prstGeom>
          <a:noFill/>
          <a:ln w="9525">
            <a:solidFill>
              <a:srgbClr val="0C0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9475" name="Text Box 51"/>
          <p:cNvSpPr txBox="1">
            <a:spLocks noChangeArrowheads="1"/>
          </p:cNvSpPr>
          <p:nvPr/>
        </p:nvSpPr>
        <p:spPr bwMode="auto">
          <a:xfrm>
            <a:off x="1979614" y="6093296"/>
            <a:ext cx="4752626" cy="646331"/>
          </a:xfrm>
          <a:prstGeom prst="rect">
            <a:avLst/>
          </a:prstGeom>
          <a:solidFill>
            <a:schemeClr val="accent6">
              <a:lumMod val="75000"/>
            </a:schemeClr>
          </a:solidFill>
          <a:ln>
            <a:noFill/>
          </a:ln>
          <a:extLst/>
        </p:spPr>
        <p:txBody>
          <a:bodyPr wrap="square">
            <a:spAutoFit/>
          </a:bodyPr>
          <a:lstStyle>
            <a:lvl1pPr algn="l" rtl="0" eaLnBrk="0" hangingPunct="0">
              <a:defRPr>
                <a:solidFill>
                  <a:schemeClr val="tx1"/>
                </a:solidFill>
                <a:latin typeface="Arial" pitchFamily="34" charset="0"/>
                <a:cs typeface="Arial" pitchFamily="34" charset="0"/>
              </a:defRPr>
            </a:lvl1pPr>
            <a:lvl2pPr marL="742950" indent="-285750" algn="l" rtl="0" eaLnBrk="0" hangingPunct="0">
              <a:defRPr>
                <a:solidFill>
                  <a:schemeClr val="tx1"/>
                </a:solidFill>
                <a:latin typeface="Arial" pitchFamily="34" charset="0"/>
                <a:cs typeface="Arial" pitchFamily="34" charset="0"/>
              </a:defRPr>
            </a:lvl2pPr>
            <a:lvl3pPr marL="1143000" indent="-228600" algn="l" rtl="0" eaLnBrk="0" hangingPunct="0">
              <a:defRPr>
                <a:solidFill>
                  <a:schemeClr val="tx1"/>
                </a:solidFill>
                <a:latin typeface="Arial" pitchFamily="34" charset="0"/>
                <a:cs typeface="Arial" pitchFamily="34" charset="0"/>
              </a:defRPr>
            </a:lvl3pPr>
            <a:lvl4pPr marL="1600200" indent="-228600" algn="l" rtl="0" eaLnBrk="0" hangingPunct="0">
              <a:defRPr>
                <a:solidFill>
                  <a:schemeClr val="tx1"/>
                </a:solidFill>
                <a:latin typeface="Arial" pitchFamily="34" charset="0"/>
                <a:cs typeface="Arial" pitchFamily="34" charset="0"/>
              </a:defRPr>
            </a:lvl4pPr>
            <a:lvl5pPr marL="2057400" indent="-228600" algn="l" rtl="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fontAlgn="base" hangingPunct="1">
              <a:spcBef>
                <a:spcPct val="50000"/>
              </a:spcBef>
              <a:spcAft>
                <a:spcPct val="0"/>
              </a:spcAft>
            </a:pPr>
            <a:r>
              <a:rPr lang="ar-IQ" b="1" dirty="0">
                <a:solidFill>
                  <a:srgbClr val="000000"/>
                </a:solidFill>
                <a:latin typeface="Times New Roman" pitchFamily="18" charset="0"/>
              </a:rPr>
              <a:t> </a:t>
            </a:r>
            <a:r>
              <a:rPr lang="ar-IQ" sz="3600" b="1" dirty="0">
                <a:solidFill>
                  <a:srgbClr val="0C0600"/>
                </a:solidFill>
                <a:latin typeface="Times New Roman" pitchFamily="18" charset="0"/>
              </a:rPr>
              <a:t>مخطط </a:t>
            </a:r>
            <a:r>
              <a:rPr lang="ar-IQ" sz="3600" b="1" dirty="0" smtClean="0">
                <a:solidFill>
                  <a:srgbClr val="0C0600"/>
                </a:solidFill>
                <a:latin typeface="Times New Roman" pitchFamily="18" charset="0"/>
              </a:rPr>
              <a:t>لل</a:t>
            </a:r>
            <a:r>
              <a:rPr lang="ar-SA" sz="3600" b="1" dirty="0" smtClean="0">
                <a:solidFill>
                  <a:srgbClr val="0C0600"/>
                </a:solidFill>
                <a:latin typeface="Times New Roman" pitchFamily="18" charset="0"/>
              </a:rPr>
              <a:t>قدر</a:t>
            </a:r>
            <a:r>
              <a:rPr lang="ar-IQ" sz="3600" b="1" dirty="0" smtClean="0">
                <a:solidFill>
                  <a:srgbClr val="0C0600"/>
                </a:solidFill>
                <a:latin typeface="Times New Roman" pitchFamily="18" charset="0"/>
              </a:rPr>
              <a:t>ات </a:t>
            </a:r>
            <a:r>
              <a:rPr lang="ar-IQ" sz="3600" b="1" dirty="0">
                <a:solidFill>
                  <a:srgbClr val="0C0600"/>
                </a:solidFill>
                <a:latin typeface="Times New Roman" pitchFamily="18" charset="0"/>
              </a:rPr>
              <a:t>الحركية</a:t>
            </a:r>
            <a:r>
              <a:rPr lang="ar-IQ" sz="3600" b="1" dirty="0">
                <a:solidFill>
                  <a:srgbClr val="000000"/>
                </a:solidFill>
                <a:latin typeface="Times New Roman" pitchFamily="18" charset="0"/>
              </a:rPr>
              <a:t> </a:t>
            </a:r>
            <a:endParaRPr lang="en-US" b="1" dirty="0">
              <a:solidFill>
                <a:srgbClr val="000000"/>
              </a:solidFill>
              <a:latin typeface="Times New Roman" pitchFamily="18" charset="0"/>
            </a:endParaRPr>
          </a:p>
        </p:txBody>
      </p:sp>
      <p:sp>
        <p:nvSpPr>
          <p:cNvPr id="20" name="Text Box 35"/>
          <p:cNvSpPr txBox="1">
            <a:spLocks noChangeArrowheads="1"/>
          </p:cNvSpPr>
          <p:nvPr/>
        </p:nvSpPr>
        <p:spPr bwMode="auto">
          <a:xfrm>
            <a:off x="1259731" y="4038163"/>
            <a:ext cx="2016125" cy="523220"/>
          </a:xfrm>
          <a:prstGeom prst="rect">
            <a:avLst/>
          </a:prstGeom>
          <a:solidFill>
            <a:srgbClr val="FF0000"/>
          </a:solidFill>
          <a:ln>
            <a:headEnd/>
            <a:tailEnd/>
          </a:ln>
        </p:spPr>
        <p:style>
          <a:lnRef idx="2">
            <a:schemeClr val="dk1"/>
          </a:lnRef>
          <a:fillRef idx="1">
            <a:schemeClr val="lt1"/>
          </a:fillRef>
          <a:effectRef idx="0">
            <a:schemeClr val="dk1"/>
          </a:effectRef>
          <a:fontRef idx="minor">
            <a:schemeClr val="dk1"/>
          </a:fontRef>
        </p:style>
        <p:txBody>
          <a:bodyPr>
            <a:spAutoFit/>
          </a:bodyPr>
          <a:lstStyle>
            <a:lvl1pPr algn="l" rtl="0" eaLnBrk="0" hangingPunct="0">
              <a:defRPr>
                <a:solidFill>
                  <a:schemeClr val="tx1"/>
                </a:solidFill>
                <a:latin typeface="Arial" pitchFamily="34" charset="0"/>
                <a:cs typeface="Arial" pitchFamily="34" charset="0"/>
              </a:defRPr>
            </a:lvl1pPr>
            <a:lvl2pPr marL="742950" indent="-285750" algn="l" rtl="0" eaLnBrk="0" hangingPunct="0">
              <a:defRPr>
                <a:solidFill>
                  <a:schemeClr val="tx1"/>
                </a:solidFill>
                <a:latin typeface="Arial" pitchFamily="34" charset="0"/>
                <a:cs typeface="Arial" pitchFamily="34" charset="0"/>
              </a:defRPr>
            </a:lvl2pPr>
            <a:lvl3pPr marL="1143000" indent="-228600" algn="l" rtl="0" eaLnBrk="0" hangingPunct="0">
              <a:defRPr>
                <a:solidFill>
                  <a:schemeClr val="tx1"/>
                </a:solidFill>
                <a:latin typeface="Arial" pitchFamily="34" charset="0"/>
                <a:cs typeface="Arial" pitchFamily="34" charset="0"/>
              </a:defRPr>
            </a:lvl3pPr>
            <a:lvl4pPr marL="1600200" indent="-228600" algn="l" rtl="0" eaLnBrk="0" hangingPunct="0">
              <a:defRPr>
                <a:solidFill>
                  <a:schemeClr val="tx1"/>
                </a:solidFill>
                <a:latin typeface="Arial" pitchFamily="34" charset="0"/>
                <a:cs typeface="Arial" pitchFamily="34" charset="0"/>
              </a:defRPr>
            </a:lvl4pPr>
            <a:lvl5pPr marL="2057400" indent="-228600" algn="l" rtl="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fontAlgn="base" hangingPunct="1">
              <a:spcBef>
                <a:spcPct val="50000"/>
              </a:spcBef>
              <a:spcAft>
                <a:spcPct val="0"/>
              </a:spcAft>
            </a:pPr>
            <a:r>
              <a:rPr lang="ar-IQ" b="1" dirty="0">
                <a:solidFill>
                  <a:srgbClr val="000000"/>
                </a:solidFill>
                <a:latin typeface="Times New Roman" pitchFamily="18" charset="0"/>
              </a:rPr>
              <a:t>            </a:t>
            </a:r>
            <a:r>
              <a:rPr lang="ar-SA" sz="2800" b="1" dirty="0" smtClean="0">
                <a:solidFill>
                  <a:srgbClr val="000000"/>
                </a:solidFill>
                <a:latin typeface="Times New Roman" pitchFamily="18" charset="0"/>
              </a:rPr>
              <a:t>التوافق</a:t>
            </a:r>
            <a:endParaRPr lang="ar-IQ" sz="2800" b="1" dirty="0">
              <a:solidFill>
                <a:srgbClr val="000000"/>
              </a:solidFill>
              <a:latin typeface="Times New Roman" pitchFamily="18" charset="0"/>
            </a:endParaRPr>
          </a:p>
        </p:txBody>
      </p:sp>
      <p:sp>
        <p:nvSpPr>
          <p:cNvPr id="2" name="Rectangle 1"/>
          <p:cNvSpPr/>
          <p:nvPr/>
        </p:nvSpPr>
        <p:spPr>
          <a:xfrm>
            <a:off x="6515671" y="2636912"/>
            <a:ext cx="2592833" cy="4154984"/>
          </a:xfrm>
          <a:prstGeom prst="rect">
            <a:avLst/>
          </a:prstGeom>
          <a:solidFill>
            <a:schemeClr val="accent6">
              <a:lumMod val="60000"/>
              <a:lumOff val="40000"/>
            </a:schemeClr>
          </a:solidFill>
        </p:spPr>
        <p:txBody>
          <a:bodyPr wrap="square">
            <a:spAutoFit/>
          </a:bodyPr>
          <a:lstStyle/>
          <a:p>
            <a:pPr algn="just" fontAlgn="base">
              <a:spcBef>
                <a:spcPct val="50000"/>
              </a:spcBef>
              <a:spcAft>
                <a:spcPct val="0"/>
              </a:spcAft>
              <a:defRPr/>
            </a:pPr>
            <a:r>
              <a:rPr lang="ar-SA" sz="2000" b="1" u="sng" dirty="0" smtClean="0"/>
              <a:t>1-</a:t>
            </a:r>
            <a:r>
              <a:rPr lang="ar-IQ" sz="2000" b="1" u="sng" dirty="0" smtClean="0"/>
              <a:t>التوافق </a:t>
            </a:r>
            <a:r>
              <a:rPr lang="ar-SA" sz="2000" b="1" u="sng" dirty="0"/>
              <a:t>(</a:t>
            </a:r>
            <a:r>
              <a:rPr lang="en-US" sz="2000" b="1" u="sng" dirty="0"/>
              <a:t>compatibility</a:t>
            </a:r>
            <a:r>
              <a:rPr lang="ar-SA" sz="2000" b="1" u="sng" dirty="0"/>
              <a:t>)</a:t>
            </a:r>
            <a:r>
              <a:rPr lang="ar-IQ" sz="2000" dirty="0" smtClean="0"/>
              <a:t>:</a:t>
            </a:r>
            <a:endParaRPr lang="ar-SA" sz="1600" b="1" dirty="0" smtClean="0">
              <a:solidFill>
                <a:srgbClr val="C00000"/>
              </a:solidFill>
              <a:latin typeface="Times New Roman" pitchFamily="18" charset="0"/>
            </a:endParaRPr>
          </a:p>
          <a:p>
            <a:pPr algn="justLow"/>
            <a:r>
              <a:rPr lang="ar-IQ" sz="2800" dirty="0"/>
              <a:t>قدرة اللاعب على دمج حركات من أنواع مختلفة في إطار واحد وبأنسيابية وتناسق جميع الأجزاء المشتركة بأداء الحركة (المهارة)</a:t>
            </a:r>
            <a:r>
              <a:rPr lang="ar-IQ" sz="2800" b="1" u="sng" dirty="0"/>
              <a:t> </a:t>
            </a:r>
            <a:endParaRPr lang="en-US" sz="2800" dirty="0"/>
          </a:p>
        </p:txBody>
      </p:sp>
    </p:spTree>
    <p:extLst>
      <p:ext uri="{BB962C8B-B14F-4D97-AF65-F5344CB8AC3E}">
        <p14:creationId xmlns:p14="http://schemas.microsoft.com/office/powerpoint/2010/main" val="1002707760"/>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5"/>
                                        </p:tgtEl>
                                        <p:attrNameLst>
                                          <p:attrName>style.visibility</p:attrName>
                                        </p:attrNameLst>
                                      </p:cBhvr>
                                      <p:to>
                                        <p:strVal val="visible"/>
                                      </p:to>
                                    </p:set>
                                    <p:anim calcmode="lin" valueType="num">
                                      <p:cBhvr additive="base">
                                        <p:cTn id="7" dur="500" fill="hold"/>
                                        <p:tgtEl>
                                          <p:spTgt spid="19465"/>
                                        </p:tgtEl>
                                        <p:attrNameLst>
                                          <p:attrName>ppt_x</p:attrName>
                                        </p:attrNameLst>
                                      </p:cBhvr>
                                      <p:tavLst>
                                        <p:tav tm="0">
                                          <p:val>
                                            <p:strVal val="#ppt_x"/>
                                          </p:val>
                                        </p:tav>
                                        <p:tav tm="100000">
                                          <p:val>
                                            <p:strVal val="#ppt_x"/>
                                          </p:val>
                                        </p:tav>
                                      </p:tavLst>
                                    </p:anim>
                                    <p:anim calcmode="lin" valueType="num">
                                      <p:cBhvr additive="base">
                                        <p:cTn id="8" dur="500" fill="hold"/>
                                        <p:tgtEl>
                                          <p:spTgt spid="1946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66"/>
                                        </p:tgtEl>
                                        <p:attrNameLst>
                                          <p:attrName>style.visibility</p:attrName>
                                        </p:attrNameLst>
                                      </p:cBhvr>
                                      <p:to>
                                        <p:strVal val="visible"/>
                                      </p:to>
                                    </p:set>
                                    <p:anim calcmode="lin" valueType="num">
                                      <p:cBhvr additive="base">
                                        <p:cTn id="13" dur="500" fill="hold"/>
                                        <p:tgtEl>
                                          <p:spTgt spid="19466"/>
                                        </p:tgtEl>
                                        <p:attrNameLst>
                                          <p:attrName>ppt_x</p:attrName>
                                        </p:attrNameLst>
                                      </p:cBhvr>
                                      <p:tavLst>
                                        <p:tav tm="0">
                                          <p:val>
                                            <p:strVal val="#ppt_x"/>
                                          </p:val>
                                        </p:tav>
                                        <p:tav tm="100000">
                                          <p:val>
                                            <p:strVal val="#ppt_x"/>
                                          </p:val>
                                        </p:tav>
                                      </p:tavLst>
                                    </p:anim>
                                    <p:anim calcmode="lin" valueType="num">
                                      <p:cBhvr additive="base">
                                        <p:cTn id="14" dur="500" fill="hold"/>
                                        <p:tgtEl>
                                          <p:spTgt spid="1946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9459"/>
                                        </p:tgtEl>
                                        <p:attrNameLst>
                                          <p:attrName>style.visibility</p:attrName>
                                        </p:attrNameLst>
                                      </p:cBhvr>
                                      <p:to>
                                        <p:strVal val="visible"/>
                                      </p:to>
                                    </p:set>
                                    <p:anim calcmode="lin" valueType="num">
                                      <p:cBhvr additive="base">
                                        <p:cTn id="19" dur="500" fill="hold"/>
                                        <p:tgtEl>
                                          <p:spTgt spid="19459"/>
                                        </p:tgtEl>
                                        <p:attrNameLst>
                                          <p:attrName>ppt_x</p:attrName>
                                        </p:attrNameLst>
                                      </p:cBhvr>
                                      <p:tavLst>
                                        <p:tav tm="0">
                                          <p:val>
                                            <p:strVal val="1+#ppt_w/2"/>
                                          </p:val>
                                        </p:tav>
                                        <p:tav tm="100000">
                                          <p:val>
                                            <p:strVal val="#ppt_x"/>
                                          </p:val>
                                        </p:tav>
                                      </p:tavLst>
                                    </p:anim>
                                    <p:anim calcmode="lin" valueType="num">
                                      <p:cBhvr additive="base">
                                        <p:cTn id="20" dur="500" fill="hold"/>
                                        <p:tgtEl>
                                          <p:spTgt spid="1945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9461"/>
                                        </p:tgtEl>
                                        <p:attrNameLst>
                                          <p:attrName>style.visibility</p:attrName>
                                        </p:attrNameLst>
                                      </p:cBhvr>
                                      <p:to>
                                        <p:strVal val="visible"/>
                                      </p:to>
                                    </p:set>
                                    <p:anim calcmode="lin" valueType="num">
                                      <p:cBhvr additive="base">
                                        <p:cTn id="25" dur="500" fill="hold"/>
                                        <p:tgtEl>
                                          <p:spTgt spid="19461"/>
                                        </p:tgtEl>
                                        <p:attrNameLst>
                                          <p:attrName>ppt_x</p:attrName>
                                        </p:attrNameLst>
                                      </p:cBhvr>
                                      <p:tavLst>
                                        <p:tav tm="0">
                                          <p:val>
                                            <p:strVal val="1+#ppt_w/2"/>
                                          </p:val>
                                        </p:tav>
                                        <p:tav tm="100000">
                                          <p:val>
                                            <p:strVal val="#ppt_x"/>
                                          </p:val>
                                        </p:tav>
                                      </p:tavLst>
                                    </p:anim>
                                    <p:anim calcmode="lin" valueType="num">
                                      <p:cBhvr additive="base">
                                        <p:cTn id="26" dur="500" fill="hold"/>
                                        <p:tgtEl>
                                          <p:spTgt spid="1946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462"/>
                                        </p:tgtEl>
                                        <p:attrNameLst>
                                          <p:attrName>style.visibility</p:attrName>
                                        </p:attrNameLst>
                                      </p:cBhvr>
                                      <p:to>
                                        <p:strVal val="visible"/>
                                      </p:to>
                                    </p:set>
                                    <p:anim calcmode="lin" valueType="num">
                                      <p:cBhvr additive="base">
                                        <p:cTn id="31" dur="500" fill="hold"/>
                                        <p:tgtEl>
                                          <p:spTgt spid="19462"/>
                                        </p:tgtEl>
                                        <p:attrNameLst>
                                          <p:attrName>ppt_x</p:attrName>
                                        </p:attrNameLst>
                                      </p:cBhvr>
                                      <p:tavLst>
                                        <p:tav tm="0">
                                          <p:val>
                                            <p:strVal val="0-#ppt_w/2"/>
                                          </p:val>
                                        </p:tav>
                                        <p:tav tm="100000">
                                          <p:val>
                                            <p:strVal val="#ppt_x"/>
                                          </p:val>
                                        </p:tav>
                                      </p:tavLst>
                                    </p:anim>
                                    <p:anim calcmode="lin" valueType="num">
                                      <p:cBhvr additive="base">
                                        <p:cTn id="32"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9460"/>
                                        </p:tgtEl>
                                        <p:attrNameLst>
                                          <p:attrName>style.visibility</p:attrName>
                                        </p:attrNameLst>
                                      </p:cBhvr>
                                      <p:to>
                                        <p:strVal val="visible"/>
                                      </p:to>
                                    </p:set>
                                    <p:anim calcmode="lin" valueType="num">
                                      <p:cBhvr additive="base">
                                        <p:cTn id="37" dur="500" fill="hold"/>
                                        <p:tgtEl>
                                          <p:spTgt spid="19460"/>
                                        </p:tgtEl>
                                        <p:attrNameLst>
                                          <p:attrName>ppt_x</p:attrName>
                                        </p:attrNameLst>
                                      </p:cBhvr>
                                      <p:tavLst>
                                        <p:tav tm="0">
                                          <p:val>
                                            <p:strVal val="0-#ppt_w/2"/>
                                          </p:val>
                                        </p:tav>
                                        <p:tav tm="100000">
                                          <p:val>
                                            <p:strVal val="#ppt_x"/>
                                          </p:val>
                                        </p:tav>
                                      </p:tavLst>
                                    </p:anim>
                                    <p:anim calcmode="lin" valueType="num">
                                      <p:cBhvr additive="base">
                                        <p:cTn id="38" dur="500" fill="hold"/>
                                        <p:tgtEl>
                                          <p:spTgt spid="1946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0-#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p:bldP spid="19460" grpId="0" animBg="1"/>
      <p:bldP spid="19461" grpId="0" animBg="1"/>
      <p:bldP spid="19462" grpId="0" animBg="1"/>
      <p:bldP spid="19465" grpId="0" animBg="1"/>
      <p:bldP spid="19466" grpId="0" animBg="1"/>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Text Box 47"/>
          <p:cNvSpPr txBox="1">
            <a:spLocks noChangeArrowheads="1"/>
          </p:cNvSpPr>
          <p:nvPr/>
        </p:nvSpPr>
        <p:spPr bwMode="auto">
          <a:xfrm>
            <a:off x="1187450" y="6524625"/>
            <a:ext cx="6264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defRPr>
                <a:solidFill>
                  <a:schemeClr val="tx1"/>
                </a:solidFill>
                <a:latin typeface="Arial" pitchFamily="34" charset="0"/>
                <a:cs typeface="Arial" pitchFamily="34" charset="0"/>
              </a:defRPr>
            </a:lvl1pPr>
            <a:lvl2pPr marL="742950" indent="-285750" algn="l" rtl="0" eaLnBrk="0" hangingPunct="0">
              <a:defRPr>
                <a:solidFill>
                  <a:schemeClr val="tx1"/>
                </a:solidFill>
                <a:latin typeface="Arial" pitchFamily="34" charset="0"/>
                <a:cs typeface="Arial" pitchFamily="34" charset="0"/>
              </a:defRPr>
            </a:lvl2pPr>
            <a:lvl3pPr marL="1143000" indent="-228600" algn="l" rtl="0" eaLnBrk="0" hangingPunct="0">
              <a:defRPr>
                <a:solidFill>
                  <a:schemeClr val="tx1"/>
                </a:solidFill>
                <a:latin typeface="Arial" pitchFamily="34" charset="0"/>
                <a:cs typeface="Arial" pitchFamily="34" charset="0"/>
              </a:defRPr>
            </a:lvl3pPr>
            <a:lvl4pPr marL="1600200" indent="-228600" algn="l" rtl="0" eaLnBrk="0" hangingPunct="0">
              <a:defRPr>
                <a:solidFill>
                  <a:schemeClr val="tx1"/>
                </a:solidFill>
                <a:latin typeface="Arial" pitchFamily="34" charset="0"/>
                <a:cs typeface="Arial" pitchFamily="34" charset="0"/>
              </a:defRPr>
            </a:lvl4pPr>
            <a:lvl5pPr marL="2057400" indent="-228600" algn="l" rtl="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rtl="1" eaLnBrk="1" fontAlgn="base" hangingPunct="1">
              <a:spcBef>
                <a:spcPct val="50000"/>
              </a:spcBef>
              <a:spcAft>
                <a:spcPct val="0"/>
              </a:spcAft>
            </a:pPr>
            <a:endParaRPr lang="en-US" b="1">
              <a:solidFill>
                <a:srgbClr val="000000"/>
              </a:solidFill>
              <a:latin typeface="Times New Roman" pitchFamily="18" charset="0"/>
            </a:endParaRPr>
          </a:p>
        </p:txBody>
      </p:sp>
      <p:sp>
        <p:nvSpPr>
          <p:cNvPr id="20483" name="Text Box 48"/>
          <p:cNvSpPr txBox="1">
            <a:spLocks noChangeArrowheads="1"/>
          </p:cNvSpPr>
          <p:nvPr/>
        </p:nvSpPr>
        <p:spPr bwMode="auto">
          <a:xfrm>
            <a:off x="1908175" y="6453188"/>
            <a:ext cx="5616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defRPr>
                <a:solidFill>
                  <a:schemeClr val="tx1"/>
                </a:solidFill>
                <a:latin typeface="Arial" pitchFamily="34" charset="0"/>
                <a:cs typeface="Arial" pitchFamily="34" charset="0"/>
              </a:defRPr>
            </a:lvl1pPr>
            <a:lvl2pPr marL="742950" indent="-285750" algn="l" rtl="0" eaLnBrk="0" hangingPunct="0">
              <a:defRPr>
                <a:solidFill>
                  <a:schemeClr val="tx1"/>
                </a:solidFill>
                <a:latin typeface="Arial" pitchFamily="34" charset="0"/>
                <a:cs typeface="Arial" pitchFamily="34" charset="0"/>
              </a:defRPr>
            </a:lvl2pPr>
            <a:lvl3pPr marL="1143000" indent="-228600" algn="l" rtl="0" eaLnBrk="0" hangingPunct="0">
              <a:defRPr>
                <a:solidFill>
                  <a:schemeClr val="tx1"/>
                </a:solidFill>
                <a:latin typeface="Arial" pitchFamily="34" charset="0"/>
                <a:cs typeface="Arial" pitchFamily="34" charset="0"/>
              </a:defRPr>
            </a:lvl3pPr>
            <a:lvl4pPr marL="1600200" indent="-228600" algn="l" rtl="0" eaLnBrk="0" hangingPunct="0">
              <a:defRPr>
                <a:solidFill>
                  <a:schemeClr val="tx1"/>
                </a:solidFill>
                <a:latin typeface="Arial" pitchFamily="34" charset="0"/>
                <a:cs typeface="Arial" pitchFamily="34" charset="0"/>
              </a:defRPr>
            </a:lvl4pPr>
            <a:lvl5pPr marL="2057400" indent="-228600" algn="l" rtl="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rtl="1" eaLnBrk="1" fontAlgn="base" hangingPunct="1">
              <a:spcBef>
                <a:spcPct val="50000"/>
              </a:spcBef>
              <a:spcAft>
                <a:spcPct val="0"/>
              </a:spcAft>
            </a:pPr>
            <a:endParaRPr lang="en-US" b="1">
              <a:solidFill>
                <a:srgbClr val="000000"/>
              </a:solidFill>
              <a:latin typeface="Times New Roman" pitchFamily="18" charset="0"/>
            </a:endParaRPr>
          </a:p>
        </p:txBody>
      </p:sp>
      <p:sp>
        <p:nvSpPr>
          <p:cNvPr id="31794" name="Text Box 50"/>
          <p:cNvSpPr txBox="1">
            <a:spLocks noChangeArrowheads="1"/>
          </p:cNvSpPr>
          <p:nvPr/>
        </p:nvSpPr>
        <p:spPr bwMode="auto">
          <a:xfrm>
            <a:off x="107504" y="44624"/>
            <a:ext cx="8964612" cy="6740307"/>
          </a:xfrm>
          <a:prstGeom prst="rect">
            <a:avLst/>
          </a:prstGeom>
          <a:solidFill>
            <a:schemeClr val="accent3">
              <a:lumMod val="60000"/>
              <a:lumOff val="40000"/>
            </a:schemeClr>
          </a:solidFill>
          <a:ln>
            <a:noFill/>
          </a:ln>
          <a:effectLst/>
          <a:extLst/>
        </p:spPr>
        <p:txBody>
          <a:bodyPr>
            <a:spAutoFit/>
          </a:bodyPr>
          <a:lstStyle/>
          <a:p>
            <a:pPr algn="just" fontAlgn="base">
              <a:spcBef>
                <a:spcPct val="50000"/>
              </a:spcBef>
              <a:spcAft>
                <a:spcPct val="0"/>
              </a:spcAft>
              <a:defRPr/>
            </a:pPr>
            <a:r>
              <a:rPr lang="ar-SA" sz="3200" b="1" u="sng" dirty="0" smtClean="0">
                <a:solidFill>
                  <a:srgbClr val="000000"/>
                </a:solidFill>
                <a:latin typeface="Times New Roman" pitchFamily="18" charset="0"/>
              </a:rPr>
              <a:t>2</a:t>
            </a:r>
            <a:r>
              <a:rPr lang="ar-IQ" sz="3200" b="1" u="sng" dirty="0" smtClean="0">
                <a:solidFill>
                  <a:srgbClr val="000000"/>
                </a:solidFill>
                <a:latin typeface="Times New Roman" pitchFamily="18" charset="0"/>
              </a:rPr>
              <a:t>- المهارة</a:t>
            </a:r>
            <a:r>
              <a:rPr lang="ar-SA" sz="3200" b="1" u="sng" dirty="0" smtClean="0">
                <a:solidFill>
                  <a:srgbClr val="000000"/>
                </a:solidFill>
                <a:latin typeface="Times New Roman" pitchFamily="18" charset="0"/>
              </a:rPr>
              <a:t> -</a:t>
            </a:r>
            <a:r>
              <a:rPr lang="ar-IQ" sz="3200" b="1" u="sng" dirty="0" smtClean="0">
                <a:solidFill>
                  <a:srgbClr val="000000"/>
                </a:solidFill>
                <a:latin typeface="Times New Roman" pitchFamily="18" charset="0"/>
              </a:rPr>
              <a:t> </a:t>
            </a:r>
            <a:r>
              <a:rPr lang="en-US" sz="3200" b="1" u="sng" dirty="0" smtClean="0">
                <a:solidFill>
                  <a:srgbClr val="000000"/>
                </a:solidFill>
                <a:latin typeface="Times New Roman" pitchFamily="18" charset="0"/>
              </a:rPr>
              <a:t>: (skill) </a:t>
            </a:r>
            <a:r>
              <a:rPr lang="ar-SA" sz="3200" b="1" u="sng" dirty="0" smtClean="0">
                <a:solidFill>
                  <a:srgbClr val="000000"/>
                </a:solidFill>
                <a:latin typeface="Times New Roman" pitchFamily="18" charset="0"/>
              </a:rPr>
              <a:t> </a:t>
            </a:r>
            <a:r>
              <a:rPr lang="ar-IQ" sz="2400" b="1" dirty="0">
                <a:solidFill>
                  <a:srgbClr val="0A0202"/>
                </a:solidFill>
                <a:latin typeface="Times New Roman" pitchFamily="18" charset="0"/>
              </a:rPr>
              <a:t>في مجال الرياضي هي ترتيب وتنظيم المجاميع العضلية بما ينسجم مع هدف الحركة والاقتصاد بالجهد والسهولة وفق القوانين .</a:t>
            </a:r>
            <a:r>
              <a:rPr lang="ar-SA" sz="2400" b="1" dirty="0">
                <a:solidFill>
                  <a:srgbClr val="0A0202"/>
                </a:solidFill>
                <a:latin typeface="Times New Roman" pitchFamily="18" charset="0"/>
              </a:rPr>
              <a:t> </a:t>
            </a:r>
          </a:p>
          <a:p>
            <a:pPr algn="just" fontAlgn="base">
              <a:spcBef>
                <a:spcPct val="50000"/>
              </a:spcBef>
              <a:spcAft>
                <a:spcPct val="0"/>
              </a:spcAft>
              <a:defRPr/>
            </a:pPr>
            <a:r>
              <a:rPr lang="ar-IQ" sz="2800" b="1" u="sng" dirty="0" smtClean="0">
                <a:solidFill>
                  <a:schemeClr val="tx2"/>
                </a:solidFill>
                <a:latin typeface="Times New Roman" pitchFamily="18" charset="0"/>
              </a:rPr>
              <a:t>تتأثرالمهارة </a:t>
            </a:r>
            <a:r>
              <a:rPr lang="ar-IQ" sz="2800" b="1" u="sng" dirty="0">
                <a:solidFill>
                  <a:schemeClr val="tx2"/>
                </a:solidFill>
                <a:latin typeface="Times New Roman" pitchFamily="18" charset="0"/>
              </a:rPr>
              <a:t>بـ </a:t>
            </a:r>
            <a:r>
              <a:rPr lang="en-US" sz="2800" b="1" u="sng" dirty="0" smtClean="0">
                <a:solidFill>
                  <a:schemeClr val="tx2"/>
                </a:solidFill>
                <a:latin typeface="Times New Roman" pitchFamily="18" charset="0"/>
              </a:rPr>
              <a:t>:</a:t>
            </a:r>
            <a:r>
              <a:rPr lang="ar-IQ" sz="2400" b="1" dirty="0" smtClean="0">
                <a:solidFill>
                  <a:schemeClr val="tx2"/>
                </a:solidFill>
                <a:latin typeface="Times New Roman" pitchFamily="18" charset="0"/>
              </a:rPr>
              <a:t>(الجنس، العمر، التمرين، الاستعداد، القابلية، </a:t>
            </a:r>
            <a:r>
              <a:rPr lang="ar-IQ" sz="2400" b="1" dirty="0">
                <a:solidFill>
                  <a:schemeClr val="tx2"/>
                </a:solidFill>
                <a:latin typeface="Times New Roman" pitchFamily="18" charset="0"/>
              </a:rPr>
              <a:t>التطوربالشرح </a:t>
            </a:r>
            <a:r>
              <a:rPr lang="ar-IQ" sz="2400" b="1" dirty="0" smtClean="0">
                <a:solidFill>
                  <a:schemeClr val="tx2"/>
                </a:solidFill>
                <a:latin typeface="Times New Roman" pitchFamily="18" charset="0"/>
              </a:rPr>
              <a:t> </a:t>
            </a:r>
            <a:r>
              <a:rPr lang="ar-IQ" sz="2400" b="1" dirty="0">
                <a:solidFill>
                  <a:schemeClr val="tx2"/>
                </a:solidFill>
                <a:latin typeface="Times New Roman" pitchFamily="18" charset="0"/>
              </a:rPr>
              <a:t>التوضيح واستعمال الوسائل التعليمية لتطويرها ) . </a:t>
            </a:r>
            <a:endParaRPr lang="ar-IQ" b="1" dirty="0">
              <a:solidFill>
                <a:schemeClr val="tx2"/>
              </a:solidFill>
              <a:latin typeface="Times New Roman" pitchFamily="18" charset="0"/>
            </a:endParaRPr>
          </a:p>
          <a:p>
            <a:pPr algn="just" fontAlgn="base">
              <a:spcBef>
                <a:spcPct val="50000"/>
              </a:spcBef>
              <a:spcAft>
                <a:spcPct val="0"/>
              </a:spcAft>
              <a:defRPr/>
            </a:pPr>
            <a:r>
              <a:rPr lang="ar-SA" sz="3200" b="1" u="sng" dirty="0" smtClean="0">
                <a:solidFill>
                  <a:srgbClr val="C00000"/>
                </a:solidFill>
                <a:latin typeface="Times New Roman" pitchFamily="18" charset="0"/>
              </a:rPr>
              <a:t>3</a:t>
            </a:r>
            <a:r>
              <a:rPr lang="ar-IQ" sz="3200" b="1" u="sng" dirty="0" smtClean="0">
                <a:solidFill>
                  <a:srgbClr val="C00000"/>
                </a:solidFill>
                <a:latin typeface="Times New Roman" pitchFamily="18" charset="0"/>
              </a:rPr>
              <a:t>- </a:t>
            </a:r>
            <a:r>
              <a:rPr lang="ar-IQ" sz="3200" b="1" u="sng" dirty="0">
                <a:solidFill>
                  <a:srgbClr val="C00000"/>
                </a:solidFill>
                <a:latin typeface="Times New Roman" pitchFamily="18" charset="0"/>
              </a:rPr>
              <a:t>المرونة</a:t>
            </a:r>
            <a:r>
              <a:rPr lang="ar-SA" sz="3200" b="1" u="sng" dirty="0">
                <a:solidFill>
                  <a:srgbClr val="C00000"/>
                </a:solidFill>
                <a:latin typeface="Times New Roman" pitchFamily="18" charset="0"/>
              </a:rPr>
              <a:t> –</a:t>
            </a:r>
            <a:r>
              <a:rPr lang="en-US" sz="3200" b="1" u="sng" dirty="0">
                <a:solidFill>
                  <a:srgbClr val="C00000"/>
                </a:solidFill>
                <a:latin typeface="Times New Roman" pitchFamily="18" charset="0"/>
              </a:rPr>
              <a:t> </a:t>
            </a:r>
            <a:r>
              <a:rPr lang="en-US" sz="3200" b="1" u="sng" dirty="0" smtClean="0">
                <a:solidFill>
                  <a:srgbClr val="C00000"/>
                </a:solidFill>
                <a:latin typeface="Times New Roman" pitchFamily="18" charset="0"/>
              </a:rPr>
              <a:t>:(flexibility)</a:t>
            </a:r>
            <a:r>
              <a:rPr lang="ar-IQ" b="1" dirty="0" smtClean="0">
                <a:solidFill>
                  <a:srgbClr val="C00000"/>
                </a:solidFill>
                <a:latin typeface="Times New Roman" pitchFamily="18" charset="0"/>
              </a:rPr>
              <a:t> </a:t>
            </a:r>
            <a:r>
              <a:rPr lang="ar-IQ" sz="2400" b="1" dirty="0">
                <a:solidFill>
                  <a:srgbClr val="C00000"/>
                </a:solidFill>
                <a:latin typeface="Times New Roman" pitchFamily="18" charset="0"/>
              </a:rPr>
              <a:t>تعني قدرة الفرد على اداء الحركات الرياضية الى اوسع مدى تسمح به المفاصل العامة في الحركة </a:t>
            </a:r>
            <a:r>
              <a:rPr lang="ar-SA" sz="2400" b="1" dirty="0">
                <a:solidFill>
                  <a:srgbClr val="C00000"/>
                </a:solidFill>
                <a:latin typeface="Times New Roman" pitchFamily="18" charset="0"/>
              </a:rPr>
              <a:t> </a:t>
            </a:r>
            <a:r>
              <a:rPr lang="ar-IQ" b="1" dirty="0" smtClean="0">
                <a:solidFill>
                  <a:srgbClr val="C00000"/>
                </a:solidFill>
                <a:latin typeface="Times New Roman" pitchFamily="18" charset="0"/>
              </a:rPr>
              <a:t>. </a:t>
            </a:r>
            <a:endParaRPr lang="ar-IQ" b="1" dirty="0">
              <a:solidFill>
                <a:srgbClr val="C00000"/>
              </a:solidFill>
              <a:latin typeface="Times New Roman" pitchFamily="18" charset="0"/>
            </a:endParaRPr>
          </a:p>
          <a:p>
            <a:pPr algn="just" fontAlgn="base">
              <a:spcBef>
                <a:spcPct val="50000"/>
              </a:spcBef>
              <a:spcAft>
                <a:spcPct val="0"/>
              </a:spcAft>
              <a:defRPr/>
            </a:pPr>
            <a:r>
              <a:rPr lang="ar-IQ" sz="2400" b="1" dirty="0" smtClean="0">
                <a:solidFill>
                  <a:srgbClr val="FF0000"/>
                </a:solidFill>
                <a:latin typeface="Times New Roman" pitchFamily="18" charset="0"/>
              </a:rPr>
              <a:t>تعتمد </a:t>
            </a:r>
            <a:r>
              <a:rPr lang="ar-IQ" sz="2400" b="1" dirty="0">
                <a:solidFill>
                  <a:srgbClr val="FF0000"/>
                </a:solidFill>
                <a:latin typeface="Times New Roman" pitchFamily="18" charset="0"/>
              </a:rPr>
              <a:t>المرونة </a:t>
            </a:r>
            <a:r>
              <a:rPr lang="ar-IQ" sz="2400" b="1" dirty="0" smtClean="0">
                <a:solidFill>
                  <a:srgbClr val="FF0000"/>
                </a:solidFill>
                <a:latin typeface="Times New Roman" pitchFamily="18" charset="0"/>
              </a:rPr>
              <a:t>على</a:t>
            </a:r>
            <a:r>
              <a:rPr lang="en-US" sz="2000" b="1" dirty="0">
                <a:solidFill>
                  <a:srgbClr val="FF0000"/>
                </a:solidFill>
                <a:latin typeface="Times New Roman" pitchFamily="18" charset="0"/>
              </a:rPr>
              <a:t>:</a:t>
            </a:r>
            <a:r>
              <a:rPr lang="ar-IQ" sz="2000" b="1" dirty="0" smtClean="0">
                <a:solidFill>
                  <a:srgbClr val="FF0000"/>
                </a:solidFill>
                <a:latin typeface="Times New Roman" pitchFamily="18" charset="0"/>
              </a:rPr>
              <a:t> </a:t>
            </a:r>
            <a:r>
              <a:rPr lang="en-US" sz="2000" b="1" dirty="0" smtClean="0">
                <a:solidFill>
                  <a:srgbClr val="FF0000"/>
                </a:solidFill>
                <a:latin typeface="Times New Roman" pitchFamily="18" charset="0"/>
              </a:rPr>
              <a:t>)</a:t>
            </a:r>
            <a:r>
              <a:rPr lang="ar-IQ" sz="2000" b="1" dirty="0" smtClean="0">
                <a:solidFill>
                  <a:srgbClr val="FF0000"/>
                </a:solidFill>
                <a:latin typeface="Times New Roman" pitchFamily="18" charset="0"/>
              </a:rPr>
              <a:t>مدى </a:t>
            </a:r>
            <a:r>
              <a:rPr lang="ar-IQ" sz="2000" b="1" dirty="0">
                <a:solidFill>
                  <a:srgbClr val="FF0000"/>
                </a:solidFill>
                <a:latin typeface="Times New Roman" pitchFamily="18" charset="0"/>
              </a:rPr>
              <a:t>حركة </a:t>
            </a:r>
            <a:r>
              <a:rPr lang="ar-IQ" sz="2000" b="1" dirty="0" smtClean="0">
                <a:solidFill>
                  <a:srgbClr val="FF0000"/>
                </a:solidFill>
                <a:latin typeface="Times New Roman" pitchFamily="18" charset="0"/>
              </a:rPr>
              <a:t>المفصل</a:t>
            </a:r>
            <a:r>
              <a:rPr lang="ar-SA" sz="2000" b="1" dirty="0">
                <a:solidFill>
                  <a:srgbClr val="FF0000"/>
                </a:solidFill>
                <a:latin typeface="Times New Roman" pitchFamily="18" charset="0"/>
              </a:rPr>
              <a:t>،</a:t>
            </a:r>
            <a:r>
              <a:rPr lang="ar-IQ" sz="2000" b="1" dirty="0" smtClean="0">
                <a:solidFill>
                  <a:srgbClr val="FF0000"/>
                </a:solidFill>
                <a:latin typeface="Times New Roman" pitchFamily="18" charset="0"/>
              </a:rPr>
              <a:t> ومرونة </a:t>
            </a:r>
            <a:r>
              <a:rPr lang="ar-IQ" sz="2000" b="1" dirty="0">
                <a:solidFill>
                  <a:srgbClr val="FF0000"/>
                </a:solidFill>
                <a:latin typeface="Times New Roman" pitchFamily="18" charset="0"/>
              </a:rPr>
              <a:t>المفصل </a:t>
            </a:r>
            <a:r>
              <a:rPr lang="ar-SA" sz="2000" b="1" dirty="0" smtClean="0">
                <a:solidFill>
                  <a:srgbClr val="FF0000"/>
                </a:solidFill>
                <a:latin typeface="Times New Roman" pitchFamily="18" charset="0"/>
              </a:rPr>
              <a:t>ال</a:t>
            </a:r>
            <a:r>
              <a:rPr lang="ar-SA" sz="2000" b="1" dirty="0">
                <a:solidFill>
                  <a:srgbClr val="FF0000"/>
                </a:solidFill>
                <a:latin typeface="Times New Roman" pitchFamily="18" charset="0"/>
              </a:rPr>
              <a:t>م</a:t>
            </a:r>
            <a:r>
              <a:rPr lang="ar-IQ" sz="2000" b="1" dirty="0" smtClean="0">
                <a:solidFill>
                  <a:srgbClr val="FF0000"/>
                </a:solidFill>
                <a:latin typeface="Times New Roman" pitchFamily="18" charset="0"/>
              </a:rPr>
              <a:t>رتبط والانسجة </a:t>
            </a:r>
            <a:r>
              <a:rPr lang="ar-IQ" sz="2000" b="1" dirty="0">
                <a:solidFill>
                  <a:srgbClr val="FF0000"/>
                </a:solidFill>
                <a:latin typeface="Times New Roman" pitchFamily="18" charset="0"/>
              </a:rPr>
              <a:t>والاوتار المحيطة به ومطاطية </a:t>
            </a:r>
            <a:r>
              <a:rPr lang="ar-IQ" sz="2000" b="1" dirty="0" smtClean="0">
                <a:solidFill>
                  <a:srgbClr val="FF0000"/>
                </a:solidFill>
                <a:latin typeface="Times New Roman" pitchFamily="18" charset="0"/>
              </a:rPr>
              <a:t>العضلة</a:t>
            </a:r>
            <a:r>
              <a:rPr lang="ar-SA" sz="2000" b="1" dirty="0" smtClean="0">
                <a:solidFill>
                  <a:srgbClr val="FF0000"/>
                </a:solidFill>
                <a:latin typeface="Times New Roman" pitchFamily="18" charset="0"/>
              </a:rPr>
              <a:t>) </a:t>
            </a:r>
            <a:r>
              <a:rPr lang="ar-IQ" sz="2000" b="1" dirty="0">
                <a:solidFill>
                  <a:srgbClr val="FF0000"/>
                </a:solidFill>
                <a:latin typeface="Times New Roman" pitchFamily="18" charset="0"/>
              </a:rPr>
              <a:t>. </a:t>
            </a:r>
          </a:p>
          <a:p>
            <a:pPr algn="just" fontAlgn="base">
              <a:spcBef>
                <a:spcPct val="50000"/>
              </a:spcBef>
              <a:spcAft>
                <a:spcPct val="0"/>
              </a:spcAft>
              <a:defRPr/>
            </a:pPr>
            <a:r>
              <a:rPr lang="ar-SA" sz="2800" b="1" u="sng" dirty="0" smtClean="0">
                <a:solidFill>
                  <a:schemeClr val="tx2">
                    <a:lumMod val="75000"/>
                  </a:schemeClr>
                </a:solidFill>
                <a:latin typeface="Times New Roman" pitchFamily="18" charset="0"/>
              </a:rPr>
              <a:t>4</a:t>
            </a:r>
            <a:r>
              <a:rPr lang="ar-IQ" sz="2800" b="1" u="sng" dirty="0" smtClean="0">
                <a:solidFill>
                  <a:schemeClr val="tx2">
                    <a:lumMod val="75000"/>
                  </a:schemeClr>
                </a:solidFill>
                <a:latin typeface="Times New Roman" pitchFamily="18" charset="0"/>
              </a:rPr>
              <a:t>-الرشاق</a:t>
            </a:r>
            <a:r>
              <a:rPr lang="ar-SA" sz="2800" b="1" u="sng" dirty="0" smtClean="0">
                <a:solidFill>
                  <a:schemeClr val="tx2">
                    <a:lumMod val="75000"/>
                  </a:schemeClr>
                </a:solidFill>
                <a:latin typeface="Times New Roman" pitchFamily="18" charset="0"/>
              </a:rPr>
              <a:t>ة -</a:t>
            </a:r>
            <a:r>
              <a:rPr lang="en-US" sz="2800" b="1" u="sng" dirty="0" smtClean="0">
                <a:solidFill>
                  <a:schemeClr val="tx2">
                    <a:lumMod val="75000"/>
                  </a:schemeClr>
                </a:solidFill>
                <a:latin typeface="Times New Roman" pitchFamily="18" charset="0"/>
              </a:rPr>
              <a:t> :(Agility) </a:t>
            </a:r>
            <a:r>
              <a:rPr lang="ar-IQ" sz="2000" b="1" dirty="0">
                <a:solidFill>
                  <a:schemeClr val="tx2">
                    <a:lumMod val="75000"/>
                  </a:schemeClr>
                </a:solidFill>
                <a:latin typeface="Times New Roman" pitchFamily="18" charset="0"/>
              </a:rPr>
              <a:t>هي القدرة على تغيير اتجاه حركة الجسم أو اى اجزاءه </a:t>
            </a:r>
            <a:r>
              <a:rPr lang="ar-IQ" sz="2000" b="1" dirty="0" smtClean="0">
                <a:solidFill>
                  <a:schemeClr val="tx2">
                    <a:lumMod val="75000"/>
                  </a:schemeClr>
                </a:solidFill>
                <a:latin typeface="Times New Roman" pitchFamily="18" charset="0"/>
              </a:rPr>
              <a:t>بسرعة، </a:t>
            </a:r>
            <a:r>
              <a:rPr lang="ar-IQ" sz="2000" b="1" dirty="0">
                <a:solidFill>
                  <a:schemeClr val="tx2">
                    <a:lumMod val="75000"/>
                  </a:schemeClr>
                </a:solidFill>
                <a:latin typeface="Times New Roman" pitchFamily="18" charset="0"/>
              </a:rPr>
              <a:t>وهي تعتمد على جوانب السرعة والقوة المميزة بالسرعة والتناسق والتوافق وعليه </a:t>
            </a:r>
            <a:r>
              <a:rPr lang="en-US" sz="2000" b="1" dirty="0" smtClean="0">
                <a:solidFill>
                  <a:schemeClr val="tx2">
                    <a:lumMod val="75000"/>
                  </a:schemeClr>
                </a:solidFill>
                <a:latin typeface="Times New Roman" pitchFamily="18" charset="0"/>
              </a:rPr>
              <a:t>.</a:t>
            </a:r>
            <a:endParaRPr lang="ar-IQ" sz="1600" b="1" dirty="0">
              <a:solidFill>
                <a:srgbClr val="0C0600"/>
              </a:solidFill>
              <a:latin typeface="Times New Roman" pitchFamily="18" charset="0"/>
            </a:endParaRPr>
          </a:p>
          <a:p>
            <a:pPr algn="just" eaLnBrk="0" fontAlgn="base" hangingPunct="0">
              <a:spcBef>
                <a:spcPct val="0"/>
              </a:spcBef>
              <a:spcAft>
                <a:spcPct val="0"/>
              </a:spcAft>
              <a:defRPr/>
            </a:pPr>
            <a:r>
              <a:rPr lang="ar-SA" sz="2800" b="1" u="sng" dirty="0" smtClean="0">
                <a:solidFill>
                  <a:srgbClr val="C00000"/>
                </a:solidFill>
                <a:latin typeface="Times New Roman" pitchFamily="18" charset="0"/>
              </a:rPr>
              <a:t>5</a:t>
            </a:r>
            <a:r>
              <a:rPr lang="ar-IQ" sz="2800" b="1" u="sng" dirty="0" smtClean="0">
                <a:solidFill>
                  <a:srgbClr val="C00000"/>
                </a:solidFill>
                <a:latin typeface="Times New Roman" pitchFamily="18" charset="0"/>
              </a:rPr>
              <a:t>- </a:t>
            </a:r>
            <a:r>
              <a:rPr lang="ar-IQ" sz="2800" b="1" u="sng" dirty="0">
                <a:solidFill>
                  <a:srgbClr val="C00000"/>
                </a:solidFill>
                <a:latin typeface="Times New Roman" pitchFamily="18" charset="0"/>
              </a:rPr>
              <a:t>التوازن </a:t>
            </a:r>
            <a:r>
              <a:rPr lang="en-US" sz="2800" b="1" u="sng" dirty="0" smtClean="0">
                <a:solidFill>
                  <a:srgbClr val="C00000"/>
                </a:solidFill>
                <a:latin typeface="Times New Roman" pitchFamily="18" charset="0"/>
              </a:rPr>
              <a:t>–</a:t>
            </a:r>
            <a:r>
              <a:rPr lang="ar-IQ" sz="2800" b="1" u="sng" dirty="0" smtClean="0">
                <a:solidFill>
                  <a:srgbClr val="C00000"/>
                </a:solidFill>
                <a:latin typeface="Times New Roman" pitchFamily="18" charset="0"/>
              </a:rPr>
              <a:t> </a:t>
            </a:r>
            <a:r>
              <a:rPr lang="en-US" sz="2400" b="1" u="sng" dirty="0" smtClean="0">
                <a:solidFill>
                  <a:srgbClr val="C00000"/>
                </a:solidFill>
                <a:latin typeface="Times New Roman" pitchFamily="18" charset="0"/>
              </a:rPr>
              <a:t>:(</a:t>
            </a:r>
            <a:r>
              <a:rPr lang="en-US" sz="2800" b="1" u="sng" dirty="0">
                <a:solidFill>
                  <a:srgbClr val="C00000"/>
                </a:solidFill>
                <a:latin typeface="Times New Roman" pitchFamily="18" charset="0"/>
              </a:rPr>
              <a:t>Balance)</a:t>
            </a:r>
            <a:r>
              <a:rPr lang="ar-IQ" sz="2000" b="1" dirty="0">
                <a:solidFill>
                  <a:schemeClr val="tx2">
                    <a:lumMod val="75000"/>
                  </a:schemeClr>
                </a:solidFill>
                <a:latin typeface="Times New Roman" pitchFamily="18" charset="0"/>
              </a:rPr>
              <a:t>هي قدرة الفرد على الاحتفاظ باتزان الجسم او اجزائه في الاوضاع المختلفة التي يتعرض لها في محيطه </a:t>
            </a:r>
            <a:r>
              <a:rPr lang="ar-IQ" sz="2000" b="1" dirty="0" smtClean="0">
                <a:solidFill>
                  <a:schemeClr val="tx2">
                    <a:lumMod val="75000"/>
                  </a:schemeClr>
                </a:solidFill>
                <a:latin typeface="Times New Roman" pitchFamily="18" charset="0"/>
              </a:rPr>
              <a:t>.</a:t>
            </a:r>
            <a:r>
              <a:rPr lang="en-US" sz="2000" b="1" dirty="0" smtClean="0">
                <a:solidFill>
                  <a:schemeClr val="tx2">
                    <a:lumMod val="75000"/>
                  </a:schemeClr>
                </a:solidFill>
                <a:latin typeface="Times New Roman" pitchFamily="18" charset="0"/>
              </a:rPr>
              <a:t> </a:t>
            </a:r>
            <a:r>
              <a:rPr lang="ar-IQ" sz="2000" b="1" dirty="0" smtClean="0">
                <a:solidFill>
                  <a:schemeClr val="tx2">
                    <a:lumMod val="75000"/>
                  </a:schemeClr>
                </a:solidFill>
                <a:latin typeface="Times New Roman" pitchFamily="18" charset="0"/>
              </a:rPr>
              <a:t>وهناك </a:t>
            </a:r>
            <a:r>
              <a:rPr lang="ar-IQ" sz="2000" b="1" dirty="0">
                <a:solidFill>
                  <a:schemeClr val="tx2">
                    <a:lumMod val="75000"/>
                  </a:schemeClr>
                </a:solidFill>
                <a:latin typeface="Times New Roman" pitchFamily="18" charset="0"/>
              </a:rPr>
              <a:t>نوعان من التوازن وهي:-</a:t>
            </a:r>
            <a:endParaRPr lang="en-US" sz="2000" b="1" dirty="0">
              <a:solidFill>
                <a:schemeClr val="tx2">
                  <a:lumMod val="75000"/>
                </a:schemeClr>
              </a:solidFill>
              <a:latin typeface="Times New Roman" pitchFamily="18" charset="0"/>
            </a:endParaRPr>
          </a:p>
          <a:p>
            <a:pPr algn="just" eaLnBrk="0" fontAlgn="base" hangingPunct="0">
              <a:spcBef>
                <a:spcPct val="0"/>
              </a:spcBef>
              <a:spcAft>
                <a:spcPct val="0"/>
              </a:spcAft>
              <a:defRPr/>
            </a:pPr>
            <a:r>
              <a:rPr lang="ar-IQ" sz="2400" b="1" dirty="0">
                <a:solidFill>
                  <a:srgbClr val="7030A0"/>
                </a:solidFill>
                <a:latin typeface="Times New Roman" pitchFamily="18" charset="0"/>
              </a:rPr>
              <a:t>التوازن الثابت:- البقاء في وضع معين لفترة زمنية معية دون أي حركة (الوقوف على اليدين في </a:t>
            </a:r>
            <a:r>
              <a:rPr lang="ar-IQ" sz="2400" b="1" dirty="0" smtClean="0">
                <a:solidFill>
                  <a:srgbClr val="7030A0"/>
                </a:solidFill>
                <a:latin typeface="Times New Roman" pitchFamily="18" charset="0"/>
              </a:rPr>
              <a:t>المتوازي)</a:t>
            </a:r>
            <a:endParaRPr lang="ar-SA" sz="2400" b="1" dirty="0" smtClean="0">
              <a:solidFill>
                <a:srgbClr val="7030A0"/>
              </a:solidFill>
              <a:latin typeface="Times New Roman" pitchFamily="18" charset="0"/>
            </a:endParaRPr>
          </a:p>
          <a:p>
            <a:pPr eaLnBrk="0" fontAlgn="base" hangingPunct="0">
              <a:spcBef>
                <a:spcPct val="0"/>
              </a:spcBef>
              <a:spcAft>
                <a:spcPct val="0"/>
              </a:spcAft>
              <a:defRPr/>
            </a:pPr>
            <a:r>
              <a:rPr lang="ar-SA" sz="2400" b="1" dirty="0" smtClean="0">
                <a:solidFill>
                  <a:srgbClr val="0C0600"/>
                </a:solidFill>
                <a:latin typeface="Times New Roman" pitchFamily="18" charset="0"/>
              </a:rPr>
              <a:t> </a:t>
            </a:r>
            <a:r>
              <a:rPr lang="ar-IQ" sz="2400" b="1" dirty="0" smtClean="0">
                <a:solidFill>
                  <a:srgbClr val="002060"/>
                </a:solidFill>
                <a:latin typeface="Times New Roman" pitchFamily="18" charset="0"/>
              </a:rPr>
              <a:t>التوازن </a:t>
            </a:r>
            <a:r>
              <a:rPr lang="ar-IQ" sz="2400" b="1" dirty="0">
                <a:solidFill>
                  <a:srgbClr val="002060"/>
                </a:solidFill>
                <a:latin typeface="Times New Roman" pitchFamily="18" charset="0"/>
              </a:rPr>
              <a:t>المتحرك:- هو ادء حركة معينة مع الاستمرار (المشي على عارضة التوازن</a:t>
            </a:r>
            <a:r>
              <a:rPr lang="ar-IQ" sz="2400" b="1" dirty="0" smtClean="0">
                <a:solidFill>
                  <a:srgbClr val="002060"/>
                </a:solidFill>
                <a:latin typeface="Times New Roman" pitchFamily="18" charset="0"/>
              </a:rPr>
              <a:t>)</a:t>
            </a:r>
            <a:endParaRPr lang="en-US" sz="2000" b="1" dirty="0">
              <a:solidFill>
                <a:srgbClr val="002060"/>
              </a:solidFill>
              <a:latin typeface="Times New Roman" pitchFamily="18" charset="0"/>
            </a:endParaRPr>
          </a:p>
        </p:txBody>
      </p:sp>
    </p:spTree>
    <p:extLst>
      <p:ext uri="{BB962C8B-B14F-4D97-AF65-F5344CB8AC3E}">
        <p14:creationId xmlns:p14="http://schemas.microsoft.com/office/powerpoint/2010/main" val="1686056453"/>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31794">
                                            <p:txEl>
                                              <p:pRg st="0" end="0"/>
                                            </p:txEl>
                                          </p:spTgt>
                                        </p:tgtEl>
                                        <p:attrNameLst>
                                          <p:attrName>style.visibility</p:attrName>
                                        </p:attrNameLst>
                                      </p:cBhvr>
                                      <p:to>
                                        <p:strVal val="visible"/>
                                      </p:to>
                                    </p:set>
                                    <p:anim calcmode="lin" valueType="num">
                                      <p:cBhvr additive="base">
                                        <p:cTn id="7" dur="1000" fill="hold"/>
                                        <p:tgtEl>
                                          <p:spTgt spid="31794">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179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794">
                                            <p:txEl>
                                              <p:pRg st="1" end="1"/>
                                            </p:txEl>
                                          </p:spTgt>
                                        </p:tgtEl>
                                        <p:attrNameLst>
                                          <p:attrName>style.visibility</p:attrName>
                                        </p:attrNameLst>
                                      </p:cBhvr>
                                      <p:to>
                                        <p:strVal val="visible"/>
                                      </p:to>
                                    </p:set>
                                    <p:anim calcmode="lin" valueType="num">
                                      <p:cBhvr additive="base">
                                        <p:cTn id="11" dur="1000" fill="hold"/>
                                        <p:tgtEl>
                                          <p:spTgt spid="31794">
                                            <p:txEl>
                                              <p:pRg st="1" end="1"/>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1794">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1794">
                                            <p:txEl>
                                              <p:pRg st="3" end="3"/>
                                            </p:txEl>
                                          </p:spTgt>
                                        </p:tgtEl>
                                        <p:attrNameLst>
                                          <p:attrName>style.visibility</p:attrName>
                                        </p:attrNameLst>
                                      </p:cBhvr>
                                      <p:to>
                                        <p:strVal val="visible"/>
                                      </p:to>
                                    </p:set>
                                    <p:anim calcmode="lin" valueType="num">
                                      <p:cBhvr additive="base">
                                        <p:cTn id="15" dur="500" fill="hold"/>
                                        <p:tgtEl>
                                          <p:spTgt spid="31794">
                                            <p:txEl>
                                              <p:pRg st="3" end="3"/>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1794">
                                            <p:txEl>
                                              <p:pRg st="3" end="3"/>
                                            </p:txEl>
                                          </p:spTgt>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000"/>
                            </p:stCondLst>
                            <p:childTnLst>
                              <p:par>
                                <p:cTn id="18" presetID="18" presetClass="entr" presetSubtype="3" fill="hold" nodeType="afterEffect">
                                  <p:stCondLst>
                                    <p:cond delay="0"/>
                                  </p:stCondLst>
                                  <p:childTnLst>
                                    <p:set>
                                      <p:cBhvr>
                                        <p:cTn id="19" dur="1" fill="hold">
                                          <p:stCondLst>
                                            <p:cond delay="0"/>
                                          </p:stCondLst>
                                        </p:cTn>
                                        <p:tgtEl>
                                          <p:spTgt spid="31794">
                                            <p:txEl>
                                              <p:pRg st="4" end="4"/>
                                            </p:txEl>
                                          </p:spTgt>
                                        </p:tgtEl>
                                        <p:attrNameLst>
                                          <p:attrName>style.visibility</p:attrName>
                                        </p:attrNameLst>
                                      </p:cBhvr>
                                      <p:to>
                                        <p:strVal val="visible"/>
                                      </p:to>
                                    </p:set>
                                    <p:animEffect transition="in" filter="strips(upRight)">
                                      <p:cBhvr>
                                        <p:cTn id="20" dur="500"/>
                                        <p:tgtEl>
                                          <p:spTgt spid="317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35496" y="-27384"/>
            <a:ext cx="9036496" cy="2206154"/>
          </a:xfrm>
          <a:solidFill>
            <a:schemeClr val="accent4">
              <a:lumMod val="60000"/>
              <a:lumOff val="40000"/>
            </a:schemeClr>
          </a:solidFill>
        </p:spPr>
        <p:txBody>
          <a:bodyPr>
            <a:noAutofit/>
          </a:bodyPr>
          <a:lstStyle/>
          <a:p>
            <a:pPr algn="just"/>
            <a:r>
              <a:rPr lang="ar-IQ" sz="4000" b="1" u="sng" dirty="0" smtClean="0">
                <a:solidFill>
                  <a:srgbClr val="0C0600"/>
                </a:solidFill>
              </a:rPr>
              <a:t>ا</a:t>
            </a:r>
            <a:r>
              <a:rPr lang="ar-IQ" sz="3600" b="1" u="sng" dirty="0" smtClean="0">
                <a:solidFill>
                  <a:srgbClr val="0C0600"/>
                </a:solidFill>
              </a:rPr>
              <a:t>ل</a:t>
            </a:r>
            <a:r>
              <a:rPr lang="ar-SA" sz="3600" b="1" u="sng" dirty="0" smtClean="0">
                <a:solidFill>
                  <a:srgbClr val="0C0600"/>
                </a:solidFill>
              </a:rPr>
              <a:t>قـــــــــــدر</a:t>
            </a:r>
            <a:r>
              <a:rPr lang="ar-IQ" sz="3600" b="1" u="sng" dirty="0" smtClean="0">
                <a:solidFill>
                  <a:srgbClr val="0C0600"/>
                </a:solidFill>
              </a:rPr>
              <a:t>ات البدني</a:t>
            </a:r>
            <a:r>
              <a:rPr lang="ar-SA" sz="3600" b="1" u="sng" dirty="0" smtClean="0">
                <a:solidFill>
                  <a:srgbClr val="0C0600"/>
                </a:solidFill>
              </a:rPr>
              <a:t>ــــــــــــــ</a:t>
            </a:r>
            <a:r>
              <a:rPr lang="ar-IQ" sz="3600" b="1" u="sng" dirty="0" smtClean="0">
                <a:solidFill>
                  <a:srgbClr val="0C0600"/>
                </a:solidFill>
              </a:rPr>
              <a:t>ة</a:t>
            </a:r>
            <a:r>
              <a:rPr lang="en-US" sz="3600" b="1" u="sng" dirty="0" smtClean="0">
                <a:solidFill>
                  <a:srgbClr val="0C0600"/>
                </a:solidFill>
              </a:rPr>
              <a:t> </a:t>
            </a:r>
            <a:r>
              <a:rPr lang="en-US" sz="3600" b="1" u="sng" dirty="0">
                <a:solidFill>
                  <a:srgbClr val="0C0600"/>
                </a:solidFill>
              </a:rPr>
              <a:t>(physical  Abilities)  </a:t>
            </a:r>
            <a:r>
              <a:rPr lang="en-US" sz="3600" b="1" u="sng" dirty="0" smtClean="0">
                <a:solidFill>
                  <a:srgbClr val="0C0600"/>
                </a:solidFill>
              </a:rPr>
              <a:t>   </a:t>
            </a:r>
            <a:r>
              <a:rPr lang="ar-IQ" sz="3600" b="1" u="sng" dirty="0" smtClean="0">
                <a:solidFill>
                  <a:srgbClr val="0C0600"/>
                </a:solidFill>
              </a:rPr>
              <a:t>:</a:t>
            </a:r>
            <a:r>
              <a:rPr lang="en-US" sz="2800" dirty="0" smtClean="0">
                <a:solidFill>
                  <a:srgbClr val="0C0600"/>
                </a:solidFill>
              </a:rPr>
              <a:t/>
            </a:r>
            <a:br>
              <a:rPr lang="en-US" sz="2800" dirty="0" smtClean="0">
                <a:solidFill>
                  <a:srgbClr val="0C0600"/>
                </a:solidFill>
              </a:rPr>
            </a:br>
            <a:r>
              <a:rPr lang="ar-IQ" sz="2800" dirty="0" smtClean="0">
                <a:solidFill>
                  <a:srgbClr val="0C0600"/>
                </a:solidFill>
              </a:rPr>
              <a:t> </a:t>
            </a:r>
            <a:r>
              <a:rPr lang="ar-IQ" sz="3200" dirty="0" smtClean="0">
                <a:solidFill>
                  <a:srgbClr val="FFFF00"/>
                </a:solidFill>
              </a:rPr>
              <a:t>وهي </a:t>
            </a:r>
            <a:r>
              <a:rPr lang="ar-IQ" sz="3200" dirty="0">
                <a:solidFill>
                  <a:srgbClr val="FFFF00"/>
                </a:solidFill>
              </a:rPr>
              <a:t>صفات تتعلق بالناحية الجسمية </a:t>
            </a:r>
            <a:r>
              <a:rPr lang="ar-IQ" sz="3200" dirty="0" smtClean="0">
                <a:solidFill>
                  <a:srgbClr val="FFFF00"/>
                </a:solidFill>
              </a:rPr>
              <a:t>للانسان </a:t>
            </a:r>
            <a:r>
              <a:rPr lang="ar-IQ" sz="3200" dirty="0">
                <a:solidFill>
                  <a:srgbClr val="FFFF00"/>
                </a:solidFill>
              </a:rPr>
              <a:t>وتكون موروثة منذ الولادة ويمكن تطويرها من خلال التمرين والتدريب من اجل رفع مستوى الاداء </a:t>
            </a:r>
            <a:r>
              <a:rPr lang="ar-SA" sz="3200" dirty="0" smtClean="0">
                <a:solidFill>
                  <a:srgbClr val="FFFF00"/>
                </a:solidFill>
              </a:rPr>
              <a:t>البدني و</a:t>
            </a:r>
            <a:r>
              <a:rPr lang="ar-IQ" sz="3200" dirty="0" smtClean="0">
                <a:solidFill>
                  <a:srgbClr val="FFFF00"/>
                </a:solidFill>
              </a:rPr>
              <a:t>المهاري </a:t>
            </a:r>
            <a:endParaRPr lang="en-US" sz="5400" dirty="0">
              <a:solidFill>
                <a:srgbClr val="FFFF00"/>
              </a:solidFill>
            </a:endParaRPr>
          </a:p>
        </p:txBody>
      </p:sp>
      <p:sp>
        <p:nvSpPr>
          <p:cNvPr id="51203" name="Rectangle 3"/>
          <p:cNvSpPr>
            <a:spLocks noGrp="1" noChangeArrowheads="1"/>
          </p:cNvSpPr>
          <p:nvPr>
            <p:ph type="body" idx="4294967295"/>
          </p:nvPr>
        </p:nvSpPr>
        <p:spPr>
          <a:xfrm>
            <a:off x="0" y="2060848"/>
            <a:ext cx="9036496" cy="4320480"/>
          </a:xfrm>
          <a:solidFill>
            <a:srgbClr val="92D050"/>
          </a:solidFill>
        </p:spPr>
        <p:txBody>
          <a:bodyPr>
            <a:normAutofit fontScale="92500" lnSpcReduction="10000"/>
          </a:bodyPr>
          <a:lstStyle/>
          <a:p>
            <a:pPr marL="0" indent="0">
              <a:lnSpc>
                <a:spcPct val="80000"/>
              </a:lnSpc>
              <a:buNone/>
            </a:pPr>
            <a:r>
              <a:rPr lang="ar-IQ" sz="2800" dirty="0"/>
              <a:t>                            </a:t>
            </a:r>
            <a:r>
              <a:rPr lang="ar-IQ" sz="2800" dirty="0" smtClean="0"/>
              <a:t>    </a:t>
            </a:r>
            <a:r>
              <a:rPr lang="ar-SA" sz="2800" dirty="0" smtClean="0"/>
              <a:t>         </a:t>
            </a:r>
            <a:r>
              <a:rPr lang="ar-IQ" sz="2800" dirty="0" smtClean="0"/>
              <a:t> القوة </a:t>
            </a:r>
            <a:endParaRPr lang="ar-IQ" sz="2800" dirty="0"/>
          </a:p>
          <a:p>
            <a:pPr marL="0" indent="0">
              <a:lnSpc>
                <a:spcPct val="80000"/>
              </a:lnSpc>
              <a:buNone/>
            </a:pPr>
            <a:endParaRPr lang="ar-IQ" sz="2800" dirty="0"/>
          </a:p>
          <a:p>
            <a:pPr marL="0" indent="0">
              <a:lnSpc>
                <a:spcPct val="80000"/>
              </a:lnSpc>
              <a:buNone/>
            </a:pPr>
            <a:endParaRPr lang="ar-IQ" sz="2000" dirty="0">
              <a:solidFill>
                <a:srgbClr val="0C0600"/>
              </a:solidFill>
            </a:endParaRPr>
          </a:p>
          <a:p>
            <a:pPr marL="0" indent="0">
              <a:lnSpc>
                <a:spcPct val="80000"/>
              </a:lnSpc>
              <a:buNone/>
            </a:pPr>
            <a:endParaRPr lang="ar-IQ" sz="2000" dirty="0"/>
          </a:p>
          <a:p>
            <a:pPr marL="0" indent="0">
              <a:lnSpc>
                <a:spcPct val="80000"/>
              </a:lnSpc>
              <a:buNone/>
            </a:pPr>
            <a:r>
              <a:rPr lang="ar-IQ" sz="2800" dirty="0"/>
              <a:t> </a:t>
            </a:r>
            <a:r>
              <a:rPr lang="ar-SA" sz="2800" dirty="0" smtClean="0"/>
              <a:t>              </a:t>
            </a:r>
            <a:r>
              <a:rPr lang="ar-IQ" sz="2200" dirty="0" smtClean="0">
                <a:solidFill>
                  <a:srgbClr val="0C0600"/>
                </a:solidFill>
              </a:rPr>
              <a:t>القوة </a:t>
            </a:r>
            <a:r>
              <a:rPr lang="ar-IQ" sz="2200" dirty="0">
                <a:solidFill>
                  <a:srgbClr val="0C0600"/>
                </a:solidFill>
              </a:rPr>
              <a:t>المميزة بالسرعة</a:t>
            </a:r>
            <a:r>
              <a:rPr lang="ar-SA" sz="2200" dirty="0" smtClean="0"/>
              <a:t>                             </a:t>
            </a:r>
            <a:r>
              <a:rPr lang="ar-IQ" sz="2200" dirty="0" smtClean="0">
                <a:solidFill>
                  <a:srgbClr val="0C0600"/>
                </a:solidFill>
              </a:rPr>
              <a:t>مطاولة القوة</a:t>
            </a:r>
          </a:p>
          <a:p>
            <a:pPr marL="0" indent="0">
              <a:lnSpc>
                <a:spcPct val="80000"/>
              </a:lnSpc>
              <a:buNone/>
            </a:pPr>
            <a:endParaRPr lang="ar-IQ" sz="2800" dirty="0" smtClean="0"/>
          </a:p>
          <a:p>
            <a:pPr marL="0" indent="0">
              <a:lnSpc>
                <a:spcPct val="80000"/>
              </a:lnSpc>
              <a:buNone/>
            </a:pPr>
            <a:endParaRPr lang="ar-IQ" sz="2800" dirty="0" smtClean="0"/>
          </a:p>
          <a:p>
            <a:pPr marL="0" indent="0">
              <a:lnSpc>
                <a:spcPct val="80000"/>
              </a:lnSpc>
              <a:buNone/>
            </a:pPr>
            <a:r>
              <a:rPr lang="en-US" sz="2800" dirty="0" smtClean="0"/>
              <a:t>       </a:t>
            </a:r>
            <a:r>
              <a:rPr lang="ar-IQ" sz="2800" dirty="0" smtClean="0"/>
              <a:t> </a:t>
            </a:r>
          </a:p>
          <a:p>
            <a:pPr marL="0" indent="0">
              <a:lnSpc>
                <a:spcPct val="80000"/>
              </a:lnSpc>
              <a:buNone/>
            </a:pPr>
            <a:r>
              <a:rPr lang="ar-IQ" sz="2800" dirty="0" smtClean="0"/>
              <a:t>     </a:t>
            </a:r>
            <a:r>
              <a:rPr lang="en-US" sz="2800" dirty="0" smtClean="0"/>
              <a:t>              </a:t>
            </a:r>
          </a:p>
          <a:p>
            <a:pPr marL="0" indent="0">
              <a:lnSpc>
                <a:spcPct val="80000"/>
              </a:lnSpc>
              <a:buNone/>
            </a:pPr>
            <a:r>
              <a:rPr lang="en-US" sz="2800" dirty="0"/>
              <a:t> </a:t>
            </a:r>
            <a:r>
              <a:rPr lang="en-US" sz="2800" dirty="0" smtClean="0"/>
              <a:t>                    </a:t>
            </a:r>
            <a:r>
              <a:rPr lang="ar-IQ" sz="2800" dirty="0" smtClean="0"/>
              <a:t> السرعة                                    </a:t>
            </a:r>
            <a:r>
              <a:rPr lang="ar-SA" sz="2800" dirty="0" smtClean="0"/>
              <a:t>   </a:t>
            </a:r>
            <a:r>
              <a:rPr lang="ar-IQ" sz="2800" dirty="0" smtClean="0"/>
              <a:t>المطاولة</a:t>
            </a:r>
            <a:r>
              <a:rPr lang="ar-SA" sz="2800" dirty="0" smtClean="0"/>
              <a:t> </a:t>
            </a:r>
            <a:endParaRPr lang="ar-SA" sz="1800" dirty="0" smtClean="0">
              <a:solidFill>
                <a:srgbClr val="0C0600"/>
              </a:solidFill>
            </a:endParaRPr>
          </a:p>
          <a:p>
            <a:pPr marL="0" indent="0">
              <a:lnSpc>
                <a:spcPct val="80000"/>
              </a:lnSpc>
              <a:buNone/>
            </a:pPr>
            <a:r>
              <a:rPr lang="ar-IQ" sz="1800" dirty="0" smtClean="0">
                <a:solidFill>
                  <a:srgbClr val="0C0600"/>
                </a:solidFill>
              </a:rPr>
              <a:t> </a:t>
            </a:r>
            <a:r>
              <a:rPr lang="en-US" sz="1800" dirty="0" smtClean="0">
                <a:solidFill>
                  <a:srgbClr val="0C0600"/>
                </a:solidFill>
              </a:rPr>
              <a:t>                                                                           </a:t>
            </a:r>
            <a:r>
              <a:rPr lang="ar-IQ" sz="2200" dirty="0" smtClean="0">
                <a:solidFill>
                  <a:srgbClr val="0C0600"/>
                </a:solidFill>
              </a:rPr>
              <a:t>مطاولة </a:t>
            </a:r>
            <a:r>
              <a:rPr lang="ar-IQ" sz="2200" dirty="0">
                <a:solidFill>
                  <a:srgbClr val="0C0600"/>
                </a:solidFill>
              </a:rPr>
              <a:t>السرعة</a:t>
            </a:r>
            <a:r>
              <a:rPr lang="ar-IQ" sz="3900" dirty="0"/>
              <a:t>   </a:t>
            </a:r>
            <a:endParaRPr lang="ar-IQ" sz="2800" dirty="0"/>
          </a:p>
          <a:p>
            <a:pPr marL="0" indent="0">
              <a:lnSpc>
                <a:spcPct val="80000"/>
              </a:lnSpc>
              <a:buNone/>
            </a:pPr>
            <a:r>
              <a:rPr lang="ar-IQ" sz="2800" dirty="0"/>
              <a:t>                </a:t>
            </a:r>
            <a:r>
              <a:rPr lang="en-US" sz="2800" dirty="0" smtClean="0"/>
              <a:t>                </a:t>
            </a:r>
            <a:r>
              <a:rPr lang="ar-IQ" sz="3500" dirty="0" smtClean="0"/>
              <a:t> </a:t>
            </a:r>
            <a:endParaRPr lang="en-US" sz="3500" dirty="0">
              <a:solidFill>
                <a:schemeClr val="accent2">
                  <a:lumMod val="50000"/>
                </a:schemeClr>
              </a:solidFill>
            </a:endParaRPr>
          </a:p>
        </p:txBody>
      </p:sp>
      <p:sp>
        <p:nvSpPr>
          <p:cNvPr id="21508" name="AutoShape 4"/>
          <p:cNvSpPr>
            <a:spLocks noChangeArrowheads="1"/>
          </p:cNvSpPr>
          <p:nvPr/>
        </p:nvSpPr>
        <p:spPr bwMode="auto">
          <a:xfrm>
            <a:off x="2915816" y="2348880"/>
            <a:ext cx="3672408" cy="3167062"/>
          </a:xfrm>
          <a:prstGeom prst="flowChartExtract">
            <a:avLst/>
          </a:prstGeom>
          <a:solidFill>
            <a:srgbClr val="FFC000"/>
          </a:solidFill>
          <a:ln>
            <a:headEnd/>
            <a:tailEnd/>
          </a:ln>
        </p:spPr>
        <p:style>
          <a:lnRef idx="2">
            <a:schemeClr val="dk1"/>
          </a:lnRef>
          <a:fillRef idx="1">
            <a:schemeClr val="lt1"/>
          </a:fillRef>
          <a:effectRef idx="0">
            <a:schemeClr val="dk1"/>
          </a:effectRef>
          <a:fontRef idx="minor">
            <a:schemeClr val="dk1"/>
          </a:fontRef>
        </p:style>
        <p:txBody>
          <a:bodyPr wrap="none" anchor="ctr"/>
          <a:lstStyle/>
          <a:p>
            <a:pPr rtl="0" eaLnBrk="0" fontAlgn="base" hangingPunct="0">
              <a:spcBef>
                <a:spcPct val="0"/>
              </a:spcBef>
              <a:spcAft>
                <a:spcPct val="0"/>
              </a:spcAft>
            </a:pPr>
            <a:r>
              <a:rPr lang="ar-IQ" sz="3200" dirty="0" smtClean="0">
                <a:solidFill>
                  <a:srgbClr val="0C0600"/>
                </a:solidFill>
              </a:rPr>
              <a:t>ال</a:t>
            </a:r>
            <a:r>
              <a:rPr lang="ar-SA" sz="3200" dirty="0" smtClean="0">
                <a:solidFill>
                  <a:srgbClr val="0C0600"/>
                </a:solidFill>
              </a:rPr>
              <a:t>قدر</a:t>
            </a:r>
            <a:r>
              <a:rPr lang="ar-IQ" sz="3200" dirty="0" smtClean="0">
                <a:solidFill>
                  <a:srgbClr val="0C0600"/>
                </a:solidFill>
              </a:rPr>
              <a:t>ات البدنية</a:t>
            </a:r>
            <a:r>
              <a:rPr lang="ar-SA" sz="3200" dirty="0" smtClean="0">
                <a:solidFill>
                  <a:srgbClr val="0C0600"/>
                </a:solidFill>
              </a:rPr>
              <a:t> </a:t>
            </a:r>
            <a:r>
              <a:rPr lang="ar-IQ" sz="2400" dirty="0" smtClean="0">
                <a:solidFill>
                  <a:srgbClr val="000000"/>
                </a:solidFill>
              </a:rPr>
              <a:t> </a:t>
            </a:r>
            <a:r>
              <a:rPr lang="ar-SA" sz="2400" dirty="0" smtClean="0">
                <a:solidFill>
                  <a:srgbClr val="000000"/>
                </a:solidFill>
              </a:rPr>
              <a:t>           </a:t>
            </a:r>
            <a:endParaRPr lang="ar-IQ" sz="2400" dirty="0">
              <a:solidFill>
                <a:srgbClr val="000000"/>
              </a:solidFill>
            </a:endParaRPr>
          </a:p>
          <a:p>
            <a:pPr algn="ctr" rtl="0" eaLnBrk="0" fontAlgn="base" hangingPunct="0">
              <a:spcBef>
                <a:spcPct val="0"/>
              </a:spcBef>
              <a:spcAft>
                <a:spcPct val="0"/>
              </a:spcAft>
            </a:pPr>
            <a:r>
              <a:rPr lang="ar-SA" dirty="0" smtClean="0">
                <a:solidFill>
                  <a:srgbClr val="000000"/>
                </a:solidFill>
              </a:rPr>
              <a:t>                         </a:t>
            </a:r>
            <a:endParaRPr lang="en-US" dirty="0">
              <a:solidFill>
                <a:srgbClr val="000000"/>
              </a:solidFill>
            </a:endParaRPr>
          </a:p>
        </p:txBody>
      </p:sp>
      <p:sp>
        <p:nvSpPr>
          <p:cNvPr id="21509" name="Line 5"/>
          <p:cNvSpPr>
            <a:spLocks noChangeShapeType="1"/>
          </p:cNvSpPr>
          <p:nvPr/>
        </p:nvSpPr>
        <p:spPr bwMode="auto">
          <a:xfrm flipH="1" flipV="1">
            <a:off x="5580112" y="5031269"/>
            <a:ext cx="791371" cy="413954"/>
          </a:xfrm>
          <a:prstGeom prst="line">
            <a:avLst/>
          </a:prstGeom>
          <a:noFill/>
          <a:ln w="57150" cmpd="thinThick">
            <a:solidFill>
              <a:srgbClr val="0C0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21510" name="Line 6"/>
          <p:cNvSpPr>
            <a:spLocks noChangeShapeType="1"/>
          </p:cNvSpPr>
          <p:nvPr/>
        </p:nvSpPr>
        <p:spPr bwMode="auto">
          <a:xfrm flipH="1">
            <a:off x="4644008" y="2924943"/>
            <a:ext cx="0" cy="1224781"/>
          </a:xfrm>
          <a:prstGeom prst="line">
            <a:avLst/>
          </a:prstGeom>
          <a:noFill/>
          <a:ln w="57150" cmpd="thinThick">
            <a:solidFill>
              <a:srgbClr val="0C0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21511" name="Line 7"/>
          <p:cNvSpPr>
            <a:spLocks noChangeShapeType="1"/>
          </p:cNvSpPr>
          <p:nvPr/>
        </p:nvSpPr>
        <p:spPr bwMode="auto">
          <a:xfrm flipH="1">
            <a:off x="2915816" y="5094231"/>
            <a:ext cx="720080" cy="350992"/>
          </a:xfrm>
          <a:prstGeom prst="line">
            <a:avLst/>
          </a:prstGeom>
          <a:noFill/>
          <a:ln w="57150" cmpd="thinThick">
            <a:solidFill>
              <a:srgbClr val="0C0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8" name="Text Box 51"/>
          <p:cNvSpPr txBox="1">
            <a:spLocks noChangeArrowheads="1"/>
          </p:cNvSpPr>
          <p:nvPr/>
        </p:nvSpPr>
        <p:spPr bwMode="auto">
          <a:xfrm>
            <a:off x="2195638" y="6023029"/>
            <a:ext cx="4752626" cy="646331"/>
          </a:xfrm>
          <a:prstGeom prst="rect">
            <a:avLst/>
          </a:prstGeom>
          <a:solidFill>
            <a:srgbClr val="7030A0"/>
          </a:solidFill>
          <a:ln>
            <a:noFill/>
          </a:ln>
          <a:extLst/>
        </p:spPr>
        <p:txBody>
          <a:bodyPr wrap="square">
            <a:spAutoFit/>
          </a:bodyPr>
          <a:lstStyle>
            <a:lvl1pPr algn="l" rtl="0" eaLnBrk="0" hangingPunct="0">
              <a:defRPr>
                <a:solidFill>
                  <a:schemeClr val="tx1"/>
                </a:solidFill>
                <a:latin typeface="Arial" pitchFamily="34" charset="0"/>
                <a:cs typeface="Arial" pitchFamily="34" charset="0"/>
              </a:defRPr>
            </a:lvl1pPr>
            <a:lvl2pPr marL="742950" indent="-285750" algn="l" rtl="0" eaLnBrk="0" hangingPunct="0">
              <a:defRPr>
                <a:solidFill>
                  <a:schemeClr val="tx1"/>
                </a:solidFill>
                <a:latin typeface="Arial" pitchFamily="34" charset="0"/>
                <a:cs typeface="Arial" pitchFamily="34" charset="0"/>
              </a:defRPr>
            </a:lvl2pPr>
            <a:lvl3pPr marL="1143000" indent="-228600" algn="l" rtl="0" eaLnBrk="0" hangingPunct="0">
              <a:defRPr>
                <a:solidFill>
                  <a:schemeClr val="tx1"/>
                </a:solidFill>
                <a:latin typeface="Arial" pitchFamily="34" charset="0"/>
                <a:cs typeface="Arial" pitchFamily="34" charset="0"/>
              </a:defRPr>
            </a:lvl3pPr>
            <a:lvl4pPr marL="1600200" indent="-228600" algn="l" rtl="0" eaLnBrk="0" hangingPunct="0">
              <a:defRPr>
                <a:solidFill>
                  <a:schemeClr val="tx1"/>
                </a:solidFill>
                <a:latin typeface="Arial" pitchFamily="34" charset="0"/>
                <a:cs typeface="Arial" pitchFamily="34" charset="0"/>
              </a:defRPr>
            </a:lvl4pPr>
            <a:lvl5pPr marL="2057400" indent="-228600" algn="l" rtl="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fontAlgn="base" hangingPunct="1">
              <a:spcBef>
                <a:spcPct val="50000"/>
              </a:spcBef>
              <a:spcAft>
                <a:spcPct val="0"/>
              </a:spcAft>
            </a:pPr>
            <a:r>
              <a:rPr lang="ar-IQ" b="1" dirty="0">
                <a:solidFill>
                  <a:srgbClr val="000000"/>
                </a:solidFill>
                <a:latin typeface="Times New Roman" pitchFamily="18" charset="0"/>
              </a:rPr>
              <a:t> </a:t>
            </a:r>
            <a:r>
              <a:rPr lang="ar-IQ" sz="3600" b="1" dirty="0">
                <a:solidFill>
                  <a:srgbClr val="0C0600"/>
                </a:solidFill>
                <a:latin typeface="Times New Roman" pitchFamily="18" charset="0"/>
              </a:rPr>
              <a:t>مخطط </a:t>
            </a:r>
            <a:r>
              <a:rPr lang="ar-IQ" sz="3600" b="1" dirty="0" smtClean="0">
                <a:solidFill>
                  <a:srgbClr val="0C0600"/>
                </a:solidFill>
                <a:latin typeface="Times New Roman" pitchFamily="18" charset="0"/>
              </a:rPr>
              <a:t>لل</a:t>
            </a:r>
            <a:r>
              <a:rPr lang="ar-SA" sz="3600" b="1" dirty="0" smtClean="0">
                <a:solidFill>
                  <a:srgbClr val="0C0600"/>
                </a:solidFill>
                <a:latin typeface="Times New Roman" pitchFamily="18" charset="0"/>
              </a:rPr>
              <a:t>قدر</a:t>
            </a:r>
            <a:r>
              <a:rPr lang="ar-IQ" sz="3600" b="1" dirty="0" smtClean="0">
                <a:solidFill>
                  <a:srgbClr val="0C0600"/>
                </a:solidFill>
                <a:latin typeface="Times New Roman" pitchFamily="18" charset="0"/>
              </a:rPr>
              <a:t>ات ال</a:t>
            </a:r>
            <a:r>
              <a:rPr lang="ar-SA" sz="3600" b="1" dirty="0" smtClean="0">
                <a:solidFill>
                  <a:srgbClr val="0C0600"/>
                </a:solidFill>
                <a:latin typeface="Times New Roman" pitchFamily="18" charset="0"/>
              </a:rPr>
              <a:t>بدن</a:t>
            </a:r>
            <a:r>
              <a:rPr lang="ar-IQ" sz="3600" b="1" dirty="0" smtClean="0">
                <a:solidFill>
                  <a:srgbClr val="0C0600"/>
                </a:solidFill>
                <a:latin typeface="Times New Roman" pitchFamily="18" charset="0"/>
              </a:rPr>
              <a:t>ية</a:t>
            </a:r>
            <a:r>
              <a:rPr lang="ar-IQ" sz="3600" b="1" dirty="0" smtClean="0">
                <a:solidFill>
                  <a:srgbClr val="000000"/>
                </a:solidFill>
                <a:latin typeface="Times New Roman" pitchFamily="18" charset="0"/>
              </a:rPr>
              <a:t> </a:t>
            </a:r>
            <a:endParaRPr lang="en-US" b="1" dirty="0">
              <a:solidFill>
                <a:srgbClr val="000000"/>
              </a:solidFill>
              <a:latin typeface="Times New Roman" pitchFamily="18" charset="0"/>
            </a:endParaRPr>
          </a:p>
        </p:txBody>
      </p:sp>
    </p:spTree>
    <p:extLst>
      <p:ext uri="{BB962C8B-B14F-4D97-AF65-F5344CB8AC3E}">
        <p14:creationId xmlns:p14="http://schemas.microsoft.com/office/powerpoint/2010/main" val="986530921"/>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51202"/>
                                        </p:tgtEl>
                                        <p:attrNameLst>
                                          <p:attrName>style.visibility</p:attrName>
                                        </p:attrNameLst>
                                      </p:cBhvr>
                                      <p:to>
                                        <p:strVal val="visible"/>
                                      </p:to>
                                    </p:set>
                                    <p:anim calcmode="lin" valueType="num">
                                      <p:cBhvr additive="base">
                                        <p:cTn id="7" dur="800" fill="hold">
                                          <p:stCondLst>
                                            <p:cond delay="0"/>
                                          </p:stCondLst>
                                        </p:cTn>
                                        <p:tgtEl>
                                          <p:spTgt spid="51202"/>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5120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51203">
                                            <p:bg/>
                                          </p:spTgt>
                                        </p:tgtEl>
                                        <p:attrNameLst>
                                          <p:attrName>style.visibility</p:attrName>
                                        </p:attrNameLst>
                                      </p:cBhvr>
                                      <p:to>
                                        <p:strVal val="visible"/>
                                      </p:to>
                                    </p:set>
                                    <p:animEffect transition="in" filter="fade">
                                      <p:cBhvr>
                                        <p:cTn id="13" dur="1000"/>
                                        <p:tgtEl>
                                          <p:spTgt spid="51203">
                                            <p:bg/>
                                          </p:spTgt>
                                        </p:tgtEl>
                                      </p:cBhvr>
                                    </p:animEffect>
                                    <p:anim calcmode="lin" valueType="num">
                                      <p:cBhvr>
                                        <p:cTn id="14" dur="1000" fill="hold"/>
                                        <p:tgtEl>
                                          <p:spTgt spid="51203">
                                            <p:bg/>
                                          </p:spTgt>
                                        </p:tgtEl>
                                        <p:attrNameLst>
                                          <p:attrName>ppt_x</p:attrName>
                                        </p:attrNameLst>
                                      </p:cBhvr>
                                      <p:tavLst>
                                        <p:tav tm="0">
                                          <p:val>
                                            <p:strVal val="#ppt_x-.1"/>
                                          </p:val>
                                        </p:tav>
                                        <p:tav tm="100000">
                                          <p:val>
                                            <p:strVal val="#ppt_x"/>
                                          </p:val>
                                        </p:tav>
                                      </p:tavLst>
                                    </p:anim>
                                    <p:anim calcmode="lin" valueType="num">
                                      <p:cBhvr>
                                        <p:cTn id="15" dur="1000" fill="hold"/>
                                        <p:tgtEl>
                                          <p:spTgt spid="51203">
                                            <p:bg/>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0" presetClass="entr" presetSubtype="0" fill="hold" grpId="0" nodeType="clickEffect">
                                  <p:stCondLst>
                                    <p:cond delay="0"/>
                                  </p:stCondLst>
                                  <p:iterate type="lt">
                                    <p:tmPct val="10000"/>
                                  </p:iterate>
                                  <p:childTnLst>
                                    <p:set>
                                      <p:cBhvr>
                                        <p:cTn id="19" dur="1" fill="hold">
                                          <p:stCondLst>
                                            <p:cond delay="0"/>
                                          </p:stCondLst>
                                        </p:cTn>
                                        <p:tgtEl>
                                          <p:spTgt spid="51203">
                                            <p:txEl>
                                              <p:pRg st="0" end="0"/>
                                            </p:txEl>
                                          </p:spTgt>
                                        </p:tgtEl>
                                        <p:attrNameLst>
                                          <p:attrName>style.visibility</p:attrName>
                                        </p:attrNameLst>
                                      </p:cBhvr>
                                      <p:to>
                                        <p:strVal val="visible"/>
                                      </p:to>
                                    </p:set>
                                    <p:animEffect transition="in" filter="fade">
                                      <p:cBhvr>
                                        <p:cTn id="20" dur="1000"/>
                                        <p:tgtEl>
                                          <p:spTgt spid="51203">
                                            <p:txEl>
                                              <p:pRg st="0" end="0"/>
                                            </p:txEl>
                                          </p:spTgt>
                                        </p:tgtEl>
                                      </p:cBhvr>
                                    </p:animEffect>
                                    <p:anim calcmode="lin" valueType="num">
                                      <p:cBhvr>
                                        <p:cTn id="21" dur="1000" fill="hold"/>
                                        <p:tgtEl>
                                          <p:spTgt spid="51203">
                                            <p:txEl>
                                              <p:pRg st="0" end="0"/>
                                            </p:txEl>
                                          </p:spTgt>
                                        </p:tgtEl>
                                        <p:attrNameLst>
                                          <p:attrName>ppt_x</p:attrName>
                                        </p:attrNameLst>
                                      </p:cBhvr>
                                      <p:tavLst>
                                        <p:tav tm="0">
                                          <p:val>
                                            <p:strVal val="#ppt_x-.1"/>
                                          </p:val>
                                        </p:tav>
                                        <p:tav tm="100000">
                                          <p:val>
                                            <p:strVal val="#ppt_x"/>
                                          </p:val>
                                        </p:tav>
                                      </p:tavLst>
                                    </p:anim>
                                    <p:anim calcmode="lin" valueType="num">
                                      <p:cBhvr>
                                        <p:cTn id="22" dur="1000" fill="hold"/>
                                        <p:tgtEl>
                                          <p:spTgt spid="51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0" presetClass="entr" presetSubtype="0" fill="hold" grpId="0" nodeType="clickEffect">
                                  <p:stCondLst>
                                    <p:cond delay="0"/>
                                  </p:stCondLst>
                                  <p:iterate type="lt">
                                    <p:tmPct val="10000"/>
                                  </p:iterate>
                                  <p:childTnLst>
                                    <p:set>
                                      <p:cBhvr>
                                        <p:cTn id="26" dur="1" fill="hold">
                                          <p:stCondLst>
                                            <p:cond delay="0"/>
                                          </p:stCondLst>
                                        </p:cTn>
                                        <p:tgtEl>
                                          <p:spTgt spid="51203">
                                            <p:txEl>
                                              <p:pRg st="4" end="4"/>
                                            </p:txEl>
                                          </p:spTgt>
                                        </p:tgtEl>
                                        <p:attrNameLst>
                                          <p:attrName>style.visibility</p:attrName>
                                        </p:attrNameLst>
                                      </p:cBhvr>
                                      <p:to>
                                        <p:strVal val="visible"/>
                                      </p:to>
                                    </p:set>
                                    <p:animEffect transition="in" filter="fade">
                                      <p:cBhvr>
                                        <p:cTn id="27" dur="1000"/>
                                        <p:tgtEl>
                                          <p:spTgt spid="51203">
                                            <p:txEl>
                                              <p:pRg st="4" end="4"/>
                                            </p:txEl>
                                          </p:spTgt>
                                        </p:tgtEl>
                                      </p:cBhvr>
                                    </p:animEffect>
                                    <p:anim calcmode="lin" valueType="num">
                                      <p:cBhvr>
                                        <p:cTn id="28" dur="1000" fill="hold"/>
                                        <p:tgtEl>
                                          <p:spTgt spid="51203">
                                            <p:txEl>
                                              <p:pRg st="4" end="4"/>
                                            </p:txEl>
                                          </p:spTgt>
                                        </p:tgtEl>
                                        <p:attrNameLst>
                                          <p:attrName>ppt_x</p:attrName>
                                        </p:attrNameLst>
                                      </p:cBhvr>
                                      <p:tavLst>
                                        <p:tav tm="0">
                                          <p:val>
                                            <p:strVal val="#ppt_x-.1"/>
                                          </p:val>
                                        </p:tav>
                                        <p:tav tm="100000">
                                          <p:val>
                                            <p:strVal val="#ppt_x"/>
                                          </p:val>
                                        </p:tav>
                                      </p:tavLst>
                                    </p:anim>
                                    <p:anim calcmode="lin" valueType="num">
                                      <p:cBhvr>
                                        <p:cTn id="29" dur="1000" fill="hold"/>
                                        <p:tgtEl>
                                          <p:spTgt spid="5120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0" presetClass="entr" presetSubtype="0" fill="hold" grpId="0" nodeType="clickEffect">
                                  <p:stCondLst>
                                    <p:cond delay="0"/>
                                  </p:stCondLst>
                                  <p:iterate type="lt">
                                    <p:tmPct val="10000"/>
                                  </p:iterate>
                                  <p:childTnLst>
                                    <p:set>
                                      <p:cBhvr>
                                        <p:cTn id="33" dur="1" fill="hold">
                                          <p:stCondLst>
                                            <p:cond delay="0"/>
                                          </p:stCondLst>
                                        </p:cTn>
                                        <p:tgtEl>
                                          <p:spTgt spid="51203">
                                            <p:txEl>
                                              <p:pRg st="7" end="7"/>
                                            </p:txEl>
                                          </p:spTgt>
                                        </p:tgtEl>
                                        <p:attrNameLst>
                                          <p:attrName>style.visibility</p:attrName>
                                        </p:attrNameLst>
                                      </p:cBhvr>
                                      <p:to>
                                        <p:strVal val="visible"/>
                                      </p:to>
                                    </p:set>
                                    <p:animEffect transition="in" filter="fade">
                                      <p:cBhvr>
                                        <p:cTn id="34" dur="1000"/>
                                        <p:tgtEl>
                                          <p:spTgt spid="51203">
                                            <p:txEl>
                                              <p:pRg st="7" end="7"/>
                                            </p:txEl>
                                          </p:spTgt>
                                        </p:tgtEl>
                                      </p:cBhvr>
                                    </p:animEffect>
                                    <p:anim calcmode="lin" valueType="num">
                                      <p:cBhvr>
                                        <p:cTn id="35" dur="1000" fill="hold"/>
                                        <p:tgtEl>
                                          <p:spTgt spid="51203">
                                            <p:txEl>
                                              <p:pRg st="7" end="7"/>
                                            </p:txEl>
                                          </p:spTgt>
                                        </p:tgtEl>
                                        <p:attrNameLst>
                                          <p:attrName>ppt_x</p:attrName>
                                        </p:attrNameLst>
                                      </p:cBhvr>
                                      <p:tavLst>
                                        <p:tav tm="0">
                                          <p:val>
                                            <p:strVal val="#ppt_x-.1"/>
                                          </p:val>
                                        </p:tav>
                                        <p:tav tm="100000">
                                          <p:val>
                                            <p:strVal val="#ppt_x"/>
                                          </p:val>
                                        </p:tav>
                                      </p:tavLst>
                                    </p:anim>
                                    <p:anim calcmode="lin" valueType="num">
                                      <p:cBhvr>
                                        <p:cTn id="36" dur="1000" fill="hold"/>
                                        <p:tgtEl>
                                          <p:spTgt spid="5120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0" presetClass="entr" presetSubtype="0" fill="hold" grpId="0" nodeType="clickEffect">
                                  <p:stCondLst>
                                    <p:cond delay="0"/>
                                  </p:stCondLst>
                                  <p:iterate type="lt">
                                    <p:tmPct val="10000"/>
                                  </p:iterate>
                                  <p:childTnLst>
                                    <p:set>
                                      <p:cBhvr>
                                        <p:cTn id="40" dur="1" fill="hold">
                                          <p:stCondLst>
                                            <p:cond delay="0"/>
                                          </p:stCondLst>
                                        </p:cTn>
                                        <p:tgtEl>
                                          <p:spTgt spid="51203">
                                            <p:txEl>
                                              <p:pRg st="8" end="8"/>
                                            </p:txEl>
                                          </p:spTgt>
                                        </p:tgtEl>
                                        <p:attrNameLst>
                                          <p:attrName>style.visibility</p:attrName>
                                        </p:attrNameLst>
                                      </p:cBhvr>
                                      <p:to>
                                        <p:strVal val="visible"/>
                                      </p:to>
                                    </p:set>
                                    <p:animEffect transition="in" filter="fade">
                                      <p:cBhvr>
                                        <p:cTn id="41" dur="1000"/>
                                        <p:tgtEl>
                                          <p:spTgt spid="51203">
                                            <p:txEl>
                                              <p:pRg st="8" end="8"/>
                                            </p:txEl>
                                          </p:spTgt>
                                        </p:tgtEl>
                                      </p:cBhvr>
                                    </p:animEffect>
                                    <p:anim calcmode="lin" valueType="num">
                                      <p:cBhvr>
                                        <p:cTn id="42" dur="1000" fill="hold"/>
                                        <p:tgtEl>
                                          <p:spTgt spid="51203">
                                            <p:txEl>
                                              <p:pRg st="8" end="8"/>
                                            </p:txEl>
                                          </p:spTgt>
                                        </p:tgtEl>
                                        <p:attrNameLst>
                                          <p:attrName>ppt_x</p:attrName>
                                        </p:attrNameLst>
                                      </p:cBhvr>
                                      <p:tavLst>
                                        <p:tav tm="0">
                                          <p:val>
                                            <p:strVal val="#ppt_x-.1"/>
                                          </p:val>
                                        </p:tav>
                                        <p:tav tm="100000">
                                          <p:val>
                                            <p:strVal val="#ppt_x"/>
                                          </p:val>
                                        </p:tav>
                                      </p:tavLst>
                                    </p:anim>
                                    <p:anim calcmode="lin" valueType="num">
                                      <p:cBhvr>
                                        <p:cTn id="43" dur="1000" fill="hold"/>
                                        <p:tgtEl>
                                          <p:spTgt spid="5120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0" presetClass="entr" presetSubtype="0" fill="hold" grpId="0" nodeType="clickEffect">
                                  <p:stCondLst>
                                    <p:cond delay="0"/>
                                  </p:stCondLst>
                                  <p:iterate type="lt">
                                    <p:tmPct val="10000"/>
                                  </p:iterate>
                                  <p:childTnLst>
                                    <p:set>
                                      <p:cBhvr>
                                        <p:cTn id="47" dur="1" fill="hold">
                                          <p:stCondLst>
                                            <p:cond delay="0"/>
                                          </p:stCondLst>
                                        </p:cTn>
                                        <p:tgtEl>
                                          <p:spTgt spid="51203">
                                            <p:txEl>
                                              <p:pRg st="9" end="9"/>
                                            </p:txEl>
                                          </p:spTgt>
                                        </p:tgtEl>
                                        <p:attrNameLst>
                                          <p:attrName>style.visibility</p:attrName>
                                        </p:attrNameLst>
                                      </p:cBhvr>
                                      <p:to>
                                        <p:strVal val="visible"/>
                                      </p:to>
                                    </p:set>
                                    <p:animEffect transition="in" filter="fade">
                                      <p:cBhvr>
                                        <p:cTn id="48" dur="1000"/>
                                        <p:tgtEl>
                                          <p:spTgt spid="51203">
                                            <p:txEl>
                                              <p:pRg st="9" end="9"/>
                                            </p:txEl>
                                          </p:spTgt>
                                        </p:tgtEl>
                                      </p:cBhvr>
                                    </p:animEffect>
                                    <p:anim calcmode="lin" valueType="num">
                                      <p:cBhvr>
                                        <p:cTn id="49" dur="1000" fill="hold"/>
                                        <p:tgtEl>
                                          <p:spTgt spid="51203">
                                            <p:txEl>
                                              <p:pRg st="9" end="9"/>
                                            </p:txEl>
                                          </p:spTgt>
                                        </p:tgtEl>
                                        <p:attrNameLst>
                                          <p:attrName>ppt_x</p:attrName>
                                        </p:attrNameLst>
                                      </p:cBhvr>
                                      <p:tavLst>
                                        <p:tav tm="0">
                                          <p:val>
                                            <p:strVal val="#ppt_x-.1"/>
                                          </p:val>
                                        </p:tav>
                                        <p:tav tm="100000">
                                          <p:val>
                                            <p:strVal val="#ppt_x"/>
                                          </p:val>
                                        </p:tav>
                                      </p:tavLst>
                                    </p:anim>
                                    <p:anim calcmode="lin" valueType="num">
                                      <p:cBhvr>
                                        <p:cTn id="50" dur="1000" fill="hold"/>
                                        <p:tgtEl>
                                          <p:spTgt spid="5120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0" presetClass="entr" presetSubtype="0" fill="hold" grpId="0" nodeType="clickEffect">
                                  <p:stCondLst>
                                    <p:cond delay="0"/>
                                  </p:stCondLst>
                                  <p:iterate type="lt">
                                    <p:tmPct val="10000"/>
                                  </p:iterate>
                                  <p:childTnLst>
                                    <p:set>
                                      <p:cBhvr>
                                        <p:cTn id="54" dur="1" fill="hold">
                                          <p:stCondLst>
                                            <p:cond delay="0"/>
                                          </p:stCondLst>
                                        </p:cTn>
                                        <p:tgtEl>
                                          <p:spTgt spid="51203">
                                            <p:txEl>
                                              <p:pRg st="10" end="10"/>
                                            </p:txEl>
                                          </p:spTgt>
                                        </p:tgtEl>
                                        <p:attrNameLst>
                                          <p:attrName>style.visibility</p:attrName>
                                        </p:attrNameLst>
                                      </p:cBhvr>
                                      <p:to>
                                        <p:strVal val="visible"/>
                                      </p:to>
                                    </p:set>
                                    <p:animEffect transition="in" filter="fade">
                                      <p:cBhvr>
                                        <p:cTn id="55" dur="1000"/>
                                        <p:tgtEl>
                                          <p:spTgt spid="51203">
                                            <p:txEl>
                                              <p:pRg st="10" end="10"/>
                                            </p:txEl>
                                          </p:spTgt>
                                        </p:tgtEl>
                                      </p:cBhvr>
                                    </p:animEffect>
                                    <p:anim calcmode="lin" valueType="num">
                                      <p:cBhvr>
                                        <p:cTn id="56" dur="1000" fill="hold"/>
                                        <p:tgtEl>
                                          <p:spTgt spid="51203">
                                            <p:txEl>
                                              <p:pRg st="10" end="10"/>
                                            </p:txEl>
                                          </p:spTgt>
                                        </p:tgtEl>
                                        <p:attrNameLst>
                                          <p:attrName>ppt_x</p:attrName>
                                        </p:attrNameLst>
                                      </p:cBhvr>
                                      <p:tavLst>
                                        <p:tav tm="0">
                                          <p:val>
                                            <p:strVal val="#ppt_x-.1"/>
                                          </p:val>
                                        </p:tav>
                                        <p:tav tm="100000">
                                          <p:val>
                                            <p:strVal val="#ppt_x"/>
                                          </p:val>
                                        </p:tav>
                                      </p:tavLst>
                                    </p:anim>
                                    <p:anim calcmode="lin" valueType="num">
                                      <p:cBhvr>
                                        <p:cTn id="57" dur="1000" fill="hold"/>
                                        <p:tgtEl>
                                          <p:spTgt spid="5120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40" presetClass="entr" presetSubtype="0" fill="hold" grpId="0" nodeType="clickEffect">
                                  <p:stCondLst>
                                    <p:cond delay="0"/>
                                  </p:stCondLst>
                                  <p:iterate type="lt">
                                    <p:tmPct val="10000"/>
                                  </p:iterate>
                                  <p:childTnLst>
                                    <p:set>
                                      <p:cBhvr>
                                        <p:cTn id="61" dur="1" fill="hold">
                                          <p:stCondLst>
                                            <p:cond delay="0"/>
                                          </p:stCondLst>
                                        </p:cTn>
                                        <p:tgtEl>
                                          <p:spTgt spid="51203">
                                            <p:txEl>
                                              <p:pRg st="11" end="11"/>
                                            </p:txEl>
                                          </p:spTgt>
                                        </p:tgtEl>
                                        <p:attrNameLst>
                                          <p:attrName>style.visibility</p:attrName>
                                        </p:attrNameLst>
                                      </p:cBhvr>
                                      <p:to>
                                        <p:strVal val="visible"/>
                                      </p:to>
                                    </p:set>
                                    <p:animEffect transition="in" filter="fade">
                                      <p:cBhvr>
                                        <p:cTn id="62" dur="1000"/>
                                        <p:tgtEl>
                                          <p:spTgt spid="51203">
                                            <p:txEl>
                                              <p:pRg st="11" end="11"/>
                                            </p:txEl>
                                          </p:spTgt>
                                        </p:tgtEl>
                                      </p:cBhvr>
                                    </p:animEffect>
                                    <p:anim calcmode="lin" valueType="num">
                                      <p:cBhvr>
                                        <p:cTn id="63" dur="1000" fill="hold"/>
                                        <p:tgtEl>
                                          <p:spTgt spid="51203">
                                            <p:txEl>
                                              <p:pRg st="11" end="11"/>
                                            </p:txEl>
                                          </p:spTgt>
                                        </p:tgtEl>
                                        <p:attrNameLst>
                                          <p:attrName>ppt_x</p:attrName>
                                        </p:attrNameLst>
                                      </p:cBhvr>
                                      <p:tavLst>
                                        <p:tav tm="0">
                                          <p:val>
                                            <p:strVal val="#ppt_x-.1"/>
                                          </p:val>
                                        </p:tav>
                                        <p:tav tm="100000">
                                          <p:val>
                                            <p:strVal val="#ppt_x"/>
                                          </p:val>
                                        </p:tav>
                                      </p:tavLst>
                                    </p:anim>
                                    <p:anim calcmode="lin" valueType="num">
                                      <p:cBhvr>
                                        <p:cTn id="64" dur="1000" fill="hold"/>
                                        <p:tgtEl>
                                          <p:spTgt spid="5120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nimBg="1"/>
      <p:bldP spid="51203"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0" y="1124744"/>
            <a:ext cx="9036496" cy="1944216"/>
          </a:xfrm>
          <a:solidFill>
            <a:schemeClr val="accent4"/>
          </a:solidFill>
        </p:spPr>
        <p:txBody>
          <a:bodyPr>
            <a:noAutofit/>
          </a:bodyPr>
          <a:lstStyle/>
          <a:p>
            <a:pPr algn="justLow"/>
            <a:r>
              <a:rPr lang="ar-SA" sz="3200" b="1" u="sng" dirty="0" smtClean="0">
                <a:solidFill>
                  <a:srgbClr val="0C0600"/>
                </a:solidFill>
                <a:latin typeface="Times New Roman" pitchFamily="18" charset="0"/>
                <a:ea typeface="+mn-ea"/>
                <a:cs typeface="Arial" pitchFamily="34" charset="0"/>
              </a:rPr>
              <a:t>1- </a:t>
            </a:r>
            <a:r>
              <a:rPr lang="ar-IQ" sz="3200" b="1" u="sng" dirty="0" smtClean="0">
                <a:solidFill>
                  <a:srgbClr val="0C0600"/>
                </a:solidFill>
                <a:latin typeface="Times New Roman" pitchFamily="18" charset="0"/>
                <a:ea typeface="+mn-ea"/>
                <a:cs typeface="Arial" pitchFamily="34" charset="0"/>
              </a:rPr>
              <a:t>القوة</a:t>
            </a:r>
            <a:r>
              <a:rPr lang="ar-SA" sz="3200" b="1" u="sng" dirty="0" smtClean="0">
                <a:solidFill>
                  <a:srgbClr val="0C0600"/>
                </a:solidFill>
                <a:latin typeface="Times New Roman" pitchFamily="18" charset="0"/>
                <a:ea typeface="+mn-ea"/>
                <a:cs typeface="Arial" pitchFamily="34" charset="0"/>
              </a:rPr>
              <a:t> -</a:t>
            </a:r>
            <a:r>
              <a:rPr lang="en-US" sz="3200" b="1" u="sng" dirty="0" smtClean="0">
                <a:solidFill>
                  <a:srgbClr val="0C0600"/>
                </a:solidFill>
                <a:latin typeface="Times New Roman" pitchFamily="18" charset="0"/>
                <a:ea typeface="+mn-ea"/>
                <a:cs typeface="Arial" pitchFamily="34" charset="0"/>
              </a:rPr>
              <a:t>                                  :(Strength)    </a:t>
            </a:r>
            <a:r>
              <a:rPr lang="ar-IQ" sz="3200" b="1" u="sng" dirty="0">
                <a:solidFill>
                  <a:srgbClr val="0C0600"/>
                </a:solidFill>
                <a:latin typeface="Times New Roman" pitchFamily="18" charset="0"/>
                <a:ea typeface="+mn-ea"/>
                <a:cs typeface="Arial" pitchFamily="34" charset="0"/>
              </a:rPr>
              <a:t/>
            </a:r>
            <a:br>
              <a:rPr lang="ar-IQ" sz="3200" b="1" u="sng" dirty="0">
                <a:solidFill>
                  <a:srgbClr val="0C0600"/>
                </a:solidFill>
                <a:latin typeface="Times New Roman" pitchFamily="18" charset="0"/>
                <a:ea typeface="+mn-ea"/>
                <a:cs typeface="Arial" pitchFamily="34" charset="0"/>
              </a:rPr>
            </a:br>
            <a:r>
              <a:rPr lang="ar-IQ" sz="2800" b="1" dirty="0">
                <a:solidFill>
                  <a:srgbClr val="0C0600"/>
                </a:solidFill>
                <a:latin typeface="Times New Roman" pitchFamily="18" charset="0"/>
                <a:ea typeface="+mn-ea"/>
                <a:cs typeface="Arial" pitchFamily="34" charset="0"/>
              </a:rPr>
              <a:t>هى امكانية التغلب على المقاومة الخارجية أو مواجهتها وهي تعد من اهم المكونات الاداء الحركي لان كل حركة تعتمد </a:t>
            </a:r>
            <a:r>
              <a:rPr lang="ar-IQ" sz="2800" b="1" dirty="0" smtClean="0">
                <a:solidFill>
                  <a:srgbClr val="0C0600"/>
                </a:solidFill>
                <a:latin typeface="Times New Roman" pitchFamily="18" charset="0"/>
                <a:ea typeface="+mn-ea"/>
                <a:cs typeface="Arial" pitchFamily="34" charset="0"/>
              </a:rPr>
              <a:t>بالاساس</a:t>
            </a:r>
            <a:r>
              <a:rPr lang="ar-SA" sz="2800" b="1" dirty="0" smtClean="0">
                <a:solidFill>
                  <a:srgbClr val="0C0600"/>
                </a:solidFill>
                <a:latin typeface="Times New Roman" pitchFamily="18" charset="0"/>
                <a:ea typeface="+mn-ea"/>
                <a:cs typeface="Arial" pitchFamily="34" charset="0"/>
              </a:rPr>
              <a:t> </a:t>
            </a:r>
            <a:r>
              <a:rPr lang="ar-IQ" sz="2800" b="1" dirty="0" smtClean="0">
                <a:solidFill>
                  <a:srgbClr val="0C0600"/>
                </a:solidFill>
                <a:latin typeface="Times New Roman" pitchFamily="18" charset="0"/>
                <a:ea typeface="+mn-ea"/>
                <a:cs typeface="Arial" pitchFamily="34" charset="0"/>
              </a:rPr>
              <a:t>على القوة</a:t>
            </a:r>
            <a:r>
              <a:rPr lang="ar-SA" sz="2800" b="1" dirty="0">
                <a:solidFill>
                  <a:srgbClr val="0C0600"/>
                </a:solidFill>
                <a:latin typeface="Times New Roman" pitchFamily="18" charset="0"/>
                <a:ea typeface="+mn-ea"/>
                <a:cs typeface="Arial" pitchFamily="34" charset="0"/>
              </a:rPr>
              <a:t>،</a:t>
            </a:r>
            <a:r>
              <a:rPr lang="ar-IQ" sz="2800" b="1" dirty="0" smtClean="0">
                <a:solidFill>
                  <a:srgbClr val="0C0600"/>
                </a:solidFill>
                <a:latin typeface="Times New Roman" pitchFamily="18" charset="0"/>
                <a:ea typeface="+mn-ea"/>
                <a:cs typeface="Arial" pitchFamily="34" charset="0"/>
              </a:rPr>
              <a:t>  </a:t>
            </a:r>
            <a:r>
              <a:rPr lang="ar-IQ" sz="2800" b="1" dirty="0">
                <a:solidFill>
                  <a:srgbClr val="0C0600"/>
                </a:solidFill>
                <a:latin typeface="Times New Roman" pitchFamily="18" charset="0"/>
                <a:ea typeface="+mn-ea"/>
                <a:cs typeface="Arial" pitchFamily="34" charset="0"/>
              </a:rPr>
              <a:t>فلولا القوة لفقد الانسان الحركة </a:t>
            </a:r>
            <a:r>
              <a:rPr lang="ar-SA" sz="2800" b="1" dirty="0" smtClean="0">
                <a:solidFill>
                  <a:srgbClr val="0C0600"/>
                </a:solidFill>
                <a:latin typeface="Times New Roman" pitchFamily="18" charset="0"/>
                <a:ea typeface="+mn-ea"/>
                <a:cs typeface="Arial" pitchFamily="34" charset="0"/>
              </a:rPr>
              <a:t>.</a:t>
            </a:r>
            <a:r>
              <a:rPr lang="ar-IQ" sz="2800" b="1" dirty="0" smtClean="0">
                <a:solidFill>
                  <a:srgbClr val="0C0600"/>
                </a:solidFill>
                <a:latin typeface="Times New Roman" pitchFamily="18" charset="0"/>
                <a:ea typeface="+mn-ea"/>
                <a:cs typeface="Arial" pitchFamily="34" charset="0"/>
              </a:rPr>
              <a:t> </a:t>
            </a:r>
            <a:endParaRPr lang="en-US" sz="2800" b="1" dirty="0">
              <a:solidFill>
                <a:srgbClr val="0C0600"/>
              </a:solidFill>
              <a:latin typeface="Times New Roman" pitchFamily="18" charset="0"/>
              <a:ea typeface="+mn-ea"/>
              <a:cs typeface="Arial" pitchFamily="34" charset="0"/>
            </a:endParaRPr>
          </a:p>
        </p:txBody>
      </p:sp>
      <p:sp>
        <p:nvSpPr>
          <p:cNvPr id="22531" name="Rectangle 3"/>
          <p:cNvSpPr>
            <a:spLocks noGrp="1" noChangeArrowheads="1"/>
          </p:cNvSpPr>
          <p:nvPr>
            <p:ph type="body" idx="4294967295"/>
          </p:nvPr>
        </p:nvSpPr>
        <p:spPr>
          <a:xfrm>
            <a:off x="107504" y="3171403"/>
            <a:ext cx="8928992" cy="3209925"/>
          </a:xfrm>
        </p:spPr>
        <p:txBody>
          <a:bodyPr>
            <a:normAutofit fontScale="92500" lnSpcReduction="20000"/>
          </a:bodyPr>
          <a:lstStyle/>
          <a:p>
            <a:pPr marL="0" indent="0">
              <a:buNone/>
            </a:pPr>
            <a:r>
              <a:rPr lang="ar-SA" b="1" u="sng" dirty="0" smtClean="0">
                <a:solidFill>
                  <a:schemeClr val="tx2"/>
                </a:solidFill>
                <a:latin typeface="Times New Roman" pitchFamily="18" charset="0"/>
                <a:cs typeface="Arial" pitchFamily="34" charset="0"/>
              </a:rPr>
              <a:t>2- </a:t>
            </a:r>
            <a:r>
              <a:rPr lang="ar-IQ" b="1" u="sng" dirty="0" smtClean="0">
                <a:solidFill>
                  <a:schemeClr val="tx2"/>
                </a:solidFill>
                <a:latin typeface="Times New Roman" pitchFamily="18" charset="0"/>
                <a:cs typeface="Arial" pitchFamily="34" charset="0"/>
              </a:rPr>
              <a:t>السرعة :</a:t>
            </a:r>
            <a:r>
              <a:rPr lang="en-US" b="1" u="sng" dirty="0" smtClean="0">
                <a:solidFill>
                  <a:schemeClr val="tx2"/>
                </a:solidFill>
                <a:latin typeface="Times New Roman" pitchFamily="18" charset="0"/>
                <a:cs typeface="Arial" pitchFamily="34" charset="0"/>
              </a:rPr>
              <a:t>(</a:t>
            </a:r>
            <a:r>
              <a:rPr lang="en-US" b="1" u="sng" dirty="0">
                <a:solidFill>
                  <a:schemeClr val="tx2"/>
                </a:solidFill>
                <a:latin typeface="Times New Roman" pitchFamily="18" charset="0"/>
                <a:cs typeface="Arial" pitchFamily="34" charset="0"/>
              </a:rPr>
              <a:t>speed / </a:t>
            </a:r>
            <a:r>
              <a:rPr lang="en-US" b="1" u="sng" dirty="0" smtClean="0">
                <a:solidFill>
                  <a:schemeClr val="tx2"/>
                </a:solidFill>
                <a:latin typeface="Times New Roman" pitchFamily="18" charset="0"/>
                <a:cs typeface="Arial" pitchFamily="34" charset="0"/>
              </a:rPr>
              <a:t>velocity)</a:t>
            </a:r>
            <a:endParaRPr lang="en-US" b="1" u="sng" dirty="0">
              <a:solidFill>
                <a:schemeClr val="tx2"/>
              </a:solidFill>
              <a:latin typeface="Times New Roman" pitchFamily="18" charset="0"/>
              <a:cs typeface="Arial" pitchFamily="34" charset="0"/>
            </a:endParaRPr>
          </a:p>
          <a:p>
            <a:pPr marL="0" indent="0" algn="just">
              <a:buNone/>
            </a:pPr>
            <a:r>
              <a:rPr lang="ar-IQ" b="1" dirty="0" smtClean="0">
                <a:solidFill>
                  <a:srgbClr val="C00000"/>
                </a:solidFill>
                <a:latin typeface="Times New Roman" pitchFamily="18" charset="0"/>
                <a:cs typeface="Arial" pitchFamily="34" charset="0"/>
              </a:rPr>
              <a:t>هي </a:t>
            </a:r>
            <a:r>
              <a:rPr lang="ar-IQ" b="1" dirty="0">
                <a:solidFill>
                  <a:srgbClr val="C00000"/>
                </a:solidFill>
                <a:latin typeface="Times New Roman" pitchFamily="18" charset="0"/>
                <a:cs typeface="Arial" pitchFamily="34" charset="0"/>
              </a:rPr>
              <a:t>القدرة على أداء حركة أو الحركات معينة في اقصر زمن ممكن وهي من المكونات الاساسية للاداء الحركي في معظم الانشطة الرياضية .    </a:t>
            </a:r>
          </a:p>
          <a:p>
            <a:endParaRPr lang="ar-IQ" sz="2400" b="1" dirty="0">
              <a:solidFill>
                <a:schemeClr val="tx2"/>
              </a:solidFill>
            </a:endParaRPr>
          </a:p>
          <a:p>
            <a:pPr marL="0" indent="0">
              <a:buNone/>
            </a:pPr>
            <a:r>
              <a:rPr lang="ar-SA" b="1" u="sng" dirty="0" smtClean="0">
                <a:solidFill>
                  <a:srgbClr val="0070C0"/>
                </a:solidFill>
                <a:latin typeface="Times New Roman" pitchFamily="18" charset="0"/>
                <a:cs typeface="Arial" pitchFamily="34" charset="0"/>
              </a:rPr>
              <a:t>3-</a:t>
            </a:r>
            <a:r>
              <a:rPr lang="ar-IQ" b="1" u="sng" dirty="0" smtClean="0">
                <a:solidFill>
                  <a:srgbClr val="0070C0"/>
                </a:solidFill>
                <a:latin typeface="Times New Roman" pitchFamily="18" charset="0"/>
                <a:cs typeface="Arial" pitchFamily="34" charset="0"/>
              </a:rPr>
              <a:t>المطاولة :</a:t>
            </a:r>
            <a:r>
              <a:rPr lang="en-US" b="1" u="sng" dirty="0" smtClean="0">
                <a:solidFill>
                  <a:srgbClr val="0070C0"/>
                </a:solidFill>
                <a:latin typeface="Times New Roman" pitchFamily="18" charset="0"/>
                <a:cs typeface="Arial" pitchFamily="34" charset="0"/>
              </a:rPr>
              <a:t>(Endurance) </a:t>
            </a:r>
            <a:r>
              <a:rPr lang="ar-SA" b="1" u="sng" dirty="0" smtClean="0">
                <a:solidFill>
                  <a:srgbClr val="0070C0"/>
                </a:solidFill>
                <a:latin typeface="Times New Roman" pitchFamily="18" charset="0"/>
                <a:cs typeface="Arial" pitchFamily="34" charset="0"/>
              </a:rPr>
              <a:t>:</a:t>
            </a:r>
            <a:endParaRPr lang="ar-IQ" b="1" u="sng" dirty="0" smtClean="0">
              <a:solidFill>
                <a:srgbClr val="0070C0"/>
              </a:solidFill>
              <a:latin typeface="Times New Roman" pitchFamily="18" charset="0"/>
              <a:cs typeface="Arial" pitchFamily="34" charset="0"/>
            </a:endParaRPr>
          </a:p>
          <a:p>
            <a:pPr marL="0" indent="0" algn="just">
              <a:buNone/>
            </a:pPr>
            <a:r>
              <a:rPr lang="ar-IQ" sz="3500" b="1" dirty="0" smtClean="0">
                <a:solidFill>
                  <a:srgbClr val="00B050"/>
                </a:solidFill>
              </a:rPr>
              <a:t>وهي </a:t>
            </a:r>
            <a:r>
              <a:rPr lang="ar-IQ" sz="3500" b="1" dirty="0">
                <a:solidFill>
                  <a:srgbClr val="00B050"/>
                </a:solidFill>
              </a:rPr>
              <a:t>قدرة الجسم البدنية لمواجهة المقاومة والضغوط الخارجية اثناء </a:t>
            </a:r>
            <a:r>
              <a:rPr lang="ar-IQ" sz="3500" b="1" dirty="0" smtClean="0">
                <a:solidFill>
                  <a:srgbClr val="00B050"/>
                </a:solidFill>
              </a:rPr>
              <a:t>التمرين</a:t>
            </a:r>
            <a:r>
              <a:rPr lang="en-US" sz="3500" b="1" dirty="0" smtClean="0">
                <a:solidFill>
                  <a:srgbClr val="00B050"/>
                </a:solidFill>
              </a:rPr>
              <a:t> </a:t>
            </a:r>
            <a:r>
              <a:rPr lang="ar-SA" sz="3500" b="1" dirty="0" smtClean="0">
                <a:solidFill>
                  <a:srgbClr val="00B050"/>
                </a:solidFill>
              </a:rPr>
              <a:t> والمباريات</a:t>
            </a:r>
            <a:r>
              <a:rPr lang="ar-IQ" sz="3500" b="1" dirty="0" smtClean="0">
                <a:solidFill>
                  <a:srgbClr val="00B050"/>
                </a:solidFill>
              </a:rPr>
              <a:t> </a:t>
            </a:r>
            <a:r>
              <a:rPr lang="ar-IQ" sz="3500" b="1" dirty="0">
                <a:solidFill>
                  <a:srgbClr val="00B050"/>
                </a:solidFill>
              </a:rPr>
              <a:t>لفترات </a:t>
            </a:r>
            <a:r>
              <a:rPr lang="ar-IQ" sz="3500" b="1" dirty="0" smtClean="0">
                <a:solidFill>
                  <a:srgbClr val="00B050"/>
                </a:solidFill>
              </a:rPr>
              <a:t>طويلة</a:t>
            </a:r>
            <a:r>
              <a:rPr lang="en-US" sz="3500" b="1" dirty="0" smtClean="0">
                <a:solidFill>
                  <a:srgbClr val="00B050"/>
                </a:solidFill>
              </a:rPr>
              <a:t> </a:t>
            </a:r>
            <a:r>
              <a:rPr lang="en-US" sz="3500" b="1" dirty="0" smtClean="0">
                <a:solidFill>
                  <a:schemeClr val="tx2"/>
                </a:solidFill>
              </a:rPr>
              <a:t>. </a:t>
            </a:r>
            <a:r>
              <a:rPr lang="ar-IQ" sz="3500" b="1" dirty="0" smtClean="0">
                <a:solidFill>
                  <a:schemeClr val="tx2"/>
                </a:solidFill>
              </a:rPr>
              <a:t> </a:t>
            </a:r>
            <a:endParaRPr lang="en-US" sz="3500" b="1" dirty="0">
              <a:solidFill>
                <a:schemeClr val="tx2"/>
              </a:solidFill>
            </a:endParaRPr>
          </a:p>
        </p:txBody>
      </p:sp>
      <p:sp>
        <p:nvSpPr>
          <p:cNvPr id="4" name="Text Box 51"/>
          <p:cNvSpPr txBox="1">
            <a:spLocks noChangeArrowheads="1"/>
          </p:cNvSpPr>
          <p:nvPr/>
        </p:nvSpPr>
        <p:spPr bwMode="auto">
          <a:xfrm>
            <a:off x="2195638" y="46365"/>
            <a:ext cx="5328690" cy="646331"/>
          </a:xfrm>
          <a:prstGeom prst="rect">
            <a:avLst/>
          </a:prstGeom>
          <a:solidFill>
            <a:schemeClr val="accent3"/>
          </a:solidFill>
          <a:ln>
            <a:noFill/>
          </a:ln>
          <a:extLst/>
        </p:spPr>
        <p:txBody>
          <a:bodyPr wrap="square">
            <a:spAutoFit/>
          </a:bodyPr>
          <a:lstStyle>
            <a:lvl1pPr algn="l" rtl="0" eaLnBrk="0" hangingPunct="0">
              <a:defRPr>
                <a:solidFill>
                  <a:schemeClr val="tx1"/>
                </a:solidFill>
                <a:latin typeface="Arial" pitchFamily="34" charset="0"/>
                <a:cs typeface="Arial" pitchFamily="34" charset="0"/>
              </a:defRPr>
            </a:lvl1pPr>
            <a:lvl2pPr marL="742950" indent="-285750" algn="l" rtl="0" eaLnBrk="0" hangingPunct="0">
              <a:defRPr>
                <a:solidFill>
                  <a:schemeClr val="tx1"/>
                </a:solidFill>
                <a:latin typeface="Arial" pitchFamily="34" charset="0"/>
                <a:cs typeface="Arial" pitchFamily="34" charset="0"/>
              </a:defRPr>
            </a:lvl2pPr>
            <a:lvl3pPr marL="1143000" indent="-228600" algn="l" rtl="0" eaLnBrk="0" hangingPunct="0">
              <a:defRPr>
                <a:solidFill>
                  <a:schemeClr val="tx1"/>
                </a:solidFill>
                <a:latin typeface="Arial" pitchFamily="34" charset="0"/>
                <a:cs typeface="Arial" pitchFamily="34" charset="0"/>
              </a:defRPr>
            </a:lvl3pPr>
            <a:lvl4pPr marL="1600200" indent="-228600" algn="l" rtl="0" eaLnBrk="0" hangingPunct="0">
              <a:defRPr>
                <a:solidFill>
                  <a:schemeClr val="tx1"/>
                </a:solidFill>
                <a:latin typeface="Arial" pitchFamily="34" charset="0"/>
                <a:cs typeface="Arial" pitchFamily="34" charset="0"/>
              </a:defRPr>
            </a:lvl4pPr>
            <a:lvl5pPr marL="2057400" indent="-228600" algn="l" rtl="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fontAlgn="base" hangingPunct="1">
              <a:spcBef>
                <a:spcPct val="50000"/>
              </a:spcBef>
              <a:spcAft>
                <a:spcPct val="0"/>
              </a:spcAft>
            </a:pPr>
            <a:r>
              <a:rPr lang="ar-IQ" b="1" dirty="0">
                <a:solidFill>
                  <a:srgbClr val="000000"/>
                </a:solidFill>
                <a:latin typeface="Times New Roman" pitchFamily="18" charset="0"/>
              </a:rPr>
              <a:t> </a:t>
            </a:r>
            <a:r>
              <a:rPr lang="ar-IQ" sz="3600" b="1" dirty="0" smtClean="0">
                <a:solidFill>
                  <a:srgbClr val="0C0600"/>
                </a:solidFill>
                <a:latin typeface="Times New Roman" pitchFamily="18" charset="0"/>
              </a:rPr>
              <a:t> </a:t>
            </a:r>
            <a:r>
              <a:rPr lang="ar-SA" sz="3600" b="1" dirty="0" smtClean="0">
                <a:solidFill>
                  <a:srgbClr val="0C0600"/>
                </a:solidFill>
                <a:latin typeface="Times New Roman" pitchFamily="18" charset="0"/>
              </a:rPr>
              <a:t>ا</a:t>
            </a:r>
            <a:r>
              <a:rPr lang="ar-IQ" sz="3600" b="1" dirty="0" smtClean="0">
                <a:solidFill>
                  <a:srgbClr val="0C0600"/>
                </a:solidFill>
                <a:latin typeface="Times New Roman" pitchFamily="18" charset="0"/>
              </a:rPr>
              <a:t>ل</a:t>
            </a:r>
            <a:r>
              <a:rPr lang="ar-SA" sz="3600" b="1" dirty="0" smtClean="0">
                <a:solidFill>
                  <a:srgbClr val="0C0600"/>
                </a:solidFill>
                <a:latin typeface="Times New Roman" pitchFamily="18" charset="0"/>
              </a:rPr>
              <a:t>قـــــدر</a:t>
            </a:r>
            <a:r>
              <a:rPr lang="ar-IQ" sz="3600" b="1" dirty="0" smtClean="0">
                <a:solidFill>
                  <a:srgbClr val="0C0600"/>
                </a:solidFill>
                <a:latin typeface="Times New Roman" pitchFamily="18" charset="0"/>
              </a:rPr>
              <a:t>ات ال</a:t>
            </a:r>
            <a:r>
              <a:rPr lang="ar-SA" sz="3600" b="1" dirty="0" smtClean="0">
                <a:solidFill>
                  <a:srgbClr val="0C0600"/>
                </a:solidFill>
                <a:latin typeface="Times New Roman" pitchFamily="18" charset="0"/>
              </a:rPr>
              <a:t>بــــدن</a:t>
            </a:r>
            <a:r>
              <a:rPr lang="ar-IQ" sz="3600" b="1" dirty="0" smtClean="0">
                <a:solidFill>
                  <a:srgbClr val="0C0600"/>
                </a:solidFill>
                <a:latin typeface="Times New Roman" pitchFamily="18" charset="0"/>
              </a:rPr>
              <a:t>ي</a:t>
            </a:r>
            <a:r>
              <a:rPr lang="ar-SA" sz="3600" b="1" dirty="0" smtClean="0">
                <a:solidFill>
                  <a:srgbClr val="0C0600"/>
                </a:solidFill>
                <a:latin typeface="Times New Roman" pitchFamily="18" charset="0"/>
              </a:rPr>
              <a:t>ـــــ</a:t>
            </a:r>
            <a:r>
              <a:rPr lang="ar-IQ" sz="3600" b="1" dirty="0" smtClean="0">
                <a:solidFill>
                  <a:srgbClr val="0C0600"/>
                </a:solidFill>
                <a:latin typeface="Times New Roman" pitchFamily="18" charset="0"/>
              </a:rPr>
              <a:t>ة</a:t>
            </a:r>
            <a:r>
              <a:rPr lang="ar-SA" sz="3600" b="1" dirty="0" smtClean="0">
                <a:solidFill>
                  <a:srgbClr val="0C0600"/>
                </a:solidFill>
                <a:latin typeface="Times New Roman" pitchFamily="18" charset="0"/>
              </a:rPr>
              <a:t> يشمل</a:t>
            </a:r>
            <a:r>
              <a:rPr lang="en-US" sz="3600" b="1" dirty="0" smtClean="0">
                <a:solidFill>
                  <a:srgbClr val="0C0600"/>
                </a:solidFill>
                <a:latin typeface="Times New Roman" pitchFamily="18" charset="0"/>
              </a:rPr>
              <a:t>: </a:t>
            </a:r>
            <a:r>
              <a:rPr lang="ar-IQ" sz="3600" b="1" dirty="0" smtClean="0">
                <a:solidFill>
                  <a:srgbClr val="000000"/>
                </a:solidFill>
                <a:latin typeface="Times New Roman" pitchFamily="18" charset="0"/>
              </a:rPr>
              <a:t> </a:t>
            </a:r>
            <a:endParaRPr lang="en-US" b="1" dirty="0">
              <a:solidFill>
                <a:srgbClr val="000000"/>
              </a:solidFill>
              <a:latin typeface="Times New Roman" pitchFamily="18" charset="0"/>
            </a:endParaRPr>
          </a:p>
        </p:txBody>
      </p:sp>
    </p:spTree>
    <p:extLst>
      <p:ext uri="{BB962C8B-B14F-4D97-AF65-F5344CB8AC3E}">
        <p14:creationId xmlns:p14="http://schemas.microsoft.com/office/powerpoint/2010/main" val="3692885503"/>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9144000" cy="2304256"/>
          </a:xfrm>
          <a:solidFill>
            <a:schemeClr val="accent6">
              <a:lumMod val="40000"/>
              <a:lumOff val="60000"/>
            </a:schemeClr>
          </a:solidFill>
        </p:spPr>
        <p:txBody>
          <a:bodyPr>
            <a:normAutofit fontScale="90000"/>
          </a:bodyPr>
          <a:lstStyle/>
          <a:p>
            <a:pPr algn="justLow"/>
            <a:r>
              <a:rPr lang="ar-IQ" sz="3600" b="1" u="sng" dirty="0" smtClean="0"/>
              <a:t>المه</a:t>
            </a:r>
            <a:r>
              <a:rPr lang="ar-SA" sz="3600" b="1" u="sng" dirty="0" smtClean="0"/>
              <a:t>ــــــــــــــ</a:t>
            </a:r>
            <a:r>
              <a:rPr lang="ar-IQ" sz="3600" b="1" u="sng" dirty="0" smtClean="0"/>
              <a:t>ارات الح</a:t>
            </a:r>
            <a:r>
              <a:rPr lang="ar-SA" sz="3600" b="1" u="sng" dirty="0" smtClean="0"/>
              <a:t>ـــــــــــــ</a:t>
            </a:r>
            <a:r>
              <a:rPr lang="ar-IQ" sz="3600" b="1" u="sng" dirty="0" smtClean="0"/>
              <a:t>ركية </a:t>
            </a:r>
            <a:r>
              <a:rPr lang="ar-SA" sz="3600" b="1" u="sng" dirty="0" smtClean="0"/>
              <a:t>و</a:t>
            </a:r>
            <a:r>
              <a:rPr lang="ar-IQ" sz="3600" b="1" u="sng" dirty="0" smtClean="0"/>
              <a:t>تصنيف</a:t>
            </a:r>
            <a:r>
              <a:rPr lang="ar-SA" sz="3600" b="1" u="sng" dirty="0" smtClean="0"/>
              <a:t>اتـــــــــــها:</a:t>
            </a:r>
            <a:br>
              <a:rPr lang="ar-SA" sz="3600" b="1" u="sng" dirty="0" smtClean="0"/>
            </a:br>
            <a:r>
              <a:rPr lang="ar-SA" sz="3600" b="1" u="sng" dirty="0" smtClean="0"/>
              <a:t> مفهوم المهارة: </a:t>
            </a:r>
            <a:r>
              <a:rPr lang="ar-SA" sz="2800" b="1" u="sng" dirty="0" smtClean="0"/>
              <a:t>هي قدرة عالية على الإنجاز سواء كانت بشكل منفرد أو داخل الفريق أو ضد منافس بأداة أو بدونها .</a:t>
            </a:r>
            <a:br>
              <a:rPr lang="ar-SA" sz="2800" b="1" u="sng" dirty="0" smtClean="0"/>
            </a:br>
            <a:r>
              <a:rPr lang="ar-SA" sz="2200" b="1" u="sng" dirty="0" smtClean="0"/>
              <a:t>المهارة حسب المعادلة الآتية هي </a:t>
            </a:r>
            <a:r>
              <a:rPr lang="ar-SA" sz="2700" b="1" u="sng" dirty="0" smtClean="0"/>
              <a:t>(المهارة = السرعة * الدقة * الشكل*الملائمة) </a:t>
            </a:r>
            <a:r>
              <a:rPr lang="ar-SA" sz="2800" b="1" u="sng" dirty="0" smtClean="0"/>
              <a:t/>
            </a:r>
            <a:br>
              <a:rPr lang="ar-SA" sz="2800" b="1" u="sng" dirty="0" smtClean="0"/>
            </a:br>
            <a:r>
              <a:rPr lang="ar-SA" sz="2800" b="1" u="sng" dirty="0" smtClean="0"/>
              <a:t>أي يعني </a:t>
            </a:r>
            <a:r>
              <a:rPr lang="en-US" sz="3100" b="1" u="sng" dirty="0" smtClean="0"/>
              <a:t>( Skill =  Speed * Accuracy * Form * Adaptability )        </a:t>
            </a:r>
            <a:endParaRPr lang="ar-IQ" sz="3100" b="1" u="sng" dirty="0"/>
          </a:p>
        </p:txBody>
      </p:sp>
      <p:sp>
        <p:nvSpPr>
          <p:cNvPr id="3" name="Content Placeholder 2"/>
          <p:cNvSpPr>
            <a:spLocks noGrp="1"/>
          </p:cNvSpPr>
          <p:nvPr>
            <p:ph idx="1"/>
          </p:nvPr>
        </p:nvSpPr>
        <p:spPr>
          <a:xfrm>
            <a:off x="0" y="2420888"/>
            <a:ext cx="9144000" cy="4464496"/>
          </a:xfrm>
          <a:solidFill>
            <a:schemeClr val="tx2">
              <a:lumMod val="20000"/>
              <a:lumOff val="80000"/>
            </a:schemeClr>
          </a:solidFill>
        </p:spPr>
        <p:txBody>
          <a:bodyPr>
            <a:normAutofit fontScale="92500"/>
          </a:bodyPr>
          <a:lstStyle/>
          <a:p>
            <a:pPr marL="0" indent="0">
              <a:buNone/>
            </a:pPr>
            <a:r>
              <a:rPr lang="ar-SA" sz="3900" b="1" u="sng" dirty="0" smtClean="0"/>
              <a:t>تصنيف المهارات الحركية  : </a:t>
            </a:r>
            <a:r>
              <a:rPr lang="en-US" sz="3900" b="1" u="sng" dirty="0" err="1" smtClean="0"/>
              <a:t>Mottor</a:t>
            </a:r>
            <a:r>
              <a:rPr lang="en-US" sz="3900" b="1" u="sng" dirty="0" smtClean="0"/>
              <a:t>  skills</a:t>
            </a:r>
            <a:endParaRPr lang="en-US" sz="3900" b="1" u="sng" dirty="0"/>
          </a:p>
          <a:p>
            <a:pPr marL="0" indent="0" algn="just">
              <a:buNone/>
            </a:pPr>
            <a:r>
              <a:rPr lang="ar-SA" b="1" dirty="0" smtClean="0"/>
              <a:t> </a:t>
            </a:r>
            <a:r>
              <a:rPr lang="ar-SA" sz="3000" b="1" dirty="0"/>
              <a:t>يمكن ان تصنف المهارات الحركية إلى أصناف عدة وذلك تبعا لطبيعة المهارة أو حجم العضلات المشتركة أو عوامل اخرى، وقد صنفت من قبل المختصين في التعلم الحركي إلى أشكال كثيرة ولكن اغلبها تتفق على ما يأتي:</a:t>
            </a:r>
            <a:endParaRPr lang="en-US" sz="3000" dirty="0"/>
          </a:p>
          <a:p>
            <a:pPr marL="0" indent="0" algn="just">
              <a:buNone/>
            </a:pPr>
            <a:r>
              <a:rPr lang="ar-IQ" b="1" dirty="0" smtClean="0"/>
              <a:t>1-</a:t>
            </a:r>
            <a:r>
              <a:rPr lang="ar-SA" b="1" dirty="0" smtClean="0"/>
              <a:t>مهارات العضلات الدقيقة – مهارات العضلات الكبيرة</a:t>
            </a:r>
            <a:endParaRPr lang="en-US" dirty="0" smtClean="0"/>
          </a:p>
          <a:p>
            <a:pPr marL="0" indent="0" algn="just">
              <a:buNone/>
            </a:pPr>
            <a:r>
              <a:rPr lang="ar-IQ" b="1" dirty="0" smtClean="0">
                <a:solidFill>
                  <a:srgbClr val="FF0000"/>
                </a:solidFill>
              </a:rPr>
              <a:t>2- </a:t>
            </a:r>
            <a:r>
              <a:rPr lang="ar-SA" b="1" dirty="0" smtClean="0">
                <a:solidFill>
                  <a:srgbClr val="FF0000"/>
                </a:solidFill>
              </a:rPr>
              <a:t>المهارات الوحيدة، المهارات المستمرة، المهارات المتسلسلة</a:t>
            </a:r>
            <a:r>
              <a:rPr lang="ar-SA" b="1" dirty="0">
                <a:solidFill>
                  <a:srgbClr val="FF0000"/>
                </a:solidFill>
              </a:rPr>
              <a:t> </a:t>
            </a:r>
            <a:r>
              <a:rPr lang="ar-SA" b="1" dirty="0" smtClean="0">
                <a:solidFill>
                  <a:srgbClr val="FF0000"/>
                </a:solidFill>
              </a:rPr>
              <a:t> </a:t>
            </a:r>
            <a:r>
              <a:rPr lang="en-US" b="1" dirty="0" smtClean="0">
                <a:solidFill>
                  <a:srgbClr val="FF0000"/>
                </a:solidFill>
              </a:rPr>
              <a:t>  </a:t>
            </a:r>
          </a:p>
          <a:p>
            <a:pPr marL="0" indent="0" algn="just">
              <a:buNone/>
            </a:pPr>
            <a:r>
              <a:rPr lang="ar-IQ" b="1" dirty="0" smtClean="0">
                <a:solidFill>
                  <a:srgbClr val="0070C0"/>
                </a:solidFill>
              </a:rPr>
              <a:t>3- م</a:t>
            </a:r>
            <a:r>
              <a:rPr lang="ar-SA" b="1" dirty="0" smtClean="0">
                <a:solidFill>
                  <a:srgbClr val="0070C0"/>
                </a:solidFill>
              </a:rPr>
              <a:t>هارات السيطرة الذاتية – مهارات السيطرة الخارجية</a:t>
            </a:r>
            <a:endParaRPr lang="en-US" dirty="0" smtClean="0">
              <a:solidFill>
                <a:srgbClr val="0070C0"/>
              </a:solidFill>
            </a:endParaRPr>
          </a:p>
          <a:p>
            <a:pPr marL="0" indent="0" algn="just">
              <a:buNone/>
            </a:pPr>
            <a:r>
              <a:rPr lang="ar-SA" sz="3600" b="1" dirty="0" smtClean="0">
                <a:solidFill>
                  <a:schemeClr val="accent2"/>
                </a:solidFill>
              </a:rPr>
              <a:t>4</a:t>
            </a:r>
            <a:r>
              <a:rPr lang="ar-IQ" sz="3600" b="1" dirty="0" smtClean="0">
                <a:solidFill>
                  <a:schemeClr val="accent2"/>
                </a:solidFill>
              </a:rPr>
              <a:t>- </a:t>
            </a:r>
            <a:r>
              <a:rPr lang="ar-SA" sz="3600" b="1" dirty="0" smtClean="0">
                <a:solidFill>
                  <a:schemeClr val="accent2"/>
                </a:solidFill>
              </a:rPr>
              <a:t>مهارات مغلقة – مهارات مفتوحة</a:t>
            </a:r>
            <a:r>
              <a:rPr lang="ar-SA" sz="3600" dirty="0">
                <a:solidFill>
                  <a:schemeClr val="accent2"/>
                </a:solidFill>
              </a:rPr>
              <a:t> </a:t>
            </a:r>
            <a:endParaRPr lang="en-US" sz="3600" dirty="0">
              <a:solidFill>
                <a:schemeClr val="accent2"/>
              </a:solidFill>
            </a:endParaRPr>
          </a:p>
        </p:txBody>
      </p:sp>
    </p:spTree>
    <p:extLst>
      <p:ext uri="{BB962C8B-B14F-4D97-AF65-F5344CB8AC3E}">
        <p14:creationId xmlns:p14="http://schemas.microsoft.com/office/powerpoint/2010/main" val="1647649481"/>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32656"/>
            <a:ext cx="8208912" cy="1144929"/>
          </a:xfrm>
          <a:prstGeom prst="rect">
            <a:avLst/>
          </a:prstGeom>
          <a:solidFill>
            <a:schemeClr val="accent2">
              <a:lumMod val="20000"/>
              <a:lumOff val="80000"/>
            </a:schemeClr>
          </a:solidFill>
        </p:spPr>
        <p:txBody>
          <a:bodyPr wrap="square">
            <a:spAutoFit/>
          </a:bodyPr>
          <a:lstStyle/>
          <a:p>
            <a:pPr>
              <a:lnSpc>
                <a:spcPct val="90000"/>
              </a:lnSpc>
              <a:buFont typeface="Wingdings" pitchFamily="2" charset="2"/>
              <a:buNone/>
            </a:pPr>
            <a:r>
              <a:rPr lang="ar-IQ" sz="2800" b="1" u="sng" dirty="0">
                <a:solidFill>
                  <a:srgbClr val="100800"/>
                </a:solidFill>
              </a:rPr>
              <a:t>التعليم </a:t>
            </a:r>
            <a:r>
              <a:rPr lang="ar-SA" sz="2800" b="1" u="sng" dirty="0">
                <a:solidFill>
                  <a:srgbClr val="100800"/>
                </a:solidFill>
              </a:rPr>
              <a:t>:</a:t>
            </a:r>
            <a:r>
              <a:rPr lang="ar-IQ" sz="2800" b="1" u="sng" dirty="0" smtClean="0">
                <a:solidFill>
                  <a:srgbClr val="100800"/>
                </a:solidFill>
              </a:rPr>
              <a:t> </a:t>
            </a:r>
            <a:r>
              <a:rPr lang="en-US" sz="2800" b="1" u="sng" dirty="0">
                <a:solidFill>
                  <a:srgbClr val="100800"/>
                </a:solidFill>
              </a:rPr>
              <a:t>Teaching </a:t>
            </a:r>
            <a:r>
              <a:rPr lang="ar-IQ" sz="2800" b="1" u="sng" dirty="0">
                <a:solidFill>
                  <a:srgbClr val="100800"/>
                </a:solidFill>
              </a:rPr>
              <a:t> </a:t>
            </a:r>
          </a:p>
          <a:p>
            <a:pPr algn="just">
              <a:lnSpc>
                <a:spcPct val="90000"/>
              </a:lnSpc>
              <a:buFont typeface="Wingdings" pitchFamily="2" charset="2"/>
              <a:buNone/>
            </a:pPr>
            <a:r>
              <a:rPr lang="ar-IQ" b="1" dirty="0">
                <a:solidFill>
                  <a:srgbClr val="100800"/>
                </a:solidFill>
              </a:rPr>
              <a:t>   </a:t>
            </a:r>
            <a:r>
              <a:rPr lang="ar-IQ" sz="2400" b="1" dirty="0">
                <a:solidFill>
                  <a:srgbClr val="100800"/>
                </a:solidFill>
              </a:rPr>
              <a:t>هو العملية التي يقوم بها المعلم أو المدرب أو المربى من واجبات وارشادات والتوجيهات للطلبة أو شخص معين لغرض كسب المعلومات  وتعلمها . </a:t>
            </a:r>
          </a:p>
        </p:txBody>
      </p:sp>
      <p:sp>
        <p:nvSpPr>
          <p:cNvPr id="3" name="Rectangle 2"/>
          <p:cNvSpPr/>
          <p:nvPr/>
        </p:nvSpPr>
        <p:spPr>
          <a:xfrm>
            <a:off x="467544" y="1412776"/>
            <a:ext cx="8208912" cy="1815882"/>
          </a:xfrm>
          <a:prstGeom prst="rect">
            <a:avLst/>
          </a:prstGeom>
          <a:solidFill>
            <a:srgbClr val="FFC000"/>
          </a:solidFill>
        </p:spPr>
        <p:txBody>
          <a:bodyPr wrap="square">
            <a:spAutoFit/>
          </a:bodyPr>
          <a:lstStyle/>
          <a:p>
            <a:pPr>
              <a:buFontTx/>
              <a:buNone/>
            </a:pPr>
            <a:r>
              <a:rPr lang="ar-IQ" sz="2800" b="1" u="sng" dirty="0">
                <a:solidFill>
                  <a:srgbClr val="000000"/>
                </a:solidFill>
              </a:rPr>
              <a:t>علم الحركة : </a:t>
            </a:r>
            <a:r>
              <a:rPr lang="en-US" sz="2800" b="1" u="sng" dirty="0">
                <a:solidFill>
                  <a:srgbClr val="000000"/>
                </a:solidFill>
              </a:rPr>
              <a:t>Kinesiology </a:t>
            </a:r>
            <a:r>
              <a:rPr lang="ar-IQ" sz="2800" b="1" u="sng" dirty="0">
                <a:solidFill>
                  <a:srgbClr val="000000"/>
                </a:solidFill>
              </a:rPr>
              <a:t>  </a:t>
            </a:r>
          </a:p>
          <a:p>
            <a:pPr algn="just">
              <a:buFontTx/>
              <a:buChar char="-"/>
            </a:pPr>
            <a:r>
              <a:rPr lang="ar-SA" sz="2800" b="1" dirty="0" smtClean="0">
                <a:solidFill>
                  <a:srgbClr val="000000"/>
                </a:solidFill>
              </a:rPr>
              <a:t>ويعني العلم الذي يهتم بدراسة ( الأسس و القوانين الميكانيكية و التشريحية و الفسيولوجية المتعلقة بحركة الإنسان ) للوصول به الى أعلى مستوى في الكفاءة الحركية  .</a:t>
            </a:r>
            <a:r>
              <a:rPr lang="ar-IQ" sz="2800" b="1" dirty="0" smtClean="0">
                <a:solidFill>
                  <a:srgbClr val="000000"/>
                </a:solidFill>
              </a:rPr>
              <a:t> </a:t>
            </a:r>
            <a:endParaRPr lang="ar-IQ" sz="2800" b="1" dirty="0">
              <a:solidFill>
                <a:srgbClr val="000000"/>
              </a:solidFill>
            </a:endParaRPr>
          </a:p>
        </p:txBody>
      </p:sp>
      <p:sp>
        <p:nvSpPr>
          <p:cNvPr id="5" name="Rectangle 4"/>
          <p:cNvSpPr/>
          <p:nvPr/>
        </p:nvSpPr>
        <p:spPr>
          <a:xfrm>
            <a:off x="467544" y="3140968"/>
            <a:ext cx="8208912" cy="1144929"/>
          </a:xfrm>
          <a:prstGeom prst="rect">
            <a:avLst/>
          </a:prstGeom>
          <a:solidFill>
            <a:srgbClr val="00B0F0"/>
          </a:solidFill>
        </p:spPr>
        <p:txBody>
          <a:bodyPr wrap="square">
            <a:spAutoFit/>
          </a:bodyPr>
          <a:lstStyle/>
          <a:p>
            <a:pPr>
              <a:lnSpc>
                <a:spcPct val="90000"/>
              </a:lnSpc>
              <a:buFont typeface="Wingdings" pitchFamily="2" charset="2"/>
              <a:buNone/>
            </a:pPr>
            <a:r>
              <a:rPr lang="ar-IQ" sz="2800" b="1" u="sng" dirty="0" smtClean="0">
                <a:solidFill>
                  <a:srgbClr val="100800"/>
                </a:solidFill>
              </a:rPr>
              <a:t>ال</a:t>
            </a:r>
            <a:r>
              <a:rPr lang="ar-SA" sz="2800" b="1" u="sng" dirty="0" smtClean="0">
                <a:solidFill>
                  <a:srgbClr val="100800"/>
                </a:solidFill>
              </a:rPr>
              <a:t>مهارة</a:t>
            </a:r>
            <a:r>
              <a:rPr lang="ar-IQ" sz="2800" b="1" u="sng" dirty="0" smtClean="0">
                <a:solidFill>
                  <a:srgbClr val="100800"/>
                </a:solidFill>
              </a:rPr>
              <a:t>// </a:t>
            </a:r>
            <a:r>
              <a:rPr lang="en-US" sz="2800" b="1" dirty="0">
                <a:solidFill>
                  <a:srgbClr val="100800"/>
                </a:solidFill>
              </a:rPr>
              <a:t>Skill</a:t>
            </a:r>
            <a:r>
              <a:rPr lang="ar-IQ" b="1" dirty="0" smtClean="0">
                <a:solidFill>
                  <a:srgbClr val="100800"/>
                </a:solidFill>
              </a:rPr>
              <a:t>   </a:t>
            </a:r>
            <a:endParaRPr lang="ar-SA" b="1" dirty="0" smtClean="0">
              <a:solidFill>
                <a:srgbClr val="100800"/>
              </a:solidFill>
            </a:endParaRPr>
          </a:p>
          <a:p>
            <a:pPr>
              <a:lnSpc>
                <a:spcPct val="90000"/>
              </a:lnSpc>
              <a:buFont typeface="Wingdings" pitchFamily="2" charset="2"/>
              <a:buNone/>
            </a:pPr>
            <a:r>
              <a:rPr lang="ar-SA" sz="2400" b="1" dirty="0">
                <a:solidFill>
                  <a:srgbClr val="100800"/>
                </a:solidFill>
              </a:rPr>
              <a:t> </a:t>
            </a:r>
            <a:r>
              <a:rPr lang="ar-SA" sz="2400" b="1" dirty="0" smtClean="0">
                <a:solidFill>
                  <a:srgbClr val="100800"/>
                </a:solidFill>
              </a:rPr>
              <a:t>وتعني أداء عمل معين بكفاءة عالية، ويدعى الشخص الذي يؤدي حركة ما </a:t>
            </a:r>
            <a:r>
              <a:rPr lang="ar-SA" sz="2400" b="1" dirty="0">
                <a:solidFill>
                  <a:srgbClr val="100800"/>
                </a:solidFill>
              </a:rPr>
              <a:t>بكفاءة عالية </a:t>
            </a:r>
            <a:r>
              <a:rPr lang="ar-SA" sz="2400" b="1" dirty="0" smtClean="0">
                <a:solidFill>
                  <a:srgbClr val="100800"/>
                </a:solidFill>
              </a:rPr>
              <a:t> أو بتكنيك عالي (ماهرا)</a:t>
            </a:r>
            <a:r>
              <a:rPr lang="ar-SA" sz="2400" b="1" dirty="0">
                <a:solidFill>
                  <a:srgbClr val="100800"/>
                </a:solidFill>
              </a:rPr>
              <a:t> </a:t>
            </a:r>
            <a:r>
              <a:rPr lang="ar-IQ" sz="2400" b="1" dirty="0" smtClean="0">
                <a:solidFill>
                  <a:srgbClr val="100800"/>
                </a:solidFill>
              </a:rPr>
              <a:t>. </a:t>
            </a:r>
            <a:endParaRPr lang="ar-IQ" sz="2400" b="1" dirty="0">
              <a:solidFill>
                <a:srgbClr val="100800"/>
              </a:solidFill>
            </a:endParaRPr>
          </a:p>
        </p:txBody>
      </p:sp>
      <p:sp>
        <p:nvSpPr>
          <p:cNvPr id="6" name="Rectangle 5"/>
          <p:cNvSpPr/>
          <p:nvPr/>
        </p:nvSpPr>
        <p:spPr>
          <a:xfrm>
            <a:off x="467544" y="4300295"/>
            <a:ext cx="8208912" cy="1144929"/>
          </a:xfrm>
          <a:prstGeom prst="rect">
            <a:avLst/>
          </a:prstGeom>
          <a:solidFill>
            <a:schemeClr val="accent6">
              <a:lumMod val="20000"/>
              <a:lumOff val="80000"/>
            </a:schemeClr>
          </a:solidFill>
        </p:spPr>
        <p:txBody>
          <a:bodyPr wrap="square">
            <a:spAutoFit/>
          </a:bodyPr>
          <a:lstStyle/>
          <a:p>
            <a:pPr>
              <a:lnSpc>
                <a:spcPct val="90000"/>
              </a:lnSpc>
              <a:buFont typeface="Wingdings" pitchFamily="2" charset="2"/>
              <a:buNone/>
            </a:pPr>
            <a:r>
              <a:rPr lang="ar-IQ" sz="2800" b="1" u="sng" dirty="0" smtClean="0">
                <a:solidFill>
                  <a:srgbClr val="100800"/>
                </a:solidFill>
              </a:rPr>
              <a:t>ال</a:t>
            </a:r>
            <a:r>
              <a:rPr lang="ar-SA" sz="2800" b="1" u="sng" dirty="0" smtClean="0">
                <a:solidFill>
                  <a:srgbClr val="100800"/>
                </a:solidFill>
              </a:rPr>
              <a:t>نمو</a:t>
            </a:r>
            <a:r>
              <a:rPr lang="ar-IQ" sz="2800" b="1" u="sng" dirty="0" smtClean="0">
                <a:solidFill>
                  <a:srgbClr val="100800"/>
                </a:solidFill>
              </a:rPr>
              <a:t>// </a:t>
            </a:r>
            <a:r>
              <a:rPr lang="en-US" sz="2800" b="1" u="sng" dirty="0" smtClean="0">
                <a:solidFill>
                  <a:srgbClr val="100800"/>
                </a:solidFill>
              </a:rPr>
              <a:t>GROWTH</a:t>
            </a:r>
            <a:r>
              <a:rPr lang="ar-IQ" b="1" dirty="0" smtClean="0">
                <a:solidFill>
                  <a:srgbClr val="100800"/>
                </a:solidFill>
              </a:rPr>
              <a:t>   </a:t>
            </a:r>
            <a:endParaRPr lang="ar-SA" b="1" dirty="0" smtClean="0">
              <a:solidFill>
                <a:srgbClr val="100800"/>
              </a:solidFill>
            </a:endParaRPr>
          </a:p>
          <a:p>
            <a:pPr>
              <a:lnSpc>
                <a:spcPct val="90000"/>
              </a:lnSpc>
              <a:buFont typeface="Wingdings" pitchFamily="2" charset="2"/>
              <a:buNone/>
            </a:pPr>
            <a:r>
              <a:rPr lang="ar-SA" sz="2400" b="1" dirty="0" smtClean="0">
                <a:solidFill>
                  <a:srgbClr val="100800"/>
                </a:solidFill>
              </a:rPr>
              <a:t> ويعني زيادة في القياسات الجسمية بشكل عامحيث أن النمو له علاقة بزيادة (أطوال الأجزاء  وأعراضها  وقياساتها ) </a:t>
            </a:r>
            <a:r>
              <a:rPr lang="ar-IQ" sz="2400" b="1" dirty="0" smtClean="0">
                <a:solidFill>
                  <a:srgbClr val="100800"/>
                </a:solidFill>
              </a:rPr>
              <a:t>. </a:t>
            </a:r>
            <a:endParaRPr lang="ar-IQ" sz="2400" b="1" dirty="0">
              <a:solidFill>
                <a:srgbClr val="100800"/>
              </a:solidFill>
            </a:endParaRPr>
          </a:p>
        </p:txBody>
      </p:sp>
      <p:sp>
        <p:nvSpPr>
          <p:cNvPr id="8" name="Rectangle 7"/>
          <p:cNvSpPr/>
          <p:nvPr/>
        </p:nvSpPr>
        <p:spPr>
          <a:xfrm>
            <a:off x="467544" y="5452423"/>
            <a:ext cx="8208912" cy="1144929"/>
          </a:xfrm>
          <a:prstGeom prst="rect">
            <a:avLst/>
          </a:prstGeom>
          <a:solidFill>
            <a:srgbClr val="FFFF00"/>
          </a:solidFill>
        </p:spPr>
        <p:txBody>
          <a:bodyPr wrap="square">
            <a:spAutoFit/>
          </a:bodyPr>
          <a:lstStyle/>
          <a:p>
            <a:pPr>
              <a:lnSpc>
                <a:spcPct val="90000"/>
              </a:lnSpc>
              <a:buFont typeface="Wingdings" pitchFamily="2" charset="2"/>
              <a:buNone/>
            </a:pPr>
            <a:r>
              <a:rPr lang="ar-IQ" sz="2800" b="1" u="sng" dirty="0" smtClean="0">
                <a:solidFill>
                  <a:srgbClr val="100800"/>
                </a:solidFill>
              </a:rPr>
              <a:t>ال</a:t>
            </a:r>
            <a:r>
              <a:rPr lang="ar-SA" sz="2800" b="1" u="sng" dirty="0" smtClean="0">
                <a:solidFill>
                  <a:srgbClr val="100800"/>
                </a:solidFill>
              </a:rPr>
              <a:t>نضج</a:t>
            </a:r>
            <a:r>
              <a:rPr lang="ar-IQ" sz="2800" b="1" u="sng" dirty="0" smtClean="0">
                <a:solidFill>
                  <a:srgbClr val="100800"/>
                </a:solidFill>
              </a:rPr>
              <a:t>// </a:t>
            </a:r>
            <a:r>
              <a:rPr lang="en-US" sz="2800" b="1" u="sng" dirty="0" smtClean="0">
                <a:solidFill>
                  <a:srgbClr val="100800"/>
                </a:solidFill>
              </a:rPr>
              <a:t>Maturation</a:t>
            </a:r>
            <a:r>
              <a:rPr lang="ar-IQ" b="1" dirty="0" smtClean="0">
                <a:solidFill>
                  <a:srgbClr val="100800"/>
                </a:solidFill>
              </a:rPr>
              <a:t>   </a:t>
            </a:r>
            <a:endParaRPr lang="ar-SA" b="1" dirty="0" smtClean="0">
              <a:solidFill>
                <a:srgbClr val="100800"/>
              </a:solidFill>
            </a:endParaRPr>
          </a:p>
          <a:p>
            <a:pPr>
              <a:lnSpc>
                <a:spcPct val="90000"/>
              </a:lnSpc>
              <a:buFont typeface="Wingdings" pitchFamily="2" charset="2"/>
              <a:buNone/>
            </a:pPr>
            <a:r>
              <a:rPr lang="ar-SA" sz="2400" b="1" dirty="0" smtClean="0">
                <a:solidFill>
                  <a:srgbClr val="100800"/>
                </a:solidFill>
              </a:rPr>
              <a:t> </a:t>
            </a:r>
            <a:r>
              <a:rPr lang="ar-SA" sz="2400" b="1" dirty="0"/>
              <a:t>ويعني (وصول الأجهزة الجسم الى مرحلة الإنتاج والإستعداد الوظيفي) نتيجة تطورها المستمر. </a:t>
            </a:r>
            <a:endParaRPr lang="ar-IQ" sz="2400" b="1" dirty="0">
              <a:solidFill>
                <a:srgbClr val="100800"/>
              </a:solidFill>
            </a:endParaRPr>
          </a:p>
        </p:txBody>
      </p:sp>
    </p:spTree>
    <p:extLst>
      <p:ext uri="{BB962C8B-B14F-4D97-AF65-F5344CB8AC3E}">
        <p14:creationId xmlns:p14="http://schemas.microsoft.com/office/powerpoint/2010/main" val="2980624749"/>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Blue tissue paper"/>
          <p:cNvSpPr>
            <a:spLocks noChangeArrowheads="1"/>
          </p:cNvSpPr>
          <p:nvPr/>
        </p:nvSpPr>
        <p:spPr bwMode="auto">
          <a:xfrm>
            <a:off x="179512" y="260648"/>
            <a:ext cx="8712968" cy="6264696"/>
          </a:xfrm>
          <a:prstGeom prst="cloudCallout">
            <a:avLst>
              <a:gd name="adj1" fmla="val 46931"/>
              <a:gd name="adj2" fmla="val 36718"/>
            </a:avLst>
          </a:prstGeom>
          <a:solidFill>
            <a:srgbClr val="92D050"/>
          </a:solidFill>
          <a:ln w="9525">
            <a:solidFill>
              <a:schemeClr val="tx1"/>
            </a:solidFill>
            <a:round/>
            <a:headEnd/>
            <a:tailEnd/>
          </a:ln>
        </p:spPr>
        <p:txBody>
          <a:bodyPr wrap="none" anchor="ctr"/>
          <a:lstStyle/>
          <a:p>
            <a:pPr algn="ctr" eaLnBrk="0" fontAlgn="base" hangingPunct="0">
              <a:spcBef>
                <a:spcPct val="0"/>
              </a:spcBef>
              <a:spcAft>
                <a:spcPct val="0"/>
              </a:spcAft>
            </a:pPr>
            <a:r>
              <a:rPr lang="en-US" sz="3600" b="1" dirty="0" smtClean="0">
                <a:solidFill>
                  <a:srgbClr val="000000"/>
                </a:solidFill>
              </a:rPr>
              <a:t>       </a:t>
            </a:r>
          </a:p>
          <a:p>
            <a:pPr algn="ctr" eaLnBrk="0" fontAlgn="base" hangingPunct="0">
              <a:lnSpc>
                <a:spcPct val="150000"/>
              </a:lnSpc>
              <a:spcBef>
                <a:spcPct val="0"/>
              </a:spcBef>
              <a:spcAft>
                <a:spcPct val="0"/>
              </a:spcAft>
            </a:pPr>
            <a:r>
              <a:rPr lang="en-US" sz="3600" b="1" dirty="0">
                <a:solidFill>
                  <a:srgbClr val="000000"/>
                </a:solidFill>
              </a:rPr>
              <a:t> </a:t>
            </a:r>
            <a:r>
              <a:rPr lang="en-US" sz="3600" b="1" dirty="0" smtClean="0">
                <a:solidFill>
                  <a:srgbClr val="000000"/>
                </a:solidFill>
              </a:rPr>
              <a:t>          </a:t>
            </a:r>
            <a:r>
              <a:rPr lang="en-US" sz="4400" b="1" dirty="0" smtClean="0">
                <a:solidFill>
                  <a:srgbClr val="FF0000"/>
                </a:solidFill>
              </a:rPr>
              <a:t>Life with out fish </a:t>
            </a:r>
          </a:p>
          <a:p>
            <a:pPr algn="ctr" eaLnBrk="0" fontAlgn="base" hangingPunct="0">
              <a:lnSpc>
                <a:spcPct val="150000"/>
              </a:lnSpc>
              <a:spcBef>
                <a:spcPct val="0"/>
              </a:spcBef>
              <a:spcAft>
                <a:spcPct val="0"/>
              </a:spcAft>
            </a:pPr>
            <a:r>
              <a:rPr lang="en-US" sz="4400" b="1" dirty="0" smtClean="0">
                <a:solidFill>
                  <a:srgbClr val="FF0000"/>
                </a:solidFill>
              </a:rPr>
              <a:t>is just like </a:t>
            </a:r>
          </a:p>
          <a:p>
            <a:pPr algn="ctr" eaLnBrk="0" fontAlgn="base" hangingPunct="0">
              <a:lnSpc>
                <a:spcPct val="150000"/>
              </a:lnSpc>
              <a:spcBef>
                <a:spcPct val="0"/>
              </a:spcBef>
              <a:spcAft>
                <a:spcPct val="0"/>
              </a:spcAft>
            </a:pPr>
            <a:r>
              <a:rPr lang="en-US" sz="4400" b="1" dirty="0" smtClean="0">
                <a:solidFill>
                  <a:srgbClr val="FF0000"/>
                </a:solidFill>
              </a:rPr>
              <a:t>Foot ball with out</a:t>
            </a:r>
          </a:p>
          <a:p>
            <a:pPr algn="ctr" eaLnBrk="0" fontAlgn="base" hangingPunct="0">
              <a:lnSpc>
                <a:spcPct val="150000"/>
              </a:lnSpc>
              <a:spcBef>
                <a:spcPct val="0"/>
              </a:spcBef>
              <a:spcAft>
                <a:spcPct val="0"/>
              </a:spcAft>
            </a:pPr>
            <a:r>
              <a:rPr lang="en-US" sz="4400" b="1" dirty="0" smtClean="0">
                <a:solidFill>
                  <a:srgbClr val="FF0000"/>
                </a:solidFill>
              </a:rPr>
              <a:t> Messi  </a:t>
            </a:r>
            <a:endParaRPr lang="en-US" sz="4400" b="1" dirty="0">
              <a:solidFill>
                <a:srgbClr val="FF0000"/>
              </a:solidFill>
            </a:endParaRPr>
          </a:p>
          <a:p>
            <a:pPr algn="ctr" eaLnBrk="0" fontAlgn="base" hangingPunct="0">
              <a:spcBef>
                <a:spcPct val="0"/>
              </a:spcBef>
              <a:spcAft>
                <a:spcPct val="0"/>
              </a:spcAft>
            </a:pPr>
            <a:endParaRPr lang="en-US" sz="3600" b="1" dirty="0" smtClean="0">
              <a:solidFill>
                <a:srgbClr val="000000"/>
              </a:solidFill>
            </a:endParaRPr>
          </a:p>
          <a:p>
            <a:pPr algn="ctr" eaLnBrk="0" fontAlgn="base" hangingPunct="0">
              <a:spcBef>
                <a:spcPct val="0"/>
              </a:spcBef>
              <a:spcAft>
                <a:spcPct val="0"/>
              </a:spcAft>
            </a:pPr>
            <a:r>
              <a:rPr lang="ar-SA" sz="4000" b="1" dirty="0" smtClean="0">
                <a:solidFill>
                  <a:srgbClr val="000000"/>
                </a:solidFill>
                <a:ea typeface="Monotype Koufi"/>
                <a:cs typeface="Monotype Koufi"/>
              </a:rPr>
              <a:t> </a:t>
            </a:r>
            <a:r>
              <a:rPr lang="en-US" sz="3600" b="1" dirty="0" smtClean="0">
                <a:solidFill>
                  <a:srgbClr val="000000"/>
                </a:solidFill>
              </a:rPr>
              <a:t> </a:t>
            </a:r>
            <a:endParaRPr lang="en-US" sz="3600" b="1" dirty="0">
              <a:solidFill>
                <a:srgbClr val="000000"/>
              </a:solidFill>
            </a:endParaRPr>
          </a:p>
        </p:txBody>
      </p:sp>
    </p:spTree>
    <p:extLst>
      <p:ext uri="{BB962C8B-B14F-4D97-AF65-F5344CB8AC3E}">
        <p14:creationId xmlns:p14="http://schemas.microsoft.com/office/powerpoint/2010/main" val="129284997"/>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96" y="44624"/>
            <a:ext cx="8964488" cy="4248472"/>
          </a:xfr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a:normAutofit fontScale="47500" lnSpcReduction="20000"/>
          </a:bodyPr>
          <a:lstStyle/>
          <a:p>
            <a:pPr marL="0" indent="0">
              <a:buNone/>
            </a:pPr>
            <a:r>
              <a:rPr lang="ar-IQ" sz="6700" b="1" u="sng" dirty="0" smtClean="0">
                <a:solidFill>
                  <a:srgbClr val="00B050"/>
                </a:solidFill>
              </a:rPr>
              <a:t>1- مهارات </a:t>
            </a:r>
            <a:r>
              <a:rPr lang="ar-IQ" sz="6700" b="1" u="sng" dirty="0">
                <a:solidFill>
                  <a:srgbClr val="00B050"/>
                </a:solidFill>
              </a:rPr>
              <a:t>العضلات الدقيقة – مهارات العضلات الكبيرة</a:t>
            </a:r>
            <a:r>
              <a:rPr lang="ar-IQ" sz="6700" b="1" u="sng" dirty="0" smtClean="0">
                <a:solidFill>
                  <a:srgbClr val="00B050"/>
                </a:solidFill>
              </a:rPr>
              <a:t>:</a:t>
            </a:r>
            <a:endParaRPr lang="en-US" sz="5100" b="1" u="sng" dirty="0" smtClean="0">
              <a:solidFill>
                <a:srgbClr val="00B050"/>
              </a:solidFill>
            </a:endParaRPr>
          </a:p>
          <a:p>
            <a:pPr marL="0" indent="0" algn="just">
              <a:buNone/>
            </a:pPr>
            <a:r>
              <a:rPr lang="ar-IQ" sz="5900" b="1" u="sng" dirty="0" smtClean="0">
                <a:solidFill>
                  <a:srgbClr val="FF0000"/>
                </a:solidFill>
              </a:rPr>
              <a:t>المهارات </a:t>
            </a:r>
            <a:r>
              <a:rPr lang="ar-SA" sz="5900" b="1" u="sng" dirty="0" smtClean="0">
                <a:solidFill>
                  <a:srgbClr val="FF0000"/>
                </a:solidFill>
              </a:rPr>
              <a:t>العضلات </a:t>
            </a:r>
            <a:r>
              <a:rPr lang="ar-IQ" sz="5900" b="1" u="sng" dirty="0" smtClean="0">
                <a:solidFill>
                  <a:srgbClr val="FF0000"/>
                </a:solidFill>
              </a:rPr>
              <a:t>الدقيقة </a:t>
            </a:r>
            <a:r>
              <a:rPr lang="en-US" sz="5100" b="1" u="sng" dirty="0" smtClean="0">
                <a:solidFill>
                  <a:srgbClr val="FF0000"/>
                </a:solidFill>
              </a:rPr>
              <a:t>:</a:t>
            </a:r>
            <a:r>
              <a:rPr lang="ar-IQ" sz="6700" dirty="0" smtClean="0">
                <a:solidFill>
                  <a:srgbClr val="002060"/>
                </a:solidFill>
              </a:rPr>
              <a:t>هي </a:t>
            </a:r>
            <a:r>
              <a:rPr lang="ar-IQ" sz="6700" dirty="0">
                <a:solidFill>
                  <a:srgbClr val="002060"/>
                </a:solidFill>
              </a:rPr>
              <a:t>تلك المهارات التي </a:t>
            </a:r>
            <a:r>
              <a:rPr lang="ar-IQ" sz="6700" dirty="0" smtClean="0">
                <a:solidFill>
                  <a:srgbClr val="002060"/>
                </a:solidFill>
              </a:rPr>
              <a:t>ت</a:t>
            </a:r>
            <a:r>
              <a:rPr lang="ar-SA" sz="6700" dirty="0" smtClean="0">
                <a:solidFill>
                  <a:srgbClr val="002060"/>
                </a:solidFill>
              </a:rPr>
              <a:t>س</a:t>
            </a:r>
            <a:r>
              <a:rPr lang="ar-IQ" sz="6700" dirty="0" smtClean="0">
                <a:solidFill>
                  <a:srgbClr val="002060"/>
                </a:solidFill>
              </a:rPr>
              <a:t>ت</a:t>
            </a:r>
            <a:r>
              <a:rPr lang="ar-SA" sz="6700" dirty="0" smtClean="0">
                <a:solidFill>
                  <a:srgbClr val="002060"/>
                </a:solidFill>
              </a:rPr>
              <a:t>خدم</a:t>
            </a:r>
            <a:r>
              <a:rPr lang="ar-IQ" sz="6700" dirty="0" smtClean="0">
                <a:solidFill>
                  <a:srgbClr val="002060"/>
                </a:solidFill>
              </a:rPr>
              <a:t> </a:t>
            </a:r>
            <a:r>
              <a:rPr lang="ar-IQ" sz="6700" dirty="0">
                <a:solidFill>
                  <a:srgbClr val="002060"/>
                </a:solidFill>
              </a:rPr>
              <a:t>في </a:t>
            </a:r>
            <a:r>
              <a:rPr lang="ar-SA" sz="6700" dirty="0" smtClean="0">
                <a:solidFill>
                  <a:srgbClr val="002060"/>
                </a:solidFill>
              </a:rPr>
              <a:t>تنفيذها</a:t>
            </a:r>
            <a:r>
              <a:rPr lang="ar-IQ" sz="6700" dirty="0" smtClean="0">
                <a:solidFill>
                  <a:srgbClr val="002060"/>
                </a:solidFill>
              </a:rPr>
              <a:t> مجموعة </a:t>
            </a:r>
            <a:r>
              <a:rPr lang="ar-IQ" sz="6700" dirty="0">
                <a:solidFill>
                  <a:srgbClr val="002060"/>
                </a:solidFill>
              </a:rPr>
              <a:t>العضلات الدقيقة التي تتحرك خلالها بعض أجزاء </a:t>
            </a:r>
            <a:r>
              <a:rPr lang="ar-IQ" sz="6700" dirty="0" smtClean="0">
                <a:solidFill>
                  <a:srgbClr val="002060"/>
                </a:solidFill>
              </a:rPr>
              <a:t>الجسم</a:t>
            </a:r>
            <a:r>
              <a:rPr lang="ar-SA" sz="6700" dirty="0" smtClean="0">
                <a:solidFill>
                  <a:srgbClr val="002060"/>
                </a:solidFill>
              </a:rPr>
              <a:t>، وتعتمد هذه المهارات على التنسيق والتوافق العصبي العضلي بين اليدين والعينيين مثل(الرماية، البليارد، الشترنج) .</a:t>
            </a:r>
          </a:p>
          <a:p>
            <a:pPr marL="0" indent="0" algn="justLow">
              <a:buNone/>
            </a:pPr>
            <a:r>
              <a:rPr lang="ar-IQ" sz="5900" b="1" u="sng" dirty="0">
                <a:solidFill>
                  <a:srgbClr val="FF0000"/>
                </a:solidFill>
              </a:rPr>
              <a:t>المهارات</a:t>
            </a:r>
            <a:r>
              <a:rPr lang="ar-SA" sz="5900" b="1" u="sng" dirty="0">
                <a:solidFill>
                  <a:srgbClr val="FF0000"/>
                </a:solidFill>
              </a:rPr>
              <a:t> العضلات</a:t>
            </a:r>
            <a:r>
              <a:rPr lang="ar-IQ" sz="5900" b="1" u="sng" dirty="0">
                <a:solidFill>
                  <a:srgbClr val="FF0000"/>
                </a:solidFill>
              </a:rPr>
              <a:t> </a:t>
            </a:r>
            <a:r>
              <a:rPr lang="ar-IQ" sz="5900" b="1" u="sng" dirty="0" smtClean="0">
                <a:solidFill>
                  <a:srgbClr val="FF0000"/>
                </a:solidFill>
              </a:rPr>
              <a:t>الكبيرة</a:t>
            </a:r>
            <a:r>
              <a:rPr lang="ar-SA" sz="5900" b="1" u="sng" dirty="0" smtClean="0">
                <a:solidFill>
                  <a:srgbClr val="FF0000"/>
                </a:solidFill>
              </a:rPr>
              <a:t>(العامة)</a:t>
            </a:r>
            <a:r>
              <a:rPr lang="ar-IQ" sz="5900" b="1" u="sng" dirty="0" smtClean="0">
                <a:solidFill>
                  <a:srgbClr val="FF0000"/>
                </a:solidFill>
              </a:rPr>
              <a:t> </a:t>
            </a:r>
            <a:r>
              <a:rPr lang="ar-SA" sz="5900" b="1" u="sng" dirty="0" smtClean="0">
                <a:solidFill>
                  <a:srgbClr val="FF0000"/>
                </a:solidFill>
              </a:rPr>
              <a:t>:</a:t>
            </a:r>
            <a:r>
              <a:rPr lang="ar-IQ" sz="8400" dirty="0">
                <a:solidFill>
                  <a:srgbClr val="002060"/>
                </a:solidFill>
              </a:rPr>
              <a:t> </a:t>
            </a:r>
            <a:r>
              <a:rPr lang="ar-IQ" sz="7200" dirty="0">
                <a:solidFill>
                  <a:srgbClr val="0070C0"/>
                </a:solidFill>
              </a:rPr>
              <a:t>هي تلك المهارات التي </a:t>
            </a:r>
            <a:r>
              <a:rPr lang="ar-IQ" sz="7200" dirty="0" smtClean="0">
                <a:solidFill>
                  <a:srgbClr val="0070C0"/>
                </a:solidFill>
              </a:rPr>
              <a:t>ت</a:t>
            </a:r>
            <a:r>
              <a:rPr lang="ar-SA" sz="7200" dirty="0" smtClean="0">
                <a:solidFill>
                  <a:srgbClr val="0070C0"/>
                </a:solidFill>
              </a:rPr>
              <a:t>س</a:t>
            </a:r>
            <a:r>
              <a:rPr lang="ar-IQ" sz="7200" dirty="0" smtClean="0">
                <a:solidFill>
                  <a:srgbClr val="0070C0"/>
                </a:solidFill>
              </a:rPr>
              <a:t>ت</a:t>
            </a:r>
            <a:r>
              <a:rPr lang="ar-SA" sz="7200" dirty="0" smtClean="0">
                <a:solidFill>
                  <a:srgbClr val="0070C0"/>
                </a:solidFill>
              </a:rPr>
              <a:t>خدم</a:t>
            </a:r>
            <a:r>
              <a:rPr lang="ar-IQ" sz="7200" dirty="0" smtClean="0">
                <a:solidFill>
                  <a:srgbClr val="0070C0"/>
                </a:solidFill>
              </a:rPr>
              <a:t> </a:t>
            </a:r>
            <a:r>
              <a:rPr lang="ar-IQ" sz="7200" dirty="0">
                <a:solidFill>
                  <a:srgbClr val="0070C0"/>
                </a:solidFill>
              </a:rPr>
              <a:t>في </a:t>
            </a:r>
            <a:r>
              <a:rPr lang="ar-SA" sz="7200" dirty="0" smtClean="0">
                <a:solidFill>
                  <a:srgbClr val="0070C0"/>
                </a:solidFill>
              </a:rPr>
              <a:t>تنفيذها</a:t>
            </a:r>
            <a:r>
              <a:rPr lang="ar-IQ" sz="7200" dirty="0" smtClean="0">
                <a:solidFill>
                  <a:srgbClr val="0070C0"/>
                </a:solidFill>
              </a:rPr>
              <a:t> </a:t>
            </a:r>
            <a:r>
              <a:rPr lang="ar-IQ" sz="7200" dirty="0">
                <a:solidFill>
                  <a:srgbClr val="0070C0"/>
                </a:solidFill>
              </a:rPr>
              <a:t>مجموعة العضلات </a:t>
            </a:r>
            <a:r>
              <a:rPr lang="ar-IQ" sz="7200" dirty="0" smtClean="0">
                <a:solidFill>
                  <a:srgbClr val="0070C0"/>
                </a:solidFill>
              </a:rPr>
              <a:t>ال</a:t>
            </a:r>
            <a:r>
              <a:rPr lang="ar-SA" sz="7200" dirty="0" smtClean="0">
                <a:solidFill>
                  <a:srgbClr val="0070C0"/>
                </a:solidFill>
              </a:rPr>
              <a:t>كبيرة</a:t>
            </a:r>
            <a:r>
              <a:rPr lang="ar-SA" sz="7200" dirty="0">
                <a:solidFill>
                  <a:srgbClr val="0070C0"/>
                </a:solidFill>
              </a:rPr>
              <a:t> </a:t>
            </a:r>
            <a:r>
              <a:rPr lang="ar-SA" sz="7200" dirty="0" smtClean="0">
                <a:solidFill>
                  <a:srgbClr val="0070C0"/>
                </a:solidFill>
              </a:rPr>
              <a:t>،وقد يشترك الجسم كله أحيانا في تنفيذها مثل(مهارات كرة القدم، السلة، ألعاب القوى، الملاكمة)</a:t>
            </a:r>
            <a:r>
              <a:rPr lang="ar-IQ" sz="6700" dirty="0" smtClean="0">
                <a:solidFill>
                  <a:srgbClr val="0070C0"/>
                </a:solidFill>
              </a:rPr>
              <a:t> </a:t>
            </a:r>
            <a:endParaRPr lang="ar-IQ" sz="6700" dirty="0">
              <a:solidFill>
                <a:srgbClr val="0070C0"/>
              </a:solidFill>
            </a:endParaRPr>
          </a:p>
          <a:p>
            <a:pPr marL="0" indent="0" algn="justLow">
              <a:buNone/>
            </a:pPr>
            <a:r>
              <a:rPr lang="ar-IQ" dirty="0" smtClean="0"/>
              <a:t>...</a:t>
            </a:r>
            <a:endParaRPr lang="ar-IQ" dirty="0"/>
          </a:p>
        </p:txBody>
      </p:sp>
      <p:graphicFrame>
        <p:nvGraphicFramePr>
          <p:cNvPr id="5" name="Table 4"/>
          <p:cNvGraphicFramePr>
            <a:graphicFrameLocks noGrp="1"/>
          </p:cNvGraphicFramePr>
          <p:nvPr>
            <p:extLst>
              <p:ext uri="{D42A27DB-BD31-4B8C-83A1-F6EECF244321}">
                <p14:modId xmlns:p14="http://schemas.microsoft.com/office/powerpoint/2010/main" val="4118830982"/>
              </p:ext>
            </p:extLst>
          </p:nvPr>
        </p:nvGraphicFramePr>
        <p:xfrm>
          <a:off x="251521" y="4437112"/>
          <a:ext cx="8568951" cy="2160240"/>
        </p:xfrm>
        <a:graphic>
          <a:graphicData uri="http://schemas.openxmlformats.org/drawingml/2006/table">
            <a:tbl>
              <a:tblPr rtl="1" firstRow="1" firstCol="1" bandRow="1">
                <a:tableStyleId>{5C22544A-7EE6-4342-B048-85BDC9FD1C3A}</a:tableStyleId>
              </a:tblPr>
              <a:tblGrid>
                <a:gridCol w="1335442"/>
                <a:gridCol w="1613591"/>
                <a:gridCol w="1613591"/>
                <a:gridCol w="1498916"/>
                <a:gridCol w="1171969"/>
                <a:gridCol w="1335442"/>
              </a:tblGrid>
              <a:tr h="1093099">
                <a:tc rowSpan="2">
                  <a:txBody>
                    <a:bodyPr/>
                    <a:lstStyle/>
                    <a:p>
                      <a:pPr algn="ctr" rtl="1">
                        <a:lnSpc>
                          <a:spcPct val="130000"/>
                        </a:lnSpc>
                        <a:spcAft>
                          <a:spcPts val="1000"/>
                        </a:spcAft>
                      </a:pPr>
                      <a:r>
                        <a:rPr lang="ar-SA" sz="2000" dirty="0">
                          <a:solidFill>
                            <a:schemeClr val="tx1">
                              <a:lumMod val="95000"/>
                              <a:lumOff val="5000"/>
                            </a:schemeClr>
                          </a:solidFill>
                          <a:effectLst/>
                        </a:rPr>
                        <a:t>مهارات العضلات الدقيقة</a:t>
                      </a:r>
                      <a:endParaRPr lang="en-US" sz="1800" dirty="0">
                        <a:solidFill>
                          <a:schemeClr val="tx1">
                            <a:lumMod val="95000"/>
                            <a:lumOff val="5000"/>
                          </a:schemeClr>
                        </a:solidFill>
                        <a:effectLst/>
                        <a:latin typeface="Calibri"/>
                        <a:ea typeface="Calibri"/>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rtl="1">
                        <a:lnSpc>
                          <a:spcPct val="130000"/>
                        </a:lnSpc>
                        <a:spcAft>
                          <a:spcPts val="1000"/>
                        </a:spcAft>
                      </a:pPr>
                      <a:r>
                        <a:rPr lang="ar-SA" sz="2000" dirty="0">
                          <a:solidFill>
                            <a:schemeClr val="tx1">
                              <a:lumMod val="95000"/>
                              <a:lumOff val="5000"/>
                            </a:schemeClr>
                          </a:solidFill>
                          <a:effectLst/>
                        </a:rPr>
                        <a:t>الرماية</a:t>
                      </a:r>
                      <a:endParaRPr lang="en-US" sz="1800" dirty="0">
                        <a:solidFill>
                          <a:schemeClr val="tx1">
                            <a:lumMod val="95000"/>
                            <a:lumOff val="5000"/>
                          </a:schemeClr>
                        </a:solidFill>
                        <a:effectLst/>
                        <a:latin typeface="Calibri"/>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rtl="1">
                        <a:lnSpc>
                          <a:spcPct val="130000"/>
                        </a:lnSpc>
                        <a:spcAft>
                          <a:spcPts val="1000"/>
                        </a:spcAft>
                      </a:pPr>
                      <a:r>
                        <a:rPr lang="ar-IQ" sz="1800" dirty="0" smtClean="0">
                          <a:solidFill>
                            <a:schemeClr val="tx1">
                              <a:lumMod val="95000"/>
                              <a:lumOff val="5000"/>
                            </a:schemeClr>
                          </a:solidFill>
                          <a:effectLst/>
                          <a:latin typeface="Calibri"/>
                          <a:ea typeface="Calibri"/>
                          <a:cs typeface="Arial"/>
                        </a:rPr>
                        <a:t> شطرنج </a:t>
                      </a:r>
                      <a:endParaRPr lang="en-US" sz="1800" dirty="0">
                        <a:solidFill>
                          <a:schemeClr val="tx1">
                            <a:lumMod val="95000"/>
                            <a:lumOff val="5000"/>
                          </a:schemeClr>
                        </a:solidFill>
                        <a:effectLst/>
                        <a:latin typeface="Calibri"/>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rtl="1">
                        <a:lnSpc>
                          <a:spcPct val="130000"/>
                        </a:lnSpc>
                        <a:spcAft>
                          <a:spcPts val="1000"/>
                        </a:spcAft>
                      </a:pPr>
                      <a:r>
                        <a:rPr lang="ar-SA" sz="2000" dirty="0">
                          <a:solidFill>
                            <a:schemeClr val="tx1">
                              <a:lumMod val="95000"/>
                              <a:lumOff val="5000"/>
                            </a:schemeClr>
                          </a:solidFill>
                          <a:effectLst/>
                        </a:rPr>
                        <a:t>الإرسال في الطاولة</a:t>
                      </a:r>
                      <a:endParaRPr lang="en-US" sz="1800" dirty="0">
                        <a:solidFill>
                          <a:schemeClr val="tx1">
                            <a:lumMod val="95000"/>
                            <a:lumOff val="5000"/>
                          </a:schemeClr>
                        </a:solidFill>
                        <a:effectLst/>
                        <a:latin typeface="Calibri"/>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rtl="1">
                        <a:lnSpc>
                          <a:spcPct val="130000"/>
                        </a:lnSpc>
                        <a:spcAft>
                          <a:spcPts val="1000"/>
                        </a:spcAft>
                      </a:pPr>
                      <a:r>
                        <a:rPr lang="ar-SA" sz="2000" dirty="0">
                          <a:solidFill>
                            <a:schemeClr val="tx1">
                              <a:lumMod val="95000"/>
                              <a:lumOff val="5000"/>
                            </a:schemeClr>
                          </a:solidFill>
                          <a:effectLst/>
                        </a:rPr>
                        <a:t>كرة القدم</a:t>
                      </a:r>
                      <a:endParaRPr lang="en-US" sz="1800" dirty="0">
                        <a:solidFill>
                          <a:schemeClr val="tx1">
                            <a:lumMod val="95000"/>
                            <a:lumOff val="5000"/>
                          </a:schemeClr>
                        </a:solidFill>
                        <a:effectLst/>
                        <a:latin typeface="Calibri"/>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rowSpan="2">
                  <a:txBody>
                    <a:bodyPr/>
                    <a:lstStyle/>
                    <a:p>
                      <a:pPr algn="ctr" rtl="1">
                        <a:lnSpc>
                          <a:spcPct val="130000"/>
                        </a:lnSpc>
                        <a:spcAft>
                          <a:spcPts val="1000"/>
                        </a:spcAft>
                      </a:pPr>
                      <a:r>
                        <a:rPr lang="ar-SA" sz="2000" dirty="0">
                          <a:solidFill>
                            <a:schemeClr val="tx1">
                              <a:lumMod val="95000"/>
                              <a:lumOff val="5000"/>
                            </a:schemeClr>
                          </a:solidFill>
                          <a:effectLst/>
                        </a:rPr>
                        <a:t>مهارات العضلات الكبيرة</a:t>
                      </a:r>
                      <a:endParaRPr lang="en-US" sz="1800" dirty="0">
                        <a:solidFill>
                          <a:schemeClr val="tx1">
                            <a:lumMod val="95000"/>
                            <a:lumOff val="5000"/>
                          </a:schemeClr>
                        </a:solidFill>
                        <a:effectLst/>
                        <a:latin typeface="Calibri"/>
                        <a:ea typeface="Calibri"/>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067141">
                <a:tc vMerge="1">
                  <a:txBody>
                    <a:bodyPr/>
                    <a:lstStyle/>
                    <a:p>
                      <a:pPr rtl="1"/>
                      <a:endParaRPr lang="ar-IQ"/>
                    </a:p>
                  </a:txBody>
                  <a:tcPr/>
                </a:tc>
                <a:tc>
                  <a:txBody>
                    <a:bodyPr/>
                    <a:lstStyle/>
                    <a:p>
                      <a:pPr algn="ctr" rtl="1">
                        <a:lnSpc>
                          <a:spcPct val="130000"/>
                        </a:lnSpc>
                        <a:spcAft>
                          <a:spcPts val="1000"/>
                        </a:spcAft>
                      </a:pPr>
                      <a:r>
                        <a:rPr lang="ar-SA" sz="2000" dirty="0">
                          <a:solidFill>
                            <a:schemeClr val="tx1">
                              <a:lumMod val="95000"/>
                              <a:lumOff val="5000"/>
                            </a:schemeClr>
                          </a:solidFill>
                          <a:effectLst/>
                        </a:rPr>
                        <a:t>البليارد</a:t>
                      </a:r>
                      <a:endParaRPr lang="en-US" sz="1800" dirty="0">
                        <a:solidFill>
                          <a:schemeClr val="tx1">
                            <a:lumMod val="95000"/>
                            <a:lumOff val="5000"/>
                          </a:schemeClr>
                        </a:solidFill>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rtl="1">
                        <a:lnSpc>
                          <a:spcPct val="130000"/>
                        </a:lnSpc>
                        <a:spcAft>
                          <a:spcPts val="1000"/>
                        </a:spcAft>
                      </a:pPr>
                      <a:r>
                        <a:rPr lang="ar-SA" sz="2000" dirty="0" smtClean="0">
                          <a:solidFill>
                            <a:schemeClr val="tx1">
                              <a:lumMod val="95000"/>
                              <a:lumOff val="5000"/>
                            </a:schemeClr>
                          </a:solidFill>
                          <a:effectLst/>
                        </a:rPr>
                        <a:t>الرمية الحرة في كرة السلة</a:t>
                      </a:r>
                      <a:endParaRPr lang="en-US" sz="1800" dirty="0">
                        <a:solidFill>
                          <a:schemeClr val="tx1">
                            <a:lumMod val="95000"/>
                            <a:lumOff val="5000"/>
                          </a:schemeClr>
                        </a:solidFill>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rtl="1">
                        <a:lnSpc>
                          <a:spcPct val="130000"/>
                        </a:lnSpc>
                        <a:spcAft>
                          <a:spcPts val="1000"/>
                        </a:spcAft>
                      </a:pPr>
                      <a:r>
                        <a:rPr lang="ar-SA" sz="2000" dirty="0">
                          <a:solidFill>
                            <a:schemeClr val="tx1">
                              <a:lumMod val="95000"/>
                              <a:lumOff val="5000"/>
                            </a:schemeClr>
                          </a:solidFill>
                          <a:effectLst/>
                        </a:rPr>
                        <a:t>بعض تمريرات كرة اليد</a:t>
                      </a:r>
                      <a:endParaRPr lang="en-US" sz="1800" dirty="0">
                        <a:solidFill>
                          <a:schemeClr val="tx1">
                            <a:lumMod val="95000"/>
                            <a:lumOff val="5000"/>
                          </a:schemeClr>
                        </a:solidFill>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rtl="1">
                        <a:lnSpc>
                          <a:spcPct val="130000"/>
                        </a:lnSpc>
                        <a:spcAft>
                          <a:spcPts val="1000"/>
                        </a:spcAft>
                      </a:pPr>
                      <a:r>
                        <a:rPr lang="ar-SA" sz="2000" dirty="0">
                          <a:solidFill>
                            <a:schemeClr val="tx1">
                              <a:lumMod val="95000"/>
                              <a:lumOff val="5000"/>
                            </a:schemeClr>
                          </a:solidFill>
                          <a:effectLst/>
                        </a:rPr>
                        <a:t>الملاكمة</a:t>
                      </a:r>
                      <a:endParaRPr lang="en-US" sz="1800" dirty="0">
                        <a:solidFill>
                          <a:schemeClr val="tx1">
                            <a:lumMod val="95000"/>
                            <a:lumOff val="5000"/>
                          </a:schemeClr>
                        </a:solidFill>
                        <a:effectLst/>
                      </a:endParaRPr>
                    </a:p>
                    <a:p>
                      <a:pPr algn="ctr" rtl="1">
                        <a:lnSpc>
                          <a:spcPct val="130000"/>
                        </a:lnSpc>
                        <a:spcAft>
                          <a:spcPts val="0"/>
                        </a:spcAft>
                      </a:pPr>
                      <a:r>
                        <a:rPr lang="ar-SA" sz="2000" dirty="0">
                          <a:solidFill>
                            <a:schemeClr val="tx1">
                              <a:lumMod val="95000"/>
                              <a:lumOff val="5000"/>
                            </a:schemeClr>
                          </a:solidFill>
                          <a:effectLst/>
                        </a:rPr>
                        <a:t>العاب القوى</a:t>
                      </a:r>
                      <a:endParaRPr lang="en-US" sz="1800" dirty="0">
                        <a:solidFill>
                          <a:schemeClr val="tx1">
                            <a:lumMod val="95000"/>
                            <a:lumOff val="5000"/>
                          </a:schemeClr>
                        </a:solidFill>
                        <a:effectLst/>
                        <a:latin typeface="Calibri"/>
                        <a:ea typeface="Calibri"/>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vMerge="1">
                  <a:txBody>
                    <a:bodyPr/>
                    <a:lstStyle/>
                    <a:p>
                      <a:pPr rtl="1"/>
                      <a:endParaRPr lang="ar-IQ"/>
                    </a:p>
                  </a:txBody>
                  <a:tcPr/>
                </a:tc>
              </a:tr>
            </a:tbl>
          </a:graphicData>
        </a:graphic>
      </p:graphicFrame>
    </p:spTree>
    <p:extLst>
      <p:ext uri="{BB962C8B-B14F-4D97-AF65-F5344CB8AC3E}">
        <p14:creationId xmlns:p14="http://schemas.microsoft.com/office/powerpoint/2010/main" val="4189668839"/>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96" y="116632"/>
            <a:ext cx="9036496" cy="6408712"/>
          </a:xfrm>
          <a:solidFill>
            <a:schemeClr val="accent6">
              <a:lumMod val="40000"/>
              <a:lumOff val="60000"/>
            </a:schemeClr>
          </a:solidFill>
        </p:spPr>
        <p:txBody>
          <a:bodyPr>
            <a:noAutofit/>
          </a:bodyPr>
          <a:lstStyle/>
          <a:p>
            <a:pPr marL="0" indent="0" algn="ctr">
              <a:buNone/>
            </a:pPr>
            <a:r>
              <a:rPr lang="ar-SA" sz="3600" b="1" u="sng" dirty="0">
                <a:solidFill>
                  <a:srgbClr val="7030A0"/>
                </a:solidFill>
              </a:rPr>
              <a:t>2</a:t>
            </a:r>
            <a:r>
              <a:rPr lang="ar-IQ" sz="3600" b="1" u="sng" dirty="0" smtClean="0">
                <a:solidFill>
                  <a:srgbClr val="7030A0"/>
                </a:solidFill>
              </a:rPr>
              <a:t>- </a:t>
            </a:r>
            <a:r>
              <a:rPr lang="ar-SA" sz="3600" b="1" u="sng" dirty="0">
                <a:solidFill>
                  <a:srgbClr val="7030A0"/>
                </a:solidFill>
              </a:rPr>
              <a:t>المهارات الوحيدة، </a:t>
            </a:r>
            <a:r>
              <a:rPr lang="ar-SA" sz="3600" b="1" u="sng" dirty="0" smtClean="0">
                <a:solidFill>
                  <a:srgbClr val="7030A0"/>
                </a:solidFill>
              </a:rPr>
              <a:t>المستمرة، </a:t>
            </a:r>
            <a:r>
              <a:rPr lang="ar-SA" sz="3600" b="1" u="sng" dirty="0">
                <a:solidFill>
                  <a:srgbClr val="7030A0"/>
                </a:solidFill>
              </a:rPr>
              <a:t>المتسلسلة </a:t>
            </a:r>
            <a:r>
              <a:rPr lang="ar-SA" sz="3600" b="1" u="sng" dirty="0" smtClean="0">
                <a:solidFill>
                  <a:srgbClr val="7030A0"/>
                </a:solidFill>
              </a:rPr>
              <a:t>:</a:t>
            </a:r>
          </a:p>
          <a:p>
            <a:pPr marL="0" indent="0" algn="ctr">
              <a:buNone/>
            </a:pPr>
            <a:endParaRPr lang="en-US" sz="2400" dirty="0"/>
          </a:p>
          <a:p>
            <a:pPr marL="0" indent="0" algn="justLow">
              <a:buNone/>
            </a:pPr>
            <a:r>
              <a:rPr lang="ar-SA" sz="2800" b="1" dirty="0" smtClean="0">
                <a:solidFill>
                  <a:schemeClr val="accent3"/>
                </a:solidFill>
              </a:rPr>
              <a:t>أ- </a:t>
            </a:r>
            <a:r>
              <a:rPr lang="ar-SA" sz="2800" b="1" u="sng" dirty="0" smtClean="0">
                <a:solidFill>
                  <a:schemeClr val="accent3"/>
                </a:solidFill>
              </a:rPr>
              <a:t>المهارة الوحيدة (المتقطعة):</a:t>
            </a:r>
            <a:r>
              <a:rPr lang="ar-SA" sz="2800" b="1" dirty="0" smtClean="0">
                <a:solidFill>
                  <a:srgbClr val="FF0000"/>
                </a:solidFill>
              </a:rPr>
              <a:t>هي تلك المهارات التي </a:t>
            </a:r>
            <a:r>
              <a:rPr lang="ar-SA" sz="2800" b="1" dirty="0">
                <a:solidFill>
                  <a:srgbClr val="FF0000"/>
                </a:solidFill>
              </a:rPr>
              <a:t>لها بداية ونهاية </a:t>
            </a:r>
            <a:r>
              <a:rPr lang="ar-SA" sz="2800" b="1" dirty="0" smtClean="0">
                <a:solidFill>
                  <a:srgbClr val="FF0000"/>
                </a:solidFill>
              </a:rPr>
              <a:t>واضحة ولاترتبط بالضرورة بالحركة التي تليها مثل</a:t>
            </a:r>
            <a:r>
              <a:rPr lang="ar-SA" sz="2800" b="1" dirty="0" smtClean="0">
                <a:solidFill>
                  <a:schemeClr val="accent1"/>
                </a:solidFill>
              </a:rPr>
              <a:t> (الإرسال </a:t>
            </a:r>
            <a:r>
              <a:rPr lang="ar-SA" sz="2800" b="1" dirty="0">
                <a:solidFill>
                  <a:schemeClr val="accent1"/>
                </a:solidFill>
              </a:rPr>
              <a:t>بالكرة </a:t>
            </a:r>
            <a:r>
              <a:rPr lang="ar-SA" sz="2800" b="1" dirty="0" smtClean="0">
                <a:solidFill>
                  <a:schemeClr val="accent1"/>
                </a:solidFill>
              </a:rPr>
              <a:t>الطائرة، الإرسال في التنس الأرضي) </a:t>
            </a:r>
            <a:r>
              <a:rPr lang="ar-SA" sz="2800" b="1" dirty="0">
                <a:solidFill>
                  <a:srgbClr val="FF0000"/>
                </a:solidFill>
              </a:rPr>
              <a:t>فبعد أن ينفذ الإرسال تعتمد الحركة التالية على أسلوب إستجابة الفريق المنافس </a:t>
            </a:r>
            <a:r>
              <a:rPr lang="ar-SA" sz="2800" b="1" dirty="0" smtClean="0">
                <a:solidFill>
                  <a:srgbClr val="FF0000"/>
                </a:solidFill>
              </a:rPr>
              <a:t>وهذا </a:t>
            </a:r>
            <a:r>
              <a:rPr lang="ar-SA" sz="2800" b="1" dirty="0">
                <a:solidFill>
                  <a:srgbClr val="FF0000"/>
                </a:solidFill>
              </a:rPr>
              <a:t>الأمر لايمكن معرفته او توقعه دائما  </a:t>
            </a:r>
            <a:r>
              <a:rPr lang="ar-SA" sz="2800" b="1" dirty="0" smtClean="0">
                <a:solidFill>
                  <a:srgbClr val="FF0000"/>
                </a:solidFill>
              </a:rPr>
              <a:t>.</a:t>
            </a:r>
          </a:p>
          <a:p>
            <a:pPr marL="0" indent="0" algn="justLow">
              <a:buNone/>
            </a:pPr>
            <a:endParaRPr lang="ar-SA" sz="2800" b="1" dirty="0">
              <a:solidFill>
                <a:srgbClr val="FF0000"/>
              </a:solidFill>
            </a:endParaRPr>
          </a:p>
          <a:p>
            <a:pPr marL="0" indent="0" algn="justLow">
              <a:buNone/>
            </a:pPr>
            <a:endParaRPr lang="ar-SA" sz="2800" b="1" dirty="0" smtClean="0">
              <a:solidFill>
                <a:srgbClr val="FF0000"/>
              </a:solidFill>
            </a:endParaRPr>
          </a:p>
          <a:p>
            <a:pPr marL="0" indent="0" algn="justLow">
              <a:buNone/>
            </a:pPr>
            <a:r>
              <a:rPr lang="ar-SA" sz="2800" b="1" dirty="0" smtClean="0">
                <a:solidFill>
                  <a:schemeClr val="accent2">
                    <a:lumMod val="75000"/>
                  </a:schemeClr>
                </a:solidFill>
              </a:rPr>
              <a:t>ب- </a:t>
            </a:r>
            <a:r>
              <a:rPr lang="ar-SA" sz="2800" b="1" u="sng" dirty="0">
                <a:solidFill>
                  <a:schemeClr val="accent2">
                    <a:lumMod val="75000"/>
                  </a:schemeClr>
                </a:solidFill>
              </a:rPr>
              <a:t>المهارة </a:t>
            </a:r>
            <a:r>
              <a:rPr lang="ar-SA" sz="2800" b="1" u="sng" dirty="0" smtClean="0">
                <a:solidFill>
                  <a:schemeClr val="accent2">
                    <a:lumMod val="75000"/>
                  </a:schemeClr>
                </a:solidFill>
              </a:rPr>
              <a:t>المستمرة(المتكررة):</a:t>
            </a:r>
            <a:r>
              <a:rPr lang="ar-SA" sz="2800" b="1" dirty="0" smtClean="0">
                <a:solidFill>
                  <a:schemeClr val="accent1"/>
                </a:solidFill>
              </a:rPr>
              <a:t>هي </a:t>
            </a:r>
            <a:r>
              <a:rPr lang="ar-SA" sz="2800" b="1" dirty="0">
                <a:solidFill>
                  <a:schemeClr val="accent1"/>
                </a:solidFill>
              </a:rPr>
              <a:t>المهارة التي تتكرر فيها الحركات بشكل متشابه ومستمر دون توقف ملحوظ، إذ يتداخل الجزء النهائي من الحركة الأولى مع الجزء التحضيري من الحركة التي تليها، وهكذا تظهر الحركات وكأنها حركة واحدة مستمرة، كما هو الحال</a:t>
            </a:r>
            <a:r>
              <a:rPr lang="ar-SA" sz="2800" b="1" dirty="0">
                <a:solidFill>
                  <a:schemeClr val="accent2">
                    <a:lumMod val="50000"/>
                  </a:schemeClr>
                </a:solidFill>
              </a:rPr>
              <a:t>( في السباحة والركض والمشي والتجديف) </a:t>
            </a:r>
            <a:r>
              <a:rPr lang="ar-SA" sz="2800" b="1" dirty="0">
                <a:solidFill>
                  <a:schemeClr val="accent1"/>
                </a:solidFill>
              </a:rPr>
              <a:t>.</a:t>
            </a:r>
            <a:endParaRPr lang="ar-IQ" sz="1800" b="1" dirty="0">
              <a:solidFill>
                <a:schemeClr val="accent1"/>
              </a:solidFill>
            </a:endParaRPr>
          </a:p>
          <a:p>
            <a:pPr marL="0" indent="0" algn="justLow">
              <a:buNone/>
            </a:pPr>
            <a:endParaRPr lang="ar-SA" sz="2800" b="1" dirty="0">
              <a:solidFill>
                <a:srgbClr val="FF0000"/>
              </a:solidFill>
            </a:endParaRPr>
          </a:p>
        </p:txBody>
      </p:sp>
    </p:spTree>
    <p:extLst>
      <p:ext uri="{BB962C8B-B14F-4D97-AF65-F5344CB8AC3E}">
        <p14:creationId xmlns:p14="http://schemas.microsoft.com/office/powerpoint/2010/main" val="1173026195"/>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45555577"/>
              </p:ext>
            </p:extLst>
          </p:nvPr>
        </p:nvGraphicFramePr>
        <p:xfrm>
          <a:off x="53752" y="2492896"/>
          <a:ext cx="9036496" cy="4200144"/>
        </p:xfrm>
        <a:graphic>
          <a:graphicData uri="http://schemas.openxmlformats.org/drawingml/2006/table">
            <a:tbl>
              <a:tblPr rtl="1" firstRow="1" firstCol="1" bandRow="1"/>
              <a:tblGrid>
                <a:gridCol w="2251237"/>
                <a:gridCol w="3619371"/>
                <a:gridCol w="3165888"/>
              </a:tblGrid>
              <a:tr h="998053">
                <a:tc>
                  <a:txBody>
                    <a:bodyPr/>
                    <a:lstStyle/>
                    <a:p>
                      <a:pPr algn="ctr" rtl="1">
                        <a:lnSpc>
                          <a:spcPct val="115000"/>
                        </a:lnSpc>
                        <a:spcAft>
                          <a:spcPts val="0"/>
                        </a:spcAft>
                      </a:pPr>
                      <a:r>
                        <a:rPr lang="ar-SA" sz="2800" b="1" u="sng" kern="1200" dirty="0" smtClean="0">
                          <a:solidFill>
                            <a:schemeClr val="tx1"/>
                          </a:solidFill>
                          <a:effectLst/>
                          <a:latin typeface="Calibri"/>
                          <a:ea typeface="Times New Roman"/>
                          <a:cs typeface="Arial"/>
                        </a:rPr>
                        <a:t>مهارات مستمرة(المتكررة)</a:t>
                      </a:r>
                      <a:endParaRPr lang="en-US" sz="2400" b="1" u="sng" dirty="0">
                        <a:effectLst/>
                        <a:latin typeface="Calibri"/>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rtl="1">
                        <a:lnSpc>
                          <a:spcPct val="130000"/>
                        </a:lnSpc>
                        <a:spcAft>
                          <a:spcPts val="0"/>
                        </a:spcAft>
                      </a:pPr>
                      <a:r>
                        <a:rPr lang="ar-SA" sz="2800" b="1" u="sng" dirty="0" smtClean="0">
                          <a:effectLst/>
                          <a:latin typeface="Calibri"/>
                          <a:ea typeface="Times New Roman"/>
                          <a:cs typeface="Arial"/>
                        </a:rPr>
                        <a:t>مهارات(المتسلسة) متماسكة</a:t>
                      </a:r>
                      <a:endParaRPr lang="en-US" sz="2400" b="1" u="sng" dirty="0">
                        <a:effectLst/>
                        <a:latin typeface="Calibri"/>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rtl="1">
                        <a:lnSpc>
                          <a:spcPct val="130000"/>
                        </a:lnSpc>
                        <a:spcAft>
                          <a:spcPts val="0"/>
                        </a:spcAft>
                      </a:pPr>
                      <a:r>
                        <a:rPr lang="ar-SA" sz="2800" b="1" u="none" dirty="0" smtClean="0">
                          <a:effectLst/>
                          <a:latin typeface="Calibri"/>
                          <a:ea typeface="Times New Roman"/>
                          <a:cs typeface="Arial"/>
                        </a:rPr>
                        <a:t> </a:t>
                      </a:r>
                      <a:endParaRPr lang="en-US" sz="2400" b="1" u="none" dirty="0" smtClean="0">
                        <a:effectLst/>
                        <a:latin typeface="Calibri"/>
                        <a:ea typeface="Calibri"/>
                        <a:cs typeface="Arial"/>
                      </a:endParaRPr>
                    </a:p>
                    <a:p>
                      <a:pPr algn="ctr" rtl="1">
                        <a:lnSpc>
                          <a:spcPct val="130000"/>
                        </a:lnSpc>
                        <a:spcAft>
                          <a:spcPts val="0"/>
                        </a:spcAft>
                      </a:pPr>
                      <a:r>
                        <a:rPr lang="ar-SA" sz="2800" b="1" u="sng" dirty="0" smtClean="0">
                          <a:effectLst/>
                          <a:latin typeface="Calibri"/>
                          <a:ea typeface="Times New Roman"/>
                          <a:cs typeface="Arial"/>
                        </a:rPr>
                        <a:t>مهارات (الوحيدة)متقطعة</a:t>
                      </a:r>
                      <a:endParaRPr lang="en-US" sz="2400" b="1" u="sng" dirty="0">
                        <a:effectLst/>
                        <a:latin typeface="Calibri"/>
                        <a:ea typeface="Calibri"/>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2866498">
                <a:tc>
                  <a:txBody>
                    <a:bodyPr/>
                    <a:lstStyle/>
                    <a:p>
                      <a:pPr algn="ctr" rtl="1">
                        <a:lnSpc>
                          <a:spcPct val="130000"/>
                        </a:lnSpc>
                        <a:spcAft>
                          <a:spcPts val="0"/>
                        </a:spcAft>
                      </a:pPr>
                      <a:r>
                        <a:rPr lang="ar-SA" sz="2000" b="1" dirty="0">
                          <a:effectLst/>
                          <a:latin typeface="Calibri"/>
                          <a:ea typeface="Times New Roman"/>
                          <a:cs typeface="Arial"/>
                        </a:rPr>
                        <a:t> </a:t>
                      </a:r>
                      <a:endParaRPr lang="en-US" sz="1800" dirty="0">
                        <a:effectLst/>
                        <a:latin typeface="Calibri"/>
                        <a:ea typeface="Calibri"/>
                        <a:cs typeface="Arial"/>
                      </a:endParaRPr>
                    </a:p>
                    <a:p>
                      <a:pPr algn="ctr" rtl="1">
                        <a:lnSpc>
                          <a:spcPct val="130000"/>
                        </a:lnSpc>
                        <a:spcAft>
                          <a:spcPts val="0"/>
                        </a:spcAft>
                      </a:pPr>
                      <a:r>
                        <a:rPr lang="ar-SA" sz="2400" b="1" dirty="0">
                          <a:effectLst/>
                          <a:latin typeface="Calibri"/>
                          <a:ea typeface="Times New Roman"/>
                          <a:cs typeface="Arial"/>
                        </a:rPr>
                        <a:t>الركض، السباحة</a:t>
                      </a:r>
                      <a:endParaRPr lang="en-US" sz="2000" dirty="0">
                        <a:effectLst/>
                        <a:latin typeface="Calibri"/>
                        <a:ea typeface="Calibri"/>
                        <a:cs typeface="Arial"/>
                      </a:endParaRPr>
                    </a:p>
                    <a:p>
                      <a:pPr algn="ctr" rtl="1">
                        <a:lnSpc>
                          <a:spcPct val="130000"/>
                        </a:lnSpc>
                        <a:spcAft>
                          <a:spcPts val="0"/>
                        </a:spcAft>
                      </a:pPr>
                      <a:r>
                        <a:rPr lang="ar-SA" sz="2400" b="1" dirty="0">
                          <a:effectLst/>
                          <a:latin typeface="Calibri"/>
                          <a:ea typeface="Times New Roman"/>
                          <a:cs typeface="Arial"/>
                        </a:rPr>
                        <a:t>الدراجات، التجديف</a:t>
                      </a:r>
                      <a:endParaRPr lang="en-US" sz="2000" dirty="0">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rtl="1">
                        <a:lnSpc>
                          <a:spcPct val="130000"/>
                        </a:lnSpc>
                        <a:spcAft>
                          <a:spcPts val="0"/>
                        </a:spcAft>
                      </a:pPr>
                      <a:r>
                        <a:rPr lang="ar-IQ" sz="2000" b="1" dirty="0" smtClean="0">
                          <a:effectLst/>
                          <a:latin typeface="Calibri"/>
                          <a:ea typeface="Times New Roman"/>
                          <a:cs typeface="Arial"/>
                        </a:rPr>
                        <a:t>-</a:t>
                      </a:r>
                      <a:r>
                        <a:rPr lang="ar-SA" sz="2400" b="1" dirty="0" smtClean="0">
                          <a:effectLst/>
                          <a:latin typeface="Calibri"/>
                          <a:ea typeface="Times New Roman"/>
                          <a:cs typeface="Arial"/>
                        </a:rPr>
                        <a:t>الغطس </a:t>
                      </a:r>
                      <a:r>
                        <a:rPr lang="ar-SA" sz="2400" b="1" dirty="0">
                          <a:effectLst/>
                          <a:latin typeface="Calibri"/>
                          <a:ea typeface="Times New Roman"/>
                          <a:cs typeface="Arial"/>
                        </a:rPr>
                        <a:t>إلى </a:t>
                      </a:r>
                      <a:r>
                        <a:rPr lang="ar-SA" sz="2400" b="1" dirty="0" smtClean="0">
                          <a:effectLst/>
                          <a:latin typeface="Calibri"/>
                          <a:ea typeface="Times New Roman"/>
                          <a:cs typeface="Arial"/>
                        </a:rPr>
                        <a:t>الماء</a:t>
                      </a:r>
                    </a:p>
                    <a:p>
                      <a:pPr algn="ctr" rtl="1">
                        <a:lnSpc>
                          <a:spcPct val="130000"/>
                        </a:lnSpc>
                        <a:spcAft>
                          <a:spcPts val="0"/>
                        </a:spcAft>
                      </a:pPr>
                      <a:endParaRPr lang="en-US" sz="2000" dirty="0">
                        <a:effectLst/>
                        <a:latin typeface="Calibri"/>
                        <a:ea typeface="Calibri"/>
                        <a:cs typeface="Arial"/>
                      </a:endParaRPr>
                    </a:p>
                    <a:p>
                      <a:pPr algn="ctr" rtl="1">
                        <a:lnSpc>
                          <a:spcPct val="130000"/>
                        </a:lnSpc>
                        <a:spcAft>
                          <a:spcPts val="0"/>
                        </a:spcAft>
                      </a:pPr>
                      <a:r>
                        <a:rPr lang="ar-IQ" sz="2400" b="1" dirty="0" smtClean="0">
                          <a:effectLst/>
                          <a:latin typeface="Calibri"/>
                          <a:ea typeface="Times New Roman"/>
                          <a:cs typeface="Arial"/>
                        </a:rPr>
                        <a:t>-</a:t>
                      </a:r>
                      <a:r>
                        <a:rPr lang="ar-SA" sz="2400" b="1" dirty="0" smtClean="0">
                          <a:effectLst/>
                          <a:latin typeface="Calibri"/>
                          <a:ea typeface="Times New Roman"/>
                          <a:cs typeface="Arial"/>
                        </a:rPr>
                        <a:t>الحركات </a:t>
                      </a:r>
                      <a:r>
                        <a:rPr lang="ar-SA" sz="2400" b="1" dirty="0">
                          <a:effectLst/>
                          <a:latin typeface="Calibri"/>
                          <a:ea typeface="Times New Roman"/>
                          <a:cs typeface="Arial"/>
                        </a:rPr>
                        <a:t>الأرضية في </a:t>
                      </a:r>
                      <a:r>
                        <a:rPr lang="ar-SA" sz="2400" b="1" dirty="0" smtClean="0">
                          <a:effectLst/>
                          <a:latin typeface="Calibri"/>
                          <a:ea typeface="Times New Roman"/>
                          <a:cs typeface="Arial"/>
                        </a:rPr>
                        <a:t>الجمناستك</a:t>
                      </a:r>
                    </a:p>
                    <a:p>
                      <a:pPr algn="ctr" rtl="1">
                        <a:lnSpc>
                          <a:spcPct val="130000"/>
                        </a:lnSpc>
                        <a:spcAft>
                          <a:spcPts val="0"/>
                        </a:spcAft>
                      </a:pPr>
                      <a:endParaRPr lang="en-US" sz="2000" dirty="0">
                        <a:effectLst/>
                        <a:latin typeface="Calibri"/>
                        <a:ea typeface="Calibri"/>
                        <a:cs typeface="Arial"/>
                      </a:endParaRPr>
                    </a:p>
                    <a:p>
                      <a:pPr algn="ctr" rtl="1">
                        <a:lnSpc>
                          <a:spcPct val="130000"/>
                        </a:lnSpc>
                        <a:spcAft>
                          <a:spcPts val="0"/>
                        </a:spcAft>
                      </a:pPr>
                      <a:r>
                        <a:rPr lang="ar-IQ" sz="2400" b="1" dirty="0" smtClean="0">
                          <a:effectLst/>
                          <a:latin typeface="Calibri"/>
                          <a:ea typeface="Times New Roman"/>
                          <a:cs typeface="Arial"/>
                        </a:rPr>
                        <a:t>-</a:t>
                      </a:r>
                      <a:r>
                        <a:rPr lang="ar-SA" sz="2400" b="1" dirty="0" smtClean="0">
                          <a:effectLst/>
                          <a:latin typeface="Calibri"/>
                          <a:ea typeface="Times New Roman"/>
                          <a:cs typeface="Arial"/>
                        </a:rPr>
                        <a:t>المحاورة </a:t>
                      </a:r>
                      <a:r>
                        <a:rPr lang="ar-SA" sz="2400" b="1" dirty="0">
                          <a:effectLst/>
                          <a:latin typeface="Calibri"/>
                          <a:ea typeface="Times New Roman"/>
                          <a:cs typeface="Arial"/>
                        </a:rPr>
                        <a:t>بكرة القدم أو </a:t>
                      </a:r>
                      <a:r>
                        <a:rPr lang="ar-SA" sz="2400" b="1" dirty="0" smtClean="0">
                          <a:effectLst/>
                          <a:latin typeface="Calibri"/>
                          <a:ea typeface="Times New Roman"/>
                          <a:cs typeface="Arial"/>
                        </a:rPr>
                        <a:t>السلة</a:t>
                      </a:r>
                    </a:p>
                    <a:p>
                      <a:pPr algn="ctr" rtl="1">
                        <a:lnSpc>
                          <a:spcPct val="130000"/>
                        </a:lnSpc>
                        <a:spcAft>
                          <a:spcPts val="0"/>
                        </a:spcAft>
                      </a:pPr>
                      <a:endParaRPr lang="en-US" sz="2000" dirty="0">
                        <a:effectLst/>
                        <a:latin typeface="Calibri"/>
                        <a:ea typeface="Calibri"/>
                        <a:cs typeface="Arial"/>
                      </a:endParaRPr>
                    </a:p>
                    <a:p>
                      <a:pPr algn="ctr" rtl="1">
                        <a:lnSpc>
                          <a:spcPct val="130000"/>
                        </a:lnSpc>
                        <a:spcAft>
                          <a:spcPts val="0"/>
                        </a:spcAft>
                      </a:pPr>
                      <a:r>
                        <a:rPr lang="ar-IQ" sz="2400" b="1" dirty="0" smtClean="0">
                          <a:effectLst/>
                          <a:latin typeface="Calibri"/>
                          <a:ea typeface="Times New Roman"/>
                          <a:cs typeface="Arial"/>
                        </a:rPr>
                        <a:t>-</a:t>
                      </a:r>
                      <a:r>
                        <a:rPr lang="ar-SA" sz="2400" b="1" dirty="0" smtClean="0">
                          <a:effectLst/>
                          <a:latin typeface="Calibri"/>
                          <a:ea typeface="Times New Roman"/>
                          <a:cs typeface="Arial"/>
                        </a:rPr>
                        <a:t>رمي </a:t>
                      </a:r>
                      <a:r>
                        <a:rPr lang="ar-SA" sz="2400" b="1" dirty="0">
                          <a:effectLst/>
                          <a:latin typeface="Calibri"/>
                          <a:ea typeface="Times New Roman"/>
                          <a:cs typeface="Arial"/>
                        </a:rPr>
                        <a:t>المطرقة، رمي القرص</a:t>
                      </a:r>
                      <a:endParaRPr lang="en-US" sz="2000" dirty="0">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rtl="1">
                        <a:lnSpc>
                          <a:spcPct val="130000"/>
                        </a:lnSpc>
                        <a:spcAft>
                          <a:spcPts val="0"/>
                        </a:spcAft>
                      </a:pPr>
                      <a:endParaRPr lang="ar-SA" sz="2000" b="1" dirty="0" smtClean="0">
                        <a:effectLst/>
                        <a:latin typeface="Calibri"/>
                        <a:ea typeface="Times New Roman"/>
                        <a:cs typeface="Arial"/>
                      </a:endParaRPr>
                    </a:p>
                    <a:p>
                      <a:pPr algn="ctr" rtl="1">
                        <a:lnSpc>
                          <a:spcPct val="130000"/>
                        </a:lnSpc>
                        <a:spcAft>
                          <a:spcPts val="0"/>
                        </a:spcAft>
                      </a:pPr>
                      <a:r>
                        <a:rPr lang="ar-IQ" sz="2000" b="1" dirty="0" smtClean="0">
                          <a:effectLst/>
                          <a:latin typeface="Calibri"/>
                          <a:ea typeface="Times New Roman"/>
                          <a:cs typeface="Arial"/>
                        </a:rPr>
                        <a:t>-</a:t>
                      </a:r>
                      <a:r>
                        <a:rPr lang="ar-SA" sz="2000" b="1" dirty="0" smtClean="0">
                          <a:effectLst/>
                          <a:latin typeface="Calibri"/>
                          <a:ea typeface="Times New Roman"/>
                          <a:cs typeface="Arial"/>
                        </a:rPr>
                        <a:t> الإرسال </a:t>
                      </a:r>
                      <a:r>
                        <a:rPr lang="ar-SA" sz="2000" b="1" dirty="0">
                          <a:effectLst/>
                          <a:latin typeface="Calibri"/>
                          <a:ea typeface="Times New Roman"/>
                          <a:cs typeface="Arial"/>
                        </a:rPr>
                        <a:t>في العاب المضرب</a:t>
                      </a:r>
                      <a:endParaRPr lang="en-US" sz="1800" dirty="0">
                        <a:effectLst/>
                        <a:latin typeface="Calibri"/>
                        <a:ea typeface="Calibri"/>
                        <a:cs typeface="Arial"/>
                      </a:endParaRPr>
                    </a:p>
                    <a:p>
                      <a:pPr algn="ctr" rtl="1">
                        <a:lnSpc>
                          <a:spcPct val="130000"/>
                        </a:lnSpc>
                        <a:spcAft>
                          <a:spcPts val="0"/>
                        </a:spcAft>
                      </a:pPr>
                      <a:endParaRPr lang="ar-SA" sz="2000" b="1" dirty="0" smtClean="0">
                        <a:effectLst/>
                        <a:latin typeface="Calibri"/>
                        <a:ea typeface="Times New Roman"/>
                        <a:cs typeface="Arial"/>
                      </a:endParaRPr>
                    </a:p>
                    <a:p>
                      <a:pPr algn="ctr" rtl="1">
                        <a:lnSpc>
                          <a:spcPct val="130000"/>
                        </a:lnSpc>
                        <a:spcAft>
                          <a:spcPts val="0"/>
                        </a:spcAft>
                      </a:pPr>
                      <a:r>
                        <a:rPr lang="ar-IQ" sz="2000" b="1" dirty="0" smtClean="0">
                          <a:effectLst/>
                          <a:latin typeface="Calibri"/>
                          <a:ea typeface="Times New Roman"/>
                          <a:cs typeface="Arial"/>
                        </a:rPr>
                        <a:t>-</a:t>
                      </a:r>
                      <a:r>
                        <a:rPr lang="ar-SA" sz="2000" b="1" dirty="0" smtClean="0">
                          <a:effectLst/>
                          <a:latin typeface="Calibri"/>
                          <a:ea typeface="Times New Roman"/>
                          <a:cs typeface="Arial"/>
                        </a:rPr>
                        <a:t> الإرسال </a:t>
                      </a:r>
                      <a:r>
                        <a:rPr lang="ar-SA" sz="2000" b="1" dirty="0">
                          <a:effectLst/>
                          <a:latin typeface="Calibri"/>
                          <a:ea typeface="Times New Roman"/>
                          <a:cs typeface="Arial"/>
                        </a:rPr>
                        <a:t>في الكرة الطائرة</a:t>
                      </a:r>
                      <a:endParaRPr lang="en-US" sz="1800" dirty="0">
                        <a:effectLst/>
                        <a:latin typeface="Calibri"/>
                        <a:ea typeface="Calibri"/>
                        <a:cs typeface="Arial"/>
                      </a:endParaRPr>
                    </a:p>
                    <a:p>
                      <a:pPr algn="ctr" rtl="1">
                        <a:lnSpc>
                          <a:spcPct val="130000"/>
                        </a:lnSpc>
                        <a:spcAft>
                          <a:spcPts val="0"/>
                        </a:spcAft>
                      </a:pPr>
                      <a:endParaRPr lang="ar-SA" sz="2000" b="1" dirty="0" smtClean="0">
                        <a:effectLst/>
                        <a:latin typeface="Calibri"/>
                        <a:ea typeface="Times New Roman"/>
                        <a:cs typeface="Arial"/>
                      </a:endParaRPr>
                    </a:p>
                    <a:p>
                      <a:pPr algn="ctr" rtl="1">
                        <a:lnSpc>
                          <a:spcPct val="130000"/>
                        </a:lnSpc>
                        <a:spcAft>
                          <a:spcPts val="0"/>
                        </a:spcAft>
                      </a:pPr>
                      <a:r>
                        <a:rPr lang="ar-IQ" sz="2000" b="1" dirty="0" smtClean="0">
                          <a:effectLst/>
                          <a:latin typeface="Calibri"/>
                          <a:ea typeface="Times New Roman"/>
                          <a:cs typeface="Arial"/>
                        </a:rPr>
                        <a:t>-</a:t>
                      </a:r>
                      <a:r>
                        <a:rPr lang="ar-SA" sz="2000" b="1" dirty="0" smtClean="0">
                          <a:effectLst/>
                          <a:latin typeface="Calibri"/>
                          <a:ea typeface="Times New Roman"/>
                          <a:cs typeface="Arial"/>
                        </a:rPr>
                        <a:t> ضربة </a:t>
                      </a:r>
                      <a:r>
                        <a:rPr lang="ar-SA" sz="2000" b="1" dirty="0">
                          <a:effectLst/>
                          <a:latin typeface="Calibri"/>
                          <a:ea typeface="Times New Roman"/>
                          <a:cs typeface="Arial"/>
                        </a:rPr>
                        <a:t>الجزاء</a:t>
                      </a:r>
                      <a:endParaRPr lang="en-US" sz="1800" dirty="0">
                        <a:effectLst/>
                        <a:latin typeface="Calibri"/>
                        <a:ea typeface="Calibri"/>
                        <a:cs typeface="Arial"/>
                      </a:endParaRPr>
                    </a:p>
                    <a:p>
                      <a:pPr algn="ctr" rtl="1">
                        <a:lnSpc>
                          <a:spcPct val="130000"/>
                        </a:lnSpc>
                        <a:spcAft>
                          <a:spcPts val="0"/>
                        </a:spcAft>
                      </a:pPr>
                      <a:r>
                        <a:rPr lang="ar-SA" sz="2000" b="1" dirty="0">
                          <a:effectLst/>
                          <a:latin typeface="Calibri"/>
                          <a:ea typeface="Times New Roman"/>
                          <a:cs typeface="Arial"/>
                        </a:rPr>
                        <a:t> </a:t>
                      </a:r>
                      <a:endParaRPr lang="en-US" sz="1800" dirty="0">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sp>
        <p:nvSpPr>
          <p:cNvPr id="5" name="Rectangle 4"/>
          <p:cNvSpPr/>
          <p:nvPr/>
        </p:nvSpPr>
        <p:spPr>
          <a:xfrm>
            <a:off x="2286000" y="2060848"/>
            <a:ext cx="4572000" cy="707886"/>
          </a:xfrm>
          <a:prstGeom prst="rect">
            <a:avLst/>
          </a:prstGeom>
          <a:solidFill>
            <a:schemeClr val="tx1"/>
          </a:solidFill>
        </p:spPr>
        <p:txBody>
          <a:bodyPr>
            <a:spAutoFit/>
          </a:bodyPr>
          <a:lstStyle/>
          <a:p>
            <a:pPr algn="ctr"/>
            <a:r>
              <a:rPr lang="ar-SA" sz="4000" b="1" dirty="0" smtClean="0">
                <a:solidFill>
                  <a:srgbClr val="00B050"/>
                </a:solidFill>
              </a:rPr>
              <a:t>كما مبين  في هذا الشكل</a:t>
            </a:r>
            <a:endParaRPr lang="ar-IQ" sz="4000" dirty="0"/>
          </a:p>
        </p:txBody>
      </p:sp>
      <p:sp>
        <p:nvSpPr>
          <p:cNvPr id="6" name="Rectangle 5"/>
          <p:cNvSpPr/>
          <p:nvPr/>
        </p:nvSpPr>
        <p:spPr>
          <a:xfrm>
            <a:off x="107504" y="260648"/>
            <a:ext cx="8928992" cy="1815882"/>
          </a:xfrm>
          <a:prstGeom prst="rect">
            <a:avLst/>
          </a:prstGeom>
          <a:solidFill>
            <a:schemeClr val="accent2">
              <a:lumMod val="40000"/>
              <a:lumOff val="60000"/>
            </a:schemeClr>
          </a:solidFill>
        </p:spPr>
        <p:txBody>
          <a:bodyPr wrap="square">
            <a:spAutoFit/>
          </a:bodyPr>
          <a:lstStyle/>
          <a:p>
            <a:pPr algn="justLow"/>
            <a:r>
              <a:rPr lang="ar-SA" sz="2800" b="1" u="sng" dirty="0"/>
              <a:t>ج- </a:t>
            </a:r>
            <a:r>
              <a:rPr lang="ar-SA" sz="2800" b="1" u="sng" dirty="0" smtClean="0"/>
              <a:t>المهارات المتسلسلة (المتماسكة): </a:t>
            </a:r>
            <a:r>
              <a:rPr lang="ar-SA" sz="2800" b="1" dirty="0">
                <a:solidFill>
                  <a:srgbClr val="7030A0"/>
                </a:solidFill>
              </a:rPr>
              <a:t>فتتصف باعتماد الحركات فيها الواحدة على الأخرى، </a:t>
            </a:r>
            <a:r>
              <a:rPr lang="ar-SA" sz="2800" b="1" dirty="0">
                <a:solidFill>
                  <a:srgbClr val="00B050"/>
                </a:solidFill>
              </a:rPr>
              <a:t>(كمهارة الغطس إلى الماء والحركات الأرضية في الجمناستك) </a:t>
            </a:r>
            <a:r>
              <a:rPr lang="ar-SA" sz="2800" b="1" dirty="0">
                <a:solidFill>
                  <a:srgbClr val="7030A0"/>
                </a:solidFill>
              </a:rPr>
              <a:t>اذ تعتمد كل حركة على ما يسبقها وما يليها من حركات، واغلب </a:t>
            </a:r>
            <a:r>
              <a:rPr lang="ar-SA" sz="2800" b="1" dirty="0" smtClean="0">
                <a:solidFill>
                  <a:srgbClr val="7030A0"/>
                </a:solidFill>
              </a:rPr>
              <a:t>الحركات </a:t>
            </a:r>
            <a:r>
              <a:rPr lang="ar-SA" sz="2800" b="1" dirty="0">
                <a:solidFill>
                  <a:srgbClr val="7030A0"/>
                </a:solidFill>
              </a:rPr>
              <a:t>الرياضية هي من نوع المهارات المتماسكة . </a:t>
            </a:r>
            <a:endParaRPr lang="ar-IQ" sz="2800" b="1" dirty="0">
              <a:solidFill>
                <a:srgbClr val="7030A0"/>
              </a:solidFill>
            </a:endParaRPr>
          </a:p>
        </p:txBody>
      </p:sp>
    </p:spTree>
    <p:extLst>
      <p:ext uri="{BB962C8B-B14F-4D97-AF65-F5344CB8AC3E}">
        <p14:creationId xmlns:p14="http://schemas.microsoft.com/office/powerpoint/2010/main" val="4275854461"/>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4624"/>
            <a:ext cx="9144000" cy="6741368"/>
          </a:xfrm>
          <a:solidFill>
            <a:schemeClr val="accent6">
              <a:lumMod val="40000"/>
              <a:lumOff val="60000"/>
            </a:schemeClr>
          </a:solidFill>
        </p:spPr>
        <p:txBody>
          <a:bodyPr>
            <a:normAutofit fontScale="25000" lnSpcReduction="20000"/>
          </a:bodyPr>
          <a:lstStyle/>
          <a:p>
            <a:pPr marL="0" indent="0" algn="ctr">
              <a:buNone/>
            </a:pPr>
            <a:r>
              <a:rPr lang="ar-IQ" sz="6200" b="1" dirty="0" smtClean="0"/>
              <a:t> </a:t>
            </a:r>
            <a:r>
              <a:rPr lang="ar-IQ" sz="14400" b="1" u="sng" dirty="0" smtClean="0">
                <a:solidFill>
                  <a:srgbClr val="7030A0"/>
                </a:solidFill>
              </a:rPr>
              <a:t>3- </a:t>
            </a:r>
            <a:r>
              <a:rPr lang="ar-SA" sz="14400" b="1" u="sng" dirty="0" smtClean="0">
                <a:solidFill>
                  <a:srgbClr val="7030A0"/>
                </a:solidFill>
              </a:rPr>
              <a:t>مهارات </a:t>
            </a:r>
            <a:r>
              <a:rPr lang="ar-SA" sz="14400" b="1" u="sng" dirty="0">
                <a:solidFill>
                  <a:srgbClr val="7030A0"/>
                </a:solidFill>
              </a:rPr>
              <a:t>السيطرة </a:t>
            </a:r>
            <a:r>
              <a:rPr lang="ar-SA" sz="14400" b="1" u="sng" dirty="0" smtClean="0">
                <a:solidFill>
                  <a:srgbClr val="7030A0"/>
                </a:solidFill>
              </a:rPr>
              <a:t>الذاتية </a:t>
            </a:r>
            <a:r>
              <a:rPr lang="ar-SA" sz="14400" b="1" u="sng" dirty="0">
                <a:solidFill>
                  <a:srgbClr val="7030A0"/>
                </a:solidFill>
              </a:rPr>
              <a:t>– مهارات السيطرة الخارجية</a:t>
            </a:r>
            <a:r>
              <a:rPr lang="ar-SA" sz="12800" b="1" u="sng" dirty="0" smtClean="0">
                <a:solidFill>
                  <a:srgbClr val="7030A0"/>
                </a:solidFill>
              </a:rPr>
              <a:t>:</a:t>
            </a:r>
          </a:p>
          <a:p>
            <a:pPr marL="0" indent="0" algn="ctr">
              <a:buNone/>
            </a:pPr>
            <a:endParaRPr lang="ar-SA" sz="12800" b="1" u="sng" dirty="0">
              <a:solidFill>
                <a:srgbClr val="7030A0"/>
              </a:solidFill>
            </a:endParaRPr>
          </a:p>
          <a:p>
            <a:pPr marL="0" indent="0" algn="ctr">
              <a:buNone/>
            </a:pPr>
            <a:endParaRPr lang="ar-SA" sz="12800" b="1" u="sng" dirty="0" smtClean="0">
              <a:solidFill>
                <a:srgbClr val="7030A0"/>
              </a:solidFill>
            </a:endParaRPr>
          </a:p>
          <a:p>
            <a:pPr marL="0" indent="0" algn="ctr">
              <a:buNone/>
            </a:pPr>
            <a:endParaRPr lang="ar-SA" sz="12800" b="1" u="sng" dirty="0">
              <a:solidFill>
                <a:srgbClr val="7030A0"/>
              </a:solidFill>
            </a:endParaRPr>
          </a:p>
          <a:p>
            <a:pPr marL="0" indent="0" algn="ctr">
              <a:buNone/>
            </a:pPr>
            <a:endParaRPr lang="ar-SA" sz="12800" b="1" u="sng" dirty="0" smtClean="0">
              <a:solidFill>
                <a:srgbClr val="7030A0"/>
              </a:solidFill>
            </a:endParaRPr>
          </a:p>
          <a:p>
            <a:pPr marL="0" indent="0" algn="ctr">
              <a:buNone/>
            </a:pPr>
            <a:endParaRPr lang="ar-SA" sz="12800" b="1" u="sng" dirty="0">
              <a:solidFill>
                <a:srgbClr val="7030A0"/>
              </a:solidFill>
            </a:endParaRPr>
          </a:p>
          <a:p>
            <a:pPr marL="0" indent="0" algn="ctr">
              <a:buNone/>
            </a:pPr>
            <a:endParaRPr lang="ar-SA" sz="12800" b="1" u="sng" dirty="0" smtClean="0">
              <a:solidFill>
                <a:srgbClr val="7030A0"/>
              </a:solidFill>
            </a:endParaRPr>
          </a:p>
          <a:p>
            <a:pPr marL="0" indent="0" algn="justLow">
              <a:buNone/>
            </a:pPr>
            <a:endParaRPr lang="ar-SA" sz="5900" b="1" dirty="0"/>
          </a:p>
          <a:p>
            <a:pPr marL="0" indent="0" algn="justLow">
              <a:buNone/>
            </a:pPr>
            <a:r>
              <a:rPr lang="ar-SA" sz="14400" b="1" u="sng" dirty="0" smtClean="0"/>
              <a:t>يمكن تصنيف المهارات إلى أربعة أنواع موزعة :</a:t>
            </a:r>
          </a:p>
          <a:p>
            <a:pPr marL="0" indent="0" algn="justLow">
              <a:buNone/>
            </a:pPr>
            <a:r>
              <a:rPr lang="ar-SA" sz="14400" b="1" dirty="0" smtClean="0">
                <a:solidFill>
                  <a:srgbClr val="0070C0"/>
                </a:solidFill>
              </a:rPr>
              <a:t>أ- المهارات التي يكون فيها (الفرد والهدف في حالة ثبات) مثل(الرماية على الهدف)</a:t>
            </a:r>
          </a:p>
          <a:p>
            <a:pPr marL="0" indent="0" algn="justLow">
              <a:buNone/>
            </a:pPr>
            <a:r>
              <a:rPr lang="ar-SA" sz="14400" b="1" dirty="0" smtClean="0">
                <a:solidFill>
                  <a:schemeClr val="accent6">
                    <a:lumMod val="50000"/>
                  </a:schemeClr>
                </a:solidFill>
              </a:rPr>
              <a:t>ب- </a:t>
            </a:r>
            <a:r>
              <a:rPr lang="ar-SA" sz="14400" b="1" dirty="0">
                <a:solidFill>
                  <a:schemeClr val="accent6">
                    <a:lumMod val="50000"/>
                  </a:schemeClr>
                </a:solidFill>
              </a:rPr>
              <a:t>المهارات </a:t>
            </a:r>
            <a:r>
              <a:rPr lang="ar-SA" sz="14400" b="1" dirty="0" smtClean="0">
                <a:solidFill>
                  <a:schemeClr val="accent6">
                    <a:lumMod val="50000"/>
                  </a:schemeClr>
                </a:solidFill>
              </a:rPr>
              <a:t>التي يكون </a:t>
            </a:r>
            <a:r>
              <a:rPr lang="ar-SA" sz="14400" b="1" dirty="0">
                <a:solidFill>
                  <a:schemeClr val="accent6">
                    <a:lumMod val="50000"/>
                  </a:schemeClr>
                </a:solidFill>
              </a:rPr>
              <a:t>فيها (الفرد والهدف في حالة حركة) مثل (مناولة الكرة بين لاعبين أثناء الركض، </a:t>
            </a:r>
            <a:r>
              <a:rPr lang="ar-SA" sz="14400" b="1" dirty="0" smtClean="0">
                <a:solidFill>
                  <a:schemeClr val="accent6">
                    <a:lumMod val="50000"/>
                  </a:schemeClr>
                </a:solidFill>
              </a:rPr>
              <a:t>قدم، </a:t>
            </a:r>
            <a:r>
              <a:rPr lang="ar-SA" sz="14400" b="1" dirty="0">
                <a:solidFill>
                  <a:schemeClr val="accent6">
                    <a:lumMod val="50000"/>
                  </a:schemeClr>
                </a:solidFill>
              </a:rPr>
              <a:t>يد</a:t>
            </a:r>
            <a:r>
              <a:rPr lang="ar-SA" sz="14400" b="1" dirty="0" smtClean="0">
                <a:solidFill>
                  <a:schemeClr val="accent6">
                    <a:lumMod val="50000"/>
                  </a:schemeClr>
                </a:solidFill>
              </a:rPr>
              <a:t>)</a:t>
            </a:r>
          </a:p>
          <a:p>
            <a:pPr marL="0" indent="0" algn="justLow">
              <a:buNone/>
            </a:pPr>
            <a:endParaRPr lang="ar-SA" sz="14400" b="1" dirty="0" smtClean="0">
              <a:solidFill>
                <a:schemeClr val="accent6">
                  <a:lumMod val="50000"/>
                </a:schemeClr>
              </a:solidFill>
            </a:endParaRPr>
          </a:p>
          <a:p>
            <a:pPr marL="0" indent="0" algn="justLow">
              <a:buNone/>
            </a:pPr>
            <a:r>
              <a:rPr lang="ar-SA" sz="12800" b="1" dirty="0" smtClean="0">
                <a:solidFill>
                  <a:srgbClr val="002060"/>
                </a:solidFill>
              </a:rPr>
              <a:t> </a:t>
            </a:r>
            <a:endParaRPr lang="ar-IQ" sz="14400" dirty="0">
              <a:solidFill>
                <a:srgbClr val="002060"/>
              </a:solidFill>
            </a:endParaRPr>
          </a:p>
        </p:txBody>
      </p:sp>
      <p:sp>
        <p:nvSpPr>
          <p:cNvPr id="5" name="Rectangle 4"/>
          <p:cNvSpPr/>
          <p:nvPr/>
        </p:nvSpPr>
        <p:spPr>
          <a:xfrm>
            <a:off x="72008" y="548680"/>
            <a:ext cx="8964488" cy="1569660"/>
          </a:xfrm>
          <a:prstGeom prst="rect">
            <a:avLst/>
          </a:prstGeom>
          <a:solidFill>
            <a:schemeClr val="accent1">
              <a:lumMod val="40000"/>
              <a:lumOff val="60000"/>
            </a:schemeClr>
          </a:solidFill>
        </p:spPr>
        <p:txBody>
          <a:bodyPr wrap="square">
            <a:spAutoFit/>
          </a:bodyPr>
          <a:lstStyle/>
          <a:p>
            <a:pPr algn="justLow"/>
            <a:r>
              <a:rPr lang="ar-SA" sz="3200" b="1" u="sng" dirty="0" smtClean="0">
                <a:solidFill>
                  <a:srgbClr val="C00000"/>
                </a:solidFill>
              </a:rPr>
              <a:t>مهارات السيطرة الذاتية: </a:t>
            </a:r>
            <a:r>
              <a:rPr lang="ar-SA" sz="3200" b="1" dirty="0" smtClean="0">
                <a:solidFill>
                  <a:srgbClr val="002060"/>
                </a:solidFill>
              </a:rPr>
              <a:t>هي المهارات التي </a:t>
            </a:r>
            <a:r>
              <a:rPr lang="ar-SA" sz="3200" b="1" dirty="0">
                <a:solidFill>
                  <a:srgbClr val="002060"/>
                </a:solidFill>
              </a:rPr>
              <a:t>يكون </a:t>
            </a:r>
            <a:r>
              <a:rPr lang="ar-SA" sz="3200" b="1" dirty="0" smtClean="0">
                <a:solidFill>
                  <a:srgbClr val="002060"/>
                </a:solidFill>
              </a:rPr>
              <a:t>التنفيذ والتحكم فيها تحت سيطرة المنفذ </a:t>
            </a:r>
            <a:r>
              <a:rPr lang="ar-SA" sz="3200" b="1" dirty="0">
                <a:solidFill>
                  <a:srgbClr val="002060"/>
                </a:solidFill>
              </a:rPr>
              <a:t>مثل </a:t>
            </a:r>
            <a:r>
              <a:rPr lang="ar-SA" sz="3200" b="1" dirty="0" smtClean="0">
                <a:solidFill>
                  <a:srgbClr val="002060"/>
                </a:solidFill>
              </a:rPr>
              <a:t>( رمي الرمح ،المطرقة،عالي، ركض 100م) أي تنفيذ المهارة بدون منافس .</a:t>
            </a:r>
            <a:endParaRPr lang="ar-IQ" sz="3200" dirty="0">
              <a:solidFill>
                <a:srgbClr val="002060"/>
              </a:solidFill>
            </a:endParaRPr>
          </a:p>
        </p:txBody>
      </p:sp>
      <p:sp>
        <p:nvSpPr>
          <p:cNvPr id="6" name="Rectangle 5"/>
          <p:cNvSpPr/>
          <p:nvPr/>
        </p:nvSpPr>
        <p:spPr>
          <a:xfrm>
            <a:off x="107504" y="2147372"/>
            <a:ext cx="8892480" cy="1569660"/>
          </a:xfrm>
          <a:prstGeom prst="rect">
            <a:avLst/>
          </a:prstGeom>
          <a:solidFill>
            <a:schemeClr val="accent2">
              <a:lumMod val="60000"/>
              <a:lumOff val="40000"/>
            </a:schemeClr>
          </a:solidFill>
        </p:spPr>
        <p:txBody>
          <a:bodyPr wrap="square">
            <a:spAutoFit/>
          </a:bodyPr>
          <a:lstStyle/>
          <a:p>
            <a:pPr algn="justLow"/>
            <a:r>
              <a:rPr lang="ar-SA" sz="3200" b="1" u="sng" dirty="0" smtClean="0">
                <a:solidFill>
                  <a:srgbClr val="FF0000"/>
                </a:solidFill>
              </a:rPr>
              <a:t>مهارات السيطرة الخارجية: </a:t>
            </a:r>
            <a:r>
              <a:rPr lang="ar-SA" sz="3200" b="1" dirty="0" smtClean="0">
                <a:solidFill>
                  <a:srgbClr val="002060"/>
                </a:solidFill>
              </a:rPr>
              <a:t>هي المهارات التي تتطلب من المنفذ   السيطرة على الظروف الخارجية </a:t>
            </a:r>
            <a:r>
              <a:rPr lang="ar-SA" sz="3200" b="1" dirty="0">
                <a:solidFill>
                  <a:srgbClr val="002060"/>
                </a:solidFill>
              </a:rPr>
              <a:t>مثل </a:t>
            </a:r>
            <a:r>
              <a:rPr lang="ar-SA" sz="3200" b="1" dirty="0" smtClean="0">
                <a:solidFill>
                  <a:srgbClr val="002060"/>
                </a:solidFill>
              </a:rPr>
              <a:t>( الإخماد في كرة القدم، إستلام إرسال التنس، الطائرة)  أي تنفيذ المهارة مع منافس .</a:t>
            </a:r>
            <a:endParaRPr lang="ar-IQ" sz="3200" dirty="0">
              <a:solidFill>
                <a:srgbClr val="002060"/>
              </a:solidFill>
            </a:endParaRPr>
          </a:p>
        </p:txBody>
      </p:sp>
    </p:spTree>
    <p:extLst>
      <p:ext uri="{BB962C8B-B14F-4D97-AF65-F5344CB8AC3E}">
        <p14:creationId xmlns:p14="http://schemas.microsoft.com/office/powerpoint/2010/main" val="4219861933"/>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752" y="3212976"/>
            <a:ext cx="9036496"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2008" y="1124744"/>
            <a:ext cx="9036496" cy="1200329"/>
          </a:xfrm>
          <a:prstGeom prst="rect">
            <a:avLst/>
          </a:prstGeom>
          <a:solidFill>
            <a:schemeClr val="accent3"/>
          </a:solidFill>
        </p:spPr>
        <p:txBody>
          <a:bodyPr wrap="square">
            <a:spAutoFit/>
          </a:bodyPr>
          <a:lstStyle/>
          <a:p>
            <a:pPr algn="justLow"/>
            <a:r>
              <a:rPr lang="ar-IQ" sz="3600" dirty="0"/>
              <a:t>د – المهارات التي يكون فيها (الفرد متحرك والهدف </a:t>
            </a:r>
            <a:r>
              <a:rPr lang="ar-IQ" sz="3600" dirty="0" smtClean="0"/>
              <a:t>ثابت) </a:t>
            </a:r>
            <a:r>
              <a:rPr lang="ar-IQ" sz="3600" dirty="0"/>
              <a:t>مثل (</a:t>
            </a:r>
            <a:r>
              <a:rPr lang="ar-IQ" sz="3600" dirty="0" smtClean="0"/>
              <a:t>التهديف</a:t>
            </a:r>
            <a:r>
              <a:rPr lang="ar-SA" sz="3600" dirty="0" smtClean="0"/>
              <a:t> السلمي</a:t>
            </a:r>
            <a:r>
              <a:rPr lang="ar-IQ" sz="3600" dirty="0" smtClean="0"/>
              <a:t> </a:t>
            </a:r>
            <a:r>
              <a:rPr lang="ar-IQ" sz="3600" dirty="0"/>
              <a:t>في </a:t>
            </a:r>
            <a:r>
              <a:rPr lang="ar-SA" sz="3600" dirty="0" smtClean="0"/>
              <a:t>كرة</a:t>
            </a:r>
            <a:r>
              <a:rPr lang="ar-IQ" sz="3600" dirty="0" smtClean="0"/>
              <a:t> السلة)</a:t>
            </a:r>
            <a:endParaRPr lang="ar-IQ" sz="3600" dirty="0"/>
          </a:p>
        </p:txBody>
      </p:sp>
      <p:sp>
        <p:nvSpPr>
          <p:cNvPr id="7" name="Rectangle 6"/>
          <p:cNvSpPr/>
          <p:nvPr/>
        </p:nvSpPr>
        <p:spPr>
          <a:xfrm>
            <a:off x="72008" y="44624"/>
            <a:ext cx="9036496" cy="1077218"/>
          </a:xfrm>
          <a:prstGeom prst="rect">
            <a:avLst/>
          </a:prstGeom>
          <a:solidFill>
            <a:schemeClr val="accent1">
              <a:lumMod val="60000"/>
              <a:lumOff val="40000"/>
            </a:schemeClr>
          </a:solidFill>
        </p:spPr>
        <p:txBody>
          <a:bodyPr wrap="square">
            <a:spAutoFit/>
          </a:bodyPr>
          <a:lstStyle/>
          <a:p>
            <a:pPr algn="justLow"/>
            <a:r>
              <a:rPr lang="ar-IQ" sz="3200" dirty="0"/>
              <a:t>ج- المهارات التي يكون فيها (الفرد ثابتا والهدف متحرك) مثل (ضرب الكرة بالتنس الأرضي، ضرب الكرة بالتنس الطاولة)</a:t>
            </a:r>
          </a:p>
        </p:txBody>
      </p:sp>
      <p:sp>
        <p:nvSpPr>
          <p:cNvPr id="12" name="Rectangle 11"/>
          <p:cNvSpPr/>
          <p:nvPr/>
        </p:nvSpPr>
        <p:spPr>
          <a:xfrm>
            <a:off x="2286000" y="2420888"/>
            <a:ext cx="4572000" cy="707886"/>
          </a:xfrm>
          <a:prstGeom prst="rect">
            <a:avLst/>
          </a:prstGeom>
          <a:solidFill>
            <a:schemeClr val="bg1">
              <a:lumMod val="95000"/>
            </a:schemeClr>
          </a:solidFill>
        </p:spPr>
        <p:txBody>
          <a:bodyPr>
            <a:spAutoFit/>
          </a:bodyPr>
          <a:lstStyle/>
          <a:p>
            <a:pPr algn="ctr"/>
            <a:r>
              <a:rPr lang="ar-SA" sz="4000" b="1" dirty="0" smtClean="0">
                <a:solidFill>
                  <a:srgbClr val="00B050"/>
                </a:solidFill>
              </a:rPr>
              <a:t>كما مبين  في هذا الشكل</a:t>
            </a:r>
            <a:endParaRPr lang="ar-IQ" sz="4000" dirty="0"/>
          </a:p>
        </p:txBody>
      </p:sp>
    </p:spTree>
    <p:extLst>
      <p:ext uri="{BB962C8B-B14F-4D97-AF65-F5344CB8AC3E}">
        <p14:creationId xmlns:p14="http://schemas.microsoft.com/office/powerpoint/2010/main" val="3230222079"/>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8928992" cy="3744416"/>
          </a:xfrm>
          <a:solidFill>
            <a:schemeClr val="bg1"/>
          </a:solidFill>
        </p:spPr>
        <p:txBody>
          <a:bodyPr>
            <a:noAutofit/>
          </a:bodyPr>
          <a:lstStyle/>
          <a:p>
            <a:pPr marL="0" indent="0" algn="justLow">
              <a:buNone/>
            </a:pPr>
            <a:r>
              <a:rPr lang="ar-IQ" sz="2800" b="1" u="sng" dirty="0">
                <a:solidFill>
                  <a:srgbClr val="0070C0"/>
                </a:solidFill>
              </a:rPr>
              <a:t>4-ال</a:t>
            </a:r>
            <a:r>
              <a:rPr lang="ar-SA" sz="2800" b="1" u="sng" dirty="0">
                <a:solidFill>
                  <a:srgbClr val="0070C0"/>
                </a:solidFill>
              </a:rPr>
              <a:t>مهارات </a:t>
            </a:r>
            <a:r>
              <a:rPr lang="ar-IQ" sz="2800" b="1" u="sng" dirty="0">
                <a:solidFill>
                  <a:srgbClr val="0070C0"/>
                </a:solidFill>
              </a:rPr>
              <a:t>ال</a:t>
            </a:r>
            <a:r>
              <a:rPr lang="ar-SA" sz="2800" b="1" u="sng" dirty="0">
                <a:solidFill>
                  <a:srgbClr val="0070C0"/>
                </a:solidFill>
              </a:rPr>
              <a:t>مغلقة و</a:t>
            </a:r>
            <a:r>
              <a:rPr lang="ar-IQ" sz="2800" b="1" u="sng" dirty="0">
                <a:solidFill>
                  <a:srgbClr val="0070C0"/>
                </a:solidFill>
              </a:rPr>
              <a:t>ال</a:t>
            </a:r>
            <a:r>
              <a:rPr lang="ar-SA" sz="2800" b="1" u="sng" dirty="0">
                <a:solidFill>
                  <a:srgbClr val="0070C0"/>
                </a:solidFill>
              </a:rPr>
              <a:t>مفتوحة (</a:t>
            </a:r>
            <a:r>
              <a:rPr lang="en-US" sz="2800" b="1" u="sng" dirty="0">
                <a:solidFill>
                  <a:srgbClr val="0070C0"/>
                </a:solidFill>
              </a:rPr>
              <a:t>(Open and Closed Skills</a:t>
            </a:r>
            <a:r>
              <a:rPr lang="ar-SA" sz="2800" b="1" u="sng" dirty="0">
                <a:solidFill>
                  <a:srgbClr val="0070C0"/>
                </a:solidFill>
              </a:rPr>
              <a:t>:</a:t>
            </a:r>
          </a:p>
          <a:p>
            <a:pPr marL="0" indent="0" algn="justLow">
              <a:buNone/>
            </a:pPr>
            <a:endParaRPr lang="en-US" sz="1100" b="1" u="sng" dirty="0">
              <a:solidFill>
                <a:schemeClr val="accent2">
                  <a:lumMod val="50000"/>
                </a:schemeClr>
              </a:solidFill>
            </a:endParaRPr>
          </a:p>
          <a:p>
            <a:pPr marL="0" indent="0" algn="justLow">
              <a:lnSpc>
                <a:spcPct val="120000"/>
              </a:lnSpc>
              <a:buNone/>
            </a:pPr>
            <a:r>
              <a:rPr lang="ar-SA" sz="2800" b="1" u="sng" dirty="0" smtClean="0">
                <a:solidFill>
                  <a:srgbClr val="00B050"/>
                </a:solidFill>
              </a:rPr>
              <a:t>أ-المهارة المغلقة(</a:t>
            </a:r>
            <a:r>
              <a:rPr lang="en-US" sz="2800" b="1" u="sng" dirty="0">
                <a:solidFill>
                  <a:srgbClr val="00B050"/>
                </a:solidFill>
              </a:rPr>
              <a:t>Closed Skills</a:t>
            </a:r>
            <a:r>
              <a:rPr lang="ar-SA" sz="2800" b="1" u="sng" dirty="0" smtClean="0">
                <a:solidFill>
                  <a:srgbClr val="00B050"/>
                </a:solidFill>
              </a:rPr>
              <a:t>):</a:t>
            </a:r>
          </a:p>
          <a:p>
            <a:pPr marL="0" indent="0" algn="justLow">
              <a:lnSpc>
                <a:spcPct val="120000"/>
              </a:lnSpc>
              <a:buNone/>
            </a:pPr>
            <a:r>
              <a:rPr lang="ar-SA" sz="2800" b="1" dirty="0" smtClean="0">
                <a:solidFill>
                  <a:schemeClr val="accent6"/>
                </a:solidFill>
              </a:rPr>
              <a:t>هي تلك </a:t>
            </a:r>
            <a:r>
              <a:rPr lang="ar-SA" sz="2800" b="1" dirty="0">
                <a:solidFill>
                  <a:schemeClr val="accent6"/>
                </a:solidFill>
              </a:rPr>
              <a:t>المهارة التي </a:t>
            </a:r>
            <a:r>
              <a:rPr lang="ar-SA" sz="2800" b="1" dirty="0" smtClean="0">
                <a:solidFill>
                  <a:schemeClr val="accent6"/>
                </a:solidFill>
              </a:rPr>
              <a:t>تكون بيئتها معلومة أو معروفة ( فكل برنامج حركي موجود في الدماغ بدون منافس يدعى مهارة مغلقة) اي تؤدى تحت ظروف بيئية ثابتة نسبيا مثل (إرسال بالكرة الطائرة، رمي القرص، الوثب الطويل، 100م ركض)</a:t>
            </a:r>
            <a:r>
              <a:rPr lang="ar-IQ" sz="2800" b="1" dirty="0" smtClean="0">
                <a:solidFill>
                  <a:schemeClr val="accent6"/>
                </a:solidFill>
              </a:rPr>
              <a:t> </a:t>
            </a:r>
            <a:endParaRPr lang="ar-IQ" sz="800" b="1" dirty="0" smtClean="0">
              <a:solidFill>
                <a:schemeClr val="accent6"/>
              </a:solidFill>
            </a:endParaRPr>
          </a:p>
          <a:p>
            <a:pPr marL="0" indent="0" algn="justLow">
              <a:lnSpc>
                <a:spcPct val="120000"/>
              </a:lnSpc>
              <a:buNone/>
            </a:pPr>
            <a:r>
              <a:rPr lang="ar-SA" sz="2800" b="1" u="sng" dirty="0" smtClean="0">
                <a:solidFill>
                  <a:srgbClr val="C00000"/>
                </a:solidFill>
              </a:rPr>
              <a:t>ب- </a:t>
            </a:r>
            <a:r>
              <a:rPr lang="ar-SA" sz="2800" b="1" u="sng" dirty="0">
                <a:solidFill>
                  <a:srgbClr val="C00000"/>
                </a:solidFill>
              </a:rPr>
              <a:t>المهارة </a:t>
            </a:r>
            <a:r>
              <a:rPr lang="ar-SA" sz="2800" b="1" u="sng" dirty="0" smtClean="0">
                <a:solidFill>
                  <a:srgbClr val="C00000"/>
                </a:solidFill>
              </a:rPr>
              <a:t>المفتوحة </a:t>
            </a:r>
            <a:r>
              <a:rPr lang="ar-SA" sz="2800" b="1" u="sng" dirty="0">
                <a:solidFill>
                  <a:srgbClr val="C00000"/>
                </a:solidFill>
              </a:rPr>
              <a:t>(</a:t>
            </a:r>
            <a:r>
              <a:rPr lang="en-US" sz="2800" b="1" u="sng" dirty="0">
                <a:solidFill>
                  <a:srgbClr val="C00000"/>
                </a:solidFill>
              </a:rPr>
              <a:t>(</a:t>
            </a:r>
            <a:r>
              <a:rPr lang="en-US" sz="2800" b="1" u="sng" dirty="0" smtClean="0">
                <a:solidFill>
                  <a:srgbClr val="C00000"/>
                </a:solidFill>
              </a:rPr>
              <a:t>Opened Skills</a:t>
            </a:r>
            <a:r>
              <a:rPr lang="ar-SA" sz="2800" b="1" u="sng" dirty="0" smtClean="0">
                <a:solidFill>
                  <a:srgbClr val="C00000"/>
                </a:solidFill>
              </a:rPr>
              <a:t>: </a:t>
            </a:r>
          </a:p>
          <a:p>
            <a:pPr marL="0" indent="0" algn="justLow">
              <a:lnSpc>
                <a:spcPct val="120000"/>
              </a:lnSpc>
              <a:buNone/>
            </a:pPr>
            <a:r>
              <a:rPr lang="ar-SA" sz="2800" b="1" dirty="0" smtClean="0">
                <a:solidFill>
                  <a:srgbClr val="0070C0"/>
                </a:solidFill>
              </a:rPr>
              <a:t>هي </a:t>
            </a:r>
            <a:r>
              <a:rPr lang="ar-SA" sz="2800" b="1" dirty="0">
                <a:solidFill>
                  <a:srgbClr val="0070C0"/>
                </a:solidFill>
              </a:rPr>
              <a:t>تلك المهارة التي تكون بيئتها </a:t>
            </a:r>
            <a:r>
              <a:rPr lang="ar-SA" sz="2800" b="1" dirty="0" smtClean="0">
                <a:solidFill>
                  <a:srgbClr val="0070C0"/>
                </a:solidFill>
              </a:rPr>
              <a:t>غير معلومة أوغير </a:t>
            </a:r>
            <a:r>
              <a:rPr lang="ar-SA" sz="2800" b="1" dirty="0">
                <a:solidFill>
                  <a:srgbClr val="0070C0"/>
                </a:solidFill>
              </a:rPr>
              <a:t>معروفة </a:t>
            </a:r>
            <a:r>
              <a:rPr lang="ar-SA" sz="2800" b="1" dirty="0" smtClean="0">
                <a:solidFill>
                  <a:srgbClr val="0070C0"/>
                </a:solidFill>
              </a:rPr>
              <a:t>(و برنامجها الحركي غير معروف  وغير قابل للتنبؤ مع وجود المنافس) اي تؤدى </a:t>
            </a:r>
            <a:r>
              <a:rPr lang="ar-SA" sz="2800" b="1" dirty="0">
                <a:solidFill>
                  <a:srgbClr val="0070C0"/>
                </a:solidFill>
              </a:rPr>
              <a:t>تحت ظروف </a:t>
            </a:r>
            <a:r>
              <a:rPr lang="ar-SA" sz="2800" b="1" dirty="0" smtClean="0">
                <a:solidFill>
                  <a:srgbClr val="0070C0"/>
                </a:solidFill>
              </a:rPr>
              <a:t>تتغير أحداثها بأستمرار، أي لها متطلبات بيئية عديدية غير متوقعة </a:t>
            </a:r>
            <a:r>
              <a:rPr lang="ar-SA" sz="2800" b="1" dirty="0">
                <a:solidFill>
                  <a:srgbClr val="0070C0"/>
                </a:solidFill>
              </a:rPr>
              <a:t>مثل </a:t>
            </a:r>
            <a:r>
              <a:rPr lang="ar-SA" sz="2800" b="1" dirty="0" smtClean="0">
                <a:solidFill>
                  <a:srgbClr val="0070C0"/>
                </a:solidFill>
              </a:rPr>
              <a:t>(قدم، سلة، يد، المضرب، الملاكمة) </a:t>
            </a:r>
            <a:r>
              <a:rPr lang="ar-IQ" sz="2800" b="1" dirty="0" smtClean="0">
                <a:solidFill>
                  <a:srgbClr val="0070C0"/>
                </a:solidFill>
              </a:rPr>
              <a:t> </a:t>
            </a:r>
            <a:endParaRPr lang="ar-SA" sz="2800" b="1" dirty="0">
              <a:solidFill>
                <a:srgbClr val="0070C0"/>
              </a:solidFill>
            </a:endParaRPr>
          </a:p>
          <a:p>
            <a:pPr marL="0" indent="0" algn="justLow">
              <a:buNone/>
            </a:pPr>
            <a:r>
              <a:rPr lang="ar-IQ" sz="1050" b="1" dirty="0" smtClean="0">
                <a:solidFill>
                  <a:schemeClr val="accent1"/>
                </a:solidFill>
              </a:rPr>
              <a:t> </a:t>
            </a:r>
            <a:r>
              <a:rPr lang="ar-IQ" sz="1050" b="1" dirty="0" smtClean="0"/>
              <a:t/>
            </a:r>
            <a:br>
              <a:rPr lang="ar-IQ" sz="1050" b="1" dirty="0" smtClean="0"/>
            </a:br>
            <a:r>
              <a:rPr lang="ar-SA" sz="1050" b="1" dirty="0"/>
              <a:t>       </a:t>
            </a:r>
            <a:endParaRPr lang="ar-IQ" sz="1050" b="1" dirty="0" smtClean="0"/>
          </a:p>
        </p:txBody>
      </p:sp>
    </p:spTree>
    <p:extLst>
      <p:ext uri="{BB962C8B-B14F-4D97-AF65-F5344CB8AC3E}">
        <p14:creationId xmlns:p14="http://schemas.microsoft.com/office/powerpoint/2010/main" val="274716677"/>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8" y="923910"/>
            <a:ext cx="8964488" cy="5745450"/>
          </a:xfrm>
          <a:solidFill>
            <a:schemeClr val="bg2"/>
          </a:solidFill>
        </p:spPr>
        <p:txBody>
          <a:bodyPr>
            <a:normAutofit fontScale="90000"/>
          </a:bodyPr>
          <a:lstStyle/>
          <a:p>
            <a:pPr algn="justLow"/>
            <a:r>
              <a:rPr lang="ar-SA" sz="3100" b="1" dirty="0">
                <a:solidFill>
                  <a:srgbClr val="0070C0"/>
                </a:solidFill>
                <a:latin typeface="+mn-lt"/>
                <a:ea typeface="+mn-ea"/>
                <a:cs typeface="+mn-cs"/>
              </a:rPr>
              <a:t>إن العمليات العقلية التي تسمى في بعض الأحيان </a:t>
            </a:r>
            <a:r>
              <a:rPr lang="ar-SA" sz="3100" b="1" dirty="0" smtClean="0">
                <a:solidFill>
                  <a:srgbClr val="0070C0"/>
                </a:solidFill>
                <a:latin typeface="+mn-lt"/>
                <a:ea typeface="+mn-ea"/>
                <a:cs typeface="+mn-cs"/>
              </a:rPr>
              <a:t>برمجة المعلومات </a:t>
            </a:r>
            <a:r>
              <a:rPr lang="ar-SA" sz="3100" b="1" dirty="0" smtClean="0">
                <a:latin typeface="+mn-lt"/>
                <a:ea typeface="+mn-ea"/>
                <a:cs typeface="+mn-cs"/>
              </a:rPr>
              <a:t>(</a:t>
            </a:r>
            <a:r>
              <a:rPr lang="en-US" sz="3100" b="1" dirty="0" smtClean="0">
                <a:latin typeface="+mn-lt"/>
                <a:ea typeface="+mn-ea"/>
                <a:cs typeface="+mn-cs"/>
              </a:rPr>
              <a:t>(Information Processing</a:t>
            </a:r>
            <a:r>
              <a:rPr lang="ar-SA" sz="3100" b="1" dirty="0" smtClean="0">
                <a:solidFill>
                  <a:srgbClr val="0070C0"/>
                </a:solidFill>
                <a:latin typeface="+mn-lt"/>
                <a:ea typeface="+mn-ea"/>
                <a:cs typeface="+mn-cs"/>
              </a:rPr>
              <a:t>, وهي </a:t>
            </a:r>
            <a:r>
              <a:rPr lang="ar-SA" sz="3100" b="1" dirty="0">
                <a:solidFill>
                  <a:srgbClr val="0070C0"/>
                </a:solidFill>
                <a:latin typeface="+mn-lt"/>
                <a:ea typeface="+mn-ea"/>
                <a:cs typeface="+mn-cs"/>
              </a:rPr>
              <a:t>الإحداث التي </a:t>
            </a:r>
            <a:r>
              <a:rPr lang="ar-SA" sz="3100" b="1" dirty="0" smtClean="0">
                <a:solidFill>
                  <a:srgbClr val="0070C0"/>
                </a:solidFill>
                <a:latin typeface="+mn-lt"/>
                <a:ea typeface="+mn-ea"/>
                <a:cs typeface="+mn-cs"/>
              </a:rPr>
              <a:t>تدور داخل  </a:t>
            </a:r>
            <a:r>
              <a:rPr lang="ar-SA" sz="3100" b="1" dirty="0">
                <a:solidFill>
                  <a:srgbClr val="0070C0"/>
                </a:solidFill>
                <a:latin typeface="+mn-lt"/>
                <a:ea typeface="+mn-ea"/>
                <a:cs typeface="+mn-cs"/>
              </a:rPr>
              <a:t>الدماغ منذ لحظة دخول المثير الى لحظة اتخاذ القرار </a:t>
            </a:r>
            <a:r>
              <a:rPr lang="ar-SA" sz="3100" b="1" dirty="0" smtClean="0">
                <a:solidFill>
                  <a:srgbClr val="0070C0"/>
                </a:solidFill>
                <a:latin typeface="+mn-lt"/>
                <a:ea typeface="+mn-ea"/>
                <a:cs typeface="+mn-cs"/>
              </a:rPr>
              <a:t>وتنفيذها بالإجابة </a:t>
            </a:r>
            <a:r>
              <a:rPr lang="ar-SA" sz="3100" b="1" dirty="0">
                <a:solidFill>
                  <a:srgbClr val="0070C0"/>
                </a:solidFill>
                <a:latin typeface="+mn-lt"/>
                <a:ea typeface="+mn-ea"/>
                <a:cs typeface="+mn-cs"/>
              </a:rPr>
              <a:t>عن ذلك </a:t>
            </a:r>
            <a:r>
              <a:rPr lang="ar-SA" sz="3100" b="1" dirty="0" smtClean="0">
                <a:solidFill>
                  <a:srgbClr val="0070C0"/>
                </a:solidFill>
                <a:latin typeface="+mn-lt"/>
                <a:ea typeface="+mn-ea"/>
                <a:cs typeface="+mn-cs"/>
              </a:rPr>
              <a:t>المثير</a:t>
            </a:r>
            <a:r>
              <a:rPr lang="ar-SA" sz="2200" dirty="0" smtClean="0"/>
              <a:t> </a:t>
            </a:r>
            <a:r>
              <a:rPr lang="ar-SA" sz="3100" b="1" dirty="0">
                <a:solidFill>
                  <a:srgbClr val="0070C0"/>
                </a:solidFill>
                <a:latin typeface="+mn-lt"/>
                <a:ea typeface="+mn-ea"/>
                <a:cs typeface="+mn-cs"/>
              </a:rPr>
              <a:t>عن طريق إشارات حسية من </a:t>
            </a:r>
            <a:r>
              <a:rPr lang="ar-SA" sz="3100" b="1" dirty="0" smtClean="0">
                <a:solidFill>
                  <a:srgbClr val="C00000"/>
                </a:solidFill>
                <a:latin typeface="+mn-lt"/>
                <a:ea typeface="+mn-ea"/>
                <a:cs typeface="+mn-cs"/>
              </a:rPr>
              <a:t>(الجهاز </a:t>
            </a:r>
            <a:r>
              <a:rPr lang="ar-SA" sz="3100" b="1" dirty="0">
                <a:solidFill>
                  <a:srgbClr val="C00000"/>
                </a:solidFill>
                <a:latin typeface="+mn-lt"/>
                <a:ea typeface="+mn-ea"/>
                <a:cs typeface="+mn-cs"/>
              </a:rPr>
              <a:t>العصبي المركزي الى الجهاز العصبي المحيطي ومن </a:t>
            </a:r>
            <a:r>
              <a:rPr lang="ar-SA" sz="3100" b="1" dirty="0" smtClean="0">
                <a:solidFill>
                  <a:srgbClr val="C00000"/>
                </a:solidFill>
                <a:latin typeface="+mn-lt"/>
                <a:ea typeface="+mn-ea"/>
                <a:cs typeface="+mn-cs"/>
              </a:rPr>
              <a:t>ثم الى العضلات المطلوب </a:t>
            </a:r>
            <a:r>
              <a:rPr lang="ar-SA" sz="3100" b="1" dirty="0">
                <a:solidFill>
                  <a:srgbClr val="C00000"/>
                </a:solidFill>
                <a:latin typeface="+mn-lt"/>
                <a:ea typeface="+mn-ea"/>
                <a:cs typeface="+mn-cs"/>
              </a:rPr>
              <a:t>عملها)</a:t>
            </a:r>
            <a:r>
              <a:rPr lang="en-US" sz="3100" b="1" dirty="0">
                <a:solidFill>
                  <a:srgbClr val="C00000"/>
                </a:solidFill>
                <a:latin typeface="+mn-lt"/>
                <a:ea typeface="+mn-ea"/>
                <a:cs typeface="+mn-cs"/>
              </a:rPr>
              <a:t>. </a:t>
            </a:r>
            <a:r>
              <a:rPr lang="en-US" sz="2700" b="1" dirty="0" smtClean="0">
                <a:solidFill>
                  <a:srgbClr val="0070C0"/>
                </a:solidFill>
                <a:latin typeface="+mn-lt"/>
                <a:ea typeface="+mn-ea"/>
                <a:cs typeface="+mn-cs"/>
              </a:rPr>
              <a:t/>
            </a:r>
            <a:br>
              <a:rPr lang="en-US" sz="2700" b="1" dirty="0" smtClean="0">
                <a:solidFill>
                  <a:srgbClr val="0070C0"/>
                </a:solidFill>
                <a:latin typeface="+mn-lt"/>
                <a:ea typeface="+mn-ea"/>
                <a:cs typeface="+mn-cs"/>
              </a:rPr>
            </a:br>
            <a:r>
              <a:rPr lang="en-US" sz="2200" dirty="0"/>
              <a:t/>
            </a:r>
            <a:br>
              <a:rPr lang="en-US" sz="2200" dirty="0"/>
            </a:br>
            <a:r>
              <a:rPr lang="ar-SA" sz="2700" b="1" u="sng" dirty="0"/>
              <a:t>وقبل الخوض في مراحل العمليات العقلية لابد ان تأخذ فكرة </a:t>
            </a:r>
            <a:r>
              <a:rPr lang="ar-SA" sz="2700" b="1" u="sng" dirty="0" smtClean="0"/>
              <a:t>عن</a:t>
            </a:r>
            <a:r>
              <a:rPr lang="ar-SA" sz="2200" dirty="0" smtClean="0"/>
              <a:t/>
            </a:r>
            <a:br>
              <a:rPr lang="ar-SA" sz="2200" dirty="0" smtClean="0"/>
            </a:br>
            <a:r>
              <a:rPr lang="ar-SA" sz="3100" b="1" u="sng" dirty="0" smtClean="0"/>
              <a:t>-- </a:t>
            </a:r>
            <a:r>
              <a:rPr lang="ar-SA" sz="3100" b="1" u="sng" dirty="0" smtClean="0">
                <a:solidFill>
                  <a:schemeClr val="accent1">
                    <a:lumMod val="75000"/>
                  </a:schemeClr>
                </a:solidFill>
              </a:rPr>
              <a:t>الجهاز </a:t>
            </a:r>
            <a:r>
              <a:rPr lang="ar-SA" sz="3100" b="1" u="sng" dirty="0">
                <a:solidFill>
                  <a:schemeClr val="accent1">
                    <a:lumMod val="75000"/>
                  </a:schemeClr>
                </a:solidFill>
              </a:rPr>
              <a:t>العصبي </a:t>
            </a:r>
            <a:r>
              <a:rPr lang="ar-SA" sz="3100" b="1" u="sng" dirty="0" smtClean="0">
                <a:solidFill>
                  <a:schemeClr val="accent1">
                    <a:lumMod val="75000"/>
                  </a:schemeClr>
                </a:solidFill>
              </a:rPr>
              <a:t>المركزي</a:t>
            </a:r>
            <a:r>
              <a:rPr lang="en-US" sz="3100" b="1" u="sng" dirty="0" smtClean="0">
                <a:solidFill>
                  <a:schemeClr val="accent1">
                    <a:lumMod val="75000"/>
                  </a:schemeClr>
                </a:solidFill>
              </a:rPr>
              <a:t>                     :(Central Nervous System) </a:t>
            </a:r>
            <a:br>
              <a:rPr lang="en-US" sz="3100" b="1" u="sng" dirty="0" smtClean="0">
                <a:solidFill>
                  <a:schemeClr val="accent1">
                    <a:lumMod val="75000"/>
                  </a:schemeClr>
                </a:solidFill>
              </a:rPr>
            </a:br>
            <a:r>
              <a:rPr lang="ar-SA" sz="3100" b="1" dirty="0" smtClean="0">
                <a:solidFill>
                  <a:srgbClr val="0070C0"/>
                </a:solidFill>
                <a:latin typeface="+mn-lt"/>
                <a:ea typeface="+mn-ea"/>
                <a:cs typeface="+mn-cs"/>
              </a:rPr>
              <a:t>يتكون </a:t>
            </a:r>
            <a:r>
              <a:rPr lang="ar-SA" sz="3100" b="1" dirty="0">
                <a:solidFill>
                  <a:srgbClr val="0070C0"/>
                </a:solidFill>
                <a:latin typeface="+mn-lt"/>
                <a:ea typeface="+mn-ea"/>
                <a:cs typeface="+mn-cs"/>
              </a:rPr>
              <a:t>الجهاز العصبي المركزي من ( الدماغ وجذع الدماغ والحبل </a:t>
            </a:r>
            <a:r>
              <a:rPr lang="ar-SA" sz="3100" b="1" dirty="0" smtClean="0">
                <a:solidFill>
                  <a:srgbClr val="0070C0"/>
                </a:solidFill>
                <a:latin typeface="+mn-lt"/>
                <a:ea typeface="+mn-ea"/>
                <a:cs typeface="+mn-cs"/>
              </a:rPr>
              <a:t>الشوكي) </a:t>
            </a:r>
            <a:r>
              <a:rPr lang="ar-SA" sz="3100" b="1" dirty="0">
                <a:solidFill>
                  <a:srgbClr val="0070C0"/>
                </a:solidFill>
                <a:latin typeface="+mn-lt"/>
                <a:ea typeface="+mn-ea"/>
                <a:cs typeface="+mn-cs"/>
              </a:rPr>
              <a:t>ويكون هذا الجهاز </a:t>
            </a:r>
            <a:r>
              <a:rPr lang="ar-SA" sz="3100" b="1" dirty="0" smtClean="0">
                <a:solidFill>
                  <a:srgbClr val="0070C0"/>
                </a:solidFill>
                <a:latin typeface="+mn-lt"/>
                <a:ea typeface="+mn-ea"/>
                <a:cs typeface="+mn-cs"/>
              </a:rPr>
              <a:t>محفوظا </a:t>
            </a:r>
            <a:r>
              <a:rPr lang="ar-SA" sz="3100" b="1" dirty="0">
                <a:solidFill>
                  <a:srgbClr val="0070C0"/>
                </a:solidFill>
                <a:latin typeface="+mn-lt"/>
                <a:ea typeface="+mn-ea"/>
                <a:cs typeface="+mn-cs"/>
              </a:rPr>
              <a:t>بين عظام </a:t>
            </a:r>
            <a:r>
              <a:rPr lang="ar-SA" sz="3100" b="1" dirty="0" smtClean="0">
                <a:solidFill>
                  <a:srgbClr val="0070C0"/>
                </a:solidFill>
                <a:latin typeface="+mn-lt"/>
                <a:ea typeface="+mn-ea"/>
                <a:cs typeface="+mn-cs"/>
              </a:rPr>
              <a:t>قوية، (فالدماغ </a:t>
            </a:r>
            <a:r>
              <a:rPr lang="ar-SA" sz="3100" b="1" dirty="0">
                <a:solidFill>
                  <a:srgbClr val="0070C0"/>
                </a:solidFill>
                <a:latin typeface="+mn-lt"/>
                <a:ea typeface="+mn-ea"/>
                <a:cs typeface="+mn-cs"/>
              </a:rPr>
              <a:t>محفوظ داخل </a:t>
            </a:r>
            <a:r>
              <a:rPr lang="ar-SA" sz="3100" b="1" dirty="0" smtClean="0">
                <a:solidFill>
                  <a:srgbClr val="0070C0"/>
                </a:solidFill>
                <a:latin typeface="+mn-lt"/>
                <a:ea typeface="+mn-ea"/>
                <a:cs typeface="+mn-cs"/>
              </a:rPr>
              <a:t>الجمجمة) و(الحبل الشوكي </a:t>
            </a:r>
            <a:r>
              <a:rPr lang="ar-SA" sz="3100" b="1" dirty="0">
                <a:solidFill>
                  <a:srgbClr val="0070C0"/>
                </a:solidFill>
                <a:latin typeface="+mn-lt"/>
                <a:ea typeface="+mn-ea"/>
                <a:cs typeface="+mn-cs"/>
              </a:rPr>
              <a:t>محفوظ داخل </a:t>
            </a:r>
            <a:r>
              <a:rPr lang="ar-SA" sz="3100" b="1" dirty="0" smtClean="0">
                <a:solidFill>
                  <a:srgbClr val="0070C0"/>
                </a:solidFill>
                <a:latin typeface="+mn-lt"/>
                <a:ea typeface="+mn-ea"/>
                <a:cs typeface="+mn-cs"/>
              </a:rPr>
              <a:t>الفقرات) </a:t>
            </a:r>
            <a:br>
              <a:rPr lang="ar-SA" sz="3100" b="1" dirty="0" smtClean="0">
                <a:solidFill>
                  <a:srgbClr val="0070C0"/>
                </a:solidFill>
                <a:latin typeface="+mn-lt"/>
                <a:ea typeface="+mn-ea"/>
                <a:cs typeface="+mn-cs"/>
              </a:rPr>
            </a:br>
            <a:r>
              <a:rPr lang="ar-SA" sz="3100" b="1" dirty="0">
                <a:solidFill>
                  <a:srgbClr val="00B050"/>
                </a:solidFill>
                <a:latin typeface="+mn-lt"/>
                <a:ea typeface="+mn-ea"/>
                <a:cs typeface="+mn-cs"/>
              </a:rPr>
              <a:t>يعني (إن الجهاز العصبي المركزي هو </a:t>
            </a:r>
            <a:r>
              <a:rPr lang="ar-SA" sz="3100" b="1" dirty="0" smtClean="0">
                <a:solidFill>
                  <a:srgbClr val="00B050"/>
                </a:solidFill>
                <a:latin typeface="+mn-lt"/>
                <a:ea typeface="+mn-ea"/>
                <a:cs typeface="+mn-cs"/>
              </a:rPr>
              <a:t>مركز </a:t>
            </a:r>
            <a:r>
              <a:rPr lang="ar-SA" sz="3100" b="1" dirty="0">
                <a:solidFill>
                  <a:srgbClr val="00B050"/>
                </a:solidFill>
                <a:latin typeface="+mn-lt"/>
                <a:ea typeface="+mn-ea"/>
                <a:cs typeface="+mn-cs"/>
              </a:rPr>
              <a:t>السيطرة وتحديد الأوامر للكثير من الاستجابات)</a:t>
            </a:r>
            <a:r>
              <a:rPr lang="en-US" sz="3100" b="1" dirty="0" smtClean="0">
                <a:solidFill>
                  <a:schemeClr val="accent1">
                    <a:lumMod val="75000"/>
                  </a:schemeClr>
                </a:solidFill>
              </a:rPr>
              <a:t>.</a:t>
            </a:r>
            <a:r>
              <a:rPr lang="ar-SA" sz="3100" b="1" dirty="0" smtClean="0">
                <a:solidFill>
                  <a:schemeClr val="accent1">
                    <a:lumMod val="75000"/>
                  </a:schemeClr>
                </a:solidFill>
              </a:rPr>
              <a:t>    </a:t>
            </a:r>
            <a:r>
              <a:rPr lang="ar-SA" sz="3100" b="1" dirty="0" smtClean="0">
                <a:solidFill>
                  <a:srgbClr val="0070C0"/>
                </a:solidFill>
                <a:latin typeface="+mn-lt"/>
                <a:ea typeface="+mn-ea"/>
                <a:cs typeface="+mn-cs"/>
              </a:rPr>
              <a:t>     </a:t>
            </a:r>
            <a:br>
              <a:rPr lang="ar-SA" sz="3100" b="1" dirty="0" smtClean="0">
                <a:solidFill>
                  <a:srgbClr val="0070C0"/>
                </a:solidFill>
                <a:latin typeface="+mn-lt"/>
                <a:ea typeface="+mn-ea"/>
                <a:cs typeface="+mn-cs"/>
              </a:rPr>
            </a:br>
            <a:r>
              <a:rPr lang="ar-SA" sz="3100" b="1" dirty="0" smtClean="0">
                <a:solidFill>
                  <a:srgbClr val="0070C0"/>
                </a:solidFill>
                <a:latin typeface="+mn-lt"/>
                <a:ea typeface="+mn-ea"/>
                <a:cs typeface="+mn-cs"/>
              </a:rPr>
              <a:t> </a:t>
            </a:r>
            <a:endParaRPr lang="ar-IQ" dirty="0"/>
          </a:p>
        </p:txBody>
      </p:sp>
      <p:sp>
        <p:nvSpPr>
          <p:cNvPr id="4" name="Rectangle 3"/>
          <p:cNvSpPr/>
          <p:nvPr/>
        </p:nvSpPr>
        <p:spPr>
          <a:xfrm>
            <a:off x="251520" y="44624"/>
            <a:ext cx="8424936" cy="707886"/>
          </a:xfrm>
          <a:prstGeom prst="rect">
            <a:avLst/>
          </a:prstGeom>
          <a:solidFill>
            <a:schemeClr val="bg1">
              <a:lumMod val="95000"/>
            </a:schemeClr>
          </a:solidFill>
        </p:spPr>
        <p:txBody>
          <a:bodyPr wrap="square">
            <a:spAutoFit/>
          </a:bodyPr>
          <a:lstStyle/>
          <a:p>
            <a:r>
              <a:rPr lang="ar-SA" sz="4000" dirty="0" smtClean="0"/>
              <a:t> </a:t>
            </a:r>
            <a:r>
              <a:rPr lang="ar-SA" sz="4000" b="1" u="sng" dirty="0">
                <a:solidFill>
                  <a:srgbClr val="00B050"/>
                </a:solidFill>
              </a:rPr>
              <a:t>العمليات العقلية </a:t>
            </a:r>
            <a:r>
              <a:rPr lang="en-US" sz="4000" b="1" u="sng" dirty="0">
                <a:solidFill>
                  <a:srgbClr val="00B050"/>
                </a:solidFill>
              </a:rPr>
              <a:t> Mental operations :</a:t>
            </a:r>
            <a:endParaRPr lang="ar-IQ" sz="4000" b="1" u="sng" dirty="0">
              <a:solidFill>
                <a:srgbClr val="00B050"/>
              </a:solidFill>
            </a:endParaRPr>
          </a:p>
        </p:txBody>
      </p:sp>
    </p:spTree>
    <p:extLst>
      <p:ext uri="{BB962C8B-B14F-4D97-AF65-F5344CB8AC3E}">
        <p14:creationId xmlns:p14="http://schemas.microsoft.com/office/powerpoint/2010/main" val="3458673027"/>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Blue tissue paper"/>
          <p:cNvSpPr>
            <a:spLocks noChangeArrowheads="1"/>
          </p:cNvSpPr>
          <p:nvPr/>
        </p:nvSpPr>
        <p:spPr bwMode="auto">
          <a:xfrm>
            <a:off x="323528" y="548680"/>
            <a:ext cx="8568952" cy="5616624"/>
          </a:xfrm>
          <a:prstGeom prst="cloudCallout">
            <a:avLst>
              <a:gd name="adj1" fmla="val 46931"/>
              <a:gd name="adj2" fmla="val 36718"/>
            </a:avLst>
          </a:prstGeom>
          <a:solidFill>
            <a:schemeClr val="accent4"/>
          </a:solidFill>
          <a:ln w="9525">
            <a:solidFill>
              <a:schemeClr val="tx1"/>
            </a:solidFill>
            <a:round/>
            <a:headEnd/>
            <a:tailEnd/>
          </a:ln>
        </p:spPr>
        <p:txBody>
          <a:bodyPr wrap="none" anchor="ctr"/>
          <a:lstStyle/>
          <a:p>
            <a:pPr algn="ctr" eaLnBrk="0" fontAlgn="base" hangingPunct="0">
              <a:spcBef>
                <a:spcPct val="0"/>
              </a:spcBef>
              <a:spcAft>
                <a:spcPct val="0"/>
              </a:spcAft>
            </a:pPr>
            <a:endParaRPr lang="ar-SA" sz="3600" b="1" dirty="0" smtClean="0">
              <a:solidFill>
                <a:srgbClr val="000000"/>
              </a:solidFill>
            </a:endParaRPr>
          </a:p>
          <a:p>
            <a:pPr algn="ctr" eaLnBrk="0" fontAlgn="base" hangingPunct="0">
              <a:spcBef>
                <a:spcPct val="0"/>
              </a:spcBef>
              <a:spcAft>
                <a:spcPct val="0"/>
              </a:spcAft>
            </a:pPr>
            <a:endParaRPr lang="ar-SA" sz="3600" b="1" dirty="0">
              <a:solidFill>
                <a:srgbClr val="000000"/>
              </a:solidFill>
            </a:endParaRPr>
          </a:p>
          <a:p>
            <a:pPr algn="ctr" eaLnBrk="0" fontAlgn="base" hangingPunct="0">
              <a:spcBef>
                <a:spcPct val="0"/>
              </a:spcBef>
              <a:spcAft>
                <a:spcPct val="0"/>
              </a:spcAft>
            </a:pPr>
            <a:r>
              <a:rPr lang="en-US" sz="3600" b="1" dirty="0" smtClean="0">
                <a:solidFill>
                  <a:srgbClr val="000000"/>
                </a:solidFill>
              </a:rPr>
              <a:t>       </a:t>
            </a:r>
          </a:p>
          <a:p>
            <a:pPr algn="ctr" eaLnBrk="0" fontAlgn="base" hangingPunct="0">
              <a:spcBef>
                <a:spcPct val="0"/>
              </a:spcBef>
              <a:spcAft>
                <a:spcPct val="0"/>
              </a:spcAft>
            </a:pPr>
            <a:r>
              <a:rPr lang="en-US" sz="3600" b="1" dirty="0">
                <a:solidFill>
                  <a:srgbClr val="000000"/>
                </a:solidFill>
              </a:rPr>
              <a:t> </a:t>
            </a:r>
            <a:r>
              <a:rPr lang="en-US" sz="3600" b="1" dirty="0" smtClean="0">
                <a:solidFill>
                  <a:srgbClr val="000000"/>
                </a:solidFill>
              </a:rPr>
              <a:t>              Be patient , the lessons you learn today    </a:t>
            </a:r>
          </a:p>
          <a:p>
            <a:pPr algn="ctr" eaLnBrk="0" fontAlgn="base" hangingPunct="0">
              <a:spcBef>
                <a:spcPct val="0"/>
              </a:spcBef>
              <a:spcAft>
                <a:spcPct val="0"/>
              </a:spcAft>
            </a:pPr>
            <a:r>
              <a:rPr lang="en-US" sz="3600" b="1" dirty="0" smtClean="0">
                <a:solidFill>
                  <a:srgbClr val="000000"/>
                </a:solidFill>
              </a:rPr>
              <a:t> will benefit  you  tomorrow</a:t>
            </a:r>
          </a:p>
          <a:p>
            <a:pPr algn="ctr" eaLnBrk="0" fontAlgn="base" hangingPunct="0">
              <a:spcBef>
                <a:spcPct val="0"/>
              </a:spcBef>
              <a:spcAft>
                <a:spcPct val="0"/>
              </a:spcAft>
            </a:pPr>
            <a:endParaRPr lang="en-US" sz="3600" b="1" dirty="0">
              <a:solidFill>
                <a:srgbClr val="000000"/>
              </a:solidFill>
            </a:endParaRPr>
          </a:p>
          <a:p>
            <a:pPr algn="ctr" eaLnBrk="0" fontAlgn="base" hangingPunct="0">
              <a:spcBef>
                <a:spcPct val="0"/>
              </a:spcBef>
              <a:spcAft>
                <a:spcPct val="0"/>
              </a:spcAft>
            </a:pPr>
            <a:endParaRPr lang="en-US" sz="3600" b="1" dirty="0" smtClean="0">
              <a:solidFill>
                <a:srgbClr val="000000"/>
              </a:solidFill>
            </a:endParaRPr>
          </a:p>
          <a:p>
            <a:pPr algn="ctr" eaLnBrk="0" fontAlgn="base" hangingPunct="0">
              <a:spcBef>
                <a:spcPct val="0"/>
              </a:spcBef>
              <a:spcAft>
                <a:spcPct val="0"/>
              </a:spcAft>
            </a:pPr>
            <a:r>
              <a:rPr lang="ar-SA" sz="3600" b="1" dirty="0" smtClean="0">
                <a:solidFill>
                  <a:srgbClr val="000000"/>
                </a:solidFill>
              </a:rPr>
              <a:t>كن صبورا, الدروس التي تتعلمها </a:t>
            </a:r>
          </a:p>
          <a:p>
            <a:pPr algn="ctr" eaLnBrk="0" fontAlgn="base" hangingPunct="0">
              <a:spcBef>
                <a:spcPct val="0"/>
              </a:spcBef>
              <a:spcAft>
                <a:spcPct val="0"/>
              </a:spcAft>
            </a:pPr>
            <a:r>
              <a:rPr lang="ar-SA" sz="3600" b="1" dirty="0" smtClean="0">
                <a:solidFill>
                  <a:srgbClr val="000000"/>
                </a:solidFill>
              </a:rPr>
              <a:t>اليوم ستفيدك غدا  </a:t>
            </a:r>
            <a:endParaRPr lang="en-US" sz="3600" b="1" dirty="0" smtClean="0">
              <a:solidFill>
                <a:srgbClr val="000000"/>
              </a:solidFill>
            </a:endParaRPr>
          </a:p>
          <a:p>
            <a:pPr algn="ctr" eaLnBrk="0" fontAlgn="base" hangingPunct="0">
              <a:spcBef>
                <a:spcPct val="0"/>
              </a:spcBef>
              <a:spcAft>
                <a:spcPct val="0"/>
              </a:spcAft>
            </a:pPr>
            <a:r>
              <a:rPr lang="ar-SA" sz="4000" b="1" dirty="0" smtClean="0">
                <a:solidFill>
                  <a:srgbClr val="000000"/>
                </a:solidFill>
                <a:ea typeface="Monotype Koufi"/>
                <a:cs typeface="Monotype Koufi"/>
              </a:rPr>
              <a:t> </a:t>
            </a:r>
            <a:r>
              <a:rPr lang="en-US" sz="3600" b="1" dirty="0" smtClean="0">
                <a:solidFill>
                  <a:srgbClr val="000000"/>
                </a:solidFill>
              </a:rPr>
              <a:t> </a:t>
            </a:r>
            <a:endParaRPr lang="en-US" sz="3600" b="1" dirty="0">
              <a:solidFill>
                <a:srgbClr val="000000"/>
              </a:solidFill>
            </a:endParaRPr>
          </a:p>
        </p:txBody>
      </p:sp>
    </p:spTree>
    <p:extLst>
      <p:ext uri="{BB962C8B-B14F-4D97-AF65-F5344CB8AC3E}">
        <p14:creationId xmlns:p14="http://schemas.microsoft.com/office/powerpoint/2010/main" val="959645961"/>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412776"/>
            <a:ext cx="8784976" cy="4176464"/>
          </a:xfrm>
          <a:solidFill>
            <a:schemeClr val="accent3">
              <a:lumMod val="20000"/>
              <a:lumOff val="80000"/>
            </a:schemeClr>
          </a:solidFill>
        </p:spPr>
        <p:txBody>
          <a:bodyPr>
            <a:normAutofit fontScale="90000"/>
          </a:bodyPr>
          <a:lstStyle/>
          <a:p>
            <a:pPr algn="justLow"/>
            <a:r>
              <a:rPr lang="ar-SA" sz="3200" b="1" u="sng" dirty="0">
                <a:solidFill>
                  <a:srgbClr val="00B050"/>
                </a:solidFill>
                <a:latin typeface="+mn-lt"/>
                <a:ea typeface="+mn-ea"/>
                <a:cs typeface="+mn-cs"/>
              </a:rPr>
              <a:t/>
            </a:r>
            <a:br>
              <a:rPr lang="ar-SA" sz="3200" b="1" u="sng" dirty="0">
                <a:solidFill>
                  <a:srgbClr val="00B050"/>
                </a:solidFill>
                <a:latin typeface="+mn-lt"/>
                <a:ea typeface="+mn-ea"/>
                <a:cs typeface="+mn-cs"/>
              </a:rPr>
            </a:br>
            <a:r>
              <a:rPr lang="ar-SA" b="1" dirty="0" smtClean="0">
                <a:solidFill>
                  <a:srgbClr val="0070C0"/>
                </a:solidFill>
              </a:rPr>
              <a:t>إما </a:t>
            </a:r>
            <a:r>
              <a:rPr lang="ar-SA" b="1" u="sng" dirty="0">
                <a:solidFill>
                  <a:schemeClr val="accent1">
                    <a:lumMod val="75000"/>
                  </a:schemeClr>
                </a:solidFill>
              </a:rPr>
              <a:t>الجهاز العصبي المحيطي </a:t>
            </a:r>
            <a:r>
              <a:rPr lang="ar-SA" b="1" dirty="0" smtClean="0">
                <a:solidFill>
                  <a:srgbClr val="0070C0"/>
                </a:solidFill>
              </a:rPr>
              <a:t>فهو </a:t>
            </a:r>
            <a:r>
              <a:rPr lang="ar-SA" b="1" dirty="0">
                <a:solidFill>
                  <a:srgbClr val="0070C0"/>
                </a:solidFill>
              </a:rPr>
              <a:t>مجموعة من الأعصاب المرتبطة</a:t>
            </a:r>
            <a:r>
              <a:rPr lang="ar-SA" b="1" dirty="0">
                <a:solidFill>
                  <a:srgbClr val="C00000"/>
                </a:solidFill>
              </a:rPr>
              <a:t> </a:t>
            </a:r>
            <a:r>
              <a:rPr lang="ar-SA" b="1" dirty="0" smtClean="0">
                <a:solidFill>
                  <a:srgbClr val="C00000"/>
                </a:solidFill>
              </a:rPr>
              <a:t>(بجذع </a:t>
            </a:r>
            <a:r>
              <a:rPr lang="ar-SA" b="1" dirty="0">
                <a:solidFill>
                  <a:srgbClr val="C00000"/>
                </a:solidFill>
              </a:rPr>
              <a:t>الدماغ </a:t>
            </a:r>
            <a:r>
              <a:rPr lang="ar-SA" b="1" dirty="0" smtClean="0">
                <a:solidFill>
                  <a:srgbClr val="C00000"/>
                </a:solidFill>
              </a:rPr>
              <a:t>والحبل الشوكي) </a:t>
            </a:r>
            <a:r>
              <a:rPr lang="ar-SA" b="1" dirty="0" smtClean="0">
                <a:solidFill>
                  <a:srgbClr val="0070C0"/>
                </a:solidFill>
              </a:rPr>
              <a:t>وان </a:t>
            </a:r>
            <a:r>
              <a:rPr lang="ar-SA" b="1" dirty="0">
                <a:solidFill>
                  <a:srgbClr val="0070C0"/>
                </a:solidFill>
              </a:rPr>
              <a:t>واجب هذه الأعصاب تحويل المستقبلات الحسية والعضلات والغدد بالأوامر </a:t>
            </a:r>
            <a:r>
              <a:rPr lang="ar-SA" b="1" dirty="0" smtClean="0">
                <a:solidFill>
                  <a:srgbClr val="0070C0"/>
                </a:solidFill>
              </a:rPr>
              <a:t>الحسية,</a:t>
            </a:r>
            <a:r>
              <a:rPr lang="ar-SA" sz="4000" dirty="0" smtClean="0"/>
              <a:t> </a:t>
            </a:r>
            <a:r>
              <a:rPr lang="ar-SA" b="1" dirty="0">
                <a:solidFill>
                  <a:schemeClr val="accent2"/>
                </a:solidFill>
              </a:rPr>
              <a:t>أي (يمثل خطوط الاتصال) </a:t>
            </a:r>
            <a:r>
              <a:rPr lang="en-US" dirty="0"/>
              <a:t/>
            </a:r>
            <a:br>
              <a:rPr lang="en-US" dirty="0"/>
            </a:br>
            <a:endParaRPr lang="ar-IQ" dirty="0"/>
          </a:p>
        </p:txBody>
      </p:sp>
      <p:sp>
        <p:nvSpPr>
          <p:cNvPr id="5" name="Rectangle 4"/>
          <p:cNvSpPr/>
          <p:nvPr/>
        </p:nvSpPr>
        <p:spPr>
          <a:xfrm>
            <a:off x="179512" y="395953"/>
            <a:ext cx="8856984" cy="584775"/>
          </a:xfrm>
          <a:prstGeom prst="rect">
            <a:avLst/>
          </a:prstGeom>
          <a:solidFill>
            <a:schemeClr val="accent2">
              <a:lumMod val="20000"/>
              <a:lumOff val="80000"/>
            </a:schemeClr>
          </a:solidFill>
        </p:spPr>
        <p:txBody>
          <a:bodyPr wrap="square">
            <a:spAutoFit/>
          </a:bodyPr>
          <a:lstStyle/>
          <a:p>
            <a:pPr algn="just"/>
            <a:r>
              <a:rPr lang="ar-SA" sz="3200" b="1" u="sng" dirty="0" smtClean="0">
                <a:solidFill>
                  <a:srgbClr val="00B050"/>
                </a:solidFill>
              </a:rPr>
              <a:t>الجهاز </a:t>
            </a:r>
            <a:r>
              <a:rPr lang="ar-SA" sz="3200" b="1" u="sng" dirty="0">
                <a:solidFill>
                  <a:srgbClr val="00B050"/>
                </a:solidFill>
              </a:rPr>
              <a:t>العصبي المحيطي  </a:t>
            </a:r>
            <a:r>
              <a:rPr lang="en-US" sz="3200" b="1" u="sng" dirty="0">
                <a:solidFill>
                  <a:srgbClr val="00B050"/>
                </a:solidFill>
              </a:rPr>
              <a:t>   :(Peripheral Nervous System)</a:t>
            </a:r>
            <a:r>
              <a:rPr lang="ar-IQ" sz="3200" b="1" u="sng" dirty="0">
                <a:solidFill>
                  <a:srgbClr val="00B050"/>
                </a:solidFill>
              </a:rPr>
              <a:t> </a:t>
            </a:r>
            <a:endParaRPr lang="ar-IQ" sz="3200" dirty="0"/>
          </a:p>
        </p:txBody>
      </p:sp>
    </p:spTree>
    <p:extLst>
      <p:ext uri="{BB962C8B-B14F-4D97-AF65-F5344CB8AC3E}">
        <p14:creationId xmlns:p14="http://schemas.microsoft.com/office/powerpoint/2010/main" val="1213009173"/>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95605"/>
            <a:ext cx="8712968" cy="2585323"/>
          </a:xfrm>
          <a:prstGeom prst="rect">
            <a:avLst/>
          </a:prstGeom>
          <a:solidFill>
            <a:schemeClr val="accent1">
              <a:lumMod val="20000"/>
              <a:lumOff val="80000"/>
            </a:schemeClr>
          </a:solidFill>
        </p:spPr>
        <p:txBody>
          <a:bodyPr wrap="square">
            <a:spAutoFit/>
          </a:bodyPr>
          <a:lstStyle/>
          <a:p>
            <a:r>
              <a:rPr lang="en-US" u="sng" dirty="0"/>
              <a:t> </a:t>
            </a:r>
            <a:r>
              <a:rPr lang="ar-IQ" sz="2400" u="sng" dirty="0"/>
              <a:t>جياوازي نيَوان دةستةواذةكان </a:t>
            </a:r>
            <a:r>
              <a:rPr lang="ar-SA" sz="2400" b="1" u="sng" dirty="0"/>
              <a:t>( الفرق بين المصطلحات )</a:t>
            </a:r>
            <a:endParaRPr lang="en-US" sz="2400" dirty="0"/>
          </a:p>
          <a:p>
            <a:r>
              <a:rPr lang="ar-SA" sz="2400" b="1" u="sng" dirty="0"/>
              <a:t>1-التعلم -- التعليم   </a:t>
            </a:r>
            <a:r>
              <a:rPr lang="ar-IQ" sz="2400" u="sng" dirty="0"/>
              <a:t>(فيَربوون و فيَركردن) </a:t>
            </a:r>
            <a:r>
              <a:rPr lang="ar-IQ" sz="2400" u="sng" dirty="0" smtClean="0"/>
              <a:t>:</a:t>
            </a:r>
            <a:endParaRPr lang="en-US" sz="2400" dirty="0"/>
          </a:p>
          <a:p>
            <a:r>
              <a:rPr lang="ar-SA" sz="2400" b="1" dirty="0"/>
              <a:t>التعلم يعني (تعلم نشاط ما في إطار التصرف أو التعامل مع المحيط أو البيئة سواء كان هذا التعلم حركي أو لفظي</a:t>
            </a:r>
            <a:r>
              <a:rPr lang="ar-SA" sz="2400" b="1" dirty="0" smtClean="0"/>
              <a:t>)</a:t>
            </a:r>
            <a:endParaRPr lang="ar-SA" sz="2400" dirty="0"/>
          </a:p>
          <a:p>
            <a:r>
              <a:rPr lang="ar-IQ" sz="2400" dirty="0"/>
              <a:t>	   </a:t>
            </a:r>
            <a:endParaRPr lang="en-US" sz="2400" dirty="0"/>
          </a:p>
          <a:p>
            <a:r>
              <a:rPr lang="ar-SA" sz="2400" b="1" dirty="0"/>
              <a:t>التعليم يعني (تعليم نشاط ما في إطار الموقف التعليمي)</a:t>
            </a:r>
            <a:endParaRPr lang="en-US" sz="2400" dirty="0"/>
          </a:p>
          <a:p>
            <a:endParaRPr lang="en-US" dirty="0"/>
          </a:p>
        </p:txBody>
      </p:sp>
      <p:sp>
        <p:nvSpPr>
          <p:cNvPr id="3" name="Rectangle 2"/>
          <p:cNvSpPr/>
          <p:nvPr/>
        </p:nvSpPr>
        <p:spPr>
          <a:xfrm>
            <a:off x="179512" y="2858160"/>
            <a:ext cx="8712968" cy="1938992"/>
          </a:xfrm>
          <a:prstGeom prst="rect">
            <a:avLst/>
          </a:prstGeom>
          <a:solidFill>
            <a:schemeClr val="bg2">
              <a:lumMod val="75000"/>
            </a:schemeClr>
          </a:solidFill>
        </p:spPr>
        <p:txBody>
          <a:bodyPr wrap="square">
            <a:spAutoFit/>
          </a:bodyPr>
          <a:lstStyle/>
          <a:p>
            <a:r>
              <a:rPr lang="ar-SA" sz="2400" b="1" u="sng" dirty="0"/>
              <a:t>2-التعلم --التدريب   </a:t>
            </a:r>
            <a:r>
              <a:rPr lang="ar-IQ" sz="2400" u="sng" dirty="0"/>
              <a:t>(فيَربوون  و مةشق)</a:t>
            </a:r>
            <a:r>
              <a:rPr lang="ar-SA" sz="2400" b="1" u="sng" dirty="0" smtClean="0"/>
              <a:t>:</a:t>
            </a:r>
          </a:p>
          <a:p>
            <a:endParaRPr lang="en-US" sz="2400" dirty="0"/>
          </a:p>
          <a:p>
            <a:r>
              <a:rPr lang="ar-SA" sz="2400" b="1" dirty="0"/>
              <a:t>التعلم يعني ( تغيير وتعديل سلوك الفرد من خلال ممارسة الحركة</a:t>
            </a:r>
            <a:r>
              <a:rPr lang="ar-SA" sz="2400" b="1" dirty="0" smtClean="0"/>
              <a:t>)</a:t>
            </a:r>
            <a:endParaRPr lang="en-US" sz="2400" dirty="0"/>
          </a:p>
          <a:p>
            <a:r>
              <a:rPr lang="ar-IQ" sz="2400" dirty="0"/>
              <a:t>  </a:t>
            </a:r>
            <a:endParaRPr lang="en-US" sz="2400" dirty="0"/>
          </a:p>
          <a:p>
            <a:r>
              <a:rPr lang="ar-SA" sz="2400" b="1" dirty="0"/>
              <a:t>التدريب يعني ( تغيير وتطور الفرد في القدرات البدنية والفسيولوجية )</a:t>
            </a:r>
            <a:endParaRPr lang="en-US" sz="2400" dirty="0"/>
          </a:p>
        </p:txBody>
      </p:sp>
      <p:sp>
        <p:nvSpPr>
          <p:cNvPr id="4" name="Rectangle 3"/>
          <p:cNvSpPr/>
          <p:nvPr/>
        </p:nvSpPr>
        <p:spPr>
          <a:xfrm>
            <a:off x="179512" y="4955684"/>
            <a:ext cx="8712968" cy="1569660"/>
          </a:xfrm>
          <a:prstGeom prst="rect">
            <a:avLst/>
          </a:prstGeom>
          <a:solidFill>
            <a:schemeClr val="accent3"/>
          </a:solidFill>
        </p:spPr>
        <p:txBody>
          <a:bodyPr wrap="square">
            <a:spAutoFit/>
          </a:bodyPr>
          <a:lstStyle/>
          <a:p>
            <a:r>
              <a:rPr lang="ar-SA" sz="2400" b="1" u="sng" dirty="0"/>
              <a:t>3-التعلم --النمو   </a:t>
            </a:r>
            <a:r>
              <a:rPr lang="ar-IQ" sz="2400" u="sng" dirty="0"/>
              <a:t>(فيَربوون  و طةشة)</a:t>
            </a:r>
            <a:r>
              <a:rPr lang="ar-SA" sz="2400" b="1" u="sng" dirty="0"/>
              <a:t>:</a:t>
            </a:r>
            <a:endParaRPr lang="en-US" sz="2400" dirty="0"/>
          </a:p>
          <a:p>
            <a:r>
              <a:rPr lang="ar-SA" sz="2400" b="1" dirty="0"/>
              <a:t>التعلم (عملية إرادية يحدث نتيجة قيام الفرد بممارسة نشاط ما</a:t>
            </a:r>
            <a:r>
              <a:rPr lang="ar-SA" sz="2400" b="1" dirty="0" smtClean="0"/>
              <a:t>)</a:t>
            </a:r>
            <a:endParaRPr lang="en-US" sz="2400" dirty="0"/>
          </a:p>
          <a:p>
            <a:r>
              <a:rPr lang="ar-IQ" sz="2400" dirty="0"/>
              <a:t>  </a:t>
            </a:r>
            <a:endParaRPr lang="en-US" sz="2400" dirty="0"/>
          </a:p>
          <a:p>
            <a:r>
              <a:rPr lang="ar-SA" sz="2400" b="1" dirty="0"/>
              <a:t>النمو (عملية غير إرادية يحدث دون قيام الفرد بممارسة نشاط ما)</a:t>
            </a:r>
            <a:endParaRPr lang="en-US" sz="2400" dirty="0"/>
          </a:p>
        </p:txBody>
      </p:sp>
    </p:spTree>
    <p:extLst>
      <p:ext uri="{BB962C8B-B14F-4D97-AF65-F5344CB8AC3E}">
        <p14:creationId xmlns:p14="http://schemas.microsoft.com/office/powerpoint/2010/main" val="2361722227"/>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764704"/>
            <a:ext cx="8928992" cy="5976664"/>
          </a:xfrm>
          <a:solidFill>
            <a:schemeClr val="accent3">
              <a:lumMod val="60000"/>
              <a:lumOff val="40000"/>
            </a:schemeClr>
          </a:solidFill>
        </p:spPr>
        <p:txBody>
          <a:bodyPr>
            <a:normAutofit fontScale="92500" lnSpcReduction="20000"/>
          </a:bodyPr>
          <a:lstStyle/>
          <a:p>
            <a:pPr marL="0" indent="0">
              <a:buNone/>
            </a:pPr>
            <a:r>
              <a:rPr lang="ar-SA" sz="3900" b="1" u="sng" dirty="0" smtClean="0">
                <a:solidFill>
                  <a:schemeClr val="tx2"/>
                </a:solidFill>
              </a:rPr>
              <a:t>مــرحــة الأولى</a:t>
            </a:r>
            <a:r>
              <a:rPr lang="ar-SA" sz="3900" b="1" u="sng" dirty="0" smtClean="0">
                <a:solidFill>
                  <a:srgbClr val="00B050"/>
                </a:solidFill>
              </a:rPr>
              <a:t>: </a:t>
            </a:r>
            <a:r>
              <a:rPr lang="ar-SA" sz="3900" b="1" u="sng" dirty="0" smtClean="0">
                <a:solidFill>
                  <a:schemeClr val="accent6"/>
                </a:solidFill>
              </a:rPr>
              <a:t>المدخلات(دخول المثيرات) </a:t>
            </a:r>
            <a:r>
              <a:rPr lang="ar-SA" sz="3900" b="1" u="sng" dirty="0" smtClean="0">
                <a:solidFill>
                  <a:schemeClr val="accent2"/>
                </a:solidFill>
                <a:cs typeface="Ali_K_Samik" pitchFamily="2" charset="-78"/>
              </a:rPr>
              <a:t>قؤ</a:t>
            </a:r>
            <a:r>
              <a:rPr lang="ar-SA" sz="3500" b="1" u="sng" dirty="0" smtClean="0">
                <a:solidFill>
                  <a:schemeClr val="accent2"/>
                </a:solidFill>
                <a:cs typeface="Ali_K_Samik" pitchFamily="2" charset="-78"/>
              </a:rPr>
              <a:t>ناغ</a:t>
            </a:r>
            <a:r>
              <a:rPr lang="ar-IQ" sz="3500" b="1" u="sng" dirty="0" smtClean="0">
                <a:solidFill>
                  <a:schemeClr val="accent2"/>
                </a:solidFill>
                <a:cs typeface="Ali_K_Samik" pitchFamily="2" charset="-78"/>
              </a:rPr>
              <a:t>ي</a:t>
            </a:r>
            <a:r>
              <a:rPr lang="ar-SA" sz="3500" b="1" u="sng" dirty="0" smtClean="0">
                <a:solidFill>
                  <a:schemeClr val="accent2"/>
                </a:solidFill>
                <a:cs typeface="Ali_K_Samik" pitchFamily="2" charset="-78"/>
              </a:rPr>
              <a:t> يةكةم </a:t>
            </a:r>
            <a:r>
              <a:rPr lang="ar-SA" sz="3900" b="1" u="sng" dirty="0" smtClean="0">
                <a:solidFill>
                  <a:schemeClr val="accent2"/>
                </a:solidFill>
                <a:cs typeface="Ali_K_Samik" pitchFamily="2" charset="-78"/>
              </a:rPr>
              <a:t>(ضونة ذورةةوةي هاندةرةر)</a:t>
            </a:r>
          </a:p>
          <a:p>
            <a:pPr marL="0" indent="0" algn="just">
              <a:buNone/>
            </a:pPr>
            <a:r>
              <a:rPr lang="ar-SA" b="1" dirty="0">
                <a:solidFill>
                  <a:schemeClr val="tx1">
                    <a:lumMod val="95000"/>
                    <a:lumOff val="5000"/>
                  </a:schemeClr>
                </a:solidFill>
              </a:rPr>
              <a:t>إن </a:t>
            </a:r>
            <a:r>
              <a:rPr lang="ar-SA" b="1" dirty="0" smtClean="0">
                <a:solidFill>
                  <a:schemeClr val="tx1">
                    <a:lumMod val="95000"/>
                    <a:lumOff val="5000"/>
                  </a:schemeClr>
                </a:solidFill>
              </a:rPr>
              <a:t>البيئة المحيطة بعملية الأداء الحركي تفرض على الرياضي قبل البدء بأية حركة أن ينتبه الى الكثير من هذه المثيرات التي تدخل الى الدماغ عن طريق الحواس </a:t>
            </a:r>
            <a:r>
              <a:rPr lang="ar-SA" b="1" dirty="0" smtClean="0">
                <a:solidFill>
                  <a:srgbClr val="FF0000"/>
                </a:solidFill>
              </a:rPr>
              <a:t>(حين يقف اللاعب المستلم وقفة التهيؤ لإستقبال إرسال التنس الأرضي وإرجاعه الى المنافس، فقد هيأ كل الحواس وأهمها النظر لغرض الإستعداد لإستقبال الكرة)، </a:t>
            </a:r>
            <a:r>
              <a:rPr lang="ar-SA" b="1" u="sng" dirty="0" smtClean="0">
                <a:solidFill>
                  <a:srgbClr val="00B050"/>
                </a:solidFill>
              </a:rPr>
              <a:t>فإن هذا الإستعداد للحواس يسمى </a:t>
            </a:r>
            <a:r>
              <a:rPr lang="ar-SA" b="1" u="sng" dirty="0" smtClean="0">
                <a:solidFill>
                  <a:schemeClr val="tx1">
                    <a:lumMod val="95000"/>
                    <a:lumOff val="5000"/>
                  </a:schemeClr>
                </a:solidFill>
              </a:rPr>
              <a:t>(الإنتباه – </a:t>
            </a:r>
            <a:r>
              <a:rPr lang="en-US" b="1" u="sng" dirty="0" smtClean="0">
                <a:solidFill>
                  <a:schemeClr val="tx1">
                    <a:lumMod val="95000"/>
                    <a:lumOff val="5000"/>
                  </a:schemeClr>
                </a:solidFill>
              </a:rPr>
              <a:t>(Attention</a:t>
            </a:r>
            <a:r>
              <a:rPr lang="ar-SA" b="1" u="sng" dirty="0" smtClean="0">
                <a:solidFill>
                  <a:schemeClr val="tx1">
                    <a:lumMod val="95000"/>
                    <a:lumOff val="5000"/>
                  </a:schemeClr>
                </a:solidFill>
              </a:rPr>
              <a:t>، </a:t>
            </a:r>
            <a:r>
              <a:rPr lang="ar-SA" b="1" u="sng" dirty="0" smtClean="0">
                <a:solidFill>
                  <a:srgbClr val="00B050"/>
                </a:solidFill>
              </a:rPr>
              <a:t>ولذلك يمكن أن يعرف </a:t>
            </a:r>
            <a:r>
              <a:rPr lang="ar-SA" b="1" u="sng" dirty="0" smtClean="0">
                <a:solidFill>
                  <a:srgbClr val="C00000"/>
                </a:solidFill>
              </a:rPr>
              <a:t>الإنتباه على إنه (تهيئة الحواس لإستقبال المثيرات)</a:t>
            </a:r>
            <a:r>
              <a:rPr lang="ar-SA" b="1" u="sng" dirty="0" smtClean="0">
                <a:solidFill>
                  <a:srgbClr val="00B050"/>
                </a:solidFill>
              </a:rPr>
              <a:t>. </a:t>
            </a:r>
            <a:r>
              <a:rPr lang="ar-SA" b="1" dirty="0" smtClean="0">
                <a:solidFill>
                  <a:srgbClr val="002060"/>
                </a:solidFill>
              </a:rPr>
              <a:t>وهناك كثير من المثيرات التي تستقبلها الحواس بالنسبة للرياضي في الملعب </a:t>
            </a:r>
            <a:r>
              <a:rPr lang="ar-SA" b="1" u="sng" dirty="0" smtClean="0">
                <a:solidFill>
                  <a:schemeClr val="tx2">
                    <a:lumMod val="50000"/>
                  </a:schemeClr>
                </a:solidFill>
              </a:rPr>
              <a:t>مثلا(المنافس-الكرة-نوعية الملعب-درجة الحرارة- الجمهور) </a:t>
            </a:r>
            <a:r>
              <a:rPr lang="ar-SA" b="1" dirty="0" smtClean="0">
                <a:solidFill>
                  <a:srgbClr val="C00000"/>
                </a:solidFill>
              </a:rPr>
              <a:t>ولكن على اللاعب ان يعزل كل هذه المثيرات ويختار مثيرا واحدا</a:t>
            </a:r>
            <a:r>
              <a:rPr lang="ar-SA" b="1" dirty="0" smtClean="0">
                <a:solidFill>
                  <a:srgbClr val="00B050"/>
                </a:solidFill>
              </a:rPr>
              <a:t>، </a:t>
            </a:r>
            <a:r>
              <a:rPr lang="ar-SA" b="1" u="sng" dirty="0" smtClean="0"/>
              <a:t>ان عزل المثيرات وتوجيه الإنتباه الى مثير واحد فقط يسمى(التركيز-</a:t>
            </a:r>
            <a:r>
              <a:rPr lang="en-US" b="1" u="sng" dirty="0" smtClean="0"/>
              <a:t>Concentration </a:t>
            </a:r>
            <a:r>
              <a:rPr lang="ar-SA" b="1" u="sng" dirty="0" smtClean="0"/>
              <a:t>)</a:t>
            </a:r>
            <a:r>
              <a:rPr lang="ar-SA" b="1" dirty="0" smtClean="0"/>
              <a:t> </a:t>
            </a:r>
            <a:r>
              <a:rPr lang="ar-SA" b="1" dirty="0" smtClean="0">
                <a:solidFill>
                  <a:srgbClr val="002060"/>
                </a:solidFill>
              </a:rPr>
              <a:t>وبذلك ينتهي هذه العملية بدخول مثير واحد (معلومة) الى الدماغ . </a:t>
            </a:r>
            <a:r>
              <a:rPr lang="ar-SA" b="1" u="sng" dirty="0" smtClean="0">
                <a:solidFill>
                  <a:srgbClr val="00B050"/>
                </a:solidFill>
              </a:rPr>
              <a:t>   </a:t>
            </a:r>
            <a:endParaRPr lang="ar-SA" b="1" u="sng" dirty="0">
              <a:solidFill>
                <a:srgbClr val="00B050"/>
              </a:solidFill>
            </a:endParaRPr>
          </a:p>
          <a:p>
            <a:pPr marL="0" indent="0">
              <a:buNone/>
            </a:pPr>
            <a:endParaRPr lang="ar-SA" sz="2400" b="1" u="sng" dirty="0" smtClean="0">
              <a:solidFill>
                <a:schemeClr val="accent2"/>
              </a:solidFill>
              <a:cs typeface="Ali_K_Samik" pitchFamily="2" charset="-78"/>
            </a:endParaRPr>
          </a:p>
          <a:p>
            <a:pPr marL="0" indent="0">
              <a:buNone/>
            </a:pPr>
            <a:endParaRPr lang="ar-SA" sz="2400" b="1" u="sng" dirty="0">
              <a:solidFill>
                <a:schemeClr val="accent2"/>
              </a:solidFill>
              <a:cs typeface="Ali_K_Samik" pitchFamily="2" charset="-78"/>
            </a:endParaRPr>
          </a:p>
          <a:p>
            <a:pPr marL="0" indent="0">
              <a:buNone/>
            </a:pPr>
            <a:endParaRPr lang="ar-SA" sz="2400" b="1" u="sng" dirty="0" smtClean="0">
              <a:solidFill>
                <a:schemeClr val="accent2"/>
              </a:solidFill>
              <a:cs typeface="Ali_K_Samik" pitchFamily="2" charset="-78"/>
            </a:endParaRPr>
          </a:p>
          <a:p>
            <a:pPr marL="0" indent="0">
              <a:buNone/>
            </a:pPr>
            <a:endParaRPr lang="ar-SA" sz="2400" b="1" u="sng" dirty="0">
              <a:solidFill>
                <a:schemeClr val="accent2"/>
              </a:solidFill>
              <a:cs typeface="Ali_K_Samik" pitchFamily="2" charset="-78"/>
            </a:endParaRPr>
          </a:p>
          <a:p>
            <a:pPr marL="0" indent="0">
              <a:buNone/>
            </a:pPr>
            <a:endParaRPr lang="ar-SA" sz="2400" b="1" u="sng" dirty="0" smtClean="0">
              <a:solidFill>
                <a:schemeClr val="accent2"/>
              </a:solidFill>
              <a:cs typeface="Ali_K_Samik" pitchFamily="2" charset="-78"/>
            </a:endParaRPr>
          </a:p>
          <a:p>
            <a:pPr marL="0" indent="0">
              <a:buNone/>
            </a:pPr>
            <a:endParaRPr lang="ar-SA" sz="2400" b="1" u="sng" dirty="0">
              <a:solidFill>
                <a:schemeClr val="accent2"/>
              </a:solidFill>
              <a:cs typeface="Ali_K_Samik" pitchFamily="2" charset="-78"/>
            </a:endParaRPr>
          </a:p>
          <a:p>
            <a:pPr marL="0" indent="0">
              <a:buNone/>
            </a:pPr>
            <a:endParaRPr lang="ar-SA" sz="2400" b="1" u="sng" dirty="0" smtClean="0">
              <a:solidFill>
                <a:schemeClr val="accent2"/>
              </a:solidFill>
              <a:cs typeface="Ali_K_Samik" pitchFamily="2" charset="-78"/>
            </a:endParaRPr>
          </a:p>
          <a:p>
            <a:pPr marL="0" indent="0">
              <a:buNone/>
            </a:pPr>
            <a:endParaRPr lang="ar-SA" sz="2400" b="1" u="sng" dirty="0">
              <a:solidFill>
                <a:schemeClr val="accent2"/>
              </a:solidFill>
              <a:cs typeface="Ali_K_Samik" pitchFamily="2" charset="-78"/>
            </a:endParaRPr>
          </a:p>
          <a:p>
            <a:pPr marL="0" indent="0">
              <a:buNone/>
            </a:pPr>
            <a:endParaRPr lang="ar-SA" sz="2400" b="1" u="sng" dirty="0" smtClean="0">
              <a:solidFill>
                <a:schemeClr val="accent2"/>
              </a:solidFill>
              <a:cs typeface="Ali_K_Samik" pitchFamily="2" charset="-78"/>
            </a:endParaRPr>
          </a:p>
          <a:p>
            <a:pPr marL="0" indent="0">
              <a:buNone/>
            </a:pPr>
            <a:endParaRPr lang="ar-SA" sz="2400" b="1" u="sng" dirty="0">
              <a:solidFill>
                <a:schemeClr val="accent2"/>
              </a:solidFill>
              <a:cs typeface="Ali_K_Samik" pitchFamily="2" charset="-78"/>
            </a:endParaRPr>
          </a:p>
          <a:p>
            <a:pPr marL="0" indent="0">
              <a:buNone/>
            </a:pPr>
            <a:endParaRPr lang="ar-SA" sz="2400" b="1" u="sng" dirty="0" smtClean="0">
              <a:solidFill>
                <a:schemeClr val="accent2"/>
              </a:solidFill>
              <a:cs typeface="Ali_K_Samik" pitchFamily="2" charset="-78"/>
            </a:endParaRPr>
          </a:p>
          <a:p>
            <a:pPr marL="0" indent="0">
              <a:buNone/>
            </a:pPr>
            <a:endParaRPr lang="ar-IQ" sz="2400" dirty="0"/>
          </a:p>
        </p:txBody>
      </p:sp>
      <p:sp>
        <p:nvSpPr>
          <p:cNvPr id="4" name="Title 3"/>
          <p:cNvSpPr>
            <a:spLocks noGrp="1"/>
          </p:cNvSpPr>
          <p:nvPr>
            <p:ph type="title"/>
          </p:nvPr>
        </p:nvSpPr>
        <p:spPr>
          <a:xfrm>
            <a:off x="0" y="75401"/>
            <a:ext cx="9108504" cy="646331"/>
          </a:xfrm>
          <a:prstGeom prst="rect">
            <a:avLst/>
          </a:prstGeom>
          <a:solidFill>
            <a:schemeClr val="accent2">
              <a:lumMod val="20000"/>
              <a:lumOff val="80000"/>
            </a:schemeClr>
          </a:solidFill>
        </p:spPr>
        <p:txBody>
          <a:bodyPr wrap="square">
            <a:spAutoFit/>
          </a:bodyPr>
          <a:lstStyle/>
          <a:p>
            <a:pPr algn="r"/>
            <a:r>
              <a:rPr lang="ar-SA" sz="3600" b="1" u="sng" dirty="0" smtClean="0">
                <a:solidFill>
                  <a:srgbClr val="00B050"/>
                </a:solidFill>
              </a:rPr>
              <a:t>مــراحــل العمليــات العقليـــة </a:t>
            </a:r>
            <a:r>
              <a:rPr lang="ar-SA" sz="3600" b="1" u="sng" dirty="0" smtClean="0">
                <a:solidFill>
                  <a:schemeClr val="accent2"/>
                </a:solidFill>
                <a:cs typeface="Ali_K_Samik" pitchFamily="2" charset="-78"/>
              </a:rPr>
              <a:t>(قؤناغة</a:t>
            </a:r>
            <a:r>
              <a:rPr lang="ar-IQ" sz="3600" b="1" u="sng" dirty="0" smtClean="0">
                <a:solidFill>
                  <a:schemeClr val="accent2"/>
                </a:solidFill>
                <a:cs typeface="Ali_K_Samik" pitchFamily="2" charset="-78"/>
              </a:rPr>
              <a:t>كاني كر</a:t>
            </a:r>
            <a:r>
              <a:rPr lang="ar-SA" sz="3600" b="1" u="sng" dirty="0" smtClean="0">
                <a:solidFill>
                  <a:schemeClr val="accent2"/>
                </a:solidFill>
                <a:cs typeface="Ali_K_Samik" pitchFamily="2" charset="-78"/>
              </a:rPr>
              <a:t>د</a:t>
            </a:r>
            <a:r>
              <a:rPr lang="ar-IQ" sz="3600" b="1" u="sng" dirty="0" smtClean="0">
                <a:solidFill>
                  <a:schemeClr val="accent2"/>
                </a:solidFill>
                <a:cs typeface="Ali_K_Samik" pitchFamily="2" charset="-78"/>
              </a:rPr>
              <a:t>ا</a:t>
            </a:r>
            <a:r>
              <a:rPr lang="ar-SA" sz="3600" b="1" u="sng" dirty="0" smtClean="0">
                <a:solidFill>
                  <a:schemeClr val="accent2"/>
                </a:solidFill>
                <a:cs typeface="Ali_K_Samik" pitchFamily="2" charset="-78"/>
              </a:rPr>
              <a:t>رة ميَشكيةكان) </a:t>
            </a:r>
            <a:r>
              <a:rPr lang="en-US" sz="3600" b="1" u="sng" dirty="0" smtClean="0">
                <a:solidFill>
                  <a:schemeClr val="accent2"/>
                </a:solidFill>
                <a:cs typeface="Ali_K_Samik" pitchFamily="2" charset="-78"/>
              </a:rPr>
              <a:t> </a:t>
            </a:r>
            <a:r>
              <a:rPr lang="en-US" sz="3200" b="1" u="sng" dirty="0" smtClean="0">
                <a:solidFill>
                  <a:srgbClr val="00B050"/>
                </a:solidFill>
              </a:rPr>
              <a:t>:</a:t>
            </a:r>
            <a:endParaRPr lang="ar-IQ" sz="3200" b="1" u="sng" dirty="0">
              <a:solidFill>
                <a:srgbClr val="00B050"/>
              </a:solidFill>
            </a:endParaRPr>
          </a:p>
        </p:txBody>
      </p:sp>
    </p:spTree>
    <p:extLst>
      <p:ext uri="{BB962C8B-B14F-4D97-AF65-F5344CB8AC3E}">
        <p14:creationId xmlns:p14="http://schemas.microsoft.com/office/powerpoint/2010/main" val="2905776318"/>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16632"/>
            <a:ext cx="7128792" cy="1728192"/>
          </a:xfrm>
          <a:solidFill>
            <a:schemeClr val="bg2"/>
          </a:solidFill>
        </p:spPr>
        <p:txBody>
          <a:bodyPr>
            <a:normAutofit fontScale="90000"/>
          </a:bodyPr>
          <a:lstStyle/>
          <a:p>
            <a:pPr lvl="0">
              <a:spcBef>
                <a:spcPct val="20000"/>
              </a:spcBef>
            </a:pPr>
            <a:r>
              <a:rPr lang="ar-SA" b="1" u="sng" dirty="0" smtClean="0">
                <a:solidFill>
                  <a:srgbClr val="F79646"/>
                </a:solidFill>
                <a:ea typeface="+mn-ea"/>
                <a:cs typeface="Arial"/>
              </a:rPr>
              <a:t/>
            </a:r>
            <a:br>
              <a:rPr lang="ar-SA" b="1" u="sng" dirty="0" smtClean="0">
                <a:solidFill>
                  <a:srgbClr val="F79646"/>
                </a:solidFill>
                <a:ea typeface="+mn-ea"/>
                <a:cs typeface="Arial"/>
              </a:rPr>
            </a:br>
            <a:r>
              <a:rPr lang="ar-SA" b="1" u="sng" dirty="0" smtClean="0">
                <a:solidFill>
                  <a:schemeClr val="accent4">
                    <a:lumMod val="50000"/>
                  </a:schemeClr>
                </a:solidFill>
                <a:ea typeface="+mn-ea"/>
                <a:cs typeface="Arial"/>
              </a:rPr>
              <a:t>مــرحـلـة </a:t>
            </a:r>
            <a:r>
              <a:rPr lang="ar-SA" b="1" u="sng" dirty="0">
                <a:solidFill>
                  <a:schemeClr val="accent4">
                    <a:lumMod val="50000"/>
                  </a:schemeClr>
                </a:solidFill>
                <a:ea typeface="+mn-ea"/>
                <a:cs typeface="Arial"/>
              </a:rPr>
              <a:t>الثانية:(</a:t>
            </a:r>
            <a:r>
              <a:rPr lang="ar-SA" b="1" u="sng" dirty="0" smtClean="0">
                <a:solidFill>
                  <a:schemeClr val="accent4">
                    <a:lumMod val="50000"/>
                  </a:schemeClr>
                </a:solidFill>
                <a:ea typeface="+mn-ea"/>
                <a:cs typeface="Arial"/>
              </a:rPr>
              <a:t>تحديد </a:t>
            </a:r>
            <a:r>
              <a:rPr lang="ar-SA" b="1" u="sng" dirty="0">
                <a:solidFill>
                  <a:schemeClr val="accent4">
                    <a:lumMod val="50000"/>
                  </a:schemeClr>
                </a:solidFill>
                <a:ea typeface="+mn-ea"/>
                <a:cs typeface="Arial"/>
              </a:rPr>
              <a:t>المثيرات</a:t>
            </a:r>
            <a:r>
              <a:rPr lang="ar-SA" sz="4000" b="1" u="sng" dirty="0" smtClean="0">
                <a:solidFill>
                  <a:schemeClr val="accent4">
                    <a:lumMod val="50000"/>
                  </a:schemeClr>
                </a:solidFill>
                <a:ea typeface="+mn-ea"/>
                <a:cs typeface="Arial"/>
              </a:rPr>
              <a:t>)</a:t>
            </a:r>
            <a:r>
              <a:rPr lang="ar-SA" sz="4000" b="1" u="sng" dirty="0" smtClean="0">
                <a:solidFill>
                  <a:srgbClr val="F79646"/>
                </a:solidFill>
                <a:ea typeface="+mn-ea"/>
                <a:cs typeface="Arial"/>
              </a:rPr>
              <a:t/>
            </a:r>
            <a:br>
              <a:rPr lang="ar-SA" sz="4000" b="1" u="sng" dirty="0" smtClean="0">
                <a:solidFill>
                  <a:srgbClr val="F79646"/>
                </a:solidFill>
                <a:ea typeface="+mn-ea"/>
                <a:cs typeface="Arial"/>
              </a:rPr>
            </a:br>
            <a:r>
              <a:rPr lang="ar-SA" b="1" u="sng" dirty="0" smtClean="0">
                <a:solidFill>
                  <a:srgbClr val="C0504D"/>
                </a:solidFill>
                <a:ea typeface="+mn-ea"/>
                <a:cs typeface="Ali_K_Samik" pitchFamily="2" charset="-78"/>
              </a:rPr>
              <a:t>(</a:t>
            </a:r>
            <a:r>
              <a:rPr lang="ar-SA" sz="4000" b="1" u="sng" dirty="0" smtClean="0">
                <a:solidFill>
                  <a:srgbClr val="C0504D"/>
                </a:solidFill>
                <a:ea typeface="+mn-ea"/>
                <a:cs typeface="Ali_K_Samik" pitchFamily="2" charset="-78"/>
              </a:rPr>
              <a:t>دياريكردني هاندةرةر(زانياري)-وروذيَنةر</a:t>
            </a:r>
            <a:r>
              <a:rPr lang="ar-SA" sz="2200" b="1" u="sng" dirty="0">
                <a:solidFill>
                  <a:srgbClr val="C0504D"/>
                </a:solidFill>
                <a:ea typeface="+mn-ea"/>
                <a:cs typeface="Ali_K_Samik" pitchFamily="2" charset="-78"/>
              </a:rPr>
              <a:t/>
            </a:r>
            <a:br>
              <a:rPr lang="ar-SA" sz="2200" b="1" u="sng" dirty="0">
                <a:solidFill>
                  <a:srgbClr val="C0504D"/>
                </a:solidFill>
                <a:ea typeface="+mn-ea"/>
                <a:cs typeface="Ali_K_Samik" pitchFamily="2" charset="-78"/>
              </a:rPr>
            </a:br>
            <a:endParaRPr lang="ar-IQ" dirty="0"/>
          </a:p>
        </p:txBody>
      </p:sp>
      <p:sp>
        <p:nvSpPr>
          <p:cNvPr id="3" name="Content Placeholder 2"/>
          <p:cNvSpPr>
            <a:spLocks noGrp="1"/>
          </p:cNvSpPr>
          <p:nvPr>
            <p:ph idx="1"/>
          </p:nvPr>
        </p:nvSpPr>
        <p:spPr>
          <a:xfrm>
            <a:off x="179512" y="1844825"/>
            <a:ext cx="8784976" cy="4896544"/>
          </a:xfrm>
          <a:solidFill>
            <a:schemeClr val="accent6">
              <a:lumMod val="40000"/>
              <a:lumOff val="60000"/>
            </a:schemeClr>
          </a:solidFill>
        </p:spPr>
        <p:txBody>
          <a:bodyPr>
            <a:noAutofit/>
          </a:bodyPr>
          <a:lstStyle/>
          <a:p>
            <a:pPr marL="0" indent="0" algn="justLow">
              <a:buNone/>
            </a:pPr>
            <a:r>
              <a:rPr lang="ar-SA" sz="4000" b="1" dirty="0" smtClean="0">
                <a:solidFill>
                  <a:srgbClr val="0070C0"/>
                </a:solidFill>
              </a:rPr>
              <a:t>بعد دخول أحد المثيرات الى الدماغ تحدث عملية تحديد هذا المثير في كل الجوانب منها </a:t>
            </a:r>
            <a:r>
              <a:rPr lang="ar-SA" sz="4000" b="1" dirty="0" smtClean="0"/>
              <a:t>(زاوية إنطلاق الكرة – إتجاه الكرة وسرعته – قوة الكرة )</a:t>
            </a:r>
            <a:r>
              <a:rPr lang="ar-SA" sz="4000" b="1" dirty="0" smtClean="0">
                <a:solidFill>
                  <a:srgbClr val="00B050"/>
                </a:solidFill>
              </a:rPr>
              <a:t>، </a:t>
            </a:r>
            <a:r>
              <a:rPr lang="ar-SA" sz="4000" b="1" dirty="0" smtClean="0">
                <a:solidFill>
                  <a:srgbClr val="C00000"/>
                </a:solidFill>
              </a:rPr>
              <a:t>وإن هذه التحديدات تعتمد على الخبرات السابقة فكلما كانت هناك معلومات دقيقة وخبرات متراكمة وواسعة سوف يكون تحديد دقيقا، </a:t>
            </a:r>
            <a:r>
              <a:rPr lang="ar-SA" sz="4000" b="1" dirty="0" smtClean="0">
                <a:solidFill>
                  <a:srgbClr val="7030A0"/>
                </a:solidFill>
              </a:rPr>
              <a:t>وإن التشخيص الدقيق يوفر المعومات بشكل كامل عن المثير </a:t>
            </a:r>
            <a:r>
              <a:rPr lang="ar-SA" sz="4000" b="1" dirty="0" smtClean="0">
                <a:solidFill>
                  <a:srgbClr val="00B050"/>
                </a:solidFill>
              </a:rPr>
              <a:t>.  </a:t>
            </a:r>
            <a:endParaRPr lang="ar-IQ" sz="4000" dirty="0"/>
          </a:p>
        </p:txBody>
      </p:sp>
    </p:spTree>
    <p:extLst>
      <p:ext uri="{BB962C8B-B14F-4D97-AF65-F5344CB8AC3E}">
        <p14:creationId xmlns:p14="http://schemas.microsoft.com/office/powerpoint/2010/main" val="362521985"/>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56792"/>
            <a:ext cx="9036496" cy="5184576"/>
          </a:xfrm>
          <a:solidFill>
            <a:schemeClr val="accent3">
              <a:lumMod val="20000"/>
              <a:lumOff val="80000"/>
            </a:schemeClr>
          </a:solidFill>
        </p:spPr>
        <p:txBody>
          <a:bodyPr>
            <a:normAutofit fontScale="70000" lnSpcReduction="20000"/>
          </a:bodyPr>
          <a:lstStyle/>
          <a:p>
            <a:pPr marL="0" indent="0" algn="justLow">
              <a:buNone/>
            </a:pPr>
            <a:endParaRPr lang="ar-SA" b="1" dirty="0" smtClean="0">
              <a:solidFill>
                <a:srgbClr val="00B050"/>
              </a:solidFill>
            </a:endParaRPr>
          </a:p>
          <a:p>
            <a:pPr marL="0" indent="0" algn="justLow">
              <a:buNone/>
            </a:pPr>
            <a:r>
              <a:rPr lang="ar-SA" sz="5100" b="1" dirty="0" smtClean="0">
                <a:solidFill>
                  <a:schemeClr val="tx1">
                    <a:lumMod val="95000"/>
                    <a:lumOff val="5000"/>
                  </a:schemeClr>
                </a:solidFill>
              </a:rPr>
              <a:t>إن للذاكرة(ميموري) إرتباطا وثيقا بالتعلم، فبدون الذاكرة لايحدث التعلم </a:t>
            </a:r>
            <a:r>
              <a:rPr lang="ar-SA" sz="5100" b="1" u="sng" dirty="0" smtClean="0">
                <a:solidFill>
                  <a:srgbClr val="C00000"/>
                </a:solidFill>
              </a:rPr>
              <a:t>(والذاكرة تعني الإحتفاظ بالمعلومات وإسترجاعها عند الحاجة)</a:t>
            </a:r>
            <a:r>
              <a:rPr lang="ar-SA" sz="5100" b="1" dirty="0" smtClean="0">
                <a:solidFill>
                  <a:srgbClr val="C00000"/>
                </a:solidFill>
              </a:rPr>
              <a:t>، </a:t>
            </a:r>
            <a:r>
              <a:rPr lang="ar-SA" sz="4600" b="1" dirty="0" smtClean="0">
                <a:solidFill>
                  <a:srgbClr val="002060"/>
                </a:solidFill>
              </a:rPr>
              <a:t>فإذا قام اللاعب بالتدريب على مهارة معينة وتمكن من الأداء الجيد في اليوم التالي يعني إنه أستعاد ما مخزون من نموذج حركي تعلمه في اليوم السابق، </a:t>
            </a:r>
            <a:r>
              <a:rPr lang="ar-SA" sz="4600" b="1" dirty="0" smtClean="0">
                <a:solidFill>
                  <a:schemeClr val="accent6">
                    <a:lumMod val="75000"/>
                  </a:schemeClr>
                </a:solidFill>
              </a:rPr>
              <a:t>(نفس الحالة بالنسبة للطالب أثناء الإمتحان أو الإختبار)، </a:t>
            </a:r>
            <a:r>
              <a:rPr lang="ar-SA" sz="4600" b="1" dirty="0" smtClean="0">
                <a:solidFill>
                  <a:srgbClr val="00B0F0"/>
                </a:solidFill>
              </a:rPr>
              <a:t>فبعد دخول المثير(المعلومة) وتحديدها تحدث البحث في الذاكرة بحيث هل هذا النوع من المثير(المعلومة) كانت موجودة في الدماغ سابقا .</a:t>
            </a:r>
          </a:p>
          <a:p>
            <a:pPr marL="0" indent="0" algn="justLow">
              <a:buNone/>
            </a:pPr>
            <a:r>
              <a:rPr lang="ar-SA" sz="5200" b="1" u="sng" dirty="0" smtClean="0">
                <a:solidFill>
                  <a:srgbClr val="7030A0"/>
                </a:solidFill>
              </a:rPr>
              <a:t>ومن مراحل الذاكرة</a:t>
            </a:r>
            <a:r>
              <a:rPr lang="ar-SA" sz="4600" b="1" dirty="0" smtClean="0">
                <a:solidFill>
                  <a:srgbClr val="00B0F0"/>
                </a:solidFill>
              </a:rPr>
              <a:t>:</a:t>
            </a:r>
            <a:r>
              <a:rPr lang="ar-SA" sz="5100" b="1" dirty="0" smtClean="0"/>
              <a:t> هو(التسجيل)و(الإحتفاظ –حفظ وخزن المثير(المعلومة) و( الإسترجاع –اي سحب المعلومات من المخزن عند الحاجة)</a:t>
            </a:r>
            <a:endParaRPr lang="ar-IQ" sz="5100" dirty="0"/>
          </a:p>
        </p:txBody>
      </p:sp>
      <p:sp>
        <p:nvSpPr>
          <p:cNvPr id="4" name="Title 1"/>
          <p:cNvSpPr>
            <a:spLocks noGrp="1"/>
          </p:cNvSpPr>
          <p:nvPr>
            <p:ph type="title"/>
          </p:nvPr>
        </p:nvSpPr>
        <p:spPr>
          <a:xfrm>
            <a:off x="107504" y="116632"/>
            <a:ext cx="8892480" cy="1728192"/>
          </a:xfrm>
          <a:solidFill>
            <a:schemeClr val="accent1">
              <a:lumMod val="20000"/>
              <a:lumOff val="80000"/>
            </a:schemeClr>
          </a:solidFill>
        </p:spPr>
        <p:txBody>
          <a:bodyPr>
            <a:normAutofit fontScale="90000"/>
          </a:bodyPr>
          <a:lstStyle/>
          <a:p>
            <a:pPr lvl="0">
              <a:spcBef>
                <a:spcPct val="20000"/>
              </a:spcBef>
            </a:pPr>
            <a:r>
              <a:rPr lang="ar-SA" sz="3600" b="1" u="sng" dirty="0" smtClean="0">
                <a:solidFill>
                  <a:srgbClr val="F79646"/>
                </a:solidFill>
                <a:ea typeface="+mn-ea"/>
                <a:cs typeface="Arial"/>
              </a:rPr>
              <a:t/>
            </a:r>
            <a:br>
              <a:rPr lang="ar-SA" sz="3600" b="1" u="sng" dirty="0" smtClean="0">
                <a:solidFill>
                  <a:srgbClr val="F79646"/>
                </a:solidFill>
                <a:ea typeface="+mn-ea"/>
                <a:cs typeface="Arial"/>
              </a:rPr>
            </a:br>
            <a:r>
              <a:rPr lang="ar-SA" sz="3600" b="1" u="sng" dirty="0" smtClean="0">
                <a:solidFill>
                  <a:srgbClr val="F79646"/>
                </a:solidFill>
                <a:ea typeface="+mn-ea"/>
                <a:cs typeface="Arial"/>
              </a:rPr>
              <a:t>مــرحــلة الثالثة:(البحث في الذاكرة</a:t>
            </a:r>
            <a:r>
              <a:rPr lang="ar-SA" sz="3100" b="1" u="sng" dirty="0" smtClean="0">
                <a:solidFill>
                  <a:srgbClr val="F79646"/>
                </a:solidFill>
                <a:ea typeface="+mn-ea"/>
                <a:cs typeface="Arial"/>
              </a:rPr>
              <a:t>)</a:t>
            </a:r>
            <a:r>
              <a:rPr lang="ar-SA" sz="3100" b="1" u="sng" dirty="0">
                <a:solidFill>
                  <a:schemeClr val="tx1">
                    <a:lumMod val="95000"/>
                    <a:lumOff val="5000"/>
                  </a:schemeClr>
                </a:solidFill>
              </a:rPr>
              <a:t> </a:t>
            </a:r>
            <a:r>
              <a:rPr lang="ar-SA" sz="3600" b="1" u="sng" dirty="0">
                <a:solidFill>
                  <a:schemeClr val="tx1">
                    <a:lumMod val="95000"/>
                    <a:lumOff val="5000"/>
                  </a:schemeClr>
                </a:solidFill>
              </a:rPr>
              <a:t>(</a:t>
            </a:r>
            <a:r>
              <a:rPr lang="en-US" sz="3600" b="1" u="sng" dirty="0" smtClean="0">
                <a:solidFill>
                  <a:schemeClr val="tx1">
                    <a:lumMod val="95000"/>
                    <a:lumOff val="5000"/>
                  </a:schemeClr>
                </a:solidFill>
              </a:rPr>
              <a:t>(Searching In Memory </a:t>
            </a:r>
            <a:r>
              <a:rPr lang="ar-SA" b="1" u="sng" dirty="0" smtClean="0">
                <a:solidFill>
                  <a:schemeClr val="accent5"/>
                </a:solidFill>
                <a:ea typeface="+mn-ea"/>
                <a:cs typeface="Ali_K_Samik" pitchFamily="2" charset="-78"/>
              </a:rPr>
              <a:t>(طةرِان و كرداري بيرخستنةوة (</a:t>
            </a:r>
            <a:r>
              <a:rPr lang="ar-SA" sz="4000" b="1" u="sng" dirty="0" smtClean="0">
                <a:solidFill>
                  <a:schemeClr val="accent5"/>
                </a:solidFill>
                <a:ea typeface="+mn-ea"/>
                <a:cs typeface="Ali_K_Samik" pitchFamily="2" charset="-78"/>
              </a:rPr>
              <a:t>يادكردنةوة)</a:t>
            </a:r>
            <a:r>
              <a:rPr lang="ar-SA" sz="2200" b="1" u="sng" dirty="0">
                <a:solidFill>
                  <a:srgbClr val="C0504D"/>
                </a:solidFill>
                <a:ea typeface="+mn-ea"/>
                <a:cs typeface="Ali_K_Samik" pitchFamily="2" charset="-78"/>
              </a:rPr>
              <a:t/>
            </a:r>
            <a:br>
              <a:rPr lang="ar-SA" sz="2200" b="1" u="sng" dirty="0">
                <a:solidFill>
                  <a:srgbClr val="C0504D"/>
                </a:solidFill>
                <a:ea typeface="+mn-ea"/>
                <a:cs typeface="Ali_K_Samik" pitchFamily="2" charset="-78"/>
              </a:rPr>
            </a:br>
            <a:endParaRPr lang="ar-IQ" dirty="0"/>
          </a:p>
        </p:txBody>
      </p:sp>
    </p:spTree>
    <p:extLst>
      <p:ext uri="{BB962C8B-B14F-4D97-AF65-F5344CB8AC3E}">
        <p14:creationId xmlns:p14="http://schemas.microsoft.com/office/powerpoint/2010/main" val="3539915453"/>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83357"/>
            <a:ext cx="8229600" cy="4525963"/>
          </a:xfrm>
          <a:solidFill>
            <a:schemeClr val="accent2">
              <a:lumMod val="20000"/>
              <a:lumOff val="80000"/>
            </a:schemeClr>
          </a:solidFill>
        </p:spPr>
        <p:txBody>
          <a:bodyPr>
            <a:normAutofit/>
          </a:bodyPr>
          <a:lstStyle/>
          <a:p>
            <a:pPr marL="0" indent="0" algn="justLow">
              <a:buNone/>
            </a:pPr>
            <a:endParaRPr lang="ar-SA" sz="3500" b="1" u="sng" dirty="0" smtClean="0">
              <a:solidFill>
                <a:srgbClr val="00B050"/>
              </a:solidFill>
            </a:endParaRPr>
          </a:p>
          <a:p>
            <a:pPr marL="0" indent="0" algn="justLow">
              <a:buNone/>
            </a:pPr>
            <a:r>
              <a:rPr lang="ar-SA" sz="3500" b="1" u="sng" dirty="0" smtClean="0">
                <a:solidFill>
                  <a:srgbClr val="00B050"/>
                </a:solidFill>
              </a:rPr>
              <a:t>أ- الذاكرة القصيرة الأمد: </a:t>
            </a:r>
            <a:r>
              <a:rPr lang="ar-SA" b="1" dirty="0">
                <a:solidFill>
                  <a:srgbClr val="C00000"/>
                </a:solidFill>
              </a:rPr>
              <a:t>إن قابلية </a:t>
            </a:r>
            <a:r>
              <a:rPr lang="ar-SA" b="1" dirty="0" smtClean="0">
                <a:solidFill>
                  <a:srgbClr val="C00000"/>
                </a:solidFill>
              </a:rPr>
              <a:t>الإحتفاظ بالعلومات يصل بين بضع ثوان الى عدة دقائق حيث تبدأ المعلومات بالإضمحلال ولكن قبل ان يحدث الإضمحلال تحدث عملية (كهروكيميائية) تسبب عددا من الأحداث في الدماغ مما يؤدي الى إمتداد فترة الإحتفاظ بها</a:t>
            </a:r>
            <a:r>
              <a:rPr lang="ar-SA" b="1" dirty="0">
                <a:solidFill>
                  <a:srgbClr val="C00000"/>
                </a:solidFill>
              </a:rPr>
              <a:t> </a:t>
            </a:r>
            <a:r>
              <a:rPr lang="ar-SA" b="1" dirty="0" smtClean="0">
                <a:solidFill>
                  <a:srgbClr val="C00000"/>
                </a:solidFill>
              </a:rPr>
              <a:t> .</a:t>
            </a:r>
            <a:endParaRPr lang="ar-IQ" dirty="0">
              <a:solidFill>
                <a:srgbClr val="C00000"/>
              </a:solidFill>
            </a:endParaRPr>
          </a:p>
        </p:txBody>
      </p:sp>
      <p:sp>
        <p:nvSpPr>
          <p:cNvPr id="4" name="Title 1"/>
          <p:cNvSpPr>
            <a:spLocks noGrp="1"/>
          </p:cNvSpPr>
          <p:nvPr>
            <p:ph type="title"/>
          </p:nvPr>
        </p:nvSpPr>
        <p:spPr>
          <a:xfrm>
            <a:off x="467544" y="44624"/>
            <a:ext cx="8496944" cy="1296144"/>
          </a:xfrm>
          <a:solidFill>
            <a:schemeClr val="bg2">
              <a:lumMod val="90000"/>
            </a:schemeClr>
          </a:solidFill>
        </p:spPr>
        <p:txBody>
          <a:bodyPr>
            <a:normAutofit fontScale="90000"/>
          </a:bodyPr>
          <a:lstStyle/>
          <a:p>
            <a:pPr lvl="0">
              <a:spcBef>
                <a:spcPct val="20000"/>
              </a:spcBef>
            </a:pPr>
            <a:r>
              <a:rPr lang="ar-SA" sz="3600" b="1" u="sng" dirty="0" smtClean="0">
                <a:solidFill>
                  <a:srgbClr val="F79646"/>
                </a:solidFill>
                <a:ea typeface="+mn-ea"/>
                <a:cs typeface="Arial"/>
              </a:rPr>
              <a:t/>
            </a:r>
            <a:br>
              <a:rPr lang="ar-SA" sz="3600" b="1" u="sng" dirty="0" smtClean="0">
                <a:solidFill>
                  <a:srgbClr val="F79646"/>
                </a:solidFill>
                <a:ea typeface="+mn-ea"/>
                <a:cs typeface="Arial"/>
              </a:rPr>
            </a:br>
            <a:r>
              <a:rPr lang="ar-SA" sz="4000" b="1" u="sng" dirty="0" smtClean="0">
                <a:solidFill>
                  <a:schemeClr val="accent4"/>
                </a:solidFill>
                <a:ea typeface="+mn-ea"/>
                <a:cs typeface="Arial"/>
              </a:rPr>
              <a:t>(أنواع الذاكرة</a:t>
            </a:r>
            <a:r>
              <a:rPr lang="ar-SA" sz="3600" b="1" u="sng" dirty="0" smtClean="0">
                <a:solidFill>
                  <a:schemeClr val="accent4"/>
                </a:solidFill>
                <a:ea typeface="+mn-ea"/>
                <a:cs typeface="Arial"/>
              </a:rPr>
              <a:t>)</a:t>
            </a:r>
            <a:r>
              <a:rPr lang="ar-SA" sz="3600" b="1" u="sng" dirty="0">
                <a:solidFill>
                  <a:schemeClr val="accent4"/>
                </a:solidFill>
              </a:rPr>
              <a:t> </a:t>
            </a:r>
            <a:r>
              <a:rPr lang="ar-SA" sz="4000" b="1" u="sng" dirty="0">
                <a:solidFill>
                  <a:schemeClr val="accent4"/>
                </a:solidFill>
              </a:rPr>
              <a:t>(</a:t>
            </a:r>
            <a:r>
              <a:rPr lang="en-US" sz="4000" b="1" u="sng" dirty="0" smtClean="0">
                <a:solidFill>
                  <a:schemeClr val="accent4"/>
                </a:solidFill>
              </a:rPr>
              <a:t>(Types Of Memory </a:t>
            </a:r>
            <a:r>
              <a:rPr lang="ar-SA" sz="3600" b="1" u="sng" dirty="0" smtClean="0">
                <a:solidFill>
                  <a:schemeClr val="tx1">
                    <a:lumMod val="95000"/>
                    <a:lumOff val="5000"/>
                  </a:schemeClr>
                </a:solidFill>
              </a:rPr>
              <a:t/>
            </a:r>
            <a:br>
              <a:rPr lang="ar-SA" sz="3600" b="1" u="sng" dirty="0" smtClean="0">
                <a:solidFill>
                  <a:schemeClr val="tx1">
                    <a:lumMod val="95000"/>
                    <a:lumOff val="5000"/>
                  </a:schemeClr>
                </a:solidFill>
              </a:rPr>
            </a:br>
            <a:r>
              <a:rPr lang="ar-SA" b="1" u="sng" dirty="0" smtClean="0">
                <a:solidFill>
                  <a:srgbClr val="FF0000"/>
                </a:solidFill>
                <a:ea typeface="+mn-ea"/>
                <a:cs typeface="Ali_K_Samik" pitchFamily="2" charset="-78"/>
              </a:rPr>
              <a:t>(جؤرةكاني بيرخستنةوة (</a:t>
            </a:r>
            <a:r>
              <a:rPr lang="ar-SA" sz="4000" b="1" u="sng" dirty="0" smtClean="0">
                <a:solidFill>
                  <a:srgbClr val="FF0000"/>
                </a:solidFill>
                <a:ea typeface="+mn-ea"/>
                <a:cs typeface="Ali_K_Samik" pitchFamily="2" charset="-78"/>
              </a:rPr>
              <a:t>يادكردنةوة)</a:t>
            </a:r>
            <a:r>
              <a:rPr lang="ar-SA" sz="2200" b="1" u="sng" dirty="0">
                <a:solidFill>
                  <a:srgbClr val="C0504D"/>
                </a:solidFill>
                <a:ea typeface="+mn-ea"/>
                <a:cs typeface="Ali_K_Samik" pitchFamily="2" charset="-78"/>
              </a:rPr>
              <a:t/>
            </a:r>
            <a:br>
              <a:rPr lang="ar-SA" sz="2200" b="1" u="sng" dirty="0">
                <a:solidFill>
                  <a:srgbClr val="C0504D"/>
                </a:solidFill>
                <a:ea typeface="+mn-ea"/>
                <a:cs typeface="Ali_K_Samik" pitchFamily="2" charset="-78"/>
              </a:rPr>
            </a:br>
            <a:endParaRPr lang="ar-IQ" dirty="0"/>
          </a:p>
        </p:txBody>
      </p:sp>
    </p:spTree>
    <p:extLst>
      <p:ext uri="{BB962C8B-B14F-4D97-AF65-F5344CB8AC3E}">
        <p14:creationId xmlns:p14="http://schemas.microsoft.com/office/powerpoint/2010/main" val="4289602184"/>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507288" cy="3312368"/>
          </a:xfrm>
          <a:solidFill>
            <a:schemeClr val="accent6"/>
          </a:solidFill>
        </p:spPr>
        <p:txBody>
          <a:bodyPr>
            <a:normAutofit fontScale="90000"/>
          </a:bodyPr>
          <a:lstStyle/>
          <a:p>
            <a:pPr algn="just"/>
            <a:r>
              <a:rPr lang="ar-SA" sz="4000" b="1" u="sng" dirty="0" smtClean="0">
                <a:solidFill>
                  <a:schemeClr val="tx2"/>
                </a:solidFill>
              </a:rPr>
              <a:t>ب-الذاكرة </a:t>
            </a:r>
            <a:r>
              <a:rPr lang="ar-SA" sz="4000" b="1" u="sng" dirty="0">
                <a:solidFill>
                  <a:schemeClr val="tx2"/>
                </a:solidFill>
              </a:rPr>
              <a:t>الطويلة </a:t>
            </a:r>
            <a:r>
              <a:rPr lang="ar-SA" sz="4000" b="1" u="sng" dirty="0" smtClean="0">
                <a:solidFill>
                  <a:schemeClr val="tx2"/>
                </a:solidFill>
              </a:rPr>
              <a:t>الأمد: </a:t>
            </a:r>
            <a:r>
              <a:rPr lang="ar-SA" sz="3100" b="1" dirty="0" smtClean="0">
                <a:solidFill>
                  <a:schemeClr val="accent2">
                    <a:lumMod val="50000"/>
                  </a:schemeClr>
                </a:solidFill>
              </a:rPr>
              <a:t>في </a:t>
            </a:r>
            <a:r>
              <a:rPr lang="ar-SA" sz="3100" b="1" dirty="0">
                <a:solidFill>
                  <a:schemeClr val="accent2">
                    <a:lumMod val="50000"/>
                  </a:schemeClr>
                </a:solidFill>
              </a:rPr>
              <a:t>هذا النوع من الذاكرة يصل التذكر الى ساعات وأيام وسنوات وهناك علاقة إرتباطية بين الذاكرة القصيرة </a:t>
            </a:r>
            <a:r>
              <a:rPr lang="ar-SA" sz="3100" b="1" dirty="0" smtClean="0">
                <a:solidFill>
                  <a:schemeClr val="accent2">
                    <a:lumMod val="50000"/>
                  </a:schemeClr>
                </a:solidFill>
              </a:rPr>
              <a:t>والطويلة </a:t>
            </a:r>
            <a:r>
              <a:rPr lang="ar-SA" sz="3100" b="1" dirty="0">
                <a:solidFill>
                  <a:schemeClr val="accent2">
                    <a:lumMod val="50000"/>
                  </a:schemeClr>
                </a:solidFill>
              </a:rPr>
              <a:t>فقابلية الخزن في الذاكرة الطويلة عالية </a:t>
            </a:r>
            <a:r>
              <a:rPr lang="ar-SA" sz="3100" b="1" dirty="0" smtClean="0">
                <a:solidFill>
                  <a:schemeClr val="accent2">
                    <a:lumMod val="50000"/>
                  </a:schemeClr>
                </a:solidFill>
              </a:rPr>
              <a:t>جدا،إذ </a:t>
            </a:r>
            <a:r>
              <a:rPr lang="ar-SA" sz="3100" b="1" dirty="0">
                <a:solidFill>
                  <a:schemeClr val="accent2">
                    <a:lumMod val="50000"/>
                  </a:schemeClr>
                </a:solidFill>
              </a:rPr>
              <a:t>يتم خزن معلومات كثيرة وعندما تصل هذه المعلومات الى الخزن الطويل يصعب </a:t>
            </a:r>
            <a:r>
              <a:rPr lang="ar-SA" sz="3100" b="1" dirty="0" smtClean="0">
                <a:solidFill>
                  <a:schemeClr val="accent2">
                    <a:lumMod val="50000"/>
                  </a:schemeClr>
                </a:solidFill>
              </a:rPr>
              <a:t>نسيانه، </a:t>
            </a:r>
            <a:r>
              <a:rPr lang="ar-SA" sz="3100" b="1" dirty="0">
                <a:solidFill>
                  <a:schemeClr val="accent2">
                    <a:lumMod val="50000"/>
                  </a:schemeClr>
                </a:solidFill>
              </a:rPr>
              <a:t>ومن العوامل التي تؤثر في الذاكرة الطويلة الأمد هو زيادة التدريب </a:t>
            </a:r>
            <a:r>
              <a:rPr lang="ar-SA" sz="3100" b="1" dirty="0" smtClean="0">
                <a:solidFill>
                  <a:schemeClr val="accent2">
                    <a:lumMod val="50000"/>
                  </a:schemeClr>
                </a:solidFill>
              </a:rPr>
              <a:t>والتكرارات </a:t>
            </a:r>
            <a:r>
              <a:rPr lang="ar-SA" sz="3100" b="1" dirty="0">
                <a:solidFill>
                  <a:schemeClr val="accent2">
                    <a:lumMod val="50000"/>
                  </a:schemeClr>
                </a:solidFill>
              </a:rPr>
              <a:t>للفعالية التي يقوم بها اللاعب </a:t>
            </a:r>
            <a:r>
              <a:rPr lang="ar-SA" sz="3100" b="1" dirty="0" smtClean="0">
                <a:solidFill>
                  <a:schemeClr val="accent2">
                    <a:lumMod val="50000"/>
                  </a:schemeClr>
                </a:solidFill>
              </a:rPr>
              <a:t>او المتعلم.  </a:t>
            </a:r>
            <a:r>
              <a:rPr lang="ar-IQ" dirty="0"/>
              <a:t/>
            </a:r>
            <a:br>
              <a:rPr lang="ar-IQ" dirty="0"/>
            </a:br>
            <a:endParaRPr lang="ar-IQ" dirty="0"/>
          </a:p>
        </p:txBody>
      </p:sp>
      <p:sp>
        <p:nvSpPr>
          <p:cNvPr id="4" name="Title 1"/>
          <p:cNvSpPr txBox="1">
            <a:spLocks/>
          </p:cNvSpPr>
          <p:nvPr/>
        </p:nvSpPr>
        <p:spPr>
          <a:xfrm>
            <a:off x="230832" y="3429000"/>
            <a:ext cx="8517632" cy="3312368"/>
          </a:xfrm>
          <a:prstGeom prst="rect">
            <a:avLst/>
          </a:prstGeom>
          <a:solidFill>
            <a:schemeClr val="accent2">
              <a:lumMod val="40000"/>
              <a:lumOff val="60000"/>
            </a:schemeClr>
          </a:solidFill>
        </p:spPr>
        <p:txBody>
          <a:bodyPr vert="horz" lIns="91440" tIns="45720" rIns="91440" bIns="45720" rtlCol="1" anchor="ctr">
            <a:normAutofit fontScale="9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justLow"/>
            <a:r>
              <a:rPr lang="ar-SA" sz="4000" b="1" u="sng" dirty="0" smtClean="0">
                <a:solidFill>
                  <a:srgbClr val="00B050"/>
                </a:solidFill>
              </a:rPr>
              <a:t>ج-الذاكرة الحركية: </a:t>
            </a:r>
            <a:r>
              <a:rPr lang="ar-SA" sz="3600" b="1" dirty="0" smtClean="0">
                <a:solidFill>
                  <a:srgbClr val="C00000"/>
                </a:solidFill>
              </a:rPr>
              <a:t>تعني مكان خزن البرامج الحركية والأشكال الحركية لمهارات اللاعب(المتعلم) المتعددة ان كل لاعب يحتفظ ببرنامج حركي لكل مهارة رياضية ويتمكن تنفيذها فكلما زاد التكرار والتدريب على مهارة معينة زادت الذاكرة الحركية دقة في تحديد البرنامج الحركي لتلك المهارة . </a:t>
            </a:r>
            <a:r>
              <a:rPr lang="ar-SA" sz="4000" b="1" dirty="0" smtClean="0">
                <a:solidFill>
                  <a:srgbClr val="C00000"/>
                </a:solidFill>
              </a:rPr>
              <a:t> </a:t>
            </a:r>
            <a:r>
              <a:rPr lang="ar-IQ" dirty="0" smtClean="0"/>
              <a:t/>
            </a:r>
            <a:br>
              <a:rPr lang="ar-IQ" dirty="0" smtClean="0"/>
            </a:br>
            <a:endParaRPr lang="ar-IQ" dirty="0"/>
          </a:p>
        </p:txBody>
      </p:sp>
    </p:spTree>
    <p:extLst>
      <p:ext uri="{BB962C8B-B14F-4D97-AF65-F5344CB8AC3E}">
        <p14:creationId xmlns:p14="http://schemas.microsoft.com/office/powerpoint/2010/main" val="2684957554"/>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55365"/>
            <a:ext cx="8928992" cy="4525963"/>
          </a:xfrm>
          <a:solidFill>
            <a:schemeClr val="accent1">
              <a:lumMod val="60000"/>
              <a:lumOff val="40000"/>
            </a:schemeClr>
          </a:solidFill>
        </p:spPr>
        <p:txBody>
          <a:bodyPr/>
          <a:lstStyle/>
          <a:p>
            <a:pPr marL="0" indent="0" algn="ctr">
              <a:buNone/>
            </a:pPr>
            <a:r>
              <a:rPr lang="ar-SA" sz="3600" b="1" u="sng" dirty="0" smtClean="0">
                <a:latin typeface="+mj-lt"/>
                <a:cs typeface="Arial"/>
              </a:rPr>
              <a:t>أسباب النسيان:</a:t>
            </a:r>
          </a:p>
          <a:p>
            <a:pPr marL="0" indent="0">
              <a:buNone/>
            </a:pPr>
            <a:r>
              <a:rPr lang="ar-SA" sz="3600" b="1" u="sng" dirty="0" smtClean="0">
                <a:latin typeface="+mj-lt"/>
                <a:cs typeface="Arial"/>
              </a:rPr>
              <a:t>1- عدم التركيز المعلومة في الذهن </a:t>
            </a:r>
          </a:p>
          <a:p>
            <a:pPr marL="0" indent="0">
              <a:buNone/>
            </a:pPr>
            <a:r>
              <a:rPr lang="ar-SA" sz="3600" b="1" u="sng" dirty="0" smtClean="0">
                <a:solidFill>
                  <a:srgbClr val="C00000"/>
                </a:solidFill>
                <a:latin typeface="+mj-lt"/>
                <a:cs typeface="Arial"/>
              </a:rPr>
              <a:t>2-إرهاق وكثرة المسؤليات(إجهاد الذهني و البدني)</a:t>
            </a:r>
          </a:p>
          <a:p>
            <a:pPr marL="0" indent="0">
              <a:buNone/>
            </a:pPr>
            <a:r>
              <a:rPr lang="ar-SA" b="1" u="sng" dirty="0" smtClean="0">
                <a:solidFill>
                  <a:schemeClr val="accent6">
                    <a:lumMod val="75000"/>
                  </a:schemeClr>
                </a:solidFill>
                <a:latin typeface="+mj-lt"/>
                <a:cs typeface="Arial"/>
              </a:rPr>
              <a:t>3-التداخل(تعلم مهارات التحكيم (القدم مع السلة او اليد اوالطائرة)</a:t>
            </a:r>
          </a:p>
          <a:p>
            <a:pPr marL="0" indent="0">
              <a:buNone/>
            </a:pPr>
            <a:r>
              <a:rPr lang="ar-SA" sz="3600" b="1" u="sng" dirty="0" smtClean="0">
                <a:solidFill>
                  <a:schemeClr val="accent3">
                    <a:lumMod val="50000"/>
                  </a:schemeClr>
                </a:solidFill>
                <a:latin typeface="+mj-lt"/>
                <a:cs typeface="Arial"/>
              </a:rPr>
              <a:t>4-سوء التغذية وخاصة الطبيعية (التدخين، المشروبات)</a:t>
            </a:r>
          </a:p>
          <a:p>
            <a:pPr marL="0" indent="0">
              <a:buNone/>
            </a:pPr>
            <a:r>
              <a:rPr lang="ar-SA" sz="3600" b="1" u="sng" dirty="0" smtClean="0">
                <a:solidFill>
                  <a:schemeClr val="tx2">
                    <a:lumMod val="50000"/>
                  </a:schemeClr>
                </a:solidFill>
                <a:latin typeface="+mj-lt"/>
                <a:cs typeface="Arial"/>
              </a:rPr>
              <a:t>5- مشاكل الحياة  </a:t>
            </a:r>
            <a:r>
              <a:rPr lang="ar-IQ" sz="3600" b="1" u="sng" dirty="0"/>
              <a:t>(النفسية – العائلية – المحيط)</a:t>
            </a:r>
            <a:endParaRPr lang="ar-IQ" sz="3600" b="1" u="sng" dirty="0">
              <a:solidFill>
                <a:schemeClr val="tx2">
                  <a:lumMod val="50000"/>
                </a:schemeClr>
              </a:solidFill>
              <a:latin typeface="+mj-lt"/>
              <a:cs typeface="Arial"/>
            </a:endParaRPr>
          </a:p>
        </p:txBody>
      </p:sp>
      <p:sp>
        <p:nvSpPr>
          <p:cNvPr id="4" name="Title 1"/>
          <p:cNvSpPr>
            <a:spLocks noGrp="1"/>
          </p:cNvSpPr>
          <p:nvPr>
            <p:ph type="title"/>
          </p:nvPr>
        </p:nvSpPr>
        <p:spPr>
          <a:xfrm>
            <a:off x="0" y="44624"/>
            <a:ext cx="9144000" cy="1872208"/>
          </a:xfrm>
          <a:solidFill>
            <a:schemeClr val="accent4">
              <a:lumMod val="20000"/>
              <a:lumOff val="80000"/>
            </a:schemeClr>
          </a:solidFill>
        </p:spPr>
        <p:txBody>
          <a:bodyPr>
            <a:normAutofit fontScale="90000"/>
          </a:bodyPr>
          <a:lstStyle/>
          <a:p>
            <a:pPr lvl="0" algn="just">
              <a:spcBef>
                <a:spcPct val="20000"/>
              </a:spcBef>
            </a:pPr>
            <a:r>
              <a:rPr lang="ar-SA" sz="3600" b="1" u="sng" dirty="0" smtClean="0">
                <a:solidFill>
                  <a:srgbClr val="F79646"/>
                </a:solidFill>
                <a:ea typeface="+mn-ea"/>
                <a:cs typeface="Arial"/>
              </a:rPr>
              <a:t/>
            </a:r>
            <a:br>
              <a:rPr lang="ar-SA" sz="3600" b="1" u="sng" dirty="0" smtClean="0">
                <a:solidFill>
                  <a:srgbClr val="F79646"/>
                </a:solidFill>
                <a:ea typeface="+mn-ea"/>
                <a:cs typeface="Arial"/>
              </a:rPr>
            </a:br>
            <a:r>
              <a:rPr lang="ar-SA" sz="4000" b="1" u="sng" dirty="0" smtClean="0">
                <a:ea typeface="+mn-ea"/>
                <a:cs typeface="Arial"/>
              </a:rPr>
              <a:t>(النسيان)</a:t>
            </a:r>
            <a:r>
              <a:rPr lang="ar-SA" sz="4000" b="1" u="sng" dirty="0" smtClean="0"/>
              <a:t> </a:t>
            </a:r>
            <a:r>
              <a:rPr lang="ar-SA" sz="4000" b="1" u="sng" dirty="0"/>
              <a:t>(</a:t>
            </a:r>
            <a:r>
              <a:rPr lang="en-US" sz="4000" b="1" u="sng" dirty="0" smtClean="0"/>
              <a:t>(Forget</a:t>
            </a:r>
            <a:r>
              <a:rPr lang="ar-SA" sz="4000" b="1" u="sng" dirty="0" smtClean="0"/>
              <a:t> </a:t>
            </a:r>
            <a:r>
              <a:rPr lang="ar-SA" sz="4000" b="1" u="sng" dirty="0">
                <a:cs typeface="Ali_K_Samik" pitchFamily="2" charset="-78"/>
              </a:rPr>
              <a:t>(لةبيركردن</a:t>
            </a:r>
            <a:r>
              <a:rPr lang="ar-SA" sz="4000" b="1" u="sng" dirty="0" smtClean="0">
                <a:cs typeface="Ali_K_Samik" pitchFamily="2" charset="-78"/>
              </a:rPr>
              <a:t>)  :</a:t>
            </a:r>
            <a:r>
              <a:rPr lang="ar-SA" sz="3600" b="1" u="sng" dirty="0" smtClean="0">
                <a:solidFill>
                  <a:srgbClr val="FF0000"/>
                </a:solidFill>
                <a:cs typeface="Ali_K_Samik" pitchFamily="2" charset="-78"/>
              </a:rPr>
              <a:t/>
            </a:r>
            <a:br>
              <a:rPr lang="ar-SA" sz="3600" b="1" u="sng" dirty="0" smtClean="0">
                <a:solidFill>
                  <a:srgbClr val="FF0000"/>
                </a:solidFill>
                <a:cs typeface="Ali_K_Samik" pitchFamily="2" charset="-78"/>
              </a:rPr>
            </a:br>
            <a:r>
              <a:rPr lang="ar-SA" sz="3600" b="1" u="sng" dirty="0" smtClean="0">
                <a:solidFill>
                  <a:schemeClr val="accent4"/>
                </a:solidFill>
                <a:cs typeface="Arial"/>
              </a:rPr>
              <a:t>النسيان: هو عدم القدرة على إسترجاع المعلومات المناسبة في الوقت المناسب : والنسيان (النعمة و النقمة)</a:t>
            </a:r>
            <a:r>
              <a:rPr lang="ar-SA" sz="3600" b="1" u="sng" dirty="0" smtClean="0">
                <a:solidFill>
                  <a:schemeClr val="tx1">
                    <a:lumMod val="95000"/>
                    <a:lumOff val="5000"/>
                  </a:schemeClr>
                </a:solidFill>
              </a:rPr>
              <a:t/>
            </a:r>
            <a:br>
              <a:rPr lang="ar-SA" sz="3600" b="1" u="sng" dirty="0" smtClean="0">
                <a:solidFill>
                  <a:schemeClr val="tx1">
                    <a:lumMod val="95000"/>
                    <a:lumOff val="5000"/>
                  </a:schemeClr>
                </a:solidFill>
              </a:rPr>
            </a:br>
            <a:endParaRPr lang="ar-IQ" dirty="0"/>
          </a:p>
        </p:txBody>
      </p:sp>
    </p:spTree>
    <p:extLst>
      <p:ext uri="{BB962C8B-B14F-4D97-AF65-F5344CB8AC3E}">
        <p14:creationId xmlns:p14="http://schemas.microsoft.com/office/powerpoint/2010/main" val="2549967771"/>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79512" y="332656"/>
            <a:ext cx="8507288" cy="5904656"/>
          </a:xfrm>
          <a:solidFill>
            <a:schemeClr val="accent4">
              <a:lumMod val="40000"/>
              <a:lumOff val="60000"/>
            </a:schemeClr>
          </a:solidFill>
        </p:spPr>
        <p:txBody>
          <a:bodyPr>
            <a:normAutofit/>
          </a:bodyPr>
          <a:lstStyle/>
          <a:p>
            <a:pPr marL="0" indent="0" algn="ctr">
              <a:buNone/>
            </a:pPr>
            <a:r>
              <a:rPr lang="ar-SA" sz="3600" b="1" u="sng" dirty="0" smtClean="0">
                <a:solidFill>
                  <a:schemeClr val="accent6">
                    <a:lumMod val="50000"/>
                  </a:schemeClr>
                </a:solidFill>
                <a:latin typeface="+mj-lt"/>
                <a:cs typeface="Arial"/>
              </a:rPr>
              <a:t>عــــــــــلاج النسيــــــــان:</a:t>
            </a:r>
          </a:p>
          <a:p>
            <a:pPr marL="0" indent="0" algn="ctr">
              <a:buNone/>
            </a:pPr>
            <a:endParaRPr lang="ar-SA" sz="3600" b="1" u="sng" dirty="0" smtClean="0">
              <a:latin typeface="+mj-lt"/>
              <a:cs typeface="Arial"/>
            </a:endParaRPr>
          </a:p>
          <a:p>
            <a:pPr marL="0" indent="0">
              <a:buNone/>
            </a:pPr>
            <a:r>
              <a:rPr lang="ar-SA" sz="3600" b="1" u="sng" dirty="0" smtClean="0">
                <a:solidFill>
                  <a:srgbClr val="C00000"/>
                </a:solidFill>
                <a:latin typeface="+mj-lt"/>
                <a:cs typeface="Arial"/>
              </a:rPr>
              <a:t>1- الراحة والإسترخاء والسفرات الترفيهية</a:t>
            </a:r>
          </a:p>
          <a:p>
            <a:pPr marL="0" indent="0">
              <a:buNone/>
            </a:pPr>
            <a:endParaRPr lang="ar-SA" sz="3600" b="1" u="sng" dirty="0" smtClean="0">
              <a:latin typeface="+mj-lt"/>
              <a:cs typeface="Arial"/>
            </a:endParaRPr>
          </a:p>
          <a:p>
            <a:pPr marL="0" indent="0">
              <a:buNone/>
            </a:pPr>
            <a:r>
              <a:rPr lang="ar-SA" b="1" u="sng" dirty="0" smtClean="0">
                <a:solidFill>
                  <a:srgbClr val="002060"/>
                </a:solidFill>
                <a:latin typeface="+mj-lt"/>
                <a:cs typeface="Arial"/>
              </a:rPr>
              <a:t>2-تجنب المواد الضارة للجسم </a:t>
            </a:r>
            <a:r>
              <a:rPr lang="ar-SA" b="1" u="sng" dirty="0" smtClean="0">
                <a:solidFill>
                  <a:srgbClr val="002060"/>
                </a:solidFill>
              </a:rPr>
              <a:t>(الحبوب، التدخين</a:t>
            </a:r>
            <a:r>
              <a:rPr lang="ar-SA" b="1" u="sng" dirty="0">
                <a:solidFill>
                  <a:srgbClr val="002060"/>
                </a:solidFill>
              </a:rPr>
              <a:t>، المشروبات</a:t>
            </a:r>
            <a:r>
              <a:rPr lang="ar-SA" b="1" u="sng" dirty="0" smtClean="0">
                <a:solidFill>
                  <a:srgbClr val="002060"/>
                </a:solidFill>
              </a:rPr>
              <a:t>)</a:t>
            </a:r>
          </a:p>
          <a:p>
            <a:pPr marL="0" indent="0">
              <a:buNone/>
            </a:pPr>
            <a:endParaRPr lang="ar-SA" b="1" u="sng" dirty="0">
              <a:solidFill>
                <a:schemeClr val="accent3">
                  <a:lumMod val="50000"/>
                </a:schemeClr>
              </a:solidFill>
            </a:endParaRPr>
          </a:p>
          <a:p>
            <a:pPr marL="0" indent="0">
              <a:buNone/>
            </a:pPr>
            <a:r>
              <a:rPr lang="ar-SA" sz="3600" b="1" u="sng" dirty="0" smtClean="0">
                <a:solidFill>
                  <a:schemeClr val="accent3">
                    <a:lumMod val="50000"/>
                  </a:schemeClr>
                </a:solidFill>
                <a:latin typeface="+mj-lt"/>
                <a:cs typeface="Arial"/>
              </a:rPr>
              <a:t>3-ممارسة الرياضة تنشط الدورة الدموية في المخ</a:t>
            </a:r>
          </a:p>
          <a:p>
            <a:pPr marL="0" indent="0">
              <a:buNone/>
            </a:pPr>
            <a:endParaRPr lang="ar-SA" b="1" u="sng" dirty="0" smtClean="0">
              <a:solidFill>
                <a:schemeClr val="accent6">
                  <a:lumMod val="75000"/>
                </a:schemeClr>
              </a:solidFill>
              <a:latin typeface="+mj-lt"/>
              <a:cs typeface="Arial"/>
            </a:endParaRPr>
          </a:p>
          <a:p>
            <a:pPr marL="0" indent="0">
              <a:buNone/>
            </a:pPr>
            <a:r>
              <a:rPr lang="ar-SA" sz="3600" b="1" u="sng" dirty="0" smtClean="0">
                <a:latin typeface="+mj-lt"/>
                <a:cs typeface="Arial"/>
              </a:rPr>
              <a:t>4- التغذية السليمة و الطبيعية </a:t>
            </a:r>
            <a:endParaRPr lang="ar-IQ" sz="3600" b="1" u="sng" dirty="0">
              <a:latin typeface="+mj-lt"/>
              <a:cs typeface="Arial"/>
            </a:endParaRPr>
          </a:p>
        </p:txBody>
      </p:sp>
    </p:spTree>
    <p:extLst>
      <p:ext uri="{BB962C8B-B14F-4D97-AF65-F5344CB8AC3E}">
        <p14:creationId xmlns:p14="http://schemas.microsoft.com/office/powerpoint/2010/main" val="3228934513"/>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2" y="116632"/>
            <a:ext cx="8676456" cy="2016224"/>
          </a:xfrm>
          <a:solidFill>
            <a:schemeClr val="accent6">
              <a:lumMod val="20000"/>
              <a:lumOff val="80000"/>
            </a:schemeClr>
          </a:solidFill>
        </p:spPr>
        <p:txBody>
          <a:bodyPr>
            <a:normAutofit/>
          </a:bodyPr>
          <a:lstStyle/>
          <a:p>
            <a:r>
              <a:rPr lang="ar-SA" sz="3600" b="1" u="sng" dirty="0">
                <a:solidFill>
                  <a:srgbClr val="F79646"/>
                </a:solidFill>
                <a:cs typeface="Arial"/>
              </a:rPr>
              <a:t>مــرحــلة </a:t>
            </a:r>
            <a:r>
              <a:rPr lang="ar-SA" sz="3600" b="1" u="sng" dirty="0" smtClean="0">
                <a:solidFill>
                  <a:srgbClr val="F79646"/>
                </a:solidFill>
                <a:cs typeface="Arial"/>
              </a:rPr>
              <a:t>الرابعـة</a:t>
            </a:r>
            <a:r>
              <a:rPr lang="ar-SA" sz="3600" b="1" u="sng" dirty="0">
                <a:solidFill>
                  <a:srgbClr val="F79646"/>
                </a:solidFill>
                <a:cs typeface="Arial"/>
              </a:rPr>
              <a:t>:(</a:t>
            </a:r>
            <a:r>
              <a:rPr lang="ar-SA" sz="3600" b="1" u="sng" dirty="0" smtClean="0">
                <a:solidFill>
                  <a:srgbClr val="F79646"/>
                </a:solidFill>
                <a:cs typeface="Arial"/>
              </a:rPr>
              <a:t>التفاعل بين المخزون وبين </a:t>
            </a:r>
            <a:r>
              <a:rPr lang="ar-SA" sz="3600" b="1" u="sng" dirty="0">
                <a:solidFill>
                  <a:srgbClr val="F79646"/>
                </a:solidFill>
                <a:cs typeface="Arial"/>
              </a:rPr>
              <a:t>المثير ) </a:t>
            </a:r>
            <a:r>
              <a:rPr lang="ar-SA" sz="3600" b="1" u="sng" dirty="0" smtClean="0">
                <a:solidFill>
                  <a:srgbClr val="F79646"/>
                </a:solidFill>
                <a:cs typeface="Arial"/>
              </a:rPr>
              <a:t/>
            </a:r>
            <a:br>
              <a:rPr lang="ar-SA" sz="3600" b="1" u="sng" dirty="0" smtClean="0">
                <a:solidFill>
                  <a:srgbClr val="F79646"/>
                </a:solidFill>
                <a:cs typeface="Arial"/>
              </a:rPr>
            </a:br>
            <a:r>
              <a:rPr lang="ar-SA" sz="3600" b="1" u="sng" dirty="0" smtClean="0">
                <a:solidFill>
                  <a:srgbClr val="F79646"/>
                </a:solidFill>
                <a:cs typeface="Arial"/>
              </a:rPr>
              <a:t>– </a:t>
            </a:r>
            <a:r>
              <a:rPr lang="ar-SA" sz="3600" b="1" u="sng" dirty="0">
                <a:solidFill>
                  <a:srgbClr val="F79646"/>
                </a:solidFill>
                <a:cs typeface="Arial"/>
              </a:rPr>
              <a:t>إتخاذ القرار </a:t>
            </a:r>
            <a:r>
              <a:rPr lang="ar-SA" sz="4000" b="1" u="sng" dirty="0" smtClean="0">
                <a:solidFill>
                  <a:schemeClr val="accent5"/>
                </a:solidFill>
                <a:cs typeface="Ali_K_Samik" pitchFamily="2" charset="-78"/>
              </a:rPr>
              <a:t>(برِيار وةرطرتن)</a:t>
            </a:r>
            <a:endParaRPr lang="ar-IQ" sz="3600" dirty="0"/>
          </a:p>
        </p:txBody>
      </p:sp>
      <p:sp>
        <p:nvSpPr>
          <p:cNvPr id="5" name="Title 1"/>
          <p:cNvSpPr txBox="1">
            <a:spLocks/>
          </p:cNvSpPr>
          <p:nvPr/>
        </p:nvSpPr>
        <p:spPr>
          <a:xfrm>
            <a:off x="107504" y="2276872"/>
            <a:ext cx="8928992" cy="4392488"/>
          </a:xfrm>
          <a:prstGeom prst="rect">
            <a:avLst/>
          </a:prstGeom>
          <a:solidFill>
            <a:schemeClr val="accent2">
              <a:lumMod val="40000"/>
              <a:lumOff val="60000"/>
            </a:schemeClr>
          </a:solidFill>
        </p:spPr>
        <p:txBody>
          <a:bodyPr vert="horz" lIns="91440" tIns="45720" rIns="91440" bIns="45720" rtlCol="1" anchor="ctr">
            <a:normAutofit fontScale="97500" lnSpcReduction="1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justLow"/>
            <a:r>
              <a:rPr lang="ar-SA" sz="3700" b="1" dirty="0" smtClean="0">
                <a:solidFill>
                  <a:srgbClr val="002060"/>
                </a:solidFill>
              </a:rPr>
              <a:t>في هذه المرحلة بعد تحديد المثير(المعلومة) بشكل دقيق وتحدث عملية المقارنة في المعلومات المخزونة في الذاكرة(ميموري)  هذه المقارنة عبارة عن البحث وتحديد عن المعلومة الخاصة بهذه اللعبة وسوف يتم اختيار برنامج حركي مخزون يعتقد اللاعب انه مناسب للإستجابة على ذلك المثير وهذا مايسمى بـ (إتخاذ القرار)، وإن دقة إتخاذ القرار يعتمد على(التحديد الدقيق للمثير)و(الخبرة السابقة)     </a:t>
            </a:r>
            <a:r>
              <a:rPr lang="ar-SA" sz="3300" b="1" dirty="0" smtClean="0">
                <a:solidFill>
                  <a:srgbClr val="002060"/>
                </a:solidFill>
              </a:rPr>
              <a:t> </a:t>
            </a:r>
            <a:r>
              <a:rPr lang="ar-SA" sz="3700" b="1" dirty="0" smtClean="0">
                <a:solidFill>
                  <a:srgbClr val="002060"/>
                </a:solidFill>
              </a:rPr>
              <a:t> </a:t>
            </a:r>
            <a:r>
              <a:rPr lang="ar-IQ" sz="3200" b="1" dirty="0" smtClean="0"/>
              <a:t/>
            </a:r>
            <a:br>
              <a:rPr lang="ar-IQ" sz="3200" b="1" dirty="0" smtClean="0"/>
            </a:br>
            <a:endParaRPr lang="ar-IQ" sz="3200" b="1" dirty="0"/>
          </a:p>
        </p:txBody>
      </p:sp>
    </p:spTree>
    <p:extLst>
      <p:ext uri="{BB962C8B-B14F-4D97-AF65-F5344CB8AC3E}">
        <p14:creationId xmlns:p14="http://schemas.microsoft.com/office/powerpoint/2010/main" val="3666050170"/>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457200" y="116632"/>
            <a:ext cx="8229600" cy="1417638"/>
          </a:xfrm>
          <a:prstGeom prst="rect">
            <a:avLst/>
          </a:prstGeom>
          <a:solidFill>
            <a:schemeClr val="tx1"/>
          </a:solidFill>
        </p:spPr>
        <p:txBody>
          <a:bodyPr vert="horz" lIns="91440" tIns="45720" rIns="91440" bIns="45720" rtlCol="1" anchor="ctr">
            <a:normAutofit fontScale="9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4900" b="1" u="sng" dirty="0" smtClean="0">
                <a:solidFill>
                  <a:srgbClr val="F79646"/>
                </a:solidFill>
                <a:cs typeface="Arial"/>
              </a:rPr>
              <a:t>مــرحــلة الخامسة:(التنفيذ القرار) </a:t>
            </a:r>
          </a:p>
          <a:p>
            <a:r>
              <a:rPr lang="ar-SA" sz="4900" b="1" u="sng" dirty="0" smtClean="0">
                <a:solidFill>
                  <a:schemeClr val="accent5"/>
                </a:solidFill>
                <a:cs typeface="Ali_K_Samik" pitchFamily="2" charset="-78"/>
              </a:rPr>
              <a:t>(جيَبةجيَكردني برِيارةكة)</a:t>
            </a:r>
            <a:endParaRPr lang="ar-IQ" dirty="0"/>
          </a:p>
        </p:txBody>
      </p:sp>
      <p:sp>
        <p:nvSpPr>
          <p:cNvPr id="5" name="Title 1"/>
          <p:cNvSpPr txBox="1">
            <a:spLocks noGrp="1"/>
          </p:cNvSpPr>
          <p:nvPr>
            <p:ph idx="1"/>
          </p:nvPr>
        </p:nvSpPr>
        <p:spPr>
          <a:xfrm>
            <a:off x="251520" y="1628801"/>
            <a:ext cx="8784976" cy="4968552"/>
          </a:xfrm>
          <a:prstGeom prst="rect">
            <a:avLst/>
          </a:prstGeom>
          <a:solidFill>
            <a:schemeClr val="accent2">
              <a:lumMod val="40000"/>
              <a:lumOff val="60000"/>
            </a:schemeClr>
          </a:solidFill>
        </p:spPr>
        <p:txBody>
          <a:bodyPr vert="horz" lIns="91440" tIns="45720" rIns="91440" bIns="45720" rtlCol="1" anchor="ctr">
            <a:normAutofit fontScale="375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justLow" rtl="0">
              <a:lnSpc>
                <a:spcPct val="170000"/>
              </a:lnSpc>
            </a:pPr>
            <a:r>
              <a:rPr lang="ar-SA" sz="7500" b="1" dirty="0" smtClean="0">
                <a:solidFill>
                  <a:srgbClr val="002060"/>
                </a:solidFill>
              </a:rPr>
              <a:t>نتيجة </a:t>
            </a:r>
            <a:r>
              <a:rPr lang="ar-SA" sz="7500" b="1" dirty="0">
                <a:solidFill>
                  <a:srgbClr val="002060"/>
                </a:solidFill>
              </a:rPr>
              <a:t>مقارنة المثير مع المعلومات المخزونة سوف </a:t>
            </a:r>
            <a:r>
              <a:rPr lang="ar-SA" sz="7500" b="1" dirty="0" smtClean="0">
                <a:solidFill>
                  <a:srgbClr val="002060"/>
                </a:solidFill>
              </a:rPr>
              <a:t>يكون هناك </a:t>
            </a:r>
            <a:r>
              <a:rPr lang="ar-SA" sz="7500" b="1" dirty="0">
                <a:solidFill>
                  <a:srgbClr val="002060"/>
                </a:solidFill>
              </a:rPr>
              <a:t>أختيار لإستجابة </a:t>
            </a:r>
            <a:r>
              <a:rPr lang="ar-SA" sz="7500" b="1" dirty="0" smtClean="0">
                <a:solidFill>
                  <a:srgbClr val="002060"/>
                </a:solidFill>
              </a:rPr>
              <a:t>معينة </a:t>
            </a:r>
            <a:r>
              <a:rPr lang="ar-SA" sz="7500" b="1" dirty="0">
                <a:solidFill>
                  <a:srgbClr val="002060"/>
                </a:solidFill>
              </a:rPr>
              <a:t>ومناسبة، لو رجعنا الى اللاعب التنس وقراراته المتخذة مسبقا بأن يتحرك الى جهة اليسار وبسرعة معينة ووضع الجسم في حالة معينة وهذا يعتمد بشكل عام الى زاوية إنطلاق الكرة وكذلك سرعته وإتجاهه وان كل هذه القرارات وتنفيذها يعتمد على الخبرات السابقة وهذا يعتمد على التكرارات المتتالية و المتواصلة التي تمت لهذه الإستجابة وهنا يظهر أهمية </a:t>
            </a:r>
            <a:r>
              <a:rPr lang="ar-SA" sz="7500" b="1" dirty="0" smtClean="0">
                <a:solidFill>
                  <a:srgbClr val="002060"/>
                </a:solidFill>
              </a:rPr>
              <a:t>التدريب و التكرار   </a:t>
            </a:r>
            <a:r>
              <a:rPr lang="ar-IQ" dirty="0" smtClean="0"/>
              <a:t/>
            </a:r>
            <a:br>
              <a:rPr lang="ar-IQ" dirty="0" smtClean="0"/>
            </a:br>
            <a:endParaRPr lang="ar-IQ" dirty="0"/>
          </a:p>
        </p:txBody>
      </p:sp>
    </p:spTree>
    <p:extLst>
      <p:ext uri="{BB962C8B-B14F-4D97-AF65-F5344CB8AC3E}">
        <p14:creationId xmlns:p14="http://schemas.microsoft.com/office/powerpoint/2010/main" val="1940481527"/>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title"/>
          </p:nvPr>
        </p:nvSpPr>
        <p:spPr>
          <a:xfrm>
            <a:off x="2699792" y="5541708"/>
            <a:ext cx="6408713" cy="1077348"/>
          </a:xfr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a:noAutofit/>
          </a:bodyPr>
          <a:lstStyle/>
          <a:p>
            <a:pPr algn="ctr" rtl="1"/>
            <a:endParaRPr lang="ar-IQ" sz="4800" dirty="0" smtClean="0"/>
          </a:p>
          <a:p>
            <a:pPr algn="ctr" rtl="1"/>
            <a:endParaRPr lang="ar-IQ" sz="4800" dirty="0"/>
          </a:p>
          <a:p>
            <a:pPr algn="ctr" rtl="1"/>
            <a:endParaRPr lang="ar-IQ" sz="4800" dirty="0" smtClean="0"/>
          </a:p>
          <a:p>
            <a:pPr algn="ctr" rtl="1"/>
            <a:endParaRPr lang="ar-IQ" sz="4800" dirty="0"/>
          </a:p>
          <a:p>
            <a:pPr algn="ctr" rtl="1"/>
            <a:endParaRPr lang="ar-IQ" sz="4800" dirty="0" smtClean="0"/>
          </a:p>
          <a:p>
            <a:pPr algn="ctr" rtl="1"/>
            <a:endParaRPr lang="ar-IQ" sz="4800" dirty="0"/>
          </a:p>
          <a:p>
            <a:r>
              <a:rPr lang="ar-SA" sz="4800" dirty="0" smtClean="0"/>
              <a:t/>
            </a:r>
            <a:br>
              <a:rPr lang="ar-SA" sz="4800" dirty="0" smtClean="0"/>
            </a:br>
            <a:r>
              <a:rPr lang="ar-IQ" sz="4800" dirty="0" smtClean="0"/>
              <a:t>مخطط </a:t>
            </a:r>
            <a:r>
              <a:rPr lang="ar-SA" sz="4800" dirty="0" smtClean="0"/>
              <a:t>لمراحل </a:t>
            </a:r>
            <a:r>
              <a:rPr lang="ar-IQ" sz="4800" dirty="0" smtClean="0"/>
              <a:t>العمليات </a:t>
            </a:r>
            <a:r>
              <a:rPr lang="ar-IQ" sz="4800" dirty="0"/>
              <a:t>العقلية</a:t>
            </a:r>
            <a:endParaRPr lang="ar-IQ" sz="4800" dirty="0" smtClean="0"/>
          </a:p>
          <a:p>
            <a:pPr algn="ctr" rtl="1"/>
            <a:endParaRPr lang="ar-IQ" sz="4800" dirty="0"/>
          </a:p>
          <a:p>
            <a:pPr algn="ctr" rtl="1"/>
            <a:endParaRPr lang="ar-IQ" sz="4800" dirty="0" smtClean="0"/>
          </a:p>
          <a:p>
            <a:pPr algn="ctr" rtl="1"/>
            <a:endParaRPr lang="ar-IQ" sz="4800" dirty="0"/>
          </a:p>
          <a:p>
            <a:pPr marL="0" indent="0" algn="ctr">
              <a:buNone/>
            </a:pPr>
            <a:endParaRPr lang="ar-IQ" sz="4800" dirty="0" smtClean="0"/>
          </a:p>
          <a:p>
            <a:pPr marL="0" indent="0" algn="ctr">
              <a:buNone/>
            </a:pPr>
            <a:endParaRPr lang="ar-IQ" sz="4800" dirty="0" smtClean="0"/>
          </a:p>
          <a:p>
            <a:pPr marL="0" indent="0" algn="ctr">
              <a:buNone/>
            </a:pPr>
            <a:endParaRPr lang="ar-IQ" sz="4800" dirty="0" smtClean="0"/>
          </a:p>
          <a:p>
            <a:pPr marL="0" indent="0" algn="ctr">
              <a:buNone/>
            </a:pPr>
            <a:r>
              <a:rPr lang="ar-IQ" sz="4800" dirty="0" smtClean="0"/>
              <a:t>                                              </a:t>
            </a:r>
            <a:endParaRPr lang="en-US" sz="4800" dirty="0"/>
          </a:p>
        </p:txBody>
      </p:sp>
      <p:sp>
        <p:nvSpPr>
          <p:cNvPr id="6" name="Right Arrow Callout 5"/>
          <p:cNvSpPr/>
          <p:nvPr/>
        </p:nvSpPr>
        <p:spPr>
          <a:xfrm rot="5400000">
            <a:off x="4083678" y="-569505"/>
            <a:ext cx="1094697" cy="2610987"/>
          </a:xfrm>
          <a:prstGeom prst="rightArrowCallout">
            <a:avLst/>
          </a:prstGeom>
          <a:solidFill>
            <a:schemeClr val="tx2">
              <a:lumMod val="40000"/>
              <a:lumOff val="60000"/>
            </a:schemeClr>
          </a:solidFill>
        </p:spPr>
        <p:style>
          <a:lnRef idx="2">
            <a:schemeClr val="accent1"/>
          </a:lnRef>
          <a:fillRef idx="1">
            <a:schemeClr val="lt1"/>
          </a:fillRef>
          <a:effectRef idx="0">
            <a:schemeClr val="accent1"/>
          </a:effectRef>
          <a:fontRef idx="minor">
            <a:schemeClr val="dk1"/>
          </a:fontRef>
        </p:style>
        <p:txBody>
          <a:bodyPr vert="vert270" rtlCol="1" anchor="ctr"/>
          <a:lstStyle/>
          <a:p>
            <a:pPr algn="ctr"/>
            <a:r>
              <a:rPr lang="ar-IQ" sz="4000" dirty="0" smtClean="0"/>
              <a:t>المثيرات </a:t>
            </a:r>
            <a:endParaRPr lang="ar-IQ" sz="4000" dirty="0"/>
          </a:p>
        </p:txBody>
      </p:sp>
      <p:sp>
        <p:nvSpPr>
          <p:cNvPr id="7" name="Flowchart: Delay 6"/>
          <p:cNvSpPr/>
          <p:nvPr/>
        </p:nvSpPr>
        <p:spPr>
          <a:xfrm rot="5400000">
            <a:off x="4261974" y="-5391"/>
            <a:ext cx="692056" cy="3096343"/>
          </a:xfrm>
          <a:prstGeom prst="flowChartDelay">
            <a:avLst/>
          </a:prstGeom>
          <a:solidFill>
            <a:schemeClr val="accent3">
              <a:lumMod val="60000"/>
              <a:lumOff val="40000"/>
            </a:schemeClr>
          </a:solidFill>
        </p:spPr>
        <p:style>
          <a:lnRef idx="2">
            <a:schemeClr val="accent2"/>
          </a:lnRef>
          <a:fillRef idx="1">
            <a:schemeClr val="lt1"/>
          </a:fillRef>
          <a:effectRef idx="0">
            <a:schemeClr val="accent2"/>
          </a:effectRef>
          <a:fontRef idx="minor">
            <a:schemeClr val="dk1"/>
          </a:fontRef>
        </p:style>
        <p:txBody>
          <a:bodyPr vert="vert270" rtlCol="1" anchor="ctr"/>
          <a:lstStyle/>
          <a:p>
            <a:pPr algn="ctr"/>
            <a:endParaRPr lang="ar-IQ" dirty="0" smtClean="0">
              <a:solidFill>
                <a:schemeClr val="tx1"/>
              </a:solidFill>
            </a:endParaRPr>
          </a:p>
          <a:p>
            <a:pPr algn="ctr"/>
            <a:r>
              <a:rPr lang="ar-IQ" sz="2800" dirty="0" smtClean="0">
                <a:solidFill>
                  <a:schemeClr val="tx1"/>
                </a:solidFill>
              </a:rPr>
              <a:t>الانتباه </a:t>
            </a:r>
            <a:r>
              <a:rPr lang="ar-IQ" sz="2800" dirty="0">
                <a:solidFill>
                  <a:schemeClr val="tx1"/>
                </a:solidFill>
              </a:rPr>
              <a:t>الاختياري</a:t>
            </a:r>
            <a:endParaRPr lang="en-US" sz="2800" dirty="0">
              <a:solidFill>
                <a:schemeClr val="tx1"/>
              </a:solidFill>
            </a:endParaRPr>
          </a:p>
          <a:p>
            <a:pPr algn="ctr"/>
            <a:endParaRPr lang="ar-IQ" dirty="0">
              <a:solidFill>
                <a:schemeClr val="tx1"/>
              </a:solidFill>
            </a:endParaRPr>
          </a:p>
        </p:txBody>
      </p:sp>
      <p:sp>
        <p:nvSpPr>
          <p:cNvPr id="8" name="Rounded Rectangle 7"/>
          <p:cNvSpPr/>
          <p:nvPr/>
        </p:nvSpPr>
        <p:spPr>
          <a:xfrm>
            <a:off x="3203848" y="2204864"/>
            <a:ext cx="2819400" cy="533400"/>
          </a:xfrm>
          <a:prstGeom prst="roundRect">
            <a:avLst/>
          </a:prstGeom>
          <a:solidFill>
            <a:srgbClr val="FFFF00"/>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ar-IQ" sz="3600" b="1" dirty="0" smtClean="0">
                <a:solidFill>
                  <a:schemeClr val="accent3">
                    <a:lumMod val="50000"/>
                  </a:schemeClr>
                </a:solidFill>
              </a:rPr>
              <a:t>تحديد المثير</a:t>
            </a:r>
            <a:endParaRPr lang="en-US" sz="3200" b="1" dirty="0">
              <a:solidFill>
                <a:schemeClr val="accent3">
                  <a:lumMod val="50000"/>
                </a:schemeClr>
              </a:solidFill>
            </a:endParaRPr>
          </a:p>
        </p:txBody>
      </p:sp>
      <p:sp>
        <p:nvSpPr>
          <p:cNvPr id="9" name="Rounded Rectangle 8"/>
          <p:cNvSpPr/>
          <p:nvPr/>
        </p:nvSpPr>
        <p:spPr>
          <a:xfrm>
            <a:off x="3325533" y="3068960"/>
            <a:ext cx="2697715" cy="609600"/>
          </a:xfrm>
          <a:prstGeom prst="roundRect">
            <a:avLst/>
          </a:prstGeom>
          <a:solidFill>
            <a:schemeClr val="accent6">
              <a:lumMod val="75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ar-IQ" sz="3200" b="1" dirty="0" smtClean="0">
                <a:solidFill>
                  <a:schemeClr val="tx1"/>
                </a:solidFill>
              </a:rPr>
              <a:t>البحث في الذاكرة</a:t>
            </a:r>
            <a:endParaRPr lang="en-US" sz="3200" b="1" dirty="0">
              <a:solidFill>
                <a:schemeClr val="tx1"/>
              </a:solidFill>
            </a:endParaRPr>
          </a:p>
        </p:txBody>
      </p:sp>
      <p:sp>
        <p:nvSpPr>
          <p:cNvPr id="10" name="Rounded Rectangle 9"/>
          <p:cNvSpPr/>
          <p:nvPr/>
        </p:nvSpPr>
        <p:spPr>
          <a:xfrm>
            <a:off x="3325533" y="4005064"/>
            <a:ext cx="2830641" cy="1106016"/>
          </a:xfrm>
          <a:prstGeom prst="roundRect">
            <a:avLst/>
          </a:prstGeom>
          <a:solidFill>
            <a:schemeClr val="accent4">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ar-IQ" sz="2400" b="1" dirty="0" smtClean="0">
                <a:solidFill>
                  <a:schemeClr val="tx1"/>
                </a:solidFill>
              </a:rPr>
              <a:t>التفاعل بين المخزون والمثير (اتخاذ القرار)</a:t>
            </a:r>
            <a:endParaRPr lang="en-US" sz="2400" b="1" dirty="0">
              <a:solidFill>
                <a:schemeClr val="tx1"/>
              </a:solidFill>
            </a:endParaRPr>
          </a:p>
        </p:txBody>
      </p:sp>
      <p:sp>
        <p:nvSpPr>
          <p:cNvPr id="11" name="Sun 10"/>
          <p:cNvSpPr/>
          <p:nvPr/>
        </p:nvSpPr>
        <p:spPr>
          <a:xfrm>
            <a:off x="107504" y="4558072"/>
            <a:ext cx="3096344" cy="1967272"/>
          </a:xfrm>
          <a:prstGeom prst="sun">
            <a:avLst/>
          </a:prstGeom>
          <a:solidFill>
            <a:schemeClr val="accent4"/>
          </a:solidFill>
        </p:spPr>
        <p:style>
          <a:lnRef idx="2">
            <a:schemeClr val="dk1"/>
          </a:lnRef>
          <a:fillRef idx="1">
            <a:schemeClr val="lt1"/>
          </a:fillRef>
          <a:effectRef idx="0">
            <a:schemeClr val="dk1"/>
          </a:effectRef>
          <a:fontRef idx="minor">
            <a:schemeClr val="dk1"/>
          </a:fontRef>
        </p:style>
        <p:txBody>
          <a:bodyPr rtlCol="1" anchor="ctr"/>
          <a:lstStyle/>
          <a:p>
            <a:pPr algn="ctr"/>
            <a:r>
              <a:rPr lang="ar-IQ" b="1" dirty="0">
                <a:solidFill>
                  <a:schemeClr val="tx1"/>
                </a:solidFill>
              </a:rPr>
              <a:t> </a:t>
            </a:r>
            <a:endParaRPr lang="ar-IQ" b="1" dirty="0" smtClean="0">
              <a:solidFill>
                <a:schemeClr val="tx1"/>
              </a:solidFill>
            </a:endParaRPr>
          </a:p>
          <a:p>
            <a:pPr algn="ctr"/>
            <a:r>
              <a:rPr lang="ar-IQ" sz="2800" b="1" dirty="0" smtClean="0">
                <a:solidFill>
                  <a:schemeClr val="tx1"/>
                </a:solidFill>
              </a:rPr>
              <a:t>تنفيذ </a:t>
            </a:r>
            <a:r>
              <a:rPr lang="ar-IQ" sz="2800" b="1" dirty="0">
                <a:solidFill>
                  <a:schemeClr val="tx1"/>
                </a:solidFill>
              </a:rPr>
              <a:t>القرار </a:t>
            </a:r>
            <a:endParaRPr lang="en-US" sz="2800" b="1" dirty="0">
              <a:solidFill>
                <a:schemeClr val="tx1"/>
              </a:solidFill>
            </a:endParaRPr>
          </a:p>
          <a:p>
            <a:pPr algn="ctr"/>
            <a:endParaRPr lang="ar-IQ" dirty="0">
              <a:solidFill>
                <a:schemeClr val="tx1"/>
              </a:solidFill>
            </a:endParaRPr>
          </a:p>
        </p:txBody>
      </p:sp>
      <p:sp>
        <p:nvSpPr>
          <p:cNvPr id="12" name="Down Arrow 11"/>
          <p:cNvSpPr/>
          <p:nvPr/>
        </p:nvSpPr>
        <p:spPr>
          <a:xfrm>
            <a:off x="4512974" y="1916832"/>
            <a:ext cx="275050" cy="2586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3" name="Down Arrow 12"/>
          <p:cNvSpPr/>
          <p:nvPr/>
        </p:nvSpPr>
        <p:spPr>
          <a:xfrm>
            <a:off x="4512974" y="2780928"/>
            <a:ext cx="215246" cy="2586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4" name="Down Arrow 13"/>
          <p:cNvSpPr/>
          <p:nvPr/>
        </p:nvSpPr>
        <p:spPr>
          <a:xfrm>
            <a:off x="4355976" y="3717032"/>
            <a:ext cx="484632" cy="4320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5" name="Down Arrow 14"/>
          <p:cNvSpPr/>
          <p:nvPr/>
        </p:nvSpPr>
        <p:spPr>
          <a:xfrm rot="4139700">
            <a:off x="2761626" y="4666581"/>
            <a:ext cx="465479" cy="93151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2813729054"/>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16632"/>
            <a:ext cx="8930670" cy="3600400"/>
          </a:xfr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ar-SA" sz="2800" b="1" u="sng" dirty="0"/>
              <a:t>أهداف</a:t>
            </a:r>
            <a:r>
              <a:rPr lang="ar-IQ" sz="2800" b="1" u="sng" dirty="0" smtClean="0">
                <a:solidFill>
                  <a:schemeClr val="tx1"/>
                </a:solidFill>
                <a:latin typeface="+mj-lt"/>
                <a:ea typeface="+mj-ea"/>
                <a:cs typeface="+mj-cs"/>
              </a:rPr>
              <a:t> </a:t>
            </a:r>
            <a:r>
              <a:rPr lang="ar-SA" sz="2800" b="1" u="sng" dirty="0" smtClean="0">
                <a:solidFill>
                  <a:schemeClr val="tx1"/>
                </a:solidFill>
                <a:latin typeface="+mj-lt"/>
                <a:ea typeface="+mj-ea"/>
                <a:cs typeface="+mj-cs"/>
              </a:rPr>
              <a:t>و أهمية </a:t>
            </a:r>
            <a:r>
              <a:rPr lang="ar-IQ" sz="2800" b="1" u="sng" dirty="0" smtClean="0">
                <a:solidFill>
                  <a:schemeClr val="tx1"/>
                </a:solidFill>
                <a:latin typeface="+mj-lt"/>
                <a:ea typeface="+mj-ea"/>
                <a:cs typeface="+mj-cs"/>
              </a:rPr>
              <a:t>دراسة </a:t>
            </a:r>
            <a:r>
              <a:rPr lang="ar-IQ" sz="2800" b="1" u="sng" dirty="0">
                <a:solidFill>
                  <a:schemeClr val="tx1"/>
                </a:solidFill>
                <a:latin typeface="+mj-lt"/>
                <a:ea typeface="+mj-ea"/>
                <a:cs typeface="+mj-cs"/>
              </a:rPr>
              <a:t>التعلم </a:t>
            </a:r>
            <a:r>
              <a:rPr lang="ar-IQ" sz="2800" b="1" u="sng" dirty="0" smtClean="0">
                <a:solidFill>
                  <a:schemeClr val="tx1"/>
                </a:solidFill>
                <a:latin typeface="+mj-lt"/>
                <a:ea typeface="+mj-ea"/>
                <a:cs typeface="+mj-cs"/>
              </a:rPr>
              <a:t>الحركي: </a:t>
            </a:r>
            <a:r>
              <a:rPr lang="ar-SA" sz="2800" b="1" u="sng" dirty="0" smtClean="0">
                <a:solidFill>
                  <a:schemeClr val="tx1"/>
                </a:solidFill>
                <a:latin typeface="+mj-lt"/>
                <a:ea typeface="+mj-ea"/>
                <a:cs typeface="+mj-cs"/>
              </a:rPr>
              <a:t> </a:t>
            </a:r>
            <a:r>
              <a:rPr lang="ar-IQ" sz="2800" b="1" u="sng" dirty="0" smtClean="0"/>
              <a:t>(ئامانج</a:t>
            </a:r>
            <a:r>
              <a:rPr lang="ar-SA" sz="2800" b="1" u="sng" dirty="0" smtClean="0"/>
              <a:t> و</a:t>
            </a:r>
            <a:r>
              <a:rPr lang="ar-IQ" sz="2800" u="sng" dirty="0" smtClean="0"/>
              <a:t> </a:t>
            </a:r>
            <a:r>
              <a:rPr lang="ar-SA" sz="2800" b="1" u="sng" dirty="0" smtClean="0"/>
              <a:t>ك</a:t>
            </a:r>
            <a:r>
              <a:rPr lang="ar-IQ" sz="2800" b="1" u="sng" dirty="0" smtClean="0"/>
              <a:t>رن</a:t>
            </a:r>
            <a:r>
              <a:rPr lang="ar-SA" sz="2800" b="1" u="sng" dirty="0" smtClean="0"/>
              <a:t>ك</a:t>
            </a:r>
            <a:r>
              <a:rPr lang="ar-IQ" sz="2800" b="1" u="sng" dirty="0" smtClean="0"/>
              <a:t>ي </a:t>
            </a:r>
            <a:r>
              <a:rPr lang="ar-IQ" sz="2800" b="1" u="sng" dirty="0"/>
              <a:t>خويَندني فيَربووني جوولَة </a:t>
            </a:r>
            <a:r>
              <a:rPr lang="ar-IQ" sz="2800" b="1" u="sng" dirty="0" smtClean="0"/>
              <a:t>)</a:t>
            </a:r>
            <a:endParaRPr lang="ar-SA" sz="2800" b="1" u="sng" dirty="0" smtClean="0"/>
          </a:p>
          <a:p>
            <a:pPr marL="0" indent="0">
              <a:buNone/>
            </a:pPr>
            <a:endParaRPr lang="ar-IQ" sz="2800" b="1" u="sng" dirty="0">
              <a:solidFill>
                <a:schemeClr val="tx1"/>
              </a:solidFill>
              <a:latin typeface="+mj-lt"/>
              <a:ea typeface="+mj-ea"/>
              <a:cs typeface="+mj-cs"/>
            </a:endParaRPr>
          </a:p>
          <a:p>
            <a:pPr marL="0" indent="0">
              <a:buNone/>
            </a:pPr>
            <a:r>
              <a:rPr lang="ar-IQ" sz="2800" b="1" dirty="0">
                <a:solidFill>
                  <a:schemeClr val="tx1"/>
                </a:solidFill>
                <a:latin typeface="+mj-lt"/>
                <a:ea typeface="+mj-ea"/>
                <a:cs typeface="+mj-cs"/>
              </a:rPr>
              <a:t>1-</a:t>
            </a:r>
            <a:r>
              <a:rPr lang="en-US" sz="2800" b="1" dirty="0">
                <a:solidFill>
                  <a:schemeClr val="tx1"/>
                </a:solidFill>
                <a:latin typeface="+mj-lt"/>
                <a:ea typeface="+mj-ea"/>
                <a:cs typeface="+mj-cs"/>
              </a:rPr>
              <a:t> </a:t>
            </a:r>
            <a:r>
              <a:rPr lang="ar-IQ" sz="2800" b="1" dirty="0">
                <a:solidFill>
                  <a:schemeClr val="tx1"/>
                </a:solidFill>
                <a:latin typeface="+mj-lt"/>
                <a:ea typeface="+mj-ea"/>
                <a:cs typeface="+mj-cs"/>
              </a:rPr>
              <a:t>الاقتصاد في الجهد والوصول للجودة في الاداء الحركي .</a:t>
            </a:r>
          </a:p>
          <a:p>
            <a:pPr marL="0" indent="0">
              <a:buNone/>
            </a:pPr>
            <a:r>
              <a:rPr lang="ar-IQ" sz="2800" b="1" dirty="0">
                <a:solidFill>
                  <a:schemeClr val="tx1"/>
                </a:solidFill>
                <a:latin typeface="+mj-lt"/>
                <a:ea typeface="+mj-ea"/>
                <a:cs typeface="+mj-cs"/>
              </a:rPr>
              <a:t>2-</a:t>
            </a:r>
            <a:r>
              <a:rPr lang="en-US" sz="2800" b="1" dirty="0">
                <a:solidFill>
                  <a:schemeClr val="tx1"/>
                </a:solidFill>
                <a:latin typeface="+mj-lt"/>
                <a:ea typeface="+mj-ea"/>
                <a:cs typeface="+mj-cs"/>
              </a:rPr>
              <a:t> </a:t>
            </a:r>
            <a:r>
              <a:rPr lang="ar-IQ" sz="2800" b="1" dirty="0">
                <a:solidFill>
                  <a:schemeClr val="tx1"/>
                </a:solidFill>
                <a:latin typeface="+mj-lt"/>
                <a:ea typeface="+mj-ea"/>
                <a:cs typeface="+mj-cs"/>
              </a:rPr>
              <a:t>الوصول للاسلوب الجمالي في الاداء الحركي  . </a:t>
            </a:r>
          </a:p>
          <a:p>
            <a:pPr marL="0" indent="0">
              <a:buNone/>
            </a:pPr>
            <a:r>
              <a:rPr lang="ar-IQ" sz="2800" b="1" dirty="0">
                <a:solidFill>
                  <a:schemeClr val="tx1"/>
                </a:solidFill>
                <a:latin typeface="+mj-lt"/>
                <a:ea typeface="+mj-ea"/>
                <a:cs typeface="+mj-cs"/>
              </a:rPr>
              <a:t>3-</a:t>
            </a:r>
            <a:r>
              <a:rPr lang="en-US" sz="2800" b="1" dirty="0">
                <a:solidFill>
                  <a:schemeClr val="tx1"/>
                </a:solidFill>
                <a:latin typeface="+mj-lt"/>
                <a:ea typeface="+mj-ea"/>
                <a:cs typeface="+mj-cs"/>
              </a:rPr>
              <a:t> </a:t>
            </a:r>
            <a:r>
              <a:rPr lang="ar-IQ" sz="2800" b="1" dirty="0">
                <a:solidFill>
                  <a:schemeClr val="tx1"/>
                </a:solidFill>
                <a:latin typeface="+mj-lt"/>
                <a:ea typeface="+mj-ea"/>
                <a:cs typeface="+mj-cs"/>
              </a:rPr>
              <a:t>تجنب الاصابات عند الاداء </a:t>
            </a:r>
            <a:r>
              <a:rPr lang="ar-SA" sz="2800" b="1" dirty="0" smtClean="0">
                <a:solidFill>
                  <a:schemeClr val="tx1"/>
                </a:solidFill>
                <a:latin typeface="+mj-lt"/>
                <a:ea typeface="+mj-ea"/>
                <a:cs typeface="+mj-cs"/>
              </a:rPr>
              <a:t>.</a:t>
            </a:r>
            <a:endParaRPr lang="ar-IQ" sz="2800" b="1" dirty="0">
              <a:solidFill>
                <a:schemeClr val="tx1"/>
              </a:solidFill>
              <a:latin typeface="+mj-lt"/>
              <a:ea typeface="+mj-ea"/>
              <a:cs typeface="+mj-cs"/>
            </a:endParaRPr>
          </a:p>
          <a:p>
            <a:pPr marL="0" indent="0">
              <a:buNone/>
            </a:pPr>
            <a:r>
              <a:rPr lang="ar-IQ" sz="2800" b="1" dirty="0">
                <a:solidFill>
                  <a:schemeClr val="tx1"/>
                </a:solidFill>
                <a:latin typeface="+mj-lt"/>
                <a:ea typeface="+mj-ea"/>
                <a:cs typeface="+mj-cs"/>
              </a:rPr>
              <a:t>4- اكتشاف اسباب نقاط الضعف </a:t>
            </a:r>
            <a:r>
              <a:rPr lang="ar-SA" sz="2800" b="1" dirty="0" smtClean="0">
                <a:solidFill>
                  <a:schemeClr val="tx1"/>
                </a:solidFill>
                <a:latin typeface="+mj-lt"/>
                <a:ea typeface="+mj-ea"/>
                <a:cs typeface="+mj-cs"/>
              </a:rPr>
              <a:t>و</a:t>
            </a:r>
            <a:r>
              <a:rPr lang="ar-IQ" sz="2800" b="1" dirty="0" smtClean="0">
                <a:solidFill>
                  <a:schemeClr val="tx1"/>
                </a:solidFill>
                <a:latin typeface="+mj-lt"/>
                <a:ea typeface="+mj-ea"/>
                <a:cs typeface="+mj-cs"/>
              </a:rPr>
              <a:t>القوة في</a:t>
            </a:r>
            <a:r>
              <a:rPr lang="ar-SA" sz="2800" b="1" dirty="0" smtClean="0">
                <a:solidFill>
                  <a:schemeClr val="tx1"/>
                </a:solidFill>
                <a:latin typeface="+mj-lt"/>
                <a:ea typeface="+mj-ea"/>
                <a:cs typeface="+mj-cs"/>
              </a:rPr>
              <a:t> الأداء الحركي</a:t>
            </a:r>
            <a:r>
              <a:rPr lang="ar-IQ" sz="2800" b="1" dirty="0" smtClean="0">
                <a:solidFill>
                  <a:schemeClr val="tx1"/>
                </a:solidFill>
                <a:latin typeface="+mj-lt"/>
                <a:ea typeface="+mj-ea"/>
                <a:cs typeface="+mj-cs"/>
              </a:rPr>
              <a:t> </a:t>
            </a:r>
            <a:r>
              <a:rPr lang="ar-SA" sz="2800" b="1" dirty="0" smtClean="0">
                <a:solidFill>
                  <a:schemeClr val="tx1"/>
                </a:solidFill>
                <a:latin typeface="+mj-lt"/>
                <a:ea typeface="+mj-ea"/>
                <a:cs typeface="+mj-cs"/>
              </a:rPr>
              <a:t>.</a:t>
            </a:r>
            <a:r>
              <a:rPr lang="ar-IQ" sz="2800" b="1" dirty="0" smtClean="0">
                <a:solidFill>
                  <a:schemeClr val="tx1"/>
                </a:solidFill>
                <a:latin typeface="+mj-lt"/>
                <a:ea typeface="+mj-ea"/>
                <a:cs typeface="+mj-cs"/>
              </a:rPr>
              <a:t>  </a:t>
            </a:r>
            <a:endParaRPr lang="ar-IQ" sz="2800" b="1" dirty="0">
              <a:solidFill>
                <a:schemeClr val="tx1"/>
              </a:solidFill>
              <a:latin typeface="+mj-lt"/>
              <a:ea typeface="+mj-ea"/>
              <a:cs typeface="+mj-cs"/>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99" y="3717032"/>
            <a:ext cx="8913813" cy="1008111"/>
          </a:xfrm>
          <a:prstGeom prst="rect">
            <a:avLst/>
          </a:prstGeom>
          <a:solidFill>
            <a:schemeClr val="tx2"/>
          </a:solidFill>
          <a:ln>
            <a:noFill/>
          </a:ln>
          <a:effec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 y="4578623"/>
            <a:ext cx="8913813" cy="2090737"/>
          </a:xfrm>
          <a:prstGeom prst="rect">
            <a:avLst/>
          </a:prstGeom>
          <a:solidFill>
            <a:schemeClr val="accent3"/>
          </a:solidFill>
          <a:ln>
            <a:noFill/>
          </a:ln>
          <a:effectLst/>
        </p:spPr>
      </p:pic>
    </p:spTree>
    <p:extLst>
      <p:ext uri="{BB962C8B-B14F-4D97-AF65-F5344CB8AC3E}">
        <p14:creationId xmlns:p14="http://schemas.microsoft.com/office/powerpoint/2010/main" val="2973413358"/>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Blue tissue paper"/>
          <p:cNvSpPr>
            <a:spLocks noChangeArrowheads="1"/>
          </p:cNvSpPr>
          <p:nvPr/>
        </p:nvSpPr>
        <p:spPr bwMode="auto">
          <a:xfrm>
            <a:off x="323528" y="548680"/>
            <a:ext cx="8568952" cy="5616624"/>
          </a:xfrm>
          <a:prstGeom prst="cloudCallout">
            <a:avLst>
              <a:gd name="adj1" fmla="val 46931"/>
              <a:gd name="adj2" fmla="val 36718"/>
            </a:avLst>
          </a:prstGeom>
          <a:solidFill>
            <a:schemeClr val="bg2">
              <a:lumMod val="75000"/>
            </a:schemeClr>
          </a:solidFill>
          <a:ln w="9525">
            <a:solidFill>
              <a:schemeClr val="tx1"/>
            </a:solidFill>
            <a:round/>
            <a:headEnd/>
            <a:tailEnd/>
          </a:ln>
        </p:spPr>
        <p:txBody>
          <a:bodyPr wrap="none" anchor="ctr"/>
          <a:lstStyle/>
          <a:p>
            <a:pPr algn="ctr" eaLnBrk="0" fontAlgn="base" hangingPunct="0">
              <a:spcBef>
                <a:spcPct val="0"/>
              </a:spcBef>
              <a:spcAft>
                <a:spcPct val="0"/>
              </a:spcAft>
            </a:pPr>
            <a:endParaRPr lang="ar-SA" sz="3600" b="1" dirty="0">
              <a:solidFill>
                <a:srgbClr val="000000"/>
              </a:solidFill>
            </a:endParaRPr>
          </a:p>
          <a:p>
            <a:pPr algn="ctr" eaLnBrk="0" fontAlgn="base" hangingPunct="0">
              <a:lnSpc>
                <a:spcPct val="200000"/>
              </a:lnSpc>
              <a:spcBef>
                <a:spcPct val="0"/>
              </a:spcBef>
              <a:spcAft>
                <a:spcPct val="0"/>
              </a:spcAft>
            </a:pPr>
            <a:r>
              <a:rPr lang="en-US" sz="3600" b="1" dirty="0" smtClean="0">
                <a:solidFill>
                  <a:srgbClr val="000000"/>
                </a:solidFill>
              </a:rPr>
              <a:t> </a:t>
            </a:r>
            <a:r>
              <a:rPr lang="ar-SA" sz="3600" b="1" dirty="0" smtClean="0">
                <a:solidFill>
                  <a:srgbClr val="C00000"/>
                </a:solidFill>
              </a:rPr>
              <a:t>أي شخص يتوقف عن  التعلم فهو </a:t>
            </a:r>
          </a:p>
          <a:p>
            <a:pPr algn="ctr" eaLnBrk="0" fontAlgn="base" hangingPunct="0">
              <a:lnSpc>
                <a:spcPct val="200000"/>
              </a:lnSpc>
              <a:spcBef>
                <a:spcPct val="0"/>
              </a:spcBef>
              <a:spcAft>
                <a:spcPct val="0"/>
              </a:spcAft>
            </a:pPr>
            <a:r>
              <a:rPr lang="ar-SA" sz="3600" b="1" dirty="0" smtClean="0">
                <a:solidFill>
                  <a:srgbClr val="C00000"/>
                </a:solidFill>
              </a:rPr>
              <a:t>عجوز سواء كان في  سن </a:t>
            </a:r>
          </a:p>
          <a:p>
            <a:pPr algn="ctr" eaLnBrk="0" fontAlgn="base" hangingPunct="0">
              <a:lnSpc>
                <a:spcPct val="200000"/>
              </a:lnSpc>
              <a:spcBef>
                <a:spcPct val="0"/>
              </a:spcBef>
              <a:spcAft>
                <a:spcPct val="0"/>
              </a:spcAft>
            </a:pPr>
            <a:r>
              <a:rPr lang="ar-SA" sz="3600" b="1" dirty="0" smtClean="0">
                <a:solidFill>
                  <a:srgbClr val="C00000"/>
                </a:solidFill>
              </a:rPr>
              <a:t>العشرين أو الثمانين  </a:t>
            </a:r>
            <a:endParaRPr lang="en-US" sz="3600" b="1" dirty="0" smtClean="0">
              <a:solidFill>
                <a:srgbClr val="C00000"/>
              </a:solidFill>
            </a:endParaRPr>
          </a:p>
          <a:p>
            <a:pPr algn="ctr" eaLnBrk="0" fontAlgn="base" hangingPunct="0">
              <a:spcBef>
                <a:spcPct val="0"/>
              </a:spcBef>
              <a:spcAft>
                <a:spcPct val="0"/>
              </a:spcAft>
            </a:pPr>
            <a:r>
              <a:rPr lang="ar-SA" sz="4000" b="1" dirty="0" smtClean="0">
                <a:solidFill>
                  <a:srgbClr val="000000"/>
                </a:solidFill>
                <a:ea typeface="Monotype Koufi"/>
                <a:cs typeface="Monotype Koufi"/>
              </a:rPr>
              <a:t> </a:t>
            </a:r>
            <a:r>
              <a:rPr lang="en-US" sz="3600" b="1" dirty="0" smtClean="0">
                <a:solidFill>
                  <a:srgbClr val="000000"/>
                </a:solidFill>
              </a:rPr>
              <a:t> </a:t>
            </a:r>
            <a:endParaRPr lang="en-US" sz="3600" b="1" dirty="0">
              <a:solidFill>
                <a:srgbClr val="000000"/>
              </a:solidFill>
            </a:endParaRPr>
          </a:p>
        </p:txBody>
      </p:sp>
    </p:spTree>
    <p:extLst>
      <p:ext uri="{BB962C8B-B14F-4D97-AF65-F5344CB8AC3E}">
        <p14:creationId xmlns:p14="http://schemas.microsoft.com/office/powerpoint/2010/main" val="1965147099"/>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ipad\New folder (7)\IMG_9228.JPG"/>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8964488" cy="6408712"/>
          </a:xfrm>
          <a:prstGeom prst="rect">
            <a:avLst/>
          </a:prstGeom>
          <a:solidFill>
            <a:srgbClr val="FFC000"/>
          </a:solidFill>
          <a:ln>
            <a:noFill/>
          </a:ln>
        </p:spPr>
      </p:pic>
    </p:spTree>
    <p:extLst>
      <p:ext uri="{BB962C8B-B14F-4D97-AF65-F5344CB8AC3E}">
        <p14:creationId xmlns:p14="http://schemas.microsoft.com/office/powerpoint/2010/main" val="2515478081"/>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35496" y="548680"/>
            <a:ext cx="8984906" cy="1872208"/>
          </a:xfr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a:normAutofit fontScale="90000"/>
            <a:flatTx/>
          </a:bodyPr>
          <a:lstStyle/>
          <a:p>
            <a:pPr algn="just"/>
            <a:r>
              <a:rPr lang="ar-IQ" sz="4000" dirty="0"/>
              <a:t/>
            </a:r>
            <a:br>
              <a:rPr lang="ar-IQ" sz="4000" dirty="0"/>
            </a:br>
            <a:r>
              <a:rPr lang="ar-IQ" sz="3600" dirty="0"/>
              <a:t>تتحرك اجزاء الجسم مع بعضها لتكوين </a:t>
            </a:r>
            <a:r>
              <a:rPr lang="ar-IQ" sz="3600" dirty="0" smtClean="0"/>
              <a:t>الحركة، </a:t>
            </a:r>
            <a:r>
              <a:rPr lang="ar-IQ" sz="3600" dirty="0"/>
              <a:t>وتنقل الحركة من جزء الى اخر عن طريق المفاصل بشكل انسيابي ومترابط لخدمة واجب الحركي</a:t>
            </a:r>
            <a:r>
              <a:rPr lang="ar-IQ" sz="5300" dirty="0"/>
              <a:t> </a:t>
            </a:r>
            <a:r>
              <a:rPr lang="ar-IQ" sz="3600" dirty="0"/>
              <a:t>اوهدف </a:t>
            </a:r>
            <a:r>
              <a:rPr lang="ar-IQ" sz="3600" dirty="0" smtClean="0"/>
              <a:t>الحركة </a:t>
            </a:r>
            <a:r>
              <a:rPr lang="ar-IQ" sz="3600" dirty="0"/>
              <a:t>ويمكن تقسيم نقل </a:t>
            </a:r>
            <a:r>
              <a:rPr lang="ar-IQ" sz="3600" dirty="0" smtClean="0"/>
              <a:t>الحركة </a:t>
            </a:r>
            <a:r>
              <a:rPr lang="ar-IQ" sz="3600" dirty="0"/>
              <a:t>الى </a:t>
            </a:r>
            <a:r>
              <a:rPr lang="ar-IQ" sz="3600" dirty="0" smtClean="0"/>
              <a:t>نوعين </a:t>
            </a:r>
            <a:r>
              <a:rPr lang="ar-IQ" sz="2400" dirty="0"/>
              <a:t/>
            </a:r>
            <a:br>
              <a:rPr lang="ar-IQ" sz="2400" dirty="0"/>
            </a:br>
            <a:r>
              <a:rPr lang="ar-IQ" sz="2400" dirty="0"/>
              <a:t>  </a:t>
            </a:r>
            <a:endParaRPr lang="en-US" sz="2400" dirty="0"/>
          </a:p>
        </p:txBody>
      </p:sp>
      <p:sp>
        <p:nvSpPr>
          <p:cNvPr id="27663" name="Content Placeholder 2" descr="Medium wood"/>
          <p:cNvSpPr>
            <a:spLocks/>
          </p:cNvSpPr>
          <p:nvPr/>
        </p:nvSpPr>
        <p:spPr bwMode="auto">
          <a:xfrm>
            <a:off x="-36512" y="2420888"/>
            <a:ext cx="9144000" cy="4293096"/>
          </a:xfrm>
          <a:prstGeom prst="rect">
            <a:avLst/>
          </a:prstGeom>
          <a:solidFill>
            <a:schemeClr val="bg2">
              <a:lumMod val="90000"/>
            </a:schemeClr>
          </a:solidFill>
          <a:ln/>
          <a:extLst/>
        </p:spPr>
        <p:style>
          <a:lnRef idx="2">
            <a:schemeClr val="dk1"/>
          </a:lnRef>
          <a:fillRef idx="1001">
            <a:schemeClr val="lt1"/>
          </a:fillRef>
          <a:effectRef idx="0">
            <a:schemeClr val="dk1"/>
          </a:effectRef>
          <a:fontRef idx="minor">
            <a:schemeClr val="dk1"/>
          </a:fontRef>
        </p:style>
        <p:txBody>
          <a:bodyPr>
            <a:flatTx/>
          </a:bodyPr>
          <a:lstStyle/>
          <a:p>
            <a:pPr marL="609600" indent="-609600" algn="just" fontAlgn="base">
              <a:spcBef>
                <a:spcPct val="20000"/>
              </a:spcBef>
              <a:spcAft>
                <a:spcPct val="0"/>
              </a:spcAft>
              <a:buClr>
                <a:srgbClr val="00007D"/>
              </a:buClr>
              <a:buSzPct val="75000"/>
              <a:buFont typeface="Wingdings" pitchFamily="2" charset="2"/>
              <a:buNone/>
            </a:pPr>
            <a:r>
              <a:rPr lang="ar-SA" sz="3600" b="1" u="sng" dirty="0" smtClean="0">
                <a:solidFill>
                  <a:schemeClr val="tx1"/>
                </a:solidFill>
              </a:rPr>
              <a:t>أ</a:t>
            </a:r>
            <a:r>
              <a:rPr lang="ar-IQ" sz="3600" b="1" u="sng" dirty="0" smtClean="0">
                <a:solidFill>
                  <a:schemeClr val="tx1"/>
                </a:solidFill>
              </a:rPr>
              <a:t>و</a:t>
            </a:r>
            <a:r>
              <a:rPr lang="ar-SA" sz="3600" b="1" u="sng" dirty="0" smtClean="0">
                <a:solidFill>
                  <a:schemeClr val="tx1"/>
                </a:solidFill>
              </a:rPr>
              <a:t>لا</a:t>
            </a:r>
            <a:r>
              <a:rPr lang="ar-SA" sz="3200" b="1" u="sng" dirty="0" smtClean="0">
                <a:solidFill>
                  <a:schemeClr val="tx1"/>
                </a:solidFill>
              </a:rPr>
              <a:t>:</a:t>
            </a:r>
            <a:r>
              <a:rPr lang="ar-IQ" sz="3200" b="1" dirty="0" smtClean="0">
                <a:solidFill>
                  <a:schemeClr val="tx1"/>
                </a:solidFill>
              </a:rPr>
              <a:t>النقل </a:t>
            </a:r>
            <a:r>
              <a:rPr lang="ar-IQ" sz="3200" b="1" dirty="0">
                <a:solidFill>
                  <a:schemeClr val="tx1"/>
                </a:solidFill>
              </a:rPr>
              <a:t>الحركي من الداخل الى </a:t>
            </a:r>
            <a:r>
              <a:rPr lang="ar-IQ" sz="3200" b="1" dirty="0" smtClean="0">
                <a:solidFill>
                  <a:schemeClr val="tx1"/>
                </a:solidFill>
              </a:rPr>
              <a:t>الخارج، </a:t>
            </a:r>
            <a:r>
              <a:rPr lang="ar-IQ" sz="3200" b="1" dirty="0">
                <a:solidFill>
                  <a:schemeClr val="tx1"/>
                </a:solidFill>
              </a:rPr>
              <a:t>أو من الجذع </a:t>
            </a:r>
            <a:r>
              <a:rPr lang="ar-IQ" sz="3200" b="1" dirty="0" smtClean="0">
                <a:solidFill>
                  <a:schemeClr val="tx1"/>
                </a:solidFill>
              </a:rPr>
              <a:t>الى</a:t>
            </a:r>
            <a:r>
              <a:rPr lang="ar-SA" sz="3200" b="1" dirty="0" smtClean="0">
                <a:solidFill>
                  <a:schemeClr val="tx1"/>
                </a:solidFill>
              </a:rPr>
              <a:t> </a:t>
            </a:r>
            <a:r>
              <a:rPr lang="ar-IQ" sz="3200" b="1" dirty="0" smtClean="0">
                <a:solidFill>
                  <a:schemeClr val="tx1"/>
                </a:solidFill>
              </a:rPr>
              <a:t>الاعضاء </a:t>
            </a:r>
            <a:r>
              <a:rPr lang="ar-IQ" sz="3200" b="1" dirty="0">
                <a:solidFill>
                  <a:schemeClr val="tx1"/>
                </a:solidFill>
              </a:rPr>
              <a:t>او الاطراف باتجاه الاداة أو </a:t>
            </a:r>
            <a:r>
              <a:rPr lang="ar-IQ" sz="3200" b="1" dirty="0" smtClean="0">
                <a:solidFill>
                  <a:schemeClr val="tx1"/>
                </a:solidFill>
              </a:rPr>
              <a:t>الهدف </a:t>
            </a:r>
            <a:r>
              <a:rPr lang="ar-IQ" sz="2800" b="1" dirty="0">
                <a:solidFill>
                  <a:schemeClr val="tx1"/>
                </a:solidFill>
              </a:rPr>
              <a:t>وينقسم هذا النوع </a:t>
            </a:r>
            <a:r>
              <a:rPr lang="ar-IQ" sz="2800" b="1" dirty="0" smtClean="0">
                <a:solidFill>
                  <a:schemeClr val="tx1"/>
                </a:solidFill>
              </a:rPr>
              <a:t>الى</a:t>
            </a:r>
            <a:r>
              <a:rPr lang="ar-SA" sz="2800" b="1" dirty="0" smtClean="0">
                <a:solidFill>
                  <a:schemeClr val="tx1"/>
                </a:solidFill>
              </a:rPr>
              <a:t> :</a:t>
            </a:r>
            <a:r>
              <a:rPr lang="ar-IQ" sz="2800" b="1" dirty="0" smtClean="0">
                <a:solidFill>
                  <a:schemeClr val="tx1"/>
                </a:solidFill>
              </a:rPr>
              <a:t> </a:t>
            </a:r>
            <a:endParaRPr lang="ar-IQ" sz="2800" b="1" dirty="0">
              <a:solidFill>
                <a:schemeClr val="tx1"/>
              </a:solidFill>
            </a:endParaRPr>
          </a:p>
          <a:p>
            <a:pPr algn="just" fontAlgn="base">
              <a:spcBef>
                <a:spcPct val="20000"/>
              </a:spcBef>
              <a:spcAft>
                <a:spcPct val="0"/>
              </a:spcAft>
              <a:buClr>
                <a:srgbClr val="00007D"/>
              </a:buClr>
              <a:buSzPct val="75000"/>
            </a:pPr>
            <a:r>
              <a:rPr lang="ar-SA" sz="3600" b="1" u="sng" dirty="0" smtClean="0">
                <a:solidFill>
                  <a:srgbClr val="FF0000"/>
                </a:solidFill>
              </a:rPr>
              <a:t>أ-</a:t>
            </a:r>
            <a:r>
              <a:rPr lang="ar-IQ" sz="3600" b="1" u="sng" dirty="0" smtClean="0">
                <a:solidFill>
                  <a:srgbClr val="FF0000"/>
                </a:solidFill>
              </a:rPr>
              <a:t>النقل </a:t>
            </a:r>
            <a:r>
              <a:rPr lang="ar-IQ" sz="3600" b="1" u="sng" dirty="0">
                <a:solidFill>
                  <a:srgbClr val="FF0000"/>
                </a:solidFill>
              </a:rPr>
              <a:t>الحركى من الجذع الى </a:t>
            </a:r>
            <a:r>
              <a:rPr lang="ar-IQ" sz="3600" b="1" u="sng" dirty="0" smtClean="0">
                <a:solidFill>
                  <a:srgbClr val="FF0000"/>
                </a:solidFill>
              </a:rPr>
              <a:t>الذراعين:مثل</a:t>
            </a:r>
            <a:r>
              <a:rPr lang="ar-SA" sz="3600" b="1" dirty="0" smtClean="0">
                <a:solidFill>
                  <a:schemeClr val="tx1"/>
                </a:solidFill>
              </a:rPr>
              <a:t>(</a:t>
            </a:r>
            <a:r>
              <a:rPr lang="ar-IQ" sz="3600" b="1" dirty="0" smtClean="0">
                <a:solidFill>
                  <a:schemeClr val="tx1"/>
                </a:solidFill>
              </a:rPr>
              <a:t>رمى الرمح، </a:t>
            </a:r>
            <a:r>
              <a:rPr lang="ar-IQ" sz="3600" b="1" dirty="0">
                <a:solidFill>
                  <a:schemeClr val="tx1"/>
                </a:solidFill>
              </a:rPr>
              <a:t>الضربة المستقيمة في </a:t>
            </a:r>
            <a:r>
              <a:rPr lang="ar-IQ" sz="3600" b="1" dirty="0" smtClean="0">
                <a:solidFill>
                  <a:schemeClr val="tx1"/>
                </a:solidFill>
              </a:rPr>
              <a:t>الملاكمة</a:t>
            </a:r>
            <a:r>
              <a:rPr lang="ar-SA" sz="3600" b="1" dirty="0" smtClean="0">
                <a:solidFill>
                  <a:schemeClr val="tx1"/>
                </a:solidFill>
              </a:rPr>
              <a:t>)</a:t>
            </a:r>
          </a:p>
          <a:p>
            <a:pPr fontAlgn="base">
              <a:spcBef>
                <a:spcPct val="20000"/>
              </a:spcBef>
              <a:spcAft>
                <a:spcPct val="0"/>
              </a:spcAft>
              <a:buClr>
                <a:srgbClr val="00007D"/>
              </a:buClr>
              <a:buSzPct val="75000"/>
            </a:pPr>
            <a:r>
              <a:rPr lang="ar-IQ" sz="3600" b="1" u="sng" dirty="0" smtClean="0">
                <a:solidFill>
                  <a:srgbClr val="0070C0"/>
                </a:solidFill>
              </a:rPr>
              <a:t>ب- </a:t>
            </a:r>
            <a:r>
              <a:rPr lang="ar-IQ" sz="3600" b="1" u="sng" dirty="0">
                <a:solidFill>
                  <a:srgbClr val="0070C0"/>
                </a:solidFill>
              </a:rPr>
              <a:t>النقل الحركى من الجذع الى </a:t>
            </a:r>
            <a:r>
              <a:rPr lang="ar-IQ" sz="3600" b="1" u="sng" dirty="0" smtClean="0">
                <a:solidFill>
                  <a:srgbClr val="0070C0"/>
                </a:solidFill>
              </a:rPr>
              <a:t>الرجلين: </a:t>
            </a:r>
            <a:r>
              <a:rPr lang="ar-IQ" sz="3600" b="1" dirty="0" smtClean="0">
                <a:solidFill>
                  <a:srgbClr val="C00000"/>
                </a:solidFill>
              </a:rPr>
              <a:t>مثل</a:t>
            </a:r>
            <a:r>
              <a:rPr lang="ar-SA" sz="3600" b="1" dirty="0" smtClean="0">
                <a:solidFill>
                  <a:srgbClr val="C00000"/>
                </a:solidFill>
              </a:rPr>
              <a:t>(</a:t>
            </a:r>
            <a:r>
              <a:rPr lang="ar-IQ" sz="3600" b="1" dirty="0" smtClean="0">
                <a:solidFill>
                  <a:srgbClr val="C00000"/>
                </a:solidFill>
              </a:rPr>
              <a:t>ضرب الرجلين في  السباحة</a:t>
            </a:r>
            <a:r>
              <a:rPr lang="ar-SA" sz="3600" b="1" dirty="0" smtClean="0">
                <a:solidFill>
                  <a:srgbClr val="C00000"/>
                </a:solidFill>
              </a:rPr>
              <a:t>)</a:t>
            </a:r>
            <a:endParaRPr lang="ar-IQ" sz="3600" b="1" dirty="0" smtClean="0">
              <a:solidFill>
                <a:srgbClr val="C00000"/>
              </a:solidFill>
            </a:endParaRPr>
          </a:p>
          <a:p>
            <a:pPr algn="just" fontAlgn="base">
              <a:spcBef>
                <a:spcPct val="20000"/>
              </a:spcBef>
              <a:spcAft>
                <a:spcPct val="0"/>
              </a:spcAft>
              <a:buClr>
                <a:srgbClr val="00007D"/>
              </a:buClr>
              <a:buSzPct val="75000"/>
            </a:pPr>
            <a:r>
              <a:rPr lang="ar-IQ" sz="3200" b="1" u="sng" dirty="0" smtClean="0">
                <a:solidFill>
                  <a:srgbClr val="C00000"/>
                </a:solidFill>
              </a:rPr>
              <a:t>ج- النقل الحركى من الجذع الى الرأس: </a:t>
            </a:r>
            <a:r>
              <a:rPr lang="ar-IQ" sz="3200" b="1" dirty="0" smtClean="0">
                <a:solidFill>
                  <a:srgbClr val="002060"/>
                </a:solidFill>
              </a:rPr>
              <a:t>مثل</a:t>
            </a:r>
            <a:r>
              <a:rPr lang="ar-SA" sz="3200" b="1" dirty="0" smtClean="0">
                <a:solidFill>
                  <a:srgbClr val="002060"/>
                </a:solidFill>
              </a:rPr>
              <a:t>(</a:t>
            </a:r>
            <a:r>
              <a:rPr lang="ar-IQ" sz="3200" b="1" dirty="0" smtClean="0">
                <a:solidFill>
                  <a:srgbClr val="002060"/>
                </a:solidFill>
              </a:rPr>
              <a:t>النطح بكرة القدم</a:t>
            </a:r>
            <a:r>
              <a:rPr lang="ar-SA" sz="3200" b="1" dirty="0" smtClean="0">
                <a:solidFill>
                  <a:srgbClr val="002060"/>
                </a:solidFill>
              </a:rPr>
              <a:t>)</a:t>
            </a:r>
            <a:r>
              <a:rPr lang="ar-IQ" sz="4400" b="1" dirty="0" smtClean="0">
                <a:solidFill>
                  <a:srgbClr val="002060"/>
                </a:solidFill>
              </a:rPr>
              <a:t> </a:t>
            </a:r>
          </a:p>
          <a:p>
            <a:pPr marL="609600" indent="-609600" fontAlgn="base">
              <a:spcBef>
                <a:spcPct val="20000"/>
              </a:spcBef>
              <a:spcAft>
                <a:spcPct val="0"/>
              </a:spcAft>
              <a:buClr>
                <a:srgbClr val="00007D"/>
              </a:buClr>
              <a:buSzPct val="75000"/>
              <a:buFont typeface="Wingdings" pitchFamily="2" charset="2"/>
              <a:buNone/>
            </a:pPr>
            <a:r>
              <a:rPr lang="ar-IQ" sz="3600" dirty="0" smtClean="0">
                <a:solidFill>
                  <a:schemeClr val="tx1"/>
                </a:solidFill>
              </a:rPr>
              <a:t>   </a:t>
            </a:r>
            <a:endParaRPr lang="en-US" sz="3600" dirty="0">
              <a:solidFill>
                <a:schemeClr val="tx1"/>
              </a:solidFill>
            </a:endParaRPr>
          </a:p>
        </p:txBody>
      </p:sp>
      <p:sp>
        <p:nvSpPr>
          <p:cNvPr id="4" name="Rounded Rectangle 3"/>
          <p:cNvSpPr/>
          <p:nvPr/>
        </p:nvSpPr>
        <p:spPr>
          <a:xfrm>
            <a:off x="4860032" y="44624"/>
            <a:ext cx="4176464" cy="533400"/>
          </a:xfrm>
          <a:prstGeom prst="roundRect">
            <a:avLst/>
          </a:prstGeom>
          <a:solidFill>
            <a:srgbClr val="FFFF00"/>
          </a:solidFill>
        </p:spPr>
        <p:style>
          <a:lnRef idx="2">
            <a:schemeClr val="accent3"/>
          </a:lnRef>
          <a:fillRef idx="1">
            <a:schemeClr val="lt1"/>
          </a:fillRef>
          <a:effectRef idx="0">
            <a:schemeClr val="accent3"/>
          </a:effectRef>
          <a:fontRef idx="minor">
            <a:schemeClr val="dk1"/>
          </a:fontRef>
        </p:style>
        <p:txBody>
          <a:bodyPr rtlCol="0" anchor="ctr"/>
          <a:lstStyle/>
          <a:p>
            <a:r>
              <a:rPr lang="ar-SA" sz="4000" b="1" u="sng" dirty="0" smtClean="0">
                <a:solidFill>
                  <a:schemeClr val="accent3">
                    <a:lumMod val="50000"/>
                  </a:schemeClr>
                </a:solidFill>
              </a:rPr>
              <a:t>النقــــــــل الحركي: </a:t>
            </a:r>
            <a:endParaRPr lang="en-US" sz="3600" b="1" u="sng" dirty="0">
              <a:solidFill>
                <a:schemeClr val="accent3">
                  <a:lumMod val="50000"/>
                </a:schemeClr>
              </a:solidFill>
            </a:endParaRPr>
          </a:p>
        </p:txBody>
      </p:sp>
    </p:spTree>
    <p:extLst>
      <p:ext uri="{BB962C8B-B14F-4D97-AF65-F5344CB8AC3E}">
        <p14:creationId xmlns:p14="http://schemas.microsoft.com/office/powerpoint/2010/main" val="3199220786"/>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7650"/>
                                        </p:tgtEl>
                                        <p:attrNameLst>
                                          <p:attrName>style.visibility</p:attrName>
                                        </p:attrNameLst>
                                      </p:cBhvr>
                                      <p:to>
                                        <p:strVal val="visible"/>
                                      </p:to>
                                    </p:set>
                                    <p:animEffect transition="in" filter="fade">
                                      <p:cBhvr>
                                        <p:cTn id="7" dur="1000"/>
                                        <p:tgtEl>
                                          <p:spTgt spid="27650"/>
                                        </p:tgtEl>
                                      </p:cBhvr>
                                    </p:animEffect>
                                    <p:anim calcmode="lin" valueType="num">
                                      <p:cBhvr>
                                        <p:cTn id="8" dur="1000" fill="hold"/>
                                        <p:tgtEl>
                                          <p:spTgt spid="27650"/>
                                        </p:tgtEl>
                                        <p:attrNameLst>
                                          <p:attrName>ppt_x</p:attrName>
                                        </p:attrNameLst>
                                      </p:cBhvr>
                                      <p:tavLst>
                                        <p:tav tm="0">
                                          <p:val>
                                            <p:strVal val="#ppt_x-.1"/>
                                          </p:val>
                                        </p:tav>
                                        <p:tav tm="100000">
                                          <p:val>
                                            <p:strVal val="#ppt_x"/>
                                          </p:val>
                                        </p:tav>
                                      </p:tavLst>
                                    </p:anim>
                                    <p:anim calcmode="lin" valueType="num">
                                      <p:cBhvr>
                                        <p:cTn id="9" dur="1000" fill="hold"/>
                                        <p:tgtEl>
                                          <p:spTgt spid="27650"/>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7663"/>
                                        </p:tgtEl>
                                        <p:attrNameLst>
                                          <p:attrName>style.visibility</p:attrName>
                                        </p:attrNameLst>
                                      </p:cBhvr>
                                      <p:to>
                                        <p:strVal val="visible"/>
                                      </p:to>
                                    </p:set>
                                    <p:anim calcmode="discrete" valueType="clr">
                                      <p:cBhvr override="childStyle">
                                        <p:cTn id="14" dur="80"/>
                                        <p:tgtEl>
                                          <p:spTgt spid="2766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7663"/>
                                        </p:tgtEl>
                                        <p:attrNameLst>
                                          <p:attrName>fillcolor</p:attrName>
                                        </p:attrNameLst>
                                      </p:cBhvr>
                                      <p:tavLst>
                                        <p:tav tm="0">
                                          <p:val>
                                            <p:clrVal>
                                              <a:schemeClr val="accent2"/>
                                            </p:clrVal>
                                          </p:val>
                                        </p:tav>
                                        <p:tav tm="50000">
                                          <p:val>
                                            <p:clrVal>
                                              <a:schemeClr val="hlink"/>
                                            </p:clrVal>
                                          </p:val>
                                        </p:tav>
                                      </p:tavLst>
                                    </p:anim>
                                    <p:set>
                                      <p:cBhvr>
                                        <p:cTn id="16" dur="80"/>
                                        <p:tgtEl>
                                          <p:spTgt spid="2766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nimBg="1"/>
      <p:bldP spid="2766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44624"/>
            <a:ext cx="9108504" cy="1143000"/>
          </a:xfrm>
          <a:solidFill>
            <a:schemeClr val="accent2">
              <a:lumMod val="40000"/>
              <a:lumOff val="60000"/>
            </a:schemeClr>
          </a:solidFill>
        </p:spPr>
        <p:txBody>
          <a:bodyPr>
            <a:normAutofit fontScale="90000"/>
          </a:bodyPr>
          <a:lstStyle/>
          <a:p>
            <a:pPr algn="just"/>
            <a:r>
              <a:rPr lang="ar-IQ" sz="4000" b="1" u="sng" dirty="0" smtClean="0"/>
              <a:t>ث</a:t>
            </a:r>
            <a:r>
              <a:rPr lang="ar-SA" sz="4000" b="1" u="sng" dirty="0" smtClean="0"/>
              <a:t>ــــــ</a:t>
            </a:r>
            <a:r>
              <a:rPr lang="ar-IQ" sz="4000" b="1" u="sng" dirty="0" smtClean="0"/>
              <a:t>اني</a:t>
            </a:r>
            <a:r>
              <a:rPr lang="ar-SA" sz="4000" b="1" u="sng" dirty="0" smtClean="0"/>
              <a:t>ــــــــ</a:t>
            </a:r>
            <a:r>
              <a:rPr lang="ar-IQ" sz="4000" b="1" u="sng" dirty="0" smtClean="0"/>
              <a:t>ا</a:t>
            </a:r>
            <a:r>
              <a:rPr lang="ar-SA" sz="4000" b="1" u="sng" dirty="0"/>
              <a:t>:</a:t>
            </a:r>
            <a:r>
              <a:rPr lang="ar-IQ" sz="4000" dirty="0" smtClean="0"/>
              <a:t> </a:t>
            </a:r>
            <a:r>
              <a:rPr lang="ar-IQ" sz="4000" b="1" dirty="0"/>
              <a:t>النقل الحركى من الخارج الى الداخل</a:t>
            </a:r>
            <a:br>
              <a:rPr lang="ar-IQ" sz="4000" b="1" dirty="0"/>
            </a:br>
            <a:r>
              <a:rPr lang="ar-IQ" sz="4000" b="1" dirty="0"/>
              <a:t>أو من الاجزاء الى الجذع </a:t>
            </a:r>
            <a:endParaRPr lang="en-US" sz="4000" b="1" dirty="0"/>
          </a:p>
        </p:txBody>
      </p:sp>
      <p:sp>
        <p:nvSpPr>
          <p:cNvPr id="84995" name="Rectangle 3"/>
          <p:cNvSpPr>
            <a:spLocks noGrp="1" noChangeArrowheads="1"/>
          </p:cNvSpPr>
          <p:nvPr>
            <p:ph idx="1"/>
          </p:nvPr>
        </p:nvSpPr>
        <p:spPr>
          <a:xfrm>
            <a:off x="35496" y="1268760"/>
            <a:ext cx="9001000" cy="5472608"/>
          </a:xfrm>
          <a:solidFill>
            <a:schemeClr val="bg1">
              <a:lumMod val="85000"/>
            </a:schemeClr>
          </a:solidFill>
        </p:spPr>
        <p:style>
          <a:lnRef idx="2">
            <a:schemeClr val="dk1"/>
          </a:lnRef>
          <a:fillRef idx="1">
            <a:schemeClr val="lt1"/>
          </a:fillRef>
          <a:effectRef idx="0">
            <a:schemeClr val="dk1"/>
          </a:effectRef>
          <a:fontRef idx="minor">
            <a:schemeClr val="dk1"/>
          </a:fontRef>
        </p:style>
        <p:txBody>
          <a:bodyPr>
            <a:normAutofit lnSpcReduction="10000"/>
          </a:bodyPr>
          <a:lstStyle/>
          <a:p>
            <a:pPr marL="0" indent="0">
              <a:buNone/>
            </a:pPr>
            <a:r>
              <a:rPr lang="ar-IQ" sz="4800" dirty="0">
                <a:solidFill>
                  <a:srgbClr val="0C0600"/>
                </a:solidFill>
              </a:rPr>
              <a:t>ينقسم الى الانواع التالية :</a:t>
            </a:r>
            <a:r>
              <a:rPr lang="ar-IQ" sz="4800" dirty="0"/>
              <a:t> </a:t>
            </a:r>
          </a:p>
          <a:p>
            <a:pPr marL="0" indent="0" algn="justLow">
              <a:buNone/>
            </a:pPr>
            <a:r>
              <a:rPr lang="ar-SA" sz="4400" b="1" dirty="0">
                <a:solidFill>
                  <a:schemeClr val="accent6">
                    <a:lumMod val="75000"/>
                  </a:schemeClr>
                </a:solidFill>
              </a:rPr>
              <a:t>1</a:t>
            </a:r>
            <a:r>
              <a:rPr lang="ar-IQ" sz="4400" b="1" dirty="0" smtClean="0">
                <a:solidFill>
                  <a:schemeClr val="accent6">
                    <a:lumMod val="75000"/>
                  </a:schemeClr>
                </a:solidFill>
              </a:rPr>
              <a:t>- </a:t>
            </a:r>
            <a:r>
              <a:rPr lang="ar-IQ" sz="4400" b="1" dirty="0">
                <a:solidFill>
                  <a:schemeClr val="accent6">
                    <a:lumMod val="75000"/>
                  </a:schemeClr>
                </a:solidFill>
              </a:rPr>
              <a:t>النقل الحركى من الذراعين الى </a:t>
            </a:r>
            <a:r>
              <a:rPr lang="ar-IQ" sz="4400" b="1" dirty="0" smtClean="0">
                <a:solidFill>
                  <a:schemeClr val="accent6">
                    <a:lumMod val="75000"/>
                  </a:schemeClr>
                </a:solidFill>
              </a:rPr>
              <a:t>الجذع: </a:t>
            </a:r>
            <a:endParaRPr lang="ar-SA" sz="4400" b="1" dirty="0" smtClean="0">
              <a:solidFill>
                <a:schemeClr val="accent6">
                  <a:lumMod val="75000"/>
                </a:schemeClr>
              </a:solidFill>
            </a:endParaRPr>
          </a:p>
          <a:p>
            <a:pPr marL="0" indent="0" algn="justLow">
              <a:buNone/>
            </a:pPr>
            <a:r>
              <a:rPr lang="ar-IQ" sz="4000" b="1" dirty="0" smtClean="0">
                <a:solidFill>
                  <a:srgbClr val="0033CC"/>
                </a:solidFill>
              </a:rPr>
              <a:t>مثل</a:t>
            </a:r>
            <a:r>
              <a:rPr lang="ar-SA" sz="4000" b="1" dirty="0" smtClean="0">
                <a:solidFill>
                  <a:srgbClr val="0033CC"/>
                </a:solidFill>
              </a:rPr>
              <a:t>(</a:t>
            </a:r>
            <a:r>
              <a:rPr lang="ar-IQ" sz="4000" b="1" dirty="0" smtClean="0">
                <a:solidFill>
                  <a:srgbClr val="0033CC"/>
                </a:solidFill>
              </a:rPr>
              <a:t> </a:t>
            </a:r>
            <a:r>
              <a:rPr lang="ar-IQ" sz="4000" b="1" dirty="0">
                <a:solidFill>
                  <a:srgbClr val="0033CC"/>
                </a:solidFill>
              </a:rPr>
              <a:t>القفزة اليدين </a:t>
            </a:r>
            <a:r>
              <a:rPr lang="ar-IQ" sz="4000" b="1" dirty="0" smtClean="0">
                <a:solidFill>
                  <a:srgbClr val="0033CC"/>
                </a:solidFill>
              </a:rPr>
              <a:t>الامامية، </a:t>
            </a:r>
            <a:r>
              <a:rPr lang="ar-IQ" sz="4000" b="1" dirty="0">
                <a:solidFill>
                  <a:srgbClr val="0033CC"/>
                </a:solidFill>
              </a:rPr>
              <a:t>استلام كرة </a:t>
            </a:r>
            <a:r>
              <a:rPr lang="ar-IQ" sz="4000" b="1" dirty="0" smtClean="0">
                <a:solidFill>
                  <a:srgbClr val="0033CC"/>
                </a:solidFill>
              </a:rPr>
              <a:t>السلة</a:t>
            </a:r>
            <a:r>
              <a:rPr lang="ar-SA" sz="4000" b="1" dirty="0" smtClean="0">
                <a:solidFill>
                  <a:srgbClr val="0033CC"/>
                </a:solidFill>
              </a:rPr>
              <a:t>)</a:t>
            </a:r>
            <a:endParaRPr lang="ar-IQ" sz="4000" b="1" dirty="0" smtClean="0">
              <a:solidFill>
                <a:srgbClr val="0033CC"/>
              </a:solidFill>
            </a:endParaRPr>
          </a:p>
          <a:p>
            <a:pPr marL="0" indent="0" algn="justLow">
              <a:buNone/>
            </a:pPr>
            <a:r>
              <a:rPr lang="ar-IQ" sz="4000" b="1" dirty="0" smtClean="0"/>
              <a:t>2- </a:t>
            </a:r>
            <a:r>
              <a:rPr lang="ar-IQ" sz="4000" b="1" dirty="0" smtClean="0">
                <a:solidFill>
                  <a:srgbClr val="0C0600"/>
                </a:solidFill>
              </a:rPr>
              <a:t>النقل الحركي من الرجلين الى الجذع</a:t>
            </a:r>
            <a:r>
              <a:rPr lang="ar-IQ" sz="4000" b="1" dirty="0" smtClean="0"/>
              <a:t> : </a:t>
            </a:r>
            <a:endParaRPr lang="ar-SA" sz="4000" b="1" dirty="0" smtClean="0"/>
          </a:p>
          <a:p>
            <a:pPr marL="0" indent="0" algn="justLow">
              <a:buNone/>
            </a:pPr>
            <a:r>
              <a:rPr lang="ar-IQ" sz="4000" b="1" dirty="0" smtClean="0">
                <a:solidFill>
                  <a:srgbClr val="FF0000"/>
                </a:solidFill>
              </a:rPr>
              <a:t>مثل </a:t>
            </a:r>
            <a:r>
              <a:rPr lang="ar-SA" sz="4000" b="1" dirty="0" smtClean="0">
                <a:solidFill>
                  <a:srgbClr val="FF0000"/>
                </a:solidFill>
              </a:rPr>
              <a:t>(</a:t>
            </a:r>
            <a:r>
              <a:rPr lang="ar-IQ" sz="4000" b="1" dirty="0" smtClean="0">
                <a:solidFill>
                  <a:srgbClr val="FF0000"/>
                </a:solidFill>
              </a:rPr>
              <a:t>مرجحة الرجل الحرة، القفز الى الاعلى</a:t>
            </a:r>
            <a:r>
              <a:rPr lang="ar-SA" sz="4000" b="1" dirty="0" smtClean="0">
                <a:solidFill>
                  <a:srgbClr val="FF0000"/>
                </a:solidFill>
              </a:rPr>
              <a:t>)</a:t>
            </a:r>
            <a:r>
              <a:rPr lang="ar-IQ" sz="4000" b="1" dirty="0" smtClean="0">
                <a:solidFill>
                  <a:srgbClr val="FF0000"/>
                </a:solidFill>
              </a:rPr>
              <a:t> </a:t>
            </a:r>
          </a:p>
          <a:p>
            <a:pPr marL="0" indent="0" algn="justLow">
              <a:buNone/>
            </a:pPr>
            <a:r>
              <a:rPr lang="ar-SA" sz="4000" b="1" dirty="0">
                <a:solidFill>
                  <a:schemeClr val="accent4">
                    <a:lumMod val="50000"/>
                  </a:schemeClr>
                </a:solidFill>
              </a:rPr>
              <a:t>3</a:t>
            </a:r>
            <a:r>
              <a:rPr lang="ar-IQ" sz="4000" b="1" dirty="0" smtClean="0">
                <a:solidFill>
                  <a:schemeClr val="accent4">
                    <a:lumMod val="50000"/>
                  </a:schemeClr>
                </a:solidFill>
              </a:rPr>
              <a:t>- </a:t>
            </a:r>
            <a:r>
              <a:rPr lang="ar-IQ" sz="4000" b="1" dirty="0">
                <a:solidFill>
                  <a:schemeClr val="accent4">
                    <a:lumMod val="50000"/>
                  </a:schemeClr>
                </a:solidFill>
              </a:rPr>
              <a:t>النقل الحركى من الرأس الى الجذع : </a:t>
            </a:r>
            <a:endParaRPr lang="ar-SA" sz="4000" b="1" dirty="0" smtClean="0">
              <a:solidFill>
                <a:schemeClr val="accent4">
                  <a:lumMod val="50000"/>
                </a:schemeClr>
              </a:solidFill>
            </a:endParaRPr>
          </a:p>
          <a:p>
            <a:pPr marL="0" indent="0" algn="just">
              <a:buNone/>
            </a:pPr>
            <a:r>
              <a:rPr lang="ar-IQ" sz="4000" b="1" dirty="0" smtClean="0">
                <a:solidFill>
                  <a:srgbClr val="7030A0"/>
                </a:solidFill>
              </a:rPr>
              <a:t>مثل</a:t>
            </a:r>
            <a:r>
              <a:rPr lang="ar-SA" sz="4000" b="1" dirty="0" smtClean="0">
                <a:solidFill>
                  <a:srgbClr val="7030A0"/>
                </a:solidFill>
              </a:rPr>
              <a:t>(</a:t>
            </a:r>
            <a:r>
              <a:rPr lang="ar-IQ" sz="4000" b="1" dirty="0" smtClean="0">
                <a:solidFill>
                  <a:srgbClr val="7030A0"/>
                </a:solidFill>
              </a:rPr>
              <a:t>اخماد </a:t>
            </a:r>
            <a:r>
              <a:rPr lang="ar-IQ" sz="4000" b="1" dirty="0">
                <a:solidFill>
                  <a:srgbClr val="7030A0"/>
                </a:solidFill>
              </a:rPr>
              <a:t>الكرة </a:t>
            </a:r>
            <a:r>
              <a:rPr lang="ar-IQ" sz="4000" b="1" dirty="0" smtClean="0">
                <a:solidFill>
                  <a:srgbClr val="7030A0"/>
                </a:solidFill>
              </a:rPr>
              <a:t>بالرأس، </a:t>
            </a:r>
            <a:r>
              <a:rPr lang="ar-IQ" sz="4000" b="1" dirty="0">
                <a:solidFill>
                  <a:srgbClr val="7030A0"/>
                </a:solidFill>
              </a:rPr>
              <a:t>وقوف على الرأس في </a:t>
            </a:r>
            <a:r>
              <a:rPr lang="ar-IQ" sz="4000" b="1" dirty="0" smtClean="0">
                <a:solidFill>
                  <a:srgbClr val="7030A0"/>
                </a:solidFill>
              </a:rPr>
              <a:t>الجمناستك</a:t>
            </a:r>
            <a:r>
              <a:rPr lang="ar-SA" sz="4000" b="1" dirty="0" smtClean="0">
                <a:solidFill>
                  <a:srgbClr val="7030A0"/>
                </a:solidFill>
              </a:rPr>
              <a:t>)</a:t>
            </a:r>
            <a:endParaRPr lang="ar-IQ" sz="4000" b="1" dirty="0">
              <a:solidFill>
                <a:srgbClr val="7030A0"/>
              </a:solidFill>
            </a:endParaRPr>
          </a:p>
          <a:p>
            <a:pPr>
              <a:buFont typeface="Wingdings" pitchFamily="2" charset="2"/>
              <a:buNone/>
            </a:pPr>
            <a:endParaRPr lang="en-US" dirty="0"/>
          </a:p>
        </p:txBody>
      </p:sp>
    </p:spTree>
    <p:extLst>
      <p:ext uri="{BB962C8B-B14F-4D97-AF65-F5344CB8AC3E}">
        <p14:creationId xmlns:p14="http://schemas.microsoft.com/office/powerpoint/2010/main" val="855437135"/>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84994"/>
                                        </p:tgtEl>
                                        <p:attrNameLst>
                                          <p:attrName>style.visibility</p:attrName>
                                        </p:attrNameLst>
                                      </p:cBhvr>
                                      <p:to>
                                        <p:strVal val="visible"/>
                                      </p:to>
                                    </p:set>
                                    <p:anim calcmode="lin" valueType="num">
                                      <p:cBhvr additive="base">
                                        <p:cTn id="7" dur="5000" fill="hold"/>
                                        <p:tgtEl>
                                          <p:spTgt spid="84994"/>
                                        </p:tgtEl>
                                        <p:attrNameLst>
                                          <p:attrName>ppt_x</p:attrName>
                                        </p:attrNameLst>
                                      </p:cBhvr>
                                      <p:tavLst>
                                        <p:tav tm="0">
                                          <p:val>
                                            <p:strVal val="0-#ppt_w/2"/>
                                          </p:val>
                                        </p:tav>
                                        <p:tav tm="100000">
                                          <p:val>
                                            <p:strVal val="#ppt_x"/>
                                          </p:val>
                                        </p:tav>
                                      </p:tavLst>
                                    </p:anim>
                                    <p:anim calcmode="lin" valueType="num">
                                      <p:cBhvr additive="base">
                                        <p:cTn id="8" dur="5000" fill="hold"/>
                                        <p:tgtEl>
                                          <p:spTgt spid="849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2" presetClass="entr" presetSubtype="0" fill="hold" grpId="0" nodeType="clickEffect">
                                  <p:stCondLst>
                                    <p:cond delay="0"/>
                                  </p:stCondLst>
                                  <p:childTnLst>
                                    <p:set>
                                      <p:cBhvr>
                                        <p:cTn id="12" dur="1" fill="hold">
                                          <p:stCondLst>
                                            <p:cond delay="0"/>
                                          </p:stCondLst>
                                        </p:cTn>
                                        <p:tgtEl>
                                          <p:spTgt spid="84995">
                                            <p:bg/>
                                          </p:spTgt>
                                        </p:tgtEl>
                                        <p:attrNameLst>
                                          <p:attrName>style.visibility</p:attrName>
                                        </p:attrNameLst>
                                      </p:cBhvr>
                                      <p:to>
                                        <p:strVal val="visible"/>
                                      </p:to>
                                    </p:set>
                                    <p:animScale>
                                      <p:cBhvr>
                                        <p:cTn id="13" dur="1000" decel="50000" fill="hold">
                                          <p:stCondLst>
                                            <p:cond delay="0"/>
                                          </p:stCondLst>
                                        </p:cTn>
                                        <p:tgtEl>
                                          <p:spTgt spid="84995">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84995">
                                            <p:bg/>
                                          </p:spTgt>
                                        </p:tgtEl>
                                        <p:attrNameLst>
                                          <p:attrName>ppt_x</p:attrName>
                                          <p:attrName>ppt_y</p:attrName>
                                        </p:attrNameLst>
                                      </p:cBhvr>
                                    </p:animMotion>
                                    <p:animEffect transition="in" filter="fade">
                                      <p:cBhvr>
                                        <p:cTn id="15" dur="1000"/>
                                        <p:tgtEl>
                                          <p:spTgt spid="84995">
                                            <p:bg/>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2" presetClass="entr" presetSubtype="0" fill="hold" grpId="0" nodeType="clickEffect">
                                  <p:stCondLst>
                                    <p:cond delay="0"/>
                                  </p:stCondLst>
                                  <p:childTnLst>
                                    <p:set>
                                      <p:cBhvr>
                                        <p:cTn id="19" dur="1" fill="hold">
                                          <p:stCondLst>
                                            <p:cond delay="0"/>
                                          </p:stCondLst>
                                        </p:cTn>
                                        <p:tgtEl>
                                          <p:spTgt spid="84995">
                                            <p:txEl>
                                              <p:pRg st="0" end="0"/>
                                            </p:txEl>
                                          </p:spTgt>
                                        </p:tgtEl>
                                        <p:attrNameLst>
                                          <p:attrName>style.visibility</p:attrName>
                                        </p:attrNameLst>
                                      </p:cBhvr>
                                      <p:to>
                                        <p:strVal val="visible"/>
                                      </p:to>
                                    </p:set>
                                    <p:animScale>
                                      <p:cBhvr>
                                        <p:cTn id="20" dur="1000" decel="50000" fill="hold">
                                          <p:stCondLst>
                                            <p:cond delay="0"/>
                                          </p:stCondLst>
                                        </p:cTn>
                                        <p:tgtEl>
                                          <p:spTgt spid="8499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84995">
                                            <p:txEl>
                                              <p:pRg st="0" end="0"/>
                                            </p:txEl>
                                          </p:spTgt>
                                        </p:tgtEl>
                                        <p:attrNameLst>
                                          <p:attrName>ppt_x</p:attrName>
                                          <p:attrName>ppt_y</p:attrName>
                                        </p:attrNameLst>
                                      </p:cBhvr>
                                    </p:animMotion>
                                    <p:animEffect transition="in" filter="fade">
                                      <p:cBhvr>
                                        <p:cTn id="22" dur="1000"/>
                                        <p:tgtEl>
                                          <p:spTgt spid="84995">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2" presetClass="entr" presetSubtype="0" fill="hold" grpId="0" nodeType="clickEffect">
                                  <p:stCondLst>
                                    <p:cond delay="0"/>
                                  </p:stCondLst>
                                  <p:childTnLst>
                                    <p:set>
                                      <p:cBhvr>
                                        <p:cTn id="26" dur="1" fill="hold">
                                          <p:stCondLst>
                                            <p:cond delay="0"/>
                                          </p:stCondLst>
                                        </p:cTn>
                                        <p:tgtEl>
                                          <p:spTgt spid="84995">
                                            <p:txEl>
                                              <p:pRg st="1" end="1"/>
                                            </p:txEl>
                                          </p:spTgt>
                                        </p:tgtEl>
                                        <p:attrNameLst>
                                          <p:attrName>style.visibility</p:attrName>
                                        </p:attrNameLst>
                                      </p:cBhvr>
                                      <p:to>
                                        <p:strVal val="visible"/>
                                      </p:to>
                                    </p:set>
                                    <p:animScale>
                                      <p:cBhvr>
                                        <p:cTn id="27" dur="1000" decel="50000" fill="hold">
                                          <p:stCondLst>
                                            <p:cond delay="0"/>
                                          </p:stCondLst>
                                        </p:cTn>
                                        <p:tgtEl>
                                          <p:spTgt spid="8499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84995">
                                            <p:txEl>
                                              <p:pRg st="1" end="1"/>
                                            </p:txEl>
                                          </p:spTgt>
                                        </p:tgtEl>
                                        <p:attrNameLst>
                                          <p:attrName>ppt_x</p:attrName>
                                          <p:attrName>ppt_y</p:attrName>
                                        </p:attrNameLst>
                                      </p:cBhvr>
                                    </p:animMotion>
                                    <p:animEffect transition="in" filter="fade">
                                      <p:cBhvr>
                                        <p:cTn id="29" dur="1000"/>
                                        <p:tgtEl>
                                          <p:spTgt spid="8499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2" presetClass="entr" presetSubtype="0" fill="hold" grpId="0" nodeType="clickEffect">
                                  <p:stCondLst>
                                    <p:cond delay="0"/>
                                  </p:stCondLst>
                                  <p:childTnLst>
                                    <p:set>
                                      <p:cBhvr>
                                        <p:cTn id="33" dur="1" fill="hold">
                                          <p:stCondLst>
                                            <p:cond delay="0"/>
                                          </p:stCondLst>
                                        </p:cTn>
                                        <p:tgtEl>
                                          <p:spTgt spid="84995">
                                            <p:txEl>
                                              <p:pRg st="2" end="2"/>
                                            </p:txEl>
                                          </p:spTgt>
                                        </p:tgtEl>
                                        <p:attrNameLst>
                                          <p:attrName>style.visibility</p:attrName>
                                        </p:attrNameLst>
                                      </p:cBhvr>
                                      <p:to>
                                        <p:strVal val="visible"/>
                                      </p:to>
                                    </p:set>
                                    <p:animScale>
                                      <p:cBhvr>
                                        <p:cTn id="34" dur="1000" decel="50000" fill="hold">
                                          <p:stCondLst>
                                            <p:cond delay="0"/>
                                          </p:stCondLst>
                                        </p:cTn>
                                        <p:tgtEl>
                                          <p:spTgt spid="8499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84995">
                                            <p:txEl>
                                              <p:pRg st="2" end="2"/>
                                            </p:txEl>
                                          </p:spTgt>
                                        </p:tgtEl>
                                        <p:attrNameLst>
                                          <p:attrName>ppt_x</p:attrName>
                                          <p:attrName>ppt_y</p:attrName>
                                        </p:attrNameLst>
                                      </p:cBhvr>
                                    </p:animMotion>
                                    <p:animEffect transition="in" filter="fade">
                                      <p:cBhvr>
                                        <p:cTn id="36" dur="1000"/>
                                        <p:tgtEl>
                                          <p:spTgt spid="84995">
                                            <p:txEl>
                                              <p:pRg st="2" end="2"/>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2" presetClass="entr" presetSubtype="0" fill="hold" grpId="0" nodeType="clickEffect">
                                  <p:stCondLst>
                                    <p:cond delay="0"/>
                                  </p:stCondLst>
                                  <p:childTnLst>
                                    <p:set>
                                      <p:cBhvr>
                                        <p:cTn id="40" dur="1" fill="hold">
                                          <p:stCondLst>
                                            <p:cond delay="0"/>
                                          </p:stCondLst>
                                        </p:cTn>
                                        <p:tgtEl>
                                          <p:spTgt spid="84995">
                                            <p:txEl>
                                              <p:pRg st="3" end="3"/>
                                            </p:txEl>
                                          </p:spTgt>
                                        </p:tgtEl>
                                        <p:attrNameLst>
                                          <p:attrName>style.visibility</p:attrName>
                                        </p:attrNameLst>
                                      </p:cBhvr>
                                      <p:to>
                                        <p:strVal val="visible"/>
                                      </p:to>
                                    </p:set>
                                    <p:animScale>
                                      <p:cBhvr>
                                        <p:cTn id="41" dur="1000" decel="50000" fill="hold">
                                          <p:stCondLst>
                                            <p:cond delay="0"/>
                                          </p:stCondLst>
                                        </p:cTn>
                                        <p:tgtEl>
                                          <p:spTgt spid="84995">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84995">
                                            <p:txEl>
                                              <p:pRg st="3" end="3"/>
                                            </p:txEl>
                                          </p:spTgt>
                                        </p:tgtEl>
                                        <p:attrNameLst>
                                          <p:attrName>ppt_x</p:attrName>
                                          <p:attrName>ppt_y</p:attrName>
                                        </p:attrNameLst>
                                      </p:cBhvr>
                                    </p:animMotion>
                                    <p:animEffect transition="in" filter="fade">
                                      <p:cBhvr>
                                        <p:cTn id="43" dur="1000"/>
                                        <p:tgtEl>
                                          <p:spTgt spid="84995">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2" presetClass="entr" presetSubtype="0" fill="hold" grpId="0" nodeType="clickEffect">
                                  <p:stCondLst>
                                    <p:cond delay="0"/>
                                  </p:stCondLst>
                                  <p:childTnLst>
                                    <p:set>
                                      <p:cBhvr>
                                        <p:cTn id="47" dur="1" fill="hold">
                                          <p:stCondLst>
                                            <p:cond delay="0"/>
                                          </p:stCondLst>
                                        </p:cTn>
                                        <p:tgtEl>
                                          <p:spTgt spid="84995">
                                            <p:txEl>
                                              <p:pRg st="4" end="4"/>
                                            </p:txEl>
                                          </p:spTgt>
                                        </p:tgtEl>
                                        <p:attrNameLst>
                                          <p:attrName>style.visibility</p:attrName>
                                        </p:attrNameLst>
                                      </p:cBhvr>
                                      <p:to>
                                        <p:strVal val="visible"/>
                                      </p:to>
                                    </p:set>
                                    <p:animScale>
                                      <p:cBhvr>
                                        <p:cTn id="48" dur="1000" decel="50000" fill="hold">
                                          <p:stCondLst>
                                            <p:cond delay="0"/>
                                          </p:stCondLst>
                                        </p:cTn>
                                        <p:tgtEl>
                                          <p:spTgt spid="84995">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84995">
                                            <p:txEl>
                                              <p:pRg st="4" end="4"/>
                                            </p:txEl>
                                          </p:spTgt>
                                        </p:tgtEl>
                                        <p:attrNameLst>
                                          <p:attrName>ppt_x</p:attrName>
                                          <p:attrName>ppt_y</p:attrName>
                                        </p:attrNameLst>
                                      </p:cBhvr>
                                    </p:animMotion>
                                    <p:animEffect transition="in" filter="fade">
                                      <p:cBhvr>
                                        <p:cTn id="50" dur="1000"/>
                                        <p:tgtEl>
                                          <p:spTgt spid="84995">
                                            <p:txEl>
                                              <p:pRg st="4" end="4"/>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2" presetClass="entr" presetSubtype="0" fill="hold" grpId="0" nodeType="clickEffect">
                                  <p:stCondLst>
                                    <p:cond delay="0"/>
                                  </p:stCondLst>
                                  <p:childTnLst>
                                    <p:set>
                                      <p:cBhvr>
                                        <p:cTn id="54" dur="1" fill="hold">
                                          <p:stCondLst>
                                            <p:cond delay="0"/>
                                          </p:stCondLst>
                                        </p:cTn>
                                        <p:tgtEl>
                                          <p:spTgt spid="84995">
                                            <p:txEl>
                                              <p:pRg st="5" end="5"/>
                                            </p:txEl>
                                          </p:spTgt>
                                        </p:tgtEl>
                                        <p:attrNameLst>
                                          <p:attrName>style.visibility</p:attrName>
                                        </p:attrNameLst>
                                      </p:cBhvr>
                                      <p:to>
                                        <p:strVal val="visible"/>
                                      </p:to>
                                    </p:set>
                                    <p:animScale>
                                      <p:cBhvr>
                                        <p:cTn id="55" dur="1000" decel="50000" fill="hold">
                                          <p:stCondLst>
                                            <p:cond delay="0"/>
                                          </p:stCondLst>
                                        </p:cTn>
                                        <p:tgtEl>
                                          <p:spTgt spid="84995">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84995">
                                            <p:txEl>
                                              <p:pRg st="5" end="5"/>
                                            </p:txEl>
                                          </p:spTgt>
                                        </p:tgtEl>
                                        <p:attrNameLst>
                                          <p:attrName>ppt_x</p:attrName>
                                          <p:attrName>ppt_y</p:attrName>
                                        </p:attrNameLst>
                                      </p:cBhvr>
                                    </p:animMotion>
                                    <p:animEffect transition="in" filter="fade">
                                      <p:cBhvr>
                                        <p:cTn id="57" dur="1000"/>
                                        <p:tgtEl>
                                          <p:spTgt spid="84995">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2" presetClass="entr" presetSubtype="0" fill="hold" grpId="0" nodeType="clickEffect">
                                  <p:stCondLst>
                                    <p:cond delay="0"/>
                                  </p:stCondLst>
                                  <p:childTnLst>
                                    <p:set>
                                      <p:cBhvr>
                                        <p:cTn id="61" dur="1" fill="hold">
                                          <p:stCondLst>
                                            <p:cond delay="0"/>
                                          </p:stCondLst>
                                        </p:cTn>
                                        <p:tgtEl>
                                          <p:spTgt spid="84995">
                                            <p:txEl>
                                              <p:pRg st="6" end="6"/>
                                            </p:txEl>
                                          </p:spTgt>
                                        </p:tgtEl>
                                        <p:attrNameLst>
                                          <p:attrName>style.visibility</p:attrName>
                                        </p:attrNameLst>
                                      </p:cBhvr>
                                      <p:to>
                                        <p:strVal val="visible"/>
                                      </p:to>
                                    </p:set>
                                    <p:animScale>
                                      <p:cBhvr>
                                        <p:cTn id="62" dur="1000" decel="50000" fill="hold">
                                          <p:stCondLst>
                                            <p:cond delay="0"/>
                                          </p:stCondLst>
                                        </p:cTn>
                                        <p:tgtEl>
                                          <p:spTgt spid="84995">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1000" decel="50000" fill="hold">
                                          <p:stCondLst>
                                            <p:cond delay="0"/>
                                          </p:stCondLst>
                                        </p:cTn>
                                        <p:tgtEl>
                                          <p:spTgt spid="84995">
                                            <p:txEl>
                                              <p:pRg st="6" end="6"/>
                                            </p:txEl>
                                          </p:spTgt>
                                        </p:tgtEl>
                                        <p:attrNameLst>
                                          <p:attrName>ppt_x</p:attrName>
                                          <p:attrName>ppt_y</p:attrName>
                                        </p:attrNameLst>
                                      </p:cBhvr>
                                    </p:animMotion>
                                    <p:animEffect transition="in" filter="fade">
                                      <p:cBhvr>
                                        <p:cTn id="64" dur="1000"/>
                                        <p:tgtEl>
                                          <p:spTgt spid="849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animBg="1"/>
      <p:bldP spid="84995" grpId="0" build="p"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Text Box 5"/>
          <p:cNvSpPr txBox="1">
            <a:spLocks noChangeArrowheads="1"/>
          </p:cNvSpPr>
          <p:nvPr/>
        </p:nvSpPr>
        <p:spPr bwMode="auto">
          <a:xfrm>
            <a:off x="72008" y="431130"/>
            <a:ext cx="8964488" cy="5518150"/>
          </a:xfrm>
          <a:prstGeom prst="rect">
            <a:avLst/>
          </a:prstGeom>
          <a:solidFill>
            <a:schemeClr val="accent6">
              <a:lumMod val="20000"/>
              <a:lumOff val="80000"/>
            </a:schemeClr>
          </a:solidFill>
          <a:ln/>
          <a:extLst/>
        </p:spPr>
        <p:style>
          <a:lnRef idx="2">
            <a:schemeClr val="dk1"/>
          </a:lnRef>
          <a:fillRef idx="1">
            <a:schemeClr val="lt1"/>
          </a:fillRef>
          <a:effectRef idx="0">
            <a:schemeClr val="dk1"/>
          </a:effectRef>
          <a:fontRef idx="minor">
            <a:schemeClr val="dk1"/>
          </a:fontRef>
        </p:style>
        <p:txBody>
          <a:bodyPr wrap="square">
            <a:spAutoFit/>
            <a:flatTx/>
          </a:bodyPr>
          <a:lstStyle/>
          <a:p>
            <a:pPr algn="ctr" rtl="0" eaLnBrk="0" fontAlgn="base" hangingPunct="0">
              <a:spcBef>
                <a:spcPct val="50000"/>
              </a:spcBef>
              <a:spcAft>
                <a:spcPct val="0"/>
              </a:spcAft>
            </a:pPr>
            <a:r>
              <a:rPr lang="ar-IQ" sz="3600" dirty="0">
                <a:solidFill>
                  <a:srgbClr val="000000"/>
                </a:solidFill>
              </a:rPr>
              <a:t>واجب الرأس التوجيهي في  قيادة الجسم</a:t>
            </a:r>
            <a:r>
              <a:rPr lang="ar-IQ" dirty="0">
                <a:solidFill>
                  <a:srgbClr val="000000"/>
                </a:solidFill>
              </a:rPr>
              <a:t> </a:t>
            </a:r>
          </a:p>
          <a:p>
            <a:pPr rtl="0" eaLnBrk="0" fontAlgn="base" hangingPunct="0">
              <a:spcBef>
                <a:spcPct val="50000"/>
              </a:spcBef>
              <a:spcAft>
                <a:spcPct val="0"/>
              </a:spcAft>
            </a:pPr>
            <a:r>
              <a:rPr lang="ar-IQ" sz="4000" dirty="0">
                <a:solidFill>
                  <a:srgbClr val="000000"/>
                </a:solidFill>
              </a:rPr>
              <a:t>يعد الرأس القائد الموجه لجميع حركات الجسم  وتعتمد كثير من الحركات الرياضية على دور الرأس في توجيه الحركة لاسباب الاتية </a:t>
            </a:r>
            <a:r>
              <a:rPr lang="ar-IQ" sz="4000" dirty="0" smtClean="0">
                <a:solidFill>
                  <a:srgbClr val="000000"/>
                </a:solidFill>
              </a:rPr>
              <a:t>: </a:t>
            </a:r>
            <a:endParaRPr lang="ar-IQ" sz="4000" dirty="0">
              <a:solidFill>
                <a:srgbClr val="000000"/>
              </a:solidFill>
            </a:endParaRPr>
          </a:p>
          <a:p>
            <a:pPr rtl="0" eaLnBrk="0" fontAlgn="base" hangingPunct="0">
              <a:spcBef>
                <a:spcPct val="50000"/>
              </a:spcBef>
              <a:spcAft>
                <a:spcPct val="0"/>
              </a:spcAft>
            </a:pPr>
            <a:r>
              <a:rPr lang="ar-IQ" sz="4000" b="1" dirty="0">
                <a:solidFill>
                  <a:schemeClr val="accent1"/>
                </a:solidFill>
              </a:rPr>
              <a:t>1- لاحتوائه على مركز توجيه الجهاز العصبي .</a:t>
            </a:r>
            <a:r>
              <a:rPr lang="ar-IQ" sz="4000" dirty="0">
                <a:solidFill>
                  <a:srgbClr val="000000"/>
                </a:solidFill>
              </a:rPr>
              <a:t> </a:t>
            </a:r>
          </a:p>
          <a:p>
            <a:pPr rtl="0" eaLnBrk="0" fontAlgn="base" hangingPunct="0">
              <a:spcBef>
                <a:spcPct val="50000"/>
              </a:spcBef>
              <a:spcAft>
                <a:spcPct val="0"/>
              </a:spcAft>
            </a:pPr>
            <a:r>
              <a:rPr lang="ar-IQ" sz="4000" b="1" dirty="0">
                <a:solidFill>
                  <a:srgbClr val="FF0000"/>
                </a:solidFill>
              </a:rPr>
              <a:t>2-  يحتوي على اهم حواس الجسم . </a:t>
            </a:r>
          </a:p>
          <a:p>
            <a:pPr rtl="0" eaLnBrk="0" fontAlgn="base" hangingPunct="0">
              <a:spcBef>
                <a:spcPct val="50000"/>
              </a:spcBef>
              <a:spcAft>
                <a:spcPct val="0"/>
              </a:spcAft>
            </a:pPr>
            <a:r>
              <a:rPr lang="ar-IQ" sz="4000" b="1" dirty="0">
                <a:solidFill>
                  <a:schemeClr val="accent4">
                    <a:lumMod val="50000"/>
                  </a:schemeClr>
                </a:solidFill>
              </a:rPr>
              <a:t>3- يحتوي على جهاز توازن الجسم .</a:t>
            </a:r>
            <a:r>
              <a:rPr lang="ar-IQ" sz="2800" b="1" dirty="0">
                <a:solidFill>
                  <a:schemeClr val="accent4">
                    <a:lumMod val="50000"/>
                  </a:schemeClr>
                </a:solidFill>
              </a:rPr>
              <a:t> </a:t>
            </a:r>
            <a:endParaRPr lang="en-US" b="1" dirty="0">
              <a:solidFill>
                <a:schemeClr val="accent4">
                  <a:lumMod val="50000"/>
                </a:schemeClr>
              </a:solidFill>
            </a:endParaRPr>
          </a:p>
        </p:txBody>
      </p:sp>
    </p:spTree>
    <p:extLst>
      <p:ext uri="{BB962C8B-B14F-4D97-AF65-F5344CB8AC3E}">
        <p14:creationId xmlns:p14="http://schemas.microsoft.com/office/powerpoint/2010/main" val="1760853454"/>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88069"/>
                                        </p:tgtEl>
                                        <p:attrNameLst>
                                          <p:attrName>style.visibility</p:attrName>
                                        </p:attrNameLst>
                                      </p:cBhvr>
                                      <p:to>
                                        <p:strVal val="visible"/>
                                      </p:to>
                                    </p:set>
                                    <p:anim from="(-#ppt_w/2)" to="(#ppt_x)" calcmode="lin" valueType="num">
                                      <p:cBhvr>
                                        <p:cTn id="7" dur="600" fill="hold">
                                          <p:stCondLst>
                                            <p:cond delay="0"/>
                                          </p:stCondLst>
                                        </p:cTn>
                                        <p:tgtEl>
                                          <p:spTgt spid="88069"/>
                                        </p:tgtEl>
                                        <p:attrNameLst>
                                          <p:attrName>ppt_x</p:attrName>
                                        </p:attrNameLst>
                                      </p:cBhvr>
                                    </p:anim>
                                    <p:anim from="0" to="-1.0" calcmode="lin" valueType="num">
                                      <p:cBhvr>
                                        <p:cTn id="8" dur="200" decel="50000" autoRev="1" fill="hold">
                                          <p:stCondLst>
                                            <p:cond delay="600"/>
                                          </p:stCondLst>
                                        </p:cTn>
                                        <p:tgtEl>
                                          <p:spTgt spid="88069"/>
                                        </p:tgtEl>
                                        <p:attrNameLst>
                                          <p:attrName>xshear</p:attrName>
                                        </p:attrNameLst>
                                      </p:cBhvr>
                                    </p:anim>
                                    <p:animScale>
                                      <p:cBhvr>
                                        <p:cTn id="9" dur="200" decel="100000" autoRev="1" fill="hold">
                                          <p:stCondLst>
                                            <p:cond delay="600"/>
                                          </p:stCondLst>
                                        </p:cTn>
                                        <p:tgtEl>
                                          <p:spTgt spid="88069"/>
                                        </p:tgtEl>
                                      </p:cBhvr>
                                      <p:from x="100000" y="100000"/>
                                      <p:to x="80000" y="100000"/>
                                    </p:animScale>
                                    <p:anim by="(#ppt_h/3+#ppt_w*0.1)" calcmode="lin" valueType="num">
                                      <p:cBhvr additive="sum">
                                        <p:cTn id="10" dur="200" decel="100000" autoRev="1" fill="hold">
                                          <p:stCondLst>
                                            <p:cond delay="600"/>
                                          </p:stCondLst>
                                        </p:cTn>
                                        <p:tgtEl>
                                          <p:spTgt spid="8806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normAutofit fontScale="90000"/>
          </a:bodyPr>
          <a:lstStyle/>
          <a:p>
            <a:r>
              <a:rPr lang="ar-IQ" b="1" u="sng" dirty="0"/>
              <a:t>التغذية الراجعة (عائد المعلومات ) </a:t>
            </a:r>
            <a:r>
              <a:rPr lang="en-US" b="1" u="sng" dirty="0" smtClean="0">
                <a:solidFill>
                  <a:prstClr val="black"/>
                </a:solidFill>
              </a:rPr>
              <a:t>feed back </a:t>
            </a:r>
            <a:endParaRPr lang="ar-IQ" b="1" u="sng" dirty="0"/>
          </a:p>
        </p:txBody>
      </p:sp>
      <p:sp>
        <p:nvSpPr>
          <p:cNvPr id="3" name="Content Placeholder 2"/>
          <p:cNvSpPr>
            <a:spLocks noGrp="1"/>
          </p:cNvSpPr>
          <p:nvPr>
            <p:ph idx="1"/>
          </p:nvPr>
        </p:nvSpPr>
        <p:spPr>
          <a:xfrm>
            <a:off x="179512" y="1340768"/>
            <a:ext cx="8856984" cy="5112568"/>
          </a:xfrm>
          <a:solidFill>
            <a:schemeClr val="accent3">
              <a:lumMod val="20000"/>
              <a:lumOff val="80000"/>
            </a:schemeClr>
          </a:solidFill>
        </p:spPr>
        <p:txBody>
          <a:bodyPr/>
          <a:lstStyle/>
          <a:p>
            <a:pPr marL="0" indent="0" algn="ctr">
              <a:lnSpc>
                <a:spcPct val="90000"/>
              </a:lnSpc>
              <a:buNone/>
            </a:pPr>
            <a:r>
              <a:rPr lang="ar-IQ" sz="3600" dirty="0" smtClean="0"/>
              <a:t>هناك </a:t>
            </a:r>
            <a:r>
              <a:rPr lang="ar-IQ" sz="3600" dirty="0"/>
              <a:t>تعاريف كثيرة لمصطلح التغذية الراجعة منها </a:t>
            </a:r>
            <a:r>
              <a:rPr lang="ar-IQ" sz="3600" dirty="0" smtClean="0"/>
              <a:t>:</a:t>
            </a:r>
            <a:endParaRPr lang="en-US" sz="3600" dirty="0" smtClean="0"/>
          </a:p>
          <a:p>
            <a:pPr marL="0" indent="0" algn="just">
              <a:lnSpc>
                <a:spcPct val="90000"/>
              </a:lnSpc>
              <a:buNone/>
            </a:pPr>
            <a:r>
              <a:rPr lang="ar-SA" sz="3600" dirty="0" smtClean="0">
                <a:solidFill>
                  <a:srgbClr val="0070C0"/>
                </a:solidFill>
              </a:rPr>
              <a:t>هي كل المعلومات النظرية والعملية التي يقدمها المدرب او المدرس الى اللاعب او المتعلم لتوضيح الأداء الفني الصحيح للحركة او المهارة لغرض التحسن في هذا الأداء .</a:t>
            </a:r>
          </a:p>
        </p:txBody>
      </p:sp>
      <p:sp>
        <p:nvSpPr>
          <p:cNvPr id="4" name="Rectangle 3"/>
          <p:cNvSpPr/>
          <p:nvPr/>
        </p:nvSpPr>
        <p:spPr>
          <a:xfrm>
            <a:off x="179512" y="4869160"/>
            <a:ext cx="8712968" cy="1311128"/>
          </a:xfrm>
          <a:prstGeom prst="rect">
            <a:avLst/>
          </a:prstGeom>
          <a:solidFill>
            <a:schemeClr val="tx2">
              <a:lumMod val="40000"/>
              <a:lumOff val="60000"/>
            </a:schemeClr>
          </a:solidFill>
        </p:spPr>
        <p:txBody>
          <a:bodyPr wrap="square">
            <a:spAutoFit/>
          </a:bodyPr>
          <a:lstStyle/>
          <a:p>
            <a:pPr algn="just">
              <a:lnSpc>
                <a:spcPct val="90000"/>
              </a:lnSpc>
            </a:pPr>
            <a:r>
              <a:rPr lang="ar-IQ" dirty="0" smtClean="0"/>
              <a:t>  </a:t>
            </a:r>
            <a:r>
              <a:rPr lang="ar-IQ" sz="4400" dirty="0"/>
              <a:t>أو هي المعلومات التي يزود بها المتعلم عن أدائه الحركي من خلال تعلمه المهارة .</a:t>
            </a:r>
          </a:p>
        </p:txBody>
      </p:sp>
      <p:sp>
        <p:nvSpPr>
          <p:cNvPr id="5" name="Rectangle 4"/>
          <p:cNvSpPr/>
          <p:nvPr/>
        </p:nvSpPr>
        <p:spPr>
          <a:xfrm>
            <a:off x="179512" y="3573016"/>
            <a:ext cx="8865368" cy="1089529"/>
          </a:xfrm>
          <a:prstGeom prst="rect">
            <a:avLst/>
          </a:prstGeom>
          <a:solidFill>
            <a:srgbClr val="FFC000"/>
          </a:solidFill>
        </p:spPr>
        <p:txBody>
          <a:bodyPr wrap="square">
            <a:spAutoFit/>
          </a:bodyPr>
          <a:lstStyle/>
          <a:p>
            <a:pPr algn="just">
              <a:lnSpc>
                <a:spcPct val="90000"/>
              </a:lnSpc>
            </a:pPr>
            <a:r>
              <a:rPr lang="ar-IQ" dirty="0" smtClean="0"/>
              <a:t>  </a:t>
            </a:r>
            <a:r>
              <a:rPr lang="ar-IQ" sz="3600" dirty="0"/>
              <a:t>هي عبارة عن بناء المعلومات أو تراكمها وخزنها فى الدماغ  حيث يحاول الفرد استرجاعها لحل واجب الحركي . </a:t>
            </a:r>
          </a:p>
        </p:txBody>
      </p:sp>
    </p:spTree>
    <p:extLst>
      <p:ext uri="{BB962C8B-B14F-4D97-AF65-F5344CB8AC3E}">
        <p14:creationId xmlns:p14="http://schemas.microsoft.com/office/powerpoint/2010/main" val="3318472804"/>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507288" cy="6264696"/>
          </a:xfrm>
          <a:solidFill>
            <a:schemeClr val="accent4">
              <a:lumMod val="20000"/>
              <a:lumOff val="80000"/>
            </a:schemeClr>
          </a:solidFill>
        </p:spPr>
        <p:txBody>
          <a:bodyPr>
            <a:normAutofit fontScale="90000"/>
          </a:bodyPr>
          <a:lstStyle/>
          <a:p>
            <a:pPr lvl="0" algn="justLow">
              <a:lnSpc>
                <a:spcPct val="90000"/>
              </a:lnSpc>
            </a:pPr>
            <a:r>
              <a:rPr lang="en-US" sz="4900" b="1" u="sng" dirty="0" smtClean="0">
                <a:solidFill>
                  <a:prstClr val="black"/>
                </a:solidFill>
              </a:rPr>
              <a:t/>
            </a:r>
            <a:br>
              <a:rPr lang="en-US" sz="4900" b="1" u="sng" dirty="0" smtClean="0">
                <a:solidFill>
                  <a:prstClr val="black"/>
                </a:solidFill>
              </a:rPr>
            </a:br>
            <a:r>
              <a:rPr lang="ar-IQ" sz="4900" b="1" u="sng" dirty="0" smtClean="0">
                <a:solidFill>
                  <a:prstClr val="black"/>
                </a:solidFill>
              </a:rPr>
              <a:t>هناك </a:t>
            </a:r>
            <a:r>
              <a:rPr lang="ar-IQ" sz="4900" b="1" u="sng" dirty="0">
                <a:solidFill>
                  <a:prstClr val="black"/>
                </a:solidFill>
              </a:rPr>
              <a:t>نوعين رئيسيين من التغذية الراجعة </a:t>
            </a:r>
            <a:r>
              <a:rPr lang="ar-IQ" sz="4900" b="1" u="sng" dirty="0" smtClean="0">
                <a:solidFill>
                  <a:prstClr val="black"/>
                </a:solidFill>
              </a:rPr>
              <a:t>:</a:t>
            </a:r>
            <a:r>
              <a:rPr lang="en-US" sz="4900" b="1" u="sng" dirty="0" smtClean="0">
                <a:solidFill>
                  <a:prstClr val="black"/>
                </a:solidFill>
              </a:rPr>
              <a:t/>
            </a:r>
            <a:br>
              <a:rPr lang="en-US" sz="4900" b="1" u="sng" dirty="0" smtClean="0">
                <a:solidFill>
                  <a:prstClr val="black"/>
                </a:solidFill>
              </a:rPr>
            </a:br>
            <a:r>
              <a:rPr lang="ar-IQ" sz="2700" b="1" u="sng" dirty="0" smtClean="0">
                <a:solidFill>
                  <a:prstClr val="black"/>
                </a:solidFill>
              </a:rPr>
              <a:t> </a:t>
            </a:r>
            <a:r>
              <a:rPr lang="ar-IQ" sz="4900" dirty="0">
                <a:solidFill>
                  <a:prstClr val="black"/>
                </a:solidFill>
              </a:rPr>
              <a:t/>
            </a:r>
            <a:br>
              <a:rPr lang="ar-IQ" sz="4900" dirty="0">
                <a:solidFill>
                  <a:prstClr val="black"/>
                </a:solidFill>
              </a:rPr>
            </a:br>
            <a:r>
              <a:rPr lang="ar-IQ" sz="4900" b="1" dirty="0">
                <a:solidFill>
                  <a:srgbClr val="C00000"/>
                </a:solidFill>
              </a:rPr>
              <a:t>1- التغذية الراجعة </a:t>
            </a:r>
            <a:r>
              <a:rPr lang="ar-IQ" sz="4900" b="1" dirty="0" smtClean="0">
                <a:solidFill>
                  <a:srgbClr val="C00000"/>
                </a:solidFill>
              </a:rPr>
              <a:t>الخارجية</a:t>
            </a:r>
            <a:r>
              <a:rPr lang="en-US" sz="4900" b="1" dirty="0" smtClean="0">
                <a:solidFill>
                  <a:srgbClr val="C00000"/>
                </a:solidFill>
              </a:rPr>
              <a:t>:</a:t>
            </a:r>
            <a:r>
              <a:rPr lang="ar-IQ" sz="4900" b="1" dirty="0" smtClean="0">
                <a:solidFill>
                  <a:srgbClr val="C00000"/>
                </a:solidFill>
              </a:rPr>
              <a:t>(</a:t>
            </a:r>
            <a:r>
              <a:rPr lang="ar-IQ" sz="4900" b="1" dirty="0">
                <a:solidFill>
                  <a:srgbClr val="C00000"/>
                </a:solidFill>
              </a:rPr>
              <a:t>هى المعلومات الاضافية التي تقدم من خارج الجسم الرياضي عن طريق شخص اخر</a:t>
            </a:r>
            <a:r>
              <a:rPr lang="ar-IQ" sz="4900" b="1" dirty="0" smtClean="0">
                <a:solidFill>
                  <a:srgbClr val="C00000"/>
                </a:solidFill>
              </a:rPr>
              <a:t>)</a:t>
            </a:r>
            <a:r>
              <a:rPr lang="en-US" sz="4900" b="1" dirty="0" smtClean="0">
                <a:solidFill>
                  <a:prstClr val="black"/>
                </a:solidFill>
              </a:rPr>
              <a:t/>
            </a:r>
            <a:br>
              <a:rPr lang="en-US" sz="4900" b="1" dirty="0" smtClean="0">
                <a:solidFill>
                  <a:prstClr val="black"/>
                </a:solidFill>
              </a:rPr>
            </a:br>
            <a:r>
              <a:rPr lang="ar-IQ" sz="4900" b="1" dirty="0" smtClean="0">
                <a:solidFill>
                  <a:prstClr val="black"/>
                </a:solidFill>
              </a:rPr>
              <a:t> </a:t>
            </a:r>
            <a:r>
              <a:rPr lang="ar-IQ" sz="4900" dirty="0">
                <a:solidFill>
                  <a:prstClr val="black"/>
                </a:solidFill>
              </a:rPr>
              <a:t/>
            </a:r>
            <a:br>
              <a:rPr lang="ar-IQ" sz="4900" dirty="0">
                <a:solidFill>
                  <a:prstClr val="black"/>
                </a:solidFill>
              </a:rPr>
            </a:br>
            <a:r>
              <a:rPr lang="ar-IQ" sz="4900" b="1" dirty="0">
                <a:solidFill>
                  <a:srgbClr val="7030A0"/>
                </a:solidFill>
              </a:rPr>
              <a:t>2- التغذية الراجعة </a:t>
            </a:r>
            <a:r>
              <a:rPr lang="ar-IQ" sz="4900" b="1" dirty="0" smtClean="0">
                <a:solidFill>
                  <a:srgbClr val="7030A0"/>
                </a:solidFill>
              </a:rPr>
              <a:t>الداخلية</a:t>
            </a:r>
            <a:r>
              <a:rPr lang="en-US" sz="4900" b="1" dirty="0" smtClean="0">
                <a:solidFill>
                  <a:srgbClr val="7030A0"/>
                </a:solidFill>
              </a:rPr>
              <a:t>:</a:t>
            </a:r>
            <a:r>
              <a:rPr lang="ar-IQ" sz="4900" b="1" dirty="0" smtClean="0">
                <a:solidFill>
                  <a:srgbClr val="7030A0"/>
                </a:solidFill>
              </a:rPr>
              <a:t>(هي </a:t>
            </a:r>
            <a:r>
              <a:rPr lang="ar-IQ" sz="4900" b="1" dirty="0">
                <a:solidFill>
                  <a:srgbClr val="7030A0"/>
                </a:solidFill>
              </a:rPr>
              <a:t>حصول المعلومات من خلال القنوات الحسية المختلفة بالاخص الحركات الحساسة التي يستطيع الرياضي تشخيص </a:t>
            </a:r>
            <a:r>
              <a:rPr lang="ar-IQ" sz="4900" b="1" dirty="0" smtClean="0">
                <a:solidFill>
                  <a:srgbClr val="7030A0"/>
                </a:solidFill>
              </a:rPr>
              <a:t>اخطائه</a:t>
            </a:r>
            <a:r>
              <a:rPr lang="en-US" sz="4900" b="1" dirty="0" smtClean="0">
                <a:solidFill>
                  <a:srgbClr val="7030A0"/>
                </a:solidFill>
              </a:rPr>
              <a:t>(</a:t>
            </a:r>
            <a:r>
              <a:rPr lang="ar-IQ" sz="4900" b="1" dirty="0" smtClean="0">
                <a:solidFill>
                  <a:srgbClr val="7030A0"/>
                </a:solidFill>
              </a:rPr>
              <a:t> </a:t>
            </a:r>
            <a:r>
              <a:rPr lang="en-US" dirty="0">
                <a:solidFill>
                  <a:prstClr val="black"/>
                </a:solidFill>
              </a:rPr>
              <a:t/>
            </a:r>
            <a:br>
              <a:rPr lang="en-US" dirty="0">
                <a:solidFill>
                  <a:prstClr val="black"/>
                </a:solidFill>
              </a:rPr>
            </a:br>
            <a:endParaRPr lang="ar-IQ" dirty="0"/>
          </a:p>
        </p:txBody>
      </p:sp>
    </p:spTree>
    <p:extLst>
      <p:ext uri="{BB962C8B-B14F-4D97-AF65-F5344CB8AC3E}">
        <p14:creationId xmlns:p14="http://schemas.microsoft.com/office/powerpoint/2010/main" val="2945220075"/>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8"/>
          <p:cNvSpPr>
            <a:spLocks noGrp="1" noChangeArrowheads="1"/>
          </p:cNvSpPr>
          <p:nvPr>
            <p:ph type="title"/>
          </p:nvPr>
        </p:nvSpPr>
        <p:spPr bwMode="auto">
          <a:xfrm>
            <a:off x="2411760" y="125760"/>
            <a:ext cx="3960440" cy="1143000"/>
          </a:xfrm>
          <a:prstGeom prst="ellipse">
            <a:avLst/>
          </a:prstGeom>
          <a:solidFill>
            <a:schemeClr val="accent4">
              <a:lumMod val="40000"/>
              <a:lumOff val="60000"/>
            </a:schemeClr>
          </a:solidFill>
          <a:ln/>
          <a:extLst/>
        </p:spPr>
        <p:style>
          <a:lnRef idx="1">
            <a:schemeClr val="accent5"/>
          </a:lnRef>
          <a:fillRef idx="2">
            <a:schemeClr val="accent5"/>
          </a:fillRef>
          <a:effectRef idx="1">
            <a:schemeClr val="accent5"/>
          </a:effectRef>
          <a:fontRef idx="minor">
            <a:schemeClr val="dk1"/>
          </a:fontRef>
        </p:style>
        <p:txBody>
          <a:bodyPr wrap="none" anchor="ctr">
            <a:normAutofit fontScale="90000"/>
            <a:flatTx/>
          </a:bodyPr>
          <a:lstStyle/>
          <a:p>
            <a:pPr algn="ctr" fontAlgn="base">
              <a:spcBef>
                <a:spcPct val="0"/>
              </a:spcBef>
              <a:spcAft>
                <a:spcPct val="0"/>
              </a:spcAft>
            </a:pPr>
            <a:r>
              <a:rPr lang="ar-IQ" sz="3200" dirty="0">
                <a:solidFill>
                  <a:srgbClr val="000000"/>
                </a:solidFill>
                <a:effectLst>
                  <a:outerShdw blurRad="38100" dist="38100" dir="2700000" algn="tl">
                    <a:srgbClr val="FFFFFF"/>
                  </a:outerShdw>
                </a:effectLst>
                <a:latin typeface="Tahoma" pitchFamily="34" charset="0"/>
              </a:rPr>
              <a:t>انواع التغذية الراجعة </a:t>
            </a:r>
          </a:p>
          <a:p>
            <a:pPr algn="ctr" fontAlgn="base">
              <a:spcBef>
                <a:spcPct val="0"/>
              </a:spcBef>
              <a:spcAft>
                <a:spcPct val="0"/>
              </a:spcAft>
            </a:pPr>
            <a:r>
              <a:rPr lang="ar-IQ" sz="3200" dirty="0">
                <a:solidFill>
                  <a:srgbClr val="000000"/>
                </a:solidFill>
                <a:effectLst>
                  <a:outerShdw blurRad="38100" dist="38100" dir="2700000" algn="tl">
                    <a:srgbClr val="FFFFFF"/>
                  </a:outerShdw>
                </a:effectLst>
                <a:latin typeface="Tahoma" pitchFamily="34" charset="0"/>
              </a:rPr>
              <a:t>في التعلم </a:t>
            </a:r>
            <a:r>
              <a:rPr lang="ar-IQ" sz="3200" dirty="0" smtClean="0">
                <a:solidFill>
                  <a:srgbClr val="000000"/>
                </a:solidFill>
                <a:effectLst>
                  <a:outerShdw blurRad="38100" dist="38100" dir="2700000" algn="tl">
                    <a:srgbClr val="FFFFFF"/>
                  </a:outerShdw>
                </a:effectLst>
                <a:latin typeface="Tahoma" pitchFamily="34" charset="0"/>
              </a:rPr>
              <a:t>الحركي</a:t>
            </a:r>
          </a:p>
        </p:txBody>
      </p:sp>
      <p:sp>
        <p:nvSpPr>
          <p:cNvPr id="5" name="Oval 29"/>
          <p:cNvSpPr>
            <a:spLocks noChangeArrowheads="1"/>
          </p:cNvSpPr>
          <p:nvPr/>
        </p:nvSpPr>
        <p:spPr bwMode="auto">
          <a:xfrm>
            <a:off x="6659661" y="1124744"/>
            <a:ext cx="2160811" cy="1307698"/>
          </a:xfrm>
          <a:prstGeom prst="ellipse">
            <a:avLst/>
          </a:prstGeom>
          <a:solidFill>
            <a:schemeClr val="bg2">
              <a:lumMod val="75000"/>
            </a:schemeClr>
          </a:solidFill>
          <a:ln/>
          <a:extLst/>
        </p:spPr>
        <p:style>
          <a:lnRef idx="2">
            <a:schemeClr val="accent2"/>
          </a:lnRef>
          <a:fillRef idx="1">
            <a:schemeClr val="lt1"/>
          </a:fillRef>
          <a:effectRef idx="0">
            <a:schemeClr val="accent2"/>
          </a:effectRef>
          <a:fontRef idx="minor">
            <a:schemeClr val="dk1"/>
          </a:fontRef>
        </p:style>
        <p:txBody>
          <a:bodyPr wrap="none" anchor="ctr">
            <a:flatTx/>
          </a:bodyPr>
          <a:lstStyle/>
          <a:p>
            <a:pPr algn="ctr" fontAlgn="base">
              <a:spcBef>
                <a:spcPct val="0"/>
              </a:spcBef>
              <a:spcAft>
                <a:spcPct val="0"/>
              </a:spcAft>
            </a:pPr>
            <a:r>
              <a:rPr lang="ar-IQ" dirty="0">
                <a:solidFill>
                  <a:srgbClr val="000000"/>
                </a:solidFill>
                <a:latin typeface="Tahoma" pitchFamily="34" charset="0"/>
              </a:rPr>
              <a:t> </a:t>
            </a:r>
            <a:r>
              <a:rPr lang="ar-IQ" sz="2800" b="1" dirty="0">
                <a:solidFill>
                  <a:srgbClr val="000000"/>
                </a:solidFill>
                <a:latin typeface="Tahoma" pitchFamily="34" charset="0"/>
              </a:rPr>
              <a:t>تغذية راجعة </a:t>
            </a:r>
          </a:p>
          <a:p>
            <a:pPr algn="ctr" fontAlgn="base">
              <a:spcBef>
                <a:spcPct val="0"/>
              </a:spcBef>
              <a:spcAft>
                <a:spcPct val="0"/>
              </a:spcAft>
            </a:pPr>
            <a:r>
              <a:rPr lang="ar-IQ" sz="2800" b="1" dirty="0">
                <a:solidFill>
                  <a:srgbClr val="000000"/>
                </a:solidFill>
                <a:latin typeface="Tahoma" pitchFamily="34" charset="0"/>
              </a:rPr>
              <a:t>من حيث </a:t>
            </a:r>
            <a:r>
              <a:rPr lang="ar-IQ" sz="2800" b="1" dirty="0" smtClean="0">
                <a:solidFill>
                  <a:srgbClr val="000000"/>
                </a:solidFill>
                <a:latin typeface="Tahoma" pitchFamily="34" charset="0"/>
              </a:rPr>
              <a:t>المصدر</a:t>
            </a:r>
          </a:p>
        </p:txBody>
      </p:sp>
      <p:sp>
        <p:nvSpPr>
          <p:cNvPr id="6" name="Oval 30"/>
          <p:cNvSpPr>
            <a:spLocks noChangeArrowheads="1"/>
          </p:cNvSpPr>
          <p:nvPr/>
        </p:nvSpPr>
        <p:spPr bwMode="auto">
          <a:xfrm>
            <a:off x="3132906" y="1485974"/>
            <a:ext cx="2231182" cy="1150938"/>
          </a:xfrm>
          <a:prstGeom prst="ellipse">
            <a:avLst/>
          </a:prstGeom>
          <a:solidFill>
            <a:schemeClr val="accent6"/>
          </a:solidFill>
          <a:ln/>
          <a:extLst/>
        </p:spPr>
        <p:style>
          <a:lnRef idx="2">
            <a:schemeClr val="accent2"/>
          </a:lnRef>
          <a:fillRef idx="1">
            <a:schemeClr val="lt1"/>
          </a:fillRef>
          <a:effectRef idx="0">
            <a:schemeClr val="accent2"/>
          </a:effectRef>
          <a:fontRef idx="minor">
            <a:schemeClr val="dk1"/>
          </a:fontRef>
        </p:style>
        <p:txBody>
          <a:bodyPr wrap="none" anchor="ctr">
            <a:flatTx/>
          </a:bodyPr>
          <a:lstStyle/>
          <a:p>
            <a:pPr algn="ctr" fontAlgn="base">
              <a:spcBef>
                <a:spcPct val="0"/>
              </a:spcBef>
              <a:spcAft>
                <a:spcPct val="0"/>
              </a:spcAft>
            </a:pPr>
            <a:r>
              <a:rPr lang="ar-IQ" sz="2800" b="1" dirty="0">
                <a:solidFill>
                  <a:srgbClr val="000000"/>
                </a:solidFill>
              </a:rPr>
              <a:t>تغذية راجعة </a:t>
            </a:r>
          </a:p>
          <a:p>
            <a:pPr algn="ctr" fontAlgn="base">
              <a:spcBef>
                <a:spcPct val="0"/>
              </a:spcBef>
              <a:spcAft>
                <a:spcPct val="0"/>
              </a:spcAft>
            </a:pPr>
            <a:r>
              <a:rPr lang="ar-IQ" sz="2800" b="1" dirty="0">
                <a:solidFill>
                  <a:srgbClr val="000000"/>
                </a:solidFill>
                <a:latin typeface="Tahoma" pitchFamily="34" charset="0"/>
              </a:rPr>
              <a:t>من حيث الزمن </a:t>
            </a:r>
            <a:endParaRPr lang="ar-IQ" sz="2800" b="1" dirty="0" smtClean="0">
              <a:solidFill>
                <a:srgbClr val="000000"/>
              </a:solidFill>
              <a:latin typeface="Tahoma" pitchFamily="34" charset="0"/>
            </a:endParaRPr>
          </a:p>
        </p:txBody>
      </p:sp>
      <p:sp>
        <p:nvSpPr>
          <p:cNvPr id="7" name="Oval 31"/>
          <p:cNvSpPr>
            <a:spLocks noChangeArrowheads="1"/>
          </p:cNvSpPr>
          <p:nvPr/>
        </p:nvSpPr>
        <p:spPr bwMode="auto">
          <a:xfrm>
            <a:off x="179512" y="1557983"/>
            <a:ext cx="2052388" cy="1150937"/>
          </a:xfrm>
          <a:prstGeom prst="ellipse">
            <a:avLst/>
          </a:prstGeom>
          <a:solidFill>
            <a:schemeClr val="accent2">
              <a:lumMod val="60000"/>
              <a:lumOff val="40000"/>
            </a:schemeClr>
          </a:solidFill>
          <a:ln/>
          <a:extLst/>
        </p:spPr>
        <p:style>
          <a:lnRef idx="2">
            <a:schemeClr val="accent2"/>
          </a:lnRef>
          <a:fillRef idx="1">
            <a:schemeClr val="lt1"/>
          </a:fillRef>
          <a:effectRef idx="0">
            <a:schemeClr val="accent2"/>
          </a:effectRef>
          <a:fontRef idx="minor">
            <a:schemeClr val="dk1"/>
          </a:fontRef>
        </p:style>
        <p:txBody>
          <a:bodyPr wrap="none" anchor="ctr">
            <a:flatTx/>
          </a:bodyPr>
          <a:lstStyle/>
          <a:p>
            <a:pPr algn="ctr" fontAlgn="base">
              <a:spcBef>
                <a:spcPct val="0"/>
              </a:spcBef>
              <a:spcAft>
                <a:spcPct val="0"/>
              </a:spcAft>
            </a:pPr>
            <a:r>
              <a:rPr lang="ar-IQ" sz="2400" b="1" dirty="0">
                <a:solidFill>
                  <a:srgbClr val="000000"/>
                </a:solidFill>
              </a:rPr>
              <a:t>تغذية راجعة </a:t>
            </a:r>
          </a:p>
          <a:p>
            <a:pPr algn="ctr" fontAlgn="base">
              <a:spcBef>
                <a:spcPct val="0"/>
              </a:spcBef>
              <a:spcAft>
                <a:spcPct val="0"/>
              </a:spcAft>
            </a:pPr>
            <a:r>
              <a:rPr lang="ar-IQ" sz="2400" b="1" dirty="0">
                <a:solidFill>
                  <a:srgbClr val="000000"/>
                </a:solidFill>
                <a:latin typeface="Tahoma" pitchFamily="34" charset="0"/>
              </a:rPr>
              <a:t>من حيث الهدف </a:t>
            </a:r>
            <a:endParaRPr lang="ar-IQ" sz="2400" b="1" dirty="0" smtClean="0">
              <a:solidFill>
                <a:srgbClr val="000000"/>
              </a:solidFill>
              <a:latin typeface="Tahoma" pitchFamily="34" charset="0"/>
            </a:endParaRPr>
          </a:p>
          <a:p>
            <a:pPr algn="ctr" fontAlgn="base">
              <a:spcBef>
                <a:spcPct val="0"/>
              </a:spcBef>
              <a:spcAft>
                <a:spcPct val="0"/>
              </a:spcAft>
            </a:pPr>
            <a:endParaRPr lang="en-US" dirty="0">
              <a:solidFill>
                <a:srgbClr val="000000"/>
              </a:solidFill>
              <a:latin typeface="Tahoma" pitchFamily="34" charset="0"/>
            </a:endParaRPr>
          </a:p>
        </p:txBody>
      </p:sp>
      <p:sp>
        <p:nvSpPr>
          <p:cNvPr id="8" name="Text Box 54"/>
          <p:cNvSpPr txBox="1">
            <a:spLocks noChangeArrowheads="1"/>
          </p:cNvSpPr>
          <p:nvPr/>
        </p:nvSpPr>
        <p:spPr bwMode="auto">
          <a:xfrm>
            <a:off x="35496" y="3980090"/>
            <a:ext cx="3348535" cy="2185214"/>
          </a:xfrm>
          <a:prstGeom prst="rect">
            <a:avLst/>
          </a:prstGeom>
          <a:solidFill>
            <a:schemeClr val="accent3">
              <a:lumMod val="60000"/>
              <a:lumOff val="40000"/>
            </a:schemeClr>
          </a:solidFill>
          <a:ln/>
          <a:extLst/>
        </p:spPr>
        <p:style>
          <a:lnRef idx="2">
            <a:schemeClr val="accent2"/>
          </a:lnRef>
          <a:fillRef idx="1">
            <a:schemeClr val="lt1"/>
          </a:fillRef>
          <a:effectRef idx="0">
            <a:schemeClr val="accent2"/>
          </a:effectRef>
          <a:fontRef idx="minor">
            <a:schemeClr val="dk1"/>
          </a:fontRef>
        </p:style>
        <p:txBody>
          <a:bodyPr wrap="square">
            <a:spAutoFit/>
          </a:bodyPr>
          <a:lstStyle/>
          <a:p>
            <a:pPr fontAlgn="base">
              <a:spcBef>
                <a:spcPct val="50000"/>
              </a:spcBef>
              <a:spcAft>
                <a:spcPct val="0"/>
              </a:spcAft>
            </a:pPr>
            <a:r>
              <a:rPr lang="ar-IQ" sz="2800" b="1" u="sng" dirty="0">
                <a:solidFill>
                  <a:schemeClr val="tx1"/>
                </a:solidFill>
              </a:rPr>
              <a:t>هدف من التغذية الراجعة</a:t>
            </a:r>
            <a:r>
              <a:rPr lang="ar-IQ" sz="2800" b="1" u="sng" dirty="0" smtClean="0">
                <a:solidFill>
                  <a:schemeClr val="tx1"/>
                </a:solidFill>
              </a:rPr>
              <a:t>:</a:t>
            </a:r>
          </a:p>
          <a:p>
            <a:pPr fontAlgn="base">
              <a:spcBef>
                <a:spcPct val="50000"/>
              </a:spcBef>
              <a:spcAft>
                <a:spcPct val="0"/>
              </a:spcAft>
            </a:pPr>
            <a:r>
              <a:rPr lang="ar-IQ" sz="2400" b="1" dirty="0" smtClean="0">
                <a:solidFill>
                  <a:srgbClr val="000000"/>
                </a:solidFill>
              </a:rPr>
              <a:t>1- </a:t>
            </a:r>
            <a:r>
              <a:rPr lang="ar-IQ" sz="2400" b="1" dirty="0">
                <a:solidFill>
                  <a:srgbClr val="000000"/>
                </a:solidFill>
              </a:rPr>
              <a:t>تصحيحية </a:t>
            </a:r>
            <a:r>
              <a:rPr lang="ar-IQ" sz="2400" b="1" dirty="0" smtClean="0">
                <a:solidFill>
                  <a:srgbClr val="000000"/>
                </a:solidFill>
              </a:rPr>
              <a:t>(سلبي، </a:t>
            </a:r>
            <a:r>
              <a:rPr lang="ar-IQ" sz="2400" b="1" dirty="0">
                <a:solidFill>
                  <a:srgbClr val="000000"/>
                </a:solidFill>
              </a:rPr>
              <a:t>ايجابي)</a:t>
            </a:r>
          </a:p>
          <a:p>
            <a:pPr fontAlgn="base">
              <a:spcBef>
                <a:spcPct val="50000"/>
              </a:spcBef>
              <a:spcAft>
                <a:spcPct val="0"/>
              </a:spcAft>
            </a:pPr>
            <a:r>
              <a:rPr lang="ar-IQ" sz="2400" b="1" dirty="0">
                <a:solidFill>
                  <a:srgbClr val="000000"/>
                </a:solidFill>
              </a:rPr>
              <a:t>2- تقويمية ( جيد </a:t>
            </a:r>
            <a:r>
              <a:rPr lang="ar-IQ" sz="2400" b="1" dirty="0" smtClean="0">
                <a:solidFill>
                  <a:srgbClr val="000000"/>
                </a:solidFill>
              </a:rPr>
              <a:t>جدا </a:t>
            </a:r>
            <a:r>
              <a:rPr lang="ar-IQ" sz="2400" b="1" dirty="0">
                <a:solidFill>
                  <a:srgbClr val="000000"/>
                </a:solidFill>
              </a:rPr>
              <a:t>) </a:t>
            </a:r>
          </a:p>
          <a:p>
            <a:pPr fontAlgn="base">
              <a:spcBef>
                <a:spcPct val="50000"/>
              </a:spcBef>
              <a:spcAft>
                <a:spcPct val="0"/>
              </a:spcAft>
            </a:pPr>
            <a:r>
              <a:rPr lang="ar-IQ" sz="2400" b="1" dirty="0">
                <a:solidFill>
                  <a:srgbClr val="000000"/>
                </a:solidFill>
              </a:rPr>
              <a:t>3- </a:t>
            </a:r>
            <a:r>
              <a:rPr lang="ar-IQ" sz="2400" b="1" dirty="0" smtClean="0">
                <a:solidFill>
                  <a:srgbClr val="000000"/>
                </a:solidFill>
              </a:rPr>
              <a:t>تعزيزية</a:t>
            </a:r>
            <a:r>
              <a:rPr lang="en-US" sz="2400" b="1" dirty="0" smtClean="0">
                <a:solidFill>
                  <a:srgbClr val="000000"/>
                </a:solidFill>
              </a:rPr>
              <a:t> </a:t>
            </a:r>
            <a:r>
              <a:rPr lang="ar-IQ" sz="2400" b="1" dirty="0" smtClean="0">
                <a:solidFill>
                  <a:srgbClr val="000000"/>
                </a:solidFill>
              </a:rPr>
              <a:t>(سالب،</a:t>
            </a:r>
            <a:r>
              <a:rPr lang="en-US" sz="2400" b="1" dirty="0" smtClean="0">
                <a:solidFill>
                  <a:srgbClr val="000000"/>
                </a:solidFill>
              </a:rPr>
              <a:t> </a:t>
            </a:r>
            <a:r>
              <a:rPr lang="ar-IQ" sz="2400" b="1" dirty="0" smtClean="0">
                <a:solidFill>
                  <a:srgbClr val="000000"/>
                </a:solidFill>
              </a:rPr>
              <a:t>موجب </a:t>
            </a:r>
            <a:r>
              <a:rPr lang="ar-IQ" sz="2400" b="1" dirty="0">
                <a:solidFill>
                  <a:srgbClr val="000000"/>
                </a:solidFill>
              </a:rPr>
              <a:t>) </a:t>
            </a:r>
            <a:endParaRPr lang="en-US" sz="2400" b="1" dirty="0">
              <a:solidFill>
                <a:srgbClr val="000000"/>
              </a:solidFill>
            </a:endParaRPr>
          </a:p>
        </p:txBody>
      </p:sp>
      <p:sp>
        <p:nvSpPr>
          <p:cNvPr id="9" name="Text Box 53"/>
          <p:cNvSpPr txBox="1">
            <a:spLocks noChangeArrowheads="1"/>
          </p:cNvSpPr>
          <p:nvPr/>
        </p:nvSpPr>
        <p:spPr bwMode="auto">
          <a:xfrm>
            <a:off x="3419872" y="3933825"/>
            <a:ext cx="3168352" cy="2339102"/>
          </a:xfrm>
          <a:prstGeom prst="rect">
            <a:avLst/>
          </a:prstGeom>
          <a:solidFill>
            <a:schemeClr val="accent5">
              <a:lumMod val="60000"/>
              <a:lumOff val="40000"/>
            </a:schemeClr>
          </a:solidFill>
          <a:ln/>
          <a:extLst/>
        </p:spPr>
        <p:style>
          <a:lnRef idx="2">
            <a:schemeClr val="accent1"/>
          </a:lnRef>
          <a:fillRef idx="1">
            <a:schemeClr val="lt1"/>
          </a:fillRef>
          <a:effectRef idx="0">
            <a:schemeClr val="accent1"/>
          </a:effectRef>
          <a:fontRef idx="minor">
            <a:schemeClr val="dk1"/>
          </a:fontRef>
        </p:style>
        <p:txBody>
          <a:bodyPr wrap="square">
            <a:spAutoFit/>
            <a:flatTx/>
          </a:bodyPr>
          <a:lstStyle/>
          <a:p>
            <a:pPr algn="just" fontAlgn="base">
              <a:spcBef>
                <a:spcPct val="50000"/>
              </a:spcBef>
              <a:spcAft>
                <a:spcPct val="0"/>
              </a:spcAft>
            </a:pPr>
            <a:r>
              <a:rPr lang="ar-IQ" sz="2000" b="1" u="sng" dirty="0">
                <a:solidFill>
                  <a:schemeClr val="tx1"/>
                </a:solidFill>
              </a:rPr>
              <a:t>اوقات تقديم التغذية الراجعة </a:t>
            </a:r>
            <a:r>
              <a:rPr lang="ar-IQ" sz="2000" b="1" u="sng" dirty="0" smtClean="0">
                <a:solidFill>
                  <a:schemeClr val="tx1"/>
                </a:solidFill>
              </a:rPr>
              <a:t>:</a:t>
            </a:r>
          </a:p>
          <a:p>
            <a:pPr algn="just" fontAlgn="base">
              <a:spcBef>
                <a:spcPct val="50000"/>
              </a:spcBef>
              <a:spcAft>
                <a:spcPct val="0"/>
              </a:spcAft>
            </a:pPr>
            <a:r>
              <a:rPr lang="ar-IQ" sz="2000" b="1" dirty="0" smtClean="0">
                <a:solidFill>
                  <a:srgbClr val="000000"/>
                </a:solidFill>
              </a:rPr>
              <a:t>1- </a:t>
            </a:r>
            <a:r>
              <a:rPr lang="ar-IQ" sz="2400" b="1" dirty="0">
                <a:solidFill>
                  <a:srgbClr val="000000"/>
                </a:solidFill>
              </a:rPr>
              <a:t>المعلوماتية (قبل الاداء ) </a:t>
            </a:r>
            <a:endParaRPr lang="ar-IQ" sz="2000" b="1" dirty="0">
              <a:solidFill>
                <a:srgbClr val="000000"/>
              </a:solidFill>
            </a:endParaRPr>
          </a:p>
          <a:p>
            <a:pPr algn="just" fontAlgn="base">
              <a:spcBef>
                <a:spcPct val="50000"/>
              </a:spcBef>
              <a:spcAft>
                <a:spcPct val="0"/>
              </a:spcAft>
            </a:pPr>
            <a:r>
              <a:rPr lang="ar-IQ" sz="2000" b="1" dirty="0">
                <a:solidFill>
                  <a:srgbClr val="000000"/>
                </a:solidFill>
              </a:rPr>
              <a:t>2-المصاحبة ( اثناء الاداء ) </a:t>
            </a:r>
          </a:p>
          <a:p>
            <a:pPr algn="just" fontAlgn="base">
              <a:spcBef>
                <a:spcPct val="50000"/>
              </a:spcBef>
              <a:spcAft>
                <a:spcPct val="0"/>
              </a:spcAft>
            </a:pPr>
            <a:r>
              <a:rPr lang="ar-IQ" sz="2000" b="1" dirty="0" smtClean="0">
                <a:solidFill>
                  <a:srgbClr val="000000"/>
                </a:solidFill>
              </a:rPr>
              <a:t>3-الانيةأوالفورية(بعدالاداء مباشر</a:t>
            </a:r>
            <a:r>
              <a:rPr lang="ar-SA" sz="2000" b="1" dirty="0">
                <a:solidFill>
                  <a:srgbClr val="000000"/>
                </a:solidFill>
              </a:rPr>
              <a:t>ة</a:t>
            </a:r>
            <a:r>
              <a:rPr lang="ar-IQ" sz="2000" b="1" dirty="0" smtClean="0">
                <a:solidFill>
                  <a:srgbClr val="000000"/>
                </a:solidFill>
              </a:rPr>
              <a:t>)</a:t>
            </a:r>
            <a:endParaRPr lang="ar-IQ" sz="2000" b="1" dirty="0">
              <a:solidFill>
                <a:srgbClr val="000000"/>
              </a:solidFill>
            </a:endParaRPr>
          </a:p>
          <a:p>
            <a:pPr algn="just" fontAlgn="base">
              <a:spcBef>
                <a:spcPct val="50000"/>
              </a:spcBef>
              <a:spcAft>
                <a:spcPct val="0"/>
              </a:spcAft>
            </a:pPr>
            <a:r>
              <a:rPr lang="ar-IQ" sz="2000" b="1" dirty="0">
                <a:solidFill>
                  <a:srgbClr val="000000"/>
                </a:solidFill>
              </a:rPr>
              <a:t> 4-المؤجلة أوالمتأخرة(بعد الاداء)</a:t>
            </a:r>
            <a:endParaRPr lang="en-US" sz="2000" b="1" dirty="0">
              <a:solidFill>
                <a:srgbClr val="000000"/>
              </a:solidFill>
            </a:endParaRPr>
          </a:p>
        </p:txBody>
      </p:sp>
      <p:sp>
        <p:nvSpPr>
          <p:cNvPr id="10" name="Text Box 52"/>
          <p:cNvSpPr txBox="1">
            <a:spLocks noChangeArrowheads="1"/>
          </p:cNvSpPr>
          <p:nvPr/>
        </p:nvSpPr>
        <p:spPr bwMode="auto">
          <a:xfrm>
            <a:off x="6624736" y="3933056"/>
            <a:ext cx="2483768" cy="2708434"/>
          </a:xfrm>
          <a:prstGeom prst="rect">
            <a:avLst/>
          </a:prstGeom>
          <a:solidFill>
            <a:srgbClr val="FFC000"/>
          </a:solidFill>
          <a:ln/>
          <a:extLst/>
        </p:spPr>
        <p:style>
          <a:lnRef idx="2">
            <a:schemeClr val="accent3"/>
          </a:lnRef>
          <a:fillRef idx="1">
            <a:schemeClr val="lt1"/>
          </a:fillRef>
          <a:effectRef idx="0">
            <a:schemeClr val="accent3"/>
          </a:effectRef>
          <a:fontRef idx="minor">
            <a:schemeClr val="dk1"/>
          </a:fontRef>
        </p:style>
        <p:txBody>
          <a:bodyPr wrap="square">
            <a:spAutoFit/>
            <a:flatTx/>
          </a:bodyPr>
          <a:lstStyle/>
          <a:p>
            <a:pPr fontAlgn="base">
              <a:spcBef>
                <a:spcPct val="50000"/>
              </a:spcBef>
              <a:spcAft>
                <a:spcPct val="0"/>
              </a:spcAft>
            </a:pPr>
            <a:r>
              <a:rPr lang="ar-IQ" sz="2000" b="1" u="sng" dirty="0">
                <a:solidFill>
                  <a:schemeClr val="tx1"/>
                </a:solidFill>
                <a:latin typeface="Tahoma" pitchFamily="34" charset="0"/>
              </a:rPr>
              <a:t>طريقة تقديم التغذية </a:t>
            </a:r>
            <a:r>
              <a:rPr lang="ar-IQ" sz="2000" b="1" u="sng" dirty="0" smtClean="0">
                <a:solidFill>
                  <a:schemeClr val="tx1"/>
                </a:solidFill>
                <a:latin typeface="Tahoma" pitchFamily="34" charset="0"/>
              </a:rPr>
              <a:t>الراجعة </a:t>
            </a:r>
          </a:p>
          <a:p>
            <a:pPr fontAlgn="base">
              <a:spcBef>
                <a:spcPct val="50000"/>
              </a:spcBef>
              <a:spcAft>
                <a:spcPct val="0"/>
              </a:spcAft>
            </a:pPr>
            <a:r>
              <a:rPr lang="ar-IQ" sz="2000" b="1" dirty="0" smtClean="0">
                <a:solidFill>
                  <a:srgbClr val="000000"/>
                </a:solidFill>
                <a:latin typeface="Tahoma" pitchFamily="34" charset="0"/>
              </a:rPr>
              <a:t>1- </a:t>
            </a:r>
            <a:r>
              <a:rPr lang="ar-IQ" sz="2000" b="1" dirty="0">
                <a:solidFill>
                  <a:srgbClr val="000000"/>
                </a:solidFill>
                <a:latin typeface="Tahoma" pitchFamily="34" charset="0"/>
              </a:rPr>
              <a:t>النموذج (المرئي </a:t>
            </a:r>
            <a:r>
              <a:rPr lang="ar-IQ" sz="2000" b="1" dirty="0" smtClean="0">
                <a:solidFill>
                  <a:srgbClr val="000000"/>
                </a:solidFill>
                <a:latin typeface="Tahoma" pitchFamily="34" charset="0"/>
              </a:rPr>
              <a:t>)</a:t>
            </a:r>
            <a:endParaRPr lang="en-US" sz="2000" b="1" dirty="0" smtClean="0">
              <a:solidFill>
                <a:srgbClr val="000000"/>
              </a:solidFill>
              <a:latin typeface="Tahoma" pitchFamily="34" charset="0"/>
            </a:endParaRPr>
          </a:p>
          <a:p>
            <a:pPr fontAlgn="base">
              <a:spcBef>
                <a:spcPct val="50000"/>
              </a:spcBef>
              <a:spcAft>
                <a:spcPct val="0"/>
              </a:spcAft>
            </a:pPr>
            <a:r>
              <a:rPr lang="ar-IQ" sz="2000" b="1" dirty="0" smtClean="0">
                <a:solidFill>
                  <a:srgbClr val="000000"/>
                </a:solidFill>
                <a:latin typeface="Tahoma" pitchFamily="34" charset="0"/>
              </a:rPr>
              <a:t>2- </a:t>
            </a:r>
            <a:r>
              <a:rPr lang="ar-IQ" sz="2000" b="1" dirty="0">
                <a:solidFill>
                  <a:srgbClr val="000000"/>
                </a:solidFill>
                <a:latin typeface="Tahoma" pitchFamily="34" charset="0"/>
              </a:rPr>
              <a:t>الشرح ( سمعي ) </a:t>
            </a:r>
          </a:p>
          <a:p>
            <a:pPr fontAlgn="base">
              <a:spcBef>
                <a:spcPct val="50000"/>
              </a:spcBef>
              <a:spcAft>
                <a:spcPct val="0"/>
              </a:spcAft>
            </a:pPr>
            <a:r>
              <a:rPr lang="ar-IQ" sz="2000" b="1" dirty="0">
                <a:solidFill>
                  <a:srgbClr val="000000"/>
                </a:solidFill>
                <a:latin typeface="Tahoma" pitchFamily="34" charset="0"/>
              </a:rPr>
              <a:t>3- صور  متقطعة </a:t>
            </a:r>
            <a:endParaRPr lang="en-US" sz="2000" b="1" dirty="0" smtClean="0">
              <a:solidFill>
                <a:srgbClr val="000000"/>
              </a:solidFill>
              <a:latin typeface="Tahoma" pitchFamily="34" charset="0"/>
            </a:endParaRPr>
          </a:p>
          <a:p>
            <a:pPr fontAlgn="base">
              <a:spcBef>
                <a:spcPct val="50000"/>
              </a:spcBef>
              <a:spcAft>
                <a:spcPct val="0"/>
              </a:spcAft>
            </a:pPr>
            <a:r>
              <a:rPr lang="ar-IQ" sz="2000" b="1" dirty="0" smtClean="0">
                <a:solidFill>
                  <a:srgbClr val="000000"/>
                </a:solidFill>
                <a:latin typeface="Tahoma" pitchFamily="34" charset="0"/>
              </a:rPr>
              <a:t>4- </a:t>
            </a:r>
            <a:r>
              <a:rPr lang="ar-IQ" sz="2000" b="1" dirty="0">
                <a:solidFill>
                  <a:srgbClr val="000000"/>
                </a:solidFill>
                <a:latin typeface="Tahoma" pitchFamily="34" charset="0"/>
              </a:rPr>
              <a:t>الافلام </a:t>
            </a:r>
            <a:endParaRPr lang="ar-IQ" sz="2000" b="1" dirty="0" smtClean="0">
              <a:solidFill>
                <a:srgbClr val="000000"/>
              </a:solidFill>
              <a:latin typeface="Tahoma" pitchFamily="34" charset="0"/>
            </a:endParaRPr>
          </a:p>
          <a:p>
            <a:pPr fontAlgn="base">
              <a:spcBef>
                <a:spcPct val="50000"/>
              </a:spcBef>
              <a:spcAft>
                <a:spcPct val="0"/>
              </a:spcAft>
            </a:pPr>
            <a:r>
              <a:rPr lang="ar-IQ" sz="2000" b="1" dirty="0" smtClean="0">
                <a:solidFill>
                  <a:srgbClr val="000000"/>
                </a:solidFill>
                <a:latin typeface="Tahoma" pitchFamily="34" charset="0"/>
              </a:rPr>
              <a:t>5- </a:t>
            </a:r>
            <a:r>
              <a:rPr lang="ar-IQ" sz="2000" b="1" dirty="0">
                <a:solidFill>
                  <a:srgbClr val="000000"/>
                </a:solidFill>
                <a:latin typeface="Tahoma" pitchFamily="34" charset="0"/>
              </a:rPr>
              <a:t>اكثر من اسلوب </a:t>
            </a:r>
            <a:endParaRPr lang="en-US" sz="2000" b="1" dirty="0">
              <a:solidFill>
                <a:srgbClr val="000000"/>
              </a:solidFill>
              <a:latin typeface="Tahoma" pitchFamily="34" charset="0"/>
            </a:endParaRPr>
          </a:p>
        </p:txBody>
      </p:sp>
      <p:sp>
        <p:nvSpPr>
          <p:cNvPr id="11" name="Oval 76"/>
          <p:cNvSpPr>
            <a:spLocks noChangeArrowheads="1"/>
          </p:cNvSpPr>
          <p:nvPr/>
        </p:nvSpPr>
        <p:spPr bwMode="auto">
          <a:xfrm>
            <a:off x="7866620" y="2373595"/>
            <a:ext cx="1241884" cy="1415445"/>
          </a:xfrm>
          <a:prstGeom prst="ellipse">
            <a:avLst/>
          </a:prstGeom>
          <a:solidFill>
            <a:srgbClr val="00B050"/>
          </a:solidFill>
          <a:ln/>
          <a:extLst/>
        </p:spPr>
        <p:style>
          <a:lnRef idx="2">
            <a:schemeClr val="accent3"/>
          </a:lnRef>
          <a:fillRef idx="1">
            <a:schemeClr val="lt1"/>
          </a:fillRef>
          <a:effectRef idx="0">
            <a:schemeClr val="accent3"/>
          </a:effectRef>
          <a:fontRef idx="minor">
            <a:schemeClr val="dk1"/>
          </a:fontRef>
        </p:style>
        <p:txBody>
          <a:bodyPr wrap="none" anchor="ctr"/>
          <a:lstStyle/>
          <a:p>
            <a:pPr algn="ctr" fontAlgn="base">
              <a:spcBef>
                <a:spcPct val="0"/>
              </a:spcBef>
              <a:spcAft>
                <a:spcPct val="0"/>
              </a:spcAft>
            </a:pPr>
            <a:r>
              <a:rPr lang="ar-IQ" sz="2000" b="1" dirty="0">
                <a:solidFill>
                  <a:srgbClr val="000000"/>
                </a:solidFill>
                <a:latin typeface="Tahoma" pitchFamily="34" charset="0"/>
              </a:rPr>
              <a:t>الداخلية (ذاتية )</a:t>
            </a:r>
          </a:p>
          <a:p>
            <a:pPr algn="ctr" fontAlgn="base">
              <a:spcBef>
                <a:spcPct val="0"/>
              </a:spcBef>
              <a:spcAft>
                <a:spcPct val="0"/>
              </a:spcAft>
            </a:pPr>
            <a:r>
              <a:rPr lang="ar-IQ" sz="2000" b="1" dirty="0">
                <a:solidFill>
                  <a:srgbClr val="000000"/>
                </a:solidFill>
                <a:latin typeface="Tahoma" pitchFamily="34" charset="0"/>
              </a:rPr>
              <a:t>(اللاعب أو </a:t>
            </a:r>
          </a:p>
          <a:p>
            <a:pPr algn="ctr" fontAlgn="base">
              <a:spcBef>
                <a:spcPct val="0"/>
              </a:spcBef>
              <a:spcAft>
                <a:spcPct val="0"/>
              </a:spcAft>
            </a:pPr>
            <a:r>
              <a:rPr lang="ar-IQ" sz="2000" b="1" dirty="0">
                <a:solidFill>
                  <a:srgbClr val="000000"/>
                </a:solidFill>
                <a:latin typeface="Tahoma" pitchFamily="34" charset="0"/>
              </a:rPr>
              <a:t>الفرد نفسه)</a:t>
            </a:r>
            <a:endParaRPr lang="en-US" sz="2000" b="1" dirty="0">
              <a:solidFill>
                <a:srgbClr val="000000"/>
              </a:solidFill>
              <a:latin typeface="Tahoma" pitchFamily="34" charset="0"/>
            </a:endParaRPr>
          </a:p>
        </p:txBody>
      </p:sp>
      <p:sp>
        <p:nvSpPr>
          <p:cNvPr id="12" name="Oval 77"/>
          <p:cNvSpPr>
            <a:spLocks noChangeArrowheads="1"/>
          </p:cNvSpPr>
          <p:nvPr/>
        </p:nvSpPr>
        <p:spPr bwMode="auto">
          <a:xfrm>
            <a:off x="6733208" y="2348880"/>
            <a:ext cx="1223119" cy="1296144"/>
          </a:xfrm>
          <a:prstGeom prst="ellipse">
            <a:avLst/>
          </a:prstGeom>
          <a:solidFill>
            <a:schemeClr val="accent2">
              <a:lumMod val="60000"/>
              <a:lumOff val="40000"/>
            </a:schemeClr>
          </a:solidFill>
          <a:ln/>
          <a:extLst/>
        </p:spPr>
        <p:style>
          <a:lnRef idx="2">
            <a:schemeClr val="accent3"/>
          </a:lnRef>
          <a:fillRef idx="1">
            <a:schemeClr val="lt1"/>
          </a:fillRef>
          <a:effectRef idx="0">
            <a:schemeClr val="accent3"/>
          </a:effectRef>
          <a:fontRef idx="minor">
            <a:schemeClr val="dk1"/>
          </a:fontRef>
        </p:style>
        <p:txBody>
          <a:bodyPr wrap="none" anchor="ctr"/>
          <a:lstStyle/>
          <a:p>
            <a:pPr algn="ctr" fontAlgn="base">
              <a:spcBef>
                <a:spcPct val="0"/>
              </a:spcBef>
              <a:spcAft>
                <a:spcPct val="0"/>
              </a:spcAft>
            </a:pPr>
            <a:r>
              <a:rPr lang="ar-IQ" sz="2000" b="1" dirty="0">
                <a:solidFill>
                  <a:srgbClr val="000000"/>
                </a:solidFill>
                <a:latin typeface="Tahoma" pitchFamily="34" charset="0"/>
              </a:rPr>
              <a:t>الخارجية </a:t>
            </a:r>
          </a:p>
          <a:p>
            <a:pPr algn="ctr" fontAlgn="base">
              <a:spcBef>
                <a:spcPct val="0"/>
              </a:spcBef>
              <a:spcAft>
                <a:spcPct val="0"/>
              </a:spcAft>
            </a:pPr>
            <a:r>
              <a:rPr lang="ar-IQ" sz="2000" b="1" dirty="0">
                <a:solidFill>
                  <a:srgbClr val="000000"/>
                </a:solidFill>
                <a:latin typeface="Tahoma" pitchFamily="34" charset="0"/>
              </a:rPr>
              <a:t>(بواسطة</a:t>
            </a:r>
          </a:p>
          <a:p>
            <a:pPr algn="ctr" fontAlgn="base">
              <a:spcBef>
                <a:spcPct val="0"/>
              </a:spcBef>
              <a:spcAft>
                <a:spcPct val="0"/>
              </a:spcAft>
            </a:pPr>
            <a:r>
              <a:rPr lang="ar-IQ" sz="2000" b="1" dirty="0">
                <a:solidFill>
                  <a:srgbClr val="000000"/>
                </a:solidFill>
                <a:latin typeface="Tahoma" pitchFamily="34" charset="0"/>
              </a:rPr>
              <a:t> شخص اخر )</a:t>
            </a:r>
            <a:endParaRPr lang="en-US" sz="2000" b="1" dirty="0">
              <a:solidFill>
                <a:srgbClr val="000000"/>
              </a:solidFill>
              <a:latin typeface="Tahoma" pitchFamily="34" charset="0"/>
            </a:endParaRPr>
          </a:p>
        </p:txBody>
      </p:sp>
      <p:sp>
        <p:nvSpPr>
          <p:cNvPr id="13" name="Oval 75"/>
          <p:cNvSpPr>
            <a:spLocks noChangeArrowheads="1"/>
          </p:cNvSpPr>
          <p:nvPr/>
        </p:nvSpPr>
        <p:spPr bwMode="auto">
          <a:xfrm>
            <a:off x="5220072" y="2229579"/>
            <a:ext cx="1513136" cy="1559461"/>
          </a:xfrm>
          <a:prstGeom prst="ellipse">
            <a:avLst/>
          </a:prstGeom>
          <a:solidFill>
            <a:schemeClr val="tx2">
              <a:lumMod val="60000"/>
              <a:lumOff val="40000"/>
            </a:schemeClr>
          </a:solidFill>
          <a:ln/>
          <a:extLst/>
        </p:spPr>
        <p:style>
          <a:lnRef idx="2">
            <a:schemeClr val="accent3"/>
          </a:lnRef>
          <a:fillRef idx="1">
            <a:schemeClr val="lt1"/>
          </a:fillRef>
          <a:effectRef idx="0">
            <a:schemeClr val="accent3"/>
          </a:effectRef>
          <a:fontRef idx="minor">
            <a:schemeClr val="dk1"/>
          </a:fontRef>
        </p:style>
        <p:txBody>
          <a:bodyPr wrap="none" anchor="ctr"/>
          <a:lstStyle/>
          <a:p>
            <a:pPr fontAlgn="base">
              <a:spcBef>
                <a:spcPct val="0"/>
              </a:spcBef>
              <a:spcAft>
                <a:spcPct val="0"/>
              </a:spcAft>
            </a:pPr>
            <a:r>
              <a:rPr lang="ar-IQ" b="1" dirty="0">
                <a:solidFill>
                  <a:srgbClr val="000000"/>
                </a:solidFill>
                <a:latin typeface="Tahoma" pitchFamily="34" charset="0"/>
              </a:rPr>
              <a:t>المشتركة </a:t>
            </a:r>
            <a:endParaRPr lang="ar-SA" b="1" dirty="0" smtClean="0">
              <a:solidFill>
                <a:srgbClr val="000000"/>
              </a:solidFill>
              <a:latin typeface="Tahoma" pitchFamily="34" charset="0"/>
            </a:endParaRPr>
          </a:p>
          <a:p>
            <a:pPr fontAlgn="base">
              <a:spcBef>
                <a:spcPct val="0"/>
              </a:spcBef>
              <a:spcAft>
                <a:spcPct val="0"/>
              </a:spcAft>
            </a:pPr>
            <a:r>
              <a:rPr lang="ar-IQ" b="1" dirty="0" smtClean="0">
                <a:solidFill>
                  <a:srgbClr val="000000"/>
                </a:solidFill>
                <a:latin typeface="Tahoma" pitchFamily="34" charset="0"/>
              </a:rPr>
              <a:t>(</a:t>
            </a:r>
            <a:r>
              <a:rPr lang="ar-IQ" b="1" dirty="0">
                <a:solidFill>
                  <a:srgbClr val="000000"/>
                </a:solidFill>
                <a:latin typeface="Tahoma" pitchFamily="34" charset="0"/>
              </a:rPr>
              <a:t>بواسطة</a:t>
            </a:r>
          </a:p>
          <a:p>
            <a:pPr algn="ctr" fontAlgn="base">
              <a:spcBef>
                <a:spcPct val="0"/>
              </a:spcBef>
              <a:spcAft>
                <a:spcPct val="0"/>
              </a:spcAft>
            </a:pPr>
            <a:r>
              <a:rPr lang="ar-IQ" b="1" dirty="0">
                <a:solidFill>
                  <a:srgbClr val="000000"/>
                </a:solidFill>
                <a:latin typeface="Tahoma" pitchFamily="34" charset="0"/>
              </a:rPr>
              <a:t>المدرب أو اللاعب ) </a:t>
            </a:r>
            <a:endParaRPr lang="en-US" b="1" dirty="0">
              <a:solidFill>
                <a:srgbClr val="000000"/>
              </a:solidFill>
              <a:latin typeface="Tahoma" pitchFamily="34" charset="0"/>
            </a:endParaRPr>
          </a:p>
        </p:txBody>
      </p:sp>
      <p:sp>
        <p:nvSpPr>
          <p:cNvPr id="14" name="Line 68"/>
          <p:cNvSpPr>
            <a:spLocks noChangeShapeType="1"/>
          </p:cNvSpPr>
          <p:nvPr/>
        </p:nvSpPr>
        <p:spPr bwMode="auto">
          <a:xfrm flipH="1">
            <a:off x="1917155" y="1124224"/>
            <a:ext cx="1063625" cy="654370"/>
          </a:xfrm>
          <a:prstGeom prst="line">
            <a:avLst/>
          </a:prstGeom>
          <a:ln>
            <a:headEnd/>
            <a:tailEnd type="triangle" w="med" len="med"/>
          </a:ln>
          <a:extLst/>
        </p:spPr>
        <p:style>
          <a:lnRef idx="2">
            <a:schemeClr val="accent2"/>
          </a:lnRef>
          <a:fillRef idx="0">
            <a:schemeClr val="accent2"/>
          </a:fillRef>
          <a:effectRef idx="1">
            <a:schemeClr val="accent2"/>
          </a:effectRef>
          <a:fontRef idx="minor">
            <a:schemeClr val="tx1"/>
          </a:fontRef>
        </p:style>
        <p:txBody>
          <a:bodyPr/>
          <a:lstStyle/>
          <a:p>
            <a:pPr fontAlgn="base">
              <a:spcBef>
                <a:spcPct val="0"/>
              </a:spcBef>
              <a:spcAft>
                <a:spcPct val="0"/>
              </a:spcAft>
            </a:pPr>
            <a:endParaRPr lang="ar-IQ">
              <a:solidFill>
                <a:srgbClr val="000000"/>
              </a:solidFill>
            </a:endParaRPr>
          </a:p>
        </p:txBody>
      </p:sp>
      <p:sp>
        <p:nvSpPr>
          <p:cNvPr id="15" name="Line 68"/>
          <p:cNvSpPr>
            <a:spLocks noChangeShapeType="1"/>
          </p:cNvSpPr>
          <p:nvPr/>
        </p:nvSpPr>
        <p:spPr bwMode="auto">
          <a:xfrm>
            <a:off x="1403648" y="2708920"/>
            <a:ext cx="0" cy="1224135"/>
          </a:xfrm>
          <a:prstGeom prst="line">
            <a:avLst/>
          </a:prstGeom>
          <a:ln>
            <a:headEnd/>
            <a:tailEnd type="triangle" w="med" len="med"/>
          </a:ln>
          <a:extLst/>
        </p:spPr>
        <p:style>
          <a:lnRef idx="2">
            <a:schemeClr val="accent2"/>
          </a:lnRef>
          <a:fillRef idx="0">
            <a:schemeClr val="accent2"/>
          </a:fillRef>
          <a:effectRef idx="1">
            <a:schemeClr val="accent2"/>
          </a:effectRef>
          <a:fontRef idx="minor">
            <a:schemeClr val="tx1"/>
          </a:fontRef>
        </p:style>
        <p:txBody>
          <a:bodyPr/>
          <a:lstStyle/>
          <a:p>
            <a:pPr fontAlgn="base">
              <a:spcBef>
                <a:spcPct val="0"/>
              </a:spcBef>
              <a:spcAft>
                <a:spcPct val="0"/>
              </a:spcAft>
            </a:pPr>
            <a:endParaRPr lang="ar-IQ">
              <a:solidFill>
                <a:srgbClr val="000000"/>
              </a:solidFill>
            </a:endParaRPr>
          </a:p>
        </p:txBody>
      </p:sp>
      <p:sp>
        <p:nvSpPr>
          <p:cNvPr id="16" name="Line 68"/>
          <p:cNvSpPr>
            <a:spLocks noChangeShapeType="1"/>
          </p:cNvSpPr>
          <p:nvPr/>
        </p:nvSpPr>
        <p:spPr bwMode="auto">
          <a:xfrm>
            <a:off x="5868144" y="980728"/>
            <a:ext cx="1008112" cy="505246"/>
          </a:xfrm>
          <a:prstGeom prst="line">
            <a:avLst/>
          </a:prstGeom>
          <a:ln>
            <a:headEnd/>
            <a:tailEnd type="triangle" w="med" len="med"/>
          </a:ln>
          <a:extLst/>
        </p:spPr>
        <p:style>
          <a:lnRef idx="2">
            <a:schemeClr val="accent2"/>
          </a:lnRef>
          <a:fillRef idx="0">
            <a:schemeClr val="accent2"/>
          </a:fillRef>
          <a:effectRef idx="1">
            <a:schemeClr val="accent2"/>
          </a:effectRef>
          <a:fontRef idx="minor">
            <a:schemeClr val="tx1"/>
          </a:fontRef>
        </p:style>
        <p:txBody>
          <a:bodyPr/>
          <a:lstStyle/>
          <a:p>
            <a:pPr fontAlgn="base">
              <a:spcBef>
                <a:spcPct val="0"/>
              </a:spcBef>
              <a:spcAft>
                <a:spcPct val="0"/>
              </a:spcAft>
            </a:pPr>
            <a:endParaRPr lang="ar-IQ">
              <a:solidFill>
                <a:srgbClr val="000000"/>
              </a:solidFill>
            </a:endParaRPr>
          </a:p>
        </p:txBody>
      </p:sp>
      <p:sp>
        <p:nvSpPr>
          <p:cNvPr id="17" name="Line 68"/>
          <p:cNvSpPr>
            <a:spLocks noChangeShapeType="1"/>
          </p:cNvSpPr>
          <p:nvPr/>
        </p:nvSpPr>
        <p:spPr bwMode="auto">
          <a:xfrm>
            <a:off x="4667534" y="2470246"/>
            <a:ext cx="47143" cy="1442178"/>
          </a:xfrm>
          <a:prstGeom prst="line">
            <a:avLst/>
          </a:prstGeom>
          <a:ln>
            <a:headEnd/>
            <a:tailEnd type="triangle" w="med" len="med"/>
          </a:ln>
          <a:extLst/>
        </p:spPr>
        <p:style>
          <a:lnRef idx="2">
            <a:schemeClr val="accent2"/>
          </a:lnRef>
          <a:fillRef idx="0">
            <a:schemeClr val="accent2"/>
          </a:fillRef>
          <a:effectRef idx="1">
            <a:schemeClr val="accent2"/>
          </a:effectRef>
          <a:fontRef idx="minor">
            <a:schemeClr val="tx1"/>
          </a:fontRef>
        </p:style>
        <p:txBody>
          <a:bodyPr/>
          <a:lstStyle/>
          <a:p>
            <a:pPr fontAlgn="base">
              <a:spcBef>
                <a:spcPct val="0"/>
              </a:spcBef>
              <a:spcAft>
                <a:spcPct val="0"/>
              </a:spcAft>
            </a:pPr>
            <a:endParaRPr lang="ar-IQ">
              <a:solidFill>
                <a:srgbClr val="000000"/>
              </a:solidFill>
            </a:endParaRPr>
          </a:p>
        </p:txBody>
      </p:sp>
      <p:sp>
        <p:nvSpPr>
          <p:cNvPr id="18" name="Line 68"/>
          <p:cNvSpPr>
            <a:spLocks noChangeShapeType="1"/>
          </p:cNvSpPr>
          <p:nvPr/>
        </p:nvSpPr>
        <p:spPr bwMode="auto">
          <a:xfrm flipH="1">
            <a:off x="4355976" y="1052736"/>
            <a:ext cx="0" cy="531318"/>
          </a:xfrm>
          <a:prstGeom prst="line">
            <a:avLst/>
          </a:prstGeom>
          <a:ln>
            <a:headEnd/>
            <a:tailEnd type="triangle" w="med" len="med"/>
          </a:ln>
          <a:extLst/>
        </p:spPr>
        <p:style>
          <a:lnRef idx="2">
            <a:schemeClr val="accent2"/>
          </a:lnRef>
          <a:fillRef idx="0">
            <a:schemeClr val="accent2"/>
          </a:fillRef>
          <a:effectRef idx="1">
            <a:schemeClr val="accent2"/>
          </a:effectRef>
          <a:fontRef idx="minor">
            <a:schemeClr val="tx1"/>
          </a:fontRef>
        </p:style>
        <p:txBody>
          <a:bodyPr/>
          <a:lstStyle/>
          <a:p>
            <a:pPr fontAlgn="base">
              <a:spcBef>
                <a:spcPct val="0"/>
              </a:spcBef>
              <a:spcAft>
                <a:spcPct val="0"/>
              </a:spcAft>
            </a:pPr>
            <a:endParaRPr lang="ar-IQ">
              <a:solidFill>
                <a:srgbClr val="000000"/>
              </a:solidFill>
            </a:endParaRPr>
          </a:p>
        </p:txBody>
      </p:sp>
      <p:sp>
        <p:nvSpPr>
          <p:cNvPr id="19" name="Line 68"/>
          <p:cNvSpPr>
            <a:spLocks noChangeShapeType="1"/>
          </p:cNvSpPr>
          <p:nvPr/>
        </p:nvSpPr>
        <p:spPr bwMode="auto">
          <a:xfrm flipH="1">
            <a:off x="7884368" y="2492896"/>
            <a:ext cx="0" cy="1418781"/>
          </a:xfrm>
          <a:prstGeom prst="line">
            <a:avLst/>
          </a:prstGeom>
          <a:ln>
            <a:headEnd/>
            <a:tailEnd type="triangle" w="med" len="med"/>
          </a:ln>
          <a:extLst/>
        </p:spPr>
        <p:style>
          <a:lnRef idx="2">
            <a:schemeClr val="accent2"/>
          </a:lnRef>
          <a:fillRef idx="0">
            <a:schemeClr val="accent2"/>
          </a:fillRef>
          <a:effectRef idx="1">
            <a:schemeClr val="accent2"/>
          </a:effectRef>
          <a:fontRef idx="minor">
            <a:schemeClr val="tx1"/>
          </a:fontRef>
        </p:style>
        <p:txBody>
          <a:bodyPr/>
          <a:lstStyle/>
          <a:p>
            <a:pPr fontAlgn="base">
              <a:spcBef>
                <a:spcPct val="0"/>
              </a:spcBef>
              <a:spcAft>
                <a:spcPct val="0"/>
              </a:spcAft>
            </a:pPr>
            <a:endParaRPr lang="ar-IQ">
              <a:solidFill>
                <a:srgbClr val="000000"/>
              </a:solidFill>
            </a:endParaRPr>
          </a:p>
        </p:txBody>
      </p:sp>
    </p:spTree>
    <p:extLst>
      <p:ext uri="{BB962C8B-B14F-4D97-AF65-F5344CB8AC3E}">
        <p14:creationId xmlns:p14="http://schemas.microsoft.com/office/powerpoint/2010/main" val="3302016529"/>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3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plus(out)">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3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plus(out)">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plus(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plus(in)">
                                      <p:cBhvr>
                                        <p:cTn id="28" dur="20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 calcmode="lin" valueType="num">
                                      <p:cBhvr>
                                        <p:cTn id="33"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34" dur="500" fill="hold"/>
                                        <p:tgtEl>
                                          <p:spTgt spid="8">
                                            <p:txEl>
                                              <p:pRg st="1" end="1"/>
                                            </p:txEl>
                                          </p:spTgt>
                                        </p:tgtEl>
                                        <p:attrNameLst>
                                          <p:attrName>ppt_h</p:attrName>
                                        </p:attrNameLst>
                                      </p:cBhvr>
                                      <p:tavLst>
                                        <p:tav tm="0">
                                          <p:val>
                                            <p:fltVal val="0"/>
                                          </p:val>
                                        </p:tav>
                                        <p:tav tm="100000">
                                          <p:val>
                                            <p:strVal val="#ppt_h"/>
                                          </p:val>
                                        </p:tav>
                                      </p:tavLst>
                                    </p:anim>
                                    <p:anim calcmode="lin" valueType="num">
                                      <p:cBhvr>
                                        <p:cTn id="35" dur="500" fill="hold"/>
                                        <p:tgtEl>
                                          <p:spTgt spid="8">
                                            <p:txEl>
                                              <p:pRg st="1" end="1"/>
                                            </p:txEl>
                                          </p:spTgt>
                                        </p:tgtEl>
                                        <p:attrNameLst>
                                          <p:attrName>style.rotation</p:attrName>
                                        </p:attrNameLst>
                                      </p:cBhvr>
                                      <p:tavLst>
                                        <p:tav tm="0">
                                          <p:val>
                                            <p:fltVal val="360"/>
                                          </p:val>
                                        </p:tav>
                                        <p:tav tm="100000">
                                          <p:val>
                                            <p:fltVal val="0"/>
                                          </p:val>
                                        </p:tav>
                                      </p:tavLst>
                                    </p:anim>
                                    <p:animEffect transition="in" filter="fade">
                                      <p:cBhvr>
                                        <p:cTn id="36" dur="500"/>
                                        <p:tgtEl>
                                          <p:spTgt spid="8">
                                            <p:txEl>
                                              <p:pRg st="1" end="1"/>
                                            </p:txEl>
                                          </p:spTgt>
                                        </p:tgtEl>
                                      </p:cBhvr>
                                    </p:animEffect>
                                  </p:childTnLst>
                                </p:cTn>
                              </p:par>
                              <p:par>
                                <p:cTn id="37" presetID="49" presetClass="entr" presetSubtype="0" decel="100000" fill="hold" nodeType="with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 calcmode="lin" valueType="num">
                                      <p:cBhvr>
                                        <p:cTn id="39"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40" dur="500" fill="hold"/>
                                        <p:tgtEl>
                                          <p:spTgt spid="8">
                                            <p:txEl>
                                              <p:pRg st="2" end="2"/>
                                            </p:txEl>
                                          </p:spTgt>
                                        </p:tgtEl>
                                        <p:attrNameLst>
                                          <p:attrName>ppt_h</p:attrName>
                                        </p:attrNameLst>
                                      </p:cBhvr>
                                      <p:tavLst>
                                        <p:tav tm="0">
                                          <p:val>
                                            <p:fltVal val="0"/>
                                          </p:val>
                                        </p:tav>
                                        <p:tav tm="100000">
                                          <p:val>
                                            <p:strVal val="#ppt_h"/>
                                          </p:val>
                                        </p:tav>
                                      </p:tavLst>
                                    </p:anim>
                                    <p:anim calcmode="lin" valueType="num">
                                      <p:cBhvr>
                                        <p:cTn id="41" dur="500" fill="hold"/>
                                        <p:tgtEl>
                                          <p:spTgt spid="8">
                                            <p:txEl>
                                              <p:pRg st="2" end="2"/>
                                            </p:txEl>
                                          </p:spTgt>
                                        </p:tgtEl>
                                        <p:attrNameLst>
                                          <p:attrName>style.rotation</p:attrName>
                                        </p:attrNameLst>
                                      </p:cBhvr>
                                      <p:tavLst>
                                        <p:tav tm="0">
                                          <p:val>
                                            <p:fltVal val="360"/>
                                          </p:val>
                                        </p:tav>
                                        <p:tav tm="100000">
                                          <p:val>
                                            <p:fltVal val="0"/>
                                          </p:val>
                                        </p:tav>
                                      </p:tavLst>
                                    </p:anim>
                                    <p:animEffect transition="in" filter="fade">
                                      <p:cBhvr>
                                        <p:cTn id="42" dur="500"/>
                                        <p:tgtEl>
                                          <p:spTgt spid="8">
                                            <p:txEl>
                                              <p:pRg st="2" end="2"/>
                                            </p:txEl>
                                          </p:spTgt>
                                        </p:tgtEl>
                                      </p:cBhvr>
                                    </p:animEffect>
                                  </p:childTnLst>
                                </p:cTn>
                              </p:par>
                              <p:par>
                                <p:cTn id="43" presetID="49" presetClass="entr" presetSubtype="0" decel="100000" fill="hold" nodeType="withEffect">
                                  <p:stCondLst>
                                    <p:cond delay="0"/>
                                  </p:stCondLst>
                                  <p:childTnLst>
                                    <p:set>
                                      <p:cBhvr>
                                        <p:cTn id="44" dur="1" fill="hold">
                                          <p:stCondLst>
                                            <p:cond delay="0"/>
                                          </p:stCondLst>
                                        </p:cTn>
                                        <p:tgtEl>
                                          <p:spTgt spid="8">
                                            <p:txEl>
                                              <p:pRg st="3" end="3"/>
                                            </p:txEl>
                                          </p:spTgt>
                                        </p:tgtEl>
                                        <p:attrNameLst>
                                          <p:attrName>style.visibility</p:attrName>
                                        </p:attrNameLst>
                                      </p:cBhvr>
                                      <p:to>
                                        <p:strVal val="visible"/>
                                      </p:to>
                                    </p:set>
                                    <p:anim calcmode="lin" valueType="num">
                                      <p:cBhvr>
                                        <p:cTn id="45"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46" dur="500" fill="hold"/>
                                        <p:tgtEl>
                                          <p:spTgt spid="8">
                                            <p:txEl>
                                              <p:pRg st="3" end="3"/>
                                            </p:txEl>
                                          </p:spTgt>
                                        </p:tgtEl>
                                        <p:attrNameLst>
                                          <p:attrName>ppt_h</p:attrName>
                                        </p:attrNameLst>
                                      </p:cBhvr>
                                      <p:tavLst>
                                        <p:tav tm="0">
                                          <p:val>
                                            <p:fltVal val="0"/>
                                          </p:val>
                                        </p:tav>
                                        <p:tav tm="100000">
                                          <p:val>
                                            <p:strVal val="#ppt_h"/>
                                          </p:val>
                                        </p:tav>
                                      </p:tavLst>
                                    </p:anim>
                                    <p:anim calcmode="lin" valueType="num">
                                      <p:cBhvr>
                                        <p:cTn id="47" dur="500" fill="hold"/>
                                        <p:tgtEl>
                                          <p:spTgt spid="8">
                                            <p:txEl>
                                              <p:pRg st="3" end="3"/>
                                            </p:txEl>
                                          </p:spTgt>
                                        </p:tgtEl>
                                        <p:attrNameLst>
                                          <p:attrName>style.rotation</p:attrName>
                                        </p:attrNameLst>
                                      </p:cBhvr>
                                      <p:tavLst>
                                        <p:tav tm="0">
                                          <p:val>
                                            <p:fltVal val="360"/>
                                          </p:val>
                                        </p:tav>
                                        <p:tav tm="100000">
                                          <p:val>
                                            <p:fltVal val="0"/>
                                          </p:val>
                                        </p:tav>
                                      </p:tavLst>
                                    </p:anim>
                                    <p:animEffect transition="in" filter="fade">
                                      <p:cBhvr>
                                        <p:cTn id="48" dur="500"/>
                                        <p:tgtEl>
                                          <p:spTgt spid="8">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3" presetClass="entr" presetSubtype="16" fill="hold" nodeType="clickEffect">
                                  <p:stCondLst>
                                    <p:cond delay="0"/>
                                  </p:stCondLst>
                                  <p:childTnLst>
                                    <p:set>
                                      <p:cBhvr>
                                        <p:cTn id="52" dur="1" fill="hold">
                                          <p:stCondLst>
                                            <p:cond delay="0"/>
                                          </p:stCondLst>
                                        </p:cTn>
                                        <p:tgtEl>
                                          <p:spTgt spid="9">
                                            <p:txEl>
                                              <p:pRg st="0" end="0"/>
                                            </p:txEl>
                                          </p:spTgt>
                                        </p:tgtEl>
                                        <p:attrNameLst>
                                          <p:attrName>style.visibility</p:attrName>
                                        </p:attrNameLst>
                                      </p:cBhvr>
                                      <p:to>
                                        <p:strVal val="visible"/>
                                      </p:to>
                                    </p:set>
                                    <p:animEffect transition="in" filter="plus(in)">
                                      <p:cBhvr>
                                        <p:cTn id="53" dur="2000"/>
                                        <p:tgtEl>
                                          <p:spTgt spid="9">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nodeType="clickEffect">
                                  <p:stCondLst>
                                    <p:cond delay="0"/>
                                  </p:stCondLst>
                                  <p:childTnLst>
                                    <p:set>
                                      <p:cBhvr>
                                        <p:cTn id="57" dur="1" fill="hold">
                                          <p:stCondLst>
                                            <p:cond delay="0"/>
                                          </p:stCondLst>
                                        </p:cTn>
                                        <p:tgtEl>
                                          <p:spTgt spid="9">
                                            <p:txEl>
                                              <p:pRg st="1" end="1"/>
                                            </p:txEl>
                                          </p:spTgt>
                                        </p:tgtEl>
                                        <p:attrNameLst>
                                          <p:attrName>style.visibility</p:attrName>
                                        </p:attrNameLst>
                                      </p:cBhvr>
                                      <p:to>
                                        <p:strVal val="visible"/>
                                      </p:to>
                                    </p:set>
                                    <p:anim calcmode="lin" valueType="num">
                                      <p:cBhvr>
                                        <p:cTn id="58"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59" dur="500" fill="hold"/>
                                        <p:tgtEl>
                                          <p:spTgt spid="9">
                                            <p:txEl>
                                              <p:pRg st="1" end="1"/>
                                            </p:txEl>
                                          </p:spTgt>
                                        </p:tgtEl>
                                        <p:attrNameLst>
                                          <p:attrName>ppt_h</p:attrName>
                                        </p:attrNameLst>
                                      </p:cBhvr>
                                      <p:tavLst>
                                        <p:tav tm="0">
                                          <p:val>
                                            <p:fltVal val="0"/>
                                          </p:val>
                                        </p:tav>
                                        <p:tav tm="100000">
                                          <p:val>
                                            <p:strVal val="#ppt_h"/>
                                          </p:val>
                                        </p:tav>
                                      </p:tavLst>
                                    </p:anim>
                                    <p:anim calcmode="lin" valueType="num">
                                      <p:cBhvr>
                                        <p:cTn id="60" dur="500" fill="hold"/>
                                        <p:tgtEl>
                                          <p:spTgt spid="9">
                                            <p:txEl>
                                              <p:pRg st="1" end="1"/>
                                            </p:txEl>
                                          </p:spTgt>
                                        </p:tgtEl>
                                        <p:attrNameLst>
                                          <p:attrName>style.rotation</p:attrName>
                                        </p:attrNameLst>
                                      </p:cBhvr>
                                      <p:tavLst>
                                        <p:tav tm="0">
                                          <p:val>
                                            <p:fltVal val="360"/>
                                          </p:val>
                                        </p:tav>
                                        <p:tav tm="100000">
                                          <p:val>
                                            <p:fltVal val="0"/>
                                          </p:val>
                                        </p:tav>
                                      </p:tavLst>
                                    </p:anim>
                                    <p:animEffect transition="in" filter="fade">
                                      <p:cBhvr>
                                        <p:cTn id="61" dur="500"/>
                                        <p:tgtEl>
                                          <p:spTgt spid="9">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49" presetClass="entr" presetSubtype="0" decel="100000" fill="hold" nodeType="clickEffect">
                                  <p:stCondLst>
                                    <p:cond delay="0"/>
                                  </p:stCondLst>
                                  <p:childTnLst>
                                    <p:set>
                                      <p:cBhvr>
                                        <p:cTn id="65" dur="1" fill="hold">
                                          <p:stCondLst>
                                            <p:cond delay="0"/>
                                          </p:stCondLst>
                                        </p:cTn>
                                        <p:tgtEl>
                                          <p:spTgt spid="9">
                                            <p:txEl>
                                              <p:pRg st="2" end="2"/>
                                            </p:txEl>
                                          </p:spTgt>
                                        </p:tgtEl>
                                        <p:attrNameLst>
                                          <p:attrName>style.visibility</p:attrName>
                                        </p:attrNameLst>
                                      </p:cBhvr>
                                      <p:to>
                                        <p:strVal val="visible"/>
                                      </p:to>
                                    </p:set>
                                    <p:anim calcmode="lin" valueType="num">
                                      <p:cBhvr>
                                        <p:cTn id="66"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67" dur="500" fill="hold"/>
                                        <p:tgtEl>
                                          <p:spTgt spid="9">
                                            <p:txEl>
                                              <p:pRg st="2" end="2"/>
                                            </p:txEl>
                                          </p:spTgt>
                                        </p:tgtEl>
                                        <p:attrNameLst>
                                          <p:attrName>ppt_h</p:attrName>
                                        </p:attrNameLst>
                                      </p:cBhvr>
                                      <p:tavLst>
                                        <p:tav tm="0">
                                          <p:val>
                                            <p:fltVal val="0"/>
                                          </p:val>
                                        </p:tav>
                                        <p:tav tm="100000">
                                          <p:val>
                                            <p:strVal val="#ppt_h"/>
                                          </p:val>
                                        </p:tav>
                                      </p:tavLst>
                                    </p:anim>
                                    <p:anim calcmode="lin" valueType="num">
                                      <p:cBhvr>
                                        <p:cTn id="68" dur="500" fill="hold"/>
                                        <p:tgtEl>
                                          <p:spTgt spid="9">
                                            <p:txEl>
                                              <p:pRg st="2" end="2"/>
                                            </p:txEl>
                                          </p:spTgt>
                                        </p:tgtEl>
                                        <p:attrNameLst>
                                          <p:attrName>style.rotation</p:attrName>
                                        </p:attrNameLst>
                                      </p:cBhvr>
                                      <p:tavLst>
                                        <p:tav tm="0">
                                          <p:val>
                                            <p:fltVal val="360"/>
                                          </p:val>
                                        </p:tav>
                                        <p:tav tm="100000">
                                          <p:val>
                                            <p:fltVal val="0"/>
                                          </p:val>
                                        </p:tav>
                                      </p:tavLst>
                                    </p:anim>
                                    <p:animEffect transition="in" filter="fade">
                                      <p:cBhvr>
                                        <p:cTn id="69" dur="500"/>
                                        <p:tgtEl>
                                          <p:spTgt spid="9">
                                            <p:txEl>
                                              <p:pRg st="2" end="2"/>
                                            </p:txEl>
                                          </p:spTgt>
                                        </p:tgtEl>
                                      </p:cBhvr>
                                    </p:animEffect>
                                  </p:childTnLst>
                                </p:cTn>
                              </p:par>
                              <p:par>
                                <p:cTn id="70" presetID="49" presetClass="entr" presetSubtype="0" decel="100000" fill="hold" nodeType="withEffect">
                                  <p:stCondLst>
                                    <p:cond delay="0"/>
                                  </p:stCondLst>
                                  <p:childTnLst>
                                    <p:set>
                                      <p:cBhvr>
                                        <p:cTn id="71" dur="1" fill="hold">
                                          <p:stCondLst>
                                            <p:cond delay="0"/>
                                          </p:stCondLst>
                                        </p:cTn>
                                        <p:tgtEl>
                                          <p:spTgt spid="9">
                                            <p:txEl>
                                              <p:pRg st="3" end="3"/>
                                            </p:txEl>
                                          </p:spTgt>
                                        </p:tgtEl>
                                        <p:attrNameLst>
                                          <p:attrName>style.visibility</p:attrName>
                                        </p:attrNameLst>
                                      </p:cBhvr>
                                      <p:to>
                                        <p:strVal val="visible"/>
                                      </p:to>
                                    </p:set>
                                    <p:anim calcmode="lin" valueType="num">
                                      <p:cBhvr>
                                        <p:cTn id="72"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73" dur="500" fill="hold"/>
                                        <p:tgtEl>
                                          <p:spTgt spid="9">
                                            <p:txEl>
                                              <p:pRg st="3" end="3"/>
                                            </p:txEl>
                                          </p:spTgt>
                                        </p:tgtEl>
                                        <p:attrNameLst>
                                          <p:attrName>ppt_h</p:attrName>
                                        </p:attrNameLst>
                                      </p:cBhvr>
                                      <p:tavLst>
                                        <p:tav tm="0">
                                          <p:val>
                                            <p:fltVal val="0"/>
                                          </p:val>
                                        </p:tav>
                                        <p:tav tm="100000">
                                          <p:val>
                                            <p:strVal val="#ppt_h"/>
                                          </p:val>
                                        </p:tav>
                                      </p:tavLst>
                                    </p:anim>
                                    <p:anim calcmode="lin" valueType="num">
                                      <p:cBhvr>
                                        <p:cTn id="74" dur="500" fill="hold"/>
                                        <p:tgtEl>
                                          <p:spTgt spid="9">
                                            <p:txEl>
                                              <p:pRg st="3" end="3"/>
                                            </p:txEl>
                                          </p:spTgt>
                                        </p:tgtEl>
                                        <p:attrNameLst>
                                          <p:attrName>style.rotation</p:attrName>
                                        </p:attrNameLst>
                                      </p:cBhvr>
                                      <p:tavLst>
                                        <p:tav tm="0">
                                          <p:val>
                                            <p:fltVal val="360"/>
                                          </p:val>
                                        </p:tav>
                                        <p:tav tm="100000">
                                          <p:val>
                                            <p:fltVal val="0"/>
                                          </p:val>
                                        </p:tav>
                                      </p:tavLst>
                                    </p:anim>
                                    <p:animEffect transition="in" filter="fade">
                                      <p:cBhvr>
                                        <p:cTn id="75" dur="500"/>
                                        <p:tgtEl>
                                          <p:spTgt spid="9">
                                            <p:txEl>
                                              <p:pRg st="3" end="3"/>
                                            </p:txEl>
                                          </p:spTgt>
                                        </p:tgtEl>
                                      </p:cBhvr>
                                    </p:animEffect>
                                  </p:childTnLst>
                                </p:cTn>
                              </p:par>
                              <p:par>
                                <p:cTn id="76" presetID="49" presetClass="entr" presetSubtype="0" decel="100000" fill="hold" nodeType="withEffect">
                                  <p:stCondLst>
                                    <p:cond delay="0"/>
                                  </p:stCondLst>
                                  <p:childTnLst>
                                    <p:set>
                                      <p:cBhvr>
                                        <p:cTn id="77" dur="1" fill="hold">
                                          <p:stCondLst>
                                            <p:cond delay="0"/>
                                          </p:stCondLst>
                                        </p:cTn>
                                        <p:tgtEl>
                                          <p:spTgt spid="9">
                                            <p:txEl>
                                              <p:pRg st="4" end="4"/>
                                            </p:txEl>
                                          </p:spTgt>
                                        </p:tgtEl>
                                        <p:attrNameLst>
                                          <p:attrName>style.visibility</p:attrName>
                                        </p:attrNameLst>
                                      </p:cBhvr>
                                      <p:to>
                                        <p:strVal val="visible"/>
                                      </p:to>
                                    </p:set>
                                    <p:anim calcmode="lin" valueType="num">
                                      <p:cBhvr>
                                        <p:cTn id="78"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79" dur="500" fill="hold"/>
                                        <p:tgtEl>
                                          <p:spTgt spid="9">
                                            <p:txEl>
                                              <p:pRg st="4" end="4"/>
                                            </p:txEl>
                                          </p:spTgt>
                                        </p:tgtEl>
                                        <p:attrNameLst>
                                          <p:attrName>ppt_h</p:attrName>
                                        </p:attrNameLst>
                                      </p:cBhvr>
                                      <p:tavLst>
                                        <p:tav tm="0">
                                          <p:val>
                                            <p:fltVal val="0"/>
                                          </p:val>
                                        </p:tav>
                                        <p:tav tm="100000">
                                          <p:val>
                                            <p:strVal val="#ppt_h"/>
                                          </p:val>
                                        </p:tav>
                                      </p:tavLst>
                                    </p:anim>
                                    <p:anim calcmode="lin" valueType="num">
                                      <p:cBhvr>
                                        <p:cTn id="80" dur="500" fill="hold"/>
                                        <p:tgtEl>
                                          <p:spTgt spid="9">
                                            <p:txEl>
                                              <p:pRg st="4" end="4"/>
                                            </p:txEl>
                                          </p:spTgt>
                                        </p:tgtEl>
                                        <p:attrNameLst>
                                          <p:attrName>style.rotation</p:attrName>
                                        </p:attrNameLst>
                                      </p:cBhvr>
                                      <p:tavLst>
                                        <p:tav tm="0">
                                          <p:val>
                                            <p:fltVal val="360"/>
                                          </p:val>
                                        </p:tav>
                                        <p:tav tm="100000">
                                          <p:val>
                                            <p:fltVal val="0"/>
                                          </p:val>
                                        </p:tav>
                                      </p:tavLst>
                                    </p:anim>
                                    <p:animEffect transition="in" filter="fade">
                                      <p:cBhvr>
                                        <p:cTn id="81" dur="500"/>
                                        <p:tgtEl>
                                          <p:spTgt spid="9">
                                            <p:txEl>
                                              <p:pRg st="4" end="4"/>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3" presetClass="entr" presetSubtype="32" fill="hold" nodeType="clickEffect">
                                  <p:stCondLst>
                                    <p:cond delay="0"/>
                                  </p:stCondLst>
                                  <p:childTnLst>
                                    <p:set>
                                      <p:cBhvr>
                                        <p:cTn id="85" dur="1" fill="hold">
                                          <p:stCondLst>
                                            <p:cond delay="0"/>
                                          </p:stCondLst>
                                        </p:cTn>
                                        <p:tgtEl>
                                          <p:spTgt spid="10">
                                            <p:txEl>
                                              <p:pRg st="0" end="0"/>
                                            </p:txEl>
                                          </p:spTgt>
                                        </p:tgtEl>
                                        <p:attrNameLst>
                                          <p:attrName>style.visibility</p:attrName>
                                        </p:attrNameLst>
                                      </p:cBhvr>
                                      <p:to>
                                        <p:strVal val="visible"/>
                                      </p:to>
                                    </p:set>
                                    <p:animEffect transition="in" filter="plus(out)">
                                      <p:cBhvr>
                                        <p:cTn id="86" dur="2000"/>
                                        <p:tgtEl>
                                          <p:spTgt spid="10">
                                            <p:txEl>
                                              <p:pRg st="0" end="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49" presetClass="entr" presetSubtype="0" decel="100000" fill="hold" nodeType="clickEffect">
                                  <p:stCondLst>
                                    <p:cond delay="0"/>
                                  </p:stCondLst>
                                  <p:childTnLst>
                                    <p:set>
                                      <p:cBhvr>
                                        <p:cTn id="90" dur="1" fill="hold">
                                          <p:stCondLst>
                                            <p:cond delay="0"/>
                                          </p:stCondLst>
                                        </p:cTn>
                                        <p:tgtEl>
                                          <p:spTgt spid="10">
                                            <p:txEl>
                                              <p:pRg st="1" end="1"/>
                                            </p:txEl>
                                          </p:spTgt>
                                        </p:tgtEl>
                                        <p:attrNameLst>
                                          <p:attrName>style.visibility</p:attrName>
                                        </p:attrNameLst>
                                      </p:cBhvr>
                                      <p:to>
                                        <p:strVal val="visible"/>
                                      </p:to>
                                    </p:set>
                                    <p:anim calcmode="lin" valueType="num">
                                      <p:cBhvr>
                                        <p:cTn id="91"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92" dur="500" fill="hold"/>
                                        <p:tgtEl>
                                          <p:spTgt spid="10">
                                            <p:txEl>
                                              <p:pRg st="1" end="1"/>
                                            </p:txEl>
                                          </p:spTgt>
                                        </p:tgtEl>
                                        <p:attrNameLst>
                                          <p:attrName>ppt_h</p:attrName>
                                        </p:attrNameLst>
                                      </p:cBhvr>
                                      <p:tavLst>
                                        <p:tav tm="0">
                                          <p:val>
                                            <p:fltVal val="0"/>
                                          </p:val>
                                        </p:tav>
                                        <p:tav tm="100000">
                                          <p:val>
                                            <p:strVal val="#ppt_h"/>
                                          </p:val>
                                        </p:tav>
                                      </p:tavLst>
                                    </p:anim>
                                    <p:anim calcmode="lin" valueType="num">
                                      <p:cBhvr>
                                        <p:cTn id="93" dur="500" fill="hold"/>
                                        <p:tgtEl>
                                          <p:spTgt spid="10">
                                            <p:txEl>
                                              <p:pRg st="1" end="1"/>
                                            </p:txEl>
                                          </p:spTgt>
                                        </p:tgtEl>
                                        <p:attrNameLst>
                                          <p:attrName>style.rotation</p:attrName>
                                        </p:attrNameLst>
                                      </p:cBhvr>
                                      <p:tavLst>
                                        <p:tav tm="0">
                                          <p:val>
                                            <p:fltVal val="360"/>
                                          </p:val>
                                        </p:tav>
                                        <p:tav tm="100000">
                                          <p:val>
                                            <p:fltVal val="0"/>
                                          </p:val>
                                        </p:tav>
                                      </p:tavLst>
                                    </p:anim>
                                    <p:animEffect transition="in" filter="fade">
                                      <p:cBhvr>
                                        <p:cTn id="94" dur="500"/>
                                        <p:tgtEl>
                                          <p:spTgt spid="10">
                                            <p:txEl>
                                              <p:pRg st="1" end="1"/>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49" presetClass="entr" presetSubtype="0" decel="100000" fill="hold" nodeType="clickEffect">
                                  <p:stCondLst>
                                    <p:cond delay="0"/>
                                  </p:stCondLst>
                                  <p:childTnLst>
                                    <p:set>
                                      <p:cBhvr>
                                        <p:cTn id="98" dur="1" fill="hold">
                                          <p:stCondLst>
                                            <p:cond delay="0"/>
                                          </p:stCondLst>
                                        </p:cTn>
                                        <p:tgtEl>
                                          <p:spTgt spid="10">
                                            <p:txEl>
                                              <p:pRg st="2" end="2"/>
                                            </p:txEl>
                                          </p:spTgt>
                                        </p:tgtEl>
                                        <p:attrNameLst>
                                          <p:attrName>style.visibility</p:attrName>
                                        </p:attrNameLst>
                                      </p:cBhvr>
                                      <p:to>
                                        <p:strVal val="visible"/>
                                      </p:to>
                                    </p:set>
                                    <p:anim calcmode="lin" valueType="num">
                                      <p:cBhvr>
                                        <p:cTn id="99"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100" dur="500" fill="hold"/>
                                        <p:tgtEl>
                                          <p:spTgt spid="10">
                                            <p:txEl>
                                              <p:pRg st="2" end="2"/>
                                            </p:txEl>
                                          </p:spTgt>
                                        </p:tgtEl>
                                        <p:attrNameLst>
                                          <p:attrName>ppt_h</p:attrName>
                                        </p:attrNameLst>
                                      </p:cBhvr>
                                      <p:tavLst>
                                        <p:tav tm="0">
                                          <p:val>
                                            <p:fltVal val="0"/>
                                          </p:val>
                                        </p:tav>
                                        <p:tav tm="100000">
                                          <p:val>
                                            <p:strVal val="#ppt_h"/>
                                          </p:val>
                                        </p:tav>
                                      </p:tavLst>
                                    </p:anim>
                                    <p:anim calcmode="lin" valueType="num">
                                      <p:cBhvr>
                                        <p:cTn id="101" dur="500" fill="hold"/>
                                        <p:tgtEl>
                                          <p:spTgt spid="10">
                                            <p:txEl>
                                              <p:pRg st="2" end="2"/>
                                            </p:txEl>
                                          </p:spTgt>
                                        </p:tgtEl>
                                        <p:attrNameLst>
                                          <p:attrName>style.rotation</p:attrName>
                                        </p:attrNameLst>
                                      </p:cBhvr>
                                      <p:tavLst>
                                        <p:tav tm="0">
                                          <p:val>
                                            <p:fltVal val="360"/>
                                          </p:val>
                                        </p:tav>
                                        <p:tav tm="100000">
                                          <p:val>
                                            <p:fltVal val="0"/>
                                          </p:val>
                                        </p:tav>
                                      </p:tavLst>
                                    </p:anim>
                                    <p:animEffect transition="in" filter="fade">
                                      <p:cBhvr>
                                        <p:cTn id="102" dur="500"/>
                                        <p:tgtEl>
                                          <p:spTgt spid="10">
                                            <p:txEl>
                                              <p:pRg st="2" end="2"/>
                                            </p:txEl>
                                          </p:spTgt>
                                        </p:tgtEl>
                                      </p:cBhvr>
                                    </p:animEffect>
                                  </p:childTnLst>
                                </p:cTn>
                              </p:par>
                              <p:par>
                                <p:cTn id="103" presetID="49" presetClass="entr" presetSubtype="0" decel="100000" fill="hold" nodeType="withEffect">
                                  <p:stCondLst>
                                    <p:cond delay="0"/>
                                  </p:stCondLst>
                                  <p:childTnLst>
                                    <p:set>
                                      <p:cBhvr>
                                        <p:cTn id="104" dur="1" fill="hold">
                                          <p:stCondLst>
                                            <p:cond delay="0"/>
                                          </p:stCondLst>
                                        </p:cTn>
                                        <p:tgtEl>
                                          <p:spTgt spid="10">
                                            <p:txEl>
                                              <p:pRg st="3" end="3"/>
                                            </p:txEl>
                                          </p:spTgt>
                                        </p:tgtEl>
                                        <p:attrNameLst>
                                          <p:attrName>style.visibility</p:attrName>
                                        </p:attrNameLst>
                                      </p:cBhvr>
                                      <p:to>
                                        <p:strVal val="visible"/>
                                      </p:to>
                                    </p:set>
                                    <p:anim calcmode="lin" valueType="num">
                                      <p:cBhvr>
                                        <p:cTn id="105"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106" dur="500" fill="hold"/>
                                        <p:tgtEl>
                                          <p:spTgt spid="10">
                                            <p:txEl>
                                              <p:pRg st="3" end="3"/>
                                            </p:txEl>
                                          </p:spTgt>
                                        </p:tgtEl>
                                        <p:attrNameLst>
                                          <p:attrName>ppt_h</p:attrName>
                                        </p:attrNameLst>
                                      </p:cBhvr>
                                      <p:tavLst>
                                        <p:tav tm="0">
                                          <p:val>
                                            <p:fltVal val="0"/>
                                          </p:val>
                                        </p:tav>
                                        <p:tav tm="100000">
                                          <p:val>
                                            <p:strVal val="#ppt_h"/>
                                          </p:val>
                                        </p:tav>
                                      </p:tavLst>
                                    </p:anim>
                                    <p:anim calcmode="lin" valueType="num">
                                      <p:cBhvr>
                                        <p:cTn id="107" dur="500" fill="hold"/>
                                        <p:tgtEl>
                                          <p:spTgt spid="10">
                                            <p:txEl>
                                              <p:pRg st="3" end="3"/>
                                            </p:txEl>
                                          </p:spTgt>
                                        </p:tgtEl>
                                        <p:attrNameLst>
                                          <p:attrName>style.rotation</p:attrName>
                                        </p:attrNameLst>
                                      </p:cBhvr>
                                      <p:tavLst>
                                        <p:tav tm="0">
                                          <p:val>
                                            <p:fltVal val="360"/>
                                          </p:val>
                                        </p:tav>
                                        <p:tav tm="100000">
                                          <p:val>
                                            <p:fltVal val="0"/>
                                          </p:val>
                                        </p:tav>
                                      </p:tavLst>
                                    </p:anim>
                                    <p:animEffect transition="in" filter="fade">
                                      <p:cBhvr>
                                        <p:cTn id="108" dur="500"/>
                                        <p:tgtEl>
                                          <p:spTgt spid="10">
                                            <p:txEl>
                                              <p:pRg st="3" end="3"/>
                                            </p:txEl>
                                          </p:spTgt>
                                        </p:tgtEl>
                                      </p:cBhvr>
                                    </p:animEffect>
                                  </p:childTnLst>
                                </p:cTn>
                              </p:par>
                              <p:par>
                                <p:cTn id="109" presetID="49" presetClass="entr" presetSubtype="0" decel="100000" fill="hold" nodeType="withEffect">
                                  <p:stCondLst>
                                    <p:cond delay="0"/>
                                  </p:stCondLst>
                                  <p:childTnLst>
                                    <p:set>
                                      <p:cBhvr>
                                        <p:cTn id="110" dur="1" fill="hold">
                                          <p:stCondLst>
                                            <p:cond delay="0"/>
                                          </p:stCondLst>
                                        </p:cTn>
                                        <p:tgtEl>
                                          <p:spTgt spid="10">
                                            <p:txEl>
                                              <p:pRg st="4" end="4"/>
                                            </p:txEl>
                                          </p:spTgt>
                                        </p:tgtEl>
                                        <p:attrNameLst>
                                          <p:attrName>style.visibility</p:attrName>
                                        </p:attrNameLst>
                                      </p:cBhvr>
                                      <p:to>
                                        <p:strVal val="visible"/>
                                      </p:to>
                                    </p:set>
                                    <p:anim calcmode="lin" valueType="num">
                                      <p:cBhvr>
                                        <p:cTn id="111" dur="5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112" dur="500" fill="hold"/>
                                        <p:tgtEl>
                                          <p:spTgt spid="10">
                                            <p:txEl>
                                              <p:pRg st="4" end="4"/>
                                            </p:txEl>
                                          </p:spTgt>
                                        </p:tgtEl>
                                        <p:attrNameLst>
                                          <p:attrName>ppt_h</p:attrName>
                                        </p:attrNameLst>
                                      </p:cBhvr>
                                      <p:tavLst>
                                        <p:tav tm="0">
                                          <p:val>
                                            <p:fltVal val="0"/>
                                          </p:val>
                                        </p:tav>
                                        <p:tav tm="100000">
                                          <p:val>
                                            <p:strVal val="#ppt_h"/>
                                          </p:val>
                                        </p:tav>
                                      </p:tavLst>
                                    </p:anim>
                                    <p:anim calcmode="lin" valueType="num">
                                      <p:cBhvr>
                                        <p:cTn id="113" dur="500" fill="hold"/>
                                        <p:tgtEl>
                                          <p:spTgt spid="10">
                                            <p:txEl>
                                              <p:pRg st="4" end="4"/>
                                            </p:txEl>
                                          </p:spTgt>
                                        </p:tgtEl>
                                        <p:attrNameLst>
                                          <p:attrName>style.rotation</p:attrName>
                                        </p:attrNameLst>
                                      </p:cBhvr>
                                      <p:tavLst>
                                        <p:tav tm="0">
                                          <p:val>
                                            <p:fltVal val="360"/>
                                          </p:val>
                                        </p:tav>
                                        <p:tav tm="100000">
                                          <p:val>
                                            <p:fltVal val="0"/>
                                          </p:val>
                                        </p:tav>
                                      </p:tavLst>
                                    </p:anim>
                                    <p:animEffect transition="in" filter="fade">
                                      <p:cBhvr>
                                        <p:cTn id="114" dur="500"/>
                                        <p:tgtEl>
                                          <p:spTgt spid="10">
                                            <p:txEl>
                                              <p:pRg st="4" end="4"/>
                                            </p:txEl>
                                          </p:spTgt>
                                        </p:tgtEl>
                                      </p:cBhvr>
                                    </p:animEffect>
                                  </p:childTnLst>
                                </p:cTn>
                              </p:par>
                              <p:par>
                                <p:cTn id="115" presetID="49" presetClass="entr" presetSubtype="0" decel="100000" fill="hold" nodeType="withEffect">
                                  <p:stCondLst>
                                    <p:cond delay="0"/>
                                  </p:stCondLst>
                                  <p:childTnLst>
                                    <p:set>
                                      <p:cBhvr>
                                        <p:cTn id="116" dur="1" fill="hold">
                                          <p:stCondLst>
                                            <p:cond delay="0"/>
                                          </p:stCondLst>
                                        </p:cTn>
                                        <p:tgtEl>
                                          <p:spTgt spid="10">
                                            <p:txEl>
                                              <p:pRg st="5" end="5"/>
                                            </p:txEl>
                                          </p:spTgt>
                                        </p:tgtEl>
                                        <p:attrNameLst>
                                          <p:attrName>style.visibility</p:attrName>
                                        </p:attrNameLst>
                                      </p:cBhvr>
                                      <p:to>
                                        <p:strVal val="visible"/>
                                      </p:to>
                                    </p:set>
                                    <p:anim calcmode="lin" valueType="num">
                                      <p:cBhvr>
                                        <p:cTn id="117" dur="500" fill="hold"/>
                                        <p:tgtEl>
                                          <p:spTgt spid="10">
                                            <p:txEl>
                                              <p:pRg st="5" end="5"/>
                                            </p:txEl>
                                          </p:spTgt>
                                        </p:tgtEl>
                                        <p:attrNameLst>
                                          <p:attrName>ppt_w</p:attrName>
                                        </p:attrNameLst>
                                      </p:cBhvr>
                                      <p:tavLst>
                                        <p:tav tm="0">
                                          <p:val>
                                            <p:fltVal val="0"/>
                                          </p:val>
                                        </p:tav>
                                        <p:tav tm="100000">
                                          <p:val>
                                            <p:strVal val="#ppt_w"/>
                                          </p:val>
                                        </p:tav>
                                      </p:tavLst>
                                    </p:anim>
                                    <p:anim calcmode="lin" valueType="num">
                                      <p:cBhvr>
                                        <p:cTn id="118" dur="500" fill="hold"/>
                                        <p:tgtEl>
                                          <p:spTgt spid="10">
                                            <p:txEl>
                                              <p:pRg st="5" end="5"/>
                                            </p:txEl>
                                          </p:spTgt>
                                        </p:tgtEl>
                                        <p:attrNameLst>
                                          <p:attrName>ppt_h</p:attrName>
                                        </p:attrNameLst>
                                      </p:cBhvr>
                                      <p:tavLst>
                                        <p:tav tm="0">
                                          <p:val>
                                            <p:fltVal val="0"/>
                                          </p:val>
                                        </p:tav>
                                        <p:tav tm="100000">
                                          <p:val>
                                            <p:strVal val="#ppt_h"/>
                                          </p:val>
                                        </p:tav>
                                      </p:tavLst>
                                    </p:anim>
                                    <p:anim calcmode="lin" valueType="num">
                                      <p:cBhvr>
                                        <p:cTn id="119" dur="500" fill="hold"/>
                                        <p:tgtEl>
                                          <p:spTgt spid="10">
                                            <p:txEl>
                                              <p:pRg st="5" end="5"/>
                                            </p:txEl>
                                          </p:spTgt>
                                        </p:tgtEl>
                                        <p:attrNameLst>
                                          <p:attrName>style.rotation</p:attrName>
                                        </p:attrNameLst>
                                      </p:cBhvr>
                                      <p:tavLst>
                                        <p:tav tm="0">
                                          <p:val>
                                            <p:fltVal val="360"/>
                                          </p:val>
                                        </p:tav>
                                        <p:tav tm="100000">
                                          <p:val>
                                            <p:fltVal val="0"/>
                                          </p:val>
                                        </p:tav>
                                      </p:tavLst>
                                    </p:anim>
                                    <p:animEffect transition="in" filter="fade">
                                      <p:cBhvr>
                                        <p:cTn id="120" dur="500"/>
                                        <p:tgtEl>
                                          <p:spTgt spid="10">
                                            <p:txEl>
                                              <p:pRg st="5" end="5"/>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9" presetClass="entr" presetSubtype="5" fill="hold" grpId="0" nodeType="clickEffect">
                                  <p:stCondLst>
                                    <p:cond delay="0"/>
                                  </p:stCondLst>
                                  <p:childTnLst>
                                    <p:set>
                                      <p:cBhvr>
                                        <p:cTn id="124" dur="1" fill="hold">
                                          <p:stCondLst>
                                            <p:cond delay="0"/>
                                          </p:stCondLst>
                                        </p:cTn>
                                        <p:tgtEl>
                                          <p:spTgt spid="11"/>
                                        </p:tgtEl>
                                        <p:attrNameLst>
                                          <p:attrName>style.visibility</p:attrName>
                                        </p:attrNameLst>
                                      </p:cBhvr>
                                      <p:to>
                                        <p:strVal val="visible"/>
                                      </p:to>
                                    </p:set>
                                    <p:anim calcmode="lin" valueType="num">
                                      <p:cBhvr>
                                        <p:cTn id="125" dur="5000" fill="hold"/>
                                        <p:tgtEl>
                                          <p:spTgt spid="11"/>
                                        </p:tgtEl>
                                        <p:attrNameLst>
                                          <p:attrName>ppt_w</p:attrName>
                                        </p:attrNameLst>
                                      </p:cBhvr>
                                      <p:tavLst>
                                        <p:tav tm="0">
                                          <p:val>
                                            <p:strVal val="#ppt_w"/>
                                          </p:val>
                                        </p:tav>
                                        <p:tav tm="100000">
                                          <p:val>
                                            <p:strVal val="#ppt_w"/>
                                          </p:val>
                                        </p:tav>
                                      </p:tavLst>
                                    </p:anim>
                                    <p:anim calcmode="lin" valueType="num">
                                      <p:cBhvr>
                                        <p:cTn id="126" dur="5000" fill="hold"/>
                                        <p:tgtEl>
                                          <p:spTgt spid="11"/>
                                        </p:tgtEl>
                                        <p:attrNameLst>
                                          <p:attrName>ppt_h</p:attrName>
                                        </p:attrNameLst>
                                      </p:cBhvr>
                                      <p:tavLst>
                                        <p:tav tm="0" fmla="#ppt_h*sin(2.5*pi*$)">
                                          <p:val>
                                            <p:fltVal val="0"/>
                                          </p:val>
                                        </p:tav>
                                        <p:tav tm="100000">
                                          <p:val>
                                            <p:fltVal val="1"/>
                                          </p:val>
                                        </p:tav>
                                      </p:tavLst>
                                    </p:anim>
                                  </p:childTnLst>
                                </p:cTn>
                              </p:par>
                              <p:par>
                                <p:cTn id="127" presetID="19" presetClass="entr" presetSubtype="10" fill="hold" grpId="0" nodeType="withEffect">
                                  <p:stCondLst>
                                    <p:cond delay="0"/>
                                  </p:stCondLst>
                                  <p:childTnLst>
                                    <p:set>
                                      <p:cBhvr>
                                        <p:cTn id="128" dur="1" fill="hold">
                                          <p:stCondLst>
                                            <p:cond delay="0"/>
                                          </p:stCondLst>
                                        </p:cTn>
                                        <p:tgtEl>
                                          <p:spTgt spid="12"/>
                                        </p:tgtEl>
                                        <p:attrNameLst>
                                          <p:attrName>style.visibility</p:attrName>
                                        </p:attrNameLst>
                                      </p:cBhvr>
                                      <p:to>
                                        <p:strVal val="visible"/>
                                      </p:to>
                                    </p:set>
                                    <p:anim calcmode="lin" valueType="num">
                                      <p:cBhvr>
                                        <p:cTn id="129" dur="5000" fill="hold"/>
                                        <p:tgtEl>
                                          <p:spTgt spid="12"/>
                                        </p:tgtEl>
                                        <p:attrNameLst>
                                          <p:attrName>ppt_w</p:attrName>
                                        </p:attrNameLst>
                                      </p:cBhvr>
                                      <p:tavLst>
                                        <p:tav tm="0" fmla="#ppt_w*sin(2.5*pi*$)">
                                          <p:val>
                                            <p:fltVal val="0"/>
                                          </p:val>
                                        </p:tav>
                                        <p:tav tm="100000">
                                          <p:val>
                                            <p:fltVal val="1"/>
                                          </p:val>
                                        </p:tav>
                                      </p:tavLst>
                                    </p:anim>
                                    <p:anim calcmode="lin" valueType="num">
                                      <p:cBhvr>
                                        <p:cTn id="130" dur="5000" fill="hold"/>
                                        <p:tgtEl>
                                          <p:spTgt spid="12"/>
                                        </p:tgtEl>
                                        <p:attrNameLst>
                                          <p:attrName>ppt_h</p:attrName>
                                        </p:attrNameLst>
                                      </p:cBhvr>
                                      <p:tavLst>
                                        <p:tav tm="0">
                                          <p:val>
                                            <p:strVal val="#ppt_h"/>
                                          </p:val>
                                        </p:tav>
                                        <p:tav tm="100000">
                                          <p:val>
                                            <p:strVal val="#ppt_h"/>
                                          </p:val>
                                        </p:tav>
                                      </p:tavLst>
                                    </p:anim>
                                  </p:childTnLst>
                                </p:cTn>
                              </p:par>
                              <p:par>
                                <p:cTn id="131" presetID="19" presetClass="entr" presetSubtype="10" fill="hold" grpId="0" nodeType="withEffect">
                                  <p:stCondLst>
                                    <p:cond delay="0"/>
                                  </p:stCondLst>
                                  <p:childTnLst>
                                    <p:set>
                                      <p:cBhvr>
                                        <p:cTn id="132" dur="1" fill="hold">
                                          <p:stCondLst>
                                            <p:cond delay="0"/>
                                          </p:stCondLst>
                                        </p:cTn>
                                        <p:tgtEl>
                                          <p:spTgt spid="13"/>
                                        </p:tgtEl>
                                        <p:attrNameLst>
                                          <p:attrName>style.visibility</p:attrName>
                                        </p:attrNameLst>
                                      </p:cBhvr>
                                      <p:to>
                                        <p:strVal val="visible"/>
                                      </p:to>
                                    </p:set>
                                    <p:anim calcmode="lin" valueType="num">
                                      <p:cBhvr>
                                        <p:cTn id="133" dur="5000" fill="hold"/>
                                        <p:tgtEl>
                                          <p:spTgt spid="13"/>
                                        </p:tgtEl>
                                        <p:attrNameLst>
                                          <p:attrName>ppt_w</p:attrName>
                                        </p:attrNameLst>
                                      </p:cBhvr>
                                      <p:tavLst>
                                        <p:tav tm="0" fmla="#ppt_w*sin(2.5*pi*$)">
                                          <p:val>
                                            <p:fltVal val="0"/>
                                          </p:val>
                                        </p:tav>
                                        <p:tav tm="100000">
                                          <p:val>
                                            <p:fltVal val="1"/>
                                          </p:val>
                                        </p:tav>
                                      </p:tavLst>
                                    </p:anim>
                                    <p:anim calcmode="lin" valueType="num">
                                      <p:cBhvr>
                                        <p:cTn id="134" dur="5000" fill="hold"/>
                                        <p:tgtEl>
                                          <p:spTgt spid="13"/>
                                        </p:tgtEl>
                                        <p:attrNameLst>
                                          <p:attrName>ppt_h</p:attrName>
                                        </p:attrNameLst>
                                      </p:cBhvr>
                                      <p:tavLst>
                                        <p:tav tm="0">
                                          <p:val>
                                            <p:strVal val="#ppt_h"/>
                                          </p:val>
                                        </p:tav>
                                        <p:tav tm="100000">
                                          <p:val>
                                            <p:strVal val="#ppt_h"/>
                                          </p:val>
                                        </p:tav>
                                      </p:tavLst>
                                    </p:anim>
                                  </p:childTnLst>
                                </p:cTn>
                              </p:par>
                              <p:par>
                                <p:cTn id="135" presetID="2" presetClass="entr" presetSubtype="1" fill="hold" grpId="0" nodeType="withEffect">
                                  <p:stCondLst>
                                    <p:cond delay="0"/>
                                  </p:stCondLst>
                                  <p:childTnLst>
                                    <p:set>
                                      <p:cBhvr>
                                        <p:cTn id="136" dur="1" fill="hold">
                                          <p:stCondLst>
                                            <p:cond delay="0"/>
                                          </p:stCondLst>
                                        </p:cTn>
                                        <p:tgtEl>
                                          <p:spTgt spid="14"/>
                                        </p:tgtEl>
                                        <p:attrNameLst>
                                          <p:attrName>style.visibility</p:attrName>
                                        </p:attrNameLst>
                                      </p:cBhvr>
                                      <p:to>
                                        <p:strVal val="visible"/>
                                      </p:to>
                                    </p:set>
                                    <p:anim calcmode="lin" valueType="num">
                                      <p:cBhvr additive="base">
                                        <p:cTn id="137" dur="500" fill="hold"/>
                                        <p:tgtEl>
                                          <p:spTgt spid="14"/>
                                        </p:tgtEl>
                                        <p:attrNameLst>
                                          <p:attrName>ppt_x</p:attrName>
                                        </p:attrNameLst>
                                      </p:cBhvr>
                                      <p:tavLst>
                                        <p:tav tm="0">
                                          <p:val>
                                            <p:strVal val="#ppt_x"/>
                                          </p:val>
                                        </p:tav>
                                        <p:tav tm="100000">
                                          <p:val>
                                            <p:strVal val="#ppt_x"/>
                                          </p:val>
                                        </p:tav>
                                      </p:tavLst>
                                    </p:anim>
                                    <p:anim calcmode="lin" valueType="num">
                                      <p:cBhvr additive="base">
                                        <p:cTn id="138" dur="500" fill="hold"/>
                                        <p:tgtEl>
                                          <p:spTgt spid="14"/>
                                        </p:tgtEl>
                                        <p:attrNameLst>
                                          <p:attrName>ppt_y</p:attrName>
                                        </p:attrNameLst>
                                      </p:cBhvr>
                                      <p:tavLst>
                                        <p:tav tm="0">
                                          <p:val>
                                            <p:strVal val="0-#ppt_h/2"/>
                                          </p:val>
                                        </p:tav>
                                        <p:tav tm="100000">
                                          <p:val>
                                            <p:strVal val="#ppt_y"/>
                                          </p:val>
                                        </p:tav>
                                      </p:tavLst>
                                    </p:anim>
                                  </p:childTnLst>
                                </p:cTn>
                              </p:par>
                              <p:par>
                                <p:cTn id="139" presetID="2" presetClass="entr" presetSubtype="1" fill="hold" grpId="0" nodeType="withEffect">
                                  <p:stCondLst>
                                    <p:cond delay="0"/>
                                  </p:stCondLst>
                                  <p:childTnLst>
                                    <p:set>
                                      <p:cBhvr>
                                        <p:cTn id="140" dur="1" fill="hold">
                                          <p:stCondLst>
                                            <p:cond delay="0"/>
                                          </p:stCondLst>
                                        </p:cTn>
                                        <p:tgtEl>
                                          <p:spTgt spid="15"/>
                                        </p:tgtEl>
                                        <p:attrNameLst>
                                          <p:attrName>style.visibility</p:attrName>
                                        </p:attrNameLst>
                                      </p:cBhvr>
                                      <p:to>
                                        <p:strVal val="visible"/>
                                      </p:to>
                                    </p:set>
                                    <p:anim calcmode="lin" valueType="num">
                                      <p:cBhvr additive="base">
                                        <p:cTn id="141" dur="500" fill="hold"/>
                                        <p:tgtEl>
                                          <p:spTgt spid="15"/>
                                        </p:tgtEl>
                                        <p:attrNameLst>
                                          <p:attrName>ppt_x</p:attrName>
                                        </p:attrNameLst>
                                      </p:cBhvr>
                                      <p:tavLst>
                                        <p:tav tm="0">
                                          <p:val>
                                            <p:strVal val="#ppt_x"/>
                                          </p:val>
                                        </p:tav>
                                        <p:tav tm="100000">
                                          <p:val>
                                            <p:strVal val="#ppt_x"/>
                                          </p:val>
                                        </p:tav>
                                      </p:tavLst>
                                    </p:anim>
                                    <p:anim calcmode="lin" valueType="num">
                                      <p:cBhvr additive="base">
                                        <p:cTn id="142" dur="500" fill="hold"/>
                                        <p:tgtEl>
                                          <p:spTgt spid="15"/>
                                        </p:tgtEl>
                                        <p:attrNameLst>
                                          <p:attrName>ppt_y</p:attrName>
                                        </p:attrNameLst>
                                      </p:cBhvr>
                                      <p:tavLst>
                                        <p:tav tm="0">
                                          <p:val>
                                            <p:strVal val="0-#ppt_h/2"/>
                                          </p:val>
                                        </p:tav>
                                        <p:tav tm="100000">
                                          <p:val>
                                            <p:strVal val="#ppt_y"/>
                                          </p:val>
                                        </p:tav>
                                      </p:tavLst>
                                    </p:anim>
                                  </p:childTnLst>
                                </p:cTn>
                              </p:par>
                              <p:par>
                                <p:cTn id="143" presetID="2" presetClass="entr" presetSubtype="1" fill="hold" grpId="0" nodeType="withEffect">
                                  <p:stCondLst>
                                    <p:cond delay="0"/>
                                  </p:stCondLst>
                                  <p:childTnLst>
                                    <p:set>
                                      <p:cBhvr>
                                        <p:cTn id="144" dur="1" fill="hold">
                                          <p:stCondLst>
                                            <p:cond delay="0"/>
                                          </p:stCondLst>
                                        </p:cTn>
                                        <p:tgtEl>
                                          <p:spTgt spid="16"/>
                                        </p:tgtEl>
                                        <p:attrNameLst>
                                          <p:attrName>style.visibility</p:attrName>
                                        </p:attrNameLst>
                                      </p:cBhvr>
                                      <p:to>
                                        <p:strVal val="visible"/>
                                      </p:to>
                                    </p:set>
                                    <p:anim calcmode="lin" valueType="num">
                                      <p:cBhvr additive="base">
                                        <p:cTn id="145" dur="500" fill="hold"/>
                                        <p:tgtEl>
                                          <p:spTgt spid="16"/>
                                        </p:tgtEl>
                                        <p:attrNameLst>
                                          <p:attrName>ppt_x</p:attrName>
                                        </p:attrNameLst>
                                      </p:cBhvr>
                                      <p:tavLst>
                                        <p:tav tm="0">
                                          <p:val>
                                            <p:strVal val="#ppt_x"/>
                                          </p:val>
                                        </p:tav>
                                        <p:tav tm="100000">
                                          <p:val>
                                            <p:strVal val="#ppt_x"/>
                                          </p:val>
                                        </p:tav>
                                      </p:tavLst>
                                    </p:anim>
                                    <p:anim calcmode="lin" valueType="num">
                                      <p:cBhvr additive="base">
                                        <p:cTn id="146" dur="500" fill="hold"/>
                                        <p:tgtEl>
                                          <p:spTgt spid="16"/>
                                        </p:tgtEl>
                                        <p:attrNameLst>
                                          <p:attrName>ppt_y</p:attrName>
                                        </p:attrNameLst>
                                      </p:cBhvr>
                                      <p:tavLst>
                                        <p:tav tm="0">
                                          <p:val>
                                            <p:strVal val="0-#ppt_h/2"/>
                                          </p:val>
                                        </p:tav>
                                        <p:tav tm="100000">
                                          <p:val>
                                            <p:strVal val="#ppt_y"/>
                                          </p:val>
                                        </p:tav>
                                      </p:tavLst>
                                    </p:anim>
                                  </p:childTnLst>
                                </p:cTn>
                              </p:par>
                              <p:par>
                                <p:cTn id="147" presetID="2" presetClass="entr" presetSubtype="1" fill="hold" grpId="0" nodeType="withEffect">
                                  <p:stCondLst>
                                    <p:cond delay="0"/>
                                  </p:stCondLst>
                                  <p:childTnLst>
                                    <p:set>
                                      <p:cBhvr>
                                        <p:cTn id="148" dur="1" fill="hold">
                                          <p:stCondLst>
                                            <p:cond delay="0"/>
                                          </p:stCondLst>
                                        </p:cTn>
                                        <p:tgtEl>
                                          <p:spTgt spid="17"/>
                                        </p:tgtEl>
                                        <p:attrNameLst>
                                          <p:attrName>style.visibility</p:attrName>
                                        </p:attrNameLst>
                                      </p:cBhvr>
                                      <p:to>
                                        <p:strVal val="visible"/>
                                      </p:to>
                                    </p:set>
                                    <p:anim calcmode="lin" valueType="num">
                                      <p:cBhvr additive="base">
                                        <p:cTn id="149" dur="500" fill="hold"/>
                                        <p:tgtEl>
                                          <p:spTgt spid="17"/>
                                        </p:tgtEl>
                                        <p:attrNameLst>
                                          <p:attrName>ppt_x</p:attrName>
                                        </p:attrNameLst>
                                      </p:cBhvr>
                                      <p:tavLst>
                                        <p:tav tm="0">
                                          <p:val>
                                            <p:strVal val="#ppt_x"/>
                                          </p:val>
                                        </p:tav>
                                        <p:tav tm="100000">
                                          <p:val>
                                            <p:strVal val="#ppt_x"/>
                                          </p:val>
                                        </p:tav>
                                      </p:tavLst>
                                    </p:anim>
                                    <p:anim calcmode="lin" valueType="num">
                                      <p:cBhvr additive="base">
                                        <p:cTn id="150" dur="500" fill="hold"/>
                                        <p:tgtEl>
                                          <p:spTgt spid="17"/>
                                        </p:tgtEl>
                                        <p:attrNameLst>
                                          <p:attrName>ppt_y</p:attrName>
                                        </p:attrNameLst>
                                      </p:cBhvr>
                                      <p:tavLst>
                                        <p:tav tm="0">
                                          <p:val>
                                            <p:strVal val="0-#ppt_h/2"/>
                                          </p:val>
                                        </p:tav>
                                        <p:tav tm="100000">
                                          <p:val>
                                            <p:strVal val="#ppt_y"/>
                                          </p:val>
                                        </p:tav>
                                      </p:tavLst>
                                    </p:anim>
                                  </p:childTnLst>
                                </p:cTn>
                              </p:par>
                              <p:par>
                                <p:cTn id="151" presetID="2" presetClass="entr" presetSubtype="1" fill="hold" grpId="0" nodeType="withEffect">
                                  <p:stCondLst>
                                    <p:cond delay="0"/>
                                  </p:stCondLst>
                                  <p:childTnLst>
                                    <p:set>
                                      <p:cBhvr>
                                        <p:cTn id="152" dur="1" fill="hold">
                                          <p:stCondLst>
                                            <p:cond delay="0"/>
                                          </p:stCondLst>
                                        </p:cTn>
                                        <p:tgtEl>
                                          <p:spTgt spid="18"/>
                                        </p:tgtEl>
                                        <p:attrNameLst>
                                          <p:attrName>style.visibility</p:attrName>
                                        </p:attrNameLst>
                                      </p:cBhvr>
                                      <p:to>
                                        <p:strVal val="visible"/>
                                      </p:to>
                                    </p:set>
                                    <p:anim calcmode="lin" valueType="num">
                                      <p:cBhvr additive="base">
                                        <p:cTn id="153" dur="500" fill="hold"/>
                                        <p:tgtEl>
                                          <p:spTgt spid="18"/>
                                        </p:tgtEl>
                                        <p:attrNameLst>
                                          <p:attrName>ppt_x</p:attrName>
                                        </p:attrNameLst>
                                      </p:cBhvr>
                                      <p:tavLst>
                                        <p:tav tm="0">
                                          <p:val>
                                            <p:strVal val="#ppt_x"/>
                                          </p:val>
                                        </p:tav>
                                        <p:tav tm="100000">
                                          <p:val>
                                            <p:strVal val="#ppt_x"/>
                                          </p:val>
                                        </p:tav>
                                      </p:tavLst>
                                    </p:anim>
                                    <p:anim calcmode="lin" valueType="num">
                                      <p:cBhvr additive="base">
                                        <p:cTn id="154" dur="500" fill="hold"/>
                                        <p:tgtEl>
                                          <p:spTgt spid="18"/>
                                        </p:tgtEl>
                                        <p:attrNameLst>
                                          <p:attrName>ppt_y</p:attrName>
                                        </p:attrNameLst>
                                      </p:cBhvr>
                                      <p:tavLst>
                                        <p:tav tm="0">
                                          <p:val>
                                            <p:strVal val="0-#ppt_h/2"/>
                                          </p:val>
                                        </p:tav>
                                        <p:tav tm="100000">
                                          <p:val>
                                            <p:strVal val="#ppt_y"/>
                                          </p:val>
                                        </p:tav>
                                      </p:tavLst>
                                    </p:anim>
                                  </p:childTnLst>
                                </p:cTn>
                              </p:par>
                              <p:par>
                                <p:cTn id="155" presetID="2" presetClass="entr" presetSubtype="1" fill="hold" grpId="0" nodeType="withEffect">
                                  <p:stCondLst>
                                    <p:cond delay="0"/>
                                  </p:stCondLst>
                                  <p:childTnLst>
                                    <p:set>
                                      <p:cBhvr>
                                        <p:cTn id="156" dur="1" fill="hold">
                                          <p:stCondLst>
                                            <p:cond delay="0"/>
                                          </p:stCondLst>
                                        </p:cTn>
                                        <p:tgtEl>
                                          <p:spTgt spid="19"/>
                                        </p:tgtEl>
                                        <p:attrNameLst>
                                          <p:attrName>style.visibility</p:attrName>
                                        </p:attrNameLst>
                                      </p:cBhvr>
                                      <p:to>
                                        <p:strVal val="visible"/>
                                      </p:to>
                                    </p:set>
                                    <p:anim calcmode="lin" valueType="num">
                                      <p:cBhvr additive="base">
                                        <p:cTn id="157" dur="500" fill="hold"/>
                                        <p:tgtEl>
                                          <p:spTgt spid="19"/>
                                        </p:tgtEl>
                                        <p:attrNameLst>
                                          <p:attrName>ppt_x</p:attrName>
                                        </p:attrNameLst>
                                      </p:cBhvr>
                                      <p:tavLst>
                                        <p:tav tm="0">
                                          <p:val>
                                            <p:strVal val="#ppt_x"/>
                                          </p:val>
                                        </p:tav>
                                        <p:tav tm="100000">
                                          <p:val>
                                            <p:strVal val="#ppt_x"/>
                                          </p:val>
                                        </p:tav>
                                      </p:tavLst>
                                    </p:anim>
                                    <p:anim calcmode="lin" valueType="num">
                                      <p:cBhvr additive="base">
                                        <p:cTn id="15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4"/>
          <p:cNvSpPr txBox="1">
            <a:spLocks noChangeArrowheads="1"/>
          </p:cNvSpPr>
          <p:nvPr/>
        </p:nvSpPr>
        <p:spPr bwMode="auto">
          <a:xfrm>
            <a:off x="35496" y="44624"/>
            <a:ext cx="8928992" cy="3077766"/>
          </a:xfrm>
          <a:prstGeom prst="rect">
            <a:avLst/>
          </a:prstGeom>
          <a:solidFill>
            <a:srgbClr val="FFC000"/>
          </a:solidFill>
          <a:ln/>
          <a:extLst/>
        </p:spPr>
        <p:style>
          <a:lnRef idx="2">
            <a:schemeClr val="accent2"/>
          </a:lnRef>
          <a:fillRef idx="1">
            <a:schemeClr val="lt1"/>
          </a:fillRef>
          <a:effectRef idx="0">
            <a:schemeClr val="accent2"/>
          </a:effectRef>
          <a:fontRef idx="minor">
            <a:schemeClr val="dk1"/>
          </a:fontRef>
        </p:style>
        <p:txBody>
          <a:bodyPr wrap="square">
            <a:spAutoFit/>
          </a:bodyPr>
          <a:lstStyle/>
          <a:p>
            <a:pPr fontAlgn="base">
              <a:spcBef>
                <a:spcPct val="50000"/>
              </a:spcBef>
              <a:spcAft>
                <a:spcPct val="0"/>
              </a:spcAft>
            </a:pPr>
            <a:r>
              <a:rPr lang="ar-SA" sz="3200" b="1" u="sng" dirty="0" smtClean="0">
                <a:solidFill>
                  <a:schemeClr val="tx1"/>
                </a:solidFill>
              </a:rPr>
              <a:t>شـــــــــــروط </a:t>
            </a:r>
            <a:r>
              <a:rPr lang="ar-IQ" sz="3200" b="1" u="sng" dirty="0" smtClean="0">
                <a:solidFill>
                  <a:schemeClr val="tx1"/>
                </a:solidFill>
              </a:rPr>
              <a:t>التغذي</a:t>
            </a:r>
            <a:r>
              <a:rPr lang="ar-SA" sz="3200" b="1" u="sng" dirty="0" smtClean="0">
                <a:solidFill>
                  <a:schemeClr val="tx1"/>
                </a:solidFill>
              </a:rPr>
              <a:t>ـــــــــــ</a:t>
            </a:r>
            <a:r>
              <a:rPr lang="ar-IQ" sz="3200" b="1" u="sng" dirty="0" smtClean="0">
                <a:solidFill>
                  <a:schemeClr val="tx1"/>
                </a:solidFill>
              </a:rPr>
              <a:t>ة الراجع</a:t>
            </a:r>
            <a:r>
              <a:rPr lang="ar-SA" sz="3200" b="1" u="sng" dirty="0" smtClean="0">
                <a:solidFill>
                  <a:schemeClr val="tx1"/>
                </a:solidFill>
              </a:rPr>
              <a:t>ــــــــــ</a:t>
            </a:r>
            <a:r>
              <a:rPr lang="ar-IQ" sz="3200" b="1" u="sng" dirty="0" smtClean="0">
                <a:solidFill>
                  <a:schemeClr val="tx1"/>
                </a:solidFill>
              </a:rPr>
              <a:t>ة:</a:t>
            </a:r>
          </a:p>
          <a:p>
            <a:pPr fontAlgn="base">
              <a:spcBef>
                <a:spcPct val="50000"/>
              </a:spcBef>
              <a:spcAft>
                <a:spcPct val="0"/>
              </a:spcAft>
            </a:pPr>
            <a:r>
              <a:rPr lang="ar-IQ" sz="2800" b="1" dirty="0" smtClean="0">
                <a:solidFill>
                  <a:srgbClr val="C00000"/>
                </a:solidFill>
              </a:rPr>
              <a:t>1- </a:t>
            </a:r>
            <a:r>
              <a:rPr lang="ar-SA" sz="2800" b="1" dirty="0" smtClean="0">
                <a:solidFill>
                  <a:srgbClr val="C00000"/>
                </a:solidFill>
              </a:rPr>
              <a:t>أختيار الوقت المناسب             </a:t>
            </a:r>
            <a:r>
              <a:rPr lang="ar-SA" sz="2800" b="1" dirty="0" smtClean="0">
                <a:solidFill>
                  <a:schemeClr val="accent3">
                    <a:lumMod val="75000"/>
                  </a:schemeClr>
                </a:solidFill>
              </a:rPr>
              <a:t>2</a:t>
            </a:r>
            <a:r>
              <a:rPr lang="ar-IQ" sz="2800" b="1" dirty="0" smtClean="0">
                <a:solidFill>
                  <a:schemeClr val="accent3">
                    <a:lumMod val="75000"/>
                  </a:schemeClr>
                </a:solidFill>
              </a:rPr>
              <a:t>- </a:t>
            </a:r>
            <a:r>
              <a:rPr lang="ar-SA" sz="2800" b="1" dirty="0" smtClean="0">
                <a:solidFill>
                  <a:schemeClr val="accent3">
                    <a:lumMod val="75000"/>
                  </a:schemeClr>
                </a:solidFill>
              </a:rPr>
              <a:t>أن تكون شاملة وفعالة</a:t>
            </a:r>
            <a:endParaRPr lang="ar-IQ" sz="2800" b="1" dirty="0">
              <a:solidFill>
                <a:schemeClr val="accent3">
                  <a:lumMod val="75000"/>
                </a:schemeClr>
              </a:solidFill>
            </a:endParaRPr>
          </a:p>
          <a:p>
            <a:pPr fontAlgn="base">
              <a:spcBef>
                <a:spcPct val="50000"/>
              </a:spcBef>
              <a:spcAft>
                <a:spcPct val="0"/>
              </a:spcAft>
            </a:pPr>
            <a:r>
              <a:rPr lang="ar-IQ" sz="2800" b="1" dirty="0">
                <a:solidFill>
                  <a:srgbClr val="7030A0"/>
                </a:solidFill>
              </a:rPr>
              <a:t>3- </a:t>
            </a:r>
            <a:r>
              <a:rPr lang="ar-SA" sz="2800" b="1" dirty="0" smtClean="0">
                <a:solidFill>
                  <a:srgbClr val="7030A0"/>
                </a:solidFill>
              </a:rPr>
              <a:t>أن تكون حافزا و</a:t>
            </a:r>
            <a:r>
              <a:rPr lang="ar-IQ" sz="2800" b="1" dirty="0" smtClean="0">
                <a:solidFill>
                  <a:srgbClr val="7030A0"/>
                </a:solidFill>
              </a:rPr>
              <a:t>تعزيز</a:t>
            </a:r>
            <a:r>
              <a:rPr lang="ar-SA" sz="2800" b="1" dirty="0" smtClean="0">
                <a:solidFill>
                  <a:srgbClr val="7030A0"/>
                </a:solidFill>
              </a:rPr>
              <a:t>ا للمتعلم</a:t>
            </a:r>
            <a:r>
              <a:rPr lang="ar-SA" sz="2800" b="1" dirty="0">
                <a:solidFill>
                  <a:srgbClr val="7030A0"/>
                </a:solidFill>
              </a:rPr>
              <a:t> </a:t>
            </a:r>
            <a:r>
              <a:rPr lang="ar-SA" sz="2800" b="1" dirty="0" smtClean="0">
                <a:solidFill>
                  <a:srgbClr val="7030A0"/>
                </a:solidFill>
              </a:rPr>
              <a:t>  </a:t>
            </a:r>
            <a:r>
              <a:rPr lang="ar-SA" sz="2800" b="1" dirty="0" smtClean="0">
                <a:solidFill>
                  <a:schemeClr val="bg1"/>
                </a:solidFill>
              </a:rPr>
              <a:t>4- معلومات قليلة وذات فائدة كبيرة </a:t>
            </a:r>
          </a:p>
          <a:p>
            <a:pPr fontAlgn="base">
              <a:spcBef>
                <a:spcPct val="50000"/>
              </a:spcBef>
              <a:spcAft>
                <a:spcPct val="0"/>
              </a:spcAft>
            </a:pPr>
            <a:r>
              <a:rPr lang="ar-SA" sz="2800" b="1" dirty="0" smtClean="0">
                <a:solidFill>
                  <a:srgbClr val="000000"/>
                </a:solidFill>
              </a:rPr>
              <a:t>5- عدم تكرار المعلومات  </a:t>
            </a:r>
          </a:p>
          <a:p>
            <a:pPr fontAlgn="base">
              <a:spcBef>
                <a:spcPct val="50000"/>
              </a:spcBef>
              <a:spcAft>
                <a:spcPct val="0"/>
              </a:spcAft>
            </a:pPr>
            <a:r>
              <a:rPr lang="ar-IQ" sz="2400" b="1" dirty="0" smtClean="0">
                <a:solidFill>
                  <a:srgbClr val="000000"/>
                </a:solidFill>
              </a:rPr>
              <a:t> </a:t>
            </a:r>
            <a:endParaRPr lang="en-US" sz="2400" b="1" dirty="0">
              <a:solidFill>
                <a:srgbClr val="000000"/>
              </a:solidFill>
            </a:endParaRPr>
          </a:p>
        </p:txBody>
      </p:sp>
      <p:sp>
        <p:nvSpPr>
          <p:cNvPr id="6" name="Text Box 54"/>
          <p:cNvSpPr txBox="1">
            <a:spLocks noChangeArrowheads="1"/>
          </p:cNvSpPr>
          <p:nvPr/>
        </p:nvSpPr>
        <p:spPr bwMode="auto">
          <a:xfrm>
            <a:off x="35496" y="3429000"/>
            <a:ext cx="8928992" cy="3323987"/>
          </a:xfrm>
          <a:prstGeom prst="rect">
            <a:avLst/>
          </a:prstGeom>
          <a:solidFill>
            <a:srgbClr val="FFC000"/>
          </a:solidFill>
          <a:ln/>
          <a:extLst/>
        </p:spPr>
        <p:style>
          <a:lnRef idx="2">
            <a:schemeClr val="accent2"/>
          </a:lnRef>
          <a:fillRef idx="1">
            <a:schemeClr val="lt1"/>
          </a:fillRef>
          <a:effectRef idx="0">
            <a:schemeClr val="accent2"/>
          </a:effectRef>
          <a:fontRef idx="minor">
            <a:schemeClr val="dk1"/>
          </a:fontRef>
        </p:style>
        <p:txBody>
          <a:bodyPr wrap="square">
            <a:spAutoFit/>
          </a:bodyPr>
          <a:lstStyle/>
          <a:p>
            <a:pPr fontAlgn="base">
              <a:spcBef>
                <a:spcPct val="50000"/>
              </a:spcBef>
              <a:spcAft>
                <a:spcPct val="0"/>
              </a:spcAft>
            </a:pPr>
            <a:r>
              <a:rPr lang="ar-SA" sz="3600" b="1" u="sng" dirty="0" smtClean="0">
                <a:solidFill>
                  <a:srgbClr val="FF0000"/>
                </a:solidFill>
              </a:rPr>
              <a:t>فوائد </a:t>
            </a:r>
            <a:r>
              <a:rPr lang="ar-IQ" sz="3600" b="1" u="sng" dirty="0" smtClean="0">
                <a:solidFill>
                  <a:srgbClr val="FF0000"/>
                </a:solidFill>
              </a:rPr>
              <a:t>التغذي</a:t>
            </a:r>
            <a:r>
              <a:rPr lang="ar-SA" sz="3600" b="1" u="sng" dirty="0" smtClean="0">
                <a:solidFill>
                  <a:srgbClr val="FF0000"/>
                </a:solidFill>
              </a:rPr>
              <a:t>ـــــــــــ</a:t>
            </a:r>
            <a:r>
              <a:rPr lang="ar-IQ" sz="3600" b="1" u="sng" dirty="0" smtClean="0">
                <a:solidFill>
                  <a:srgbClr val="FF0000"/>
                </a:solidFill>
              </a:rPr>
              <a:t>ة الراجع</a:t>
            </a:r>
            <a:r>
              <a:rPr lang="ar-SA" sz="3600" b="1" u="sng" dirty="0" smtClean="0">
                <a:solidFill>
                  <a:srgbClr val="FF0000"/>
                </a:solidFill>
              </a:rPr>
              <a:t>ــــــــــ</a:t>
            </a:r>
            <a:r>
              <a:rPr lang="ar-IQ" sz="3600" b="1" u="sng" dirty="0" smtClean="0">
                <a:solidFill>
                  <a:srgbClr val="FF0000"/>
                </a:solidFill>
              </a:rPr>
              <a:t>ة:</a:t>
            </a:r>
          </a:p>
          <a:p>
            <a:pPr fontAlgn="base">
              <a:spcBef>
                <a:spcPct val="50000"/>
              </a:spcBef>
              <a:spcAft>
                <a:spcPct val="0"/>
              </a:spcAft>
            </a:pPr>
            <a:r>
              <a:rPr lang="ar-IQ" sz="2800" b="1" dirty="0" smtClean="0">
                <a:solidFill>
                  <a:schemeClr val="tx2">
                    <a:lumMod val="50000"/>
                  </a:schemeClr>
                </a:solidFill>
              </a:rPr>
              <a:t>1- </a:t>
            </a:r>
            <a:r>
              <a:rPr lang="ar-SA" sz="2800" b="1" dirty="0" smtClean="0">
                <a:solidFill>
                  <a:schemeClr val="tx2">
                    <a:lumMod val="50000"/>
                  </a:schemeClr>
                </a:solidFill>
              </a:rPr>
              <a:t>تطوير وتحسين الأداء    </a:t>
            </a:r>
            <a:r>
              <a:rPr lang="ar-SA" sz="2800" b="1" dirty="0" smtClean="0">
                <a:solidFill>
                  <a:schemeClr val="bg1"/>
                </a:solidFill>
              </a:rPr>
              <a:t>2</a:t>
            </a:r>
            <a:r>
              <a:rPr lang="ar-IQ" sz="2800" b="1" dirty="0" smtClean="0">
                <a:solidFill>
                  <a:schemeClr val="bg1"/>
                </a:solidFill>
              </a:rPr>
              <a:t>- </a:t>
            </a:r>
            <a:r>
              <a:rPr lang="ar-SA" sz="2800" b="1" dirty="0" smtClean="0">
                <a:solidFill>
                  <a:schemeClr val="bg1"/>
                </a:solidFill>
              </a:rPr>
              <a:t>تزويد الفرد بالمعلومات الخاصة عن الحركة</a:t>
            </a:r>
            <a:endParaRPr lang="ar-IQ" sz="2800" b="1" dirty="0">
              <a:solidFill>
                <a:schemeClr val="bg1"/>
              </a:solidFill>
            </a:endParaRPr>
          </a:p>
          <a:p>
            <a:pPr fontAlgn="base">
              <a:spcBef>
                <a:spcPct val="50000"/>
              </a:spcBef>
              <a:spcAft>
                <a:spcPct val="0"/>
              </a:spcAft>
            </a:pPr>
            <a:r>
              <a:rPr lang="ar-IQ" sz="3200" b="1" dirty="0">
                <a:solidFill>
                  <a:srgbClr val="0070C0"/>
                </a:solidFill>
              </a:rPr>
              <a:t>3- </a:t>
            </a:r>
            <a:r>
              <a:rPr lang="ar-SA" sz="3200" b="1" dirty="0" smtClean="0">
                <a:solidFill>
                  <a:srgbClr val="0070C0"/>
                </a:solidFill>
              </a:rPr>
              <a:t>تصحيح الأخطاء وتثبيت الأداء       </a:t>
            </a:r>
          </a:p>
          <a:p>
            <a:pPr fontAlgn="base">
              <a:spcBef>
                <a:spcPct val="50000"/>
              </a:spcBef>
              <a:spcAft>
                <a:spcPct val="0"/>
              </a:spcAft>
            </a:pPr>
            <a:r>
              <a:rPr lang="ar-SA" sz="3200" b="1" dirty="0" smtClean="0">
                <a:solidFill>
                  <a:srgbClr val="00B050"/>
                </a:solidFill>
              </a:rPr>
              <a:t>4- تطوير البرامج الحركي المخزون في الذاكرة الحركية </a:t>
            </a:r>
          </a:p>
          <a:p>
            <a:pPr fontAlgn="base">
              <a:spcBef>
                <a:spcPct val="50000"/>
              </a:spcBef>
              <a:spcAft>
                <a:spcPct val="0"/>
              </a:spcAft>
            </a:pPr>
            <a:r>
              <a:rPr lang="ar-IQ" sz="2400" b="1" dirty="0" smtClean="0">
                <a:solidFill>
                  <a:srgbClr val="000000"/>
                </a:solidFill>
              </a:rPr>
              <a:t> </a:t>
            </a:r>
            <a:endParaRPr lang="en-US" sz="2400" b="1" dirty="0">
              <a:solidFill>
                <a:srgbClr val="000000"/>
              </a:solidFill>
            </a:endParaRPr>
          </a:p>
        </p:txBody>
      </p:sp>
    </p:spTree>
    <p:extLst>
      <p:ext uri="{BB962C8B-B14F-4D97-AF65-F5344CB8AC3E}">
        <p14:creationId xmlns:p14="http://schemas.microsoft.com/office/powerpoint/2010/main" val="1611862697"/>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plus(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4" dur="500" fill="hold"/>
                                        <p:tgtEl>
                                          <p:spTgt spid="4">
                                            <p:txEl>
                                              <p:pRg st="1" end="1"/>
                                            </p:txEl>
                                          </p:spTgt>
                                        </p:tgtEl>
                                        <p:attrNameLst>
                                          <p:attrName>style.rotation</p:attrName>
                                        </p:attrNameLst>
                                      </p:cBhvr>
                                      <p:tavLst>
                                        <p:tav tm="0">
                                          <p:val>
                                            <p:fltVal val="360"/>
                                          </p:val>
                                        </p:tav>
                                        <p:tav tm="100000">
                                          <p:val>
                                            <p:fltVal val="0"/>
                                          </p:val>
                                        </p:tav>
                                      </p:tavLst>
                                    </p:anim>
                                    <p:animEffect transition="in" filter="fade">
                                      <p:cBhvr>
                                        <p:cTn id="15" dur="500"/>
                                        <p:tgtEl>
                                          <p:spTgt spid="4">
                                            <p:txEl>
                                              <p:pRg st="1" end="1"/>
                                            </p:txEl>
                                          </p:spTgt>
                                        </p:tgtEl>
                                      </p:cBhvr>
                                    </p:animEffect>
                                  </p:childTnLst>
                                </p:cTn>
                              </p:par>
                              <p:par>
                                <p:cTn id="16" presetID="49" presetClass="entr" presetSubtype="0" decel="100000"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p:cTn id="1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0" dur="500" fill="hold"/>
                                        <p:tgtEl>
                                          <p:spTgt spid="4">
                                            <p:txEl>
                                              <p:pRg st="2" end="2"/>
                                            </p:txEl>
                                          </p:spTgt>
                                        </p:tgtEl>
                                        <p:attrNameLst>
                                          <p:attrName>style.rotation</p:attrName>
                                        </p:attrNameLst>
                                      </p:cBhvr>
                                      <p:tavLst>
                                        <p:tav tm="0">
                                          <p:val>
                                            <p:fltVal val="360"/>
                                          </p:val>
                                        </p:tav>
                                        <p:tav tm="100000">
                                          <p:val>
                                            <p:fltVal val="0"/>
                                          </p:val>
                                        </p:tav>
                                      </p:tavLst>
                                    </p:anim>
                                    <p:animEffect transition="in" filter="fade">
                                      <p:cBhvr>
                                        <p:cTn id="21" dur="500"/>
                                        <p:tgtEl>
                                          <p:spTgt spid="4">
                                            <p:txEl>
                                              <p:pRg st="2" end="2"/>
                                            </p:txEl>
                                          </p:spTgt>
                                        </p:tgtEl>
                                      </p:cBhvr>
                                    </p:animEffect>
                                  </p:childTnLst>
                                </p:cTn>
                              </p:par>
                              <p:par>
                                <p:cTn id="22" presetID="49" presetClass="entr" presetSubtype="0" decel="10000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 calcmode="lin" valueType="num">
                                      <p:cBhvr>
                                        <p:cTn id="24"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6" dur="500" fill="hold"/>
                                        <p:tgtEl>
                                          <p:spTgt spid="4">
                                            <p:txEl>
                                              <p:pRg st="3" end="3"/>
                                            </p:txEl>
                                          </p:spTgt>
                                        </p:tgtEl>
                                        <p:attrNameLst>
                                          <p:attrName>style.rotation</p:attrName>
                                        </p:attrNameLst>
                                      </p:cBhvr>
                                      <p:tavLst>
                                        <p:tav tm="0">
                                          <p:val>
                                            <p:fltVal val="360"/>
                                          </p:val>
                                        </p:tav>
                                        <p:tav tm="100000">
                                          <p:val>
                                            <p:fltVal val="0"/>
                                          </p:val>
                                        </p:tav>
                                      </p:tavLst>
                                    </p:anim>
                                    <p:animEffect transition="in" filter="fade">
                                      <p:cBhvr>
                                        <p:cTn id="27" dur="500"/>
                                        <p:tgtEl>
                                          <p:spTgt spid="4">
                                            <p:txEl>
                                              <p:pRg st="3" end="3"/>
                                            </p:txEl>
                                          </p:spTgt>
                                        </p:tgtEl>
                                      </p:cBhvr>
                                    </p:animEffect>
                                  </p:childTnLst>
                                </p:cTn>
                              </p:par>
                              <p:par>
                                <p:cTn id="28" presetID="49" presetClass="entr" presetSubtype="0" decel="100000" fill="hold" nodeType="with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 calcmode="lin" valueType="num">
                                      <p:cBhvr>
                                        <p:cTn id="30"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2" dur="500" fill="hold"/>
                                        <p:tgtEl>
                                          <p:spTgt spid="4">
                                            <p:txEl>
                                              <p:pRg st="4" end="4"/>
                                            </p:txEl>
                                          </p:spTgt>
                                        </p:tgtEl>
                                        <p:attrNameLst>
                                          <p:attrName>style.rotation</p:attrName>
                                        </p:attrNameLst>
                                      </p:cBhvr>
                                      <p:tavLst>
                                        <p:tav tm="0">
                                          <p:val>
                                            <p:fltVal val="360"/>
                                          </p:val>
                                        </p:tav>
                                        <p:tav tm="100000">
                                          <p:val>
                                            <p:fltVal val="0"/>
                                          </p:val>
                                        </p:tav>
                                      </p:tavLst>
                                    </p:anim>
                                    <p:animEffect transition="in" filter="fade">
                                      <p:cBhvr>
                                        <p:cTn id="33" dur="500"/>
                                        <p:tgtEl>
                                          <p:spTgt spid="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3" presetClass="entr" presetSubtype="16" fill="hold" nodeType="click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plus(in)">
                                      <p:cBhvr>
                                        <p:cTn id="38" dur="2000"/>
                                        <p:tgtEl>
                                          <p:spTgt spid="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p:cTn id="43"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44" dur="500" fill="hold"/>
                                        <p:tgtEl>
                                          <p:spTgt spid="6">
                                            <p:txEl>
                                              <p:pRg st="1" end="1"/>
                                            </p:txEl>
                                          </p:spTgt>
                                        </p:tgtEl>
                                        <p:attrNameLst>
                                          <p:attrName>ppt_h</p:attrName>
                                        </p:attrNameLst>
                                      </p:cBhvr>
                                      <p:tavLst>
                                        <p:tav tm="0">
                                          <p:val>
                                            <p:fltVal val="0"/>
                                          </p:val>
                                        </p:tav>
                                        <p:tav tm="100000">
                                          <p:val>
                                            <p:strVal val="#ppt_h"/>
                                          </p:val>
                                        </p:tav>
                                      </p:tavLst>
                                    </p:anim>
                                    <p:anim calcmode="lin" valueType="num">
                                      <p:cBhvr>
                                        <p:cTn id="45" dur="500" fill="hold"/>
                                        <p:tgtEl>
                                          <p:spTgt spid="6">
                                            <p:txEl>
                                              <p:pRg st="1" end="1"/>
                                            </p:txEl>
                                          </p:spTgt>
                                        </p:tgtEl>
                                        <p:attrNameLst>
                                          <p:attrName>style.rotation</p:attrName>
                                        </p:attrNameLst>
                                      </p:cBhvr>
                                      <p:tavLst>
                                        <p:tav tm="0">
                                          <p:val>
                                            <p:fltVal val="360"/>
                                          </p:val>
                                        </p:tav>
                                        <p:tav tm="100000">
                                          <p:val>
                                            <p:fltVal val="0"/>
                                          </p:val>
                                        </p:tav>
                                      </p:tavLst>
                                    </p:anim>
                                    <p:animEffect transition="in" filter="fade">
                                      <p:cBhvr>
                                        <p:cTn id="46" dur="500"/>
                                        <p:tgtEl>
                                          <p:spTgt spid="6">
                                            <p:txEl>
                                              <p:pRg st="1" end="1"/>
                                            </p:txEl>
                                          </p:spTgt>
                                        </p:tgtEl>
                                      </p:cBhvr>
                                    </p:animEffect>
                                  </p:childTnLst>
                                </p:cTn>
                              </p:par>
                              <p:par>
                                <p:cTn id="47" presetID="49" presetClass="entr" presetSubtype="0" decel="100000" fill="hold" nodeType="with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p:cTn id="49"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50" dur="500" fill="hold"/>
                                        <p:tgtEl>
                                          <p:spTgt spid="6">
                                            <p:txEl>
                                              <p:pRg st="2" end="2"/>
                                            </p:txEl>
                                          </p:spTgt>
                                        </p:tgtEl>
                                        <p:attrNameLst>
                                          <p:attrName>ppt_h</p:attrName>
                                        </p:attrNameLst>
                                      </p:cBhvr>
                                      <p:tavLst>
                                        <p:tav tm="0">
                                          <p:val>
                                            <p:fltVal val="0"/>
                                          </p:val>
                                        </p:tav>
                                        <p:tav tm="100000">
                                          <p:val>
                                            <p:strVal val="#ppt_h"/>
                                          </p:val>
                                        </p:tav>
                                      </p:tavLst>
                                    </p:anim>
                                    <p:anim calcmode="lin" valueType="num">
                                      <p:cBhvr>
                                        <p:cTn id="51" dur="500" fill="hold"/>
                                        <p:tgtEl>
                                          <p:spTgt spid="6">
                                            <p:txEl>
                                              <p:pRg st="2" end="2"/>
                                            </p:txEl>
                                          </p:spTgt>
                                        </p:tgtEl>
                                        <p:attrNameLst>
                                          <p:attrName>style.rotation</p:attrName>
                                        </p:attrNameLst>
                                      </p:cBhvr>
                                      <p:tavLst>
                                        <p:tav tm="0">
                                          <p:val>
                                            <p:fltVal val="360"/>
                                          </p:val>
                                        </p:tav>
                                        <p:tav tm="100000">
                                          <p:val>
                                            <p:fltVal val="0"/>
                                          </p:val>
                                        </p:tav>
                                      </p:tavLst>
                                    </p:anim>
                                    <p:animEffect transition="in" filter="fade">
                                      <p:cBhvr>
                                        <p:cTn id="52" dur="500"/>
                                        <p:tgtEl>
                                          <p:spTgt spid="6">
                                            <p:txEl>
                                              <p:pRg st="2" end="2"/>
                                            </p:txEl>
                                          </p:spTgt>
                                        </p:tgtEl>
                                      </p:cBhvr>
                                    </p:animEffect>
                                  </p:childTnLst>
                                </p:cTn>
                              </p:par>
                              <p:par>
                                <p:cTn id="53" presetID="49" presetClass="entr" presetSubtype="0" decel="100000" fill="hold" nodeType="with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 calcmode="lin" valueType="num">
                                      <p:cBhvr>
                                        <p:cTn id="55"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56" dur="500" fill="hold"/>
                                        <p:tgtEl>
                                          <p:spTgt spid="6">
                                            <p:txEl>
                                              <p:pRg st="3" end="3"/>
                                            </p:txEl>
                                          </p:spTgt>
                                        </p:tgtEl>
                                        <p:attrNameLst>
                                          <p:attrName>ppt_h</p:attrName>
                                        </p:attrNameLst>
                                      </p:cBhvr>
                                      <p:tavLst>
                                        <p:tav tm="0">
                                          <p:val>
                                            <p:fltVal val="0"/>
                                          </p:val>
                                        </p:tav>
                                        <p:tav tm="100000">
                                          <p:val>
                                            <p:strVal val="#ppt_h"/>
                                          </p:val>
                                        </p:tav>
                                      </p:tavLst>
                                    </p:anim>
                                    <p:anim calcmode="lin" valueType="num">
                                      <p:cBhvr>
                                        <p:cTn id="57" dur="500" fill="hold"/>
                                        <p:tgtEl>
                                          <p:spTgt spid="6">
                                            <p:txEl>
                                              <p:pRg st="3" end="3"/>
                                            </p:txEl>
                                          </p:spTgt>
                                        </p:tgtEl>
                                        <p:attrNameLst>
                                          <p:attrName>style.rotation</p:attrName>
                                        </p:attrNameLst>
                                      </p:cBhvr>
                                      <p:tavLst>
                                        <p:tav tm="0">
                                          <p:val>
                                            <p:fltVal val="360"/>
                                          </p:val>
                                        </p:tav>
                                        <p:tav tm="100000">
                                          <p:val>
                                            <p:fltVal val="0"/>
                                          </p:val>
                                        </p:tav>
                                      </p:tavLst>
                                    </p:anim>
                                    <p:animEffect transition="in" filter="fade">
                                      <p:cBhvr>
                                        <p:cTn id="58" dur="500"/>
                                        <p:tgtEl>
                                          <p:spTgt spid="6">
                                            <p:txEl>
                                              <p:pRg st="3" end="3"/>
                                            </p:txEl>
                                          </p:spTgt>
                                        </p:tgtEl>
                                      </p:cBhvr>
                                    </p:animEffect>
                                  </p:childTnLst>
                                </p:cTn>
                              </p:par>
                              <p:par>
                                <p:cTn id="59" presetID="49" presetClass="entr" presetSubtype="0" decel="100000" fill="hold" nodeType="with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 calcmode="lin" valueType="num">
                                      <p:cBhvr>
                                        <p:cTn id="61"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62" dur="500" fill="hold"/>
                                        <p:tgtEl>
                                          <p:spTgt spid="6">
                                            <p:txEl>
                                              <p:pRg st="4" end="4"/>
                                            </p:txEl>
                                          </p:spTgt>
                                        </p:tgtEl>
                                        <p:attrNameLst>
                                          <p:attrName>ppt_h</p:attrName>
                                        </p:attrNameLst>
                                      </p:cBhvr>
                                      <p:tavLst>
                                        <p:tav tm="0">
                                          <p:val>
                                            <p:fltVal val="0"/>
                                          </p:val>
                                        </p:tav>
                                        <p:tav tm="100000">
                                          <p:val>
                                            <p:strVal val="#ppt_h"/>
                                          </p:val>
                                        </p:tav>
                                      </p:tavLst>
                                    </p:anim>
                                    <p:anim calcmode="lin" valueType="num">
                                      <p:cBhvr>
                                        <p:cTn id="63" dur="500" fill="hold"/>
                                        <p:tgtEl>
                                          <p:spTgt spid="6">
                                            <p:txEl>
                                              <p:pRg st="4" end="4"/>
                                            </p:txEl>
                                          </p:spTgt>
                                        </p:tgtEl>
                                        <p:attrNameLst>
                                          <p:attrName>style.rotation</p:attrName>
                                        </p:attrNameLst>
                                      </p:cBhvr>
                                      <p:tavLst>
                                        <p:tav tm="0">
                                          <p:val>
                                            <p:fltVal val="360"/>
                                          </p:val>
                                        </p:tav>
                                        <p:tav tm="100000">
                                          <p:val>
                                            <p:fltVal val="0"/>
                                          </p:val>
                                        </p:tav>
                                      </p:tavLst>
                                    </p:anim>
                                    <p:animEffect transition="in" filter="fade">
                                      <p:cBhvr>
                                        <p:cTn id="6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01"/>
          <p:cNvSpPr>
            <a:spLocks noChangeArrowheads="1"/>
          </p:cNvSpPr>
          <p:nvPr/>
        </p:nvSpPr>
        <p:spPr bwMode="auto">
          <a:xfrm>
            <a:off x="1403648" y="72008"/>
            <a:ext cx="5904656" cy="764704"/>
          </a:xfrm>
          <a:prstGeom prst="rect">
            <a:avLst/>
          </a:prstGeom>
          <a:solidFill>
            <a:schemeClr val="accent3"/>
          </a:solidFill>
          <a:ln/>
          <a:extLst/>
        </p:spPr>
        <p:style>
          <a:lnRef idx="2">
            <a:schemeClr val="accent2"/>
          </a:lnRef>
          <a:fillRef idx="1">
            <a:schemeClr val="lt1"/>
          </a:fillRef>
          <a:effectRef idx="0">
            <a:schemeClr val="accent2"/>
          </a:effectRef>
          <a:fontRef idx="minor">
            <a:schemeClr val="dk1"/>
          </a:fontRef>
        </p:style>
        <p:txBody>
          <a:bodyPr wrap="none" anchor="ctr"/>
          <a:lstStyle/>
          <a:p>
            <a:pPr algn="ctr" fontAlgn="base">
              <a:spcBef>
                <a:spcPct val="0"/>
              </a:spcBef>
              <a:spcAft>
                <a:spcPct val="0"/>
              </a:spcAft>
            </a:pPr>
            <a:r>
              <a:rPr lang="ar-IQ" sz="4800" b="1" u="sng" dirty="0" smtClean="0">
                <a:solidFill>
                  <a:srgbClr val="000000"/>
                </a:solidFill>
                <a:latin typeface="Tahoma" pitchFamily="34" charset="0"/>
              </a:rPr>
              <a:t>ال</a:t>
            </a:r>
            <a:r>
              <a:rPr lang="ar-SA" sz="4800" b="1" u="sng" dirty="0" smtClean="0">
                <a:solidFill>
                  <a:srgbClr val="000000"/>
                </a:solidFill>
                <a:latin typeface="Tahoma" pitchFamily="34" charset="0"/>
              </a:rPr>
              <a:t>تمرين  -   </a:t>
            </a:r>
            <a:r>
              <a:rPr lang="en-US" sz="4800" b="1" u="sng" dirty="0" smtClean="0">
                <a:solidFill>
                  <a:srgbClr val="000000"/>
                </a:solidFill>
                <a:latin typeface="Tahoma" pitchFamily="34" charset="0"/>
              </a:rPr>
              <a:t>Exercise</a:t>
            </a:r>
            <a:endParaRPr lang="en-US" sz="4400" b="1" u="sng" dirty="0">
              <a:solidFill>
                <a:srgbClr val="000000"/>
              </a:solidFill>
              <a:latin typeface="Tahoma" pitchFamily="34" charset="0"/>
            </a:endParaRPr>
          </a:p>
        </p:txBody>
      </p:sp>
      <p:sp>
        <p:nvSpPr>
          <p:cNvPr id="6" name="Title 5"/>
          <p:cNvSpPr>
            <a:spLocks noGrp="1"/>
          </p:cNvSpPr>
          <p:nvPr>
            <p:ph type="title"/>
          </p:nvPr>
        </p:nvSpPr>
        <p:spPr>
          <a:xfrm>
            <a:off x="72008" y="836712"/>
            <a:ext cx="8964488" cy="1296144"/>
          </a:xfrm>
          <a:solidFill>
            <a:schemeClr val="tx2">
              <a:lumMod val="40000"/>
              <a:lumOff val="60000"/>
            </a:schemeClr>
          </a:solidFill>
        </p:spPr>
        <p:txBody>
          <a:bodyPr>
            <a:noAutofit/>
          </a:bodyPr>
          <a:lstStyle/>
          <a:p>
            <a:pPr algn="just"/>
            <a:r>
              <a:rPr lang="ar-SA" sz="3600" b="1" u="sng" dirty="0" smtClean="0">
                <a:solidFill>
                  <a:schemeClr val="accent2">
                    <a:lumMod val="50000"/>
                  </a:schemeClr>
                </a:solidFill>
              </a:rPr>
              <a:t>مفهوم التمرين:</a:t>
            </a:r>
            <a:r>
              <a:rPr lang="ar-SA" sz="2800" b="1" dirty="0" smtClean="0"/>
              <a:t>هو مجموعة من الحركات التي تؤدى لأغراض مختلفة وصولا بالمتعلم (اللاعب) الى أقصى قدرة على الأداء الحركي(المهاري) في الفعاليات الرياضية  . </a:t>
            </a:r>
            <a:endParaRPr lang="ar-IQ" sz="2800" b="1" dirty="0"/>
          </a:p>
        </p:txBody>
      </p:sp>
      <p:sp>
        <p:nvSpPr>
          <p:cNvPr id="7" name="Title 5"/>
          <p:cNvSpPr txBox="1">
            <a:spLocks/>
          </p:cNvSpPr>
          <p:nvPr/>
        </p:nvSpPr>
        <p:spPr>
          <a:xfrm>
            <a:off x="72008" y="2276872"/>
            <a:ext cx="8964488" cy="4536504"/>
          </a:xfrm>
          <a:prstGeom prst="rect">
            <a:avLst/>
          </a:prstGeom>
          <a:solidFill>
            <a:srgbClr val="00B050"/>
          </a:solidFill>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just"/>
            <a:r>
              <a:rPr lang="ar-SA" sz="3600" b="1" u="sng" dirty="0" smtClean="0">
                <a:solidFill>
                  <a:srgbClr val="C00000"/>
                </a:solidFill>
              </a:rPr>
              <a:t>العوامل المؤثرة في التمرين: هناك عدة العوامل الأساسية تؤثر في التمرين منها ::=</a:t>
            </a:r>
          </a:p>
          <a:p>
            <a:pPr algn="just"/>
            <a:r>
              <a:rPr lang="ar-SA" sz="3600" b="1" u="sng" dirty="0" smtClean="0">
                <a:solidFill>
                  <a:schemeClr val="accent2">
                    <a:lumMod val="40000"/>
                    <a:lumOff val="60000"/>
                  </a:schemeClr>
                </a:solidFill>
              </a:rPr>
              <a:t>1- التعليمات و الإرشادات         </a:t>
            </a:r>
            <a:r>
              <a:rPr lang="ar-SA" sz="3600" b="1" u="sng" dirty="0" smtClean="0">
                <a:solidFill>
                  <a:schemeClr val="accent4">
                    <a:lumMod val="50000"/>
                  </a:schemeClr>
                </a:solidFill>
              </a:rPr>
              <a:t>  2- العرض و الأنموذج  </a:t>
            </a:r>
          </a:p>
          <a:p>
            <a:pPr algn="just"/>
            <a:r>
              <a:rPr lang="ar-SA" sz="3600" b="1" u="sng" dirty="0" smtClean="0"/>
              <a:t>3- الدوافع والحث(الإلتزام-الجدية)</a:t>
            </a:r>
          </a:p>
          <a:p>
            <a:pPr algn="just"/>
            <a:r>
              <a:rPr lang="ar-SA" sz="3600" b="1" u="sng" dirty="0" smtClean="0">
                <a:solidFill>
                  <a:schemeClr val="tx2"/>
                </a:solidFill>
              </a:rPr>
              <a:t>4- أداء المتعلم الذي يعتمد على التغذية الراجعة </a:t>
            </a:r>
          </a:p>
          <a:p>
            <a:pPr algn="just"/>
            <a:r>
              <a:rPr lang="ar-SA" sz="3600" b="1" u="sng" dirty="0" smtClean="0">
                <a:solidFill>
                  <a:srgbClr val="FFFF00"/>
                </a:solidFill>
              </a:rPr>
              <a:t>5-حالات المتعلم الإجتماعية والبيئية</a:t>
            </a:r>
          </a:p>
          <a:p>
            <a:pPr algn="just"/>
            <a:r>
              <a:rPr lang="ar-SA" sz="3600" b="1" u="sng" dirty="0" smtClean="0">
                <a:solidFill>
                  <a:srgbClr val="002060"/>
                </a:solidFill>
              </a:rPr>
              <a:t>6- حالات المتعلم النفسية</a:t>
            </a:r>
          </a:p>
          <a:p>
            <a:pPr algn="just"/>
            <a:r>
              <a:rPr lang="ar-SA" sz="3600" b="1" u="sng" dirty="0" smtClean="0">
                <a:solidFill>
                  <a:schemeClr val="accent2">
                    <a:lumMod val="50000"/>
                  </a:schemeClr>
                </a:solidFill>
              </a:rPr>
              <a:t>7- إستخدام الأجهزة و الأدوات </a:t>
            </a:r>
          </a:p>
        </p:txBody>
      </p:sp>
    </p:spTree>
    <p:extLst>
      <p:ext uri="{BB962C8B-B14F-4D97-AF65-F5344CB8AC3E}">
        <p14:creationId xmlns:p14="http://schemas.microsoft.com/office/powerpoint/2010/main" val="1213159483"/>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995363" y="457200"/>
            <a:ext cx="8148637" cy="1189038"/>
          </a:xfrm>
        </p:spPr>
        <p:txBody>
          <a:bodyPr>
            <a:normAutofit fontScale="90000"/>
          </a:bodyPr>
          <a:lstStyle/>
          <a:p>
            <a:r>
              <a:rPr lang="ar-IQ" sz="2000"/>
              <a:t/>
            </a:r>
            <a:br>
              <a:rPr lang="ar-IQ" sz="2000"/>
            </a:br>
            <a:r>
              <a:rPr lang="ar-IQ" sz="2000"/>
              <a:t/>
            </a:r>
            <a:br>
              <a:rPr lang="ar-IQ" sz="2000"/>
            </a:br>
            <a:r>
              <a:rPr lang="ar-IQ" sz="4000"/>
              <a:t/>
            </a:r>
            <a:br>
              <a:rPr lang="ar-IQ" sz="4000"/>
            </a:br>
            <a:endParaRPr lang="en-US" sz="4000"/>
          </a:p>
        </p:txBody>
      </p:sp>
      <p:sp>
        <p:nvSpPr>
          <p:cNvPr id="15363" name="Rectangle 3"/>
          <p:cNvSpPr>
            <a:spLocks noGrp="1" noChangeArrowheads="1"/>
          </p:cNvSpPr>
          <p:nvPr>
            <p:ph type="body" idx="4294967295"/>
          </p:nvPr>
        </p:nvSpPr>
        <p:spPr>
          <a:xfrm>
            <a:off x="323528" y="980728"/>
            <a:ext cx="8568952" cy="5228530"/>
          </a:xfrm>
          <a:solidFill>
            <a:schemeClr val="accent2">
              <a:lumMod val="20000"/>
              <a:lumOff val="80000"/>
            </a:schemeClr>
          </a:solidFill>
        </p:spPr>
        <p:txBody>
          <a:bodyPr>
            <a:normAutofit fontScale="77500" lnSpcReduction="20000"/>
          </a:bodyPr>
          <a:lstStyle/>
          <a:p>
            <a:pPr algn="just">
              <a:lnSpc>
                <a:spcPct val="90000"/>
              </a:lnSpc>
            </a:pPr>
            <a:r>
              <a:rPr lang="ar-IQ" sz="2800" b="1" u="sng" dirty="0" smtClean="0">
                <a:solidFill>
                  <a:srgbClr val="00B050"/>
                </a:solidFill>
              </a:rPr>
              <a:t>1- </a:t>
            </a:r>
            <a:r>
              <a:rPr lang="ar-SA" sz="2800" b="1" u="sng" dirty="0" smtClean="0">
                <a:solidFill>
                  <a:srgbClr val="00B050"/>
                </a:solidFill>
              </a:rPr>
              <a:t>سرعة الفهم </a:t>
            </a:r>
            <a:r>
              <a:rPr lang="ar-IQ" b="1" u="sng" dirty="0" smtClean="0">
                <a:solidFill>
                  <a:srgbClr val="00B050"/>
                </a:solidFill>
              </a:rPr>
              <a:t>ا</a:t>
            </a:r>
            <a:r>
              <a:rPr lang="ar-SA" b="1" u="sng" dirty="0" smtClean="0">
                <a:solidFill>
                  <a:srgbClr val="00B050"/>
                </a:solidFill>
              </a:rPr>
              <a:t>لإ</a:t>
            </a:r>
            <a:r>
              <a:rPr lang="ar-IQ" b="1" u="sng" dirty="0" smtClean="0">
                <a:solidFill>
                  <a:srgbClr val="00B050"/>
                </a:solidFill>
              </a:rPr>
              <a:t>ستيعاب</a:t>
            </a:r>
            <a:r>
              <a:rPr lang="ar-SA" sz="2800" b="1" u="sng" dirty="0" smtClean="0">
                <a:solidFill>
                  <a:srgbClr val="00B050"/>
                </a:solidFill>
              </a:rPr>
              <a:t>:</a:t>
            </a:r>
          </a:p>
          <a:p>
            <a:pPr marL="0" indent="0" algn="just">
              <a:lnSpc>
                <a:spcPct val="90000"/>
              </a:lnSpc>
              <a:buNone/>
            </a:pPr>
            <a:r>
              <a:rPr lang="ar-SA" sz="3800" dirty="0" smtClean="0">
                <a:solidFill>
                  <a:srgbClr val="FF0000"/>
                </a:solidFill>
              </a:rPr>
              <a:t>إ</a:t>
            </a:r>
            <a:r>
              <a:rPr lang="ar-IQ" sz="4100" dirty="0" smtClean="0">
                <a:solidFill>
                  <a:srgbClr val="FF0000"/>
                </a:solidFill>
              </a:rPr>
              <a:t>ن </a:t>
            </a:r>
            <a:r>
              <a:rPr lang="ar-IQ" sz="4100" dirty="0">
                <a:solidFill>
                  <a:srgbClr val="FF0000"/>
                </a:solidFill>
              </a:rPr>
              <a:t>سرعة الفهم والاستيعاب يجعل المتعلم أكثراستعدادا </a:t>
            </a:r>
            <a:r>
              <a:rPr lang="ar-IQ" sz="4100" dirty="0" smtClean="0">
                <a:solidFill>
                  <a:srgbClr val="FF0000"/>
                </a:solidFill>
              </a:rPr>
              <a:t>ل</a:t>
            </a:r>
            <a:r>
              <a:rPr lang="ar-SA" sz="4100" dirty="0" smtClean="0">
                <a:solidFill>
                  <a:srgbClr val="FF0000"/>
                </a:solidFill>
              </a:rPr>
              <a:t>كسب </a:t>
            </a:r>
            <a:r>
              <a:rPr lang="ar-IQ" sz="4100" dirty="0">
                <a:solidFill>
                  <a:srgbClr val="FF0000"/>
                </a:solidFill>
              </a:rPr>
              <a:t>المعلومات </a:t>
            </a:r>
            <a:r>
              <a:rPr lang="ar-SA" sz="4100" dirty="0" smtClean="0">
                <a:solidFill>
                  <a:srgbClr val="FF0000"/>
                </a:solidFill>
              </a:rPr>
              <a:t>وتعلم </a:t>
            </a:r>
            <a:r>
              <a:rPr lang="ar-IQ" sz="4100" dirty="0" smtClean="0">
                <a:solidFill>
                  <a:srgbClr val="FF0000"/>
                </a:solidFill>
              </a:rPr>
              <a:t>ال</a:t>
            </a:r>
            <a:r>
              <a:rPr lang="ar-SA" sz="4100" dirty="0" smtClean="0">
                <a:solidFill>
                  <a:srgbClr val="FF0000"/>
                </a:solidFill>
              </a:rPr>
              <a:t>مهارات</a:t>
            </a:r>
            <a:r>
              <a:rPr lang="ar-IQ" sz="4100" dirty="0" smtClean="0">
                <a:solidFill>
                  <a:srgbClr val="FF0000"/>
                </a:solidFill>
              </a:rPr>
              <a:t> </a:t>
            </a:r>
            <a:r>
              <a:rPr lang="ar-IQ" sz="4100" dirty="0">
                <a:solidFill>
                  <a:srgbClr val="FF0000"/>
                </a:solidFill>
              </a:rPr>
              <a:t>الحركية بشكل اسرع </a:t>
            </a:r>
            <a:r>
              <a:rPr lang="ar-IQ" sz="4100" dirty="0" smtClean="0">
                <a:solidFill>
                  <a:srgbClr val="FF0000"/>
                </a:solidFill>
              </a:rPr>
              <a:t>والقدرة </a:t>
            </a:r>
            <a:r>
              <a:rPr lang="ar-IQ" sz="4100" dirty="0">
                <a:solidFill>
                  <a:srgbClr val="FF0000"/>
                </a:solidFill>
              </a:rPr>
              <a:t>على التكييف بشكل </a:t>
            </a:r>
            <a:r>
              <a:rPr lang="ar-IQ" sz="4100" dirty="0" smtClean="0">
                <a:solidFill>
                  <a:srgbClr val="FF0000"/>
                </a:solidFill>
              </a:rPr>
              <a:t>افضل ويعتمد </a:t>
            </a:r>
            <a:r>
              <a:rPr lang="ar-IQ" sz="4100" dirty="0">
                <a:solidFill>
                  <a:srgbClr val="FF0000"/>
                </a:solidFill>
              </a:rPr>
              <a:t>على ثلاث </a:t>
            </a:r>
            <a:r>
              <a:rPr lang="ar-IQ" sz="4100" dirty="0" smtClean="0">
                <a:solidFill>
                  <a:srgbClr val="FF0000"/>
                </a:solidFill>
              </a:rPr>
              <a:t>عناصر</a:t>
            </a:r>
            <a:r>
              <a:rPr lang="ar-IQ" sz="4100" b="1" dirty="0" smtClean="0">
                <a:solidFill>
                  <a:srgbClr val="FF0000"/>
                </a:solidFill>
              </a:rPr>
              <a:t>:</a:t>
            </a:r>
            <a:r>
              <a:rPr lang="ar-IQ" sz="4100" dirty="0" smtClean="0">
                <a:solidFill>
                  <a:srgbClr val="FF0000"/>
                </a:solidFill>
              </a:rPr>
              <a:t> </a:t>
            </a:r>
            <a:endParaRPr lang="ar-IQ" sz="3800" dirty="0">
              <a:solidFill>
                <a:srgbClr val="FF0000"/>
              </a:solidFill>
            </a:endParaRPr>
          </a:p>
          <a:p>
            <a:pPr algn="just">
              <a:lnSpc>
                <a:spcPct val="90000"/>
              </a:lnSpc>
            </a:pPr>
            <a:r>
              <a:rPr lang="ar-IQ" b="1" u="sng" dirty="0">
                <a:solidFill>
                  <a:srgbClr val="00B050"/>
                </a:solidFill>
              </a:rPr>
              <a:t>أ- الوضوح </a:t>
            </a:r>
            <a:r>
              <a:rPr lang="ar-IQ" b="1" u="sng" dirty="0" smtClean="0">
                <a:solidFill>
                  <a:srgbClr val="00B050"/>
                </a:solidFill>
              </a:rPr>
              <a:t>:</a:t>
            </a:r>
            <a:endParaRPr lang="ar-SA" b="1" u="sng" dirty="0" smtClean="0">
              <a:solidFill>
                <a:srgbClr val="00B050"/>
              </a:solidFill>
            </a:endParaRPr>
          </a:p>
          <a:p>
            <a:pPr marL="0" indent="0" algn="just">
              <a:lnSpc>
                <a:spcPct val="90000"/>
              </a:lnSpc>
              <a:buNone/>
            </a:pPr>
            <a:r>
              <a:rPr lang="ar-IQ" sz="3600" dirty="0" smtClean="0">
                <a:solidFill>
                  <a:schemeClr val="tx1">
                    <a:lumMod val="95000"/>
                    <a:lumOff val="5000"/>
                  </a:schemeClr>
                </a:solidFill>
              </a:rPr>
              <a:t>ان </a:t>
            </a:r>
            <a:r>
              <a:rPr lang="ar-IQ" sz="3600" dirty="0">
                <a:solidFill>
                  <a:schemeClr val="tx1">
                    <a:lumMod val="95000"/>
                    <a:lumOff val="5000"/>
                  </a:schemeClr>
                </a:solidFill>
              </a:rPr>
              <a:t>وضوح ال</a:t>
            </a:r>
            <a:r>
              <a:rPr lang="ar-SA" sz="3600" dirty="0" smtClean="0">
                <a:solidFill>
                  <a:schemeClr val="tx1">
                    <a:lumMod val="95000"/>
                    <a:lumOff val="5000"/>
                  </a:schemeClr>
                </a:solidFill>
              </a:rPr>
              <a:t>مهارة</a:t>
            </a:r>
            <a:r>
              <a:rPr lang="ar-IQ" sz="3600" dirty="0" smtClean="0">
                <a:solidFill>
                  <a:schemeClr val="tx1">
                    <a:lumMod val="95000"/>
                    <a:lumOff val="5000"/>
                  </a:schemeClr>
                </a:solidFill>
              </a:rPr>
              <a:t> </a:t>
            </a:r>
            <a:r>
              <a:rPr lang="ar-IQ" sz="3600" dirty="0">
                <a:solidFill>
                  <a:schemeClr val="tx1">
                    <a:lumMod val="95000"/>
                    <a:lumOff val="5000"/>
                  </a:schemeClr>
                </a:solidFill>
              </a:rPr>
              <a:t>الحركية </a:t>
            </a:r>
            <a:r>
              <a:rPr lang="ar-SA" sz="3600" dirty="0" smtClean="0">
                <a:solidFill>
                  <a:schemeClr val="tx1">
                    <a:lumMod val="95000"/>
                    <a:lumOff val="5000"/>
                  </a:schemeClr>
                </a:solidFill>
              </a:rPr>
              <a:t>للمتعلم يسهل عملية </a:t>
            </a:r>
            <a:r>
              <a:rPr lang="ar-IQ" sz="3600" dirty="0" smtClean="0">
                <a:solidFill>
                  <a:schemeClr val="tx1">
                    <a:lumMod val="95000"/>
                    <a:lumOff val="5000"/>
                  </a:schemeClr>
                </a:solidFill>
              </a:rPr>
              <a:t>الفهم </a:t>
            </a:r>
            <a:r>
              <a:rPr lang="ar-IQ" sz="3600" dirty="0">
                <a:solidFill>
                  <a:schemeClr val="tx1">
                    <a:lumMod val="95000"/>
                    <a:lumOff val="5000"/>
                  </a:schemeClr>
                </a:solidFill>
              </a:rPr>
              <a:t>والاستيعاب </a:t>
            </a:r>
            <a:r>
              <a:rPr lang="ar-SA" sz="3600" dirty="0" smtClean="0">
                <a:solidFill>
                  <a:schemeClr val="tx1">
                    <a:lumMod val="95000"/>
                    <a:lumOff val="5000"/>
                  </a:schemeClr>
                </a:solidFill>
              </a:rPr>
              <a:t>على جانبي النظري والتطبيقي والذي يأتي من خلال </a:t>
            </a:r>
            <a:r>
              <a:rPr lang="ar-IQ" sz="3600" dirty="0" smtClean="0">
                <a:solidFill>
                  <a:schemeClr val="tx1">
                    <a:lumMod val="95000"/>
                    <a:lumOff val="5000"/>
                  </a:schemeClr>
                </a:solidFill>
              </a:rPr>
              <a:t>عرض </a:t>
            </a:r>
            <a:r>
              <a:rPr lang="ar-IQ" sz="3600" dirty="0">
                <a:solidFill>
                  <a:schemeClr val="tx1">
                    <a:lumMod val="95000"/>
                    <a:lumOff val="5000"/>
                  </a:schemeClr>
                </a:solidFill>
              </a:rPr>
              <a:t>أو مشاهدة </a:t>
            </a:r>
            <a:r>
              <a:rPr lang="ar-SA" sz="3600" dirty="0" smtClean="0">
                <a:solidFill>
                  <a:schemeClr val="tx1">
                    <a:lumMod val="95000"/>
                    <a:lumOff val="5000"/>
                  </a:schemeClr>
                </a:solidFill>
              </a:rPr>
              <a:t>الرسوم والأفلام والشرح والطريقة التعليمية</a:t>
            </a:r>
            <a:r>
              <a:rPr lang="ar-SA" sz="3600" dirty="0">
                <a:solidFill>
                  <a:schemeClr val="tx1">
                    <a:lumMod val="95000"/>
                    <a:lumOff val="5000"/>
                  </a:schemeClr>
                </a:solidFill>
              </a:rPr>
              <a:t> </a:t>
            </a:r>
            <a:r>
              <a:rPr lang="ar-SA" sz="3600" dirty="0" smtClean="0">
                <a:solidFill>
                  <a:schemeClr val="tx1">
                    <a:lumMod val="95000"/>
                    <a:lumOff val="5000"/>
                  </a:schemeClr>
                </a:solidFill>
              </a:rPr>
              <a:t>.</a:t>
            </a:r>
            <a:endParaRPr lang="ar-IQ" sz="3600" dirty="0">
              <a:solidFill>
                <a:schemeClr val="tx1">
                  <a:lumMod val="95000"/>
                  <a:lumOff val="5000"/>
                </a:schemeClr>
              </a:solidFill>
            </a:endParaRPr>
          </a:p>
          <a:p>
            <a:pPr algn="just">
              <a:lnSpc>
                <a:spcPct val="90000"/>
              </a:lnSpc>
            </a:pPr>
            <a:r>
              <a:rPr lang="ar-IQ" sz="2800" dirty="0"/>
              <a:t> </a:t>
            </a:r>
            <a:r>
              <a:rPr lang="ar-IQ" b="1" u="sng" dirty="0">
                <a:solidFill>
                  <a:srgbClr val="00B050"/>
                </a:solidFill>
              </a:rPr>
              <a:t>ب- التدرج </a:t>
            </a:r>
            <a:r>
              <a:rPr lang="ar-IQ" b="1" u="sng" dirty="0" smtClean="0">
                <a:solidFill>
                  <a:srgbClr val="00B050"/>
                </a:solidFill>
              </a:rPr>
              <a:t>:</a:t>
            </a:r>
            <a:endParaRPr lang="ar-SA" b="1" u="sng" dirty="0" smtClean="0">
              <a:solidFill>
                <a:srgbClr val="00B050"/>
              </a:solidFill>
            </a:endParaRPr>
          </a:p>
          <a:p>
            <a:pPr marL="0" indent="0" algn="just">
              <a:lnSpc>
                <a:spcPct val="90000"/>
              </a:lnSpc>
              <a:buNone/>
            </a:pPr>
            <a:r>
              <a:rPr lang="ar-IQ" sz="3600" dirty="0" smtClean="0">
                <a:solidFill>
                  <a:srgbClr val="C00000"/>
                </a:solidFill>
              </a:rPr>
              <a:t>ان </a:t>
            </a:r>
            <a:r>
              <a:rPr lang="ar-IQ" sz="3600" dirty="0">
                <a:solidFill>
                  <a:srgbClr val="C00000"/>
                </a:solidFill>
              </a:rPr>
              <a:t>عملية التدرج فى تعلم المهارات من السهل الى الصعب حسب اجزاء المهارة يؤدى الى زيادة قدرة المتعلم للاداء ويسهل عملية الاستيعاب </a:t>
            </a:r>
          </a:p>
          <a:p>
            <a:pPr>
              <a:lnSpc>
                <a:spcPct val="90000"/>
              </a:lnSpc>
            </a:pPr>
            <a:r>
              <a:rPr lang="ar-IQ" b="1" u="sng" dirty="0">
                <a:solidFill>
                  <a:srgbClr val="00B050"/>
                </a:solidFill>
              </a:rPr>
              <a:t>ج- السهولة </a:t>
            </a:r>
            <a:r>
              <a:rPr lang="ar-IQ" b="1" u="sng" dirty="0" smtClean="0">
                <a:solidFill>
                  <a:srgbClr val="00B050"/>
                </a:solidFill>
              </a:rPr>
              <a:t>:</a:t>
            </a:r>
            <a:endParaRPr lang="ar-SA" b="1" u="sng" dirty="0" smtClean="0">
              <a:solidFill>
                <a:srgbClr val="00B050"/>
              </a:solidFill>
            </a:endParaRPr>
          </a:p>
          <a:p>
            <a:pPr marL="0" indent="0" algn="just">
              <a:lnSpc>
                <a:spcPct val="90000"/>
              </a:lnSpc>
              <a:buNone/>
            </a:pPr>
            <a:r>
              <a:rPr lang="ar-SA" sz="3600" dirty="0" smtClean="0">
                <a:solidFill>
                  <a:srgbClr val="0070C0"/>
                </a:solidFill>
              </a:rPr>
              <a:t>كلما كان الشرح والعرض للمهارة الحركية سهلا فإن ذلك سيسهل للمبتديء</a:t>
            </a:r>
            <a:r>
              <a:rPr lang="ar-IQ" sz="3600" dirty="0" smtClean="0">
                <a:solidFill>
                  <a:srgbClr val="0070C0"/>
                </a:solidFill>
              </a:rPr>
              <a:t> عملية</a:t>
            </a:r>
            <a:r>
              <a:rPr lang="ar-SA" sz="3600" dirty="0" smtClean="0">
                <a:solidFill>
                  <a:srgbClr val="0070C0"/>
                </a:solidFill>
              </a:rPr>
              <a:t> الإدراك والإستعاب،</a:t>
            </a:r>
            <a:r>
              <a:rPr lang="ar-IQ" sz="3600" dirty="0" smtClean="0">
                <a:solidFill>
                  <a:srgbClr val="0070C0"/>
                </a:solidFill>
              </a:rPr>
              <a:t> </a:t>
            </a:r>
            <a:r>
              <a:rPr lang="ar-SA" sz="3600" dirty="0" smtClean="0">
                <a:solidFill>
                  <a:srgbClr val="0070C0"/>
                </a:solidFill>
              </a:rPr>
              <a:t>فا</a:t>
            </a:r>
            <a:r>
              <a:rPr lang="ar-IQ" sz="3600" dirty="0" smtClean="0">
                <a:solidFill>
                  <a:srgbClr val="0070C0"/>
                </a:solidFill>
              </a:rPr>
              <a:t>ل</a:t>
            </a:r>
            <a:r>
              <a:rPr lang="ar-SA" sz="3600" dirty="0" smtClean="0">
                <a:solidFill>
                  <a:srgbClr val="0070C0"/>
                </a:solidFill>
              </a:rPr>
              <a:t>م</a:t>
            </a:r>
            <a:r>
              <a:rPr lang="ar-IQ" sz="3600" dirty="0" smtClean="0">
                <a:solidFill>
                  <a:srgbClr val="0070C0"/>
                </a:solidFill>
              </a:rPr>
              <a:t>تعلم </a:t>
            </a:r>
            <a:r>
              <a:rPr lang="ar-SA" sz="3600" dirty="0" smtClean="0">
                <a:solidFill>
                  <a:srgbClr val="0070C0"/>
                </a:solidFill>
              </a:rPr>
              <a:t>الذي يمتلك الخبرات والتجارب السابقة سيسهل عليه عملية تجاوز الصعوبات المرافقة للاداء الحركي </a:t>
            </a:r>
            <a:r>
              <a:rPr lang="ar-IQ" sz="3600" dirty="0" smtClean="0">
                <a:solidFill>
                  <a:srgbClr val="0070C0"/>
                </a:solidFill>
              </a:rPr>
              <a:t> </a:t>
            </a:r>
            <a:r>
              <a:rPr lang="ar-IQ" sz="3600" dirty="0">
                <a:solidFill>
                  <a:srgbClr val="0070C0"/>
                </a:solidFill>
              </a:rPr>
              <a:t>.</a:t>
            </a:r>
          </a:p>
        </p:txBody>
      </p:sp>
      <p:sp>
        <p:nvSpPr>
          <p:cNvPr id="15364" name="Rectangle 4"/>
          <p:cNvSpPr>
            <a:spLocks noChangeArrowheads="1"/>
          </p:cNvSpPr>
          <p:nvPr/>
        </p:nvSpPr>
        <p:spPr bwMode="auto">
          <a:xfrm>
            <a:off x="107505" y="88176"/>
            <a:ext cx="8928992" cy="892552"/>
          </a:xfrm>
          <a:prstGeom prst="rect">
            <a:avLst/>
          </a:prstGeom>
          <a:solidFill>
            <a:schemeClr val="accent3"/>
          </a:solidFill>
          <a:ln>
            <a:noFill/>
          </a:ln>
          <a:extLst/>
        </p:spPr>
        <p:txBody>
          <a:bodyPr wrap="square">
            <a:spAutoFit/>
          </a:bodyPr>
          <a:lstStyle/>
          <a:p>
            <a:pPr fontAlgn="base">
              <a:spcBef>
                <a:spcPct val="0"/>
              </a:spcBef>
              <a:spcAft>
                <a:spcPct val="0"/>
              </a:spcAft>
            </a:pPr>
            <a:r>
              <a:rPr lang="ar-IQ" sz="2800" b="1" dirty="0" smtClean="0">
                <a:solidFill>
                  <a:srgbClr val="000000"/>
                </a:solidFill>
                <a:latin typeface="Times New Roman" pitchFamily="18" charset="0"/>
              </a:rPr>
              <a:t> </a:t>
            </a:r>
            <a:r>
              <a:rPr lang="ar-IQ" sz="2800" b="1" u="sng" dirty="0" smtClean="0">
                <a:solidFill>
                  <a:srgbClr val="000000"/>
                </a:solidFill>
                <a:latin typeface="Times New Roman" pitchFamily="18" charset="0"/>
              </a:rPr>
              <a:t>المباد</a:t>
            </a:r>
            <a:r>
              <a:rPr lang="ar-SA" sz="2800" b="1" u="sng" dirty="0" smtClean="0">
                <a:solidFill>
                  <a:srgbClr val="000000"/>
                </a:solidFill>
                <a:latin typeface="Times New Roman" pitchFamily="18" charset="0"/>
              </a:rPr>
              <a:t>ي</a:t>
            </a:r>
            <a:r>
              <a:rPr lang="ar-IQ" sz="2800" b="1" u="sng" dirty="0" smtClean="0">
                <a:solidFill>
                  <a:srgbClr val="000000"/>
                </a:solidFill>
                <a:latin typeface="Times New Roman" pitchFamily="18" charset="0"/>
              </a:rPr>
              <a:t>ء </a:t>
            </a:r>
            <a:r>
              <a:rPr lang="ar-SA" sz="2800" b="1" u="sng" dirty="0" smtClean="0">
                <a:solidFill>
                  <a:srgbClr val="000000"/>
                </a:solidFill>
                <a:latin typeface="Times New Roman" pitchFamily="18" charset="0"/>
              </a:rPr>
              <a:t>الأساسية </a:t>
            </a:r>
            <a:r>
              <a:rPr lang="ar-SA" sz="2800" b="1" u="sng" dirty="0">
                <a:solidFill>
                  <a:srgbClr val="000000"/>
                </a:solidFill>
                <a:latin typeface="Times New Roman" pitchFamily="18" charset="0"/>
              </a:rPr>
              <a:t>ل</a:t>
            </a:r>
            <a:r>
              <a:rPr lang="ar-IQ" sz="2800" b="1" u="sng" dirty="0" smtClean="0">
                <a:solidFill>
                  <a:srgbClr val="000000"/>
                </a:solidFill>
                <a:latin typeface="Times New Roman" pitchFamily="18" charset="0"/>
              </a:rPr>
              <a:t>لتعلم</a:t>
            </a:r>
            <a:r>
              <a:rPr lang="ar-SA" sz="2800" b="1" u="sng" dirty="0" smtClean="0">
                <a:solidFill>
                  <a:srgbClr val="000000"/>
                </a:solidFill>
                <a:latin typeface="Times New Roman" pitchFamily="18" charset="0"/>
              </a:rPr>
              <a:t> الحركي(بنةما سةرةكيةكاني فيَربووني جوولَة)</a:t>
            </a:r>
            <a:r>
              <a:rPr lang="ar-IQ" sz="2800" b="1" u="sng" dirty="0" smtClean="0">
                <a:solidFill>
                  <a:srgbClr val="000000"/>
                </a:solidFill>
                <a:latin typeface="Times New Roman" pitchFamily="18" charset="0"/>
              </a:rPr>
              <a:t> </a:t>
            </a:r>
            <a:r>
              <a:rPr lang="ar-IQ" sz="2400" b="1" dirty="0">
                <a:solidFill>
                  <a:srgbClr val="000000"/>
                </a:solidFill>
                <a:latin typeface="Times New Roman" pitchFamily="18" charset="0"/>
              </a:rPr>
              <a:t/>
            </a:r>
            <a:br>
              <a:rPr lang="ar-IQ" sz="2400" b="1" dirty="0">
                <a:solidFill>
                  <a:srgbClr val="000000"/>
                </a:solidFill>
                <a:latin typeface="Times New Roman" pitchFamily="18" charset="0"/>
              </a:rPr>
            </a:br>
            <a:endParaRPr lang="en-US" sz="2400" b="1" dirty="0">
              <a:solidFill>
                <a:srgbClr val="000000"/>
              </a:solidFill>
              <a:latin typeface="Times New Roman" pitchFamily="18" charset="0"/>
            </a:endParaRPr>
          </a:p>
        </p:txBody>
      </p:sp>
    </p:spTree>
    <p:extLst>
      <p:ext uri="{BB962C8B-B14F-4D97-AF65-F5344CB8AC3E}">
        <p14:creationId xmlns:p14="http://schemas.microsoft.com/office/powerpoint/2010/main" val="387595949"/>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72008" y="44624"/>
            <a:ext cx="8964488" cy="6741368"/>
          </a:xfrm>
          <a:prstGeom prst="rect">
            <a:avLst/>
          </a:prstGeom>
          <a:solidFill>
            <a:srgbClr val="00B050"/>
          </a:solidFill>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4000" b="1" u="sng" dirty="0" smtClean="0">
                <a:solidFill>
                  <a:schemeClr val="accent6">
                    <a:lumMod val="60000"/>
                    <a:lumOff val="40000"/>
                  </a:schemeClr>
                </a:solidFill>
              </a:rPr>
              <a:t>هناك عدة فوائد للتمرين منها :</a:t>
            </a:r>
          </a:p>
          <a:p>
            <a:pPr algn="just">
              <a:lnSpc>
                <a:spcPct val="150000"/>
              </a:lnSpc>
            </a:pPr>
            <a:r>
              <a:rPr lang="ar-SA" sz="3600" b="1" u="sng" dirty="0" smtClean="0">
                <a:solidFill>
                  <a:schemeClr val="accent2">
                    <a:lumMod val="40000"/>
                    <a:lumOff val="60000"/>
                  </a:schemeClr>
                </a:solidFill>
              </a:rPr>
              <a:t>1- لاتحتاج الى ملاعب كبيرة   </a:t>
            </a:r>
          </a:p>
          <a:p>
            <a:pPr algn="just">
              <a:lnSpc>
                <a:spcPct val="150000"/>
              </a:lnSpc>
            </a:pPr>
            <a:r>
              <a:rPr lang="ar-SA" sz="3600" b="1" u="sng" dirty="0" smtClean="0">
                <a:solidFill>
                  <a:schemeClr val="accent4">
                    <a:lumMod val="50000"/>
                  </a:schemeClr>
                </a:solidFill>
              </a:rPr>
              <a:t>2- تعود المتعلم على الدقة والنظام  </a:t>
            </a:r>
          </a:p>
          <a:p>
            <a:pPr algn="just">
              <a:lnSpc>
                <a:spcPct val="150000"/>
              </a:lnSpc>
            </a:pPr>
            <a:r>
              <a:rPr lang="ar-SA" sz="3600" b="1" u="sng" dirty="0" smtClean="0"/>
              <a:t>3- وسيلة للراحة الإيجابية</a:t>
            </a:r>
          </a:p>
          <a:p>
            <a:pPr algn="just">
              <a:lnSpc>
                <a:spcPct val="150000"/>
              </a:lnSpc>
            </a:pPr>
            <a:r>
              <a:rPr lang="ar-SA" sz="3600" b="1" u="sng" dirty="0" smtClean="0">
                <a:solidFill>
                  <a:schemeClr val="tx2"/>
                </a:solidFill>
              </a:rPr>
              <a:t>4- تمارس من قبل الجميع</a:t>
            </a:r>
          </a:p>
          <a:p>
            <a:pPr algn="just">
              <a:lnSpc>
                <a:spcPct val="150000"/>
              </a:lnSpc>
            </a:pPr>
            <a:r>
              <a:rPr lang="ar-SA" sz="3600" b="1" u="sng" dirty="0" smtClean="0">
                <a:solidFill>
                  <a:srgbClr val="FFFF00"/>
                </a:solidFill>
              </a:rPr>
              <a:t>5- وسيلة علاجية ورفع اللياقة البدنية </a:t>
            </a:r>
          </a:p>
          <a:p>
            <a:pPr algn="just">
              <a:lnSpc>
                <a:spcPct val="150000"/>
              </a:lnSpc>
            </a:pPr>
            <a:r>
              <a:rPr lang="ar-SA" sz="3600" b="1" u="sng" dirty="0" smtClean="0">
                <a:solidFill>
                  <a:srgbClr val="002060"/>
                </a:solidFill>
              </a:rPr>
              <a:t>6- وسيلة للتصحيح الأخطاء</a:t>
            </a:r>
          </a:p>
          <a:p>
            <a:pPr algn="just">
              <a:lnSpc>
                <a:spcPct val="150000"/>
              </a:lnSpc>
            </a:pPr>
            <a:r>
              <a:rPr lang="ar-SA" sz="3600" b="1" u="sng" dirty="0" smtClean="0">
                <a:solidFill>
                  <a:schemeClr val="accent2">
                    <a:lumMod val="50000"/>
                  </a:schemeClr>
                </a:solidFill>
              </a:rPr>
              <a:t>7- وسيلة لتعلم و تطوير المهارة</a:t>
            </a:r>
          </a:p>
        </p:txBody>
      </p:sp>
    </p:spTree>
    <p:extLst>
      <p:ext uri="{BB962C8B-B14F-4D97-AF65-F5344CB8AC3E}">
        <p14:creationId xmlns:p14="http://schemas.microsoft.com/office/powerpoint/2010/main" val="245820825"/>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2008" y="72008"/>
            <a:ext cx="8964488" cy="1124744"/>
          </a:xfrm>
          <a:solidFill>
            <a:schemeClr val="accent6">
              <a:lumMod val="60000"/>
              <a:lumOff val="40000"/>
            </a:schemeClr>
          </a:solidFill>
          <a:ln>
            <a:solidFill>
              <a:srgbClr val="FFC000"/>
            </a:solidFill>
          </a:ln>
        </p:spPr>
        <p:txBody>
          <a:bodyPr>
            <a:noAutofit/>
          </a:bodyPr>
          <a:lstStyle/>
          <a:p>
            <a:pPr algn="r" fontAlgn="ctr"/>
            <a:r>
              <a:rPr lang="en-US" sz="4000" b="1" dirty="0" smtClean="0"/>
              <a:t/>
            </a:r>
            <a:br>
              <a:rPr lang="en-US" sz="4000" b="1" dirty="0" smtClean="0"/>
            </a:br>
            <a:r>
              <a:rPr lang="ar-IQ" sz="4000" b="1" u="sng" dirty="0" smtClean="0"/>
              <a:t>(</a:t>
            </a:r>
            <a:r>
              <a:rPr lang="ar-SA" sz="4000" b="1" u="sng" dirty="0" smtClean="0"/>
              <a:t>أساليب </a:t>
            </a:r>
            <a:r>
              <a:rPr lang="ar-IQ" sz="4000" b="1" u="sng" dirty="0" smtClean="0"/>
              <a:t>جدولة ال</a:t>
            </a:r>
            <a:r>
              <a:rPr lang="ar-SA" sz="4000" b="1" u="sng" dirty="0" smtClean="0"/>
              <a:t>ت</a:t>
            </a:r>
            <a:r>
              <a:rPr lang="ar-IQ" sz="4000" b="1" u="sng" dirty="0" smtClean="0"/>
              <a:t>مر</a:t>
            </a:r>
            <a:r>
              <a:rPr lang="ar-SA" sz="4000" b="1" u="sng" dirty="0" smtClean="0"/>
              <a:t>ين</a:t>
            </a:r>
            <a:r>
              <a:rPr lang="ar-IQ" sz="4000" b="1" u="sng" dirty="0" smtClean="0"/>
              <a:t> </a:t>
            </a:r>
            <a:r>
              <a:rPr lang="en-US" sz="4000" b="1" u="sng" dirty="0" smtClean="0"/>
              <a:t> ( </a:t>
            </a:r>
            <a:r>
              <a:rPr lang="en-US" sz="2800" b="1" u="sng" dirty="0" smtClean="0"/>
              <a:t>Scheduling</a:t>
            </a:r>
            <a:r>
              <a:rPr lang="en-US" sz="2800" b="1" u="sng" dirty="0"/>
              <a:t> methods </a:t>
            </a:r>
            <a:r>
              <a:rPr lang="en-US" sz="2800" b="1" u="sng" dirty="0" smtClean="0"/>
              <a:t>Exercise </a:t>
            </a:r>
            <a:r>
              <a:rPr lang="en-US" sz="3200" b="1" u="sng" dirty="0" smtClean="0">
                <a:solidFill>
                  <a:srgbClr val="000000"/>
                </a:solidFill>
                <a:latin typeface="Tahoma" pitchFamily="34" charset="0"/>
              </a:rPr>
              <a:t/>
            </a:r>
            <a:br>
              <a:rPr lang="en-US" sz="3200" b="1" u="sng" dirty="0" smtClean="0">
                <a:solidFill>
                  <a:srgbClr val="000000"/>
                </a:solidFill>
                <a:latin typeface="Tahoma" pitchFamily="34" charset="0"/>
              </a:rPr>
            </a:br>
            <a:r>
              <a:rPr lang="en-US" sz="3600" b="1" dirty="0" smtClean="0"/>
              <a:t>    </a:t>
            </a:r>
            <a:endParaRPr lang="en-US" sz="3200" dirty="0"/>
          </a:p>
        </p:txBody>
      </p:sp>
      <p:sp>
        <p:nvSpPr>
          <p:cNvPr id="5" name="Content Placeholder 2"/>
          <p:cNvSpPr txBox="1">
            <a:spLocks/>
          </p:cNvSpPr>
          <p:nvPr/>
        </p:nvSpPr>
        <p:spPr>
          <a:xfrm>
            <a:off x="107504" y="1196752"/>
            <a:ext cx="8928992" cy="5500464"/>
          </a:xfrm>
          <a:prstGeom prst="rect">
            <a:avLst/>
          </a:prstGeom>
          <a:solidFill>
            <a:schemeClr val="accent3">
              <a:lumMod val="40000"/>
              <a:lumOff val="60000"/>
            </a:schemeClr>
          </a:solidFill>
          <a:ln>
            <a:solidFill>
              <a:srgbClr val="FFFF00"/>
            </a:solidFill>
          </a:ln>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Low">
              <a:buFont typeface="Arial" pitchFamily="34" charset="0"/>
              <a:buNone/>
            </a:pPr>
            <a:r>
              <a:rPr lang="ar-IQ" dirty="0" smtClean="0"/>
              <a:t> </a:t>
            </a:r>
            <a:r>
              <a:rPr lang="ar-SA" dirty="0" smtClean="0"/>
              <a:t>     </a:t>
            </a:r>
            <a:r>
              <a:rPr lang="ar-SA" sz="3600" dirty="0" smtClean="0"/>
              <a:t>هناك العديد من الأساليب الحديثة للتمرين ما تسعى الى تطبيق أفضل الأساليب في العملية التعليمية التي من خلالها يستطيع</a:t>
            </a:r>
            <a:r>
              <a:rPr lang="ar-IQ" sz="3600" dirty="0" smtClean="0"/>
              <a:t> المدرس </a:t>
            </a:r>
            <a:r>
              <a:rPr lang="ar-SA" sz="3600" dirty="0" smtClean="0"/>
              <a:t>الوصول بالمتعلم المبتديء الى أفضل مستوى ممكن في الأداء المهاري .</a:t>
            </a:r>
          </a:p>
          <a:p>
            <a:pPr algn="just">
              <a:buFont typeface="Arial" pitchFamily="34" charset="0"/>
              <a:buNone/>
            </a:pPr>
            <a:r>
              <a:rPr lang="ar-SA" sz="3600" dirty="0" smtClean="0"/>
              <a:t>       </a:t>
            </a:r>
            <a:r>
              <a:rPr lang="ar-SA" sz="3600" dirty="0" smtClean="0">
                <a:solidFill>
                  <a:srgbClr val="002060"/>
                </a:solidFill>
              </a:rPr>
              <a:t>إذ أن هدف المدرس هو الوصول بالمتعلم الى التعلم المؤثر بأقصى حد وبمهارات عدة خلال مدة محددة من الوقت قد تكون فصلية أو سنوية لهذا يحاول المدرس إستخدام أساليب الحديثة وأختيار التمارين وعدد محاولاتها التكرارية ضمن الوقت المحدد بهدف تنظيم التمرين ...</a:t>
            </a:r>
            <a:endParaRPr lang="en-US" sz="3600" dirty="0">
              <a:solidFill>
                <a:srgbClr val="002060"/>
              </a:solidFill>
            </a:endParaRPr>
          </a:p>
        </p:txBody>
      </p:sp>
    </p:spTree>
    <p:extLst>
      <p:ext uri="{BB962C8B-B14F-4D97-AF65-F5344CB8AC3E}">
        <p14:creationId xmlns:p14="http://schemas.microsoft.com/office/powerpoint/2010/main" val="2770331813"/>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nodeType="afterEffect">
                                  <p:stCondLst>
                                    <p:cond delay="0"/>
                                  </p:stCondLst>
                                  <p:iterate type="lt">
                                    <p:tmPct val="10000"/>
                                  </p:iterate>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p:cTn id="24"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xEl>
                                              <p:pRg st="0" end="0"/>
                                            </p:txEl>
                                          </p:spTgt>
                                        </p:tgtEl>
                                      </p:cBhvr>
                                    </p:animEffect>
                                  </p:childTnLst>
                                </p:cTn>
                              </p:par>
                            </p:childTnLst>
                          </p:cTn>
                        </p:par>
                        <p:par>
                          <p:cTn id="29" fill="hold">
                            <p:stCondLst>
                              <p:cond delay="10250"/>
                            </p:stCondLst>
                            <p:childTnLst>
                              <p:par>
                                <p:cTn id="30" presetID="41" presetClass="entr" presetSubtype="0" fill="hold" nodeType="afterEffect">
                                  <p:stCondLst>
                                    <p:cond delay="0"/>
                                  </p:stCondLst>
                                  <p:iterate type="lt">
                                    <p:tmPct val="10000"/>
                                  </p:iterate>
                                  <p:childTnLst>
                                    <p:set>
                                      <p:cBhvr>
                                        <p:cTn id="31" dur="1" fill="hold">
                                          <p:stCondLst>
                                            <p:cond delay="0"/>
                                          </p:stCondLst>
                                        </p:cTn>
                                        <p:tgtEl>
                                          <p:spTgt spid="5">
                                            <p:txEl>
                                              <p:pRg st="1" end="1"/>
                                            </p:txEl>
                                          </p:spTgt>
                                        </p:tgtEl>
                                        <p:attrNameLst>
                                          <p:attrName>style.visibility</p:attrName>
                                        </p:attrNameLst>
                                      </p:cBhvr>
                                      <p:to>
                                        <p:strVal val="visible"/>
                                      </p:to>
                                    </p:set>
                                    <p:anim calcmode="lin" valueType="num">
                                      <p:cBhvr>
                                        <p:cTn id="32" dur="5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34" dur="5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6632"/>
            <a:ext cx="8229600" cy="1227584"/>
          </a:xfrm>
          <a:prstGeom prst="downArrowCallout">
            <a:avLst/>
          </a:prstGeom>
          <a:solidFill>
            <a:srgbClr val="FFFF00"/>
          </a:solidFill>
        </p:spPr>
        <p:style>
          <a:lnRef idx="1">
            <a:schemeClr val="dk1"/>
          </a:lnRef>
          <a:fillRef idx="2">
            <a:schemeClr val="dk1"/>
          </a:fillRef>
          <a:effectRef idx="1">
            <a:schemeClr val="dk1"/>
          </a:effectRef>
          <a:fontRef idx="minor">
            <a:schemeClr val="dk1"/>
          </a:fontRef>
        </p:style>
        <p:txBody>
          <a:bodyPr rtlCol="1" anchor="ctr"/>
          <a:lstStyle/>
          <a:p>
            <a:r>
              <a:rPr lang="ar-IQ" sz="3200" dirty="0" smtClean="0"/>
              <a:t> </a:t>
            </a:r>
            <a:r>
              <a:rPr lang="ar-IQ" sz="4000" b="1" dirty="0" smtClean="0"/>
              <a:t>(</a:t>
            </a:r>
            <a:r>
              <a:rPr lang="ar-SA" sz="4000" b="1" dirty="0" smtClean="0"/>
              <a:t>أنواع أساليب </a:t>
            </a:r>
            <a:r>
              <a:rPr lang="ar-IQ" sz="4000" b="1" dirty="0"/>
              <a:t>جدولة ال</a:t>
            </a:r>
            <a:r>
              <a:rPr lang="ar-SA" sz="4000" b="1" dirty="0"/>
              <a:t>ت</a:t>
            </a:r>
            <a:r>
              <a:rPr lang="ar-IQ" sz="4000" b="1" dirty="0"/>
              <a:t>مر</a:t>
            </a:r>
            <a:r>
              <a:rPr lang="ar-SA" sz="4000" b="1" dirty="0"/>
              <a:t>ين</a:t>
            </a:r>
            <a:r>
              <a:rPr lang="ar-IQ" sz="4000" b="1" dirty="0"/>
              <a:t> )</a:t>
            </a:r>
            <a:endParaRPr lang="ar-IQ" sz="3200" dirty="0"/>
          </a:p>
        </p:txBody>
      </p:sp>
      <p:sp>
        <p:nvSpPr>
          <p:cNvPr id="5" name="Rounded Rectangle 4"/>
          <p:cNvSpPr/>
          <p:nvPr/>
        </p:nvSpPr>
        <p:spPr>
          <a:xfrm>
            <a:off x="179512" y="1340768"/>
            <a:ext cx="8568952" cy="5400600"/>
          </a:xfrm>
          <a:prstGeom prst="roundRect">
            <a:avLst/>
          </a:prstGeom>
          <a:solidFill>
            <a:schemeClr val="accent2">
              <a:lumMod val="40000"/>
              <a:lumOff val="60000"/>
            </a:schemeClr>
          </a:solidFill>
          <a:ln>
            <a:solidFill>
              <a:srgbClr val="FFC000"/>
            </a:solidFill>
          </a:ln>
        </p:spPr>
        <p:style>
          <a:lnRef idx="1">
            <a:schemeClr val="accent2"/>
          </a:lnRef>
          <a:fillRef idx="2">
            <a:schemeClr val="accent2"/>
          </a:fillRef>
          <a:effectRef idx="1">
            <a:schemeClr val="accent2"/>
          </a:effectRef>
          <a:fontRef idx="minor">
            <a:schemeClr val="dk1"/>
          </a:fontRef>
        </p:style>
        <p:txBody>
          <a:bodyPr rtlCol="1" anchor="t"/>
          <a:lstStyle/>
          <a:p>
            <a:r>
              <a:rPr lang="ar-IQ" sz="4000" b="1" dirty="0" smtClean="0"/>
              <a:t>1- </a:t>
            </a:r>
            <a:r>
              <a:rPr lang="ar-SA" sz="4000" b="1" dirty="0" smtClean="0"/>
              <a:t>أسلوبي </a:t>
            </a:r>
            <a:r>
              <a:rPr lang="ar-IQ" sz="4000" b="1" dirty="0" smtClean="0"/>
              <a:t>التمرين (المتسلسل – العشوائي)</a:t>
            </a:r>
            <a:r>
              <a:rPr lang="ar-IQ" sz="1050" b="1" dirty="0" smtClean="0"/>
              <a:t> </a:t>
            </a:r>
          </a:p>
          <a:p>
            <a:r>
              <a:rPr lang="ar-IQ" sz="4400" b="1" dirty="0" smtClean="0"/>
              <a:t>2- </a:t>
            </a:r>
            <a:r>
              <a:rPr lang="ar-SA" sz="4400" b="1" dirty="0" smtClean="0"/>
              <a:t>أسلوبي </a:t>
            </a:r>
            <a:r>
              <a:rPr lang="ar-IQ" sz="4400" b="1" dirty="0" smtClean="0"/>
              <a:t>التمرين( الثابت – المتغير )</a:t>
            </a:r>
            <a:endParaRPr lang="ar-IQ" sz="1400" b="1" dirty="0" smtClean="0"/>
          </a:p>
          <a:p>
            <a:r>
              <a:rPr lang="ar-IQ" sz="4400" b="1" dirty="0" smtClean="0"/>
              <a:t>3- </a:t>
            </a:r>
            <a:r>
              <a:rPr lang="ar-SA" sz="4400" b="1" dirty="0" smtClean="0"/>
              <a:t>أسلوبي </a:t>
            </a:r>
            <a:r>
              <a:rPr lang="ar-IQ" sz="4400" b="1" dirty="0" smtClean="0"/>
              <a:t>التمرين(المكثف– الموزع ) </a:t>
            </a:r>
            <a:endParaRPr lang="ar-SA" sz="4400" b="1" dirty="0" smtClean="0"/>
          </a:p>
          <a:p>
            <a:r>
              <a:rPr lang="ar-IQ" sz="4400" b="1" dirty="0" smtClean="0"/>
              <a:t>4- </a:t>
            </a:r>
            <a:r>
              <a:rPr lang="ar-SA" sz="4400" b="1" dirty="0" smtClean="0"/>
              <a:t>أسلوبي </a:t>
            </a:r>
            <a:r>
              <a:rPr lang="ar-IQ" sz="4400" b="1" dirty="0" smtClean="0"/>
              <a:t>التمرين ( الكلي – الجزئي ) </a:t>
            </a:r>
            <a:r>
              <a:rPr lang="ar-SA" sz="4400" b="1" dirty="0" smtClean="0"/>
              <a:t> </a:t>
            </a:r>
            <a:endParaRPr lang="ar-IQ" sz="1600" b="1" dirty="0" smtClean="0"/>
          </a:p>
          <a:p>
            <a:r>
              <a:rPr lang="ar-IQ" sz="4400" b="1" dirty="0" smtClean="0"/>
              <a:t>5- </a:t>
            </a:r>
            <a:r>
              <a:rPr lang="ar-SA" sz="4400" b="1" dirty="0" smtClean="0"/>
              <a:t>أسلوبي </a:t>
            </a:r>
            <a:r>
              <a:rPr lang="ar-IQ" sz="4400" b="1" dirty="0" smtClean="0"/>
              <a:t>التمرين ( البدني – الذهني ) </a:t>
            </a:r>
          </a:p>
          <a:p>
            <a:r>
              <a:rPr lang="ar-IQ" sz="4400" b="1" dirty="0" smtClean="0"/>
              <a:t>6- </a:t>
            </a:r>
            <a:r>
              <a:rPr lang="ar-SA" sz="4400" b="1" dirty="0" smtClean="0"/>
              <a:t>أسلوب </a:t>
            </a:r>
            <a:r>
              <a:rPr lang="ar-IQ" sz="4400" b="1" dirty="0" smtClean="0"/>
              <a:t>التعلم الاتقاني </a:t>
            </a:r>
            <a:endParaRPr lang="ar-IQ" sz="4400" b="1" dirty="0"/>
          </a:p>
        </p:txBody>
      </p:sp>
    </p:spTree>
    <p:extLst>
      <p:ext uri="{BB962C8B-B14F-4D97-AF65-F5344CB8AC3E}">
        <p14:creationId xmlns:p14="http://schemas.microsoft.com/office/powerpoint/2010/main" val="1907993762"/>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8)">
                                      <p:cBhvr>
                                        <p:cTn id="14" dur="2000"/>
                                        <p:tgtEl>
                                          <p:spTgt spid="5"/>
                                        </p:tgtEl>
                                      </p:cBhvr>
                                    </p:animEffect>
                                  </p:childTnLst>
                                </p:cTn>
                              </p:par>
                            </p:childTnLst>
                          </p:cTn>
                        </p:par>
                        <p:par>
                          <p:cTn id="15" fill="hold">
                            <p:stCondLst>
                              <p:cond delay="2000"/>
                            </p:stCondLst>
                            <p:childTnLst>
                              <p:par>
                                <p:cTn id="16" presetID="2" presetClass="entr" presetSubtype="4" fill="hold"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500"/>
                            </p:stCondLst>
                            <p:childTnLst>
                              <p:par>
                                <p:cTn id="21" presetID="2" presetClass="entr" presetSubtype="4" fill="hold" nodeType="after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additive="base">
                                        <p:cTn id="2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 calcmode="lin" valueType="num">
                                      <p:cBhvr additive="base">
                                        <p:cTn id="28"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 calcmode="lin" valueType="num">
                                      <p:cBhvr additive="base">
                                        <p:cTn id="3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4" fill="hold" nodeType="after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 calcmode="lin" valueType="num">
                                      <p:cBhvr additive="base">
                                        <p:cTn id="3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40" fill="hold">
                            <p:stCondLst>
                              <p:cond delay="4500"/>
                            </p:stCondLst>
                            <p:childTnLst>
                              <p:par>
                                <p:cTn id="41" presetID="2" presetClass="entr" presetSubtype="4" fill="hold" nodeType="after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title"/>
          </p:nvPr>
        </p:nvSpPr>
        <p:spPr>
          <a:xfrm>
            <a:off x="0" y="0"/>
            <a:ext cx="9144000" cy="6813376"/>
          </a:xfrm>
          <a:solidFill>
            <a:schemeClr val="accent3">
              <a:lumMod val="60000"/>
              <a:lumOff val="40000"/>
            </a:schemeClr>
          </a:solidFill>
          <a:ln>
            <a:solidFill>
              <a:srgbClr val="0070C0"/>
            </a:solidFill>
          </a:ln>
        </p:spPr>
        <p:txBody>
          <a:bodyPr>
            <a:noAutofit/>
          </a:bodyPr>
          <a:lstStyle/>
          <a:p>
            <a:pPr algn="justLow"/>
            <a:r>
              <a:rPr lang="ar-SA" sz="3600" b="1" u="sng" dirty="0"/>
              <a:t>أ</a:t>
            </a:r>
            <a:r>
              <a:rPr lang="ar-IQ" sz="3600" b="1" u="sng" dirty="0" smtClean="0"/>
              <a:t>ولا/ </a:t>
            </a:r>
            <a:r>
              <a:rPr lang="ar-SA" sz="3600" b="1" u="sng" dirty="0" smtClean="0"/>
              <a:t>أسلوبي </a:t>
            </a:r>
            <a:r>
              <a:rPr lang="ar-IQ" sz="3600" b="1" u="sng" dirty="0" smtClean="0">
                <a:solidFill>
                  <a:prstClr val="black"/>
                </a:solidFill>
              </a:rPr>
              <a:t>التمرين </a:t>
            </a:r>
            <a:r>
              <a:rPr lang="ar-IQ" sz="3600" b="1" u="sng" dirty="0">
                <a:solidFill>
                  <a:prstClr val="black"/>
                </a:solidFill>
              </a:rPr>
              <a:t>المتسلسل -</a:t>
            </a:r>
            <a:r>
              <a:rPr lang="ar-IQ" sz="3600" b="1" u="sng" dirty="0"/>
              <a:t> </a:t>
            </a:r>
            <a:r>
              <a:rPr lang="ar-IQ" sz="3600" b="1" u="sng" dirty="0" smtClean="0"/>
              <a:t>العشوائي</a:t>
            </a:r>
            <a:r>
              <a:rPr lang="ar-IQ" sz="3200" b="1" dirty="0"/>
              <a:t/>
            </a:r>
            <a:br>
              <a:rPr lang="ar-IQ" sz="3200" b="1" dirty="0"/>
            </a:br>
            <a:r>
              <a:rPr lang="ar-IQ" sz="3600" b="1" u="sng" dirty="0" smtClean="0">
                <a:solidFill>
                  <a:srgbClr val="C00000"/>
                </a:solidFill>
              </a:rPr>
              <a:t>-</a:t>
            </a:r>
            <a:r>
              <a:rPr lang="ar-SA" sz="3600" b="1" u="sng" dirty="0" smtClean="0">
                <a:solidFill>
                  <a:srgbClr val="C00000"/>
                </a:solidFill>
              </a:rPr>
              <a:t> أسلوب </a:t>
            </a:r>
            <a:r>
              <a:rPr lang="ar-IQ" sz="3600" b="1" u="sng" dirty="0" smtClean="0">
                <a:solidFill>
                  <a:srgbClr val="C00000"/>
                </a:solidFill>
              </a:rPr>
              <a:t>التمرين المتسلسل</a:t>
            </a:r>
            <a:r>
              <a:rPr lang="ar-SA" sz="3600" b="1" u="sng" dirty="0" smtClean="0">
                <a:solidFill>
                  <a:srgbClr val="C00000"/>
                </a:solidFill>
              </a:rPr>
              <a:t> </a:t>
            </a:r>
            <a:r>
              <a:rPr lang="ar-IQ" sz="3600" b="1" u="sng" dirty="0" smtClean="0">
                <a:solidFill>
                  <a:srgbClr val="C00000"/>
                </a:solidFill>
              </a:rPr>
              <a:t>(</a:t>
            </a:r>
            <a:r>
              <a:rPr lang="en-US" sz="3600" b="1" u="sng" dirty="0" smtClean="0">
                <a:solidFill>
                  <a:srgbClr val="C00000"/>
                </a:solidFill>
              </a:rPr>
              <a:t>Style Serial Exercise</a:t>
            </a:r>
            <a:r>
              <a:rPr lang="ar-IQ" sz="3600" b="1" u="sng" dirty="0" smtClean="0">
                <a:solidFill>
                  <a:srgbClr val="C00000"/>
                </a:solidFill>
              </a:rPr>
              <a:t>)</a:t>
            </a:r>
            <a:r>
              <a:rPr lang="en-US" sz="3200" b="1" dirty="0"/>
              <a:t/>
            </a:r>
            <a:br>
              <a:rPr lang="en-US" sz="3200" b="1" dirty="0"/>
            </a:br>
            <a:r>
              <a:rPr lang="ar-SA" sz="2800" b="1" dirty="0" smtClean="0">
                <a:solidFill>
                  <a:schemeClr val="accent1">
                    <a:lumMod val="75000"/>
                  </a:schemeClr>
                </a:solidFill>
              </a:rPr>
              <a:t>هو أداء عدة </a:t>
            </a:r>
            <a:r>
              <a:rPr lang="ar-IQ" sz="3200" b="1" dirty="0" smtClean="0">
                <a:solidFill>
                  <a:schemeClr val="accent1">
                    <a:lumMod val="75000"/>
                  </a:schemeClr>
                </a:solidFill>
              </a:rPr>
              <a:t>مهار</a:t>
            </a:r>
            <a:r>
              <a:rPr lang="ar-SA" sz="3200" b="1" dirty="0" smtClean="0">
                <a:solidFill>
                  <a:schemeClr val="accent1">
                    <a:lumMod val="75000"/>
                  </a:schemeClr>
                </a:solidFill>
              </a:rPr>
              <a:t>ات متسلسلة وتكون </a:t>
            </a:r>
            <a:r>
              <a:rPr lang="ar-IQ" sz="3200" b="1" dirty="0" smtClean="0">
                <a:solidFill>
                  <a:schemeClr val="accent1">
                    <a:lumMod val="75000"/>
                  </a:schemeClr>
                </a:solidFill>
              </a:rPr>
              <a:t>تم</a:t>
            </a:r>
            <a:r>
              <a:rPr lang="ar-SA" sz="3200" b="1" dirty="0" smtClean="0">
                <a:solidFill>
                  <a:schemeClr val="accent1">
                    <a:lumMod val="75000"/>
                  </a:schemeClr>
                </a:solidFill>
              </a:rPr>
              <a:t>ريناتها بمحاولات متتالية عديدة ل</a:t>
            </a:r>
            <a:r>
              <a:rPr lang="ar-IQ" sz="3200" b="1" dirty="0" smtClean="0">
                <a:solidFill>
                  <a:schemeClr val="accent1">
                    <a:lumMod val="75000"/>
                  </a:schemeClr>
                </a:solidFill>
              </a:rPr>
              <a:t>مهارة </a:t>
            </a:r>
            <a:r>
              <a:rPr lang="ar-IQ" sz="3200" b="1" dirty="0">
                <a:solidFill>
                  <a:schemeClr val="accent1">
                    <a:lumMod val="75000"/>
                  </a:schemeClr>
                </a:solidFill>
              </a:rPr>
              <a:t>واحدة</a:t>
            </a:r>
            <a:r>
              <a:rPr lang="ar-IQ" sz="3200" b="1" dirty="0" smtClean="0">
                <a:solidFill>
                  <a:schemeClr val="accent1">
                    <a:lumMod val="75000"/>
                  </a:schemeClr>
                </a:solidFill>
              </a:rPr>
              <a:t> </a:t>
            </a:r>
            <a:r>
              <a:rPr lang="ar-SA" sz="3200" b="1" dirty="0" smtClean="0">
                <a:solidFill>
                  <a:schemeClr val="accent1">
                    <a:lumMod val="75000"/>
                  </a:schemeClr>
                </a:solidFill>
              </a:rPr>
              <a:t>بدون ممارسة </a:t>
            </a:r>
            <a:r>
              <a:rPr lang="ar-IQ" sz="3200" b="1" dirty="0">
                <a:solidFill>
                  <a:schemeClr val="accent1">
                    <a:lumMod val="75000"/>
                  </a:schemeClr>
                </a:solidFill>
              </a:rPr>
              <a:t>مهارة </a:t>
            </a:r>
            <a:r>
              <a:rPr lang="ar-IQ" sz="3200" b="1" dirty="0" smtClean="0">
                <a:solidFill>
                  <a:schemeClr val="accent1">
                    <a:lumMod val="75000"/>
                  </a:schemeClr>
                </a:solidFill>
              </a:rPr>
              <a:t>اخرى</a:t>
            </a:r>
            <a:r>
              <a:rPr lang="ar-SA" sz="3200" b="1" dirty="0" smtClean="0">
                <a:solidFill>
                  <a:schemeClr val="accent1">
                    <a:lumMod val="75000"/>
                  </a:schemeClr>
                </a:solidFill>
              </a:rPr>
              <a:t> لحين إكمال إكتساب تعلمها وإ</a:t>
            </a:r>
            <a:r>
              <a:rPr lang="ar-IQ" sz="3200" b="1" dirty="0" smtClean="0">
                <a:solidFill>
                  <a:schemeClr val="accent1">
                    <a:lumMod val="75000"/>
                  </a:schemeClr>
                </a:solidFill>
              </a:rPr>
              <a:t>تقانها </a:t>
            </a:r>
            <a:r>
              <a:rPr lang="ar-SA" sz="3200" b="1" dirty="0" smtClean="0">
                <a:solidFill>
                  <a:schemeClr val="accent1">
                    <a:lumMod val="75000"/>
                  </a:schemeClr>
                </a:solidFill>
              </a:rPr>
              <a:t>م</a:t>
            </a:r>
            <a:r>
              <a:rPr lang="ar-IQ" sz="3200" b="1" dirty="0" smtClean="0">
                <a:solidFill>
                  <a:schemeClr val="accent1">
                    <a:lumMod val="75000"/>
                  </a:schemeClr>
                </a:solidFill>
              </a:rPr>
              <a:t>ث</a:t>
            </a:r>
            <a:r>
              <a:rPr lang="ar-SA" sz="3200" b="1" dirty="0" smtClean="0">
                <a:solidFill>
                  <a:schemeClr val="accent1">
                    <a:lumMod val="75000"/>
                  </a:schemeClr>
                </a:solidFill>
              </a:rPr>
              <a:t>ل </a:t>
            </a:r>
            <a:r>
              <a:rPr lang="ar-SA" sz="3200" b="1" dirty="0" smtClean="0">
                <a:solidFill>
                  <a:srgbClr val="FFFF00"/>
                </a:solidFill>
              </a:rPr>
              <a:t>(أنواع المناولات في كرة القدم) </a:t>
            </a:r>
            <a:r>
              <a:rPr lang="ar-SA" sz="3200" b="1" dirty="0" smtClean="0"/>
              <a:t>،</a:t>
            </a:r>
            <a:br>
              <a:rPr lang="ar-SA" sz="3200" b="1" dirty="0" smtClean="0"/>
            </a:br>
            <a:r>
              <a:rPr lang="ar-SA" sz="3200" b="1" dirty="0" smtClean="0"/>
              <a:t> كالمناولات </a:t>
            </a:r>
            <a:r>
              <a:rPr lang="ar-SA" sz="3200" b="1" dirty="0" smtClean="0">
                <a:solidFill>
                  <a:srgbClr val="0070C0"/>
                </a:solidFill>
              </a:rPr>
              <a:t>بـ (داخل –خارج - وجه) </a:t>
            </a:r>
            <a:r>
              <a:rPr lang="ar-SA" sz="3200" b="1" dirty="0" smtClean="0"/>
              <a:t>القدم </a:t>
            </a:r>
            <a:r>
              <a:rPr lang="ar-SA" sz="3200" dirty="0" smtClean="0"/>
              <a:t>.</a:t>
            </a:r>
            <a:r>
              <a:rPr lang="ar-SA" sz="3600" b="1" dirty="0" smtClean="0"/>
              <a:t/>
            </a:r>
            <a:br>
              <a:rPr lang="ar-SA" sz="3600" b="1" dirty="0" smtClean="0"/>
            </a:br>
            <a:r>
              <a:rPr lang="ar-IQ" sz="3600" b="1" u="sng" dirty="0">
                <a:solidFill>
                  <a:srgbClr val="7030A0"/>
                </a:solidFill>
              </a:rPr>
              <a:t>- </a:t>
            </a:r>
            <a:r>
              <a:rPr lang="ar-SA" sz="3600" b="1" u="sng" dirty="0" smtClean="0">
                <a:solidFill>
                  <a:srgbClr val="7030A0"/>
                </a:solidFill>
              </a:rPr>
              <a:t>أسلوب </a:t>
            </a:r>
            <a:r>
              <a:rPr lang="ar-IQ" sz="3600" b="1" u="sng" dirty="0" smtClean="0">
                <a:solidFill>
                  <a:srgbClr val="7030A0"/>
                </a:solidFill>
              </a:rPr>
              <a:t>التمرين العشوائي</a:t>
            </a:r>
            <a:r>
              <a:rPr lang="ar-SA" sz="3600" b="1" u="sng" dirty="0" smtClean="0">
                <a:solidFill>
                  <a:srgbClr val="7030A0"/>
                </a:solidFill>
              </a:rPr>
              <a:t> (</a:t>
            </a:r>
            <a:r>
              <a:rPr lang="en-US" sz="3600" b="1" u="sng" dirty="0">
                <a:solidFill>
                  <a:srgbClr val="7030A0"/>
                </a:solidFill>
              </a:rPr>
              <a:t>Style </a:t>
            </a:r>
            <a:r>
              <a:rPr lang="en-US" sz="3600" b="1" u="sng" dirty="0" smtClean="0">
                <a:solidFill>
                  <a:srgbClr val="7030A0"/>
                </a:solidFill>
              </a:rPr>
              <a:t>Random  Exercise</a:t>
            </a:r>
            <a:r>
              <a:rPr lang="ar-IQ" sz="3600" b="1" u="sng" dirty="0" smtClean="0">
                <a:solidFill>
                  <a:srgbClr val="7030A0"/>
                </a:solidFill>
              </a:rPr>
              <a:t>)  </a:t>
            </a:r>
            <a:endParaRPr lang="ar-IQ" sz="3600" b="1" u="sng" dirty="0">
              <a:solidFill>
                <a:srgbClr val="7030A0"/>
              </a:solidFill>
            </a:endParaRPr>
          </a:p>
          <a:p>
            <a:pPr lvl="0" algn="justLow"/>
            <a:r>
              <a:rPr lang="ar-SA" sz="3200" b="1" dirty="0" smtClean="0">
                <a:solidFill>
                  <a:srgbClr val="002060"/>
                </a:solidFill>
              </a:rPr>
              <a:t>وهو</a:t>
            </a:r>
            <a:r>
              <a:rPr lang="ar-IQ" sz="3200" b="1" dirty="0" smtClean="0">
                <a:solidFill>
                  <a:srgbClr val="002060"/>
                </a:solidFill>
              </a:rPr>
              <a:t>ت</a:t>
            </a:r>
            <a:r>
              <a:rPr lang="ar-SA" sz="3200" b="1" dirty="0">
                <a:solidFill>
                  <a:srgbClr val="002060"/>
                </a:solidFill>
              </a:rPr>
              <a:t>بادل محاولات التمرين على مهارة </a:t>
            </a:r>
            <a:r>
              <a:rPr lang="ar-SA" sz="3200" b="1" dirty="0" smtClean="0">
                <a:solidFill>
                  <a:srgbClr val="002060"/>
                </a:solidFill>
              </a:rPr>
              <a:t>معينة وتليها الثانية والثالثة، أي تكون </a:t>
            </a:r>
            <a:r>
              <a:rPr lang="ar-IQ" sz="3200" b="1" dirty="0">
                <a:solidFill>
                  <a:srgbClr val="002060"/>
                </a:solidFill>
              </a:rPr>
              <a:t>تم</a:t>
            </a:r>
            <a:r>
              <a:rPr lang="ar-SA" sz="3200" b="1" dirty="0" smtClean="0">
                <a:solidFill>
                  <a:srgbClr val="002060"/>
                </a:solidFill>
              </a:rPr>
              <a:t>ريناتها بشكل</a:t>
            </a:r>
            <a:r>
              <a:rPr lang="ar-IQ" sz="3200" b="1" dirty="0" smtClean="0">
                <a:solidFill>
                  <a:srgbClr val="002060"/>
                </a:solidFill>
              </a:rPr>
              <a:t> عشوائي،</a:t>
            </a:r>
            <a:r>
              <a:rPr lang="ar-SA" sz="3200" b="1" dirty="0" smtClean="0">
                <a:solidFill>
                  <a:srgbClr val="002060"/>
                </a:solidFill>
              </a:rPr>
              <a:t> أي</a:t>
            </a:r>
            <a:r>
              <a:rPr lang="ar-IQ" sz="3200" b="1" dirty="0" smtClean="0">
                <a:solidFill>
                  <a:srgbClr val="002060"/>
                </a:solidFill>
              </a:rPr>
              <a:t> </a:t>
            </a:r>
            <a:r>
              <a:rPr lang="ar-SA" sz="3200" b="1" dirty="0" smtClean="0">
                <a:solidFill>
                  <a:srgbClr val="002060"/>
                </a:solidFill>
              </a:rPr>
              <a:t>الم</a:t>
            </a:r>
            <a:r>
              <a:rPr lang="ar-IQ" sz="3200" b="1" dirty="0" smtClean="0">
                <a:solidFill>
                  <a:srgbClr val="002060"/>
                </a:solidFill>
              </a:rPr>
              <a:t>تعلم</a:t>
            </a:r>
            <a:r>
              <a:rPr lang="ar-SA" sz="3200" b="1" dirty="0" smtClean="0">
                <a:solidFill>
                  <a:srgbClr val="002060"/>
                </a:solidFill>
              </a:rPr>
              <a:t> يدور بين هذه</a:t>
            </a:r>
            <a:r>
              <a:rPr lang="ar-IQ" sz="3200" b="1" dirty="0" smtClean="0">
                <a:solidFill>
                  <a:srgbClr val="002060"/>
                </a:solidFill>
              </a:rPr>
              <a:t> </a:t>
            </a:r>
            <a:r>
              <a:rPr lang="ar-SA" sz="3200" b="1" dirty="0" smtClean="0">
                <a:solidFill>
                  <a:srgbClr val="002060"/>
                </a:solidFill>
              </a:rPr>
              <a:t>ال</a:t>
            </a:r>
            <a:r>
              <a:rPr lang="ar-IQ" sz="3200" b="1" dirty="0" smtClean="0">
                <a:solidFill>
                  <a:srgbClr val="002060"/>
                </a:solidFill>
              </a:rPr>
              <a:t>مهار</a:t>
            </a:r>
            <a:r>
              <a:rPr lang="ar-SA" sz="3200" b="1" dirty="0" smtClean="0">
                <a:solidFill>
                  <a:srgbClr val="002060"/>
                </a:solidFill>
              </a:rPr>
              <a:t>ات</a:t>
            </a:r>
            <a:r>
              <a:rPr lang="ar-SA" sz="3200" b="1" dirty="0">
                <a:solidFill>
                  <a:srgbClr val="002060"/>
                </a:solidFill>
              </a:rPr>
              <a:t> </a:t>
            </a:r>
            <a:r>
              <a:rPr lang="ar-SA" sz="3200" b="1" dirty="0" smtClean="0">
                <a:solidFill>
                  <a:srgbClr val="002060"/>
                </a:solidFill>
              </a:rPr>
              <a:t>من دون التمرن على المهارة نفسها في محاولتين متتاليتين</a:t>
            </a:r>
            <a:r>
              <a:rPr lang="ar-IQ" sz="3200" b="1" dirty="0" smtClean="0">
                <a:solidFill>
                  <a:srgbClr val="002060"/>
                </a:solidFill>
              </a:rPr>
              <a:t> </a:t>
            </a:r>
            <a:r>
              <a:rPr lang="ar-SA" sz="3200" b="1" dirty="0"/>
              <a:t>م</a:t>
            </a:r>
            <a:r>
              <a:rPr lang="ar-IQ" sz="3200" b="1" dirty="0"/>
              <a:t>ث</a:t>
            </a:r>
            <a:r>
              <a:rPr lang="ar-SA" sz="3200" b="1" dirty="0" smtClean="0"/>
              <a:t>ل</a:t>
            </a:r>
            <a:r>
              <a:rPr lang="ar-SA" sz="3200" b="1" dirty="0" smtClean="0">
                <a:solidFill>
                  <a:srgbClr val="FF0000"/>
                </a:solidFill>
              </a:rPr>
              <a:t>(أنواع </a:t>
            </a:r>
            <a:r>
              <a:rPr lang="ar-SA" sz="3200" b="1" dirty="0">
                <a:solidFill>
                  <a:srgbClr val="FF0000"/>
                </a:solidFill>
              </a:rPr>
              <a:t>المناولات في كرة القدم</a:t>
            </a:r>
            <a:r>
              <a:rPr lang="ar-SA" sz="3200" b="1" dirty="0" smtClean="0">
                <a:solidFill>
                  <a:srgbClr val="FF0000"/>
                </a:solidFill>
              </a:rPr>
              <a:t>)،</a:t>
            </a:r>
            <a:r>
              <a:rPr lang="ar-SA" sz="3200" b="1" dirty="0"/>
              <a:t/>
            </a:r>
            <a:br>
              <a:rPr lang="ar-SA" sz="3200" b="1" dirty="0"/>
            </a:br>
            <a:r>
              <a:rPr lang="ar-SA" sz="3200" b="1" dirty="0"/>
              <a:t> كالمناولات </a:t>
            </a:r>
            <a:r>
              <a:rPr lang="ar-SA" sz="3200" b="1" dirty="0">
                <a:solidFill>
                  <a:srgbClr val="0070C0"/>
                </a:solidFill>
              </a:rPr>
              <a:t>بـ (داخل –خارج - وجه) </a:t>
            </a:r>
            <a:r>
              <a:rPr lang="ar-SA" sz="3200" b="1" dirty="0" smtClean="0"/>
              <a:t>القدم </a:t>
            </a:r>
            <a:r>
              <a:rPr lang="ar-IQ" sz="3200" b="1" dirty="0" smtClean="0"/>
              <a:t>. </a:t>
            </a:r>
            <a:endParaRPr lang="ar-IQ" sz="3200" b="1" dirty="0"/>
          </a:p>
        </p:txBody>
      </p:sp>
    </p:spTree>
    <p:extLst>
      <p:ext uri="{BB962C8B-B14F-4D97-AF65-F5344CB8AC3E}">
        <p14:creationId xmlns:p14="http://schemas.microsoft.com/office/powerpoint/2010/main" val="965621089"/>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07504" y="44624"/>
            <a:ext cx="8928992" cy="6669360"/>
          </a:xfrm>
          <a:prstGeom prst="rect">
            <a:avLst/>
          </a:prstGeom>
          <a:solidFill>
            <a:schemeClr val="accent1">
              <a:lumMod val="20000"/>
              <a:lumOff val="80000"/>
            </a:schemeClr>
          </a:solidFill>
          <a:ln>
            <a:solidFill>
              <a:schemeClr val="accent1"/>
            </a:solidFill>
          </a:ln>
        </p:spPr>
        <p:txBody>
          <a:bodyPr vert="horz" lIns="91440" tIns="45720" rIns="91440" bIns="45720" rtlCol="1">
            <a:normAutofit fontScale="92500" lnSpcReduction="20000"/>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Arial" pitchFamily="34" charset="0"/>
              <a:buNone/>
            </a:pPr>
            <a:r>
              <a:rPr lang="ar-IQ" sz="3500" b="1" u="sng" dirty="0" smtClean="0"/>
              <a:t>ثانيا /</a:t>
            </a:r>
            <a:r>
              <a:rPr lang="ar-SA" sz="3500" b="1" u="sng" dirty="0" smtClean="0"/>
              <a:t>أسلوبي </a:t>
            </a:r>
            <a:r>
              <a:rPr lang="ar-IQ" sz="3500" b="1" u="sng" dirty="0" smtClean="0">
                <a:solidFill>
                  <a:prstClr val="black"/>
                </a:solidFill>
              </a:rPr>
              <a:t>التمرين الثابت </a:t>
            </a:r>
            <a:r>
              <a:rPr lang="ar-IQ" sz="3900" b="1" u="sng" dirty="0" smtClean="0">
                <a:solidFill>
                  <a:prstClr val="black"/>
                </a:solidFill>
              </a:rPr>
              <a:t>-التمرين المتغير</a:t>
            </a:r>
            <a:endParaRPr lang="ar-SA" sz="3900" b="1" u="sng" dirty="0" smtClean="0">
              <a:solidFill>
                <a:prstClr val="black"/>
              </a:solidFill>
            </a:endParaRPr>
          </a:p>
          <a:p>
            <a:pPr algn="just">
              <a:buFont typeface="Arial" pitchFamily="34" charset="0"/>
              <a:buNone/>
            </a:pPr>
            <a:r>
              <a:rPr lang="ar-SA" b="1" u="sng" dirty="0" smtClean="0"/>
              <a:t>   </a:t>
            </a:r>
            <a:endParaRPr lang="ar-IQ" sz="1700" b="1" u="sng" dirty="0" smtClean="0"/>
          </a:p>
          <a:p>
            <a:pPr algn="just">
              <a:buNone/>
            </a:pPr>
            <a:r>
              <a:rPr lang="ar-IQ" b="1" u="sng" dirty="0" smtClean="0">
                <a:solidFill>
                  <a:srgbClr val="0070C0"/>
                </a:solidFill>
              </a:rPr>
              <a:t>-</a:t>
            </a:r>
            <a:r>
              <a:rPr lang="ar-SA" b="1" u="sng" dirty="0" smtClean="0">
                <a:solidFill>
                  <a:srgbClr val="0070C0"/>
                </a:solidFill>
              </a:rPr>
              <a:t>أسلوب </a:t>
            </a:r>
            <a:r>
              <a:rPr lang="ar-IQ" b="1" u="sng" dirty="0" smtClean="0">
                <a:solidFill>
                  <a:srgbClr val="0070C0"/>
                </a:solidFill>
              </a:rPr>
              <a:t>التمرين الثابت (</a:t>
            </a:r>
            <a:r>
              <a:rPr lang="en-US" b="1" u="sng" dirty="0">
                <a:solidFill>
                  <a:srgbClr val="0070C0"/>
                </a:solidFill>
              </a:rPr>
              <a:t>Style </a:t>
            </a:r>
            <a:r>
              <a:rPr lang="en-US" b="1" u="sng" dirty="0" smtClean="0">
                <a:solidFill>
                  <a:srgbClr val="0070C0"/>
                </a:solidFill>
              </a:rPr>
              <a:t> Constant  Exercise</a:t>
            </a:r>
            <a:r>
              <a:rPr lang="ar-IQ" b="1" u="sng" dirty="0" smtClean="0">
                <a:solidFill>
                  <a:srgbClr val="0070C0"/>
                </a:solidFill>
              </a:rPr>
              <a:t>):</a:t>
            </a:r>
            <a:endParaRPr lang="en-US" b="1" u="sng" dirty="0">
              <a:solidFill>
                <a:srgbClr val="0070C0"/>
              </a:solidFill>
            </a:endParaRPr>
          </a:p>
          <a:p>
            <a:pPr algn="just">
              <a:buFont typeface="Arial" pitchFamily="34" charset="0"/>
              <a:buNone/>
            </a:pPr>
            <a:r>
              <a:rPr lang="ar-IQ" sz="3500" b="1" dirty="0" smtClean="0"/>
              <a:t>هو سلسلة من ممارسات</a:t>
            </a:r>
            <a:r>
              <a:rPr lang="ar-SA" sz="3500" b="1" dirty="0" smtClean="0"/>
              <a:t>(تكرارات)</a:t>
            </a:r>
            <a:r>
              <a:rPr lang="ar-IQ" sz="3500" b="1" dirty="0" smtClean="0"/>
              <a:t> التمرين </a:t>
            </a:r>
            <a:r>
              <a:rPr lang="ar-SA" sz="3500" b="1" dirty="0" smtClean="0"/>
              <a:t>التي </a:t>
            </a:r>
            <a:r>
              <a:rPr lang="ar-IQ" sz="3500" b="1" dirty="0" smtClean="0"/>
              <a:t>يخضع فيها المتعلم</a:t>
            </a:r>
            <a:r>
              <a:rPr lang="ar-SA" sz="3500" b="1" dirty="0" smtClean="0"/>
              <a:t> </a:t>
            </a:r>
            <a:r>
              <a:rPr lang="ar-IQ" sz="3500" b="1" dirty="0" smtClean="0"/>
              <a:t>الى متغير واحد</a:t>
            </a:r>
            <a:r>
              <a:rPr lang="en-US" sz="3500" b="1" dirty="0" smtClean="0"/>
              <a:t> </a:t>
            </a:r>
            <a:r>
              <a:rPr lang="ar-IQ" sz="3500" b="1" dirty="0" smtClean="0"/>
              <a:t>فقط من مجموعة المتغيرات خلال الوحدة التعليمية الواحدة</a:t>
            </a:r>
            <a:r>
              <a:rPr lang="ar-SA" sz="3500" b="1" dirty="0" smtClean="0"/>
              <a:t>  .</a:t>
            </a:r>
            <a:endParaRPr lang="ar-IQ" sz="3500" b="1" dirty="0" smtClean="0"/>
          </a:p>
          <a:p>
            <a:pPr algn="just">
              <a:buFont typeface="Arial" pitchFamily="34" charset="0"/>
              <a:buNone/>
            </a:pPr>
            <a:r>
              <a:rPr lang="ar-IQ" sz="3500" dirty="0" smtClean="0"/>
              <a:t> </a:t>
            </a:r>
            <a:r>
              <a:rPr lang="ar-IQ" sz="3500" b="1" dirty="0" smtClean="0">
                <a:solidFill>
                  <a:srgbClr val="C00000"/>
                </a:solidFill>
              </a:rPr>
              <a:t>مثال</a:t>
            </a:r>
            <a:r>
              <a:rPr lang="ar-SA" sz="3500" b="1" dirty="0" smtClean="0">
                <a:solidFill>
                  <a:srgbClr val="C00000"/>
                </a:solidFill>
              </a:rPr>
              <a:t>(التهديف من الثبات في كرة القدم)او(المناولة لمسافة 10 امتار بين اللاعبين)او(</a:t>
            </a:r>
            <a:r>
              <a:rPr lang="ar-IQ" sz="3500" b="1" dirty="0" smtClean="0">
                <a:solidFill>
                  <a:srgbClr val="C00000"/>
                </a:solidFill>
              </a:rPr>
              <a:t>التدريب على المناولة الصدرية بكرة السلة مع الحائط (10) تكرارات</a:t>
            </a:r>
            <a:r>
              <a:rPr lang="ar-SA" sz="3500" b="1" dirty="0" smtClean="0">
                <a:solidFill>
                  <a:srgbClr val="C00000"/>
                </a:solidFill>
              </a:rPr>
              <a:t>)  </a:t>
            </a:r>
            <a:r>
              <a:rPr lang="ar-IQ" sz="3500" b="1" dirty="0" smtClean="0">
                <a:solidFill>
                  <a:srgbClr val="C00000"/>
                </a:solidFill>
              </a:rPr>
              <a:t>.</a:t>
            </a:r>
          </a:p>
          <a:p>
            <a:pPr algn="just">
              <a:buNone/>
            </a:pPr>
            <a:r>
              <a:rPr lang="ar-IQ" sz="3600" b="1" u="sng" dirty="0">
                <a:solidFill>
                  <a:schemeClr val="accent3">
                    <a:lumMod val="50000"/>
                  </a:schemeClr>
                </a:solidFill>
              </a:rPr>
              <a:t> </a:t>
            </a:r>
            <a:r>
              <a:rPr lang="ar-IQ" sz="3600" b="1" u="sng" dirty="0" smtClean="0">
                <a:solidFill>
                  <a:schemeClr val="accent3">
                    <a:lumMod val="50000"/>
                  </a:schemeClr>
                </a:solidFill>
              </a:rPr>
              <a:t>-</a:t>
            </a:r>
            <a:r>
              <a:rPr lang="ar-SA" sz="3600" b="1" u="sng" dirty="0" smtClean="0">
                <a:solidFill>
                  <a:schemeClr val="accent3">
                    <a:lumMod val="50000"/>
                  </a:schemeClr>
                </a:solidFill>
              </a:rPr>
              <a:t>أسلوب </a:t>
            </a:r>
            <a:r>
              <a:rPr lang="ar-IQ" sz="3600" b="1" u="sng" dirty="0" smtClean="0">
                <a:solidFill>
                  <a:schemeClr val="accent3">
                    <a:lumMod val="50000"/>
                  </a:schemeClr>
                </a:solidFill>
              </a:rPr>
              <a:t>التمرين المتغير(</a:t>
            </a:r>
            <a:r>
              <a:rPr lang="en-US" sz="3600" b="1" u="sng" dirty="0">
                <a:solidFill>
                  <a:schemeClr val="accent3">
                    <a:lumMod val="50000"/>
                  </a:schemeClr>
                </a:solidFill>
              </a:rPr>
              <a:t>Style </a:t>
            </a:r>
            <a:r>
              <a:rPr lang="en-US" sz="3600" b="1" u="sng" dirty="0" smtClean="0">
                <a:solidFill>
                  <a:schemeClr val="accent3">
                    <a:lumMod val="50000"/>
                  </a:schemeClr>
                </a:solidFill>
              </a:rPr>
              <a:t>variable Exercise </a:t>
            </a:r>
            <a:r>
              <a:rPr lang="ar-IQ" sz="3600" b="1" u="sng" dirty="0" smtClean="0">
                <a:solidFill>
                  <a:schemeClr val="accent3">
                    <a:lumMod val="50000"/>
                  </a:schemeClr>
                </a:solidFill>
              </a:rPr>
              <a:t>):</a:t>
            </a:r>
            <a:endParaRPr lang="en-US" sz="3600" b="1" u="sng" dirty="0">
              <a:solidFill>
                <a:schemeClr val="accent3">
                  <a:lumMod val="50000"/>
                </a:schemeClr>
              </a:solidFill>
            </a:endParaRPr>
          </a:p>
          <a:p>
            <a:pPr algn="just">
              <a:buFont typeface="Arial" pitchFamily="34" charset="0"/>
              <a:buNone/>
            </a:pPr>
            <a:r>
              <a:rPr lang="ar-IQ" sz="3500" dirty="0" smtClean="0"/>
              <a:t> </a:t>
            </a:r>
            <a:r>
              <a:rPr lang="ar-SA" sz="3500" dirty="0" smtClean="0"/>
              <a:t>   </a:t>
            </a:r>
            <a:r>
              <a:rPr lang="ar-IQ" sz="3500" b="1" dirty="0" smtClean="0">
                <a:solidFill>
                  <a:srgbClr val="002060"/>
                </a:solidFill>
              </a:rPr>
              <a:t>هو </a:t>
            </a:r>
            <a:r>
              <a:rPr lang="ar-SA" sz="3500" b="1" dirty="0" smtClean="0">
                <a:solidFill>
                  <a:srgbClr val="002060"/>
                </a:solidFill>
              </a:rPr>
              <a:t>أسلوب تعليمي الهدف منها التنوع اوالتغير بالنظام ويتم </a:t>
            </a:r>
            <a:r>
              <a:rPr lang="ar-IQ" sz="3500" b="1" dirty="0" smtClean="0">
                <a:solidFill>
                  <a:srgbClr val="002060"/>
                </a:solidFill>
              </a:rPr>
              <a:t>التعلم </a:t>
            </a:r>
            <a:r>
              <a:rPr lang="ar-SA" sz="3500" b="1" dirty="0" smtClean="0">
                <a:solidFill>
                  <a:srgbClr val="002060"/>
                </a:solidFill>
              </a:rPr>
              <a:t>فيه على عدد كبير من</a:t>
            </a:r>
            <a:r>
              <a:rPr lang="ar-IQ" sz="3500" b="1" dirty="0" smtClean="0">
                <a:solidFill>
                  <a:srgbClr val="002060"/>
                </a:solidFill>
              </a:rPr>
              <a:t> المتغير</a:t>
            </a:r>
            <a:r>
              <a:rPr lang="ar-SA" sz="3500" b="1" dirty="0" smtClean="0">
                <a:solidFill>
                  <a:srgbClr val="002060"/>
                </a:solidFill>
              </a:rPr>
              <a:t>ات</a:t>
            </a:r>
            <a:r>
              <a:rPr lang="ar-SA" sz="3500" b="1" dirty="0">
                <a:solidFill>
                  <a:srgbClr val="002060"/>
                </a:solidFill>
              </a:rPr>
              <a:t> </a:t>
            </a:r>
            <a:r>
              <a:rPr lang="ar-SA" sz="3500" b="1" dirty="0" smtClean="0">
                <a:solidFill>
                  <a:srgbClr val="002060"/>
                </a:solidFill>
              </a:rPr>
              <a:t>الممكنة لصنف المهارة </a:t>
            </a:r>
            <a:r>
              <a:rPr lang="ar-IQ" sz="3500" b="1" dirty="0" smtClean="0">
                <a:solidFill>
                  <a:srgbClr val="002060"/>
                </a:solidFill>
              </a:rPr>
              <a:t> والتحرك على اساس هذا التغير</a:t>
            </a:r>
            <a:endParaRPr lang="ar-SA" sz="3500" b="1" dirty="0" smtClean="0">
              <a:solidFill>
                <a:srgbClr val="002060"/>
              </a:solidFill>
            </a:endParaRPr>
          </a:p>
          <a:p>
            <a:pPr algn="just">
              <a:buFont typeface="Arial" pitchFamily="34" charset="0"/>
              <a:buNone/>
            </a:pPr>
            <a:r>
              <a:rPr lang="ar-IQ" sz="3500" dirty="0" smtClean="0"/>
              <a:t> </a:t>
            </a:r>
            <a:r>
              <a:rPr lang="ar-IQ" sz="3500" b="1" dirty="0" smtClean="0">
                <a:solidFill>
                  <a:srgbClr val="00B050"/>
                </a:solidFill>
              </a:rPr>
              <a:t>مثال</a:t>
            </a:r>
            <a:r>
              <a:rPr lang="ar-SA" sz="3500" b="1" dirty="0" smtClean="0">
                <a:solidFill>
                  <a:srgbClr val="00B050"/>
                </a:solidFill>
              </a:rPr>
              <a:t>(</a:t>
            </a:r>
            <a:r>
              <a:rPr lang="ar-IQ" sz="3500" b="1" dirty="0" smtClean="0">
                <a:solidFill>
                  <a:srgbClr val="00B050"/>
                </a:solidFill>
              </a:rPr>
              <a:t>الت</a:t>
            </a:r>
            <a:r>
              <a:rPr lang="ar-SA" sz="3500" b="1" dirty="0" smtClean="0">
                <a:solidFill>
                  <a:srgbClr val="00B050"/>
                </a:solidFill>
              </a:rPr>
              <a:t>م</a:t>
            </a:r>
            <a:r>
              <a:rPr lang="ar-IQ" sz="3500" b="1" dirty="0" smtClean="0">
                <a:solidFill>
                  <a:srgbClr val="00B050"/>
                </a:solidFill>
              </a:rPr>
              <a:t>ري</a:t>
            </a:r>
            <a:r>
              <a:rPr lang="ar-SA" sz="3500" b="1" dirty="0" smtClean="0">
                <a:solidFill>
                  <a:srgbClr val="00B050"/>
                </a:solidFill>
              </a:rPr>
              <a:t>ن</a:t>
            </a:r>
            <a:r>
              <a:rPr lang="ar-IQ" sz="3500" b="1" dirty="0" smtClean="0">
                <a:solidFill>
                  <a:srgbClr val="00B050"/>
                </a:solidFill>
              </a:rPr>
              <a:t> على التهديف بكرة القدم او السلة من زوايا ومواقف</a:t>
            </a:r>
            <a:r>
              <a:rPr lang="ar-SA" sz="3500" b="1" dirty="0">
                <a:solidFill>
                  <a:srgbClr val="00B050"/>
                </a:solidFill>
              </a:rPr>
              <a:t> </a:t>
            </a:r>
            <a:r>
              <a:rPr lang="ar-SA" sz="3500" b="1" dirty="0" smtClean="0">
                <a:solidFill>
                  <a:srgbClr val="00B050"/>
                </a:solidFill>
              </a:rPr>
              <a:t>والمسافة والزمن</a:t>
            </a:r>
            <a:r>
              <a:rPr lang="ar-IQ" sz="3500" b="1" dirty="0" smtClean="0">
                <a:solidFill>
                  <a:srgbClr val="00B050"/>
                </a:solidFill>
              </a:rPr>
              <a:t> مختلفة بشكل متغير</a:t>
            </a:r>
            <a:r>
              <a:rPr lang="ar-SA" sz="3500" b="1" dirty="0" smtClean="0">
                <a:solidFill>
                  <a:srgbClr val="00B050"/>
                </a:solidFill>
              </a:rPr>
              <a:t>) </a:t>
            </a:r>
            <a:r>
              <a:rPr lang="ar-IQ" sz="3500" b="1" dirty="0" smtClean="0">
                <a:solidFill>
                  <a:srgbClr val="00B050"/>
                </a:solidFill>
              </a:rPr>
              <a:t>.</a:t>
            </a:r>
            <a:endParaRPr lang="en-US" sz="3500" b="1" dirty="0" smtClean="0">
              <a:solidFill>
                <a:srgbClr val="00B050"/>
              </a:solidFill>
            </a:endParaRPr>
          </a:p>
          <a:p>
            <a:pPr algn="just">
              <a:buFont typeface="Arial" pitchFamily="34" charset="0"/>
              <a:buNone/>
            </a:pPr>
            <a:endParaRPr lang="en-US" dirty="0"/>
          </a:p>
        </p:txBody>
      </p:sp>
    </p:spTree>
    <p:extLst>
      <p:ext uri="{BB962C8B-B14F-4D97-AF65-F5344CB8AC3E}">
        <p14:creationId xmlns:p14="http://schemas.microsoft.com/office/powerpoint/2010/main" val="3516071175"/>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par>
                          <p:cTn id="11" fill="hold">
                            <p:stCondLst>
                              <p:cond delay="500"/>
                            </p:stCondLst>
                            <p:childTnLst>
                              <p:par>
                                <p:cTn id="12" presetID="32" presetClass="emph" presetSubtype="0" fill="hold" nodeType="afterEffect">
                                  <p:stCondLst>
                                    <p:cond delay="0"/>
                                  </p:stCondLst>
                                  <p:childTnLst>
                                    <p:animRot by="120000">
                                      <p:cBhvr>
                                        <p:cTn id="13" dur="100" fill="hold">
                                          <p:stCondLst>
                                            <p:cond delay="0"/>
                                          </p:stCondLst>
                                        </p:cTn>
                                        <p:tgtEl>
                                          <p:spTgt spid="4">
                                            <p:txEl>
                                              <p:pRg st="2" end="2"/>
                                            </p:txEl>
                                          </p:spTgt>
                                        </p:tgtEl>
                                        <p:attrNameLst>
                                          <p:attrName>r</p:attrName>
                                        </p:attrNameLst>
                                      </p:cBhvr>
                                    </p:animRot>
                                    <p:animRot by="-240000">
                                      <p:cBhvr>
                                        <p:cTn id="14" dur="200" fill="hold">
                                          <p:stCondLst>
                                            <p:cond delay="200"/>
                                          </p:stCondLst>
                                        </p:cTn>
                                        <p:tgtEl>
                                          <p:spTgt spid="4">
                                            <p:txEl>
                                              <p:pRg st="2" end="2"/>
                                            </p:txEl>
                                          </p:spTgt>
                                        </p:tgtEl>
                                        <p:attrNameLst>
                                          <p:attrName>r</p:attrName>
                                        </p:attrNameLst>
                                      </p:cBhvr>
                                    </p:animRot>
                                    <p:animRot by="240000">
                                      <p:cBhvr>
                                        <p:cTn id="15" dur="200" fill="hold">
                                          <p:stCondLst>
                                            <p:cond delay="400"/>
                                          </p:stCondLst>
                                        </p:cTn>
                                        <p:tgtEl>
                                          <p:spTgt spid="4">
                                            <p:txEl>
                                              <p:pRg st="2" end="2"/>
                                            </p:txEl>
                                          </p:spTgt>
                                        </p:tgtEl>
                                        <p:attrNameLst>
                                          <p:attrName>r</p:attrName>
                                        </p:attrNameLst>
                                      </p:cBhvr>
                                    </p:animRot>
                                    <p:animRot by="-240000">
                                      <p:cBhvr>
                                        <p:cTn id="16" dur="200" fill="hold">
                                          <p:stCondLst>
                                            <p:cond delay="600"/>
                                          </p:stCondLst>
                                        </p:cTn>
                                        <p:tgtEl>
                                          <p:spTgt spid="4">
                                            <p:txEl>
                                              <p:pRg st="2" end="2"/>
                                            </p:txEl>
                                          </p:spTgt>
                                        </p:tgtEl>
                                        <p:attrNameLst>
                                          <p:attrName>r</p:attrName>
                                        </p:attrNameLst>
                                      </p:cBhvr>
                                    </p:animRot>
                                    <p:animRot by="120000">
                                      <p:cBhvr>
                                        <p:cTn id="17" dur="200" fill="hold">
                                          <p:stCondLst>
                                            <p:cond delay="800"/>
                                          </p:stCondLst>
                                        </p:cTn>
                                        <p:tgtEl>
                                          <p:spTgt spid="4">
                                            <p:txEl>
                                              <p:pRg st="2" end="2"/>
                                            </p:txEl>
                                          </p:spTgt>
                                        </p:tgtEl>
                                        <p:attrNameLst>
                                          <p:attrName>r</p:attrName>
                                        </p:attrNameLst>
                                      </p:cBhvr>
                                    </p:animRot>
                                  </p:childTnLst>
                                </p:cTn>
                              </p:par>
                              <p:par>
                                <p:cTn id="18" presetID="32" presetClass="emph" presetSubtype="0" fill="hold" nodeType="withEffect">
                                  <p:stCondLst>
                                    <p:cond delay="0"/>
                                  </p:stCondLst>
                                  <p:childTnLst>
                                    <p:animRot by="120000">
                                      <p:cBhvr>
                                        <p:cTn id="19" dur="100" fill="hold">
                                          <p:stCondLst>
                                            <p:cond delay="0"/>
                                          </p:stCondLst>
                                        </p:cTn>
                                        <p:tgtEl>
                                          <p:spTgt spid="4">
                                            <p:txEl>
                                              <p:pRg st="3" end="3"/>
                                            </p:txEl>
                                          </p:spTgt>
                                        </p:tgtEl>
                                        <p:attrNameLst>
                                          <p:attrName>r</p:attrName>
                                        </p:attrNameLst>
                                      </p:cBhvr>
                                    </p:animRot>
                                    <p:animRot by="-240000">
                                      <p:cBhvr>
                                        <p:cTn id="20" dur="200" fill="hold">
                                          <p:stCondLst>
                                            <p:cond delay="200"/>
                                          </p:stCondLst>
                                        </p:cTn>
                                        <p:tgtEl>
                                          <p:spTgt spid="4">
                                            <p:txEl>
                                              <p:pRg st="3" end="3"/>
                                            </p:txEl>
                                          </p:spTgt>
                                        </p:tgtEl>
                                        <p:attrNameLst>
                                          <p:attrName>r</p:attrName>
                                        </p:attrNameLst>
                                      </p:cBhvr>
                                    </p:animRot>
                                    <p:animRot by="240000">
                                      <p:cBhvr>
                                        <p:cTn id="21" dur="200" fill="hold">
                                          <p:stCondLst>
                                            <p:cond delay="400"/>
                                          </p:stCondLst>
                                        </p:cTn>
                                        <p:tgtEl>
                                          <p:spTgt spid="4">
                                            <p:txEl>
                                              <p:pRg st="3" end="3"/>
                                            </p:txEl>
                                          </p:spTgt>
                                        </p:tgtEl>
                                        <p:attrNameLst>
                                          <p:attrName>r</p:attrName>
                                        </p:attrNameLst>
                                      </p:cBhvr>
                                    </p:animRot>
                                    <p:animRot by="-240000">
                                      <p:cBhvr>
                                        <p:cTn id="22" dur="200" fill="hold">
                                          <p:stCondLst>
                                            <p:cond delay="600"/>
                                          </p:stCondLst>
                                        </p:cTn>
                                        <p:tgtEl>
                                          <p:spTgt spid="4">
                                            <p:txEl>
                                              <p:pRg st="3" end="3"/>
                                            </p:txEl>
                                          </p:spTgt>
                                        </p:tgtEl>
                                        <p:attrNameLst>
                                          <p:attrName>r</p:attrName>
                                        </p:attrNameLst>
                                      </p:cBhvr>
                                    </p:animRot>
                                    <p:animRot by="120000">
                                      <p:cBhvr>
                                        <p:cTn id="23" dur="200" fill="hold">
                                          <p:stCondLst>
                                            <p:cond delay="800"/>
                                          </p:stCondLst>
                                        </p:cTn>
                                        <p:tgtEl>
                                          <p:spTgt spid="4">
                                            <p:txEl>
                                              <p:pRg st="3" end="3"/>
                                            </p:txEl>
                                          </p:spTgt>
                                        </p:tgtEl>
                                        <p:attrNameLst>
                                          <p:attrName>r</p:attrName>
                                        </p:attrNameLst>
                                      </p:cBhvr>
                                    </p:animRot>
                                  </p:childTnLst>
                                </p:cTn>
                              </p:par>
                              <p:par>
                                <p:cTn id="24" presetID="32" presetClass="emph" presetSubtype="0" fill="hold" nodeType="withEffect">
                                  <p:stCondLst>
                                    <p:cond delay="0"/>
                                  </p:stCondLst>
                                  <p:childTnLst>
                                    <p:animRot by="120000">
                                      <p:cBhvr>
                                        <p:cTn id="25" dur="100" fill="hold">
                                          <p:stCondLst>
                                            <p:cond delay="0"/>
                                          </p:stCondLst>
                                        </p:cTn>
                                        <p:tgtEl>
                                          <p:spTgt spid="4">
                                            <p:txEl>
                                              <p:pRg st="4" end="4"/>
                                            </p:txEl>
                                          </p:spTgt>
                                        </p:tgtEl>
                                        <p:attrNameLst>
                                          <p:attrName>r</p:attrName>
                                        </p:attrNameLst>
                                      </p:cBhvr>
                                    </p:animRot>
                                    <p:animRot by="-240000">
                                      <p:cBhvr>
                                        <p:cTn id="26" dur="200" fill="hold">
                                          <p:stCondLst>
                                            <p:cond delay="200"/>
                                          </p:stCondLst>
                                        </p:cTn>
                                        <p:tgtEl>
                                          <p:spTgt spid="4">
                                            <p:txEl>
                                              <p:pRg st="4" end="4"/>
                                            </p:txEl>
                                          </p:spTgt>
                                        </p:tgtEl>
                                        <p:attrNameLst>
                                          <p:attrName>r</p:attrName>
                                        </p:attrNameLst>
                                      </p:cBhvr>
                                    </p:animRot>
                                    <p:animRot by="240000">
                                      <p:cBhvr>
                                        <p:cTn id="27" dur="200" fill="hold">
                                          <p:stCondLst>
                                            <p:cond delay="400"/>
                                          </p:stCondLst>
                                        </p:cTn>
                                        <p:tgtEl>
                                          <p:spTgt spid="4">
                                            <p:txEl>
                                              <p:pRg st="4" end="4"/>
                                            </p:txEl>
                                          </p:spTgt>
                                        </p:tgtEl>
                                        <p:attrNameLst>
                                          <p:attrName>r</p:attrName>
                                        </p:attrNameLst>
                                      </p:cBhvr>
                                    </p:animRot>
                                    <p:animRot by="-240000">
                                      <p:cBhvr>
                                        <p:cTn id="28" dur="200" fill="hold">
                                          <p:stCondLst>
                                            <p:cond delay="600"/>
                                          </p:stCondLst>
                                        </p:cTn>
                                        <p:tgtEl>
                                          <p:spTgt spid="4">
                                            <p:txEl>
                                              <p:pRg st="4" end="4"/>
                                            </p:txEl>
                                          </p:spTgt>
                                        </p:tgtEl>
                                        <p:attrNameLst>
                                          <p:attrName>r</p:attrName>
                                        </p:attrNameLst>
                                      </p:cBhvr>
                                    </p:animRot>
                                    <p:animRot by="120000">
                                      <p:cBhvr>
                                        <p:cTn id="29" dur="200" fill="hold">
                                          <p:stCondLst>
                                            <p:cond delay="800"/>
                                          </p:stCondLst>
                                        </p:cTn>
                                        <p:tgtEl>
                                          <p:spTgt spid="4">
                                            <p:txEl>
                                              <p:pRg st="4" end="4"/>
                                            </p:txEl>
                                          </p:spTgt>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34" presetClass="emph" presetSubtype="0" fill="hold" nodeType="clickEffect">
                                  <p:stCondLst>
                                    <p:cond delay="0"/>
                                  </p:stCondLst>
                                  <p:iterate type="lt">
                                    <p:tmPct val="10000"/>
                                  </p:iterate>
                                  <p:childTnLst>
                                    <p:animMotion origin="layout" path="M 0.0 0.0 L 0.0 -0.07213" pathEditMode="relative" ptsTypes="">
                                      <p:cBhvr>
                                        <p:cTn id="33" dur="250" accel="50000" decel="50000" autoRev="1" fill="hold">
                                          <p:stCondLst>
                                            <p:cond delay="0"/>
                                          </p:stCondLst>
                                        </p:cTn>
                                        <p:tgtEl>
                                          <p:spTgt spid="4">
                                            <p:txEl>
                                              <p:pRg st="5" end="5"/>
                                            </p:txEl>
                                          </p:spTgt>
                                        </p:tgtEl>
                                        <p:attrNameLst>
                                          <p:attrName>ppt_x</p:attrName>
                                          <p:attrName>ppt_y</p:attrName>
                                        </p:attrNameLst>
                                      </p:cBhvr>
                                    </p:animMotion>
                                    <p:animRot by="1500000">
                                      <p:cBhvr>
                                        <p:cTn id="34" dur="125" fill="hold">
                                          <p:stCondLst>
                                            <p:cond delay="0"/>
                                          </p:stCondLst>
                                        </p:cTn>
                                        <p:tgtEl>
                                          <p:spTgt spid="4">
                                            <p:txEl>
                                              <p:pRg st="5" end="5"/>
                                            </p:txEl>
                                          </p:spTgt>
                                        </p:tgtEl>
                                        <p:attrNameLst>
                                          <p:attrName>r</p:attrName>
                                        </p:attrNameLst>
                                      </p:cBhvr>
                                    </p:animRot>
                                    <p:animRot by="-1500000">
                                      <p:cBhvr>
                                        <p:cTn id="35" dur="125" fill="hold">
                                          <p:stCondLst>
                                            <p:cond delay="125"/>
                                          </p:stCondLst>
                                        </p:cTn>
                                        <p:tgtEl>
                                          <p:spTgt spid="4">
                                            <p:txEl>
                                              <p:pRg st="5" end="5"/>
                                            </p:txEl>
                                          </p:spTgt>
                                        </p:tgtEl>
                                        <p:attrNameLst>
                                          <p:attrName>r</p:attrName>
                                        </p:attrNameLst>
                                      </p:cBhvr>
                                    </p:animRot>
                                    <p:animRot by="-1500000">
                                      <p:cBhvr>
                                        <p:cTn id="36" dur="125" fill="hold">
                                          <p:stCondLst>
                                            <p:cond delay="250"/>
                                          </p:stCondLst>
                                        </p:cTn>
                                        <p:tgtEl>
                                          <p:spTgt spid="4">
                                            <p:txEl>
                                              <p:pRg st="5" end="5"/>
                                            </p:txEl>
                                          </p:spTgt>
                                        </p:tgtEl>
                                        <p:attrNameLst>
                                          <p:attrName>r</p:attrName>
                                        </p:attrNameLst>
                                      </p:cBhvr>
                                    </p:animRot>
                                    <p:animRot by="1500000">
                                      <p:cBhvr>
                                        <p:cTn id="37" dur="125" fill="hold">
                                          <p:stCondLst>
                                            <p:cond delay="375"/>
                                          </p:stCondLst>
                                        </p:cTn>
                                        <p:tgtEl>
                                          <p:spTgt spid="4">
                                            <p:txEl>
                                              <p:pRg st="5" end="5"/>
                                            </p:txEl>
                                          </p:spTgt>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34" presetClass="emph" presetSubtype="0" fill="hold" nodeType="clickEffect">
                                  <p:stCondLst>
                                    <p:cond delay="0"/>
                                  </p:stCondLst>
                                  <p:iterate type="lt">
                                    <p:tmPct val="10000"/>
                                  </p:iterate>
                                  <p:childTnLst>
                                    <p:animMotion origin="layout" path="M 0.0 0.0 L 0.0 -0.07213" pathEditMode="relative" ptsTypes="">
                                      <p:cBhvr>
                                        <p:cTn id="41" dur="250" accel="50000" decel="50000" autoRev="1" fill="hold">
                                          <p:stCondLst>
                                            <p:cond delay="0"/>
                                          </p:stCondLst>
                                        </p:cTn>
                                        <p:tgtEl>
                                          <p:spTgt spid="4">
                                            <p:txEl>
                                              <p:pRg st="6" end="6"/>
                                            </p:txEl>
                                          </p:spTgt>
                                        </p:tgtEl>
                                        <p:attrNameLst>
                                          <p:attrName>ppt_x</p:attrName>
                                          <p:attrName>ppt_y</p:attrName>
                                        </p:attrNameLst>
                                      </p:cBhvr>
                                    </p:animMotion>
                                    <p:animRot by="1500000">
                                      <p:cBhvr>
                                        <p:cTn id="42" dur="125" fill="hold">
                                          <p:stCondLst>
                                            <p:cond delay="0"/>
                                          </p:stCondLst>
                                        </p:cTn>
                                        <p:tgtEl>
                                          <p:spTgt spid="4">
                                            <p:txEl>
                                              <p:pRg st="6" end="6"/>
                                            </p:txEl>
                                          </p:spTgt>
                                        </p:tgtEl>
                                        <p:attrNameLst>
                                          <p:attrName>r</p:attrName>
                                        </p:attrNameLst>
                                      </p:cBhvr>
                                    </p:animRot>
                                    <p:animRot by="-1500000">
                                      <p:cBhvr>
                                        <p:cTn id="43" dur="125" fill="hold">
                                          <p:stCondLst>
                                            <p:cond delay="125"/>
                                          </p:stCondLst>
                                        </p:cTn>
                                        <p:tgtEl>
                                          <p:spTgt spid="4">
                                            <p:txEl>
                                              <p:pRg st="6" end="6"/>
                                            </p:txEl>
                                          </p:spTgt>
                                        </p:tgtEl>
                                        <p:attrNameLst>
                                          <p:attrName>r</p:attrName>
                                        </p:attrNameLst>
                                      </p:cBhvr>
                                    </p:animRot>
                                    <p:animRot by="-1500000">
                                      <p:cBhvr>
                                        <p:cTn id="44" dur="125" fill="hold">
                                          <p:stCondLst>
                                            <p:cond delay="250"/>
                                          </p:stCondLst>
                                        </p:cTn>
                                        <p:tgtEl>
                                          <p:spTgt spid="4">
                                            <p:txEl>
                                              <p:pRg st="6" end="6"/>
                                            </p:txEl>
                                          </p:spTgt>
                                        </p:tgtEl>
                                        <p:attrNameLst>
                                          <p:attrName>r</p:attrName>
                                        </p:attrNameLst>
                                      </p:cBhvr>
                                    </p:animRot>
                                    <p:animRot by="1500000">
                                      <p:cBhvr>
                                        <p:cTn id="45" dur="125" fill="hold">
                                          <p:stCondLst>
                                            <p:cond delay="375"/>
                                          </p:stCondLst>
                                        </p:cTn>
                                        <p:tgtEl>
                                          <p:spTgt spid="4">
                                            <p:txEl>
                                              <p:pRg st="6" end="6"/>
                                            </p:txEl>
                                          </p:spTgt>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34" presetClass="emph" presetSubtype="0" fill="hold" nodeType="clickEffect">
                                  <p:stCondLst>
                                    <p:cond delay="0"/>
                                  </p:stCondLst>
                                  <p:iterate type="lt">
                                    <p:tmPct val="10000"/>
                                  </p:iterate>
                                  <p:childTnLst>
                                    <p:animMotion origin="layout" path="M 0.0 0.0 L 0.0 -0.07213" pathEditMode="relative" ptsTypes="">
                                      <p:cBhvr>
                                        <p:cTn id="49" dur="250" accel="50000" decel="50000" autoRev="1" fill="hold">
                                          <p:stCondLst>
                                            <p:cond delay="0"/>
                                          </p:stCondLst>
                                        </p:cTn>
                                        <p:tgtEl>
                                          <p:spTgt spid="4">
                                            <p:txEl>
                                              <p:pRg st="7" end="7"/>
                                            </p:txEl>
                                          </p:spTgt>
                                        </p:tgtEl>
                                        <p:attrNameLst>
                                          <p:attrName>ppt_x</p:attrName>
                                          <p:attrName>ppt_y</p:attrName>
                                        </p:attrNameLst>
                                      </p:cBhvr>
                                    </p:animMotion>
                                    <p:animRot by="1500000">
                                      <p:cBhvr>
                                        <p:cTn id="50" dur="125" fill="hold">
                                          <p:stCondLst>
                                            <p:cond delay="0"/>
                                          </p:stCondLst>
                                        </p:cTn>
                                        <p:tgtEl>
                                          <p:spTgt spid="4">
                                            <p:txEl>
                                              <p:pRg st="7" end="7"/>
                                            </p:txEl>
                                          </p:spTgt>
                                        </p:tgtEl>
                                        <p:attrNameLst>
                                          <p:attrName>r</p:attrName>
                                        </p:attrNameLst>
                                      </p:cBhvr>
                                    </p:animRot>
                                    <p:animRot by="-1500000">
                                      <p:cBhvr>
                                        <p:cTn id="51" dur="125" fill="hold">
                                          <p:stCondLst>
                                            <p:cond delay="125"/>
                                          </p:stCondLst>
                                        </p:cTn>
                                        <p:tgtEl>
                                          <p:spTgt spid="4">
                                            <p:txEl>
                                              <p:pRg st="7" end="7"/>
                                            </p:txEl>
                                          </p:spTgt>
                                        </p:tgtEl>
                                        <p:attrNameLst>
                                          <p:attrName>r</p:attrName>
                                        </p:attrNameLst>
                                      </p:cBhvr>
                                    </p:animRot>
                                    <p:animRot by="-1500000">
                                      <p:cBhvr>
                                        <p:cTn id="52" dur="125" fill="hold">
                                          <p:stCondLst>
                                            <p:cond delay="250"/>
                                          </p:stCondLst>
                                        </p:cTn>
                                        <p:tgtEl>
                                          <p:spTgt spid="4">
                                            <p:txEl>
                                              <p:pRg st="7" end="7"/>
                                            </p:txEl>
                                          </p:spTgt>
                                        </p:tgtEl>
                                        <p:attrNameLst>
                                          <p:attrName>r</p:attrName>
                                        </p:attrNameLst>
                                      </p:cBhvr>
                                    </p:animRot>
                                    <p:animRot by="1500000">
                                      <p:cBhvr>
                                        <p:cTn id="53" dur="125" fill="hold">
                                          <p:stCondLst>
                                            <p:cond delay="375"/>
                                          </p:stCondLst>
                                        </p:cTn>
                                        <p:tgtEl>
                                          <p:spTgt spid="4">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07504" y="44624"/>
            <a:ext cx="8902824" cy="6741368"/>
          </a:xfrm>
          <a:prstGeom prst="rect">
            <a:avLst/>
          </a:prstGeom>
          <a:solidFill>
            <a:schemeClr val="bg2">
              <a:lumMod val="90000"/>
            </a:schemeClr>
          </a:solidFill>
          <a:ln>
            <a:solidFill>
              <a:srgbClr val="FF0000"/>
            </a:solidFill>
          </a:ln>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Arial" pitchFamily="34" charset="0"/>
              <a:buNone/>
            </a:pPr>
            <a:r>
              <a:rPr lang="ar-IQ" b="1" u="sng" dirty="0" smtClean="0"/>
              <a:t>ثالثا / </a:t>
            </a:r>
            <a:r>
              <a:rPr lang="ar-SA" b="1" u="sng" dirty="0" smtClean="0"/>
              <a:t>أسلوبي </a:t>
            </a:r>
            <a:r>
              <a:rPr lang="ar-IQ" b="1" u="sng" dirty="0" smtClean="0"/>
              <a:t>التمرين المكثف – التمرين الموزع </a:t>
            </a:r>
          </a:p>
          <a:p>
            <a:pPr algn="just">
              <a:buNone/>
            </a:pPr>
            <a:r>
              <a:rPr lang="ar-SA" sz="3500" b="1" u="sng" dirty="0">
                <a:solidFill>
                  <a:srgbClr val="00B050"/>
                </a:solidFill>
              </a:rPr>
              <a:t>- أسلوب </a:t>
            </a:r>
            <a:r>
              <a:rPr lang="ar-IQ" sz="3500" b="1" u="sng" dirty="0" smtClean="0">
                <a:solidFill>
                  <a:srgbClr val="00B050"/>
                </a:solidFill>
              </a:rPr>
              <a:t>التمرين المكثف (</a:t>
            </a:r>
            <a:r>
              <a:rPr lang="en-US" sz="3500" b="1" u="sng" dirty="0">
                <a:solidFill>
                  <a:srgbClr val="00B050"/>
                </a:solidFill>
              </a:rPr>
              <a:t>style </a:t>
            </a:r>
            <a:r>
              <a:rPr lang="en-US" sz="3500" b="1" u="sng" dirty="0" smtClean="0">
                <a:solidFill>
                  <a:srgbClr val="00B050"/>
                </a:solidFill>
              </a:rPr>
              <a:t>intense </a:t>
            </a:r>
            <a:r>
              <a:rPr lang="en-US" sz="3500" b="1" u="sng" dirty="0">
                <a:solidFill>
                  <a:srgbClr val="00B050"/>
                </a:solidFill>
              </a:rPr>
              <a:t>Exercise</a:t>
            </a:r>
            <a:r>
              <a:rPr lang="en-US" sz="3500" b="1" u="sng" dirty="0" smtClean="0">
                <a:solidFill>
                  <a:srgbClr val="00B050"/>
                </a:solidFill>
              </a:rPr>
              <a:t> </a:t>
            </a:r>
            <a:r>
              <a:rPr lang="ar-IQ" sz="3500" b="1" u="sng" dirty="0" smtClean="0">
                <a:solidFill>
                  <a:srgbClr val="00B050"/>
                </a:solidFill>
              </a:rPr>
              <a:t>): </a:t>
            </a:r>
            <a:endParaRPr lang="en-US" sz="3500" b="1" u="sng" dirty="0" smtClean="0">
              <a:solidFill>
                <a:srgbClr val="00B050"/>
              </a:solidFill>
            </a:endParaRPr>
          </a:p>
          <a:p>
            <a:pPr algn="just">
              <a:buNone/>
            </a:pPr>
            <a:r>
              <a:rPr lang="ar-IQ" sz="3000" b="1" dirty="0" smtClean="0"/>
              <a:t>هو </a:t>
            </a:r>
            <a:r>
              <a:rPr lang="ar-SA" sz="3000" b="1" dirty="0" smtClean="0"/>
              <a:t>تلك </a:t>
            </a:r>
            <a:r>
              <a:rPr lang="ar-IQ" sz="3000" b="1" dirty="0" smtClean="0"/>
              <a:t>التمرين </a:t>
            </a:r>
            <a:r>
              <a:rPr lang="ar-IQ" sz="3000" b="1" dirty="0"/>
              <a:t>الذي يكون فيه نسبة الراحة اقل من وقت التمرين او </a:t>
            </a:r>
            <a:r>
              <a:rPr lang="ar-IQ" sz="3000" b="1" dirty="0" smtClean="0"/>
              <a:t>عدم</a:t>
            </a:r>
            <a:r>
              <a:rPr lang="ar-SA" sz="3000" b="1" dirty="0"/>
              <a:t> </a:t>
            </a:r>
            <a:r>
              <a:rPr lang="ar-IQ" sz="3000" b="1" dirty="0"/>
              <a:t>وجود فترات الراحة بين </a:t>
            </a:r>
            <a:r>
              <a:rPr lang="ar-IQ" sz="3000" b="1" dirty="0" smtClean="0"/>
              <a:t>التمارين </a:t>
            </a:r>
            <a:r>
              <a:rPr lang="ar-IQ" sz="3000" b="1" dirty="0" smtClean="0">
                <a:solidFill>
                  <a:srgbClr val="0070C0"/>
                </a:solidFill>
              </a:rPr>
              <a:t>مثال</a:t>
            </a:r>
            <a:r>
              <a:rPr lang="ar-SA" sz="3000" b="1" dirty="0" smtClean="0">
                <a:solidFill>
                  <a:srgbClr val="0070C0"/>
                </a:solidFill>
              </a:rPr>
              <a:t>(</a:t>
            </a:r>
            <a:r>
              <a:rPr lang="ar-IQ" sz="3000" b="1" dirty="0" smtClean="0">
                <a:solidFill>
                  <a:srgbClr val="0070C0"/>
                </a:solidFill>
              </a:rPr>
              <a:t>اذا </a:t>
            </a:r>
            <a:r>
              <a:rPr lang="ar-IQ" sz="3000" b="1" dirty="0">
                <a:solidFill>
                  <a:srgbClr val="0070C0"/>
                </a:solidFill>
              </a:rPr>
              <a:t>كان وقت التمرين (</a:t>
            </a:r>
            <a:r>
              <a:rPr lang="ar-SA" sz="3000" b="1" dirty="0">
                <a:solidFill>
                  <a:srgbClr val="0070C0"/>
                </a:solidFill>
              </a:rPr>
              <a:t>3</a:t>
            </a:r>
            <a:r>
              <a:rPr lang="ar-IQ" sz="3000" b="1" dirty="0">
                <a:solidFill>
                  <a:srgbClr val="0070C0"/>
                </a:solidFill>
              </a:rPr>
              <a:t>0) ثانية فوقت الراحة (</a:t>
            </a:r>
            <a:r>
              <a:rPr lang="ar-SA" sz="3000" b="1" dirty="0">
                <a:solidFill>
                  <a:srgbClr val="0070C0"/>
                </a:solidFill>
              </a:rPr>
              <a:t>5</a:t>
            </a:r>
            <a:r>
              <a:rPr lang="ar-IQ" sz="3000" b="1" dirty="0">
                <a:solidFill>
                  <a:srgbClr val="0070C0"/>
                </a:solidFill>
              </a:rPr>
              <a:t>) ثواني، او </a:t>
            </a:r>
            <a:r>
              <a:rPr lang="ar-SA" sz="3000" b="1" dirty="0">
                <a:solidFill>
                  <a:srgbClr val="0070C0"/>
                </a:solidFill>
              </a:rPr>
              <a:t>ربما يكون بدون</a:t>
            </a:r>
            <a:r>
              <a:rPr lang="ar-IQ" sz="3000" b="1" dirty="0">
                <a:solidFill>
                  <a:srgbClr val="0070C0"/>
                </a:solidFill>
              </a:rPr>
              <a:t> </a:t>
            </a:r>
            <a:r>
              <a:rPr lang="ar-IQ" sz="3000" b="1" dirty="0" smtClean="0">
                <a:solidFill>
                  <a:srgbClr val="0070C0"/>
                </a:solidFill>
              </a:rPr>
              <a:t>الراحة</a:t>
            </a:r>
            <a:r>
              <a:rPr lang="ar-SA" sz="3000" b="1" dirty="0" smtClean="0">
                <a:solidFill>
                  <a:srgbClr val="0070C0"/>
                </a:solidFill>
              </a:rPr>
              <a:t>) </a:t>
            </a:r>
            <a:r>
              <a:rPr lang="ar-SA" sz="3000" b="1" dirty="0" smtClean="0"/>
              <a:t>ولهذا يسمى احيانا أسلوب الأستمرارية في التمرين</a:t>
            </a:r>
            <a:r>
              <a:rPr lang="ar-IQ" sz="3000" b="1" dirty="0" smtClean="0"/>
              <a:t> </a:t>
            </a:r>
            <a:endParaRPr lang="ar-IQ" sz="3000" b="1" dirty="0"/>
          </a:p>
          <a:p>
            <a:pPr marL="0" indent="0">
              <a:lnSpc>
                <a:spcPct val="150000"/>
              </a:lnSpc>
              <a:buNone/>
            </a:pPr>
            <a:r>
              <a:rPr lang="en-US" sz="3500" b="1" u="sng" dirty="0" smtClean="0">
                <a:solidFill>
                  <a:srgbClr val="FF0000"/>
                </a:solidFill>
              </a:rPr>
              <a:t>-</a:t>
            </a:r>
            <a:r>
              <a:rPr lang="ar-SA" sz="3500" b="1" u="sng" dirty="0" smtClean="0">
                <a:solidFill>
                  <a:srgbClr val="FF0000"/>
                </a:solidFill>
              </a:rPr>
              <a:t>أسلوب </a:t>
            </a:r>
            <a:r>
              <a:rPr lang="ar-IQ" sz="3500" b="1" u="sng" dirty="0" smtClean="0">
                <a:solidFill>
                  <a:srgbClr val="FF0000"/>
                </a:solidFill>
              </a:rPr>
              <a:t>التمرين </a:t>
            </a:r>
            <a:r>
              <a:rPr lang="ar-IQ" sz="3500" b="1" u="sng" dirty="0">
                <a:solidFill>
                  <a:srgbClr val="FF0000"/>
                </a:solidFill>
              </a:rPr>
              <a:t>الموزع (</a:t>
            </a:r>
            <a:r>
              <a:rPr lang="en-US" sz="3500" b="1" u="sng" dirty="0">
                <a:solidFill>
                  <a:srgbClr val="FF0000"/>
                </a:solidFill>
              </a:rPr>
              <a:t>style distributor Exercise</a:t>
            </a:r>
            <a:r>
              <a:rPr lang="ar-IQ" sz="3500" b="1" u="sng" dirty="0" smtClean="0">
                <a:solidFill>
                  <a:srgbClr val="FF0000"/>
                </a:solidFill>
              </a:rPr>
              <a:t>): </a:t>
            </a:r>
            <a:endParaRPr lang="ar-SA" sz="3500" b="1" u="sng" dirty="0">
              <a:solidFill>
                <a:srgbClr val="FF0000"/>
              </a:solidFill>
            </a:endParaRPr>
          </a:p>
          <a:p>
            <a:pPr marL="0" indent="0" algn="just">
              <a:lnSpc>
                <a:spcPct val="150000"/>
              </a:lnSpc>
              <a:buNone/>
            </a:pPr>
            <a:r>
              <a:rPr lang="ar-IQ" sz="3000" b="1" dirty="0" smtClean="0">
                <a:solidFill>
                  <a:srgbClr val="7030A0"/>
                </a:solidFill>
              </a:rPr>
              <a:t>هو تلك التمارين الذي يكون فيه نسبة الراحة بين التمارين متساوية  أو اكثر من وقت المستغرق للتمرين</a:t>
            </a:r>
            <a:r>
              <a:rPr lang="ar-SA" sz="3000" b="1" dirty="0">
                <a:solidFill>
                  <a:srgbClr val="7030A0"/>
                </a:solidFill>
              </a:rPr>
              <a:t> </a:t>
            </a:r>
            <a:r>
              <a:rPr lang="ar-IQ" sz="3000" b="1" dirty="0" smtClean="0">
                <a:solidFill>
                  <a:schemeClr val="accent2">
                    <a:lumMod val="75000"/>
                  </a:schemeClr>
                </a:solidFill>
              </a:rPr>
              <a:t>مثال </a:t>
            </a:r>
            <a:r>
              <a:rPr lang="ar-SA" sz="3000" b="1" dirty="0" smtClean="0">
                <a:solidFill>
                  <a:schemeClr val="accent2">
                    <a:lumMod val="75000"/>
                  </a:schemeClr>
                </a:solidFill>
              </a:rPr>
              <a:t>(</a:t>
            </a:r>
            <a:r>
              <a:rPr lang="ar-IQ" sz="3000" b="1" dirty="0" smtClean="0">
                <a:solidFill>
                  <a:schemeClr val="accent2">
                    <a:lumMod val="75000"/>
                  </a:schemeClr>
                </a:solidFill>
              </a:rPr>
              <a:t>اذا كان وقت التمرين (</a:t>
            </a:r>
            <a:r>
              <a:rPr lang="ar-SA" sz="3000" b="1" dirty="0" smtClean="0">
                <a:solidFill>
                  <a:schemeClr val="accent2">
                    <a:lumMod val="75000"/>
                  </a:schemeClr>
                </a:solidFill>
              </a:rPr>
              <a:t>3</a:t>
            </a:r>
            <a:r>
              <a:rPr lang="ar-IQ" sz="3000" b="1" dirty="0" smtClean="0">
                <a:solidFill>
                  <a:schemeClr val="accent2">
                    <a:lumMod val="75000"/>
                  </a:schemeClr>
                </a:solidFill>
              </a:rPr>
              <a:t>0) ثانية فوقت الراحة بين التمارين تكون (</a:t>
            </a:r>
            <a:r>
              <a:rPr lang="ar-SA" sz="3000" b="1" dirty="0" smtClean="0">
                <a:solidFill>
                  <a:schemeClr val="accent2">
                    <a:lumMod val="75000"/>
                  </a:schemeClr>
                </a:solidFill>
              </a:rPr>
              <a:t>3</a:t>
            </a:r>
            <a:r>
              <a:rPr lang="ar-IQ" sz="3000" b="1" dirty="0" smtClean="0">
                <a:solidFill>
                  <a:schemeClr val="accent2">
                    <a:lumMod val="75000"/>
                  </a:schemeClr>
                </a:solidFill>
              </a:rPr>
              <a:t>0) ثانية أو اكثر</a:t>
            </a:r>
            <a:r>
              <a:rPr lang="ar-SA" sz="3000" b="1" dirty="0" smtClean="0">
                <a:solidFill>
                  <a:schemeClr val="accent2">
                    <a:lumMod val="75000"/>
                  </a:schemeClr>
                </a:solidFill>
              </a:rPr>
              <a:t>)</a:t>
            </a:r>
            <a:r>
              <a:rPr lang="ar-IQ" sz="3000" b="1" dirty="0" smtClean="0">
                <a:solidFill>
                  <a:schemeClr val="accent2">
                    <a:lumMod val="75000"/>
                  </a:schemeClr>
                </a:solidFill>
              </a:rPr>
              <a:t> </a:t>
            </a:r>
          </a:p>
        </p:txBody>
      </p:sp>
    </p:spTree>
    <p:extLst>
      <p:ext uri="{BB962C8B-B14F-4D97-AF65-F5344CB8AC3E}">
        <p14:creationId xmlns:p14="http://schemas.microsoft.com/office/powerpoint/2010/main" val="1173090394"/>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xEl>
                                              <p:pRg st="0" end="0"/>
                                            </p:txEl>
                                          </p:spTgt>
                                        </p:tgtEl>
                                        <p:attrNameLst>
                                          <p:attrName>ppt_x</p:attrName>
                                          <p:attrName>ppt_y</p:attrName>
                                        </p:attrNameLst>
                                      </p:cBhvr>
                                    </p:animMotion>
                                    <p:animRot by="1500000">
                                      <p:cBhvr>
                                        <p:cTn id="7" dur="125" fill="hold">
                                          <p:stCondLst>
                                            <p:cond delay="0"/>
                                          </p:stCondLst>
                                        </p:cTn>
                                        <p:tgtEl>
                                          <p:spTgt spid="4">
                                            <p:txEl>
                                              <p:pRg st="0" end="0"/>
                                            </p:txEl>
                                          </p:spTgt>
                                        </p:tgtEl>
                                        <p:attrNameLst>
                                          <p:attrName>r</p:attrName>
                                        </p:attrNameLst>
                                      </p:cBhvr>
                                    </p:animRot>
                                    <p:animRot by="-1500000">
                                      <p:cBhvr>
                                        <p:cTn id="8" dur="125" fill="hold">
                                          <p:stCondLst>
                                            <p:cond delay="125"/>
                                          </p:stCondLst>
                                        </p:cTn>
                                        <p:tgtEl>
                                          <p:spTgt spid="4">
                                            <p:txEl>
                                              <p:pRg st="0" end="0"/>
                                            </p:txEl>
                                          </p:spTgt>
                                        </p:tgtEl>
                                        <p:attrNameLst>
                                          <p:attrName>r</p:attrName>
                                        </p:attrNameLst>
                                      </p:cBhvr>
                                    </p:animRot>
                                    <p:animRot by="-1500000">
                                      <p:cBhvr>
                                        <p:cTn id="9" dur="125" fill="hold">
                                          <p:stCondLst>
                                            <p:cond delay="250"/>
                                          </p:stCondLst>
                                        </p:cTn>
                                        <p:tgtEl>
                                          <p:spTgt spid="4">
                                            <p:txEl>
                                              <p:pRg st="0" end="0"/>
                                            </p:txEl>
                                          </p:spTgt>
                                        </p:tgtEl>
                                        <p:attrNameLst>
                                          <p:attrName>r</p:attrName>
                                        </p:attrNameLst>
                                      </p:cBhvr>
                                    </p:animRot>
                                    <p:animRot by="1500000">
                                      <p:cBhvr>
                                        <p:cTn id="10" dur="125" fill="hold">
                                          <p:stCondLst>
                                            <p:cond delay="375"/>
                                          </p:stCondLst>
                                        </p:cTn>
                                        <p:tgtEl>
                                          <p:spTgt spid="4">
                                            <p:txEl>
                                              <p:pRg st="0" end="0"/>
                                            </p:txEl>
                                          </p:spTgt>
                                        </p:tgtEl>
                                        <p:attrNameLst>
                                          <p:attrName>r</p:attrName>
                                        </p:attrNameLst>
                                      </p:cBhvr>
                                    </p:animRot>
                                  </p:childTnLst>
                                </p:cTn>
                              </p:par>
                            </p:childTnLst>
                          </p:cTn>
                        </p:par>
                        <p:par>
                          <p:cTn id="11" fill="hold">
                            <p:stCondLst>
                              <p:cond delay="2400"/>
                            </p:stCondLst>
                            <p:childTnLst>
                              <p:par>
                                <p:cTn id="12" presetID="45" presetClass="entr" presetSubtype="0" fill="hold"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2000"/>
                                        <p:tgtEl>
                                          <p:spTgt spid="4">
                                            <p:txEl>
                                              <p:pRg st="1" end="1"/>
                                            </p:txEl>
                                          </p:spTgt>
                                        </p:tgtEl>
                                      </p:cBhvr>
                                    </p:animEffect>
                                    <p:anim calcmode="lin" valueType="num">
                                      <p:cBhvr>
                                        <p:cTn id="15"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par>
                          <p:cTn id="17" fill="hold">
                            <p:stCondLst>
                              <p:cond delay="4400"/>
                            </p:stCondLst>
                            <p:childTnLst>
                              <p:par>
                                <p:cTn id="18" presetID="45" presetClass="entr" presetSubtype="0" fill="hold" nodeType="after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2000"/>
                                        <p:tgtEl>
                                          <p:spTgt spid="4">
                                            <p:txEl>
                                              <p:pRg st="2" end="2"/>
                                            </p:txEl>
                                          </p:spTgt>
                                        </p:tgtEl>
                                      </p:cBhvr>
                                    </p:animEffect>
                                    <p:anim calcmode="lin" valueType="num">
                                      <p:cBhvr>
                                        <p:cTn id="21" dur="2000" fill="hold"/>
                                        <p:tgtEl>
                                          <p:spTgt spid="4">
                                            <p:txEl>
                                              <p:pRg st="2" end="2"/>
                                            </p:txEl>
                                          </p:spTgt>
                                        </p:tgtEl>
                                        <p:attrNameLst>
                                          <p:attrName>ppt_w</p:attrName>
                                        </p:attrNameLst>
                                      </p:cBhvr>
                                      <p:tavLst>
                                        <p:tav tm="0" fmla="#ppt_w*sin(2.5*pi*$)">
                                          <p:val>
                                            <p:fltVal val="0"/>
                                          </p:val>
                                        </p:tav>
                                        <p:tav tm="100000">
                                          <p:val>
                                            <p:fltVal val="1"/>
                                          </p:val>
                                        </p:tav>
                                      </p:tavLst>
                                    </p:anim>
                                    <p:anim calcmode="lin" valueType="num">
                                      <p:cBhvr>
                                        <p:cTn id="22" dur="20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p:cTn id="27"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44624"/>
            <a:ext cx="9144000" cy="6588968"/>
          </a:xfrm>
          <a:prstGeom prst="rect">
            <a:avLst/>
          </a:prstGeom>
          <a:solidFill>
            <a:schemeClr val="accent1">
              <a:lumMod val="60000"/>
              <a:lumOff val="40000"/>
            </a:schemeClr>
          </a:solidFill>
          <a:ln>
            <a:solidFill>
              <a:schemeClr val="accent2"/>
            </a:solidFill>
          </a:ln>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Arial" pitchFamily="34" charset="0"/>
              <a:buNone/>
            </a:pPr>
            <a:r>
              <a:rPr lang="ar-IQ" b="1" dirty="0" smtClean="0"/>
              <a:t>  </a:t>
            </a:r>
            <a:r>
              <a:rPr lang="ar-IQ" sz="3600" b="1" u="sng" dirty="0" smtClean="0"/>
              <a:t>رابعا / </a:t>
            </a:r>
            <a:r>
              <a:rPr lang="ar-SA" sz="3600" b="1" u="sng" dirty="0" smtClean="0"/>
              <a:t>أسلوبي </a:t>
            </a:r>
            <a:r>
              <a:rPr lang="ar-IQ" sz="3600" b="1" u="sng" dirty="0" smtClean="0"/>
              <a:t>التمرين الكلي – التمرين الجزئي </a:t>
            </a:r>
          </a:p>
          <a:p>
            <a:pPr algn="just">
              <a:buNone/>
            </a:pPr>
            <a:r>
              <a:rPr lang="ar-IQ" sz="3600" b="1" u="sng" dirty="0" smtClean="0">
                <a:solidFill>
                  <a:schemeClr val="bg1"/>
                </a:solidFill>
              </a:rPr>
              <a:t>-</a:t>
            </a:r>
            <a:r>
              <a:rPr lang="ar-SA" sz="3600" b="1" u="sng" dirty="0" smtClean="0">
                <a:solidFill>
                  <a:schemeClr val="bg1"/>
                </a:solidFill>
              </a:rPr>
              <a:t> أسلوب </a:t>
            </a:r>
            <a:r>
              <a:rPr lang="ar-IQ" sz="3600" b="1" u="sng" dirty="0" smtClean="0">
                <a:solidFill>
                  <a:schemeClr val="bg1"/>
                </a:solidFill>
              </a:rPr>
              <a:t>التمرين الكلي</a:t>
            </a:r>
            <a:r>
              <a:rPr lang="en-US" sz="3600" b="1" u="sng" dirty="0" smtClean="0">
                <a:solidFill>
                  <a:schemeClr val="bg1"/>
                </a:solidFill>
              </a:rPr>
              <a:t> </a:t>
            </a:r>
            <a:r>
              <a:rPr lang="ar-IQ" sz="3600" b="1" u="sng" dirty="0" smtClean="0">
                <a:solidFill>
                  <a:schemeClr val="bg1"/>
                </a:solidFill>
              </a:rPr>
              <a:t>(</a:t>
            </a:r>
            <a:r>
              <a:rPr lang="en-US" sz="3600" b="1" u="sng" dirty="0">
                <a:solidFill>
                  <a:schemeClr val="bg1"/>
                </a:solidFill>
              </a:rPr>
              <a:t>style </a:t>
            </a:r>
            <a:r>
              <a:rPr lang="tr-TR" sz="3600" b="1" u="sng" dirty="0">
                <a:solidFill>
                  <a:schemeClr val="bg1"/>
                </a:solidFill>
              </a:rPr>
              <a:t>Whole</a:t>
            </a:r>
            <a:r>
              <a:rPr lang="en-US" sz="3600" b="1" u="sng" dirty="0">
                <a:solidFill>
                  <a:schemeClr val="bg1"/>
                </a:solidFill>
              </a:rPr>
              <a:t> </a:t>
            </a:r>
            <a:r>
              <a:rPr lang="en-US" sz="3600" b="1" u="sng" dirty="0">
                <a:solidFill>
                  <a:schemeClr val="bg1">
                    <a:lumMod val="95000"/>
                  </a:schemeClr>
                </a:solidFill>
              </a:rPr>
              <a:t>E</a:t>
            </a:r>
            <a:r>
              <a:rPr lang="en-US" sz="3600" b="1" u="sng" dirty="0" smtClean="0">
                <a:solidFill>
                  <a:schemeClr val="bg1"/>
                </a:solidFill>
              </a:rPr>
              <a:t>xercise</a:t>
            </a:r>
            <a:r>
              <a:rPr lang="ar-IQ" sz="3600" b="1" u="sng" dirty="0" smtClean="0">
                <a:solidFill>
                  <a:schemeClr val="bg1"/>
                </a:solidFill>
              </a:rPr>
              <a:t>):</a:t>
            </a:r>
            <a:endParaRPr lang="en-US" sz="3600" b="1" u="sng" dirty="0" smtClean="0">
              <a:solidFill>
                <a:schemeClr val="bg1"/>
              </a:solidFill>
            </a:endParaRPr>
          </a:p>
          <a:p>
            <a:pPr algn="just">
              <a:buNone/>
            </a:pPr>
            <a:r>
              <a:rPr lang="ar-IQ" sz="2800" b="1" dirty="0" smtClean="0"/>
              <a:t> </a:t>
            </a:r>
            <a:r>
              <a:rPr lang="ar-SA" sz="2800" b="1" dirty="0" smtClean="0"/>
              <a:t>هو </a:t>
            </a:r>
            <a:r>
              <a:rPr lang="ar-IQ" sz="2800" b="1" dirty="0" smtClean="0"/>
              <a:t>التمرين على المهارة بشكل كامل دون تجزئتها الى اقسام الحركة</a:t>
            </a:r>
            <a:r>
              <a:rPr lang="en-US" sz="2800" b="1" dirty="0" smtClean="0"/>
              <a:t> </a:t>
            </a:r>
            <a:r>
              <a:rPr lang="ar-IQ" sz="2800" b="1" dirty="0" smtClean="0"/>
              <a:t>لان</a:t>
            </a:r>
            <a:r>
              <a:rPr lang="ar-SA" sz="2800" b="1" dirty="0" smtClean="0"/>
              <a:t> </a:t>
            </a:r>
            <a:r>
              <a:rPr lang="ar-IQ" sz="2800" b="1" dirty="0" smtClean="0"/>
              <a:t>هناك</a:t>
            </a:r>
            <a:r>
              <a:rPr lang="ar-SA" sz="2800" b="1" dirty="0" smtClean="0"/>
              <a:t> </a:t>
            </a:r>
            <a:r>
              <a:rPr lang="ar-IQ" sz="2800" b="1" dirty="0" smtClean="0"/>
              <a:t>العديد من المهارات لايمكن تجزئتها بسبب ربط الموجود بين اقسامها .</a:t>
            </a:r>
          </a:p>
          <a:p>
            <a:pPr algn="just">
              <a:buFont typeface="Arial" pitchFamily="34" charset="0"/>
              <a:buNone/>
            </a:pPr>
            <a:r>
              <a:rPr lang="ar-IQ" sz="2800" b="1" dirty="0" smtClean="0">
                <a:solidFill>
                  <a:srgbClr val="C00000"/>
                </a:solidFill>
              </a:rPr>
              <a:t>مثلا من الصعب تعلم مهارة الضرب الساحق بالكرة الطائرة بالتمرين الجزئي لأن اجزاء  هذه المهارة متداخلة من حيث عملية النقل الحركي من الاطراف السفلي الى الجذع و عمل القوس ثم الى الكتف ثم الى الكف</a:t>
            </a:r>
            <a:r>
              <a:rPr lang="en-US" sz="2800" b="1" dirty="0" smtClean="0">
                <a:solidFill>
                  <a:srgbClr val="C00000"/>
                </a:solidFill>
              </a:rPr>
              <a:t> </a:t>
            </a:r>
            <a:r>
              <a:rPr lang="ar-IQ" sz="2800" b="1" dirty="0" smtClean="0">
                <a:solidFill>
                  <a:srgbClr val="C00000"/>
                </a:solidFill>
              </a:rPr>
              <a:t>.</a:t>
            </a:r>
            <a:endParaRPr lang="en-US" sz="3600" b="1" dirty="0" smtClean="0">
              <a:solidFill>
                <a:srgbClr val="C00000"/>
              </a:solidFill>
            </a:endParaRPr>
          </a:p>
          <a:p>
            <a:pPr algn="just">
              <a:buNone/>
            </a:pPr>
            <a:r>
              <a:rPr lang="ar-IQ" sz="3600" b="1" u="sng" dirty="0" smtClean="0">
                <a:solidFill>
                  <a:schemeClr val="bg1">
                    <a:lumMod val="95000"/>
                  </a:schemeClr>
                </a:solidFill>
              </a:rPr>
              <a:t>-</a:t>
            </a:r>
            <a:r>
              <a:rPr lang="ar-SA" sz="3600" b="1" u="sng" dirty="0" smtClean="0">
                <a:solidFill>
                  <a:schemeClr val="bg1">
                    <a:lumMod val="95000"/>
                  </a:schemeClr>
                </a:solidFill>
              </a:rPr>
              <a:t> أسلوب </a:t>
            </a:r>
            <a:r>
              <a:rPr lang="ar-IQ" sz="3600" b="1" u="sng" dirty="0">
                <a:solidFill>
                  <a:schemeClr val="bg1">
                    <a:lumMod val="95000"/>
                  </a:schemeClr>
                </a:solidFill>
              </a:rPr>
              <a:t>التمرين </a:t>
            </a:r>
            <a:r>
              <a:rPr lang="ar-IQ" sz="3600" b="1" u="sng" dirty="0" smtClean="0">
                <a:solidFill>
                  <a:schemeClr val="bg1">
                    <a:lumMod val="95000"/>
                  </a:schemeClr>
                </a:solidFill>
              </a:rPr>
              <a:t>الجزئي</a:t>
            </a:r>
            <a:r>
              <a:rPr lang="en-US" sz="3600" b="1" u="sng" dirty="0" smtClean="0">
                <a:solidFill>
                  <a:schemeClr val="bg1">
                    <a:lumMod val="95000"/>
                  </a:schemeClr>
                </a:solidFill>
              </a:rPr>
              <a:t> </a:t>
            </a:r>
            <a:r>
              <a:rPr lang="ar-IQ" sz="3600" b="1" u="sng" dirty="0" smtClean="0">
                <a:solidFill>
                  <a:schemeClr val="bg1">
                    <a:lumMod val="95000"/>
                  </a:schemeClr>
                </a:solidFill>
              </a:rPr>
              <a:t>(</a:t>
            </a:r>
            <a:r>
              <a:rPr lang="en-US" sz="3600" b="1" u="sng" dirty="0">
                <a:solidFill>
                  <a:schemeClr val="bg1">
                    <a:lumMod val="95000"/>
                  </a:schemeClr>
                </a:solidFill>
              </a:rPr>
              <a:t>style</a:t>
            </a:r>
            <a:r>
              <a:rPr lang="en-US" sz="3600" b="1" u="sng" dirty="0" smtClean="0">
                <a:solidFill>
                  <a:schemeClr val="bg1">
                    <a:lumMod val="95000"/>
                  </a:schemeClr>
                </a:solidFill>
              </a:rPr>
              <a:t> Partial Exercise</a:t>
            </a:r>
            <a:r>
              <a:rPr lang="ar-IQ" sz="3600" b="1" u="sng" dirty="0" smtClean="0">
                <a:solidFill>
                  <a:schemeClr val="bg1">
                    <a:lumMod val="95000"/>
                  </a:schemeClr>
                </a:solidFill>
              </a:rPr>
              <a:t>):</a:t>
            </a:r>
            <a:endParaRPr lang="ar-SA" sz="3600" b="1" u="sng" dirty="0" smtClean="0">
              <a:solidFill>
                <a:schemeClr val="bg1">
                  <a:lumMod val="95000"/>
                </a:schemeClr>
              </a:solidFill>
            </a:endParaRPr>
          </a:p>
          <a:p>
            <a:pPr algn="just">
              <a:buNone/>
            </a:pPr>
            <a:r>
              <a:rPr lang="ar-IQ" sz="2800" b="1" dirty="0" smtClean="0">
                <a:solidFill>
                  <a:srgbClr val="0070C0"/>
                </a:solidFill>
              </a:rPr>
              <a:t>هو تجزئة المهارة او الحركة الى المراحل او اجزاء صغيرة ويتم تعلم كل جزء منف</a:t>
            </a:r>
            <a:r>
              <a:rPr lang="ar-SA" sz="2800" b="1" dirty="0" smtClean="0">
                <a:solidFill>
                  <a:srgbClr val="0070C0"/>
                </a:solidFill>
              </a:rPr>
              <a:t>ص</a:t>
            </a:r>
            <a:r>
              <a:rPr lang="ar-IQ" sz="2800" b="1" dirty="0" smtClean="0">
                <a:solidFill>
                  <a:srgbClr val="0070C0"/>
                </a:solidFill>
              </a:rPr>
              <a:t>لا عن الاخر : </a:t>
            </a:r>
            <a:r>
              <a:rPr lang="ar-IQ" sz="2800" b="1" dirty="0" smtClean="0">
                <a:solidFill>
                  <a:srgbClr val="FF0000"/>
                </a:solidFill>
              </a:rPr>
              <a:t>مثلا تعلم السباحة يمكن تحديد الحركة الذراعين عن طريق مسك الطوافة ثم اداء حركة الرجلين،ثم الانتقال بعد ذلك بوضع الطوافة بين الرجلين ثم اداء حركة الذراعين وهكذا حسب صعوبة وسهولة المهارة</a:t>
            </a:r>
            <a:r>
              <a:rPr lang="ar-SA" sz="2800" b="1" dirty="0" smtClean="0">
                <a:solidFill>
                  <a:srgbClr val="FF0000"/>
                </a:solidFill>
              </a:rPr>
              <a:t> </a:t>
            </a:r>
            <a:r>
              <a:rPr lang="ar-IQ" sz="2800" b="1" dirty="0" smtClean="0">
                <a:solidFill>
                  <a:srgbClr val="FF0000"/>
                </a:solidFill>
              </a:rPr>
              <a:t>. </a:t>
            </a:r>
            <a:endParaRPr lang="en-US" sz="3600" b="1" dirty="0" smtClean="0">
              <a:solidFill>
                <a:srgbClr val="FF0000"/>
              </a:solidFill>
            </a:endParaRPr>
          </a:p>
          <a:p>
            <a:pPr>
              <a:buFont typeface="Arial" pitchFamily="34" charset="0"/>
              <a:buNone/>
            </a:pPr>
            <a:endParaRPr lang="en-US" dirty="0" smtClean="0"/>
          </a:p>
          <a:p>
            <a:endParaRPr lang="en-US" dirty="0"/>
          </a:p>
        </p:txBody>
      </p:sp>
    </p:spTree>
    <p:extLst>
      <p:ext uri="{BB962C8B-B14F-4D97-AF65-F5344CB8AC3E}">
        <p14:creationId xmlns:p14="http://schemas.microsoft.com/office/powerpoint/2010/main" val="2499417025"/>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xEl>
                                              <p:pRg st="0" end="0"/>
                                            </p:txEl>
                                          </p:spTgt>
                                        </p:tgtEl>
                                        <p:attrNameLst>
                                          <p:attrName>r</p:attrName>
                                        </p:attrNameLst>
                                      </p:cBhvr>
                                    </p:animRot>
                                    <p:animRot by="-240000">
                                      <p:cBhvr>
                                        <p:cTn id="7" dur="200" fill="hold">
                                          <p:stCondLst>
                                            <p:cond delay="200"/>
                                          </p:stCondLst>
                                        </p:cTn>
                                        <p:tgtEl>
                                          <p:spTgt spid="4">
                                            <p:txEl>
                                              <p:pRg st="0" end="0"/>
                                            </p:txEl>
                                          </p:spTgt>
                                        </p:tgtEl>
                                        <p:attrNameLst>
                                          <p:attrName>r</p:attrName>
                                        </p:attrNameLst>
                                      </p:cBhvr>
                                    </p:animRot>
                                    <p:animRot by="240000">
                                      <p:cBhvr>
                                        <p:cTn id="8" dur="200" fill="hold">
                                          <p:stCondLst>
                                            <p:cond delay="400"/>
                                          </p:stCondLst>
                                        </p:cTn>
                                        <p:tgtEl>
                                          <p:spTgt spid="4">
                                            <p:txEl>
                                              <p:pRg st="0" end="0"/>
                                            </p:txEl>
                                          </p:spTgt>
                                        </p:tgtEl>
                                        <p:attrNameLst>
                                          <p:attrName>r</p:attrName>
                                        </p:attrNameLst>
                                      </p:cBhvr>
                                    </p:animRot>
                                    <p:animRot by="-240000">
                                      <p:cBhvr>
                                        <p:cTn id="9" dur="200" fill="hold">
                                          <p:stCondLst>
                                            <p:cond delay="600"/>
                                          </p:stCondLst>
                                        </p:cTn>
                                        <p:tgtEl>
                                          <p:spTgt spid="4">
                                            <p:txEl>
                                              <p:pRg st="0" end="0"/>
                                            </p:txEl>
                                          </p:spTgt>
                                        </p:tgtEl>
                                        <p:attrNameLst>
                                          <p:attrName>r</p:attrName>
                                        </p:attrNameLst>
                                      </p:cBhvr>
                                    </p:animRot>
                                    <p:animRot by="120000">
                                      <p:cBhvr>
                                        <p:cTn id="10" dur="200" fill="hold">
                                          <p:stCondLst>
                                            <p:cond delay="800"/>
                                          </p:stCondLst>
                                        </p:cTn>
                                        <p:tgtEl>
                                          <p:spTgt spid="4">
                                            <p:txEl>
                                              <p:pRg st="0" end="0"/>
                                            </p:txEl>
                                          </p:spTgt>
                                        </p:tgtEl>
                                        <p:attrNameLst>
                                          <p:attrName>r</p:attrName>
                                        </p:attrNameLst>
                                      </p:cBhvr>
                                    </p:animRo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1000"/>
                                        <p:tgtEl>
                                          <p:spTgt spid="4">
                                            <p:txEl>
                                              <p:pRg st="2" end="2"/>
                                            </p:txEl>
                                          </p:spTgt>
                                        </p:tgtEl>
                                      </p:cBhvr>
                                    </p:animEffect>
                                    <p:anim calcmode="lin" valueType="num">
                                      <p:cBhvr>
                                        <p:cTn id="2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34" presetClass="emph" presetSubtype="0" fill="hold" nodeType="afterEffect">
                                  <p:stCondLst>
                                    <p:cond delay="0"/>
                                  </p:stCondLst>
                                  <p:iterate type="lt">
                                    <p:tmPct val="10000"/>
                                  </p:iterate>
                                  <p:childTnLst>
                                    <p:animMotion origin="layout" path="M 0.0 0.0 L 0.0 -0.07213" pathEditMode="relative" ptsTypes="">
                                      <p:cBhvr>
                                        <p:cTn id="25" dur="250" accel="50000" decel="50000" autoRev="1" fill="hold">
                                          <p:stCondLst>
                                            <p:cond delay="0"/>
                                          </p:stCondLst>
                                        </p:cTn>
                                        <p:tgtEl>
                                          <p:spTgt spid="4">
                                            <p:txEl>
                                              <p:pRg st="3" end="3"/>
                                            </p:txEl>
                                          </p:spTgt>
                                        </p:tgtEl>
                                        <p:attrNameLst>
                                          <p:attrName>ppt_x</p:attrName>
                                          <p:attrName>ppt_y</p:attrName>
                                        </p:attrNameLst>
                                      </p:cBhvr>
                                    </p:animMotion>
                                    <p:animRot by="1500000">
                                      <p:cBhvr>
                                        <p:cTn id="26" dur="125" fill="hold">
                                          <p:stCondLst>
                                            <p:cond delay="0"/>
                                          </p:stCondLst>
                                        </p:cTn>
                                        <p:tgtEl>
                                          <p:spTgt spid="4">
                                            <p:txEl>
                                              <p:pRg st="3" end="3"/>
                                            </p:txEl>
                                          </p:spTgt>
                                        </p:tgtEl>
                                        <p:attrNameLst>
                                          <p:attrName>r</p:attrName>
                                        </p:attrNameLst>
                                      </p:cBhvr>
                                    </p:animRot>
                                    <p:animRot by="-1500000">
                                      <p:cBhvr>
                                        <p:cTn id="27" dur="125" fill="hold">
                                          <p:stCondLst>
                                            <p:cond delay="125"/>
                                          </p:stCondLst>
                                        </p:cTn>
                                        <p:tgtEl>
                                          <p:spTgt spid="4">
                                            <p:txEl>
                                              <p:pRg st="3" end="3"/>
                                            </p:txEl>
                                          </p:spTgt>
                                        </p:tgtEl>
                                        <p:attrNameLst>
                                          <p:attrName>r</p:attrName>
                                        </p:attrNameLst>
                                      </p:cBhvr>
                                    </p:animRot>
                                    <p:animRot by="-1500000">
                                      <p:cBhvr>
                                        <p:cTn id="28" dur="125" fill="hold">
                                          <p:stCondLst>
                                            <p:cond delay="250"/>
                                          </p:stCondLst>
                                        </p:cTn>
                                        <p:tgtEl>
                                          <p:spTgt spid="4">
                                            <p:txEl>
                                              <p:pRg st="3" end="3"/>
                                            </p:txEl>
                                          </p:spTgt>
                                        </p:tgtEl>
                                        <p:attrNameLst>
                                          <p:attrName>r</p:attrName>
                                        </p:attrNameLst>
                                      </p:cBhvr>
                                    </p:animRot>
                                    <p:animRot by="1500000">
                                      <p:cBhvr>
                                        <p:cTn id="29" dur="125" fill="hold">
                                          <p:stCondLst>
                                            <p:cond delay="375"/>
                                          </p:stCondLst>
                                        </p:cTn>
                                        <p:tgtEl>
                                          <p:spTgt spid="4">
                                            <p:txEl>
                                              <p:pRg st="3" end="3"/>
                                            </p:txEl>
                                          </p:spTgt>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2000"/>
                                        <p:tgtEl>
                                          <p:spTgt spid="4">
                                            <p:txEl>
                                              <p:pRg st="4" end="4"/>
                                            </p:txEl>
                                          </p:spTgt>
                                        </p:tgtEl>
                                      </p:cBhvr>
                                    </p:animEffect>
                                    <p:anim calcmode="lin" valueType="num">
                                      <p:cBhvr>
                                        <p:cTn id="35" dur="2000" fill="hold"/>
                                        <p:tgtEl>
                                          <p:spTgt spid="4">
                                            <p:txEl>
                                              <p:pRg st="4" end="4"/>
                                            </p:txEl>
                                          </p:spTgt>
                                        </p:tgtEl>
                                        <p:attrNameLst>
                                          <p:attrName>ppt_w</p:attrName>
                                        </p:attrNameLst>
                                      </p:cBhvr>
                                      <p:tavLst>
                                        <p:tav tm="0" fmla="#ppt_w*sin(2.5*pi*$)">
                                          <p:val>
                                            <p:fltVal val="0"/>
                                          </p:val>
                                        </p:tav>
                                        <p:tav tm="100000">
                                          <p:val>
                                            <p:fltVal val="1"/>
                                          </p:val>
                                        </p:tav>
                                      </p:tavLst>
                                    </p:anim>
                                    <p:anim calcmode="lin" valueType="num">
                                      <p:cBhvr>
                                        <p:cTn id="36" dur="2000" fill="hold"/>
                                        <p:tgtEl>
                                          <p:spTgt spid="4">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45" presetClass="entr" presetSubtype="0" fill="hold"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Effect transition="in" filter="fade">
                                      <p:cBhvr>
                                        <p:cTn id="41" dur="2000"/>
                                        <p:tgtEl>
                                          <p:spTgt spid="4">
                                            <p:txEl>
                                              <p:pRg st="5" end="5"/>
                                            </p:txEl>
                                          </p:spTgt>
                                        </p:tgtEl>
                                      </p:cBhvr>
                                    </p:animEffect>
                                    <p:anim calcmode="lin" valueType="num">
                                      <p:cBhvr>
                                        <p:cTn id="42" dur="2000" fill="hold"/>
                                        <p:tgtEl>
                                          <p:spTgt spid="4">
                                            <p:txEl>
                                              <p:pRg st="5" end="5"/>
                                            </p:txEl>
                                          </p:spTgt>
                                        </p:tgtEl>
                                        <p:attrNameLst>
                                          <p:attrName>ppt_w</p:attrName>
                                        </p:attrNameLst>
                                      </p:cBhvr>
                                      <p:tavLst>
                                        <p:tav tm="0" fmla="#ppt_w*sin(2.5*pi*$)">
                                          <p:val>
                                            <p:fltVal val="0"/>
                                          </p:val>
                                        </p:tav>
                                        <p:tav tm="100000">
                                          <p:val>
                                            <p:fltVal val="1"/>
                                          </p:val>
                                        </p:tav>
                                      </p:tavLst>
                                    </p:anim>
                                    <p:anim calcmode="lin" valueType="num">
                                      <p:cBhvr>
                                        <p:cTn id="43" dur="2000" fill="hold"/>
                                        <p:tgtEl>
                                          <p:spTgt spid="4">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856984" cy="6624736"/>
          </a:xfrm>
          <a:solidFill>
            <a:schemeClr val="accent3">
              <a:lumMod val="75000"/>
            </a:schemeClr>
          </a:solidFill>
          <a:ln>
            <a:solidFill>
              <a:srgbClr val="FF0000"/>
            </a:solidFill>
          </a:ln>
        </p:spPr>
        <p:txBody>
          <a:bodyPr>
            <a:normAutofit fontScale="90000"/>
          </a:bodyPr>
          <a:lstStyle/>
          <a:p>
            <a:pPr algn="justLow"/>
            <a:r>
              <a:rPr lang="ar-SA" b="1" u="sng" dirty="0" smtClean="0"/>
              <a:t>لذا الفرق مابين التمرين الكلي و الجزئي هو:</a:t>
            </a:r>
            <a:br>
              <a:rPr lang="ar-SA" b="1" u="sng" dirty="0" smtClean="0"/>
            </a:br>
            <a:r>
              <a:rPr lang="ar-SA" b="1" dirty="0" smtClean="0">
                <a:solidFill>
                  <a:schemeClr val="tx2">
                    <a:lumMod val="50000"/>
                  </a:schemeClr>
                </a:solidFill>
              </a:rPr>
              <a:t>* التمرين الكلي يتناسب او يتلائم مع المتعلمين الذين لديهم الخبرة في المهارة المراد تعلمها ولو خبرة قليلة.    </a:t>
            </a:r>
            <a:r>
              <a:rPr lang="ar-SA" b="1" dirty="0" smtClean="0"/>
              <a:t/>
            </a:r>
            <a:br>
              <a:rPr lang="ar-SA" b="1" dirty="0" smtClean="0"/>
            </a:br>
            <a:r>
              <a:rPr lang="ar-SA" b="1" dirty="0" smtClean="0">
                <a:solidFill>
                  <a:srgbClr val="C00000"/>
                </a:solidFill>
              </a:rPr>
              <a:t>*</a:t>
            </a:r>
            <a:r>
              <a:rPr lang="ar-SA" b="1" dirty="0">
                <a:solidFill>
                  <a:srgbClr val="C00000"/>
                </a:solidFill>
              </a:rPr>
              <a:t> التمرين </a:t>
            </a:r>
            <a:r>
              <a:rPr lang="ar-SA" b="1" dirty="0" smtClean="0">
                <a:solidFill>
                  <a:srgbClr val="C00000"/>
                </a:solidFill>
              </a:rPr>
              <a:t>الجزئي يتناسب </a:t>
            </a:r>
            <a:r>
              <a:rPr lang="ar-SA" b="1" dirty="0">
                <a:solidFill>
                  <a:srgbClr val="C00000"/>
                </a:solidFill>
              </a:rPr>
              <a:t>مع المتعلمين </a:t>
            </a:r>
            <a:r>
              <a:rPr lang="ar-SA" b="1" dirty="0" smtClean="0">
                <a:solidFill>
                  <a:srgbClr val="C00000"/>
                </a:solidFill>
              </a:rPr>
              <a:t>الذين ليس  </a:t>
            </a:r>
            <a:r>
              <a:rPr lang="ar-SA" b="1" dirty="0">
                <a:solidFill>
                  <a:srgbClr val="C00000"/>
                </a:solidFill>
              </a:rPr>
              <a:t>لديهم الخبرة في </a:t>
            </a:r>
            <a:r>
              <a:rPr lang="ar-SA" b="1" dirty="0" smtClean="0">
                <a:solidFill>
                  <a:srgbClr val="C00000"/>
                </a:solidFill>
              </a:rPr>
              <a:t>المهارة....................</a:t>
            </a:r>
            <a:r>
              <a:rPr lang="ar-SA" b="1" dirty="0" smtClean="0"/>
              <a:t/>
            </a:r>
            <a:br>
              <a:rPr lang="ar-SA" b="1" dirty="0" smtClean="0"/>
            </a:br>
            <a:r>
              <a:rPr lang="ar-SA" b="1" dirty="0" smtClean="0"/>
              <a:t>*</a:t>
            </a:r>
            <a:r>
              <a:rPr lang="ar-SA" b="1" dirty="0"/>
              <a:t> التمرين الكلي </a:t>
            </a:r>
            <a:r>
              <a:rPr lang="ar-SA" b="1" dirty="0" smtClean="0"/>
              <a:t>يتناسب مع المهارات السهلة من حيث تطبيقها............. </a:t>
            </a:r>
            <a:br>
              <a:rPr lang="ar-SA" b="1" dirty="0" smtClean="0"/>
            </a:br>
            <a:r>
              <a:rPr lang="ar-SA" b="1" dirty="0" smtClean="0">
                <a:solidFill>
                  <a:schemeClr val="accent2">
                    <a:lumMod val="50000"/>
                  </a:schemeClr>
                </a:solidFill>
              </a:rPr>
              <a:t>*</a:t>
            </a:r>
            <a:r>
              <a:rPr lang="ar-SA" b="1" dirty="0">
                <a:solidFill>
                  <a:schemeClr val="accent2">
                    <a:lumMod val="50000"/>
                  </a:schemeClr>
                </a:solidFill>
              </a:rPr>
              <a:t> التمرين </a:t>
            </a:r>
            <a:r>
              <a:rPr lang="ar-SA" b="1" dirty="0" smtClean="0">
                <a:solidFill>
                  <a:schemeClr val="accent2">
                    <a:lumMod val="50000"/>
                  </a:schemeClr>
                </a:solidFill>
              </a:rPr>
              <a:t>الجزئي </a:t>
            </a:r>
            <a:r>
              <a:rPr lang="ar-SA" b="1" dirty="0">
                <a:solidFill>
                  <a:schemeClr val="accent2">
                    <a:lumMod val="50000"/>
                  </a:schemeClr>
                </a:solidFill>
              </a:rPr>
              <a:t>يتناسب مع المهارات </a:t>
            </a:r>
            <a:r>
              <a:rPr lang="ar-SA" b="1" dirty="0" smtClean="0">
                <a:solidFill>
                  <a:schemeClr val="accent2">
                    <a:lumMod val="50000"/>
                  </a:schemeClr>
                </a:solidFill>
              </a:rPr>
              <a:t>الصعبة </a:t>
            </a:r>
            <a:r>
              <a:rPr lang="ar-SA" b="1" dirty="0">
                <a:solidFill>
                  <a:schemeClr val="accent2">
                    <a:lumMod val="50000"/>
                  </a:schemeClr>
                </a:solidFill>
              </a:rPr>
              <a:t>من حيث </a:t>
            </a:r>
            <a:r>
              <a:rPr lang="ar-SA" b="1" dirty="0" smtClean="0">
                <a:solidFill>
                  <a:schemeClr val="accent2">
                    <a:lumMod val="50000"/>
                  </a:schemeClr>
                </a:solidFill>
              </a:rPr>
              <a:t>تطبيقها  . </a:t>
            </a:r>
            <a:endParaRPr lang="ar-IQ" b="1" dirty="0">
              <a:solidFill>
                <a:schemeClr val="accent2">
                  <a:lumMod val="50000"/>
                </a:schemeClr>
              </a:solidFill>
            </a:endParaRPr>
          </a:p>
        </p:txBody>
      </p:sp>
      <p:sp>
        <p:nvSpPr>
          <p:cNvPr id="4" name="Rectangle 3"/>
          <p:cNvSpPr/>
          <p:nvPr/>
        </p:nvSpPr>
        <p:spPr>
          <a:xfrm>
            <a:off x="4423562" y="3244334"/>
            <a:ext cx="296876" cy="369332"/>
          </a:xfrm>
          <a:prstGeom prst="rect">
            <a:avLst/>
          </a:prstGeom>
        </p:spPr>
        <p:txBody>
          <a:bodyPr wrap="none">
            <a:spAutoFit/>
          </a:bodyPr>
          <a:lstStyle/>
          <a:p>
            <a:r>
              <a:rPr lang="en-US" b="1" u="sng" dirty="0">
                <a:solidFill>
                  <a:schemeClr val="bg1">
                    <a:lumMod val="95000"/>
                  </a:schemeClr>
                </a:solidFill>
              </a:rPr>
              <a:t>E</a:t>
            </a:r>
            <a:endParaRPr lang="ar-IQ" dirty="0"/>
          </a:p>
        </p:txBody>
      </p:sp>
    </p:spTree>
    <p:extLst>
      <p:ext uri="{BB962C8B-B14F-4D97-AF65-F5344CB8AC3E}">
        <p14:creationId xmlns:p14="http://schemas.microsoft.com/office/powerpoint/2010/main" val="3268723468"/>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0"/>
            <a:ext cx="9144000" cy="6858000"/>
          </a:xfrm>
          <a:prstGeom prst="rect">
            <a:avLst/>
          </a:prstGeom>
          <a:solidFill>
            <a:schemeClr val="accent4">
              <a:lumMod val="60000"/>
              <a:lumOff val="40000"/>
            </a:schemeClr>
          </a:solidFill>
          <a:ln>
            <a:solidFill>
              <a:srgbClr val="FFC000"/>
            </a:solidFill>
          </a:ln>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ar-IQ" sz="4000" b="1" dirty="0" smtClean="0"/>
              <a:t> </a:t>
            </a:r>
            <a:r>
              <a:rPr lang="ar-IQ" sz="4400" b="1" u="sng" dirty="0" smtClean="0"/>
              <a:t>خامسا / </a:t>
            </a:r>
            <a:r>
              <a:rPr lang="ar-SA" sz="4400" b="1" u="sng" dirty="0" smtClean="0"/>
              <a:t>أسلوبي </a:t>
            </a:r>
            <a:r>
              <a:rPr lang="ar-IQ" sz="4400" b="1" u="sng" dirty="0" smtClean="0"/>
              <a:t>التمرين الذهني – البدني </a:t>
            </a:r>
          </a:p>
          <a:p>
            <a:pPr>
              <a:buNone/>
            </a:pPr>
            <a:r>
              <a:rPr lang="ar-IQ" sz="3600" b="1" u="sng" dirty="0" smtClean="0">
                <a:solidFill>
                  <a:schemeClr val="accent6">
                    <a:lumMod val="50000"/>
                  </a:schemeClr>
                </a:solidFill>
              </a:rPr>
              <a:t>-</a:t>
            </a:r>
            <a:r>
              <a:rPr lang="ar-SA" sz="3600" b="1" u="sng" dirty="0" smtClean="0">
                <a:solidFill>
                  <a:schemeClr val="accent6">
                    <a:lumMod val="50000"/>
                  </a:schemeClr>
                </a:solidFill>
              </a:rPr>
              <a:t>أسلوب </a:t>
            </a:r>
            <a:r>
              <a:rPr lang="ar-IQ" sz="3600" b="1" u="sng" dirty="0" smtClean="0">
                <a:solidFill>
                  <a:schemeClr val="accent6">
                    <a:lumMod val="50000"/>
                  </a:schemeClr>
                </a:solidFill>
              </a:rPr>
              <a:t>التمرين الذهني(</a:t>
            </a:r>
            <a:r>
              <a:rPr lang="en-US" sz="3600" b="1" u="sng" dirty="0">
                <a:solidFill>
                  <a:schemeClr val="accent6">
                    <a:lumMod val="50000"/>
                  </a:schemeClr>
                </a:solidFill>
              </a:rPr>
              <a:t>style of mental </a:t>
            </a:r>
            <a:r>
              <a:rPr lang="en-US" sz="3600" b="1" u="sng" dirty="0" smtClean="0">
                <a:solidFill>
                  <a:schemeClr val="accent6">
                    <a:lumMod val="50000"/>
                  </a:schemeClr>
                </a:solidFill>
              </a:rPr>
              <a:t>Exercise</a:t>
            </a:r>
            <a:r>
              <a:rPr lang="ar-IQ" sz="3600" b="1" u="sng" dirty="0" smtClean="0">
                <a:solidFill>
                  <a:schemeClr val="accent6">
                    <a:lumMod val="50000"/>
                  </a:schemeClr>
                </a:solidFill>
              </a:rPr>
              <a:t>) :</a:t>
            </a:r>
          </a:p>
          <a:p>
            <a:pPr algn="justLow">
              <a:buFont typeface="Arial" pitchFamily="34" charset="0"/>
              <a:buNone/>
            </a:pPr>
            <a:r>
              <a:rPr lang="ar-IQ" sz="4000" dirty="0" smtClean="0"/>
              <a:t> </a:t>
            </a:r>
            <a:r>
              <a:rPr lang="ar-IQ" sz="4000" b="1" dirty="0" smtClean="0">
                <a:solidFill>
                  <a:srgbClr val="FF0000"/>
                </a:solidFill>
              </a:rPr>
              <a:t>هوعملية اداء مهارة كاملة </a:t>
            </a:r>
            <a:r>
              <a:rPr lang="ar-SA" sz="4000" b="1" dirty="0" smtClean="0">
                <a:solidFill>
                  <a:srgbClr val="FF0000"/>
                </a:solidFill>
              </a:rPr>
              <a:t>ا</a:t>
            </a:r>
            <a:r>
              <a:rPr lang="ar-IQ" sz="4000" b="1" dirty="0" smtClean="0">
                <a:solidFill>
                  <a:srgbClr val="FF0000"/>
                </a:solidFill>
              </a:rPr>
              <a:t>و</a:t>
            </a:r>
            <a:r>
              <a:rPr lang="ar-SA" sz="4000" b="1" dirty="0" smtClean="0">
                <a:solidFill>
                  <a:srgbClr val="FF0000"/>
                </a:solidFill>
              </a:rPr>
              <a:t> عبارة عن تصور أداء</a:t>
            </a:r>
            <a:r>
              <a:rPr lang="ar-IQ" sz="4000" b="1" dirty="0" smtClean="0">
                <a:solidFill>
                  <a:srgbClr val="FF0000"/>
                </a:solidFill>
              </a:rPr>
              <a:t> </a:t>
            </a:r>
            <a:r>
              <a:rPr lang="ar-SA" sz="4000" b="1" dirty="0" smtClean="0">
                <a:solidFill>
                  <a:srgbClr val="FF0000"/>
                </a:solidFill>
              </a:rPr>
              <a:t>المهارة </a:t>
            </a:r>
            <a:r>
              <a:rPr lang="ar-IQ" sz="4000" b="1" dirty="0" smtClean="0">
                <a:solidFill>
                  <a:srgbClr val="FF0000"/>
                </a:solidFill>
              </a:rPr>
              <a:t>بدون </a:t>
            </a:r>
            <a:r>
              <a:rPr lang="ar-SA" sz="4000" b="1" dirty="0" smtClean="0">
                <a:solidFill>
                  <a:srgbClr val="FF0000"/>
                </a:solidFill>
              </a:rPr>
              <a:t>ان يظهر على المتعلم فعل ظاهري وهو(نشاط ذهني يقترن بنشاط حركي) </a:t>
            </a:r>
            <a:r>
              <a:rPr lang="ar-IQ" sz="4000" b="1" dirty="0" smtClean="0">
                <a:solidFill>
                  <a:srgbClr val="FF0000"/>
                </a:solidFill>
              </a:rPr>
              <a:t>.</a:t>
            </a:r>
          </a:p>
          <a:p>
            <a:pPr marL="0" indent="0">
              <a:buNone/>
            </a:pPr>
            <a:r>
              <a:rPr lang="ar-IQ" sz="3600" b="1" u="sng" dirty="0" smtClean="0">
                <a:solidFill>
                  <a:srgbClr val="002060"/>
                </a:solidFill>
              </a:rPr>
              <a:t>-</a:t>
            </a:r>
            <a:r>
              <a:rPr lang="ar-SA" sz="3600" b="1" u="sng" dirty="0" smtClean="0">
                <a:solidFill>
                  <a:srgbClr val="002060"/>
                </a:solidFill>
              </a:rPr>
              <a:t>أسلوب </a:t>
            </a:r>
            <a:r>
              <a:rPr lang="ar-IQ" sz="3600" b="1" u="sng" dirty="0">
                <a:solidFill>
                  <a:srgbClr val="002060"/>
                </a:solidFill>
              </a:rPr>
              <a:t>التمرين </a:t>
            </a:r>
            <a:r>
              <a:rPr lang="ar-IQ" sz="3600" b="1" u="sng" dirty="0" smtClean="0">
                <a:solidFill>
                  <a:srgbClr val="002060"/>
                </a:solidFill>
              </a:rPr>
              <a:t>البدني(</a:t>
            </a:r>
            <a:r>
              <a:rPr lang="en-US" sz="3600" b="1" u="sng" dirty="0">
                <a:solidFill>
                  <a:srgbClr val="002060"/>
                </a:solidFill>
              </a:rPr>
              <a:t>style of physical </a:t>
            </a:r>
            <a:r>
              <a:rPr lang="en-US" sz="3600" b="1" u="sng" dirty="0" smtClean="0">
                <a:solidFill>
                  <a:srgbClr val="002060"/>
                </a:solidFill>
              </a:rPr>
              <a:t>Exercise</a:t>
            </a:r>
            <a:r>
              <a:rPr lang="ar-IQ" sz="3600" b="1" u="sng" dirty="0" smtClean="0">
                <a:solidFill>
                  <a:srgbClr val="002060"/>
                </a:solidFill>
              </a:rPr>
              <a:t>)</a:t>
            </a:r>
            <a:endParaRPr lang="ar-IQ" sz="3600" b="1" u="sng" dirty="0">
              <a:solidFill>
                <a:srgbClr val="002060"/>
              </a:solidFill>
            </a:endParaRPr>
          </a:p>
          <a:p>
            <a:pPr marL="0" indent="0" algn="just">
              <a:buFont typeface="Arial" pitchFamily="34" charset="0"/>
              <a:buNone/>
            </a:pPr>
            <a:r>
              <a:rPr lang="ar-IQ" sz="4000" dirty="0" smtClean="0"/>
              <a:t> </a:t>
            </a:r>
            <a:r>
              <a:rPr lang="ar-SA" sz="4000" b="1" dirty="0" smtClean="0">
                <a:solidFill>
                  <a:srgbClr val="00B050"/>
                </a:solidFill>
              </a:rPr>
              <a:t>هو إستخدام انواع التمارين بهدف تنمية وتطوير الجانب البدني والمهاري والخططي للعبة التخصصية للوصول الى أعلى المستويات </a:t>
            </a:r>
            <a:r>
              <a:rPr lang="ar-SA" sz="4000" b="1" dirty="0">
                <a:solidFill>
                  <a:srgbClr val="00B050"/>
                </a:solidFill>
              </a:rPr>
              <a:t>.</a:t>
            </a:r>
            <a:r>
              <a:rPr lang="ar-IQ" sz="4000" b="1" dirty="0" smtClean="0">
                <a:solidFill>
                  <a:srgbClr val="00B050"/>
                </a:solidFill>
              </a:rPr>
              <a:t> </a:t>
            </a:r>
            <a:endParaRPr lang="en-US" sz="4000" b="1" dirty="0">
              <a:solidFill>
                <a:srgbClr val="00B050"/>
              </a:solidFill>
            </a:endParaRPr>
          </a:p>
        </p:txBody>
      </p:sp>
    </p:spTree>
    <p:extLst>
      <p:ext uri="{BB962C8B-B14F-4D97-AF65-F5344CB8AC3E}">
        <p14:creationId xmlns:p14="http://schemas.microsoft.com/office/powerpoint/2010/main" val="2025563945"/>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xEl>
                                              <p:pRg st="0" end="0"/>
                                            </p:txEl>
                                          </p:spTgt>
                                        </p:tgtEl>
                                        <p:attrNameLst>
                                          <p:attrName>r</p:attrName>
                                        </p:attrNameLst>
                                      </p:cBhvr>
                                    </p:animRot>
                                    <p:animRot by="-240000">
                                      <p:cBhvr>
                                        <p:cTn id="7" dur="200" fill="hold">
                                          <p:stCondLst>
                                            <p:cond delay="200"/>
                                          </p:stCondLst>
                                        </p:cTn>
                                        <p:tgtEl>
                                          <p:spTgt spid="4">
                                            <p:txEl>
                                              <p:pRg st="0" end="0"/>
                                            </p:txEl>
                                          </p:spTgt>
                                        </p:tgtEl>
                                        <p:attrNameLst>
                                          <p:attrName>r</p:attrName>
                                        </p:attrNameLst>
                                      </p:cBhvr>
                                    </p:animRot>
                                    <p:animRot by="240000">
                                      <p:cBhvr>
                                        <p:cTn id="8" dur="200" fill="hold">
                                          <p:stCondLst>
                                            <p:cond delay="400"/>
                                          </p:stCondLst>
                                        </p:cTn>
                                        <p:tgtEl>
                                          <p:spTgt spid="4">
                                            <p:txEl>
                                              <p:pRg st="0" end="0"/>
                                            </p:txEl>
                                          </p:spTgt>
                                        </p:tgtEl>
                                        <p:attrNameLst>
                                          <p:attrName>r</p:attrName>
                                        </p:attrNameLst>
                                      </p:cBhvr>
                                    </p:animRot>
                                    <p:animRot by="-240000">
                                      <p:cBhvr>
                                        <p:cTn id="9" dur="200" fill="hold">
                                          <p:stCondLst>
                                            <p:cond delay="600"/>
                                          </p:stCondLst>
                                        </p:cTn>
                                        <p:tgtEl>
                                          <p:spTgt spid="4">
                                            <p:txEl>
                                              <p:pRg st="0" end="0"/>
                                            </p:txEl>
                                          </p:spTgt>
                                        </p:tgtEl>
                                        <p:attrNameLst>
                                          <p:attrName>r</p:attrName>
                                        </p:attrNameLst>
                                      </p:cBhvr>
                                    </p:animRot>
                                    <p:animRot by="120000">
                                      <p:cBhvr>
                                        <p:cTn id="10" dur="200" fill="hold">
                                          <p:stCondLst>
                                            <p:cond delay="800"/>
                                          </p:stCondLst>
                                        </p:cTn>
                                        <p:tgtEl>
                                          <p:spTgt spid="4">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nodeType="clickEffect">
                                  <p:stCondLst>
                                    <p:cond delay="0"/>
                                  </p:stCondLst>
                                  <p:iterate type="lt">
                                    <p:tmPct val="49923"/>
                                  </p:iterate>
                                  <p:childTnLst>
                                    <p:set>
                                      <p:cBhvr>
                                        <p:cTn id="14" dur="1" fill="hold">
                                          <p:stCondLst>
                                            <p:cond delay="0"/>
                                          </p:stCondLst>
                                        </p:cTn>
                                        <p:tgtEl>
                                          <p:spTgt spid="4">
                                            <p:txEl>
                                              <p:pRg st="1" end="1"/>
                                            </p:txEl>
                                          </p:spTgt>
                                        </p:tgtEl>
                                        <p:attrNameLst>
                                          <p:attrName>style.visibility</p:attrName>
                                        </p:attrNameLst>
                                      </p:cBhvr>
                                      <p:to>
                                        <p:strVal val="visible"/>
                                      </p:to>
                                    </p:set>
                                    <p:set>
                                      <p:cBhvr>
                                        <p:cTn id="15" dur="114" fill="hold">
                                          <p:stCondLst>
                                            <p:cond delay="0"/>
                                          </p:stCondLst>
                                        </p:cTn>
                                        <p:tgtEl>
                                          <p:spTgt spid="4">
                                            <p:txEl>
                                              <p:pRg st="1" end="1"/>
                                            </p:txEl>
                                          </p:spTgt>
                                        </p:tgtEl>
                                        <p:attrNameLst>
                                          <p:attrName>style.rotation</p:attrName>
                                        </p:attrNameLst>
                                      </p:cBhvr>
                                      <p:to>
                                        <p:strVal val="-45.0"/>
                                      </p:to>
                                    </p:set>
                                    <p:anim calcmode="lin" valueType="num">
                                      <p:cBhvr>
                                        <p:cTn id="16" dur="114" fill="hold">
                                          <p:stCondLst>
                                            <p:cond delay="114"/>
                                          </p:stCondLst>
                                        </p:cTn>
                                        <p:tgtEl>
                                          <p:spTgt spid="4">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114" fill="hold">
                                          <p:stCondLst>
                                            <p:cond delay="0"/>
                                          </p:stCondLst>
                                        </p:cTn>
                                        <p:tgtEl>
                                          <p:spTgt spid="4">
                                            <p:txEl>
                                              <p:pRg st="1" end="1"/>
                                            </p:txEl>
                                          </p:spTgt>
                                        </p:tgtEl>
                                        <p:attrNameLst>
                                          <p:attrName>ppt_y</p:attrName>
                                        </p:attrNameLst>
                                      </p:cBhvr>
                                      <p:tavLst>
                                        <p:tav tm="0">
                                          <p:val>
                                            <p:strVal val="#ppt_y-1"/>
                                          </p:val>
                                        </p:tav>
                                        <p:tav tm="100000">
                                          <p:val>
                                            <p:strVal val="#ppt_y-(0.354*#ppt_w-0.172*#ppt_h)"/>
                                          </p:val>
                                        </p:tav>
                                      </p:tavLst>
                                    </p:anim>
                                    <p:anim calcmode="lin" valueType="num">
                                      <p:cBhvr>
                                        <p:cTn id="18" dur="2" decel="50000" autoRev="1" fill="hold">
                                          <p:stCondLst>
                                            <p:cond delay="114"/>
                                          </p:stCondLst>
                                        </p:cTn>
                                        <p:tgtEl>
                                          <p:spTgt spid="4">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1" fill="hold">
                                          <p:stCondLst>
                                            <p:cond delay="249"/>
                                          </p:stCondLst>
                                        </p:cTn>
                                        <p:tgtEl>
                                          <p:spTgt spid="4">
                                            <p:txEl>
                                              <p:pRg st="1" end="1"/>
                                            </p:txEl>
                                          </p:spTgt>
                                        </p:tgtEl>
                                        <p:attrNameLst>
                                          <p:attrName>ppt_y</p:attrName>
                                        </p:attrNameLst>
                                      </p:cBhvr>
                                      <p:tavLst>
                                        <p:tav tm="0">
                                          <p:val>
                                            <p:strVal val="#ppt_y-(0.354*#ppt_w-0.172*#ppt_h)"/>
                                          </p:val>
                                        </p:tav>
                                        <p:tav tm="100000">
                                          <p:val>
                                            <p:strVal val="#ppt_y"/>
                                          </p:val>
                                        </p:tav>
                                      </p:tavLst>
                                    </p:anim>
                                  </p:childTnLst>
                                </p:cTn>
                              </p:par>
                              <p:par>
                                <p:cTn id="20" presetID="38" presetClass="entr" presetSubtype="0" accel="50000" fill="hold" nodeType="withEffect">
                                  <p:stCondLst>
                                    <p:cond delay="0"/>
                                  </p:stCondLst>
                                  <p:iterate type="lt">
                                    <p:tmPct val="49927"/>
                                  </p:iterate>
                                  <p:childTnLst>
                                    <p:set>
                                      <p:cBhvr>
                                        <p:cTn id="21" dur="1" fill="hold">
                                          <p:stCondLst>
                                            <p:cond delay="0"/>
                                          </p:stCondLst>
                                        </p:cTn>
                                        <p:tgtEl>
                                          <p:spTgt spid="4">
                                            <p:txEl>
                                              <p:pRg st="2" end="2"/>
                                            </p:txEl>
                                          </p:spTgt>
                                        </p:tgtEl>
                                        <p:attrNameLst>
                                          <p:attrName>style.visibility</p:attrName>
                                        </p:attrNameLst>
                                      </p:cBhvr>
                                      <p:to>
                                        <p:strVal val="visible"/>
                                      </p:to>
                                    </p:set>
                                    <p:set>
                                      <p:cBhvr>
                                        <p:cTn id="22" dur="114" fill="hold">
                                          <p:stCondLst>
                                            <p:cond delay="0"/>
                                          </p:stCondLst>
                                        </p:cTn>
                                        <p:tgtEl>
                                          <p:spTgt spid="4">
                                            <p:txEl>
                                              <p:pRg st="2" end="2"/>
                                            </p:txEl>
                                          </p:spTgt>
                                        </p:tgtEl>
                                        <p:attrNameLst>
                                          <p:attrName>style.rotation</p:attrName>
                                        </p:attrNameLst>
                                      </p:cBhvr>
                                      <p:to>
                                        <p:strVal val="-45.0"/>
                                      </p:to>
                                    </p:set>
                                    <p:anim calcmode="lin" valueType="num">
                                      <p:cBhvr>
                                        <p:cTn id="23" dur="114" fill="hold">
                                          <p:stCondLst>
                                            <p:cond delay="114"/>
                                          </p:stCondLst>
                                        </p:cTn>
                                        <p:tgtEl>
                                          <p:spTgt spid="4">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4" dur="114" fill="hold">
                                          <p:stCondLst>
                                            <p:cond delay="0"/>
                                          </p:stCondLst>
                                        </p:cTn>
                                        <p:tgtEl>
                                          <p:spTgt spid="4">
                                            <p:txEl>
                                              <p:pRg st="2" end="2"/>
                                            </p:txEl>
                                          </p:spTgt>
                                        </p:tgtEl>
                                        <p:attrNameLst>
                                          <p:attrName>ppt_y</p:attrName>
                                        </p:attrNameLst>
                                      </p:cBhvr>
                                      <p:tavLst>
                                        <p:tav tm="0">
                                          <p:val>
                                            <p:strVal val="#ppt_y-1"/>
                                          </p:val>
                                        </p:tav>
                                        <p:tav tm="100000">
                                          <p:val>
                                            <p:strVal val="#ppt_y-(0.354*#ppt_w-0.172*#ppt_h)"/>
                                          </p:val>
                                        </p:tav>
                                      </p:tavLst>
                                    </p:anim>
                                    <p:anim calcmode="lin" valueType="num">
                                      <p:cBhvr>
                                        <p:cTn id="25" dur="2" decel="50000" autoRev="1" fill="hold">
                                          <p:stCondLst>
                                            <p:cond delay="114"/>
                                          </p:stCondLst>
                                        </p:cTn>
                                        <p:tgtEl>
                                          <p:spTgt spid="4">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6" dur="1" fill="hold">
                                          <p:stCondLst>
                                            <p:cond delay="249"/>
                                          </p:stCondLst>
                                        </p:cTn>
                                        <p:tgtEl>
                                          <p:spTgt spid="4">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nodeType="clickEffect">
                                  <p:stCondLst>
                                    <p:cond delay="0"/>
                                  </p:stCondLst>
                                  <p:iterate type="lt">
                                    <p:tmPct val="10000"/>
                                  </p:iterate>
                                  <p:childTnLst>
                                    <p:set>
                                      <p:cBhvr>
                                        <p:cTn id="30" dur="1" fill="hold">
                                          <p:stCondLst>
                                            <p:cond delay="0"/>
                                          </p:stCondLst>
                                        </p:cTn>
                                        <p:tgtEl>
                                          <p:spTgt spid="4">
                                            <p:txEl>
                                              <p:pRg st="3" end="3"/>
                                            </p:txEl>
                                          </p:spTgt>
                                        </p:tgtEl>
                                        <p:attrNameLst>
                                          <p:attrName>style.visibility</p:attrName>
                                        </p:attrNameLst>
                                      </p:cBhvr>
                                      <p:to>
                                        <p:strVal val="visible"/>
                                      </p:to>
                                    </p:set>
                                    <p:anim by="(-#ppt_w*2)" calcmode="lin" valueType="num">
                                      <p:cBhvr rctx="PPT">
                                        <p:cTn id="31" dur="375" autoRev="1" fill="hold">
                                          <p:stCondLst>
                                            <p:cond delay="0"/>
                                          </p:stCondLst>
                                        </p:cTn>
                                        <p:tgtEl>
                                          <p:spTgt spid="4">
                                            <p:txEl>
                                              <p:pRg st="3" end="3"/>
                                            </p:txEl>
                                          </p:spTgt>
                                        </p:tgtEl>
                                        <p:attrNameLst>
                                          <p:attrName>ppt_w</p:attrName>
                                        </p:attrNameLst>
                                      </p:cBhvr>
                                    </p:anim>
                                    <p:anim by="(#ppt_w*0.50)" calcmode="lin" valueType="num">
                                      <p:cBhvr>
                                        <p:cTn id="32" dur="375" decel="50000" autoRev="1" fill="hold">
                                          <p:stCondLst>
                                            <p:cond delay="0"/>
                                          </p:stCondLst>
                                        </p:cTn>
                                        <p:tgtEl>
                                          <p:spTgt spid="4">
                                            <p:txEl>
                                              <p:pRg st="3" end="3"/>
                                            </p:txEl>
                                          </p:spTgt>
                                        </p:tgtEl>
                                        <p:attrNameLst>
                                          <p:attrName>ppt_x</p:attrName>
                                        </p:attrNameLst>
                                      </p:cBhvr>
                                    </p:anim>
                                    <p:anim from="(-#ppt_h/2)" to="(#ppt_y)" calcmode="lin" valueType="num">
                                      <p:cBhvr>
                                        <p:cTn id="33" dur="750" fill="hold">
                                          <p:stCondLst>
                                            <p:cond delay="0"/>
                                          </p:stCondLst>
                                        </p:cTn>
                                        <p:tgtEl>
                                          <p:spTgt spid="4">
                                            <p:txEl>
                                              <p:pRg st="3" end="3"/>
                                            </p:txEl>
                                          </p:spTgt>
                                        </p:tgtEl>
                                        <p:attrNameLst>
                                          <p:attrName>ppt_y</p:attrName>
                                        </p:attrNameLst>
                                      </p:cBhvr>
                                    </p:anim>
                                    <p:animRot by="21600000">
                                      <p:cBhvr>
                                        <p:cTn id="34" dur="750" fill="hold">
                                          <p:stCondLst>
                                            <p:cond delay="0"/>
                                          </p:stCondLst>
                                        </p:cTn>
                                        <p:tgtEl>
                                          <p:spTgt spid="4">
                                            <p:txEl>
                                              <p:pRg st="3" end="3"/>
                                            </p:txEl>
                                          </p:spTgt>
                                        </p:tgtEl>
                                        <p:attrNameLst>
                                          <p:attrName>r</p:attrName>
                                        </p:attrNameLst>
                                      </p:cBhvr>
                                    </p:animRot>
                                  </p:childTnLst>
                                </p:cTn>
                              </p:par>
                              <p:par>
                                <p:cTn id="35" presetID="56" presetClass="entr" presetSubtype="0" fill="hold" nodeType="withEffect">
                                  <p:stCondLst>
                                    <p:cond delay="0"/>
                                  </p:stCondLst>
                                  <p:iterate type="lt">
                                    <p:tmPct val="10000"/>
                                  </p:iterate>
                                  <p:childTnLst>
                                    <p:set>
                                      <p:cBhvr>
                                        <p:cTn id="36" dur="1" fill="hold">
                                          <p:stCondLst>
                                            <p:cond delay="0"/>
                                          </p:stCondLst>
                                        </p:cTn>
                                        <p:tgtEl>
                                          <p:spTgt spid="4">
                                            <p:txEl>
                                              <p:pRg st="4" end="4"/>
                                            </p:txEl>
                                          </p:spTgt>
                                        </p:tgtEl>
                                        <p:attrNameLst>
                                          <p:attrName>style.visibility</p:attrName>
                                        </p:attrNameLst>
                                      </p:cBhvr>
                                      <p:to>
                                        <p:strVal val="visible"/>
                                      </p:to>
                                    </p:set>
                                    <p:anim by="(-#ppt_w*2)" calcmode="lin" valueType="num">
                                      <p:cBhvr rctx="PPT">
                                        <p:cTn id="37" dur="375" autoRev="1" fill="hold">
                                          <p:stCondLst>
                                            <p:cond delay="0"/>
                                          </p:stCondLst>
                                        </p:cTn>
                                        <p:tgtEl>
                                          <p:spTgt spid="4">
                                            <p:txEl>
                                              <p:pRg st="4" end="4"/>
                                            </p:txEl>
                                          </p:spTgt>
                                        </p:tgtEl>
                                        <p:attrNameLst>
                                          <p:attrName>ppt_w</p:attrName>
                                        </p:attrNameLst>
                                      </p:cBhvr>
                                    </p:anim>
                                    <p:anim by="(#ppt_w*0.50)" calcmode="lin" valueType="num">
                                      <p:cBhvr>
                                        <p:cTn id="38" dur="375" decel="50000" autoRev="1" fill="hold">
                                          <p:stCondLst>
                                            <p:cond delay="0"/>
                                          </p:stCondLst>
                                        </p:cTn>
                                        <p:tgtEl>
                                          <p:spTgt spid="4">
                                            <p:txEl>
                                              <p:pRg st="4" end="4"/>
                                            </p:txEl>
                                          </p:spTgt>
                                        </p:tgtEl>
                                        <p:attrNameLst>
                                          <p:attrName>ppt_x</p:attrName>
                                        </p:attrNameLst>
                                      </p:cBhvr>
                                    </p:anim>
                                    <p:anim from="(-#ppt_h/2)" to="(#ppt_y)" calcmode="lin" valueType="num">
                                      <p:cBhvr>
                                        <p:cTn id="39" dur="750" fill="hold">
                                          <p:stCondLst>
                                            <p:cond delay="0"/>
                                          </p:stCondLst>
                                        </p:cTn>
                                        <p:tgtEl>
                                          <p:spTgt spid="4">
                                            <p:txEl>
                                              <p:pRg st="4" end="4"/>
                                            </p:txEl>
                                          </p:spTgt>
                                        </p:tgtEl>
                                        <p:attrNameLst>
                                          <p:attrName>ppt_y</p:attrName>
                                        </p:attrNameLst>
                                      </p:cBhvr>
                                    </p:anim>
                                    <p:animRot by="21600000">
                                      <p:cBhvr>
                                        <p:cTn id="40" dur="750" fill="hold">
                                          <p:stCondLst>
                                            <p:cond delay="0"/>
                                          </p:stCondLst>
                                        </p:cTn>
                                        <p:tgtEl>
                                          <p:spTgt spid="4">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188640"/>
            <a:ext cx="9144000" cy="6480720"/>
          </a:xfrm>
          <a:prstGeom prst="rect">
            <a:avLst/>
          </a:prstGeom>
          <a:solidFill>
            <a:schemeClr val="accent6">
              <a:lumMod val="60000"/>
              <a:lumOff val="40000"/>
            </a:schemeClr>
          </a:solidFill>
          <a:ln>
            <a:solidFill>
              <a:srgbClr val="FF0000"/>
            </a:solidFill>
          </a:ln>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ar-IQ" sz="4000" b="1" dirty="0" smtClean="0">
                <a:solidFill>
                  <a:prstClr val="black"/>
                </a:solidFill>
              </a:rPr>
              <a:t> </a:t>
            </a:r>
            <a:r>
              <a:rPr lang="ar-IQ" sz="4000" b="1" u="sng" dirty="0" smtClean="0">
                <a:solidFill>
                  <a:srgbClr val="002060"/>
                </a:solidFill>
              </a:rPr>
              <a:t>سادسا / التعلم الأتقاني</a:t>
            </a:r>
            <a:r>
              <a:rPr lang="ar-SA" sz="4000" b="1" u="sng" dirty="0" smtClean="0">
                <a:solidFill>
                  <a:srgbClr val="002060"/>
                </a:solidFill>
              </a:rPr>
              <a:t> </a:t>
            </a:r>
            <a:r>
              <a:rPr lang="ar-IQ" sz="4000" b="1" u="sng" dirty="0" smtClean="0">
                <a:solidFill>
                  <a:srgbClr val="002060"/>
                </a:solidFill>
              </a:rPr>
              <a:t>(</a:t>
            </a:r>
            <a:r>
              <a:rPr lang="en-US" sz="4000" b="1" u="sng" dirty="0" smtClean="0">
                <a:solidFill>
                  <a:srgbClr val="002060"/>
                </a:solidFill>
              </a:rPr>
              <a:t>Mastery of Learning</a:t>
            </a:r>
            <a:r>
              <a:rPr lang="ar-IQ" sz="4000" b="1" u="sng" dirty="0" smtClean="0">
                <a:solidFill>
                  <a:srgbClr val="002060"/>
                </a:solidFill>
              </a:rPr>
              <a:t>):</a:t>
            </a:r>
            <a:endParaRPr lang="en-US" sz="4000" b="1" u="sng" dirty="0" smtClean="0">
              <a:solidFill>
                <a:srgbClr val="002060"/>
              </a:solidFill>
            </a:endParaRPr>
          </a:p>
          <a:p>
            <a:pPr algn="justLow">
              <a:lnSpc>
                <a:spcPct val="150000"/>
              </a:lnSpc>
              <a:buFont typeface="Arial" pitchFamily="34" charset="0"/>
              <a:buNone/>
            </a:pPr>
            <a:r>
              <a:rPr lang="ar-SA" sz="4000" b="1" dirty="0" smtClean="0">
                <a:solidFill>
                  <a:prstClr val="black"/>
                </a:solidFill>
              </a:rPr>
              <a:t>   </a:t>
            </a:r>
            <a:r>
              <a:rPr lang="ar-IQ" sz="4000" b="1" dirty="0" smtClean="0">
                <a:solidFill>
                  <a:srgbClr val="0070C0"/>
                </a:solidFill>
              </a:rPr>
              <a:t>ويقصد به وصول المتعلم او المجموعة المتعلمة الى</a:t>
            </a:r>
            <a:r>
              <a:rPr lang="ar-SA" sz="4000" b="1" dirty="0" smtClean="0">
                <a:solidFill>
                  <a:srgbClr val="0070C0"/>
                </a:solidFill>
              </a:rPr>
              <a:t> </a:t>
            </a:r>
            <a:r>
              <a:rPr lang="ar-IQ" sz="4000" b="1" dirty="0" smtClean="0">
                <a:solidFill>
                  <a:srgbClr val="0070C0"/>
                </a:solidFill>
              </a:rPr>
              <a:t>درجة الاتقان في التعلم والآداء المهارة قبل الانتقال الى تعلم مهارات اخرى اكثر تعقيدا وصعوبة وتراعي</a:t>
            </a:r>
            <a:r>
              <a:rPr lang="ar-SA" sz="4000" b="1" dirty="0" smtClean="0">
                <a:solidFill>
                  <a:srgbClr val="0070C0"/>
                </a:solidFill>
              </a:rPr>
              <a:t> </a:t>
            </a:r>
            <a:r>
              <a:rPr lang="ar-IQ" sz="4000" b="1" dirty="0" smtClean="0">
                <a:solidFill>
                  <a:srgbClr val="0070C0"/>
                </a:solidFill>
              </a:rPr>
              <a:t>هذه الطريقة الفروق الفردية بين الافراد الذين</a:t>
            </a:r>
            <a:r>
              <a:rPr lang="ar-SA" sz="4000" b="1" dirty="0" smtClean="0">
                <a:solidFill>
                  <a:srgbClr val="0070C0"/>
                </a:solidFill>
              </a:rPr>
              <a:t> </a:t>
            </a:r>
            <a:r>
              <a:rPr lang="ar-IQ" sz="4000" b="1" dirty="0" smtClean="0">
                <a:solidFill>
                  <a:srgbClr val="0070C0"/>
                </a:solidFill>
              </a:rPr>
              <a:t>يحتاجون الى تكرارات اكثر من الاخرين</a:t>
            </a:r>
            <a:r>
              <a:rPr lang="ar-SA" sz="4000" b="1" dirty="0" smtClean="0">
                <a:solidFill>
                  <a:srgbClr val="0070C0"/>
                </a:solidFill>
              </a:rPr>
              <a:t> </a:t>
            </a:r>
            <a:r>
              <a:rPr lang="ar-IQ" sz="4000" b="1" dirty="0" smtClean="0">
                <a:solidFill>
                  <a:srgbClr val="0070C0"/>
                </a:solidFill>
              </a:rPr>
              <a:t>.</a:t>
            </a:r>
            <a:endParaRPr lang="en-US" sz="4000" b="1" dirty="0">
              <a:solidFill>
                <a:srgbClr val="0070C0"/>
              </a:solidFill>
            </a:endParaRPr>
          </a:p>
        </p:txBody>
      </p:sp>
    </p:spTree>
    <p:extLst>
      <p:ext uri="{BB962C8B-B14F-4D97-AF65-F5344CB8AC3E}">
        <p14:creationId xmlns:p14="http://schemas.microsoft.com/office/powerpoint/2010/main" val="3054234193"/>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nodeType="withEffect">
                                  <p:stCondLst>
                                    <p:cond delay="0"/>
                                  </p:stCondLst>
                                  <p:iterate type="lt">
                                    <p:tmPct val="4000"/>
                                  </p:iterate>
                                  <p:childTnLst>
                                    <p:set>
                                      <p:cBhvr override="childStyle">
                                        <p:cTn id="6" dur="10" fill="hold"/>
                                        <p:tgtEl>
                                          <p:spTgt spid="4">
                                            <p:txEl>
                                              <p:pRg st="0" end="0"/>
                                            </p:txEl>
                                          </p:spTgt>
                                        </p:tgtEl>
                                        <p:attrNameLst>
                                          <p:attrName>style.textDecorationUnderline</p:attrName>
                                        </p:attrNameLst>
                                      </p:cBhvr>
                                      <p:to>
                                        <p:strVal val="true"/>
                                      </p:to>
                                    </p:set>
                                  </p:childTnLst>
                                </p:cTn>
                              </p:par>
                            </p:childTnLst>
                          </p:cTn>
                        </p:par>
                        <p:par>
                          <p:cTn id="7" fill="hold">
                            <p:stCondLst>
                              <p:cond delay="26"/>
                            </p:stCondLst>
                            <p:childTnLst>
                              <p:par>
                                <p:cTn id="8" presetID="26" presetClass="path" presetSubtype="0" accel="50000" decel="50000" fill="hold" nodeType="after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9" dur="2000" fill="hold"/>
                                        <p:tgtEl>
                                          <p:spTgt spid="4">
                                            <p:txEl>
                                              <p:pRg st="1" end="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374848" y="188640"/>
            <a:ext cx="8229600" cy="6453187"/>
          </a:xfrm>
          <a:solidFill>
            <a:schemeClr val="tx2">
              <a:lumMod val="20000"/>
              <a:lumOff val="80000"/>
            </a:schemeClr>
          </a:solidFill>
        </p:spPr>
        <p:txBody>
          <a:bodyPr>
            <a:normAutofit fontScale="92500" lnSpcReduction="10000"/>
          </a:bodyPr>
          <a:lstStyle/>
          <a:p>
            <a:pPr marL="0" indent="0" algn="just">
              <a:lnSpc>
                <a:spcPct val="90000"/>
              </a:lnSpc>
              <a:buNone/>
            </a:pPr>
            <a:r>
              <a:rPr lang="ar-SA" sz="2800" u="sng" dirty="0" smtClean="0">
                <a:solidFill>
                  <a:srgbClr val="0070C0"/>
                </a:solidFill>
              </a:rPr>
              <a:t>2–</a:t>
            </a:r>
            <a:r>
              <a:rPr lang="ar-IQ" sz="2800" u="sng" dirty="0" smtClean="0">
                <a:solidFill>
                  <a:srgbClr val="0070C0"/>
                </a:solidFill>
              </a:rPr>
              <a:t>التشويق والاثارة</a:t>
            </a:r>
            <a:r>
              <a:rPr lang="ar-SA" sz="2800" u="sng" dirty="0" smtClean="0">
                <a:solidFill>
                  <a:srgbClr val="0070C0"/>
                </a:solidFill>
              </a:rPr>
              <a:t>: </a:t>
            </a:r>
            <a:r>
              <a:rPr lang="ar-SA" sz="2800" dirty="0" smtClean="0">
                <a:solidFill>
                  <a:schemeClr val="accent3">
                    <a:lumMod val="50000"/>
                  </a:schemeClr>
                </a:solidFill>
              </a:rPr>
              <a:t>الإ</a:t>
            </a:r>
            <a:r>
              <a:rPr lang="ar-IQ" sz="2800" dirty="0" smtClean="0">
                <a:solidFill>
                  <a:schemeClr val="accent3">
                    <a:lumMod val="50000"/>
                  </a:schemeClr>
                </a:solidFill>
              </a:rPr>
              <a:t>ثارة </a:t>
            </a:r>
            <a:r>
              <a:rPr lang="ar-IQ" sz="2800" dirty="0">
                <a:solidFill>
                  <a:schemeClr val="accent3">
                    <a:lumMod val="50000"/>
                  </a:schemeClr>
                </a:solidFill>
              </a:rPr>
              <a:t>والتشويق في العمل تعد من اساسيات عملية التعلم فإعطاء لعبة صغيرة أو تحفيز أو سفرة جماعية وماشابه ذلك يؤدى الى </a:t>
            </a:r>
            <a:r>
              <a:rPr lang="ar-IQ" sz="2800" dirty="0" smtClean="0">
                <a:solidFill>
                  <a:schemeClr val="accent3">
                    <a:lumMod val="50000"/>
                  </a:schemeClr>
                </a:solidFill>
              </a:rPr>
              <a:t>است</a:t>
            </a:r>
            <a:r>
              <a:rPr lang="ar-SA" sz="2800" dirty="0" smtClean="0">
                <a:solidFill>
                  <a:schemeClr val="accent3">
                    <a:lumMod val="50000"/>
                  </a:schemeClr>
                </a:solidFill>
              </a:rPr>
              <a:t>ع</a:t>
            </a:r>
            <a:r>
              <a:rPr lang="ar-IQ" sz="2800" dirty="0" smtClean="0">
                <a:solidFill>
                  <a:schemeClr val="accent3">
                    <a:lumMod val="50000"/>
                  </a:schemeClr>
                </a:solidFill>
              </a:rPr>
              <a:t>ادة </a:t>
            </a:r>
            <a:r>
              <a:rPr lang="ar-IQ" sz="2800" dirty="0">
                <a:solidFill>
                  <a:schemeClr val="accent3">
                    <a:lumMod val="50000"/>
                  </a:schemeClr>
                </a:solidFill>
              </a:rPr>
              <a:t>النشاط البدنى </a:t>
            </a:r>
            <a:r>
              <a:rPr lang="ar-IQ" sz="2800" dirty="0" smtClean="0">
                <a:solidFill>
                  <a:schemeClr val="accent3">
                    <a:lumMod val="50000"/>
                  </a:schemeClr>
                </a:solidFill>
              </a:rPr>
              <a:t>و</a:t>
            </a:r>
            <a:r>
              <a:rPr lang="ar-SA" sz="2800" dirty="0" smtClean="0">
                <a:solidFill>
                  <a:schemeClr val="accent3">
                    <a:lumMod val="50000"/>
                  </a:schemeClr>
                </a:solidFill>
              </a:rPr>
              <a:t>إبعاد عامل الملل وخلق حالة من التعزيز والتشجيع يؤدي الى</a:t>
            </a:r>
            <a:r>
              <a:rPr lang="ar-SA" sz="2800" dirty="0">
                <a:solidFill>
                  <a:schemeClr val="accent3">
                    <a:lumMod val="50000"/>
                  </a:schemeClr>
                </a:solidFill>
              </a:rPr>
              <a:t> </a:t>
            </a:r>
            <a:r>
              <a:rPr lang="ar-IQ" sz="2800" dirty="0" smtClean="0">
                <a:solidFill>
                  <a:schemeClr val="accent3">
                    <a:lumMod val="50000"/>
                  </a:schemeClr>
                </a:solidFill>
              </a:rPr>
              <a:t>مرحلة </a:t>
            </a:r>
            <a:r>
              <a:rPr lang="ar-IQ" sz="2800" dirty="0">
                <a:solidFill>
                  <a:schemeClr val="accent3">
                    <a:lumMod val="50000"/>
                  </a:schemeClr>
                </a:solidFill>
              </a:rPr>
              <a:t>جديدة لكسب المعلومات . </a:t>
            </a:r>
          </a:p>
          <a:p>
            <a:pPr>
              <a:lnSpc>
                <a:spcPct val="90000"/>
              </a:lnSpc>
            </a:pPr>
            <a:endParaRPr lang="ar-IQ" sz="700" dirty="0"/>
          </a:p>
          <a:p>
            <a:pPr marL="0" indent="0" algn="just">
              <a:lnSpc>
                <a:spcPct val="90000"/>
              </a:lnSpc>
              <a:buNone/>
            </a:pPr>
            <a:r>
              <a:rPr lang="ar-IQ" sz="2300" dirty="0"/>
              <a:t> </a:t>
            </a:r>
            <a:r>
              <a:rPr lang="ar-IQ" sz="2800" u="sng" dirty="0">
                <a:solidFill>
                  <a:srgbClr val="FF0000"/>
                </a:solidFill>
              </a:rPr>
              <a:t>3- الممارسة </a:t>
            </a:r>
            <a:r>
              <a:rPr lang="ar-IQ" sz="2800" u="sng" dirty="0" smtClean="0">
                <a:solidFill>
                  <a:srgbClr val="FF0000"/>
                </a:solidFill>
              </a:rPr>
              <a:t>والت</a:t>
            </a:r>
            <a:r>
              <a:rPr lang="ar-SA" sz="2800" u="sng" dirty="0" smtClean="0">
                <a:solidFill>
                  <a:srgbClr val="FF0000"/>
                </a:solidFill>
              </a:rPr>
              <a:t>دريب:</a:t>
            </a:r>
            <a:r>
              <a:rPr lang="ar-IQ" sz="2000" dirty="0" smtClean="0"/>
              <a:t> </a:t>
            </a:r>
            <a:r>
              <a:rPr lang="ar-SA" sz="2400" dirty="0" smtClean="0">
                <a:solidFill>
                  <a:schemeClr val="tx1">
                    <a:lumMod val="95000"/>
                    <a:lumOff val="5000"/>
                  </a:schemeClr>
                </a:solidFill>
              </a:rPr>
              <a:t>أ</a:t>
            </a:r>
            <a:r>
              <a:rPr lang="ar-SA" sz="2800" dirty="0" smtClean="0">
                <a:solidFill>
                  <a:schemeClr val="tx1">
                    <a:lumMod val="95000"/>
                    <a:lumOff val="5000"/>
                  </a:schemeClr>
                </a:solidFill>
              </a:rPr>
              <a:t>ي مهارة رياضية </a:t>
            </a:r>
            <a:r>
              <a:rPr lang="ar-IQ" sz="2800" dirty="0" smtClean="0">
                <a:solidFill>
                  <a:schemeClr val="tx1">
                    <a:lumMod val="95000"/>
                    <a:lumOff val="5000"/>
                  </a:schemeClr>
                </a:solidFill>
              </a:rPr>
              <a:t>لايمكن تعلم</a:t>
            </a:r>
            <a:r>
              <a:rPr lang="ar-SA" sz="2800" dirty="0" smtClean="0">
                <a:solidFill>
                  <a:schemeClr val="tx1">
                    <a:lumMod val="95000"/>
                    <a:lumOff val="5000"/>
                  </a:schemeClr>
                </a:solidFill>
              </a:rPr>
              <a:t>ها مالم تتم التدريب عليها</a:t>
            </a:r>
            <a:r>
              <a:rPr lang="ar-IQ" sz="2800" dirty="0" smtClean="0">
                <a:solidFill>
                  <a:schemeClr val="tx1">
                    <a:lumMod val="95000"/>
                    <a:lumOff val="5000"/>
                  </a:schemeClr>
                </a:solidFill>
              </a:rPr>
              <a:t> </a:t>
            </a:r>
            <a:r>
              <a:rPr lang="ar-IQ" sz="2800" dirty="0">
                <a:solidFill>
                  <a:schemeClr val="tx1">
                    <a:lumMod val="95000"/>
                    <a:lumOff val="5000"/>
                  </a:schemeClr>
                </a:solidFill>
              </a:rPr>
              <a:t>من </a:t>
            </a:r>
            <a:r>
              <a:rPr lang="ar-IQ" sz="2800" dirty="0" smtClean="0">
                <a:solidFill>
                  <a:schemeClr val="tx1">
                    <a:lumMod val="95000"/>
                    <a:lumOff val="5000"/>
                  </a:schemeClr>
                </a:solidFill>
              </a:rPr>
              <a:t>خلال</a:t>
            </a:r>
            <a:r>
              <a:rPr lang="ar-SA" sz="2800" dirty="0" smtClean="0">
                <a:solidFill>
                  <a:schemeClr val="tx1">
                    <a:lumMod val="95000"/>
                    <a:lumOff val="5000"/>
                  </a:schemeClr>
                </a:solidFill>
              </a:rPr>
              <a:t> التكرارات المتتالية، فالممارسة تنمي الدوافع إذا أقترنت بالتشجيع و التوجيه من المدرس لأجل الوصول المتعلم الى الإتقان والثبات الحركي</a:t>
            </a:r>
            <a:r>
              <a:rPr lang="ar-IQ" sz="2800" dirty="0" smtClean="0">
                <a:solidFill>
                  <a:schemeClr val="tx1">
                    <a:lumMod val="95000"/>
                    <a:lumOff val="5000"/>
                  </a:schemeClr>
                </a:solidFill>
              </a:rPr>
              <a:t> </a:t>
            </a:r>
            <a:r>
              <a:rPr lang="ar-IQ" sz="2800" dirty="0">
                <a:solidFill>
                  <a:schemeClr val="tx1">
                    <a:lumMod val="95000"/>
                    <a:lumOff val="5000"/>
                  </a:schemeClr>
                </a:solidFill>
              </a:rPr>
              <a:t>. </a:t>
            </a:r>
            <a:endParaRPr lang="ar-IQ" sz="500" dirty="0">
              <a:solidFill>
                <a:srgbClr val="000000"/>
              </a:solidFill>
            </a:endParaRPr>
          </a:p>
          <a:p>
            <a:pPr marL="0" indent="0" algn="just">
              <a:lnSpc>
                <a:spcPct val="90000"/>
              </a:lnSpc>
              <a:buNone/>
            </a:pPr>
            <a:r>
              <a:rPr lang="ar-SA" sz="2800" u="sng" dirty="0">
                <a:solidFill>
                  <a:srgbClr val="C00000"/>
                </a:solidFill>
              </a:rPr>
              <a:t>4- </a:t>
            </a:r>
            <a:r>
              <a:rPr lang="ar-IQ" sz="2800" u="sng" dirty="0">
                <a:solidFill>
                  <a:srgbClr val="C00000"/>
                </a:solidFill>
              </a:rPr>
              <a:t>الاتقان والثبات والتجارب </a:t>
            </a:r>
            <a:r>
              <a:rPr lang="ar-IQ" sz="2800" u="sng" dirty="0" smtClean="0">
                <a:solidFill>
                  <a:srgbClr val="C00000"/>
                </a:solidFill>
              </a:rPr>
              <a:t>السابقة</a:t>
            </a:r>
            <a:r>
              <a:rPr lang="ar-SA" sz="2800" u="sng" dirty="0" smtClean="0">
                <a:solidFill>
                  <a:srgbClr val="C00000"/>
                </a:solidFill>
              </a:rPr>
              <a:t>:</a:t>
            </a:r>
            <a:r>
              <a:rPr lang="ar-IQ" sz="2800" dirty="0">
                <a:solidFill>
                  <a:srgbClr val="002060"/>
                </a:solidFill>
              </a:rPr>
              <a:t>ان عملية الاتقان وثبات المهارة تؤدى الى تسهيل عملية </a:t>
            </a:r>
            <a:r>
              <a:rPr lang="ar-IQ" sz="2800" dirty="0" smtClean="0">
                <a:solidFill>
                  <a:srgbClr val="002060"/>
                </a:solidFill>
              </a:rPr>
              <a:t>التعلم </a:t>
            </a:r>
            <a:r>
              <a:rPr lang="ar-IQ" sz="2800" dirty="0">
                <a:solidFill>
                  <a:srgbClr val="002060"/>
                </a:solidFill>
              </a:rPr>
              <a:t>بالاضافة الى ان التجارب السابقة أو الخبرة لها دور بارز لان هناك مواقف أو مهارات متشابهة يمكن من خلال عملية نقل اثر </a:t>
            </a:r>
            <a:r>
              <a:rPr lang="ar-IQ" sz="2800" dirty="0" smtClean="0">
                <a:solidFill>
                  <a:srgbClr val="002060"/>
                </a:solidFill>
              </a:rPr>
              <a:t>التعلم،</a:t>
            </a:r>
            <a:r>
              <a:rPr lang="ar-SA" sz="2800" dirty="0" smtClean="0">
                <a:solidFill>
                  <a:srgbClr val="002060"/>
                </a:solidFill>
              </a:rPr>
              <a:t> فإتقان المهارة يعكس صفة ثباتها لدى المتعلم والتي يؤدي الى الأداء النموذجي المتميز بالإتقان والدقة والثبات</a:t>
            </a:r>
            <a:r>
              <a:rPr lang="ar-IQ" sz="2800" dirty="0" smtClean="0">
                <a:solidFill>
                  <a:srgbClr val="002060"/>
                </a:solidFill>
              </a:rPr>
              <a:t> </a:t>
            </a:r>
            <a:endParaRPr lang="ar-SA" sz="2400" dirty="0" smtClean="0">
              <a:solidFill>
                <a:srgbClr val="002060"/>
              </a:solidFill>
            </a:endParaRPr>
          </a:p>
          <a:p>
            <a:pPr marL="0" indent="0" algn="just">
              <a:lnSpc>
                <a:spcPct val="90000"/>
              </a:lnSpc>
              <a:buNone/>
            </a:pPr>
            <a:r>
              <a:rPr lang="ar-SA" sz="2500" b="1" u="sng" dirty="0">
                <a:solidFill>
                  <a:srgbClr val="00B050"/>
                </a:solidFill>
              </a:rPr>
              <a:t>5</a:t>
            </a:r>
            <a:r>
              <a:rPr lang="ar-IQ" sz="2500" b="1" u="sng" dirty="0">
                <a:solidFill>
                  <a:srgbClr val="00B050"/>
                </a:solidFill>
              </a:rPr>
              <a:t>- تأثير المجتمع والبيئة</a:t>
            </a:r>
            <a:r>
              <a:rPr lang="ar-SA" sz="2500" b="1" u="sng" dirty="0" smtClean="0">
                <a:solidFill>
                  <a:srgbClr val="00B050"/>
                </a:solidFill>
              </a:rPr>
              <a:t>:</a:t>
            </a:r>
            <a:r>
              <a:rPr lang="ar-IQ" sz="3000" dirty="0" smtClean="0">
                <a:solidFill>
                  <a:srgbClr val="C00000"/>
                </a:solidFill>
              </a:rPr>
              <a:t>إن </a:t>
            </a:r>
            <a:r>
              <a:rPr lang="ar-IQ" sz="3000" dirty="0">
                <a:solidFill>
                  <a:srgbClr val="C00000"/>
                </a:solidFill>
              </a:rPr>
              <a:t>البيئة </a:t>
            </a:r>
            <a:r>
              <a:rPr lang="ar-SA" sz="3000" dirty="0" smtClean="0">
                <a:solidFill>
                  <a:srgbClr val="C00000"/>
                </a:solidFill>
              </a:rPr>
              <a:t>التعليمية </a:t>
            </a:r>
            <a:r>
              <a:rPr lang="ar-IQ" sz="3000" dirty="0" smtClean="0">
                <a:solidFill>
                  <a:srgbClr val="C00000"/>
                </a:solidFill>
              </a:rPr>
              <a:t>التي </a:t>
            </a:r>
            <a:r>
              <a:rPr lang="ar-IQ" sz="3000" dirty="0">
                <a:solidFill>
                  <a:srgbClr val="C00000"/>
                </a:solidFill>
              </a:rPr>
              <a:t>يعيش فيه الفرد من حيث المناخ وتوفير الاجهزة والادوات بالاضافة الى نوعية الافراد التى يتم التعامل معهم يلعب دورا بارزا </a:t>
            </a:r>
            <a:r>
              <a:rPr lang="ar-IQ" sz="3000" dirty="0" smtClean="0">
                <a:solidFill>
                  <a:srgbClr val="C00000"/>
                </a:solidFill>
              </a:rPr>
              <a:t>وبالاخص </a:t>
            </a:r>
            <a:r>
              <a:rPr lang="ar-IQ" sz="3000" dirty="0">
                <a:solidFill>
                  <a:srgbClr val="C00000"/>
                </a:solidFill>
              </a:rPr>
              <a:t>اللغة </a:t>
            </a:r>
            <a:r>
              <a:rPr lang="ar-SA" sz="3000" dirty="0" smtClean="0">
                <a:solidFill>
                  <a:srgbClr val="C00000"/>
                </a:solidFill>
              </a:rPr>
              <a:t>كل هذه تمثل مباديء أساسية تثير الدوافع لدى المتعلم لتغيير سلوكه المهاري </a:t>
            </a:r>
            <a:r>
              <a:rPr lang="ar-IQ" sz="3000" dirty="0" smtClean="0">
                <a:solidFill>
                  <a:srgbClr val="C00000"/>
                </a:solidFill>
              </a:rPr>
              <a:t>و</a:t>
            </a:r>
            <a:r>
              <a:rPr lang="ar-SA" sz="3000" dirty="0" smtClean="0">
                <a:solidFill>
                  <a:srgbClr val="C00000"/>
                </a:solidFill>
              </a:rPr>
              <a:t>تحسين مستوى أدائه الحركي</a:t>
            </a:r>
            <a:r>
              <a:rPr lang="ar-IQ" sz="3000" dirty="0" smtClean="0">
                <a:solidFill>
                  <a:srgbClr val="C00000"/>
                </a:solidFill>
              </a:rPr>
              <a:t> </a:t>
            </a:r>
            <a:r>
              <a:rPr lang="ar-IQ" sz="3000" dirty="0">
                <a:solidFill>
                  <a:srgbClr val="C00000"/>
                </a:solidFill>
              </a:rPr>
              <a:t>. </a:t>
            </a:r>
            <a:endParaRPr lang="ar-IQ" sz="2400" dirty="0">
              <a:solidFill>
                <a:srgbClr val="C00000"/>
              </a:solidFill>
            </a:endParaRPr>
          </a:p>
        </p:txBody>
      </p:sp>
    </p:spTree>
    <p:extLst>
      <p:ext uri="{BB962C8B-B14F-4D97-AF65-F5344CB8AC3E}">
        <p14:creationId xmlns:p14="http://schemas.microsoft.com/office/powerpoint/2010/main" val="2817678785"/>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Blue tissue paper"/>
          <p:cNvSpPr>
            <a:spLocks noChangeArrowheads="1"/>
          </p:cNvSpPr>
          <p:nvPr/>
        </p:nvSpPr>
        <p:spPr bwMode="auto">
          <a:xfrm>
            <a:off x="35496" y="44624"/>
            <a:ext cx="7956376" cy="2520280"/>
          </a:xfrm>
          <a:prstGeom prst="cloudCallout">
            <a:avLst>
              <a:gd name="adj1" fmla="val 46931"/>
              <a:gd name="adj2" fmla="val 36718"/>
            </a:avLst>
          </a:prstGeom>
          <a:solidFill>
            <a:schemeClr val="accent3"/>
          </a:solidFill>
          <a:ln w="9525">
            <a:solidFill>
              <a:schemeClr val="tx1"/>
            </a:solidFill>
            <a:round/>
            <a:headEnd/>
            <a:tailEnd/>
          </a:ln>
        </p:spPr>
        <p:txBody>
          <a:bodyPr wrap="none" anchor="ctr"/>
          <a:lstStyle/>
          <a:p>
            <a:pPr algn="ctr" eaLnBrk="0" fontAlgn="base" hangingPunct="0">
              <a:spcBef>
                <a:spcPct val="0"/>
              </a:spcBef>
              <a:spcAft>
                <a:spcPct val="0"/>
              </a:spcAft>
            </a:pPr>
            <a:r>
              <a:rPr lang="ar-SA" sz="3600" b="1" dirty="0">
                <a:solidFill>
                  <a:srgbClr val="000000"/>
                </a:solidFill>
              </a:rPr>
              <a:t>كن متحمساً لعملك وتكيف مع ما تريد عمله</a:t>
            </a:r>
            <a:endParaRPr lang="en-US" sz="3600" b="1" dirty="0">
              <a:solidFill>
                <a:srgbClr val="000000"/>
              </a:solidFill>
            </a:endParaRPr>
          </a:p>
          <a:p>
            <a:pPr algn="ctr" eaLnBrk="0" fontAlgn="base" hangingPunct="0">
              <a:spcBef>
                <a:spcPct val="0"/>
              </a:spcBef>
              <a:spcAft>
                <a:spcPct val="0"/>
              </a:spcAft>
            </a:pPr>
            <a:r>
              <a:rPr lang="ar-SA" sz="4000" b="1" dirty="0">
                <a:solidFill>
                  <a:srgbClr val="000000"/>
                </a:solidFill>
                <a:ea typeface="Monotype Koufi"/>
                <a:cs typeface="Monotype Koufi"/>
              </a:rPr>
              <a:t>أعمل وأنت تبتسم وتتلذذ بممارسة العمل</a:t>
            </a:r>
            <a:r>
              <a:rPr lang="en-US" sz="3600" b="1" dirty="0">
                <a:solidFill>
                  <a:srgbClr val="000000"/>
                </a:solidFill>
              </a:rPr>
              <a:t> </a:t>
            </a:r>
          </a:p>
        </p:txBody>
      </p:sp>
      <p:graphicFrame>
        <p:nvGraphicFramePr>
          <p:cNvPr id="5" name="Object 4"/>
          <p:cNvGraphicFramePr>
            <a:graphicFrameLocks noChangeAspect="1"/>
          </p:cNvGraphicFramePr>
          <p:nvPr>
            <p:extLst>
              <p:ext uri="{D42A27DB-BD31-4B8C-83A1-F6EECF244321}">
                <p14:modId xmlns:p14="http://schemas.microsoft.com/office/powerpoint/2010/main" val="3824348769"/>
              </p:ext>
            </p:extLst>
          </p:nvPr>
        </p:nvGraphicFramePr>
        <p:xfrm>
          <a:off x="6477000" y="1556792"/>
          <a:ext cx="2573338" cy="5222875"/>
        </p:xfrm>
        <a:graphic>
          <a:graphicData uri="http://schemas.openxmlformats.org/presentationml/2006/ole">
            <mc:AlternateContent xmlns:mc="http://schemas.openxmlformats.org/markup-compatibility/2006">
              <mc:Choice xmlns:v="urn:schemas-microsoft-com:vml" Requires="v">
                <p:oleObj spid="_x0000_s9373" name="Clip" r:id="rId4" imgW="2573338" imgH="5222875" progId="">
                  <p:embed/>
                </p:oleObj>
              </mc:Choice>
              <mc:Fallback>
                <p:oleObj name="Clip" r:id="rId4" imgW="2573338" imgH="5222875"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1556792"/>
                        <a:ext cx="2573338"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WordArt 6"/>
          <p:cNvSpPr>
            <a:spLocks noChangeArrowheads="1" noChangeShapeType="1" noTextEdit="1"/>
          </p:cNvSpPr>
          <p:nvPr/>
        </p:nvSpPr>
        <p:spPr bwMode="auto">
          <a:xfrm>
            <a:off x="179512" y="2924944"/>
            <a:ext cx="6336704" cy="995164"/>
          </a:xfrm>
          <a:prstGeom prst="rect">
            <a:avLst/>
          </a:prstGeom>
          <a:solidFill>
            <a:schemeClr val="accent3"/>
          </a:solidFill>
        </p:spPr>
        <p:txBody>
          <a:bodyPr wrap="none" fromWordArt="1">
            <a:prstTxWarp prst="textPlain">
              <a:avLst>
                <a:gd name="adj" fmla="val 52230"/>
              </a:avLst>
            </a:prstTxWarp>
          </a:bodyPr>
          <a:lstStyle/>
          <a:p>
            <a:pPr algn="ctr" fontAlgn="base">
              <a:spcBef>
                <a:spcPct val="0"/>
              </a:spcBef>
              <a:spcAft>
                <a:spcPct val="0"/>
              </a:spcAft>
            </a:pPr>
            <a:r>
              <a:rPr lang="ar-IQ" sz="4000"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Monotype Koufi"/>
              </a:rPr>
              <a:t>مجرد </a:t>
            </a:r>
            <a:r>
              <a:rPr lang="ar-IQ" sz="4000" kern="10" dirty="0" smtClean="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Monotype Koufi"/>
              </a:rPr>
              <a:t>نص</a:t>
            </a:r>
            <a:r>
              <a:rPr lang="ar-SA" sz="4000" kern="10" dirty="0" smtClean="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Monotype Koufi"/>
              </a:rPr>
              <a:t>ائ</a:t>
            </a:r>
            <a:r>
              <a:rPr lang="ar-IQ" sz="4000" kern="10" dirty="0" smtClean="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Monotype Koufi"/>
              </a:rPr>
              <a:t>ح</a:t>
            </a:r>
            <a:endParaRPr lang="ar-IQ" sz="4000"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Monotype Koufi"/>
            </a:endParaRPr>
          </a:p>
        </p:txBody>
      </p:sp>
      <p:sp>
        <p:nvSpPr>
          <p:cNvPr id="8" name="WordArt 3"/>
          <p:cNvSpPr>
            <a:spLocks noChangeArrowheads="1" noChangeShapeType="1" noTextEdit="1"/>
          </p:cNvSpPr>
          <p:nvPr/>
        </p:nvSpPr>
        <p:spPr bwMode="auto">
          <a:xfrm>
            <a:off x="35496" y="4005064"/>
            <a:ext cx="6768752" cy="2304256"/>
          </a:xfrm>
          <a:prstGeom prst="rect">
            <a:avLst/>
          </a:prstGeom>
          <a:solidFill>
            <a:schemeClr val="accent4">
              <a:lumMod val="60000"/>
              <a:lumOff val="40000"/>
            </a:schemeClr>
          </a:solidFill>
        </p:spPr>
        <p:txBody>
          <a:bodyPr wrap="none" fromWordArt="1">
            <a:prstTxWarp prst="textPlain">
              <a:avLst>
                <a:gd name="adj" fmla="val 50000"/>
              </a:avLst>
            </a:prstTxWarp>
          </a:bodyPr>
          <a:lstStyle/>
          <a:p>
            <a:pPr algn="ctr" fontAlgn="base">
              <a:spcBef>
                <a:spcPct val="0"/>
              </a:spcBef>
              <a:spcAft>
                <a:spcPct val="0"/>
              </a:spcAft>
            </a:pPr>
            <a:r>
              <a:rPr lang="ar-SA" sz="4400" i="1" kern="10" dirty="0" smtClean="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rPr>
              <a:t>العلم بلا عمل كالشجرة بلا ثمر</a:t>
            </a:r>
            <a:endParaRPr lang="ar-IQ" sz="4400" i="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ndParaRPr>
          </a:p>
        </p:txBody>
      </p:sp>
    </p:spTree>
    <p:extLst>
      <p:ext uri="{BB962C8B-B14F-4D97-AF65-F5344CB8AC3E}">
        <p14:creationId xmlns:p14="http://schemas.microsoft.com/office/powerpoint/2010/main" val="2297972283"/>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3" name="chimes.wav"/>
          </p:stSnd>
        </p:sndAc>
      </p:transition>
    </mc:Choice>
    <mc:Fallback xmlns="">
      <p:transition spd="slow">
        <p:fade/>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6" grpId="0" animBg="1"/>
      <p:bldP spid="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5496" y="44624"/>
            <a:ext cx="9036496" cy="1800200"/>
          </a:xfrm>
        </p:spPr>
        <p:style>
          <a:lnRef idx="1">
            <a:schemeClr val="dk1"/>
          </a:lnRef>
          <a:fillRef idx="2">
            <a:schemeClr val="dk1"/>
          </a:fillRef>
          <a:effectRef idx="1">
            <a:schemeClr val="dk1"/>
          </a:effectRef>
          <a:fontRef idx="minor">
            <a:schemeClr val="dk1"/>
          </a:fontRef>
        </p:style>
        <p:txBody>
          <a:bodyPr>
            <a:normAutofit fontScale="90000"/>
          </a:bodyPr>
          <a:lstStyle/>
          <a:p>
            <a:pPr algn="just"/>
            <a:r>
              <a:rPr lang="ar-IQ" sz="3600" b="1" u="sng" dirty="0" smtClean="0">
                <a:solidFill>
                  <a:srgbClr val="00B050"/>
                </a:solidFill>
              </a:rPr>
              <a:t>الت</a:t>
            </a:r>
            <a:r>
              <a:rPr lang="ar-SA" sz="3600" b="1" u="sng" dirty="0" smtClean="0">
                <a:solidFill>
                  <a:srgbClr val="00B050"/>
                </a:solidFill>
              </a:rPr>
              <a:t>ــــــــــ</a:t>
            </a:r>
            <a:r>
              <a:rPr lang="ar-IQ" sz="3600" b="1" u="sng" dirty="0" smtClean="0">
                <a:solidFill>
                  <a:srgbClr val="00B050"/>
                </a:solidFill>
              </a:rPr>
              <a:t>دري</a:t>
            </a:r>
            <a:r>
              <a:rPr lang="ar-SA" sz="3600" b="1" u="sng" dirty="0" smtClean="0">
                <a:solidFill>
                  <a:srgbClr val="00B050"/>
                </a:solidFill>
              </a:rPr>
              <a:t>ــ</a:t>
            </a:r>
            <a:r>
              <a:rPr lang="ar-IQ" sz="3600" b="1" u="sng" dirty="0" smtClean="0">
                <a:solidFill>
                  <a:srgbClr val="00B050"/>
                </a:solidFill>
              </a:rPr>
              <a:t>ب ال</a:t>
            </a:r>
            <a:r>
              <a:rPr lang="ar-SA" sz="3600" b="1" u="sng" dirty="0" smtClean="0">
                <a:solidFill>
                  <a:srgbClr val="00B050"/>
                </a:solidFill>
              </a:rPr>
              <a:t>ـــــــــــــ</a:t>
            </a:r>
            <a:r>
              <a:rPr lang="ar-IQ" sz="3600" b="1" u="sng" dirty="0" smtClean="0">
                <a:solidFill>
                  <a:srgbClr val="00B050"/>
                </a:solidFill>
              </a:rPr>
              <a:t>ذهن</a:t>
            </a:r>
            <a:r>
              <a:rPr lang="ar-SA" sz="3600" b="1" u="sng" dirty="0" smtClean="0">
                <a:solidFill>
                  <a:srgbClr val="00B050"/>
                </a:solidFill>
              </a:rPr>
              <a:t>ي</a:t>
            </a:r>
            <a:r>
              <a:rPr lang="ar-SA" sz="3600" b="1" u="sng" dirty="0">
                <a:solidFill>
                  <a:srgbClr val="00B050"/>
                </a:solidFill>
              </a:rPr>
              <a:t>:</a:t>
            </a:r>
            <a:r>
              <a:rPr lang="en-US" b="1" u="sng" dirty="0" smtClean="0">
                <a:solidFill>
                  <a:srgbClr val="00B050"/>
                </a:solidFill>
              </a:rPr>
              <a:t>  </a:t>
            </a:r>
            <a:r>
              <a:rPr lang="ar-IQ" b="1" u="sng" dirty="0" smtClean="0">
                <a:solidFill>
                  <a:srgbClr val="00B050"/>
                </a:solidFill>
              </a:rPr>
              <a:t> </a:t>
            </a:r>
            <a:r>
              <a:rPr lang="en-US" b="1" u="sng" dirty="0" smtClean="0">
                <a:solidFill>
                  <a:srgbClr val="00B050"/>
                </a:solidFill>
              </a:rPr>
              <a:t> </a:t>
            </a:r>
            <a:r>
              <a:rPr lang="en-US" sz="4000" b="1" u="sng" dirty="0" smtClean="0">
                <a:solidFill>
                  <a:srgbClr val="00B050"/>
                </a:solidFill>
              </a:rPr>
              <a:t>Mental</a:t>
            </a:r>
            <a:r>
              <a:rPr lang="en-US" sz="2800" b="1" u="sng" dirty="0" smtClean="0">
                <a:solidFill>
                  <a:srgbClr val="00B050"/>
                </a:solidFill>
              </a:rPr>
              <a:t>   </a:t>
            </a:r>
            <a:r>
              <a:rPr lang="en-US" sz="4000" b="1" u="sng" dirty="0" smtClean="0">
                <a:solidFill>
                  <a:srgbClr val="00B050"/>
                </a:solidFill>
              </a:rPr>
              <a:t>Training</a:t>
            </a:r>
            <a:r>
              <a:rPr lang="ar-IQ" sz="1800" dirty="0" smtClean="0"/>
              <a:t/>
            </a:r>
            <a:br>
              <a:rPr lang="ar-IQ" sz="1800" dirty="0" smtClean="0"/>
            </a:br>
            <a:r>
              <a:rPr lang="ar-IQ" sz="2800" kern="10" dirty="0" smtClean="0">
                <a:ln w="12700">
                  <a:solidFill>
                    <a:srgbClr val="000000"/>
                  </a:solidFill>
                  <a:round/>
                  <a:headEnd/>
                  <a:tailEnd/>
                </a:ln>
                <a:solidFill>
                  <a:srgbClr val="C00000"/>
                </a:solidFill>
                <a:latin typeface="Monotype Koufi"/>
              </a:rPr>
              <a:t>هو </a:t>
            </a:r>
            <a:r>
              <a:rPr lang="ar-IQ" sz="2800" kern="10" dirty="0">
                <a:ln w="12700">
                  <a:solidFill>
                    <a:srgbClr val="000000"/>
                  </a:solidFill>
                  <a:round/>
                  <a:headEnd/>
                  <a:tailEnd/>
                </a:ln>
                <a:solidFill>
                  <a:srgbClr val="C00000"/>
                </a:solidFill>
                <a:latin typeface="Monotype Koufi"/>
              </a:rPr>
              <a:t>عملية </a:t>
            </a:r>
            <a:r>
              <a:rPr lang="ar-IQ" sz="2800" b="1" kern="10" dirty="0">
                <a:ln w="12700">
                  <a:solidFill>
                    <a:srgbClr val="000000"/>
                  </a:solidFill>
                  <a:round/>
                  <a:headEnd/>
                  <a:tailEnd/>
                </a:ln>
                <a:solidFill>
                  <a:srgbClr val="C00000"/>
                </a:solidFill>
                <a:latin typeface="Monotype Koufi"/>
              </a:rPr>
              <a:t>تكرار التصور الذاتي الارادي لخط سير حركة رياضية </a:t>
            </a:r>
            <a:r>
              <a:rPr lang="ar-IQ" sz="2800" b="1" kern="10" dirty="0" smtClean="0">
                <a:ln w="12700">
                  <a:solidFill>
                    <a:srgbClr val="000000"/>
                  </a:solidFill>
                  <a:round/>
                  <a:headEnd/>
                  <a:tailEnd/>
                </a:ln>
                <a:solidFill>
                  <a:srgbClr val="C00000"/>
                </a:solidFill>
                <a:latin typeface="Monotype Koufi"/>
              </a:rPr>
              <a:t>معينة، </a:t>
            </a:r>
            <a:r>
              <a:rPr lang="ar-IQ" sz="2800" b="1" kern="10" dirty="0">
                <a:ln w="12700">
                  <a:solidFill>
                    <a:srgbClr val="000000"/>
                  </a:solidFill>
                  <a:round/>
                  <a:headEnd/>
                  <a:tailEnd/>
                </a:ln>
                <a:solidFill>
                  <a:srgbClr val="C00000"/>
                </a:solidFill>
                <a:latin typeface="Monotype Koufi"/>
              </a:rPr>
              <a:t>ويحتوي هذا التصور على عوامل الرؤيا </a:t>
            </a:r>
            <a:r>
              <a:rPr lang="ar-SA" sz="2800" b="1" kern="10" dirty="0" smtClean="0">
                <a:ln w="12700">
                  <a:solidFill>
                    <a:srgbClr val="000000"/>
                  </a:solidFill>
                  <a:round/>
                  <a:headEnd/>
                  <a:tailEnd/>
                </a:ln>
                <a:solidFill>
                  <a:srgbClr val="C00000"/>
                </a:solidFill>
                <a:latin typeface="Monotype Koufi"/>
              </a:rPr>
              <a:t>و</a:t>
            </a:r>
            <a:r>
              <a:rPr lang="ar-IQ" sz="2800" b="1" kern="10" dirty="0" smtClean="0">
                <a:ln w="12700">
                  <a:solidFill>
                    <a:srgbClr val="000000"/>
                  </a:solidFill>
                  <a:round/>
                  <a:headEnd/>
                  <a:tailEnd/>
                </a:ln>
                <a:solidFill>
                  <a:srgbClr val="C00000"/>
                </a:solidFill>
                <a:latin typeface="Monotype Koufi"/>
              </a:rPr>
              <a:t>السمع </a:t>
            </a:r>
            <a:r>
              <a:rPr lang="ar-IQ" sz="2800" b="1" kern="10" dirty="0">
                <a:ln w="12700">
                  <a:solidFill>
                    <a:srgbClr val="000000"/>
                  </a:solidFill>
                  <a:round/>
                  <a:headEnd/>
                  <a:tailEnd/>
                </a:ln>
                <a:solidFill>
                  <a:srgbClr val="C00000"/>
                </a:solidFill>
                <a:latin typeface="Monotype Koufi"/>
              </a:rPr>
              <a:t>والاحساس بالحركة والمكان </a:t>
            </a:r>
            <a:r>
              <a:rPr lang="ar-IQ" sz="2800" b="1" kern="10" dirty="0" smtClean="0">
                <a:ln w="12700">
                  <a:solidFill>
                    <a:srgbClr val="000000"/>
                  </a:solidFill>
                  <a:round/>
                  <a:headEnd/>
                  <a:tailEnd/>
                </a:ln>
                <a:solidFill>
                  <a:srgbClr val="C00000"/>
                </a:solidFill>
                <a:latin typeface="Monotype Koufi"/>
              </a:rPr>
              <a:t>والزمن، أى كل ما يختص </a:t>
            </a:r>
            <a:r>
              <a:rPr lang="ar-IQ" sz="2800" kern="10" dirty="0" smtClean="0">
                <a:ln w="12700">
                  <a:solidFill>
                    <a:srgbClr val="000000"/>
                  </a:solidFill>
                  <a:round/>
                  <a:headEnd/>
                  <a:tailEnd/>
                </a:ln>
                <a:solidFill>
                  <a:srgbClr val="C00000"/>
                </a:solidFill>
                <a:latin typeface="Monotype Koufi"/>
              </a:rPr>
              <a:t>بالحركة دون الاداء الفعلي لها </a:t>
            </a:r>
            <a:r>
              <a:rPr lang="ar-IQ" sz="4000" kern="10" dirty="0" smtClean="0">
                <a:ln w="12700">
                  <a:solidFill>
                    <a:srgbClr val="000000"/>
                  </a:solidFill>
                  <a:round/>
                  <a:headEnd/>
                  <a:tailEnd/>
                </a:ln>
                <a:solidFill>
                  <a:srgbClr val="C00000"/>
                </a:solidFill>
                <a:latin typeface="Monotype Koufi"/>
              </a:rPr>
              <a:t>.  </a:t>
            </a:r>
            <a:endParaRPr lang="ar-IQ" sz="3600" dirty="0">
              <a:solidFill>
                <a:srgbClr val="C00000"/>
              </a:solidFill>
            </a:endParaRPr>
          </a:p>
        </p:txBody>
      </p:sp>
      <p:sp>
        <p:nvSpPr>
          <p:cNvPr id="6" name="Rectangle 5"/>
          <p:cNvSpPr/>
          <p:nvPr/>
        </p:nvSpPr>
        <p:spPr>
          <a:xfrm>
            <a:off x="35496" y="1844824"/>
            <a:ext cx="9108504" cy="4955203"/>
          </a:xfrm>
          <a:prstGeom prst="rect">
            <a:avLst/>
          </a:prstGeom>
          <a:solidFill>
            <a:srgbClr val="92D050"/>
          </a:solidFill>
          <a:ln>
            <a:solidFill>
              <a:schemeClr val="accent2"/>
            </a:solidFill>
          </a:ln>
        </p:spPr>
        <p:txBody>
          <a:bodyPr wrap="square">
            <a:spAutoFit/>
          </a:bodyPr>
          <a:lstStyle/>
          <a:p>
            <a:r>
              <a:rPr lang="ar-SA" sz="3200" b="1" dirty="0" smtClean="0"/>
              <a:t>- </a:t>
            </a:r>
            <a:r>
              <a:rPr lang="ar-SA" sz="3200" b="1" u="sng" dirty="0" smtClean="0"/>
              <a:t>أنواع </a:t>
            </a:r>
            <a:r>
              <a:rPr lang="ar-SA" sz="3200" b="1" u="sng" dirty="0"/>
              <a:t>التدريب </a:t>
            </a:r>
            <a:r>
              <a:rPr lang="ar-SA" sz="3200" b="1" u="sng" dirty="0" smtClean="0"/>
              <a:t>الذهني</a:t>
            </a:r>
            <a:r>
              <a:rPr lang="ar-SA" sz="3200" b="1" u="sng" dirty="0"/>
              <a:t>: يمكن تقسيم التدريب الذهني الى</a:t>
            </a:r>
            <a:r>
              <a:rPr lang="ar-SA" sz="3200" b="1" u="sng" dirty="0" smtClean="0"/>
              <a:t>:</a:t>
            </a:r>
          </a:p>
          <a:p>
            <a:r>
              <a:rPr lang="ar-SA" sz="3600" b="1" u="sng" dirty="0" smtClean="0">
                <a:solidFill>
                  <a:srgbClr val="002060"/>
                </a:solidFill>
              </a:rPr>
              <a:t>أولاً:التدريب </a:t>
            </a:r>
            <a:r>
              <a:rPr lang="ar-SA" sz="3600" b="1" u="sng" dirty="0">
                <a:solidFill>
                  <a:srgbClr val="002060"/>
                </a:solidFill>
              </a:rPr>
              <a:t>الذهني </a:t>
            </a:r>
            <a:r>
              <a:rPr lang="ar-SA" sz="3600" b="1" u="sng" dirty="0" smtClean="0">
                <a:solidFill>
                  <a:srgbClr val="002060"/>
                </a:solidFill>
              </a:rPr>
              <a:t>المباشروينقسم </a:t>
            </a:r>
            <a:r>
              <a:rPr lang="ar-SA" sz="3600" b="1" u="sng" dirty="0">
                <a:solidFill>
                  <a:srgbClr val="002060"/>
                </a:solidFill>
              </a:rPr>
              <a:t>الى</a:t>
            </a:r>
            <a:r>
              <a:rPr lang="ar-SA" sz="3600" b="1" u="sng" dirty="0" smtClean="0">
                <a:solidFill>
                  <a:srgbClr val="002060"/>
                </a:solidFill>
              </a:rPr>
              <a:t>:</a:t>
            </a:r>
            <a:r>
              <a:rPr lang="ar-SA" sz="3600" dirty="0" smtClean="0">
                <a:solidFill>
                  <a:srgbClr val="002060"/>
                </a:solidFill>
              </a:rPr>
              <a:t>    </a:t>
            </a:r>
          </a:p>
          <a:p>
            <a:r>
              <a:rPr lang="ar-SA" sz="3200" dirty="0" smtClean="0">
                <a:solidFill>
                  <a:srgbClr val="0070C0"/>
                </a:solidFill>
              </a:rPr>
              <a:t>أ- </a:t>
            </a:r>
            <a:r>
              <a:rPr lang="ar-SA" sz="3200" b="1" dirty="0" smtClean="0">
                <a:solidFill>
                  <a:srgbClr val="0070C0"/>
                </a:solidFill>
              </a:rPr>
              <a:t>التصور الذهني </a:t>
            </a:r>
          </a:p>
          <a:p>
            <a:r>
              <a:rPr lang="ar-SA" sz="3200" b="1" dirty="0" smtClean="0">
                <a:solidFill>
                  <a:srgbClr val="002060"/>
                </a:solidFill>
              </a:rPr>
              <a:t>ب- الانتباه(</a:t>
            </a:r>
            <a:r>
              <a:rPr lang="ar-SA" sz="2800" b="1" dirty="0" smtClean="0">
                <a:solidFill>
                  <a:srgbClr val="002060"/>
                </a:solidFill>
              </a:rPr>
              <a:t>انتقاء </a:t>
            </a:r>
            <a:r>
              <a:rPr lang="ar-SA" sz="2800" b="1" dirty="0">
                <a:solidFill>
                  <a:srgbClr val="002060"/>
                </a:solidFill>
              </a:rPr>
              <a:t>الانتباه </a:t>
            </a:r>
            <a:r>
              <a:rPr lang="ar-SA" sz="2800" b="1" dirty="0" smtClean="0">
                <a:solidFill>
                  <a:srgbClr val="002060"/>
                </a:solidFill>
              </a:rPr>
              <a:t>وتركيز </a:t>
            </a:r>
            <a:r>
              <a:rPr lang="ar-SA" sz="2800" b="1" dirty="0">
                <a:solidFill>
                  <a:srgbClr val="002060"/>
                </a:solidFill>
              </a:rPr>
              <a:t>الإنتباه وتوزيع الانتباه وتحويل الانتباه</a:t>
            </a:r>
            <a:r>
              <a:rPr lang="ar-SA" sz="2800" b="1" dirty="0" smtClean="0">
                <a:solidFill>
                  <a:srgbClr val="002060"/>
                </a:solidFill>
              </a:rPr>
              <a:t>)</a:t>
            </a:r>
            <a:endParaRPr lang="en-US" sz="2800" b="1" dirty="0">
              <a:solidFill>
                <a:srgbClr val="002060"/>
              </a:solidFill>
            </a:endParaRPr>
          </a:p>
          <a:p>
            <a:r>
              <a:rPr lang="ar-SA" sz="4000" b="1" u="sng" dirty="0" smtClean="0">
                <a:solidFill>
                  <a:srgbClr val="C00000"/>
                </a:solidFill>
              </a:rPr>
              <a:t>ثانياً:التدريب </a:t>
            </a:r>
            <a:r>
              <a:rPr lang="ar-SA" sz="4000" b="1" u="sng" dirty="0">
                <a:solidFill>
                  <a:srgbClr val="C00000"/>
                </a:solidFill>
              </a:rPr>
              <a:t>الذهني غير المباشر </a:t>
            </a:r>
            <a:r>
              <a:rPr lang="ar-SA" sz="4000" b="1" u="sng" dirty="0" smtClean="0">
                <a:solidFill>
                  <a:srgbClr val="C00000"/>
                </a:solidFill>
              </a:rPr>
              <a:t>ويتضمن:</a:t>
            </a:r>
            <a:endParaRPr lang="ar-SA" sz="4000" b="1" u="sng" dirty="0">
              <a:solidFill>
                <a:srgbClr val="C00000"/>
              </a:solidFill>
            </a:endParaRPr>
          </a:p>
          <a:p>
            <a:r>
              <a:rPr lang="ar-SA" sz="3600" b="1" dirty="0" smtClean="0">
                <a:solidFill>
                  <a:schemeClr val="accent2">
                    <a:lumMod val="20000"/>
                    <a:lumOff val="80000"/>
                  </a:schemeClr>
                </a:solidFill>
              </a:rPr>
              <a:t>أ-قراءة </a:t>
            </a:r>
            <a:r>
              <a:rPr lang="ar-SA" sz="3600" b="1" dirty="0">
                <a:solidFill>
                  <a:schemeClr val="accent2">
                    <a:lumMod val="20000"/>
                    <a:lumOff val="80000"/>
                  </a:schemeClr>
                </a:solidFill>
              </a:rPr>
              <a:t>الوصف الفنى </a:t>
            </a:r>
            <a:r>
              <a:rPr lang="ar-SA" sz="3600" b="1" dirty="0" smtClean="0">
                <a:solidFill>
                  <a:schemeClr val="accent2">
                    <a:lumMod val="20000"/>
                    <a:lumOff val="80000"/>
                  </a:schemeClr>
                </a:solidFill>
              </a:rPr>
              <a:t>للمهارة</a:t>
            </a:r>
            <a:r>
              <a:rPr lang="ar-SA" sz="3600" b="1" dirty="0">
                <a:solidFill>
                  <a:schemeClr val="accent2">
                    <a:lumMod val="20000"/>
                    <a:lumOff val="80000"/>
                  </a:schemeClr>
                </a:solidFill>
              </a:rPr>
              <a:t> </a:t>
            </a:r>
            <a:r>
              <a:rPr lang="ar-SA" sz="3600" b="1" dirty="0" smtClean="0">
                <a:solidFill>
                  <a:srgbClr val="FFFF00"/>
                </a:solidFill>
              </a:rPr>
              <a:t>ب- </a:t>
            </a:r>
            <a:r>
              <a:rPr lang="ar-SA" sz="3600" b="1" dirty="0">
                <a:solidFill>
                  <a:srgbClr val="FFFF00"/>
                </a:solidFill>
              </a:rPr>
              <a:t>مشاهدة الأفلام </a:t>
            </a:r>
            <a:r>
              <a:rPr lang="ar-SA" sz="3600" b="1" dirty="0" smtClean="0">
                <a:solidFill>
                  <a:srgbClr val="FFFF00"/>
                </a:solidFill>
              </a:rPr>
              <a:t>والصور</a:t>
            </a:r>
            <a:r>
              <a:rPr lang="ar-SA" sz="3600" b="1" dirty="0">
                <a:solidFill>
                  <a:srgbClr val="FFFF00"/>
                </a:solidFill>
              </a:rPr>
              <a:t> </a:t>
            </a:r>
            <a:r>
              <a:rPr lang="ar-SA" sz="3600" b="1" dirty="0" smtClean="0">
                <a:solidFill>
                  <a:srgbClr val="FFFF00"/>
                </a:solidFill>
              </a:rPr>
              <a:t>   </a:t>
            </a:r>
            <a:r>
              <a:rPr lang="ar-SA" sz="3600" b="1" dirty="0" smtClean="0"/>
              <a:t>ج- مشاهدة </a:t>
            </a:r>
            <a:r>
              <a:rPr lang="ar-SA" sz="3600" b="1" dirty="0"/>
              <a:t>نماذج </a:t>
            </a:r>
            <a:r>
              <a:rPr lang="ar-SA" sz="3600" b="1" dirty="0" smtClean="0"/>
              <a:t>الأداء  </a:t>
            </a:r>
            <a:r>
              <a:rPr lang="ar-SA" sz="3200" b="1" dirty="0" smtClean="0">
                <a:solidFill>
                  <a:srgbClr val="0070C0"/>
                </a:solidFill>
              </a:rPr>
              <a:t>د-الحديث </a:t>
            </a:r>
            <a:r>
              <a:rPr lang="ar-SA" sz="3200" b="1" dirty="0">
                <a:solidFill>
                  <a:srgbClr val="0070C0"/>
                </a:solidFill>
              </a:rPr>
              <a:t>عن المهارة من قبل اللاعب</a:t>
            </a:r>
            <a:r>
              <a:rPr lang="ar-SA" sz="3600" b="1" dirty="0">
                <a:solidFill>
                  <a:srgbClr val="0070C0"/>
                </a:solidFill>
              </a:rPr>
              <a:t> </a:t>
            </a:r>
            <a:endParaRPr lang="en-US" sz="3600" b="1" dirty="0">
              <a:solidFill>
                <a:srgbClr val="0070C0"/>
              </a:solidFill>
            </a:endParaRPr>
          </a:p>
          <a:p>
            <a:r>
              <a:rPr lang="ar-SA" sz="3600" b="1" dirty="0" smtClean="0">
                <a:solidFill>
                  <a:srgbClr val="7030A0"/>
                </a:solidFill>
              </a:rPr>
              <a:t>هـ -الاستماع </a:t>
            </a:r>
            <a:r>
              <a:rPr lang="ar-SA" sz="3600" b="1" dirty="0">
                <a:solidFill>
                  <a:srgbClr val="7030A0"/>
                </a:solidFill>
              </a:rPr>
              <a:t>الى الوصف الفنى </a:t>
            </a:r>
            <a:r>
              <a:rPr lang="ar-SA" sz="3600" b="1" dirty="0" smtClean="0">
                <a:solidFill>
                  <a:srgbClr val="7030A0"/>
                </a:solidFill>
              </a:rPr>
              <a:t>للمهارة</a:t>
            </a:r>
            <a:endParaRPr lang="en-US" sz="3600" b="1" dirty="0">
              <a:solidFill>
                <a:srgbClr val="7030A0"/>
              </a:solidFill>
            </a:endParaRPr>
          </a:p>
          <a:p>
            <a:r>
              <a:rPr lang="ar-SA" sz="3600" b="1" dirty="0" smtClean="0">
                <a:solidFill>
                  <a:srgbClr val="002060"/>
                </a:solidFill>
              </a:rPr>
              <a:t>و-الدمج </a:t>
            </a:r>
            <a:r>
              <a:rPr lang="ar-SA" sz="3600" b="1" dirty="0">
                <a:solidFill>
                  <a:srgbClr val="002060"/>
                </a:solidFill>
              </a:rPr>
              <a:t>بين الوسائل السمعية </a:t>
            </a:r>
            <a:r>
              <a:rPr lang="ar-SA" sz="3600" b="1" dirty="0" smtClean="0">
                <a:solidFill>
                  <a:srgbClr val="002060"/>
                </a:solidFill>
              </a:rPr>
              <a:t>والبصرية    </a:t>
            </a:r>
            <a:endParaRPr lang="en-US" sz="3600" b="1" dirty="0">
              <a:solidFill>
                <a:srgbClr val="002060"/>
              </a:solidFill>
            </a:endParaRPr>
          </a:p>
        </p:txBody>
      </p:sp>
    </p:spTree>
    <p:extLst>
      <p:ext uri="{BB962C8B-B14F-4D97-AF65-F5344CB8AC3E}">
        <p14:creationId xmlns:p14="http://schemas.microsoft.com/office/powerpoint/2010/main" val="517352770"/>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496" y="-27384"/>
            <a:ext cx="9071992" cy="6863417"/>
          </a:xfrm>
          <a:prstGeom prst="rect">
            <a:avLst/>
          </a:prstGeom>
          <a:solidFill>
            <a:schemeClr val="accent3">
              <a:lumMod val="60000"/>
              <a:lumOff val="40000"/>
            </a:schemeClr>
          </a:solidFill>
          <a:ln>
            <a:solidFill>
              <a:schemeClr val="accent2"/>
            </a:solidFill>
          </a:ln>
        </p:spPr>
        <p:txBody>
          <a:bodyPr wrap="square">
            <a:spAutoFit/>
          </a:bodyPr>
          <a:lstStyle/>
          <a:p>
            <a:r>
              <a:rPr lang="ar-SA" sz="4000" b="1" u="sng" kern="10" dirty="0">
                <a:ln w="12700">
                  <a:solidFill>
                    <a:srgbClr val="000000"/>
                  </a:solidFill>
                  <a:round/>
                  <a:headEnd/>
                  <a:tailEnd/>
                </a:ln>
                <a:solidFill>
                  <a:srgbClr val="0070C0"/>
                </a:solidFill>
                <a:latin typeface="Monotype Koufi"/>
              </a:rPr>
              <a:t>هناك بعض الشروط الهامة لنجاح </a:t>
            </a:r>
            <a:r>
              <a:rPr lang="ar-SA" sz="3600" b="1" u="sng" kern="10" dirty="0">
                <a:ln w="12700">
                  <a:solidFill>
                    <a:srgbClr val="000000"/>
                  </a:solidFill>
                  <a:round/>
                  <a:headEnd/>
                  <a:tailEnd/>
                </a:ln>
                <a:solidFill>
                  <a:srgbClr val="0070C0"/>
                </a:solidFill>
                <a:latin typeface="Monotype Koufi"/>
              </a:rPr>
              <a:t>التدريب </a:t>
            </a:r>
            <a:r>
              <a:rPr lang="ar-SA" sz="3600" b="1" u="sng" kern="10" dirty="0" smtClean="0">
                <a:ln w="12700">
                  <a:solidFill>
                    <a:srgbClr val="000000"/>
                  </a:solidFill>
                  <a:round/>
                  <a:headEnd/>
                  <a:tailEnd/>
                </a:ln>
                <a:solidFill>
                  <a:srgbClr val="0070C0"/>
                </a:solidFill>
                <a:latin typeface="Monotype Koufi"/>
              </a:rPr>
              <a:t>الذهني </a:t>
            </a:r>
            <a:r>
              <a:rPr lang="ar-SA" sz="3600" b="1" u="sng" kern="10" dirty="0">
                <a:ln w="12700">
                  <a:solidFill>
                    <a:srgbClr val="000000"/>
                  </a:solidFill>
                  <a:round/>
                  <a:headEnd/>
                  <a:tailEnd/>
                </a:ln>
                <a:solidFill>
                  <a:srgbClr val="0070C0"/>
                </a:solidFill>
                <a:latin typeface="Monotype Koufi"/>
              </a:rPr>
              <a:t>منها:</a:t>
            </a:r>
            <a:endParaRPr lang="en-US" sz="3600" b="1" u="sng" kern="10" dirty="0">
              <a:ln w="12700">
                <a:solidFill>
                  <a:srgbClr val="000000"/>
                </a:solidFill>
                <a:round/>
                <a:headEnd/>
                <a:tailEnd/>
              </a:ln>
              <a:solidFill>
                <a:srgbClr val="0070C0"/>
              </a:solidFill>
              <a:latin typeface="Monotype Koufi"/>
            </a:endParaRPr>
          </a:p>
          <a:p>
            <a:r>
              <a:rPr lang="ar-SA" sz="4000" dirty="0"/>
              <a:t>1- الخبرة </a:t>
            </a:r>
            <a:r>
              <a:rPr lang="ar-SA" sz="4000" dirty="0" smtClean="0"/>
              <a:t>السابقة</a:t>
            </a:r>
            <a:r>
              <a:rPr lang="ar-SA" sz="4000" dirty="0"/>
              <a:t> </a:t>
            </a:r>
            <a:r>
              <a:rPr lang="ar-SA" sz="4000" dirty="0" smtClean="0"/>
              <a:t> </a:t>
            </a:r>
            <a:r>
              <a:rPr lang="ar-SA" sz="4000" dirty="0"/>
              <a:t>2- </a:t>
            </a:r>
            <a:r>
              <a:rPr lang="ar-SA" sz="4000" dirty="0" smtClean="0"/>
              <a:t>الذكاء  3-مستوى </a:t>
            </a:r>
            <a:r>
              <a:rPr lang="ar-SA" sz="4000" dirty="0"/>
              <a:t>اللياقة </a:t>
            </a:r>
            <a:r>
              <a:rPr lang="ar-SA" sz="4000" dirty="0" smtClean="0"/>
              <a:t>البدنية 4-انتظام التدريب  5-الأداء الصحيح  6-أسلوب الأداء</a:t>
            </a:r>
          </a:p>
          <a:p>
            <a:r>
              <a:rPr lang="ar-SA" sz="4000" dirty="0" smtClean="0"/>
              <a:t> </a:t>
            </a:r>
            <a:endParaRPr lang="en-US" sz="4000" dirty="0"/>
          </a:p>
          <a:p>
            <a:r>
              <a:rPr lang="ar-SA" sz="4000" b="1" u="sng" kern="10" dirty="0">
                <a:ln w="12700">
                  <a:solidFill>
                    <a:srgbClr val="000000"/>
                  </a:solidFill>
                  <a:round/>
                  <a:headEnd/>
                  <a:tailEnd/>
                </a:ln>
                <a:solidFill>
                  <a:srgbClr val="0070C0"/>
                </a:solidFill>
                <a:latin typeface="Monotype Koufi"/>
              </a:rPr>
              <a:t>فوائــــــد استخــــــدام التـــــدريب الــــــذهني : </a:t>
            </a:r>
            <a:endParaRPr lang="ar-IQ" sz="4000" b="1" u="sng" kern="10" dirty="0">
              <a:ln w="12700">
                <a:solidFill>
                  <a:srgbClr val="000000"/>
                </a:solidFill>
                <a:round/>
                <a:headEnd/>
                <a:tailEnd/>
              </a:ln>
              <a:solidFill>
                <a:srgbClr val="0070C0"/>
              </a:solidFill>
              <a:latin typeface="Monotype Koufi"/>
            </a:endParaRPr>
          </a:p>
          <a:p>
            <a:pPr>
              <a:lnSpc>
                <a:spcPct val="150000"/>
              </a:lnSpc>
            </a:pPr>
            <a:r>
              <a:rPr lang="ar-SA" sz="3200" b="1" kern="10" dirty="0">
                <a:ln w="12700">
                  <a:solidFill>
                    <a:srgbClr val="000000"/>
                  </a:solidFill>
                  <a:round/>
                  <a:headEnd/>
                  <a:tailEnd/>
                </a:ln>
                <a:latin typeface="Monotype Koufi"/>
              </a:rPr>
              <a:t>1- تحسين تعلم مهارات </a:t>
            </a:r>
            <a:r>
              <a:rPr lang="ar-SA" sz="3200" b="1" kern="10" dirty="0" smtClean="0">
                <a:ln w="12700">
                  <a:solidFill>
                    <a:srgbClr val="000000"/>
                  </a:solidFill>
                  <a:round/>
                  <a:headEnd/>
                  <a:tailEnd/>
                </a:ln>
                <a:latin typeface="Monotype Koufi"/>
              </a:rPr>
              <a:t>الحركية  .</a:t>
            </a:r>
            <a:r>
              <a:rPr lang="ar-IQ" sz="3200" b="1" kern="10" dirty="0" smtClean="0">
                <a:ln w="12700">
                  <a:solidFill>
                    <a:srgbClr val="000000"/>
                  </a:solidFill>
                  <a:round/>
                  <a:headEnd/>
                  <a:tailEnd/>
                </a:ln>
                <a:latin typeface="Monotype Koufi"/>
              </a:rPr>
              <a:t> </a:t>
            </a:r>
            <a:endParaRPr lang="ar-IQ" sz="3200" b="1" kern="10" dirty="0">
              <a:ln w="12700">
                <a:solidFill>
                  <a:srgbClr val="000000"/>
                </a:solidFill>
                <a:round/>
                <a:headEnd/>
                <a:tailEnd/>
              </a:ln>
              <a:latin typeface="Monotype Koufi"/>
            </a:endParaRPr>
          </a:p>
          <a:p>
            <a:pPr>
              <a:lnSpc>
                <a:spcPct val="150000"/>
              </a:lnSpc>
            </a:pPr>
            <a:r>
              <a:rPr lang="ar-SA" sz="2400" b="1" kern="10" dirty="0">
                <a:ln w="12700">
                  <a:solidFill>
                    <a:srgbClr val="000000"/>
                  </a:solidFill>
                  <a:round/>
                  <a:headEnd/>
                  <a:tailEnd/>
                </a:ln>
                <a:solidFill>
                  <a:srgbClr val="7030A0"/>
                </a:solidFill>
                <a:latin typeface="Monotype Koufi"/>
              </a:rPr>
              <a:t>2- </a:t>
            </a:r>
            <a:r>
              <a:rPr lang="ar-SA" sz="2400" b="1" kern="10" dirty="0" smtClean="0">
                <a:ln w="12700">
                  <a:solidFill>
                    <a:srgbClr val="000000"/>
                  </a:solidFill>
                  <a:round/>
                  <a:headEnd/>
                  <a:tailEnd/>
                </a:ln>
                <a:solidFill>
                  <a:srgbClr val="7030A0"/>
                </a:solidFill>
                <a:latin typeface="Monotype Koufi"/>
              </a:rPr>
              <a:t>حفاظ </a:t>
            </a:r>
            <a:r>
              <a:rPr lang="ar-SA" sz="2400" b="1" kern="10" dirty="0">
                <a:ln w="12700">
                  <a:solidFill>
                    <a:srgbClr val="000000"/>
                  </a:solidFill>
                  <a:round/>
                  <a:headEnd/>
                  <a:tailEnd/>
                </a:ln>
                <a:solidFill>
                  <a:srgbClr val="7030A0"/>
                </a:solidFill>
                <a:latin typeface="Monotype Koufi"/>
              </a:rPr>
              <a:t>على التوافق الحركي في حالة الامراض والاصابات .</a:t>
            </a:r>
            <a:endParaRPr lang="ar-IQ" sz="2400" b="1" kern="10" dirty="0">
              <a:ln w="12700">
                <a:solidFill>
                  <a:srgbClr val="000000"/>
                </a:solidFill>
                <a:round/>
                <a:headEnd/>
                <a:tailEnd/>
              </a:ln>
              <a:solidFill>
                <a:srgbClr val="7030A0"/>
              </a:solidFill>
              <a:latin typeface="Monotype Koufi"/>
            </a:endParaRPr>
          </a:p>
          <a:p>
            <a:pPr>
              <a:lnSpc>
                <a:spcPct val="150000"/>
              </a:lnSpc>
            </a:pPr>
            <a:r>
              <a:rPr lang="ar-SA" sz="3200" b="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rPr>
              <a:t> </a:t>
            </a:r>
            <a:r>
              <a:rPr lang="ar-SA" sz="2800" b="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rPr>
              <a:t>3</a:t>
            </a:r>
            <a:r>
              <a:rPr lang="ar-SA" sz="2800" b="1" kern="10" dirty="0" smtClean="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rPr>
              <a:t>- </a:t>
            </a:r>
            <a:r>
              <a:rPr lang="ar-SA" sz="2800" b="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rPr>
              <a:t>مكملة للتدريب التك</a:t>
            </a:r>
            <a:r>
              <a:rPr lang="ar-IQ" sz="2800" b="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rPr>
              <a:t>ن</a:t>
            </a:r>
            <a:r>
              <a:rPr lang="ar-SA" sz="2800" b="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rPr>
              <a:t>يكى في حالة الاجواء غير </a:t>
            </a:r>
            <a:r>
              <a:rPr lang="ar-SA" sz="2800" b="1" kern="10" dirty="0" smtClean="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rPr>
              <a:t>مناسبة</a:t>
            </a:r>
            <a:endParaRPr lang="ar-IQ" sz="2800" b="1" kern="10" dirty="0" smtClean="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endParaRPr>
          </a:p>
          <a:p>
            <a:pPr>
              <a:lnSpc>
                <a:spcPct val="150000"/>
              </a:lnSpc>
            </a:pPr>
            <a:r>
              <a:rPr lang="ar-SA" sz="3200" b="1" kern="10" dirty="0" smtClean="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rPr>
              <a:t> </a:t>
            </a:r>
            <a:r>
              <a:rPr lang="ar-IQ" sz="3600" b="1" kern="10" dirty="0" smtClean="0">
                <a:ln w="12700">
                  <a:solidFill>
                    <a:srgbClr val="000000"/>
                  </a:solidFill>
                  <a:round/>
                  <a:headEnd/>
                  <a:tailEnd/>
                </a:ln>
                <a:solidFill>
                  <a:schemeClr val="accent1">
                    <a:lumMod val="75000"/>
                  </a:schemeClr>
                </a:solidFill>
                <a:latin typeface="Monotype Koufi"/>
              </a:rPr>
              <a:t>4</a:t>
            </a:r>
            <a:r>
              <a:rPr lang="ar-SA" sz="3600" b="1" kern="10" dirty="0" smtClean="0">
                <a:ln w="12700">
                  <a:solidFill>
                    <a:srgbClr val="000000"/>
                  </a:solidFill>
                  <a:round/>
                  <a:headEnd/>
                  <a:tailEnd/>
                </a:ln>
                <a:solidFill>
                  <a:schemeClr val="accent1">
                    <a:lumMod val="75000"/>
                  </a:schemeClr>
                </a:solidFill>
                <a:latin typeface="Monotype Koufi"/>
              </a:rPr>
              <a:t>- يمكن استخدامه اثناء فترات الراحة  .  </a:t>
            </a:r>
            <a:endParaRPr lang="ar-IQ" sz="3200" b="1" kern="10" dirty="0" smtClean="0">
              <a:ln w="12700">
                <a:solidFill>
                  <a:srgbClr val="000000"/>
                </a:solidFill>
                <a:round/>
                <a:headEnd/>
                <a:tailEnd/>
              </a:ln>
              <a:solidFill>
                <a:schemeClr val="accent1">
                  <a:lumMod val="75000"/>
                </a:schemeClr>
              </a:solidFill>
              <a:latin typeface="Monotype Koufi"/>
            </a:endParaRPr>
          </a:p>
          <a:p>
            <a:pPr>
              <a:lnSpc>
                <a:spcPct val="150000"/>
              </a:lnSpc>
            </a:pPr>
            <a:r>
              <a:rPr lang="ar-IQ" sz="3600" b="1" kern="10" dirty="0" smtClean="0">
                <a:ln w="12700">
                  <a:solidFill>
                    <a:srgbClr val="000000"/>
                  </a:solidFill>
                  <a:round/>
                  <a:headEnd/>
                  <a:tailEnd/>
                </a:ln>
                <a:solidFill>
                  <a:schemeClr val="bg2">
                    <a:lumMod val="50000"/>
                  </a:schemeClr>
                </a:solidFill>
                <a:latin typeface="Monotype Koufi"/>
              </a:rPr>
              <a:t>5</a:t>
            </a:r>
            <a:r>
              <a:rPr lang="ar-SA" sz="3600" b="1" kern="10" dirty="0" smtClean="0">
                <a:ln w="12700">
                  <a:solidFill>
                    <a:srgbClr val="000000"/>
                  </a:solidFill>
                  <a:round/>
                  <a:headEnd/>
                  <a:tailEnd/>
                </a:ln>
                <a:solidFill>
                  <a:schemeClr val="bg2">
                    <a:lumMod val="50000"/>
                  </a:schemeClr>
                </a:solidFill>
                <a:latin typeface="Monotype Koufi"/>
              </a:rPr>
              <a:t>- تقليل </a:t>
            </a:r>
            <a:r>
              <a:rPr lang="ar-SA" sz="3600" b="1" kern="10" dirty="0">
                <a:ln w="12700">
                  <a:solidFill>
                    <a:srgbClr val="000000"/>
                  </a:solidFill>
                  <a:round/>
                  <a:headEnd/>
                  <a:tailEnd/>
                </a:ln>
                <a:solidFill>
                  <a:schemeClr val="bg2">
                    <a:lumMod val="50000"/>
                  </a:schemeClr>
                </a:solidFill>
                <a:latin typeface="Monotype Koufi"/>
              </a:rPr>
              <a:t>زمن التعلم و تثبيت القدرات الحركية</a:t>
            </a:r>
            <a:r>
              <a:rPr lang="ar-IQ" sz="3600" b="1" kern="10" dirty="0">
                <a:ln w="12700">
                  <a:solidFill>
                    <a:srgbClr val="000000"/>
                  </a:solidFill>
                  <a:round/>
                  <a:headEnd/>
                  <a:tailEnd/>
                </a:ln>
                <a:solidFill>
                  <a:schemeClr val="bg2">
                    <a:lumMod val="50000"/>
                  </a:schemeClr>
                </a:solidFill>
                <a:latin typeface="Monotype Koufi"/>
              </a:rPr>
              <a:t> </a:t>
            </a:r>
            <a:r>
              <a:rPr lang="ar-SA" sz="3600" b="1" kern="10" dirty="0" smtClean="0">
                <a:ln w="12700">
                  <a:solidFill>
                    <a:srgbClr val="000000"/>
                  </a:solidFill>
                  <a:round/>
                  <a:headEnd/>
                  <a:tailEnd/>
                </a:ln>
                <a:solidFill>
                  <a:schemeClr val="bg2">
                    <a:lumMod val="50000"/>
                  </a:schemeClr>
                </a:solidFill>
                <a:latin typeface="Monotype Koufi"/>
              </a:rPr>
              <a:t>.</a:t>
            </a:r>
            <a:endParaRPr lang="ar-IQ" sz="3600" dirty="0">
              <a:solidFill>
                <a:schemeClr val="bg2">
                  <a:lumMod val="50000"/>
                </a:schemeClr>
              </a:solidFill>
            </a:endParaRPr>
          </a:p>
        </p:txBody>
      </p:sp>
    </p:spTree>
    <p:extLst>
      <p:ext uri="{BB962C8B-B14F-4D97-AF65-F5344CB8AC3E}">
        <p14:creationId xmlns:p14="http://schemas.microsoft.com/office/powerpoint/2010/main" val="1122773803"/>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44624"/>
            <a:ext cx="7130478" cy="769441"/>
          </a:xfrm>
          <a:prstGeom prst="rect">
            <a:avLst/>
          </a:prstGeom>
          <a:solidFill>
            <a:schemeClr val="accent6"/>
          </a:solidFill>
          <a:ln>
            <a:solidFill>
              <a:schemeClr val="accent3"/>
            </a:solidFill>
          </a:ln>
        </p:spPr>
        <p:txBody>
          <a:bodyPr wrap="none">
            <a:spAutoFit/>
          </a:bodyPr>
          <a:lstStyle/>
          <a:p>
            <a:pPr algn="ctr"/>
            <a:r>
              <a:rPr lang="ar-IQ" sz="4400" b="1" u="sng" dirty="0" smtClean="0"/>
              <a:t>خط</a:t>
            </a:r>
            <a:r>
              <a:rPr lang="ar-SA" sz="4400" b="1" u="sng" dirty="0" smtClean="0"/>
              <a:t>ــــــ</a:t>
            </a:r>
            <a:r>
              <a:rPr lang="ar-IQ" sz="4400" b="1" u="sng" dirty="0" smtClean="0"/>
              <a:t>وات الت</a:t>
            </a:r>
            <a:r>
              <a:rPr lang="ar-SA" sz="4400" b="1" u="sng" dirty="0" smtClean="0"/>
              <a:t>ــــــ</a:t>
            </a:r>
            <a:r>
              <a:rPr lang="ar-IQ" sz="4400" b="1" u="sng" dirty="0" smtClean="0"/>
              <a:t>دريب الذهن</a:t>
            </a:r>
            <a:r>
              <a:rPr lang="ar-SA" sz="4400" b="1" u="sng" dirty="0" smtClean="0"/>
              <a:t>ـــــــــــ</a:t>
            </a:r>
            <a:r>
              <a:rPr lang="ar-IQ" sz="4400" b="1" u="sng" dirty="0" smtClean="0"/>
              <a:t>ي </a:t>
            </a:r>
            <a:endParaRPr lang="ar-IQ" sz="4400" b="1" u="sng" dirty="0"/>
          </a:p>
        </p:txBody>
      </p:sp>
      <p:sp>
        <p:nvSpPr>
          <p:cNvPr id="5" name="Rectangle 4"/>
          <p:cNvSpPr/>
          <p:nvPr/>
        </p:nvSpPr>
        <p:spPr>
          <a:xfrm>
            <a:off x="72008" y="764704"/>
            <a:ext cx="8964488" cy="6001643"/>
          </a:xfrm>
          <a:prstGeom prst="rect">
            <a:avLst/>
          </a:prstGeom>
          <a:solidFill>
            <a:schemeClr val="accent2">
              <a:lumMod val="40000"/>
              <a:lumOff val="60000"/>
            </a:schemeClr>
          </a:solidFill>
        </p:spPr>
        <p:txBody>
          <a:bodyPr wrap="square">
            <a:spAutoFit/>
          </a:bodyPr>
          <a:lstStyle/>
          <a:p>
            <a:pPr algn="just"/>
            <a:r>
              <a:rPr lang="ar-IQ" sz="1600" dirty="0"/>
              <a:t> </a:t>
            </a:r>
            <a:r>
              <a:rPr lang="ar-IQ" sz="3600" b="1" u="sng" dirty="0"/>
              <a:t>1- تعلم الاسترخاء  تنقسم الاسترخاء الى </a:t>
            </a:r>
            <a:endParaRPr lang="ar-IQ" sz="3200" b="1" u="sng" dirty="0"/>
          </a:p>
          <a:p>
            <a:pPr algn="just"/>
            <a:r>
              <a:rPr lang="ar-IQ" sz="3200" b="1" u="sng" dirty="0" smtClean="0">
                <a:solidFill>
                  <a:schemeClr val="tx2"/>
                </a:solidFill>
              </a:rPr>
              <a:t>أ–</a:t>
            </a:r>
            <a:r>
              <a:rPr lang="ar-SA" sz="3200" b="1" u="sng" dirty="0" smtClean="0">
                <a:solidFill>
                  <a:schemeClr val="tx2"/>
                </a:solidFill>
              </a:rPr>
              <a:t> </a:t>
            </a:r>
            <a:r>
              <a:rPr lang="ar-IQ" sz="3200" b="1" u="sng" dirty="0" smtClean="0">
                <a:solidFill>
                  <a:schemeClr val="tx2"/>
                </a:solidFill>
              </a:rPr>
              <a:t>الاسترخاء العضلي</a:t>
            </a:r>
            <a:r>
              <a:rPr lang="ar-SA" sz="3200" b="1" u="sng" dirty="0" smtClean="0">
                <a:solidFill>
                  <a:schemeClr val="tx2"/>
                </a:solidFill>
              </a:rPr>
              <a:t>: </a:t>
            </a:r>
            <a:r>
              <a:rPr lang="ar-IQ" sz="3200" b="1" dirty="0" smtClean="0">
                <a:solidFill>
                  <a:schemeClr val="accent6">
                    <a:lumMod val="50000"/>
                  </a:schemeClr>
                </a:solidFill>
              </a:rPr>
              <a:t>التركيز </a:t>
            </a:r>
            <a:r>
              <a:rPr lang="ar-IQ" sz="3200" b="1" dirty="0">
                <a:solidFill>
                  <a:schemeClr val="accent6">
                    <a:lumMod val="50000"/>
                  </a:schemeClr>
                </a:solidFill>
              </a:rPr>
              <a:t>على مجموعة عضلية محددة ومحاولة شدها وارتخائها الى ابعد </a:t>
            </a:r>
            <a:r>
              <a:rPr lang="ar-IQ" sz="3200" b="1" dirty="0" smtClean="0">
                <a:solidFill>
                  <a:schemeClr val="accent6">
                    <a:lumMod val="50000"/>
                  </a:schemeClr>
                </a:solidFill>
              </a:rPr>
              <a:t>حد، </a:t>
            </a:r>
            <a:r>
              <a:rPr lang="ar-IQ" sz="3200" b="1" dirty="0">
                <a:solidFill>
                  <a:schemeClr val="accent6">
                    <a:lumMod val="50000"/>
                  </a:schemeClr>
                </a:solidFill>
              </a:rPr>
              <a:t>ثم التحول الى مجموعة عضلية اخرى </a:t>
            </a:r>
            <a:r>
              <a:rPr lang="ar-SA" sz="3200" b="1" dirty="0" smtClean="0">
                <a:solidFill>
                  <a:schemeClr val="accent6">
                    <a:lumMod val="50000"/>
                  </a:schemeClr>
                </a:solidFill>
              </a:rPr>
              <a:t> </a:t>
            </a:r>
            <a:r>
              <a:rPr lang="ar-IQ" sz="3200" b="1" dirty="0" smtClean="0">
                <a:solidFill>
                  <a:schemeClr val="accent6">
                    <a:lumMod val="50000"/>
                  </a:schemeClr>
                </a:solidFill>
              </a:rPr>
              <a:t>. </a:t>
            </a:r>
            <a:endParaRPr lang="ar-IQ" sz="3200" b="1" dirty="0">
              <a:solidFill>
                <a:schemeClr val="accent6">
                  <a:lumMod val="50000"/>
                </a:schemeClr>
              </a:solidFill>
            </a:endParaRPr>
          </a:p>
          <a:p>
            <a:pPr algn="just"/>
            <a:r>
              <a:rPr lang="ar-IQ" sz="3600" b="1" u="sng" dirty="0" smtClean="0"/>
              <a:t>ب- </a:t>
            </a:r>
            <a:r>
              <a:rPr lang="ar-IQ" sz="3600" b="1" u="sng" dirty="0"/>
              <a:t>الاسترخاء </a:t>
            </a:r>
            <a:r>
              <a:rPr lang="ar-IQ" sz="3600" b="1" u="sng" dirty="0" smtClean="0"/>
              <a:t>العقلي</a:t>
            </a:r>
            <a:r>
              <a:rPr lang="ar-SA" sz="3600" b="1" u="sng" dirty="0" smtClean="0"/>
              <a:t>:</a:t>
            </a:r>
            <a:r>
              <a:rPr lang="ar-IQ" sz="3600" b="1" u="sng" dirty="0" smtClean="0"/>
              <a:t> </a:t>
            </a:r>
            <a:r>
              <a:rPr lang="ar-IQ" sz="3600" b="1" dirty="0">
                <a:solidFill>
                  <a:srgbClr val="002060"/>
                </a:solidFill>
              </a:rPr>
              <a:t>تأتي بعد استرخاء </a:t>
            </a:r>
            <a:r>
              <a:rPr lang="ar-IQ" sz="3600" b="1" dirty="0" smtClean="0">
                <a:solidFill>
                  <a:srgbClr val="002060"/>
                </a:solidFill>
              </a:rPr>
              <a:t>العضلي، </a:t>
            </a:r>
            <a:r>
              <a:rPr lang="ar-IQ" sz="3600" b="1" dirty="0">
                <a:solidFill>
                  <a:srgbClr val="002060"/>
                </a:solidFill>
              </a:rPr>
              <a:t>لان مجرد التركيز على </a:t>
            </a:r>
            <a:r>
              <a:rPr lang="ar-SA" sz="3600" b="1" dirty="0">
                <a:solidFill>
                  <a:srgbClr val="002060"/>
                </a:solidFill>
              </a:rPr>
              <a:t>إ</a:t>
            </a:r>
            <a:r>
              <a:rPr lang="ar-IQ" sz="3600" b="1" dirty="0" smtClean="0">
                <a:solidFill>
                  <a:srgbClr val="002060"/>
                </a:solidFill>
              </a:rPr>
              <a:t>س</a:t>
            </a:r>
            <a:r>
              <a:rPr lang="ar-SA" sz="3600" b="1" dirty="0" smtClean="0">
                <a:solidFill>
                  <a:srgbClr val="002060"/>
                </a:solidFill>
              </a:rPr>
              <a:t>ت</a:t>
            </a:r>
            <a:r>
              <a:rPr lang="ar-IQ" sz="3600" b="1" dirty="0" smtClean="0">
                <a:solidFill>
                  <a:srgbClr val="002060"/>
                </a:solidFill>
              </a:rPr>
              <a:t>رخاء </a:t>
            </a:r>
            <a:r>
              <a:rPr lang="ar-IQ" sz="3600" b="1" dirty="0">
                <a:solidFill>
                  <a:srgbClr val="002060"/>
                </a:solidFill>
              </a:rPr>
              <a:t>العضلات سيعزل الدماغ عن المؤثرات </a:t>
            </a:r>
            <a:r>
              <a:rPr lang="ar-IQ" sz="3600" b="1" dirty="0" smtClean="0">
                <a:solidFill>
                  <a:srgbClr val="002060"/>
                </a:solidFill>
              </a:rPr>
              <a:t>اخرى </a:t>
            </a:r>
            <a:r>
              <a:rPr lang="ar-SA" sz="3600" b="1" dirty="0" smtClean="0">
                <a:solidFill>
                  <a:srgbClr val="002060"/>
                </a:solidFill>
              </a:rPr>
              <a:t>.</a:t>
            </a:r>
            <a:endParaRPr lang="ar-IQ" sz="3600" b="1" dirty="0">
              <a:solidFill>
                <a:srgbClr val="002060"/>
              </a:solidFill>
            </a:endParaRPr>
          </a:p>
          <a:p>
            <a:pPr algn="just"/>
            <a:r>
              <a:rPr lang="ar-IQ" sz="3600" b="1" u="sng" dirty="0">
                <a:solidFill>
                  <a:schemeClr val="accent2">
                    <a:lumMod val="50000"/>
                  </a:schemeClr>
                </a:solidFill>
              </a:rPr>
              <a:t>2- </a:t>
            </a:r>
            <a:r>
              <a:rPr lang="ar-IQ" sz="3600" b="1" u="sng" dirty="0" smtClean="0">
                <a:solidFill>
                  <a:schemeClr val="accent2">
                    <a:lumMod val="50000"/>
                  </a:schemeClr>
                </a:solidFill>
              </a:rPr>
              <a:t>التصور العقلي(المراجعة العقيلة):</a:t>
            </a:r>
            <a:r>
              <a:rPr lang="ar-IQ" sz="3600" b="1" dirty="0" smtClean="0">
                <a:solidFill>
                  <a:srgbClr val="FF0000"/>
                </a:solidFill>
              </a:rPr>
              <a:t>هي </a:t>
            </a:r>
            <a:r>
              <a:rPr lang="ar-IQ" sz="3600" b="1" dirty="0">
                <a:solidFill>
                  <a:srgbClr val="FF0000"/>
                </a:solidFill>
              </a:rPr>
              <a:t>محاولة استرجاع الاحداث أو الخبرات السابقة أو بناء صورة جديدة لحدث </a:t>
            </a:r>
            <a:r>
              <a:rPr lang="ar-IQ" sz="3600" b="1" dirty="0" smtClean="0">
                <a:solidFill>
                  <a:srgbClr val="FF0000"/>
                </a:solidFill>
              </a:rPr>
              <a:t>جديد، </a:t>
            </a:r>
            <a:r>
              <a:rPr lang="ar-IQ" sz="3600" b="1" dirty="0">
                <a:solidFill>
                  <a:srgbClr val="FF0000"/>
                </a:solidFill>
              </a:rPr>
              <a:t>ويستخدم التصور لتحسين الاداء عن طريق مراجعة المهارة عقليا . </a:t>
            </a:r>
          </a:p>
        </p:txBody>
      </p:sp>
    </p:spTree>
    <p:extLst>
      <p:ext uri="{BB962C8B-B14F-4D97-AF65-F5344CB8AC3E}">
        <p14:creationId xmlns:p14="http://schemas.microsoft.com/office/powerpoint/2010/main" val="1377872937"/>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537" name="Text Box 153"/>
          <p:cNvSpPr txBox="1">
            <a:spLocks noChangeArrowheads="1"/>
          </p:cNvSpPr>
          <p:nvPr/>
        </p:nvSpPr>
        <p:spPr bwMode="auto">
          <a:xfrm>
            <a:off x="684213" y="-302419"/>
            <a:ext cx="8497887" cy="5732463"/>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endParaRPr lang="ar-IQ" dirty="0">
              <a:solidFill>
                <a:srgbClr val="000000"/>
              </a:solidFill>
              <a:latin typeface="Tahoma" pitchFamily="34" charset="0"/>
            </a:endParaRPr>
          </a:p>
          <a:p>
            <a:pPr fontAlgn="base">
              <a:spcBef>
                <a:spcPct val="50000"/>
              </a:spcBef>
              <a:spcAft>
                <a:spcPct val="0"/>
              </a:spcAft>
            </a:pPr>
            <a:endParaRPr lang="ar-IQ" dirty="0">
              <a:solidFill>
                <a:srgbClr val="000000"/>
              </a:solidFill>
              <a:latin typeface="Tahoma" pitchFamily="34" charset="0"/>
            </a:endParaRPr>
          </a:p>
          <a:p>
            <a:pPr fontAlgn="base">
              <a:spcBef>
                <a:spcPct val="50000"/>
              </a:spcBef>
              <a:spcAft>
                <a:spcPct val="0"/>
              </a:spcAft>
            </a:pPr>
            <a:endParaRPr lang="ar-IQ" dirty="0">
              <a:solidFill>
                <a:srgbClr val="000000"/>
              </a:solidFill>
              <a:latin typeface="Tahoma" pitchFamily="34" charset="0"/>
            </a:endParaRPr>
          </a:p>
          <a:p>
            <a:pPr fontAlgn="base">
              <a:spcBef>
                <a:spcPct val="50000"/>
              </a:spcBef>
              <a:spcAft>
                <a:spcPct val="0"/>
              </a:spcAft>
            </a:pPr>
            <a:endParaRPr lang="ar-IQ" dirty="0">
              <a:solidFill>
                <a:srgbClr val="000000"/>
              </a:solidFill>
              <a:latin typeface="Tahoma" pitchFamily="34" charset="0"/>
            </a:endParaRPr>
          </a:p>
          <a:p>
            <a:pPr fontAlgn="base">
              <a:spcBef>
                <a:spcPct val="50000"/>
              </a:spcBef>
              <a:spcAft>
                <a:spcPct val="0"/>
              </a:spcAft>
            </a:pPr>
            <a:endParaRPr lang="ar-IQ" dirty="0">
              <a:solidFill>
                <a:srgbClr val="000000"/>
              </a:solidFill>
              <a:latin typeface="Tahoma" pitchFamily="34" charset="0"/>
            </a:endParaRPr>
          </a:p>
          <a:p>
            <a:pPr fontAlgn="base">
              <a:spcBef>
                <a:spcPct val="50000"/>
              </a:spcBef>
              <a:spcAft>
                <a:spcPct val="0"/>
              </a:spcAft>
            </a:pPr>
            <a:endParaRPr lang="ar-IQ" dirty="0">
              <a:solidFill>
                <a:srgbClr val="000000"/>
              </a:solidFill>
              <a:latin typeface="Tahoma" pitchFamily="34" charset="0"/>
            </a:endParaRPr>
          </a:p>
          <a:p>
            <a:pPr fontAlgn="base">
              <a:spcBef>
                <a:spcPct val="50000"/>
              </a:spcBef>
              <a:spcAft>
                <a:spcPct val="0"/>
              </a:spcAft>
            </a:pPr>
            <a:endParaRPr lang="ar-IQ" dirty="0">
              <a:solidFill>
                <a:srgbClr val="000000"/>
              </a:solidFill>
              <a:latin typeface="Tahoma" pitchFamily="34" charset="0"/>
            </a:endParaRPr>
          </a:p>
          <a:p>
            <a:pPr fontAlgn="base">
              <a:spcBef>
                <a:spcPct val="50000"/>
              </a:spcBef>
              <a:spcAft>
                <a:spcPct val="0"/>
              </a:spcAft>
            </a:pPr>
            <a:endParaRPr lang="ar-IQ" dirty="0">
              <a:solidFill>
                <a:srgbClr val="000000"/>
              </a:solidFill>
              <a:latin typeface="Tahoma" pitchFamily="34" charset="0"/>
            </a:endParaRPr>
          </a:p>
          <a:p>
            <a:pPr fontAlgn="base">
              <a:spcBef>
                <a:spcPct val="50000"/>
              </a:spcBef>
              <a:spcAft>
                <a:spcPct val="0"/>
              </a:spcAft>
            </a:pPr>
            <a:endParaRPr lang="ar-IQ" dirty="0">
              <a:solidFill>
                <a:srgbClr val="000000"/>
              </a:solidFill>
              <a:latin typeface="Tahoma" pitchFamily="34" charset="0"/>
            </a:endParaRPr>
          </a:p>
          <a:p>
            <a:pPr fontAlgn="base">
              <a:spcBef>
                <a:spcPct val="50000"/>
              </a:spcBef>
              <a:spcAft>
                <a:spcPct val="0"/>
              </a:spcAft>
            </a:pPr>
            <a:endParaRPr lang="ar-IQ" dirty="0">
              <a:solidFill>
                <a:srgbClr val="000000"/>
              </a:solidFill>
              <a:latin typeface="Tahoma" pitchFamily="34" charset="0"/>
            </a:endParaRPr>
          </a:p>
          <a:p>
            <a:pPr fontAlgn="base">
              <a:spcBef>
                <a:spcPct val="50000"/>
              </a:spcBef>
              <a:spcAft>
                <a:spcPct val="0"/>
              </a:spcAft>
            </a:pPr>
            <a:endParaRPr lang="ar-IQ" dirty="0">
              <a:solidFill>
                <a:srgbClr val="000000"/>
              </a:solidFill>
              <a:latin typeface="Tahoma" pitchFamily="34" charset="0"/>
            </a:endParaRPr>
          </a:p>
          <a:p>
            <a:pPr fontAlgn="base">
              <a:spcBef>
                <a:spcPct val="50000"/>
              </a:spcBef>
              <a:spcAft>
                <a:spcPct val="0"/>
              </a:spcAft>
            </a:pPr>
            <a:endParaRPr lang="ar-IQ" dirty="0">
              <a:solidFill>
                <a:srgbClr val="000000"/>
              </a:solidFill>
              <a:latin typeface="Tahoma" pitchFamily="34" charset="0"/>
            </a:endParaRPr>
          </a:p>
          <a:p>
            <a:pPr fontAlgn="base">
              <a:spcBef>
                <a:spcPct val="50000"/>
              </a:spcBef>
              <a:spcAft>
                <a:spcPct val="0"/>
              </a:spcAft>
            </a:pPr>
            <a:endParaRPr lang="ar-IQ" dirty="0">
              <a:solidFill>
                <a:srgbClr val="000000"/>
              </a:solidFill>
              <a:latin typeface="Tahoma" pitchFamily="34" charset="0"/>
            </a:endParaRPr>
          </a:p>
          <a:p>
            <a:pPr fontAlgn="base">
              <a:spcBef>
                <a:spcPct val="50000"/>
              </a:spcBef>
              <a:spcAft>
                <a:spcPct val="0"/>
              </a:spcAft>
            </a:pPr>
            <a:endParaRPr lang="en-US" dirty="0">
              <a:solidFill>
                <a:srgbClr val="000000"/>
              </a:solidFill>
              <a:latin typeface="Tahoma" pitchFamily="34" charset="0"/>
            </a:endParaRPr>
          </a:p>
        </p:txBody>
      </p:sp>
      <p:sp>
        <p:nvSpPr>
          <p:cNvPr id="144538" name="Rectangle 154"/>
          <p:cNvSpPr>
            <a:spLocks noChangeArrowheads="1"/>
          </p:cNvSpPr>
          <p:nvPr/>
        </p:nvSpPr>
        <p:spPr bwMode="auto">
          <a:xfrm>
            <a:off x="3419475" y="692150"/>
            <a:ext cx="3024188" cy="504825"/>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3200">
                <a:solidFill>
                  <a:srgbClr val="000000"/>
                </a:solidFill>
                <a:latin typeface="Tahoma" pitchFamily="34" charset="0"/>
              </a:rPr>
              <a:t>العمليات العقلية </a:t>
            </a:r>
            <a:endParaRPr lang="en-US" sz="3200">
              <a:solidFill>
                <a:srgbClr val="000000"/>
              </a:solidFill>
              <a:latin typeface="Tahoma" pitchFamily="34" charset="0"/>
            </a:endParaRPr>
          </a:p>
        </p:txBody>
      </p:sp>
      <p:sp>
        <p:nvSpPr>
          <p:cNvPr id="144539" name="Rectangle 155"/>
          <p:cNvSpPr>
            <a:spLocks noChangeArrowheads="1"/>
          </p:cNvSpPr>
          <p:nvPr/>
        </p:nvSpPr>
        <p:spPr bwMode="auto">
          <a:xfrm>
            <a:off x="6372225" y="1916113"/>
            <a:ext cx="1439863" cy="647700"/>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400">
                <a:solidFill>
                  <a:srgbClr val="000000"/>
                </a:solidFill>
                <a:latin typeface="Tahoma" pitchFamily="34" charset="0"/>
              </a:rPr>
              <a:t>الفعل الحركي </a:t>
            </a:r>
            <a:endParaRPr lang="en-US" sz="2400">
              <a:solidFill>
                <a:srgbClr val="000000"/>
              </a:solidFill>
              <a:latin typeface="Tahoma" pitchFamily="34" charset="0"/>
            </a:endParaRPr>
          </a:p>
        </p:txBody>
      </p:sp>
      <p:sp>
        <p:nvSpPr>
          <p:cNvPr id="144540" name="Rectangle 156"/>
          <p:cNvSpPr>
            <a:spLocks noChangeArrowheads="1"/>
          </p:cNvSpPr>
          <p:nvPr/>
        </p:nvSpPr>
        <p:spPr bwMode="auto">
          <a:xfrm>
            <a:off x="1331913" y="1916113"/>
            <a:ext cx="2209800" cy="936625"/>
          </a:xfrm>
          <a:prstGeom prst="rect">
            <a:avLst/>
          </a:prstGeom>
          <a:solidFill>
            <a:schemeClr val="folHlink"/>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800">
                <a:solidFill>
                  <a:srgbClr val="000000"/>
                </a:solidFill>
                <a:latin typeface="Tahoma" pitchFamily="34" charset="0"/>
              </a:rPr>
              <a:t>الفعل الكامن </a:t>
            </a:r>
            <a:endParaRPr lang="en-US" sz="2800">
              <a:solidFill>
                <a:srgbClr val="000000"/>
              </a:solidFill>
              <a:latin typeface="Tahoma" pitchFamily="34" charset="0"/>
            </a:endParaRPr>
          </a:p>
        </p:txBody>
      </p:sp>
      <p:sp>
        <p:nvSpPr>
          <p:cNvPr id="144541" name="Line 157"/>
          <p:cNvSpPr>
            <a:spLocks noChangeShapeType="1"/>
          </p:cNvSpPr>
          <p:nvPr/>
        </p:nvSpPr>
        <p:spPr bwMode="auto">
          <a:xfrm>
            <a:off x="4859338" y="1268413"/>
            <a:ext cx="0" cy="360362"/>
          </a:xfrm>
          <a:prstGeom prst="line">
            <a:avLst/>
          </a:prstGeom>
          <a:noFill/>
          <a:ln w="57150">
            <a:solidFill>
              <a:schemeClr val="tx1"/>
            </a:solidFill>
            <a:round/>
            <a:headEnd type="diamond" w="med" len="me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42" name="Line 158"/>
          <p:cNvSpPr>
            <a:spLocks noChangeShapeType="1"/>
          </p:cNvSpPr>
          <p:nvPr/>
        </p:nvSpPr>
        <p:spPr bwMode="auto">
          <a:xfrm flipH="1">
            <a:off x="2555875" y="1627188"/>
            <a:ext cx="4464050"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43" name="Oval 159"/>
          <p:cNvSpPr>
            <a:spLocks noChangeArrowheads="1"/>
          </p:cNvSpPr>
          <p:nvPr/>
        </p:nvSpPr>
        <p:spPr bwMode="auto">
          <a:xfrm>
            <a:off x="7885113" y="3068638"/>
            <a:ext cx="914400" cy="914400"/>
          </a:xfrm>
          <a:prstGeom prst="ellipse">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الانتباه </a:t>
            </a:r>
            <a:endParaRPr lang="en-US">
              <a:solidFill>
                <a:srgbClr val="000000"/>
              </a:solidFill>
              <a:latin typeface="Tahoma" pitchFamily="34" charset="0"/>
            </a:endParaRPr>
          </a:p>
        </p:txBody>
      </p:sp>
      <p:sp>
        <p:nvSpPr>
          <p:cNvPr id="144544" name="Oval 160"/>
          <p:cNvSpPr>
            <a:spLocks noChangeArrowheads="1"/>
          </p:cNvSpPr>
          <p:nvPr/>
        </p:nvSpPr>
        <p:spPr bwMode="auto">
          <a:xfrm>
            <a:off x="6588125" y="3068638"/>
            <a:ext cx="914400" cy="914400"/>
          </a:xfrm>
          <a:prstGeom prst="ellipse">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التركيز </a:t>
            </a:r>
            <a:endParaRPr lang="en-US">
              <a:solidFill>
                <a:srgbClr val="000000"/>
              </a:solidFill>
              <a:latin typeface="Tahoma" pitchFamily="34" charset="0"/>
            </a:endParaRPr>
          </a:p>
        </p:txBody>
      </p:sp>
      <p:sp>
        <p:nvSpPr>
          <p:cNvPr id="144545" name="Oval 161"/>
          <p:cNvSpPr>
            <a:spLocks noChangeArrowheads="1"/>
          </p:cNvSpPr>
          <p:nvPr/>
        </p:nvSpPr>
        <p:spPr bwMode="auto">
          <a:xfrm>
            <a:off x="5364163" y="3068638"/>
            <a:ext cx="914400" cy="914400"/>
          </a:xfrm>
          <a:prstGeom prst="ellipse">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رد الفعل </a:t>
            </a:r>
          </a:p>
          <a:p>
            <a:pPr algn="ctr" fontAlgn="base">
              <a:spcBef>
                <a:spcPct val="0"/>
              </a:spcBef>
              <a:spcAft>
                <a:spcPct val="0"/>
              </a:spcAft>
            </a:pPr>
            <a:r>
              <a:rPr lang="ar-IQ">
                <a:solidFill>
                  <a:srgbClr val="000000"/>
                </a:solidFill>
                <a:latin typeface="Tahoma" pitchFamily="34" charset="0"/>
              </a:rPr>
              <a:t>الحركي </a:t>
            </a:r>
            <a:endParaRPr lang="en-US">
              <a:solidFill>
                <a:srgbClr val="000000"/>
              </a:solidFill>
              <a:latin typeface="Tahoma" pitchFamily="34" charset="0"/>
            </a:endParaRPr>
          </a:p>
        </p:txBody>
      </p:sp>
      <p:sp>
        <p:nvSpPr>
          <p:cNvPr id="144547" name="Line 163"/>
          <p:cNvSpPr>
            <a:spLocks noChangeShapeType="1"/>
          </p:cNvSpPr>
          <p:nvPr/>
        </p:nvSpPr>
        <p:spPr bwMode="auto">
          <a:xfrm flipH="1" flipV="1">
            <a:off x="5795963" y="3068638"/>
            <a:ext cx="2447925"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48" name="AutoShape 164"/>
          <p:cNvSpPr>
            <a:spLocks noChangeArrowheads="1"/>
          </p:cNvSpPr>
          <p:nvPr/>
        </p:nvSpPr>
        <p:spPr bwMode="auto">
          <a:xfrm>
            <a:off x="2411413" y="3854450"/>
            <a:ext cx="1152525" cy="914400"/>
          </a:xfrm>
          <a:prstGeom prst="octagon">
            <a:avLst>
              <a:gd name="adj" fmla="val 29287"/>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الخيال الحركي </a:t>
            </a:r>
          </a:p>
          <a:p>
            <a:pPr algn="ctr" fontAlgn="base">
              <a:spcBef>
                <a:spcPct val="0"/>
              </a:spcBef>
              <a:spcAft>
                <a:spcPct val="0"/>
              </a:spcAft>
            </a:pPr>
            <a:r>
              <a:rPr lang="ar-IQ">
                <a:solidFill>
                  <a:srgbClr val="000000"/>
                </a:solidFill>
                <a:latin typeface="Tahoma" pitchFamily="34" charset="0"/>
              </a:rPr>
              <a:t>(الابداع )</a:t>
            </a:r>
            <a:endParaRPr lang="en-US">
              <a:solidFill>
                <a:srgbClr val="000000"/>
              </a:solidFill>
              <a:latin typeface="Tahoma" pitchFamily="34" charset="0"/>
            </a:endParaRPr>
          </a:p>
        </p:txBody>
      </p:sp>
      <p:sp>
        <p:nvSpPr>
          <p:cNvPr id="144549" name="AutoShape 165"/>
          <p:cNvSpPr>
            <a:spLocks noChangeArrowheads="1"/>
          </p:cNvSpPr>
          <p:nvPr/>
        </p:nvSpPr>
        <p:spPr bwMode="auto">
          <a:xfrm>
            <a:off x="3924300" y="3787775"/>
            <a:ext cx="914400" cy="981075"/>
          </a:xfrm>
          <a:prstGeom prst="octagon">
            <a:avLst>
              <a:gd name="adj" fmla="val 29287"/>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الادراك </a:t>
            </a:r>
            <a:endParaRPr lang="en-US">
              <a:solidFill>
                <a:srgbClr val="000000"/>
              </a:solidFill>
              <a:latin typeface="Tahoma" pitchFamily="34" charset="0"/>
            </a:endParaRPr>
          </a:p>
        </p:txBody>
      </p:sp>
      <p:sp>
        <p:nvSpPr>
          <p:cNvPr id="144550" name="AutoShape 166"/>
          <p:cNvSpPr>
            <a:spLocks noChangeArrowheads="1"/>
          </p:cNvSpPr>
          <p:nvPr/>
        </p:nvSpPr>
        <p:spPr bwMode="auto">
          <a:xfrm>
            <a:off x="1258888" y="3787775"/>
            <a:ext cx="914400" cy="981075"/>
          </a:xfrm>
          <a:prstGeom prst="octagon">
            <a:avLst>
              <a:gd name="adj" fmla="val 29287"/>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التفكير </a:t>
            </a:r>
            <a:endParaRPr lang="en-US">
              <a:solidFill>
                <a:srgbClr val="000000"/>
              </a:solidFill>
              <a:latin typeface="Tahoma" pitchFamily="34" charset="0"/>
            </a:endParaRPr>
          </a:p>
        </p:txBody>
      </p:sp>
      <p:sp>
        <p:nvSpPr>
          <p:cNvPr id="144551" name="AutoShape 167"/>
          <p:cNvSpPr>
            <a:spLocks noChangeArrowheads="1"/>
          </p:cNvSpPr>
          <p:nvPr/>
        </p:nvSpPr>
        <p:spPr bwMode="auto">
          <a:xfrm>
            <a:off x="179388" y="3787775"/>
            <a:ext cx="914400" cy="981075"/>
          </a:xfrm>
          <a:prstGeom prst="octagon">
            <a:avLst>
              <a:gd name="adj" fmla="val 29287"/>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التصور </a:t>
            </a:r>
            <a:endParaRPr lang="en-US">
              <a:solidFill>
                <a:srgbClr val="000000"/>
              </a:solidFill>
              <a:latin typeface="Tahoma" pitchFamily="34" charset="0"/>
            </a:endParaRPr>
          </a:p>
        </p:txBody>
      </p:sp>
      <p:sp>
        <p:nvSpPr>
          <p:cNvPr id="144552" name="Line 168"/>
          <p:cNvSpPr>
            <a:spLocks noChangeShapeType="1"/>
          </p:cNvSpPr>
          <p:nvPr/>
        </p:nvSpPr>
        <p:spPr bwMode="auto">
          <a:xfrm>
            <a:off x="2411413" y="2852738"/>
            <a:ext cx="0" cy="431800"/>
          </a:xfrm>
          <a:prstGeom prst="line">
            <a:avLst/>
          </a:prstGeom>
          <a:noFill/>
          <a:ln w="38100">
            <a:solidFill>
              <a:schemeClr val="tx1"/>
            </a:solidFill>
            <a:round/>
            <a:headEnd type="diamond" w="med" len="me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53" name="Line 169"/>
          <p:cNvSpPr>
            <a:spLocks noChangeShapeType="1"/>
          </p:cNvSpPr>
          <p:nvPr/>
        </p:nvSpPr>
        <p:spPr bwMode="auto">
          <a:xfrm>
            <a:off x="684213" y="3284538"/>
            <a:ext cx="3671887"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54" name="Line 170"/>
          <p:cNvSpPr>
            <a:spLocks noChangeShapeType="1"/>
          </p:cNvSpPr>
          <p:nvPr/>
        </p:nvSpPr>
        <p:spPr bwMode="auto">
          <a:xfrm>
            <a:off x="684213" y="3284538"/>
            <a:ext cx="0" cy="431800"/>
          </a:xfrm>
          <a:prstGeom prst="line">
            <a:avLst/>
          </a:prstGeom>
          <a:noFill/>
          <a:ln w="9525">
            <a:solidFill>
              <a:schemeClr val="tx1"/>
            </a:solidFill>
            <a:round/>
            <a:headEn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55" name="Line 171"/>
          <p:cNvSpPr>
            <a:spLocks noChangeShapeType="1"/>
          </p:cNvSpPr>
          <p:nvPr/>
        </p:nvSpPr>
        <p:spPr bwMode="auto">
          <a:xfrm>
            <a:off x="4356100" y="3355975"/>
            <a:ext cx="0" cy="360363"/>
          </a:xfrm>
          <a:prstGeom prst="line">
            <a:avLst/>
          </a:prstGeom>
          <a:noFill/>
          <a:ln w="9525">
            <a:solidFill>
              <a:schemeClr val="tx1"/>
            </a:solidFill>
            <a:round/>
            <a:headEn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56" name="Line 172"/>
          <p:cNvSpPr>
            <a:spLocks noChangeShapeType="1"/>
          </p:cNvSpPr>
          <p:nvPr/>
        </p:nvSpPr>
        <p:spPr bwMode="auto">
          <a:xfrm>
            <a:off x="1692275" y="3284538"/>
            <a:ext cx="0" cy="360362"/>
          </a:xfrm>
          <a:prstGeom prst="line">
            <a:avLst/>
          </a:prstGeom>
          <a:noFill/>
          <a:ln w="9525">
            <a:solidFill>
              <a:schemeClr val="tx1"/>
            </a:solidFill>
            <a:round/>
            <a:headEn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57" name="Line 173"/>
          <p:cNvSpPr>
            <a:spLocks noChangeShapeType="1"/>
          </p:cNvSpPr>
          <p:nvPr/>
        </p:nvSpPr>
        <p:spPr bwMode="auto">
          <a:xfrm>
            <a:off x="2987675" y="3355975"/>
            <a:ext cx="0" cy="360363"/>
          </a:xfrm>
          <a:prstGeom prst="line">
            <a:avLst/>
          </a:prstGeom>
          <a:noFill/>
          <a:ln w="9525">
            <a:solidFill>
              <a:schemeClr val="tx1"/>
            </a:solidFill>
            <a:round/>
            <a:headEn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58" name="Line 174"/>
          <p:cNvSpPr>
            <a:spLocks noChangeShapeType="1"/>
          </p:cNvSpPr>
          <p:nvPr/>
        </p:nvSpPr>
        <p:spPr bwMode="auto">
          <a:xfrm>
            <a:off x="2555875" y="1627188"/>
            <a:ext cx="0" cy="217487"/>
          </a:xfrm>
          <a:prstGeom prst="line">
            <a:avLst/>
          </a:prstGeom>
          <a:noFill/>
          <a:ln w="9525">
            <a:solidFill>
              <a:schemeClr val="tx1"/>
            </a:solidFill>
            <a:round/>
            <a:headEn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59" name="Line 175"/>
          <p:cNvSpPr>
            <a:spLocks noChangeShapeType="1"/>
          </p:cNvSpPr>
          <p:nvPr/>
        </p:nvSpPr>
        <p:spPr bwMode="auto">
          <a:xfrm>
            <a:off x="7019925" y="1627188"/>
            <a:ext cx="0" cy="217487"/>
          </a:xfrm>
          <a:prstGeom prst="line">
            <a:avLst/>
          </a:prstGeom>
          <a:noFill/>
          <a:ln w="9525">
            <a:solidFill>
              <a:schemeClr val="tx1"/>
            </a:solidFill>
            <a:round/>
            <a:headEn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60" name="Rectangle 176"/>
          <p:cNvSpPr>
            <a:spLocks noChangeArrowheads="1"/>
          </p:cNvSpPr>
          <p:nvPr/>
        </p:nvSpPr>
        <p:spPr bwMode="auto">
          <a:xfrm>
            <a:off x="3419475" y="692150"/>
            <a:ext cx="3024188" cy="504825"/>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3200">
                <a:solidFill>
                  <a:srgbClr val="000000"/>
                </a:solidFill>
                <a:latin typeface="Tahoma" pitchFamily="34" charset="0"/>
              </a:rPr>
              <a:t>العمليات العقلية </a:t>
            </a:r>
            <a:endParaRPr lang="en-US" sz="3200">
              <a:solidFill>
                <a:srgbClr val="000000"/>
              </a:solidFill>
              <a:latin typeface="Tahoma" pitchFamily="34" charset="0"/>
            </a:endParaRPr>
          </a:p>
        </p:txBody>
      </p:sp>
      <p:sp>
        <p:nvSpPr>
          <p:cNvPr id="144561" name="Rectangle 177"/>
          <p:cNvSpPr>
            <a:spLocks noChangeArrowheads="1"/>
          </p:cNvSpPr>
          <p:nvPr/>
        </p:nvSpPr>
        <p:spPr bwMode="auto">
          <a:xfrm>
            <a:off x="1331913" y="1916113"/>
            <a:ext cx="2209800" cy="936625"/>
          </a:xfrm>
          <a:prstGeom prst="rect">
            <a:avLst/>
          </a:prstGeom>
          <a:solidFill>
            <a:schemeClr val="folHlink"/>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800">
                <a:solidFill>
                  <a:srgbClr val="000000"/>
                </a:solidFill>
                <a:latin typeface="Tahoma" pitchFamily="34" charset="0"/>
              </a:rPr>
              <a:t>الفعل الكامن </a:t>
            </a:r>
            <a:endParaRPr lang="en-US" sz="2800">
              <a:solidFill>
                <a:srgbClr val="000000"/>
              </a:solidFill>
              <a:latin typeface="Tahoma" pitchFamily="34" charset="0"/>
            </a:endParaRPr>
          </a:p>
        </p:txBody>
      </p:sp>
      <p:sp>
        <p:nvSpPr>
          <p:cNvPr id="144562" name="Line 178"/>
          <p:cNvSpPr>
            <a:spLocks noChangeShapeType="1"/>
          </p:cNvSpPr>
          <p:nvPr/>
        </p:nvSpPr>
        <p:spPr bwMode="auto">
          <a:xfrm flipH="1">
            <a:off x="2555875" y="1627188"/>
            <a:ext cx="4464050"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63" name="Rectangle 179"/>
          <p:cNvSpPr>
            <a:spLocks noChangeArrowheads="1"/>
          </p:cNvSpPr>
          <p:nvPr/>
        </p:nvSpPr>
        <p:spPr bwMode="auto">
          <a:xfrm>
            <a:off x="3419475" y="692150"/>
            <a:ext cx="3024188" cy="504825"/>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3200">
                <a:solidFill>
                  <a:srgbClr val="000000"/>
                </a:solidFill>
                <a:latin typeface="Tahoma" pitchFamily="34" charset="0"/>
              </a:rPr>
              <a:t>العمليات العقلية </a:t>
            </a:r>
            <a:endParaRPr lang="en-US" sz="3200">
              <a:solidFill>
                <a:srgbClr val="000000"/>
              </a:solidFill>
              <a:latin typeface="Tahoma" pitchFamily="34" charset="0"/>
            </a:endParaRPr>
          </a:p>
        </p:txBody>
      </p:sp>
      <p:sp>
        <p:nvSpPr>
          <p:cNvPr id="144564" name="Rectangle 180"/>
          <p:cNvSpPr>
            <a:spLocks noChangeArrowheads="1"/>
          </p:cNvSpPr>
          <p:nvPr/>
        </p:nvSpPr>
        <p:spPr bwMode="auto">
          <a:xfrm>
            <a:off x="1331913" y="1916113"/>
            <a:ext cx="2209800" cy="936625"/>
          </a:xfrm>
          <a:prstGeom prst="rect">
            <a:avLst/>
          </a:prstGeom>
          <a:solidFill>
            <a:schemeClr val="folHlink"/>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800">
                <a:solidFill>
                  <a:srgbClr val="000000"/>
                </a:solidFill>
                <a:latin typeface="Tahoma" pitchFamily="34" charset="0"/>
              </a:rPr>
              <a:t>الفعل الكامن </a:t>
            </a:r>
            <a:endParaRPr lang="en-US" sz="2800">
              <a:solidFill>
                <a:srgbClr val="000000"/>
              </a:solidFill>
              <a:latin typeface="Tahoma" pitchFamily="34" charset="0"/>
            </a:endParaRPr>
          </a:p>
        </p:txBody>
      </p:sp>
      <p:sp>
        <p:nvSpPr>
          <p:cNvPr id="144565" name="Line 181"/>
          <p:cNvSpPr>
            <a:spLocks noChangeShapeType="1"/>
          </p:cNvSpPr>
          <p:nvPr/>
        </p:nvSpPr>
        <p:spPr bwMode="auto">
          <a:xfrm>
            <a:off x="4859338" y="1268413"/>
            <a:ext cx="0" cy="360362"/>
          </a:xfrm>
          <a:prstGeom prst="line">
            <a:avLst/>
          </a:prstGeom>
          <a:noFill/>
          <a:ln w="57150">
            <a:solidFill>
              <a:schemeClr val="tx1"/>
            </a:solidFill>
            <a:round/>
            <a:headEnd type="diamond" w="med" len="me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66" name="Rectangle 182"/>
          <p:cNvSpPr>
            <a:spLocks noChangeArrowheads="1"/>
          </p:cNvSpPr>
          <p:nvPr/>
        </p:nvSpPr>
        <p:spPr bwMode="auto">
          <a:xfrm>
            <a:off x="3419475" y="692150"/>
            <a:ext cx="3024188" cy="504825"/>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3200">
                <a:solidFill>
                  <a:srgbClr val="000000"/>
                </a:solidFill>
                <a:latin typeface="Tahoma" pitchFamily="34" charset="0"/>
              </a:rPr>
              <a:t>العمليات العقلية </a:t>
            </a:r>
            <a:endParaRPr lang="en-US" sz="3200">
              <a:solidFill>
                <a:srgbClr val="000000"/>
              </a:solidFill>
              <a:latin typeface="Tahoma" pitchFamily="34" charset="0"/>
            </a:endParaRPr>
          </a:p>
        </p:txBody>
      </p:sp>
      <p:sp>
        <p:nvSpPr>
          <p:cNvPr id="144567" name="Rectangle 183"/>
          <p:cNvSpPr>
            <a:spLocks noChangeArrowheads="1"/>
          </p:cNvSpPr>
          <p:nvPr/>
        </p:nvSpPr>
        <p:spPr bwMode="auto">
          <a:xfrm>
            <a:off x="1331913" y="1916113"/>
            <a:ext cx="2209800" cy="936625"/>
          </a:xfrm>
          <a:prstGeom prst="rect">
            <a:avLst/>
          </a:prstGeom>
          <a:solidFill>
            <a:schemeClr val="folHlink"/>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800">
                <a:solidFill>
                  <a:srgbClr val="000000"/>
                </a:solidFill>
                <a:latin typeface="Tahoma" pitchFamily="34" charset="0"/>
              </a:rPr>
              <a:t>الفعل الكامن </a:t>
            </a:r>
            <a:endParaRPr lang="en-US" sz="2800">
              <a:solidFill>
                <a:srgbClr val="000000"/>
              </a:solidFill>
              <a:latin typeface="Tahoma" pitchFamily="34" charset="0"/>
            </a:endParaRPr>
          </a:p>
        </p:txBody>
      </p:sp>
      <p:sp>
        <p:nvSpPr>
          <p:cNvPr id="144568" name="Line 184"/>
          <p:cNvSpPr>
            <a:spLocks noChangeShapeType="1"/>
          </p:cNvSpPr>
          <p:nvPr/>
        </p:nvSpPr>
        <p:spPr bwMode="auto">
          <a:xfrm flipH="1">
            <a:off x="2555875" y="1627188"/>
            <a:ext cx="4464050"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69" name="Line 185"/>
          <p:cNvSpPr>
            <a:spLocks noChangeShapeType="1"/>
          </p:cNvSpPr>
          <p:nvPr/>
        </p:nvSpPr>
        <p:spPr bwMode="auto">
          <a:xfrm>
            <a:off x="4859338" y="1268413"/>
            <a:ext cx="0" cy="360362"/>
          </a:xfrm>
          <a:prstGeom prst="line">
            <a:avLst/>
          </a:prstGeom>
          <a:noFill/>
          <a:ln w="57150">
            <a:solidFill>
              <a:schemeClr val="tx1"/>
            </a:solidFill>
            <a:round/>
            <a:headEnd type="diamond" w="med" len="me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70" name="Rectangle 186"/>
          <p:cNvSpPr>
            <a:spLocks noChangeArrowheads="1"/>
          </p:cNvSpPr>
          <p:nvPr/>
        </p:nvSpPr>
        <p:spPr bwMode="auto">
          <a:xfrm>
            <a:off x="3419475" y="692150"/>
            <a:ext cx="3024188" cy="504825"/>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3200">
                <a:solidFill>
                  <a:srgbClr val="000000"/>
                </a:solidFill>
                <a:latin typeface="Tahoma" pitchFamily="34" charset="0"/>
              </a:rPr>
              <a:t>العمليات العقلية </a:t>
            </a:r>
            <a:endParaRPr lang="en-US" sz="3200">
              <a:solidFill>
                <a:srgbClr val="000000"/>
              </a:solidFill>
              <a:latin typeface="Tahoma" pitchFamily="34" charset="0"/>
            </a:endParaRPr>
          </a:p>
        </p:txBody>
      </p:sp>
      <p:sp>
        <p:nvSpPr>
          <p:cNvPr id="144571" name="Rectangle 187"/>
          <p:cNvSpPr>
            <a:spLocks noChangeArrowheads="1"/>
          </p:cNvSpPr>
          <p:nvPr/>
        </p:nvSpPr>
        <p:spPr bwMode="auto">
          <a:xfrm>
            <a:off x="1331913" y="1916113"/>
            <a:ext cx="2209800" cy="936625"/>
          </a:xfrm>
          <a:prstGeom prst="rect">
            <a:avLst/>
          </a:prstGeom>
          <a:solidFill>
            <a:schemeClr val="folHlink"/>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800">
                <a:solidFill>
                  <a:srgbClr val="000000"/>
                </a:solidFill>
                <a:latin typeface="Tahoma" pitchFamily="34" charset="0"/>
              </a:rPr>
              <a:t>الفعل الكامن </a:t>
            </a:r>
            <a:endParaRPr lang="en-US" sz="2800">
              <a:solidFill>
                <a:srgbClr val="000000"/>
              </a:solidFill>
              <a:latin typeface="Tahoma" pitchFamily="34" charset="0"/>
            </a:endParaRPr>
          </a:p>
        </p:txBody>
      </p:sp>
      <p:sp>
        <p:nvSpPr>
          <p:cNvPr id="144572" name="Rectangle 188"/>
          <p:cNvSpPr>
            <a:spLocks noChangeArrowheads="1"/>
          </p:cNvSpPr>
          <p:nvPr/>
        </p:nvSpPr>
        <p:spPr bwMode="auto">
          <a:xfrm>
            <a:off x="6372225" y="1916113"/>
            <a:ext cx="1439863" cy="647700"/>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400">
                <a:solidFill>
                  <a:srgbClr val="000000"/>
                </a:solidFill>
                <a:latin typeface="Tahoma" pitchFamily="34" charset="0"/>
              </a:rPr>
              <a:t>الفعل الحركي </a:t>
            </a:r>
            <a:endParaRPr lang="en-US" sz="2400">
              <a:solidFill>
                <a:srgbClr val="000000"/>
              </a:solidFill>
              <a:latin typeface="Tahoma" pitchFamily="34" charset="0"/>
            </a:endParaRPr>
          </a:p>
        </p:txBody>
      </p:sp>
      <p:sp>
        <p:nvSpPr>
          <p:cNvPr id="144573" name="Line 189"/>
          <p:cNvSpPr>
            <a:spLocks noChangeShapeType="1"/>
          </p:cNvSpPr>
          <p:nvPr/>
        </p:nvSpPr>
        <p:spPr bwMode="auto">
          <a:xfrm flipH="1">
            <a:off x="2555875" y="1627188"/>
            <a:ext cx="4464050"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74" name="Line 190"/>
          <p:cNvSpPr>
            <a:spLocks noChangeShapeType="1"/>
          </p:cNvSpPr>
          <p:nvPr/>
        </p:nvSpPr>
        <p:spPr bwMode="auto">
          <a:xfrm>
            <a:off x="4859338" y="1268413"/>
            <a:ext cx="0" cy="360362"/>
          </a:xfrm>
          <a:prstGeom prst="line">
            <a:avLst/>
          </a:prstGeom>
          <a:noFill/>
          <a:ln w="57150">
            <a:solidFill>
              <a:schemeClr val="tx1"/>
            </a:solidFill>
            <a:round/>
            <a:headEnd type="diamond" w="med" len="me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75" name="Rectangle 191"/>
          <p:cNvSpPr>
            <a:spLocks noChangeArrowheads="1"/>
          </p:cNvSpPr>
          <p:nvPr/>
        </p:nvSpPr>
        <p:spPr bwMode="auto">
          <a:xfrm>
            <a:off x="3419475" y="692150"/>
            <a:ext cx="3024188" cy="504825"/>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3200">
                <a:solidFill>
                  <a:srgbClr val="000000"/>
                </a:solidFill>
                <a:latin typeface="Tahoma" pitchFamily="34" charset="0"/>
              </a:rPr>
              <a:t>العمليات العقلية </a:t>
            </a:r>
            <a:endParaRPr lang="en-US" sz="3200">
              <a:solidFill>
                <a:srgbClr val="000000"/>
              </a:solidFill>
              <a:latin typeface="Tahoma" pitchFamily="34" charset="0"/>
            </a:endParaRPr>
          </a:p>
        </p:txBody>
      </p:sp>
      <p:sp>
        <p:nvSpPr>
          <p:cNvPr id="144576" name="Rectangle 192"/>
          <p:cNvSpPr>
            <a:spLocks noChangeArrowheads="1"/>
          </p:cNvSpPr>
          <p:nvPr/>
        </p:nvSpPr>
        <p:spPr bwMode="auto">
          <a:xfrm>
            <a:off x="1331913" y="1916113"/>
            <a:ext cx="2209800" cy="936625"/>
          </a:xfrm>
          <a:prstGeom prst="rect">
            <a:avLst/>
          </a:prstGeom>
          <a:solidFill>
            <a:schemeClr val="folHlink"/>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800">
                <a:solidFill>
                  <a:srgbClr val="000000"/>
                </a:solidFill>
                <a:latin typeface="Tahoma" pitchFamily="34" charset="0"/>
              </a:rPr>
              <a:t>الفعل الكامن </a:t>
            </a:r>
            <a:endParaRPr lang="en-US" sz="2800">
              <a:solidFill>
                <a:srgbClr val="000000"/>
              </a:solidFill>
              <a:latin typeface="Tahoma" pitchFamily="34" charset="0"/>
            </a:endParaRPr>
          </a:p>
        </p:txBody>
      </p:sp>
      <p:sp>
        <p:nvSpPr>
          <p:cNvPr id="144577" name="Line 193"/>
          <p:cNvSpPr>
            <a:spLocks noChangeShapeType="1"/>
          </p:cNvSpPr>
          <p:nvPr/>
        </p:nvSpPr>
        <p:spPr bwMode="auto">
          <a:xfrm flipH="1" flipV="1">
            <a:off x="5795963" y="3068638"/>
            <a:ext cx="2447925"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78" name="Rectangle 194"/>
          <p:cNvSpPr>
            <a:spLocks noChangeArrowheads="1"/>
          </p:cNvSpPr>
          <p:nvPr/>
        </p:nvSpPr>
        <p:spPr bwMode="auto">
          <a:xfrm>
            <a:off x="6372225" y="1916113"/>
            <a:ext cx="1439863" cy="647700"/>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400">
                <a:solidFill>
                  <a:srgbClr val="000000"/>
                </a:solidFill>
                <a:latin typeface="Tahoma" pitchFamily="34" charset="0"/>
              </a:rPr>
              <a:t>الفعل الحركي </a:t>
            </a:r>
            <a:endParaRPr lang="en-US" sz="2400">
              <a:solidFill>
                <a:srgbClr val="000000"/>
              </a:solidFill>
              <a:latin typeface="Tahoma" pitchFamily="34" charset="0"/>
            </a:endParaRPr>
          </a:p>
        </p:txBody>
      </p:sp>
      <p:sp>
        <p:nvSpPr>
          <p:cNvPr id="144579" name="Line 195"/>
          <p:cNvSpPr>
            <a:spLocks noChangeShapeType="1"/>
          </p:cNvSpPr>
          <p:nvPr/>
        </p:nvSpPr>
        <p:spPr bwMode="auto">
          <a:xfrm flipH="1">
            <a:off x="2555875" y="1627188"/>
            <a:ext cx="4464050"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80" name="Line 196"/>
          <p:cNvSpPr>
            <a:spLocks noChangeShapeType="1"/>
          </p:cNvSpPr>
          <p:nvPr/>
        </p:nvSpPr>
        <p:spPr bwMode="auto">
          <a:xfrm>
            <a:off x="4859338" y="1268413"/>
            <a:ext cx="0" cy="360362"/>
          </a:xfrm>
          <a:prstGeom prst="line">
            <a:avLst/>
          </a:prstGeom>
          <a:noFill/>
          <a:ln w="57150">
            <a:solidFill>
              <a:schemeClr val="tx1"/>
            </a:solidFill>
            <a:round/>
            <a:headEnd type="diamond" w="med" len="me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81" name="Rectangle 197"/>
          <p:cNvSpPr>
            <a:spLocks noChangeArrowheads="1"/>
          </p:cNvSpPr>
          <p:nvPr/>
        </p:nvSpPr>
        <p:spPr bwMode="auto">
          <a:xfrm>
            <a:off x="3419475" y="692150"/>
            <a:ext cx="3024188" cy="504825"/>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3200">
                <a:solidFill>
                  <a:srgbClr val="000000"/>
                </a:solidFill>
                <a:latin typeface="Tahoma" pitchFamily="34" charset="0"/>
              </a:rPr>
              <a:t>العمليات العقلية </a:t>
            </a:r>
            <a:endParaRPr lang="en-US" sz="3200">
              <a:solidFill>
                <a:srgbClr val="000000"/>
              </a:solidFill>
              <a:latin typeface="Tahoma" pitchFamily="34" charset="0"/>
            </a:endParaRPr>
          </a:p>
        </p:txBody>
      </p:sp>
      <p:sp>
        <p:nvSpPr>
          <p:cNvPr id="144582" name="Rectangle 198"/>
          <p:cNvSpPr>
            <a:spLocks noChangeArrowheads="1"/>
          </p:cNvSpPr>
          <p:nvPr/>
        </p:nvSpPr>
        <p:spPr bwMode="auto">
          <a:xfrm>
            <a:off x="1331913" y="1916113"/>
            <a:ext cx="2209800" cy="936625"/>
          </a:xfrm>
          <a:prstGeom prst="rect">
            <a:avLst/>
          </a:prstGeom>
          <a:solidFill>
            <a:schemeClr val="folHlink"/>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800">
                <a:solidFill>
                  <a:srgbClr val="000000"/>
                </a:solidFill>
                <a:latin typeface="Tahoma" pitchFamily="34" charset="0"/>
              </a:rPr>
              <a:t>الفعل الكامن </a:t>
            </a:r>
            <a:endParaRPr lang="en-US" sz="2800">
              <a:solidFill>
                <a:srgbClr val="000000"/>
              </a:solidFill>
              <a:latin typeface="Tahoma" pitchFamily="34" charset="0"/>
            </a:endParaRPr>
          </a:p>
        </p:txBody>
      </p:sp>
      <p:sp>
        <p:nvSpPr>
          <p:cNvPr id="144584" name="Line 200"/>
          <p:cNvSpPr>
            <a:spLocks noChangeShapeType="1"/>
          </p:cNvSpPr>
          <p:nvPr/>
        </p:nvSpPr>
        <p:spPr bwMode="auto">
          <a:xfrm flipH="1" flipV="1">
            <a:off x="5795963" y="3068638"/>
            <a:ext cx="2447925"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85" name="Rectangle 201"/>
          <p:cNvSpPr>
            <a:spLocks noChangeArrowheads="1"/>
          </p:cNvSpPr>
          <p:nvPr/>
        </p:nvSpPr>
        <p:spPr bwMode="auto">
          <a:xfrm>
            <a:off x="6372225" y="1916113"/>
            <a:ext cx="1439863" cy="647700"/>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400">
                <a:solidFill>
                  <a:srgbClr val="000000"/>
                </a:solidFill>
                <a:latin typeface="Tahoma" pitchFamily="34" charset="0"/>
              </a:rPr>
              <a:t>الفعل الحركي </a:t>
            </a:r>
            <a:endParaRPr lang="en-US" sz="2400">
              <a:solidFill>
                <a:srgbClr val="000000"/>
              </a:solidFill>
              <a:latin typeface="Tahoma" pitchFamily="34" charset="0"/>
            </a:endParaRPr>
          </a:p>
        </p:txBody>
      </p:sp>
      <p:sp>
        <p:nvSpPr>
          <p:cNvPr id="144586" name="Line 202"/>
          <p:cNvSpPr>
            <a:spLocks noChangeShapeType="1"/>
          </p:cNvSpPr>
          <p:nvPr/>
        </p:nvSpPr>
        <p:spPr bwMode="auto">
          <a:xfrm flipH="1">
            <a:off x="2555875" y="1627188"/>
            <a:ext cx="4464050"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87" name="Line 203"/>
          <p:cNvSpPr>
            <a:spLocks noChangeShapeType="1"/>
          </p:cNvSpPr>
          <p:nvPr/>
        </p:nvSpPr>
        <p:spPr bwMode="auto">
          <a:xfrm>
            <a:off x="4859338" y="1268413"/>
            <a:ext cx="0" cy="360362"/>
          </a:xfrm>
          <a:prstGeom prst="line">
            <a:avLst/>
          </a:prstGeom>
          <a:noFill/>
          <a:ln w="57150">
            <a:solidFill>
              <a:schemeClr val="tx1"/>
            </a:solidFill>
            <a:round/>
            <a:headEnd type="diamond" w="med" len="me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88" name="Rectangle 204"/>
          <p:cNvSpPr>
            <a:spLocks noChangeArrowheads="1"/>
          </p:cNvSpPr>
          <p:nvPr/>
        </p:nvSpPr>
        <p:spPr bwMode="auto">
          <a:xfrm>
            <a:off x="3419475" y="692150"/>
            <a:ext cx="3024188" cy="504825"/>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3200">
                <a:solidFill>
                  <a:srgbClr val="000000"/>
                </a:solidFill>
                <a:latin typeface="Tahoma" pitchFamily="34" charset="0"/>
              </a:rPr>
              <a:t>العمليات العقلية </a:t>
            </a:r>
            <a:endParaRPr lang="en-US" sz="3200">
              <a:solidFill>
                <a:srgbClr val="000000"/>
              </a:solidFill>
              <a:latin typeface="Tahoma" pitchFamily="34" charset="0"/>
            </a:endParaRPr>
          </a:p>
        </p:txBody>
      </p:sp>
      <p:sp>
        <p:nvSpPr>
          <p:cNvPr id="144589" name="Rectangle 205"/>
          <p:cNvSpPr>
            <a:spLocks noChangeArrowheads="1"/>
          </p:cNvSpPr>
          <p:nvPr/>
        </p:nvSpPr>
        <p:spPr bwMode="auto">
          <a:xfrm>
            <a:off x="1331913" y="1916113"/>
            <a:ext cx="2209800" cy="936625"/>
          </a:xfrm>
          <a:prstGeom prst="rect">
            <a:avLst/>
          </a:prstGeom>
          <a:solidFill>
            <a:schemeClr val="folHlink"/>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800">
                <a:solidFill>
                  <a:srgbClr val="000000"/>
                </a:solidFill>
                <a:latin typeface="Tahoma" pitchFamily="34" charset="0"/>
              </a:rPr>
              <a:t>الفعل الكامن </a:t>
            </a:r>
            <a:endParaRPr lang="en-US" sz="2800">
              <a:solidFill>
                <a:srgbClr val="000000"/>
              </a:solidFill>
              <a:latin typeface="Tahoma" pitchFamily="34" charset="0"/>
            </a:endParaRPr>
          </a:p>
        </p:txBody>
      </p:sp>
      <p:sp>
        <p:nvSpPr>
          <p:cNvPr id="144590" name="Oval 206"/>
          <p:cNvSpPr>
            <a:spLocks noChangeArrowheads="1"/>
          </p:cNvSpPr>
          <p:nvPr/>
        </p:nvSpPr>
        <p:spPr bwMode="auto">
          <a:xfrm>
            <a:off x="6588125" y="3068638"/>
            <a:ext cx="914400" cy="914400"/>
          </a:xfrm>
          <a:prstGeom prst="ellipse">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التركيز </a:t>
            </a:r>
            <a:endParaRPr lang="en-US">
              <a:solidFill>
                <a:srgbClr val="000000"/>
              </a:solidFill>
              <a:latin typeface="Tahoma" pitchFamily="34" charset="0"/>
            </a:endParaRPr>
          </a:p>
        </p:txBody>
      </p:sp>
      <p:sp>
        <p:nvSpPr>
          <p:cNvPr id="144592" name="Line 208"/>
          <p:cNvSpPr>
            <a:spLocks noChangeShapeType="1"/>
          </p:cNvSpPr>
          <p:nvPr/>
        </p:nvSpPr>
        <p:spPr bwMode="auto">
          <a:xfrm flipH="1" flipV="1">
            <a:off x="5795963" y="3068638"/>
            <a:ext cx="2447925"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93" name="Rectangle 209"/>
          <p:cNvSpPr>
            <a:spLocks noChangeArrowheads="1"/>
          </p:cNvSpPr>
          <p:nvPr/>
        </p:nvSpPr>
        <p:spPr bwMode="auto">
          <a:xfrm>
            <a:off x="6372225" y="1916113"/>
            <a:ext cx="1439863" cy="647700"/>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400">
                <a:solidFill>
                  <a:srgbClr val="000000"/>
                </a:solidFill>
                <a:latin typeface="Tahoma" pitchFamily="34" charset="0"/>
              </a:rPr>
              <a:t>الفعل الحركي </a:t>
            </a:r>
            <a:endParaRPr lang="en-US" sz="2400">
              <a:solidFill>
                <a:srgbClr val="000000"/>
              </a:solidFill>
              <a:latin typeface="Tahoma" pitchFamily="34" charset="0"/>
            </a:endParaRPr>
          </a:p>
        </p:txBody>
      </p:sp>
      <p:sp>
        <p:nvSpPr>
          <p:cNvPr id="144594" name="Line 210"/>
          <p:cNvSpPr>
            <a:spLocks noChangeShapeType="1"/>
          </p:cNvSpPr>
          <p:nvPr/>
        </p:nvSpPr>
        <p:spPr bwMode="auto">
          <a:xfrm flipH="1">
            <a:off x="2555875" y="1627188"/>
            <a:ext cx="4464050"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95" name="Line 211"/>
          <p:cNvSpPr>
            <a:spLocks noChangeShapeType="1"/>
          </p:cNvSpPr>
          <p:nvPr/>
        </p:nvSpPr>
        <p:spPr bwMode="auto">
          <a:xfrm>
            <a:off x="4859338" y="1268413"/>
            <a:ext cx="0" cy="360362"/>
          </a:xfrm>
          <a:prstGeom prst="line">
            <a:avLst/>
          </a:prstGeom>
          <a:noFill/>
          <a:ln w="57150">
            <a:solidFill>
              <a:schemeClr val="tx1"/>
            </a:solidFill>
            <a:round/>
            <a:headEnd type="diamond" w="med" len="me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96" name="Rectangle 212"/>
          <p:cNvSpPr>
            <a:spLocks noChangeArrowheads="1"/>
          </p:cNvSpPr>
          <p:nvPr/>
        </p:nvSpPr>
        <p:spPr bwMode="auto">
          <a:xfrm>
            <a:off x="3419475" y="692150"/>
            <a:ext cx="3024188" cy="504825"/>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3200">
                <a:solidFill>
                  <a:srgbClr val="000000"/>
                </a:solidFill>
                <a:latin typeface="Tahoma" pitchFamily="34" charset="0"/>
              </a:rPr>
              <a:t>العمليات العقلية </a:t>
            </a:r>
            <a:endParaRPr lang="en-US" sz="3200">
              <a:solidFill>
                <a:srgbClr val="000000"/>
              </a:solidFill>
              <a:latin typeface="Tahoma" pitchFamily="34" charset="0"/>
            </a:endParaRPr>
          </a:p>
        </p:txBody>
      </p:sp>
      <p:sp>
        <p:nvSpPr>
          <p:cNvPr id="144597" name="Rectangle 213"/>
          <p:cNvSpPr>
            <a:spLocks noChangeArrowheads="1"/>
          </p:cNvSpPr>
          <p:nvPr/>
        </p:nvSpPr>
        <p:spPr bwMode="auto">
          <a:xfrm>
            <a:off x="1331913" y="1916113"/>
            <a:ext cx="2209800" cy="936625"/>
          </a:xfrm>
          <a:prstGeom prst="rect">
            <a:avLst/>
          </a:prstGeom>
          <a:solidFill>
            <a:schemeClr val="folHlink"/>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800">
                <a:solidFill>
                  <a:srgbClr val="000000"/>
                </a:solidFill>
                <a:latin typeface="Tahoma" pitchFamily="34" charset="0"/>
              </a:rPr>
              <a:t>الفعل الكامن </a:t>
            </a:r>
            <a:endParaRPr lang="en-US" sz="2800">
              <a:solidFill>
                <a:srgbClr val="000000"/>
              </a:solidFill>
              <a:latin typeface="Tahoma" pitchFamily="34" charset="0"/>
            </a:endParaRPr>
          </a:p>
        </p:txBody>
      </p:sp>
      <p:sp>
        <p:nvSpPr>
          <p:cNvPr id="144598" name="Oval 214"/>
          <p:cNvSpPr>
            <a:spLocks noChangeArrowheads="1"/>
          </p:cNvSpPr>
          <p:nvPr/>
        </p:nvSpPr>
        <p:spPr bwMode="auto">
          <a:xfrm>
            <a:off x="7885113" y="3068638"/>
            <a:ext cx="914400" cy="914400"/>
          </a:xfrm>
          <a:prstGeom prst="ellipse">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الانتباه </a:t>
            </a:r>
            <a:endParaRPr lang="en-US">
              <a:solidFill>
                <a:srgbClr val="000000"/>
              </a:solidFill>
              <a:latin typeface="Tahoma" pitchFamily="34" charset="0"/>
            </a:endParaRPr>
          </a:p>
        </p:txBody>
      </p:sp>
      <p:sp>
        <p:nvSpPr>
          <p:cNvPr id="144599" name="Oval 215"/>
          <p:cNvSpPr>
            <a:spLocks noChangeArrowheads="1"/>
          </p:cNvSpPr>
          <p:nvPr/>
        </p:nvSpPr>
        <p:spPr bwMode="auto">
          <a:xfrm>
            <a:off x="6588125" y="3068638"/>
            <a:ext cx="914400" cy="914400"/>
          </a:xfrm>
          <a:prstGeom prst="ellipse">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التركيز </a:t>
            </a:r>
            <a:endParaRPr lang="en-US">
              <a:solidFill>
                <a:srgbClr val="000000"/>
              </a:solidFill>
              <a:latin typeface="Tahoma" pitchFamily="34" charset="0"/>
            </a:endParaRPr>
          </a:p>
        </p:txBody>
      </p:sp>
      <p:sp>
        <p:nvSpPr>
          <p:cNvPr id="144601" name="Line 217"/>
          <p:cNvSpPr>
            <a:spLocks noChangeShapeType="1"/>
          </p:cNvSpPr>
          <p:nvPr/>
        </p:nvSpPr>
        <p:spPr bwMode="auto">
          <a:xfrm flipH="1" flipV="1">
            <a:off x="5795963" y="3068638"/>
            <a:ext cx="2447925"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02" name="Rectangle 218"/>
          <p:cNvSpPr>
            <a:spLocks noChangeArrowheads="1"/>
          </p:cNvSpPr>
          <p:nvPr/>
        </p:nvSpPr>
        <p:spPr bwMode="auto">
          <a:xfrm>
            <a:off x="6372225" y="1916113"/>
            <a:ext cx="1439863" cy="647700"/>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400">
                <a:solidFill>
                  <a:srgbClr val="000000"/>
                </a:solidFill>
                <a:latin typeface="Tahoma" pitchFamily="34" charset="0"/>
              </a:rPr>
              <a:t>الفعل الحركي </a:t>
            </a:r>
            <a:endParaRPr lang="en-US" sz="2400">
              <a:solidFill>
                <a:srgbClr val="000000"/>
              </a:solidFill>
              <a:latin typeface="Tahoma" pitchFamily="34" charset="0"/>
            </a:endParaRPr>
          </a:p>
        </p:txBody>
      </p:sp>
      <p:sp>
        <p:nvSpPr>
          <p:cNvPr id="144603" name="Line 219"/>
          <p:cNvSpPr>
            <a:spLocks noChangeShapeType="1"/>
          </p:cNvSpPr>
          <p:nvPr/>
        </p:nvSpPr>
        <p:spPr bwMode="auto">
          <a:xfrm flipH="1">
            <a:off x="2555875" y="1627188"/>
            <a:ext cx="4464050"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04" name="Line 220"/>
          <p:cNvSpPr>
            <a:spLocks noChangeShapeType="1"/>
          </p:cNvSpPr>
          <p:nvPr/>
        </p:nvSpPr>
        <p:spPr bwMode="auto">
          <a:xfrm>
            <a:off x="4859338" y="1268413"/>
            <a:ext cx="0" cy="360362"/>
          </a:xfrm>
          <a:prstGeom prst="line">
            <a:avLst/>
          </a:prstGeom>
          <a:noFill/>
          <a:ln w="57150">
            <a:solidFill>
              <a:schemeClr val="tx1"/>
            </a:solidFill>
            <a:round/>
            <a:headEnd type="diamond" w="med" len="me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05" name="Rectangle 221"/>
          <p:cNvSpPr>
            <a:spLocks noChangeArrowheads="1"/>
          </p:cNvSpPr>
          <p:nvPr/>
        </p:nvSpPr>
        <p:spPr bwMode="auto">
          <a:xfrm>
            <a:off x="3419475" y="692150"/>
            <a:ext cx="3024188" cy="504825"/>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3200">
                <a:solidFill>
                  <a:srgbClr val="000000"/>
                </a:solidFill>
                <a:latin typeface="Tahoma" pitchFamily="34" charset="0"/>
              </a:rPr>
              <a:t>العمليات العقلية </a:t>
            </a:r>
            <a:endParaRPr lang="en-US" sz="3200">
              <a:solidFill>
                <a:srgbClr val="000000"/>
              </a:solidFill>
              <a:latin typeface="Tahoma" pitchFamily="34" charset="0"/>
            </a:endParaRPr>
          </a:p>
        </p:txBody>
      </p:sp>
      <p:sp>
        <p:nvSpPr>
          <p:cNvPr id="144606" name="Rectangle 222"/>
          <p:cNvSpPr>
            <a:spLocks noChangeArrowheads="1"/>
          </p:cNvSpPr>
          <p:nvPr/>
        </p:nvSpPr>
        <p:spPr bwMode="auto">
          <a:xfrm>
            <a:off x="1331913" y="1916113"/>
            <a:ext cx="2209800" cy="936625"/>
          </a:xfrm>
          <a:prstGeom prst="rect">
            <a:avLst/>
          </a:prstGeom>
          <a:solidFill>
            <a:schemeClr val="folHlink"/>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800">
                <a:solidFill>
                  <a:srgbClr val="000000"/>
                </a:solidFill>
                <a:latin typeface="Tahoma" pitchFamily="34" charset="0"/>
              </a:rPr>
              <a:t>الفعل الكامن </a:t>
            </a:r>
            <a:endParaRPr lang="en-US" sz="2800">
              <a:solidFill>
                <a:srgbClr val="000000"/>
              </a:solidFill>
              <a:latin typeface="Tahoma" pitchFamily="34" charset="0"/>
            </a:endParaRPr>
          </a:p>
        </p:txBody>
      </p:sp>
      <p:sp>
        <p:nvSpPr>
          <p:cNvPr id="144607" name="Oval 223"/>
          <p:cNvSpPr>
            <a:spLocks noChangeArrowheads="1"/>
          </p:cNvSpPr>
          <p:nvPr/>
        </p:nvSpPr>
        <p:spPr bwMode="auto">
          <a:xfrm>
            <a:off x="5364163" y="3068638"/>
            <a:ext cx="914400" cy="914400"/>
          </a:xfrm>
          <a:prstGeom prst="ellipse">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رد الفعل </a:t>
            </a:r>
          </a:p>
          <a:p>
            <a:pPr algn="ctr" fontAlgn="base">
              <a:spcBef>
                <a:spcPct val="0"/>
              </a:spcBef>
              <a:spcAft>
                <a:spcPct val="0"/>
              </a:spcAft>
            </a:pPr>
            <a:r>
              <a:rPr lang="ar-IQ">
                <a:solidFill>
                  <a:srgbClr val="000000"/>
                </a:solidFill>
                <a:latin typeface="Tahoma" pitchFamily="34" charset="0"/>
              </a:rPr>
              <a:t>الحركي </a:t>
            </a:r>
            <a:endParaRPr lang="en-US">
              <a:solidFill>
                <a:srgbClr val="000000"/>
              </a:solidFill>
              <a:latin typeface="Tahoma" pitchFamily="34" charset="0"/>
            </a:endParaRPr>
          </a:p>
        </p:txBody>
      </p:sp>
      <p:sp>
        <p:nvSpPr>
          <p:cNvPr id="144608" name="Oval 224"/>
          <p:cNvSpPr>
            <a:spLocks noChangeArrowheads="1"/>
          </p:cNvSpPr>
          <p:nvPr/>
        </p:nvSpPr>
        <p:spPr bwMode="auto">
          <a:xfrm>
            <a:off x="7885113" y="3068638"/>
            <a:ext cx="914400" cy="914400"/>
          </a:xfrm>
          <a:prstGeom prst="ellipse">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الانتباه </a:t>
            </a:r>
            <a:endParaRPr lang="en-US">
              <a:solidFill>
                <a:srgbClr val="000000"/>
              </a:solidFill>
              <a:latin typeface="Tahoma" pitchFamily="34" charset="0"/>
            </a:endParaRPr>
          </a:p>
        </p:txBody>
      </p:sp>
      <p:sp>
        <p:nvSpPr>
          <p:cNvPr id="144609" name="Oval 225"/>
          <p:cNvSpPr>
            <a:spLocks noChangeArrowheads="1"/>
          </p:cNvSpPr>
          <p:nvPr/>
        </p:nvSpPr>
        <p:spPr bwMode="auto">
          <a:xfrm>
            <a:off x="6588125" y="3068638"/>
            <a:ext cx="914400" cy="914400"/>
          </a:xfrm>
          <a:prstGeom prst="ellipse">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التركيز </a:t>
            </a:r>
            <a:endParaRPr lang="en-US">
              <a:solidFill>
                <a:srgbClr val="000000"/>
              </a:solidFill>
              <a:latin typeface="Tahoma" pitchFamily="34" charset="0"/>
            </a:endParaRPr>
          </a:p>
        </p:txBody>
      </p:sp>
      <p:sp>
        <p:nvSpPr>
          <p:cNvPr id="144611" name="Line 227"/>
          <p:cNvSpPr>
            <a:spLocks noChangeShapeType="1"/>
          </p:cNvSpPr>
          <p:nvPr/>
        </p:nvSpPr>
        <p:spPr bwMode="auto">
          <a:xfrm flipH="1" flipV="1">
            <a:off x="5795963" y="3068638"/>
            <a:ext cx="2447925"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12" name="Rectangle 228"/>
          <p:cNvSpPr>
            <a:spLocks noChangeArrowheads="1"/>
          </p:cNvSpPr>
          <p:nvPr/>
        </p:nvSpPr>
        <p:spPr bwMode="auto">
          <a:xfrm>
            <a:off x="6372225" y="1916113"/>
            <a:ext cx="1439863" cy="647700"/>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400">
                <a:solidFill>
                  <a:srgbClr val="000000"/>
                </a:solidFill>
                <a:latin typeface="Tahoma" pitchFamily="34" charset="0"/>
              </a:rPr>
              <a:t>الفعل الحركي </a:t>
            </a:r>
            <a:endParaRPr lang="en-US" sz="2400">
              <a:solidFill>
                <a:srgbClr val="000000"/>
              </a:solidFill>
              <a:latin typeface="Tahoma" pitchFamily="34" charset="0"/>
            </a:endParaRPr>
          </a:p>
        </p:txBody>
      </p:sp>
      <p:sp>
        <p:nvSpPr>
          <p:cNvPr id="144613" name="Line 229"/>
          <p:cNvSpPr>
            <a:spLocks noChangeShapeType="1"/>
          </p:cNvSpPr>
          <p:nvPr/>
        </p:nvSpPr>
        <p:spPr bwMode="auto">
          <a:xfrm flipH="1">
            <a:off x="2555875" y="1627188"/>
            <a:ext cx="4464050"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14" name="Line 230"/>
          <p:cNvSpPr>
            <a:spLocks noChangeShapeType="1"/>
          </p:cNvSpPr>
          <p:nvPr/>
        </p:nvSpPr>
        <p:spPr bwMode="auto">
          <a:xfrm>
            <a:off x="4859338" y="1268413"/>
            <a:ext cx="0" cy="360362"/>
          </a:xfrm>
          <a:prstGeom prst="line">
            <a:avLst/>
          </a:prstGeom>
          <a:noFill/>
          <a:ln w="57150">
            <a:solidFill>
              <a:schemeClr val="tx1"/>
            </a:solidFill>
            <a:round/>
            <a:headEnd type="diamond" w="med" len="me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15" name="Rectangle 231"/>
          <p:cNvSpPr>
            <a:spLocks noChangeArrowheads="1"/>
          </p:cNvSpPr>
          <p:nvPr/>
        </p:nvSpPr>
        <p:spPr bwMode="auto">
          <a:xfrm>
            <a:off x="3419475" y="692150"/>
            <a:ext cx="3024188" cy="504825"/>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3200">
                <a:solidFill>
                  <a:srgbClr val="000000"/>
                </a:solidFill>
                <a:latin typeface="Tahoma" pitchFamily="34" charset="0"/>
              </a:rPr>
              <a:t>العمليات العقلية </a:t>
            </a:r>
            <a:endParaRPr lang="en-US" sz="3200">
              <a:solidFill>
                <a:srgbClr val="000000"/>
              </a:solidFill>
              <a:latin typeface="Tahoma" pitchFamily="34" charset="0"/>
            </a:endParaRPr>
          </a:p>
        </p:txBody>
      </p:sp>
      <p:sp>
        <p:nvSpPr>
          <p:cNvPr id="144616" name="Rectangle 232"/>
          <p:cNvSpPr>
            <a:spLocks noChangeArrowheads="1"/>
          </p:cNvSpPr>
          <p:nvPr/>
        </p:nvSpPr>
        <p:spPr bwMode="auto">
          <a:xfrm>
            <a:off x="1331913" y="1916113"/>
            <a:ext cx="2209800" cy="936625"/>
          </a:xfrm>
          <a:prstGeom prst="rect">
            <a:avLst/>
          </a:prstGeom>
          <a:solidFill>
            <a:schemeClr val="folHlink"/>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800">
                <a:solidFill>
                  <a:srgbClr val="000000"/>
                </a:solidFill>
                <a:latin typeface="Tahoma" pitchFamily="34" charset="0"/>
              </a:rPr>
              <a:t>الفعل الكامن </a:t>
            </a:r>
            <a:endParaRPr lang="en-US" sz="2800">
              <a:solidFill>
                <a:srgbClr val="000000"/>
              </a:solidFill>
              <a:latin typeface="Tahoma" pitchFamily="34" charset="0"/>
            </a:endParaRPr>
          </a:p>
        </p:txBody>
      </p:sp>
      <p:sp>
        <p:nvSpPr>
          <p:cNvPr id="144617" name="AutoShape 233"/>
          <p:cNvSpPr>
            <a:spLocks noChangeArrowheads="1"/>
          </p:cNvSpPr>
          <p:nvPr/>
        </p:nvSpPr>
        <p:spPr bwMode="auto">
          <a:xfrm>
            <a:off x="3924300" y="3787775"/>
            <a:ext cx="914400" cy="981075"/>
          </a:xfrm>
          <a:prstGeom prst="octagon">
            <a:avLst>
              <a:gd name="adj" fmla="val 29287"/>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الادراك </a:t>
            </a:r>
            <a:endParaRPr lang="en-US">
              <a:solidFill>
                <a:srgbClr val="000000"/>
              </a:solidFill>
              <a:latin typeface="Tahoma" pitchFamily="34" charset="0"/>
            </a:endParaRPr>
          </a:p>
        </p:txBody>
      </p:sp>
      <p:sp>
        <p:nvSpPr>
          <p:cNvPr id="144618" name="Oval 234"/>
          <p:cNvSpPr>
            <a:spLocks noChangeArrowheads="1"/>
          </p:cNvSpPr>
          <p:nvPr/>
        </p:nvSpPr>
        <p:spPr bwMode="auto">
          <a:xfrm>
            <a:off x="5364163" y="3068638"/>
            <a:ext cx="914400" cy="914400"/>
          </a:xfrm>
          <a:prstGeom prst="ellipse">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رد الفعل </a:t>
            </a:r>
          </a:p>
          <a:p>
            <a:pPr algn="ctr" fontAlgn="base">
              <a:spcBef>
                <a:spcPct val="0"/>
              </a:spcBef>
              <a:spcAft>
                <a:spcPct val="0"/>
              </a:spcAft>
            </a:pPr>
            <a:r>
              <a:rPr lang="ar-IQ">
                <a:solidFill>
                  <a:srgbClr val="000000"/>
                </a:solidFill>
                <a:latin typeface="Tahoma" pitchFamily="34" charset="0"/>
              </a:rPr>
              <a:t>الحركي </a:t>
            </a:r>
            <a:endParaRPr lang="en-US">
              <a:solidFill>
                <a:srgbClr val="000000"/>
              </a:solidFill>
              <a:latin typeface="Tahoma" pitchFamily="34" charset="0"/>
            </a:endParaRPr>
          </a:p>
        </p:txBody>
      </p:sp>
      <p:sp>
        <p:nvSpPr>
          <p:cNvPr id="144619" name="Oval 235"/>
          <p:cNvSpPr>
            <a:spLocks noChangeArrowheads="1"/>
          </p:cNvSpPr>
          <p:nvPr/>
        </p:nvSpPr>
        <p:spPr bwMode="auto">
          <a:xfrm>
            <a:off x="7885113" y="3068638"/>
            <a:ext cx="914400" cy="914400"/>
          </a:xfrm>
          <a:prstGeom prst="ellipse">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الانتباه </a:t>
            </a:r>
            <a:endParaRPr lang="en-US">
              <a:solidFill>
                <a:srgbClr val="000000"/>
              </a:solidFill>
              <a:latin typeface="Tahoma" pitchFamily="34" charset="0"/>
            </a:endParaRPr>
          </a:p>
        </p:txBody>
      </p:sp>
      <p:sp>
        <p:nvSpPr>
          <p:cNvPr id="144620" name="Oval 236"/>
          <p:cNvSpPr>
            <a:spLocks noChangeArrowheads="1"/>
          </p:cNvSpPr>
          <p:nvPr/>
        </p:nvSpPr>
        <p:spPr bwMode="auto">
          <a:xfrm>
            <a:off x="6588125" y="3068638"/>
            <a:ext cx="914400" cy="914400"/>
          </a:xfrm>
          <a:prstGeom prst="ellipse">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التركيز </a:t>
            </a:r>
            <a:endParaRPr lang="en-US">
              <a:solidFill>
                <a:srgbClr val="000000"/>
              </a:solidFill>
              <a:latin typeface="Tahoma" pitchFamily="34" charset="0"/>
            </a:endParaRPr>
          </a:p>
        </p:txBody>
      </p:sp>
      <p:sp>
        <p:nvSpPr>
          <p:cNvPr id="144621" name="Line 237"/>
          <p:cNvSpPr>
            <a:spLocks noChangeShapeType="1"/>
          </p:cNvSpPr>
          <p:nvPr/>
        </p:nvSpPr>
        <p:spPr bwMode="auto">
          <a:xfrm>
            <a:off x="7092950" y="2636838"/>
            <a:ext cx="0" cy="360362"/>
          </a:xfrm>
          <a:prstGeom prst="line">
            <a:avLst/>
          </a:prstGeom>
          <a:noFill/>
          <a:ln w="9525">
            <a:solidFill>
              <a:schemeClr val="tx1"/>
            </a:solidFill>
            <a:round/>
            <a:headEn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22" name="Line 238"/>
          <p:cNvSpPr>
            <a:spLocks noChangeShapeType="1"/>
          </p:cNvSpPr>
          <p:nvPr/>
        </p:nvSpPr>
        <p:spPr bwMode="auto">
          <a:xfrm flipH="1" flipV="1">
            <a:off x="5795963" y="3068638"/>
            <a:ext cx="2447925"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23" name="Rectangle 239"/>
          <p:cNvSpPr>
            <a:spLocks noChangeArrowheads="1"/>
          </p:cNvSpPr>
          <p:nvPr/>
        </p:nvSpPr>
        <p:spPr bwMode="auto">
          <a:xfrm>
            <a:off x="6372225" y="1916113"/>
            <a:ext cx="1439863" cy="647700"/>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400">
                <a:solidFill>
                  <a:srgbClr val="000000"/>
                </a:solidFill>
                <a:latin typeface="Tahoma" pitchFamily="34" charset="0"/>
              </a:rPr>
              <a:t>الفعل الحركي </a:t>
            </a:r>
            <a:endParaRPr lang="en-US" sz="2400">
              <a:solidFill>
                <a:srgbClr val="000000"/>
              </a:solidFill>
              <a:latin typeface="Tahoma" pitchFamily="34" charset="0"/>
            </a:endParaRPr>
          </a:p>
        </p:txBody>
      </p:sp>
      <p:sp>
        <p:nvSpPr>
          <p:cNvPr id="144624" name="Line 240"/>
          <p:cNvSpPr>
            <a:spLocks noChangeShapeType="1"/>
          </p:cNvSpPr>
          <p:nvPr/>
        </p:nvSpPr>
        <p:spPr bwMode="auto">
          <a:xfrm flipH="1">
            <a:off x="2555875" y="1627188"/>
            <a:ext cx="4464050"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25" name="Line 241"/>
          <p:cNvSpPr>
            <a:spLocks noChangeShapeType="1"/>
          </p:cNvSpPr>
          <p:nvPr/>
        </p:nvSpPr>
        <p:spPr bwMode="auto">
          <a:xfrm>
            <a:off x="4859338" y="1268413"/>
            <a:ext cx="0" cy="360362"/>
          </a:xfrm>
          <a:prstGeom prst="line">
            <a:avLst/>
          </a:prstGeom>
          <a:noFill/>
          <a:ln w="57150">
            <a:solidFill>
              <a:schemeClr val="tx1"/>
            </a:solidFill>
            <a:round/>
            <a:headEnd type="diamond" w="med" len="me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26" name="Rectangle 242"/>
          <p:cNvSpPr>
            <a:spLocks noChangeArrowheads="1"/>
          </p:cNvSpPr>
          <p:nvPr/>
        </p:nvSpPr>
        <p:spPr bwMode="auto">
          <a:xfrm>
            <a:off x="3419475" y="692150"/>
            <a:ext cx="3024188" cy="504825"/>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3200">
                <a:solidFill>
                  <a:srgbClr val="000000"/>
                </a:solidFill>
                <a:latin typeface="Tahoma" pitchFamily="34" charset="0"/>
              </a:rPr>
              <a:t>العمليات العقلية </a:t>
            </a:r>
            <a:endParaRPr lang="en-US" sz="3200">
              <a:solidFill>
                <a:srgbClr val="000000"/>
              </a:solidFill>
              <a:latin typeface="Tahoma" pitchFamily="34" charset="0"/>
            </a:endParaRPr>
          </a:p>
        </p:txBody>
      </p:sp>
      <p:sp>
        <p:nvSpPr>
          <p:cNvPr id="144627" name="Rectangle 243"/>
          <p:cNvSpPr>
            <a:spLocks noChangeArrowheads="1"/>
          </p:cNvSpPr>
          <p:nvPr/>
        </p:nvSpPr>
        <p:spPr bwMode="auto">
          <a:xfrm>
            <a:off x="1331913" y="1916113"/>
            <a:ext cx="2209800" cy="936625"/>
          </a:xfrm>
          <a:prstGeom prst="rect">
            <a:avLst/>
          </a:prstGeom>
          <a:solidFill>
            <a:schemeClr val="folHlink"/>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800">
                <a:solidFill>
                  <a:srgbClr val="000000"/>
                </a:solidFill>
                <a:latin typeface="Tahoma" pitchFamily="34" charset="0"/>
              </a:rPr>
              <a:t>الفعل الكامن </a:t>
            </a:r>
            <a:endParaRPr lang="en-US" sz="2800">
              <a:solidFill>
                <a:srgbClr val="000000"/>
              </a:solidFill>
              <a:latin typeface="Tahoma" pitchFamily="34" charset="0"/>
            </a:endParaRPr>
          </a:p>
        </p:txBody>
      </p:sp>
      <p:sp>
        <p:nvSpPr>
          <p:cNvPr id="144628" name="AutoShape 244"/>
          <p:cNvSpPr>
            <a:spLocks noChangeArrowheads="1"/>
          </p:cNvSpPr>
          <p:nvPr/>
        </p:nvSpPr>
        <p:spPr bwMode="auto">
          <a:xfrm>
            <a:off x="2411413" y="3854450"/>
            <a:ext cx="1152525" cy="914400"/>
          </a:xfrm>
          <a:prstGeom prst="octagon">
            <a:avLst>
              <a:gd name="adj" fmla="val 29287"/>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الخيال الحركي </a:t>
            </a:r>
          </a:p>
          <a:p>
            <a:pPr algn="ctr" fontAlgn="base">
              <a:spcBef>
                <a:spcPct val="0"/>
              </a:spcBef>
              <a:spcAft>
                <a:spcPct val="0"/>
              </a:spcAft>
            </a:pPr>
            <a:r>
              <a:rPr lang="ar-IQ">
                <a:solidFill>
                  <a:srgbClr val="000000"/>
                </a:solidFill>
                <a:latin typeface="Tahoma" pitchFamily="34" charset="0"/>
              </a:rPr>
              <a:t>(الابداع )</a:t>
            </a:r>
            <a:endParaRPr lang="en-US">
              <a:solidFill>
                <a:srgbClr val="000000"/>
              </a:solidFill>
              <a:latin typeface="Tahoma" pitchFamily="34" charset="0"/>
            </a:endParaRPr>
          </a:p>
        </p:txBody>
      </p:sp>
      <p:sp>
        <p:nvSpPr>
          <p:cNvPr id="144629" name="AutoShape 245"/>
          <p:cNvSpPr>
            <a:spLocks noChangeArrowheads="1"/>
          </p:cNvSpPr>
          <p:nvPr/>
        </p:nvSpPr>
        <p:spPr bwMode="auto">
          <a:xfrm>
            <a:off x="1258888" y="3787775"/>
            <a:ext cx="914400" cy="981075"/>
          </a:xfrm>
          <a:prstGeom prst="octagon">
            <a:avLst>
              <a:gd name="adj" fmla="val 29287"/>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التفكير </a:t>
            </a:r>
            <a:endParaRPr lang="en-US">
              <a:solidFill>
                <a:srgbClr val="000000"/>
              </a:solidFill>
              <a:latin typeface="Tahoma" pitchFamily="34" charset="0"/>
            </a:endParaRPr>
          </a:p>
        </p:txBody>
      </p:sp>
      <p:sp>
        <p:nvSpPr>
          <p:cNvPr id="144630" name="AutoShape 246"/>
          <p:cNvSpPr>
            <a:spLocks noChangeArrowheads="1"/>
          </p:cNvSpPr>
          <p:nvPr/>
        </p:nvSpPr>
        <p:spPr bwMode="auto">
          <a:xfrm>
            <a:off x="3924300" y="3787775"/>
            <a:ext cx="914400" cy="981075"/>
          </a:xfrm>
          <a:prstGeom prst="octagon">
            <a:avLst>
              <a:gd name="adj" fmla="val 29287"/>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الادراك </a:t>
            </a:r>
            <a:endParaRPr lang="en-US">
              <a:solidFill>
                <a:srgbClr val="000000"/>
              </a:solidFill>
              <a:latin typeface="Tahoma" pitchFamily="34" charset="0"/>
            </a:endParaRPr>
          </a:p>
        </p:txBody>
      </p:sp>
      <p:sp>
        <p:nvSpPr>
          <p:cNvPr id="144631" name="Oval 247"/>
          <p:cNvSpPr>
            <a:spLocks noChangeArrowheads="1"/>
          </p:cNvSpPr>
          <p:nvPr/>
        </p:nvSpPr>
        <p:spPr bwMode="auto">
          <a:xfrm>
            <a:off x="5364163" y="3068638"/>
            <a:ext cx="914400" cy="914400"/>
          </a:xfrm>
          <a:prstGeom prst="ellipse">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رد الفعل </a:t>
            </a:r>
          </a:p>
          <a:p>
            <a:pPr algn="ctr" fontAlgn="base">
              <a:spcBef>
                <a:spcPct val="0"/>
              </a:spcBef>
              <a:spcAft>
                <a:spcPct val="0"/>
              </a:spcAft>
            </a:pPr>
            <a:r>
              <a:rPr lang="ar-IQ">
                <a:solidFill>
                  <a:srgbClr val="000000"/>
                </a:solidFill>
                <a:latin typeface="Tahoma" pitchFamily="34" charset="0"/>
              </a:rPr>
              <a:t>الحركي </a:t>
            </a:r>
            <a:endParaRPr lang="en-US">
              <a:solidFill>
                <a:srgbClr val="000000"/>
              </a:solidFill>
              <a:latin typeface="Tahoma" pitchFamily="34" charset="0"/>
            </a:endParaRPr>
          </a:p>
        </p:txBody>
      </p:sp>
      <p:sp>
        <p:nvSpPr>
          <p:cNvPr id="144632" name="Oval 248"/>
          <p:cNvSpPr>
            <a:spLocks noChangeArrowheads="1"/>
          </p:cNvSpPr>
          <p:nvPr/>
        </p:nvSpPr>
        <p:spPr bwMode="auto">
          <a:xfrm>
            <a:off x="7885113" y="3068638"/>
            <a:ext cx="914400" cy="914400"/>
          </a:xfrm>
          <a:prstGeom prst="ellipse">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الانتباه </a:t>
            </a:r>
            <a:endParaRPr lang="en-US">
              <a:solidFill>
                <a:srgbClr val="000000"/>
              </a:solidFill>
              <a:latin typeface="Tahoma" pitchFamily="34" charset="0"/>
            </a:endParaRPr>
          </a:p>
        </p:txBody>
      </p:sp>
      <p:sp>
        <p:nvSpPr>
          <p:cNvPr id="144633" name="Oval 249"/>
          <p:cNvSpPr>
            <a:spLocks noChangeArrowheads="1"/>
          </p:cNvSpPr>
          <p:nvPr/>
        </p:nvSpPr>
        <p:spPr bwMode="auto">
          <a:xfrm>
            <a:off x="6588125" y="3068638"/>
            <a:ext cx="914400" cy="914400"/>
          </a:xfrm>
          <a:prstGeom prst="ellipse">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التركيز </a:t>
            </a:r>
            <a:endParaRPr lang="en-US">
              <a:solidFill>
                <a:srgbClr val="000000"/>
              </a:solidFill>
              <a:latin typeface="Tahoma" pitchFamily="34" charset="0"/>
            </a:endParaRPr>
          </a:p>
        </p:txBody>
      </p:sp>
      <p:sp>
        <p:nvSpPr>
          <p:cNvPr id="144635" name="Line 251"/>
          <p:cNvSpPr>
            <a:spLocks noChangeShapeType="1"/>
          </p:cNvSpPr>
          <p:nvPr/>
        </p:nvSpPr>
        <p:spPr bwMode="auto">
          <a:xfrm flipH="1" flipV="1">
            <a:off x="5795963" y="3068638"/>
            <a:ext cx="2447925"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36" name="Rectangle 252"/>
          <p:cNvSpPr>
            <a:spLocks noChangeArrowheads="1"/>
          </p:cNvSpPr>
          <p:nvPr/>
        </p:nvSpPr>
        <p:spPr bwMode="auto">
          <a:xfrm>
            <a:off x="6372225" y="1916113"/>
            <a:ext cx="1439863" cy="647700"/>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400">
                <a:solidFill>
                  <a:srgbClr val="000000"/>
                </a:solidFill>
                <a:latin typeface="Tahoma" pitchFamily="34" charset="0"/>
              </a:rPr>
              <a:t>الفعل الحركي </a:t>
            </a:r>
            <a:endParaRPr lang="en-US" sz="2400">
              <a:solidFill>
                <a:srgbClr val="000000"/>
              </a:solidFill>
              <a:latin typeface="Tahoma" pitchFamily="34" charset="0"/>
            </a:endParaRPr>
          </a:p>
        </p:txBody>
      </p:sp>
      <p:sp>
        <p:nvSpPr>
          <p:cNvPr id="144637" name="Line 253"/>
          <p:cNvSpPr>
            <a:spLocks noChangeShapeType="1"/>
          </p:cNvSpPr>
          <p:nvPr/>
        </p:nvSpPr>
        <p:spPr bwMode="auto">
          <a:xfrm flipH="1">
            <a:off x="2555875" y="1627188"/>
            <a:ext cx="4464050"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38" name="Line 254"/>
          <p:cNvSpPr>
            <a:spLocks noChangeShapeType="1"/>
          </p:cNvSpPr>
          <p:nvPr/>
        </p:nvSpPr>
        <p:spPr bwMode="auto">
          <a:xfrm>
            <a:off x="4859338" y="1268413"/>
            <a:ext cx="0" cy="360362"/>
          </a:xfrm>
          <a:prstGeom prst="line">
            <a:avLst/>
          </a:prstGeom>
          <a:noFill/>
          <a:ln w="57150">
            <a:solidFill>
              <a:schemeClr val="tx1"/>
            </a:solidFill>
            <a:round/>
            <a:headEnd type="diamond" w="med" len="me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39" name="Rectangle 255"/>
          <p:cNvSpPr>
            <a:spLocks noChangeArrowheads="1"/>
          </p:cNvSpPr>
          <p:nvPr/>
        </p:nvSpPr>
        <p:spPr bwMode="auto">
          <a:xfrm>
            <a:off x="3419475" y="692150"/>
            <a:ext cx="3024188" cy="504825"/>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3200">
                <a:solidFill>
                  <a:srgbClr val="000000"/>
                </a:solidFill>
                <a:latin typeface="Tahoma" pitchFamily="34" charset="0"/>
              </a:rPr>
              <a:t>العمليات العقلية </a:t>
            </a:r>
            <a:endParaRPr lang="en-US" sz="3200">
              <a:solidFill>
                <a:srgbClr val="000000"/>
              </a:solidFill>
              <a:latin typeface="Tahoma" pitchFamily="34" charset="0"/>
            </a:endParaRPr>
          </a:p>
        </p:txBody>
      </p:sp>
      <p:sp>
        <p:nvSpPr>
          <p:cNvPr id="144640" name="Rectangle 256"/>
          <p:cNvSpPr>
            <a:spLocks noChangeArrowheads="1"/>
          </p:cNvSpPr>
          <p:nvPr/>
        </p:nvSpPr>
        <p:spPr bwMode="auto">
          <a:xfrm>
            <a:off x="1331913" y="1916113"/>
            <a:ext cx="2209800" cy="936625"/>
          </a:xfrm>
          <a:prstGeom prst="rect">
            <a:avLst/>
          </a:prstGeom>
          <a:solidFill>
            <a:schemeClr val="folHlink"/>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800">
                <a:solidFill>
                  <a:srgbClr val="000000"/>
                </a:solidFill>
                <a:latin typeface="Tahoma" pitchFamily="34" charset="0"/>
              </a:rPr>
              <a:t>الفعل الكامن </a:t>
            </a:r>
            <a:endParaRPr lang="en-US" sz="2800">
              <a:solidFill>
                <a:srgbClr val="000000"/>
              </a:solidFill>
              <a:latin typeface="Tahoma" pitchFamily="34" charset="0"/>
            </a:endParaRPr>
          </a:p>
        </p:txBody>
      </p:sp>
      <p:sp>
        <p:nvSpPr>
          <p:cNvPr id="144641" name="AutoShape 257"/>
          <p:cNvSpPr>
            <a:spLocks noChangeArrowheads="1"/>
          </p:cNvSpPr>
          <p:nvPr/>
        </p:nvSpPr>
        <p:spPr bwMode="auto">
          <a:xfrm>
            <a:off x="179388" y="3787775"/>
            <a:ext cx="914400" cy="981075"/>
          </a:xfrm>
          <a:prstGeom prst="octagon">
            <a:avLst>
              <a:gd name="adj" fmla="val 29287"/>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التصور </a:t>
            </a:r>
            <a:endParaRPr lang="en-US">
              <a:solidFill>
                <a:srgbClr val="000000"/>
              </a:solidFill>
              <a:latin typeface="Tahoma" pitchFamily="34" charset="0"/>
            </a:endParaRPr>
          </a:p>
        </p:txBody>
      </p:sp>
      <p:sp>
        <p:nvSpPr>
          <p:cNvPr id="144642" name="Line 258"/>
          <p:cNvSpPr>
            <a:spLocks noChangeShapeType="1"/>
          </p:cNvSpPr>
          <p:nvPr/>
        </p:nvSpPr>
        <p:spPr bwMode="auto">
          <a:xfrm>
            <a:off x="684213" y="3284538"/>
            <a:ext cx="3671887"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43" name="AutoShape 259"/>
          <p:cNvSpPr>
            <a:spLocks noChangeArrowheads="1"/>
          </p:cNvSpPr>
          <p:nvPr/>
        </p:nvSpPr>
        <p:spPr bwMode="auto">
          <a:xfrm>
            <a:off x="2411413" y="3854450"/>
            <a:ext cx="1152525" cy="914400"/>
          </a:xfrm>
          <a:prstGeom prst="octagon">
            <a:avLst>
              <a:gd name="adj" fmla="val 29287"/>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الخيال الحركي </a:t>
            </a:r>
          </a:p>
          <a:p>
            <a:pPr algn="ctr" fontAlgn="base">
              <a:spcBef>
                <a:spcPct val="0"/>
              </a:spcBef>
              <a:spcAft>
                <a:spcPct val="0"/>
              </a:spcAft>
            </a:pPr>
            <a:r>
              <a:rPr lang="ar-IQ">
                <a:solidFill>
                  <a:srgbClr val="000000"/>
                </a:solidFill>
                <a:latin typeface="Tahoma" pitchFamily="34" charset="0"/>
              </a:rPr>
              <a:t>(الابداع )</a:t>
            </a:r>
            <a:endParaRPr lang="en-US">
              <a:solidFill>
                <a:srgbClr val="000000"/>
              </a:solidFill>
              <a:latin typeface="Tahoma" pitchFamily="34" charset="0"/>
            </a:endParaRPr>
          </a:p>
        </p:txBody>
      </p:sp>
      <p:sp>
        <p:nvSpPr>
          <p:cNvPr id="144644" name="AutoShape 260"/>
          <p:cNvSpPr>
            <a:spLocks noChangeArrowheads="1"/>
          </p:cNvSpPr>
          <p:nvPr/>
        </p:nvSpPr>
        <p:spPr bwMode="auto">
          <a:xfrm>
            <a:off x="1258888" y="3787775"/>
            <a:ext cx="914400" cy="981075"/>
          </a:xfrm>
          <a:prstGeom prst="octagon">
            <a:avLst>
              <a:gd name="adj" fmla="val 29287"/>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التفكير </a:t>
            </a:r>
            <a:endParaRPr lang="en-US">
              <a:solidFill>
                <a:srgbClr val="000000"/>
              </a:solidFill>
              <a:latin typeface="Tahoma" pitchFamily="34" charset="0"/>
            </a:endParaRPr>
          </a:p>
        </p:txBody>
      </p:sp>
      <p:sp>
        <p:nvSpPr>
          <p:cNvPr id="144645" name="AutoShape 261"/>
          <p:cNvSpPr>
            <a:spLocks noChangeArrowheads="1"/>
          </p:cNvSpPr>
          <p:nvPr/>
        </p:nvSpPr>
        <p:spPr bwMode="auto">
          <a:xfrm>
            <a:off x="3924300" y="3787775"/>
            <a:ext cx="914400" cy="981075"/>
          </a:xfrm>
          <a:prstGeom prst="octagon">
            <a:avLst>
              <a:gd name="adj" fmla="val 29287"/>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الادراك </a:t>
            </a:r>
            <a:endParaRPr lang="en-US">
              <a:solidFill>
                <a:srgbClr val="000000"/>
              </a:solidFill>
              <a:latin typeface="Tahoma" pitchFamily="34" charset="0"/>
            </a:endParaRPr>
          </a:p>
        </p:txBody>
      </p:sp>
      <p:sp>
        <p:nvSpPr>
          <p:cNvPr id="144646" name="Oval 262"/>
          <p:cNvSpPr>
            <a:spLocks noChangeArrowheads="1"/>
          </p:cNvSpPr>
          <p:nvPr/>
        </p:nvSpPr>
        <p:spPr bwMode="auto">
          <a:xfrm>
            <a:off x="5364163" y="3068638"/>
            <a:ext cx="914400" cy="914400"/>
          </a:xfrm>
          <a:prstGeom prst="ellipse">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رد الفعل </a:t>
            </a:r>
          </a:p>
          <a:p>
            <a:pPr algn="ctr" fontAlgn="base">
              <a:spcBef>
                <a:spcPct val="0"/>
              </a:spcBef>
              <a:spcAft>
                <a:spcPct val="0"/>
              </a:spcAft>
            </a:pPr>
            <a:r>
              <a:rPr lang="ar-IQ">
                <a:solidFill>
                  <a:srgbClr val="000000"/>
                </a:solidFill>
                <a:latin typeface="Tahoma" pitchFamily="34" charset="0"/>
              </a:rPr>
              <a:t>الحركي </a:t>
            </a:r>
            <a:endParaRPr lang="en-US">
              <a:solidFill>
                <a:srgbClr val="000000"/>
              </a:solidFill>
              <a:latin typeface="Tahoma" pitchFamily="34" charset="0"/>
            </a:endParaRPr>
          </a:p>
        </p:txBody>
      </p:sp>
      <p:sp>
        <p:nvSpPr>
          <p:cNvPr id="144647" name="Oval 263"/>
          <p:cNvSpPr>
            <a:spLocks noChangeArrowheads="1"/>
          </p:cNvSpPr>
          <p:nvPr/>
        </p:nvSpPr>
        <p:spPr bwMode="auto">
          <a:xfrm>
            <a:off x="7885113" y="3068638"/>
            <a:ext cx="914400" cy="914400"/>
          </a:xfrm>
          <a:prstGeom prst="ellipse">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الانتباه </a:t>
            </a:r>
            <a:endParaRPr lang="en-US">
              <a:solidFill>
                <a:srgbClr val="000000"/>
              </a:solidFill>
              <a:latin typeface="Tahoma" pitchFamily="34" charset="0"/>
            </a:endParaRPr>
          </a:p>
        </p:txBody>
      </p:sp>
      <p:sp>
        <p:nvSpPr>
          <p:cNvPr id="144648" name="Oval 264"/>
          <p:cNvSpPr>
            <a:spLocks noChangeArrowheads="1"/>
          </p:cNvSpPr>
          <p:nvPr/>
        </p:nvSpPr>
        <p:spPr bwMode="auto">
          <a:xfrm>
            <a:off x="6588125" y="3068638"/>
            <a:ext cx="914400" cy="914400"/>
          </a:xfrm>
          <a:prstGeom prst="ellipse">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التركيز </a:t>
            </a:r>
            <a:endParaRPr lang="en-US">
              <a:solidFill>
                <a:srgbClr val="000000"/>
              </a:solidFill>
              <a:latin typeface="Tahoma" pitchFamily="34" charset="0"/>
            </a:endParaRPr>
          </a:p>
        </p:txBody>
      </p:sp>
      <p:sp>
        <p:nvSpPr>
          <p:cNvPr id="144650" name="Line 266"/>
          <p:cNvSpPr>
            <a:spLocks noChangeShapeType="1"/>
          </p:cNvSpPr>
          <p:nvPr/>
        </p:nvSpPr>
        <p:spPr bwMode="auto">
          <a:xfrm flipH="1" flipV="1">
            <a:off x="5795963" y="3068638"/>
            <a:ext cx="2447925"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51" name="Rectangle 267"/>
          <p:cNvSpPr>
            <a:spLocks noChangeArrowheads="1"/>
          </p:cNvSpPr>
          <p:nvPr/>
        </p:nvSpPr>
        <p:spPr bwMode="auto">
          <a:xfrm>
            <a:off x="6372225" y="1916113"/>
            <a:ext cx="1439863" cy="647700"/>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400">
                <a:solidFill>
                  <a:srgbClr val="000000"/>
                </a:solidFill>
                <a:latin typeface="Tahoma" pitchFamily="34" charset="0"/>
              </a:rPr>
              <a:t>الفعل الحركي </a:t>
            </a:r>
            <a:endParaRPr lang="en-US" sz="2400">
              <a:solidFill>
                <a:srgbClr val="000000"/>
              </a:solidFill>
              <a:latin typeface="Tahoma" pitchFamily="34" charset="0"/>
            </a:endParaRPr>
          </a:p>
        </p:txBody>
      </p:sp>
      <p:sp>
        <p:nvSpPr>
          <p:cNvPr id="144652" name="Line 268"/>
          <p:cNvSpPr>
            <a:spLocks noChangeShapeType="1"/>
          </p:cNvSpPr>
          <p:nvPr/>
        </p:nvSpPr>
        <p:spPr bwMode="auto">
          <a:xfrm flipH="1">
            <a:off x="2555875" y="1627188"/>
            <a:ext cx="4464050"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53" name="Line 269"/>
          <p:cNvSpPr>
            <a:spLocks noChangeShapeType="1"/>
          </p:cNvSpPr>
          <p:nvPr/>
        </p:nvSpPr>
        <p:spPr bwMode="auto">
          <a:xfrm>
            <a:off x="4859338" y="1268413"/>
            <a:ext cx="0" cy="360362"/>
          </a:xfrm>
          <a:prstGeom prst="line">
            <a:avLst/>
          </a:prstGeom>
          <a:noFill/>
          <a:ln w="57150">
            <a:solidFill>
              <a:schemeClr val="tx1"/>
            </a:solidFill>
            <a:round/>
            <a:headEnd type="diamond" w="med" len="me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54" name="Rectangle 270"/>
          <p:cNvSpPr>
            <a:spLocks noChangeArrowheads="1"/>
          </p:cNvSpPr>
          <p:nvPr/>
        </p:nvSpPr>
        <p:spPr bwMode="auto">
          <a:xfrm>
            <a:off x="3419475" y="692150"/>
            <a:ext cx="3024188" cy="504825"/>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3200">
                <a:solidFill>
                  <a:srgbClr val="000000"/>
                </a:solidFill>
                <a:latin typeface="Tahoma" pitchFamily="34" charset="0"/>
              </a:rPr>
              <a:t>العمليات العقلية </a:t>
            </a:r>
            <a:endParaRPr lang="en-US" sz="3200">
              <a:solidFill>
                <a:srgbClr val="000000"/>
              </a:solidFill>
              <a:latin typeface="Tahoma" pitchFamily="34" charset="0"/>
            </a:endParaRPr>
          </a:p>
        </p:txBody>
      </p:sp>
      <p:sp>
        <p:nvSpPr>
          <p:cNvPr id="144655" name="Rectangle 271"/>
          <p:cNvSpPr>
            <a:spLocks noChangeArrowheads="1"/>
          </p:cNvSpPr>
          <p:nvPr/>
        </p:nvSpPr>
        <p:spPr bwMode="auto">
          <a:xfrm>
            <a:off x="1331913" y="1916113"/>
            <a:ext cx="2209800" cy="936625"/>
          </a:xfrm>
          <a:prstGeom prst="rect">
            <a:avLst/>
          </a:prstGeom>
          <a:solidFill>
            <a:schemeClr val="folHlink"/>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800">
                <a:solidFill>
                  <a:srgbClr val="000000"/>
                </a:solidFill>
                <a:latin typeface="Tahoma" pitchFamily="34" charset="0"/>
              </a:rPr>
              <a:t>الفعل الكامن </a:t>
            </a:r>
            <a:endParaRPr lang="en-US" sz="2800">
              <a:solidFill>
                <a:srgbClr val="000000"/>
              </a:solidFill>
              <a:latin typeface="Tahoma" pitchFamily="34" charset="0"/>
            </a:endParaRPr>
          </a:p>
        </p:txBody>
      </p:sp>
      <p:sp>
        <p:nvSpPr>
          <p:cNvPr id="144656" name="AutoShape 272"/>
          <p:cNvSpPr>
            <a:spLocks noChangeArrowheads="1"/>
          </p:cNvSpPr>
          <p:nvPr/>
        </p:nvSpPr>
        <p:spPr bwMode="auto">
          <a:xfrm>
            <a:off x="179388" y="3787775"/>
            <a:ext cx="914400" cy="981075"/>
          </a:xfrm>
          <a:prstGeom prst="octagon">
            <a:avLst>
              <a:gd name="adj" fmla="val 29287"/>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التصور </a:t>
            </a:r>
            <a:endParaRPr lang="en-US">
              <a:solidFill>
                <a:srgbClr val="000000"/>
              </a:solidFill>
              <a:latin typeface="Tahoma" pitchFamily="34" charset="0"/>
            </a:endParaRPr>
          </a:p>
        </p:txBody>
      </p:sp>
      <p:sp>
        <p:nvSpPr>
          <p:cNvPr id="144657" name="Line 273"/>
          <p:cNvSpPr>
            <a:spLocks noChangeShapeType="1"/>
          </p:cNvSpPr>
          <p:nvPr/>
        </p:nvSpPr>
        <p:spPr bwMode="auto">
          <a:xfrm>
            <a:off x="684213" y="3284538"/>
            <a:ext cx="3671887"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58" name="AutoShape 274"/>
          <p:cNvSpPr>
            <a:spLocks noChangeArrowheads="1"/>
          </p:cNvSpPr>
          <p:nvPr/>
        </p:nvSpPr>
        <p:spPr bwMode="auto">
          <a:xfrm>
            <a:off x="2411413" y="3854450"/>
            <a:ext cx="1152525" cy="914400"/>
          </a:xfrm>
          <a:prstGeom prst="octagon">
            <a:avLst>
              <a:gd name="adj" fmla="val 29287"/>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الخيال الحركي </a:t>
            </a:r>
          </a:p>
          <a:p>
            <a:pPr algn="ctr" fontAlgn="base">
              <a:spcBef>
                <a:spcPct val="0"/>
              </a:spcBef>
              <a:spcAft>
                <a:spcPct val="0"/>
              </a:spcAft>
            </a:pPr>
            <a:r>
              <a:rPr lang="ar-IQ">
                <a:solidFill>
                  <a:srgbClr val="000000"/>
                </a:solidFill>
                <a:latin typeface="Tahoma" pitchFamily="34" charset="0"/>
              </a:rPr>
              <a:t>(الابداع )</a:t>
            </a:r>
            <a:endParaRPr lang="en-US">
              <a:solidFill>
                <a:srgbClr val="000000"/>
              </a:solidFill>
              <a:latin typeface="Tahoma" pitchFamily="34" charset="0"/>
            </a:endParaRPr>
          </a:p>
        </p:txBody>
      </p:sp>
      <p:sp>
        <p:nvSpPr>
          <p:cNvPr id="144659" name="AutoShape 275"/>
          <p:cNvSpPr>
            <a:spLocks noChangeArrowheads="1"/>
          </p:cNvSpPr>
          <p:nvPr/>
        </p:nvSpPr>
        <p:spPr bwMode="auto">
          <a:xfrm>
            <a:off x="1258888" y="3787775"/>
            <a:ext cx="914400" cy="981075"/>
          </a:xfrm>
          <a:prstGeom prst="octagon">
            <a:avLst>
              <a:gd name="adj" fmla="val 29287"/>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التفكير </a:t>
            </a:r>
            <a:endParaRPr lang="en-US">
              <a:solidFill>
                <a:srgbClr val="000000"/>
              </a:solidFill>
              <a:latin typeface="Tahoma" pitchFamily="34" charset="0"/>
            </a:endParaRPr>
          </a:p>
        </p:txBody>
      </p:sp>
      <p:sp>
        <p:nvSpPr>
          <p:cNvPr id="144660" name="AutoShape 276"/>
          <p:cNvSpPr>
            <a:spLocks noChangeArrowheads="1"/>
          </p:cNvSpPr>
          <p:nvPr/>
        </p:nvSpPr>
        <p:spPr bwMode="auto">
          <a:xfrm>
            <a:off x="3924300" y="3787775"/>
            <a:ext cx="914400" cy="981075"/>
          </a:xfrm>
          <a:prstGeom prst="octagon">
            <a:avLst>
              <a:gd name="adj" fmla="val 29287"/>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الادراك </a:t>
            </a:r>
            <a:endParaRPr lang="en-US">
              <a:solidFill>
                <a:srgbClr val="000000"/>
              </a:solidFill>
              <a:latin typeface="Tahoma" pitchFamily="34" charset="0"/>
            </a:endParaRPr>
          </a:p>
        </p:txBody>
      </p:sp>
      <p:sp>
        <p:nvSpPr>
          <p:cNvPr id="144661" name="Oval 277"/>
          <p:cNvSpPr>
            <a:spLocks noChangeArrowheads="1"/>
          </p:cNvSpPr>
          <p:nvPr/>
        </p:nvSpPr>
        <p:spPr bwMode="auto">
          <a:xfrm>
            <a:off x="5364163" y="3068638"/>
            <a:ext cx="914400" cy="914400"/>
          </a:xfrm>
          <a:prstGeom prst="ellipse">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رد الفعل </a:t>
            </a:r>
          </a:p>
          <a:p>
            <a:pPr algn="ctr" fontAlgn="base">
              <a:spcBef>
                <a:spcPct val="0"/>
              </a:spcBef>
              <a:spcAft>
                <a:spcPct val="0"/>
              </a:spcAft>
            </a:pPr>
            <a:r>
              <a:rPr lang="ar-IQ">
                <a:solidFill>
                  <a:srgbClr val="000000"/>
                </a:solidFill>
                <a:latin typeface="Tahoma" pitchFamily="34" charset="0"/>
              </a:rPr>
              <a:t>الحركي </a:t>
            </a:r>
            <a:endParaRPr lang="en-US">
              <a:solidFill>
                <a:srgbClr val="000000"/>
              </a:solidFill>
              <a:latin typeface="Tahoma" pitchFamily="34" charset="0"/>
            </a:endParaRPr>
          </a:p>
        </p:txBody>
      </p:sp>
      <p:sp>
        <p:nvSpPr>
          <p:cNvPr id="144662" name="Oval 278"/>
          <p:cNvSpPr>
            <a:spLocks noChangeArrowheads="1"/>
          </p:cNvSpPr>
          <p:nvPr/>
        </p:nvSpPr>
        <p:spPr bwMode="auto">
          <a:xfrm>
            <a:off x="7885113" y="3068638"/>
            <a:ext cx="914400" cy="914400"/>
          </a:xfrm>
          <a:prstGeom prst="ellipse">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الانتباه </a:t>
            </a:r>
            <a:endParaRPr lang="en-US">
              <a:solidFill>
                <a:srgbClr val="000000"/>
              </a:solidFill>
              <a:latin typeface="Tahoma" pitchFamily="34" charset="0"/>
            </a:endParaRPr>
          </a:p>
        </p:txBody>
      </p:sp>
      <p:sp>
        <p:nvSpPr>
          <p:cNvPr id="144663" name="Oval 279"/>
          <p:cNvSpPr>
            <a:spLocks noChangeArrowheads="1"/>
          </p:cNvSpPr>
          <p:nvPr/>
        </p:nvSpPr>
        <p:spPr bwMode="auto">
          <a:xfrm>
            <a:off x="6588125" y="3068638"/>
            <a:ext cx="914400" cy="914400"/>
          </a:xfrm>
          <a:prstGeom prst="ellipse">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التركيز </a:t>
            </a:r>
            <a:endParaRPr lang="en-US">
              <a:solidFill>
                <a:srgbClr val="000000"/>
              </a:solidFill>
              <a:latin typeface="Tahoma" pitchFamily="34" charset="0"/>
            </a:endParaRPr>
          </a:p>
        </p:txBody>
      </p:sp>
      <p:sp>
        <p:nvSpPr>
          <p:cNvPr id="144665" name="Line 281"/>
          <p:cNvSpPr>
            <a:spLocks noChangeShapeType="1"/>
          </p:cNvSpPr>
          <p:nvPr/>
        </p:nvSpPr>
        <p:spPr bwMode="auto">
          <a:xfrm flipH="1" flipV="1">
            <a:off x="5795963" y="3068638"/>
            <a:ext cx="2447925"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66" name="Rectangle 282"/>
          <p:cNvSpPr>
            <a:spLocks noChangeArrowheads="1"/>
          </p:cNvSpPr>
          <p:nvPr/>
        </p:nvSpPr>
        <p:spPr bwMode="auto">
          <a:xfrm>
            <a:off x="6372225" y="1916113"/>
            <a:ext cx="1439863" cy="647700"/>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400">
                <a:solidFill>
                  <a:srgbClr val="000000"/>
                </a:solidFill>
                <a:latin typeface="Tahoma" pitchFamily="34" charset="0"/>
              </a:rPr>
              <a:t>الفعل الحركي </a:t>
            </a:r>
            <a:endParaRPr lang="en-US" sz="2400">
              <a:solidFill>
                <a:srgbClr val="000000"/>
              </a:solidFill>
              <a:latin typeface="Tahoma" pitchFamily="34" charset="0"/>
            </a:endParaRPr>
          </a:p>
        </p:txBody>
      </p:sp>
      <p:sp>
        <p:nvSpPr>
          <p:cNvPr id="144667" name="Line 283"/>
          <p:cNvSpPr>
            <a:spLocks noChangeShapeType="1"/>
          </p:cNvSpPr>
          <p:nvPr/>
        </p:nvSpPr>
        <p:spPr bwMode="auto">
          <a:xfrm flipH="1">
            <a:off x="2555875" y="1627188"/>
            <a:ext cx="4464050"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68" name="Line 284"/>
          <p:cNvSpPr>
            <a:spLocks noChangeShapeType="1"/>
          </p:cNvSpPr>
          <p:nvPr/>
        </p:nvSpPr>
        <p:spPr bwMode="auto">
          <a:xfrm>
            <a:off x="4859338" y="1268413"/>
            <a:ext cx="0" cy="360362"/>
          </a:xfrm>
          <a:prstGeom prst="line">
            <a:avLst/>
          </a:prstGeom>
          <a:noFill/>
          <a:ln w="57150">
            <a:solidFill>
              <a:schemeClr val="tx1"/>
            </a:solidFill>
            <a:round/>
            <a:headEnd type="diamond" w="med" len="me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69" name="Rectangle 285"/>
          <p:cNvSpPr>
            <a:spLocks noChangeArrowheads="1"/>
          </p:cNvSpPr>
          <p:nvPr/>
        </p:nvSpPr>
        <p:spPr bwMode="auto">
          <a:xfrm>
            <a:off x="3419475" y="692150"/>
            <a:ext cx="3024188" cy="504825"/>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3200" dirty="0">
                <a:solidFill>
                  <a:srgbClr val="000000"/>
                </a:solidFill>
                <a:latin typeface="Tahoma" pitchFamily="34" charset="0"/>
              </a:rPr>
              <a:t>العمليات العقلية </a:t>
            </a:r>
            <a:endParaRPr lang="en-US" sz="3200" dirty="0">
              <a:solidFill>
                <a:srgbClr val="000000"/>
              </a:solidFill>
              <a:latin typeface="Tahoma" pitchFamily="34" charset="0"/>
            </a:endParaRPr>
          </a:p>
        </p:txBody>
      </p:sp>
      <p:sp>
        <p:nvSpPr>
          <p:cNvPr id="144670" name="Rectangle 286"/>
          <p:cNvSpPr>
            <a:spLocks noChangeArrowheads="1"/>
          </p:cNvSpPr>
          <p:nvPr/>
        </p:nvSpPr>
        <p:spPr bwMode="auto">
          <a:xfrm>
            <a:off x="1331913" y="1916113"/>
            <a:ext cx="2209800" cy="936625"/>
          </a:xfrm>
          <a:prstGeom prst="rect">
            <a:avLst/>
          </a:prstGeom>
          <a:solidFill>
            <a:schemeClr val="folHlink"/>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800">
                <a:solidFill>
                  <a:srgbClr val="000000"/>
                </a:solidFill>
                <a:latin typeface="Tahoma" pitchFamily="34" charset="0"/>
              </a:rPr>
              <a:t>الفعل الكامن </a:t>
            </a:r>
            <a:endParaRPr lang="en-US" sz="2800">
              <a:solidFill>
                <a:srgbClr val="000000"/>
              </a:solidFill>
              <a:latin typeface="Tahoma" pitchFamily="34" charset="0"/>
            </a:endParaRPr>
          </a:p>
        </p:txBody>
      </p:sp>
      <p:sp>
        <p:nvSpPr>
          <p:cNvPr id="144671" name="Line 287"/>
          <p:cNvSpPr>
            <a:spLocks noChangeShapeType="1"/>
          </p:cNvSpPr>
          <p:nvPr/>
        </p:nvSpPr>
        <p:spPr bwMode="auto">
          <a:xfrm>
            <a:off x="2411413" y="2852738"/>
            <a:ext cx="0" cy="431800"/>
          </a:xfrm>
          <a:prstGeom prst="line">
            <a:avLst/>
          </a:prstGeom>
          <a:noFill/>
          <a:ln w="38100">
            <a:solidFill>
              <a:schemeClr val="tx1"/>
            </a:solidFill>
            <a:round/>
            <a:headEnd type="diamond" w="med" len="me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72" name="AutoShape 288"/>
          <p:cNvSpPr>
            <a:spLocks noChangeArrowheads="1"/>
          </p:cNvSpPr>
          <p:nvPr/>
        </p:nvSpPr>
        <p:spPr bwMode="auto">
          <a:xfrm>
            <a:off x="179388" y="3787775"/>
            <a:ext cx="914400" cy="981075"/>
          </a:xfrm>
          <a:prstGeom prst="octagon">
            <a:avLst>
              <a:gd name="adj" fmla="val 29287"/>
            </a:avLst>
          </a:prstGeom>
          <a:ln/>
          <a:extLst/>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ar-IQ">
                <a:solidFill>
                  <a:srgbClr val="000000"/>
                </a:solidFill>
                <a:latin typeface="Tahoma" pitchFamily="34" charset="0"/>
              </a:rPr>
              <a:t>التصور </a:t>
            </a:r>
            <a:endParaRPr lang="en-US">
              <a:solidFill>
                <a:srgbClr val="000000"/>
              </a:solidFill>
              <a:latin typeface="Tahoma" pitchFamily="34" charset="0"/>
            </a:endParaRPr>
          </a:p>
        </p:txBody>
      </p:sp>
      <p:sp>
        <p:nvSpPr>
          <p:cNvPr id="144673" name="Line 289"/>
          <p:cNvSpPr>
            <a:spLocks noChangeShapeType="1"/>
          </p:cNvSpPr>
          <p:nvPr/>
        </p:nvSpPr>
        <p:spPr bwMode="auto">
          <a:xfrm>
            <a:off x="684213" y="3284538"/>
            <a:ext cx="3671887"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74" name="AutoShape 290"/>
          <p:cNvSpPr>
            <a:spLocks noChangeArrowheads="1"/>
          </p:cNvSpPr>
          <p:nvPr/>
        </p:nvSpPr>
        <p:spPr bwMode="auto">
          <a:xfrm>
            <a:off x="2411413" y="3854450"/>
            <a:ext cx="1152525" cy="914400"/>
          </a:xfrm>
          <a:prstGeom prst="octagon">
            <a:avLst>
              <a:gd name="adj" fmla="val 29287"/>
            </a:avLst>
          </a:prstGeom>
          <a:ln/>
          <a:extLst/>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ar-IQ">
                <a:solidFill>
                  <a:srgbClr val="000000"/>
                </a:solidFill>
                <a:latin typeface="Tahoma" pitchFamily="34" charset="0"/>
              </a:rPr>
              <a:t>الخيال الحركي </a:t>
            </a:r>
          </a:p>
          <a:p>
            <a:pPr algn="ctr" fontAlgn="base">
              <a:spcBef>
                <a:spcPct val="0"/>
              </a:spcBef>
              <a:spcAft>
                <a:spcPct val="0"/>
              </a:spcAft>
            </a:pPr>
            <a:r>
              <a:rPr lang="ar-IQ">
                <a:solidFill>
                  <a:srgbClr val="000000"/>
                </a:solidFill>
                <a:latin typeface="Tahoma" pitchFamily="34" charset="0"/>
              </a:rPr>
              <a:t>(الابداع )</a:t>
            </a:r>
            <a:endParaRPr lang="en-US">
              <a:solidFill>
                <a:srgbClr val="000000"/>
              </a:solidFill>
              <a:latin typeface="Tahoma" pitchFamily="34" charset="0"/>
            </a:endParaRPr>
          </a:p>
        </p:txBody>
      </p:sp>
      <p:sp>
        <p:nvSpPr>
          <p:cNvPr id="144675" name="AutoShape 291"/>
          <p:cNvSpPr>
            <a:spLocks noChangeArrowheads="1"/>
          </p:cNvSpPr>
          <p:nvPr/>
        </p:nvSpPr>
        <p:spPr bwMode="auto">
          <a:xfrm>
            <a:off x="1258888" y="3787775"/>
            <a:ext cx="914400" cy="981075"/>
          </a:xfrm>
          <a:prstGeom prst="octagon">
            <a:avLst>
              <a:gd name="adj" fmla="val 29287"/>
            </a:avLst>
          </a:prstGeom>
          <a:ln/>
          <a:extLst/>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ar-IQ">
                <a:solidFill>
                  <a:srgbClr val="000000"/>
                </a:solidFill>
                <a:latin typeface="Tahoma" pitchFamily="34" charset="0"/>
              </a:rPr>
              <a:t>التفكير </a:t>
            </a:r>
            <a:endParaRPr lang="en-US">
              <a:solidFill>
                <a:srgbClr val="000000"/>
              </a:solidFill>
              <a:latin typeface="Tahoma" pitchFamily="34" charset="0"/>
            </a:endParaRPr>
          </a:p>
        </p:txBody>
      </p:sp>
      <p:sp>
        <p:nvSpPr>
          <p:cNvPr id="144676" name="AutoShape 292"/>
          <p:cNvSpPr>
            <a:spLocks noChangeArrowheads="1"/>
          </p:cNvSpPr>
          <p:nvPr/>
        </p:nvSpPr>
        <p:spPr bwMode="auto">
          <a:xfrm>
            <a:off x="3924300" y="3787775"/>
            <a:ext cx="914400" cy="981075"/>
          </a:xfrm>
          <a:prstGeom prst="octagon">
            <a:avLst>
              <a:gd name="adj" fmla="val 29287"/>
            </a:avLst>
          </a:prstGeom>
          <a:ln/>
          <a:extLst/>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ar-IQ">
                <a:solidFill>
                  <a:srgbClr val="000000"/>
                </a:solidFill>
                <a:latin typeface="Tahoma" pitchFamily="34" charset="0"/>
              </a:rPr>
              <a:t>الادراك </a:t>
            </a:r>
            <a:endParaRPr lang="en-US">
              <a:solidFill>
                <a:srgbClr val="000000"/>
              </a:solidFill>
              <a:latin typeface="Tahoma" pitchFamily="34" charset="0"/>
            </a:endParaRPr>
          </a:p>
        </p:txBody>
      </p:sp>
      <p:sp>
        <p:nvSpPr>
          <p:cNvPr id="144677" name="Oval 293"/>
          <p:cNvSpPr>
            <a:spLocks noChangeArrowheads="1"/>
          </p:cNvSpPr>
          <p:nvPr/>
        </p:nvSpPr>
        <p:spPr bwMode="auto">
          <a:xfrm>
            <a:off x="5364163" y="3068638"/>
            <a:ext cx="914400" cy="914400"/>
          </a:xfrm>
          <a:prstGeom prst="ellipse">
            <a:avLst/>
          </a:prstGeom>
          <a:ln/>
          <a:extLst/>
        </p:spPr>
        <p:style>
          <a:lnRef idx="2">
            <a:schemeClr val="accent3"/>
          </a:lnRef>
          <a:fillRef idx="1">
            <a:schemeClr val="lt1"/>
          </a:fillRef>
          <a:effectRef idx="0">
            <a:schemeClr val="accent3"/>
          </a:effectRef>
          <a:fontRef idx="minor">
            <a:schemeClr val="dk1"/>
          </a:fontRef>
        </p:style>
        <p:txBody>
          <a:bodyPr wrap="none" anchor="ctr"/>
          <a:lstStyle/>
          <a:p>
            <a:pPr algn="ctr" fontAlgn="base">
              <a:spcBef>
                <a:spcPct val="0"/>
              </a:spcBef>
              <a:spcAft>
                <a:spcPct val="0"/>
              </a:spcAft>
            </a:pPr>
            <a:r>
              <a:rPr lang="ar-IQ" dirty="0">
                <a:solidFill>
                  <a:srgbClr val="000000"/>
                </a:solidFill>
                <a:latin typeface="Tahoma" pitchFamily="34" charset="0"/>
              </a:rPr>
              <a:t>رد الفعل </a:t>
            </a:r>
          </a:p>
          <a:p>
            <a:pPr algn="ctr" fontAlgn="base">
              <a:spcBef>
                <a:spcPct val="0"/>
              </a:spcBef>
              <a:spcAft>
                <a:spcPct val="0"/>
              </a:spcAft>
            </a:pPr>
            <a:r>
              <a:rPr lang="ar-IQ" dirty="0">
                <a:solidFill>
                  <a:srgbClr val="000000"/>
                </a:solidFill>
                <a:latin typeface="Tahoma" pitchFamily="34" charset="0"/>
              </a:rPr>
              <a:t>الحركي </a:t>
            </a:r>
            <a:endParaRPr lang="en-US" dirty="0">
              <a:solidFill>
                <a:srgbClr val="000000"/>
              </a:solidFill>
              <a:latin typeface="Tahoma" pitchFamily="34" charset="0"/>
            </a:endParaRPr>
          </a:p>
        </p:txBody>
      </p:sp>
      <p:sp>
        <p:nvSpPr>
          <p:cNvPr id="144678" name="Oval 294"/>
          <p:cNvSpPr>
            <a:spLocks noChangeArrowheads="1"/>
          </p:cNvSpPr>
          <p:nvPr/>
        </p:nvSpPr>
        <p:spPr bwMode="auto">
          <a:xfrm>
            <a:off x="7885113" y="3068638"/>
            <a:ext cx="914400" cy="914400"/>
          </a:xfrm>
          <a:prstGeom prst="ellipse">
            <a:avLst/>
          </a:prstGeom>
          <a:ln/>
          <a:extLst/>
        </p:spPr>
        <p:style>
          <a:lnRef idx="2">
            <a:schemeClr val="accent3"/>
          </a:lnRef>
          <a:fillRef idx="1">
            <a:schemeClr val="lt1"/>
          </a:fillRef>
          <a:effectRef idx="0">
            <a:schemeClr val="accent3"/>
          </a:effectRef>
          <a:fontRef idx="minor">
            <a:schemeClr val="dk1"/>
          </a:fontRef>
        </p:style>
        <p:txBody>
          <a:bodyPr wrap="none" anchor="ctr"/>
          <a:lstStyle/>
          <a:p>
            <a:pPr algn="ctr" fontAlgn="base">
              <a:spcBef>
                <a:spcPct val="0"/>
              </a:spcBef>
              <a:spcAft>
                <a:spcPct val="0"/>
              </a:spcAft>
            </a:pPr>
            <a:r>
              <a:rPr lang="ar-IQ" dirty="0">
                <a:solidFill>
                  <a:srgbClr val="000000"/>
                </a:solidFill>
                <a:latin typeface="Tahoma" pitchFamily="34" charset="0"/>
              </a:rPr>
              <a:t>الانتباه </a:t>
            </a:r>
            <a:endParaRPr lang="en-US" dirty="0">
              <a:solidFill>
                <a:srgbClr val="000000"/>
              </a:solidFill>
              <a:latin typeface="Tahoma" pitchFamily="34" charset="0"/>
            </a:endParaRPr>
          </a:p>
        </p:txBody>
      </p:sp>
      <p:sp>
        <p:nvSpPr>
          <p:cNvPr id="144679" name="Oval 295"/>
          <p:cNvSpPr>
            <a:spLocks noChangeArrowheads="1"/>
          </p:cNvSpPr>
          <p:nvPr/>
        </p:nvSpPr>
        <p:spPr bwMode="auto">
          <a:xfrm>
            <a:off x="6588125" y="3068638"/>
            <a:ext cx="914400" cy="914400"/>
          </a:xfrm>
          <a:prstGeom prst="ellipse">
            <a:avLst/>
          </a:prstGeom>
          <a:ln/>
          <a:extLst/>
        </p:spPr>
        <p:style>
          <a:lnRef idx="2">
            <a:schemeClr val="accent3"/>
          </a:lnRef>
          <a:fillRef idx="1">
            <a:schemeClr val="lt1"/>
          </a:fillRef>
          <a:effectRef idx="0">
            <a:schemeClr val="accent3"/>
          </a:effectRef>
          <a:fontRef idx="minor">
            <a:schemeClr val="dk1"/>
          </a:fontRef>
        </p:style>
        <p:txBody>
          <a:bodyPr wrap="none" anchor="ctr"/>
          <a:lstStyle/>
          <a:p>
            <a:pPr algn="ctr" fontAlgn="base">
              <a:spcBef>
                <a:spcPct val="0"/>
              </a:spcBef>
              <a:spcAft>
                <a:spcPct val="0"/>
              </a:spcAft>
            </a:pPr>
            <a:r>
              <a:rPr lang="ar-IQ" dirty="0">
                <a:solidFill>
                  <a:srgbClr val="000000"/>
                </a:solidFill>
                <a:latin typeface="Tahoma" pitchFamily="34" charset="0"/>
              </a:rPr>
              <a:t>التركيز </a:t>
            </a:r>
            <a:endParaRPr lang="en-US" dirty="0">
              <a:solidFill>
                <a:srgbClr val="000000"/>
              </a:solidFill>
              <a:latin typeface="Tahoma" pitchFamily="34" charset="0"/>
            </a:endParaRPr>
          </a:p>
        </p:txBody>
      </p:sp>
      <p:sp>
        <p:nvSpPr>
          <p:cNvPr id="144681" name="Line 297"/>
          <p:cNvSpPr>
            <a:spLocks noChangeShapeType="1"/>
          </p:cNvSpPr>
          <p:nvPr/>
        </p:nvSpPr>
        <p:spPr bwMode="auto">
          <a:xfrm flipH="1" flipV="1">
            <a:off x="5795963" y="3068638"/>
            <a:ext cx="2447925"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82" name="Rectangle 298"/>
          <p:cNvSpPr>
            <a:spLocks noChangeArrowheads="1"/>
          </p:cNvSpPr>
          <p:nvPr/>
        </p:nvSpPr>
        <p:spPr bwMode="auto">
          <a:xfrm>
            <a:off x="6372225" y="1916113"/>
            <a:ext cx="1439863" cy="647700"/>
          </a:xfrm>
          <a:prstGeom prst="rect">
            <a:avLst/>
          </a:prstGeom>
          <a:ln/>
          <a:extLst/>
        </p:spPr>
        <p:style>
          <a:lnRef idx="2">
            <a:schemeClr val="accent3"/>
          </a:lnRef>
          <a:fillRef idx="1">
            <a:schemeClr val="lt1"/>
          </a:fillRef>
          <a:effectRef idx="0">
            <a:schemeClr val="accent3"/>
          </a:effectRef>
          <a:fontRef idx="minor">
            <a:schemeClr val="dk1"/>
          </a:fontRef>
        </p:style>
        <p:txBody>
          <a:bodyPr wrap="none" anchor="ctr"/>
          <a:lstStyle/>
          <a:p>
            <a:pPr algn="ctr" fontAlgn="base">
              <a:spcBef>
                <a:spcPct val="0"/>
              </a:spcBef>
              <a:spcAft>
                <a:spcPct val="0"/>
              </a:spcAft>
            </a:pPr>
            <a:r>
              <a:rPr lang="ar-IQ" sz="2400">
                <a:solidFill>
                  <a:srgbClr val="000000"/>
                </a:solidFill>
                <a:latin typeface="Tahoma" pitchFamily="34" charset="0"/>
              </a:rPr>
              <a:t>الفعل الحركي </a:t>
            </a:r>
            <a:endParaRPr lang="en-US" sz="2400">
              <a:solidFill>
                <a:srgbClr val="000000"/>
              </a:solidFill>
              <a:latin typeface="Tahoma" pitchFamily="34" charset="0"/>
            </a:endParaRPr>
          </a:p>
        </p:txBody>
      </p:sp>
      <p:sp>
        <p:nvSpPr>
          <p:cNvPr id="144683" name="Line 299"/>
          <p:cNvSpPr>
            <a:spLocks noChangeShapeType="1"/>
          </p:cNvSpPr>
          <p:nvPr/>
        </p:nvSpPr>
        <p:spPr bwMode="auto">
          <a:xfrm flipH="1">
            <a:off x="2555875" y="1627188"/>
            <a:ext cx="4464050"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84" name="Line 300"/>
          <p:cNvSpPr>
            <a:spLocks noChangeShapeType="1"/>
          </p:cNvSpPr>
          <p:nvPr/>
        </p:nvSpPr>
        <p:spPr bwMode="auto">
          <a:xfrm>
            <a:off x="4859338" y="1268413"/>
            <a:ext cx="0" cy="360362"/>
          </a:xfrm>
          <a:prstGeom prst="line">
            <a:avLst/>
          </a:prstGeom>
          <a:noFill/>
          <a:ln w="57150">
            <a:solidFill>
              <a:schemeClr val="tx1"/>
            </a:solidFill>
            <a:round/>
            <a:headEnd type="diamond" w="med" len="me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85" name="Rectangle 301"/>
          <p:cNvSpPr>
            <a:spLocks noChangeArrowheads="1"/>
          </p:cNvSpPr>
          <p:nvPr/>
        </p:nvSpPr>
        <p:spPr bwMode="auto">
          <a:xfrm>
            <a:off x="3419475" y="44624"/>
            <a:ext cx="3024188" cy="504825"/>
          </a:xfrm>
          <a:prstGeom prst="rect">
            <a:avLst/>
          </a:prstGeom>
          <a:ln/>
          <a:extLst/>
        </p:spPr>
        <p:style>
          <a:lnRef idx="2">
            <a:schemeClr val="accent2"/>
          </a:lnRef>
          <a:fillRef idx="1">
            <a:schemeClr val="lt1"/>
          </a:fillRef>
          <a:effectRef idx="0">
            <a:schemeClr val="accent2"/>
          </a:effectRef>
          <a:fontRef idx="minor">
            <a:schemeClr val="dk1"/>
          </a:fontRef>
        </p:style>
        <p:txBody>
          <a:bodyPr wrap="none" anchor="ctr"/>
          <a:lstStyle/>
          <a:p>
            <a:pPr algn="ctr" fontAlgn="base">
              <a:spcBef>
                <a:spcPct val="0"/>
              </a:spcBef>
              <a:spcAft>
                <a:spcPct val="0"/>
              </a:spcAft>
            </a:pPr>
            <a:r>
              <a:rPr lang="en-US" sz="3200" dirty="0" smtClean="0">
                <a:solidFill>
                  <a:srgbClr val="000000"/>
                </a:solidFill>
                <a:latin typeface="Tahoma" pitchFamily="34" charset="0"/>
              </a:rPr>
              <a:t>0</a:t>
            </a:r>
            <a:r>
              <a:rPr lang="ar-IQ" sz="3200" dirty="0" smtClean="0">
                <a:solidFill>
                  <a:srgbClr val="000000"/>
                </a:solidFill>
                <a:latin typeface="Tahoma" pitchFamily="34" charset="0"/>
              </a:rPr>
              <a:t>العمليات </a:t>
            </a:r>
            <a:r>
              <a:rPr lang="ar-IQ" sz="3200" dirty="0">
                <a:solidFill>
                  <a:srgbClr val="000000"/>
                </a:solidFill>
                <a:latin typeface="Tahoma" pitchFamily="34" charset="0"/>
              </a:rPr>
              <a:t>العقلية </a:t>
            </a:r>
            <a:endParaRPr lang="en-US" sz="3200" dirty="0">
              <a:solidFill>
                <a:srgbClr val="000000"/>
              </a:solidFill>
              <a:latin typeface="Tahoma" pitchFamily="34" charset="0"/>
            </a:endParaRPr>
          </a:p>
        </p:txBody>
      </p:sp>
      <p:sp>
        <p:nvSpPr>
          <p:cNvPr id="144686" name="Rectangle 302"/>
          <p:cNvSpPr>
            <a:spLocks noChangeArrowheads="1"/>
          </p:cNvSpPr>
          <p:nvPr/>
        </p:nvSpPr>
        <p:spPr bwMode="auto">
          <a:xfrm>
            <a:off x="1331913" y="1916113"/>
            <a:ext cx="2209800" cy="936625"/>
          </a:xfrm>
          <a:prstGeom prst="rect">
            <a:avLst/>
          </a:prstGeom>
          <a:ln/>
          <a:extLst/>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ar-IQ" sz="2800">
                <a:solidFill>
                  <a:srgbClr val="000000"/>
                </a:solidFill>
                <a:latin typeface="Tahoma" pitchFamily="34" charset="0"/>
              </a:rPr>
              <a:t>الفعل الكامن </a:t>
            </a:r>
            <a:endParaRPr lang="en-US" sz="2800">
              <a:solidFill>
                <a:srgbClr val="000000"/>
              </a:solidFill>
              <a:latin typeface="Tahoma" pitchFamily="34" charset="0"/>
            </a:endParaRPr>
          </a:p>
        </p:txBody>
      </p:sp>
    </p:spTree>
    <p:extLst>
      <p:ext uri="{BB962C8B-B14F-4D97-AF65-F5344CB8AC3E}">
        <p14:creationId xmlns:p14="http://schemas.microsoft.com/office/powerpoint/2010/main" val="2373304310"/>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68313" y="260350"/>
            <a:ext cx="8218487" cy="1927225"/>
          </a:xfrm>
        </p:spPr>
        <p:txBody>
          <a:bodyPr>
            <a:normAutofit fontScale="90000"/>
          </a:bodyPr>
          <a:lstStyle/>
          <a:p>
            <a:pPr algn="r"/>
            <a:r>
              <a:rPr lang="ar-IQ" sz="4000" dirty="0"/>
              <a:t>الفعل </a:t>
            </a:r>
            <a:r>
              <a:rPr lang="ar-IQ" sz="4000" dirty="0" smtClean="0"/>
              <a:t>الحركي للعمليات العقلية  </a:t>
            </a:r>
            <a:r>
              <a:rPr lang="ar-IQ" sz="4000" dirty="0"/>
              <a:t/>
            </a:r>
            <a:br>
              <a:rPr lang="ar-IQ" sz="4000" dirty="0"/>
            </a:br>
            <a:r>
              <a:rPr lang="ar-IQ" sz="4000" dirty="0"/>
              <a:t> </a:t>
            </a:r>
            <a:r>
              <a:rPr lang="ar-IQ" sz="3000" dirty="0"/>
              <a:t>يمكن تقسيم هذه العمليات الى ثلاث مؤشرات اساسية يلعب كل منها دورا مهما في اعداد للاستجابة المنسجمة مع الهدف بصغة رد فعل الحركي ، و هذه المؤشرات</a:t>
            </a:r>
            <a:r>
              <a:rPr lang="ar-IQ" sz="4000" dirty="0"/>
              <a:t> هي : </a:t>
            </a:r>
            <a:endParaRPr lang="en-US" sz="4000" dirty="0"/>
          </a:p>
        </p:txBody>
      </p:sp>
      <p:sp>
        <p:nvSpPr>
          <p:cNvPr id="131077" name="Text Box 5"/>
          <p:cNvSpPr txBox="1">
            <a:spLocks noChangeArrowheads="1"/>
          </p:cNvSpPr>
          <p:nvPr/>
        </p:nvSpPr>
        <p:spPr bwMode="auto">
          <a:xfrm>
            <a:off x="179388" y="2420938"/>
            <a:ext cx="8353425" cy="1616075"/>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ar-IQ" sz="4400" dirty="0">
                <a:solidFill>
                  <a:srgbClr val="000000"/>
                </a:solidFill>
                <a:latin typeface="Tahoma" pitchFamily="34" charset="0"/>
              </a:rPr>
              <a:t>أولا</a:t>
            </a:r>
            <a:r>
              <a:rPr lang="ar-IQ" sz="2800" dirty="0">
                <a:solidFill>
                  <a:srgbClr val="000000"/>
                </a:solidFill>
                <a:latin typeface="Tahoma" pitchFamily="34" charset="0"/>
              </a:rPr>
              <a:t> // </a:t>
            </a:r>
            <a:r>
              <a:rPr lang="ar-IQ" sz="4000" dirty="0">
                <a:solidFill>
                  <a:srgbClr val="FF3300"/>
                </a:solidFill>
                <a:latin typeface="Tahoma" pitchFamily="34" charset="0"/>
              </a:rPr>
              <a:t>الانتباه</a:t>
            </a:r>
            <a:r>
              <a:rPr lang="ar-IQ" sz="2800" dirty="0">
                <a:solidFill>
                  <a:srgbClr val="CCFF66"/>
                </a:solidFill>
                <a:latin typeface="Tahoma" pitchFamily="34" charset="0"/>
              </a:rPr>
              <a:t> </a:t>
            </a:r>
            <a:r>
              <a:rPr lang="ar-IQ" sz="2800" dirty="0">
                <a:solidFill>
                  <a:srgbClr val="000000"/>
                </a:solidFill>
                <a:latin typeface="Tahoma" pitchFamily="34" charset="0"/>
              </a:rPr>
              <a:t>: هو استعداد ادراكي عام يقوم بتوجه شعور الفرد نحو موقف معين ككل أو كجزء ..........أو هو استعداد الفرد لتهيئة الذهن لفترة من الزمن </a:t>
            </a:r>
            <a:endParaRPr lang="en-US" sz="2800" dirty="0">
              <a:solidFill>
                <a:srgbClr val="000000"/>
              </a:solidFill>
              <a:latin typeface="Tahoma" pitchFamily="34" charset="0"/>
            </a:endParaRPr>
          </a:p>
        </p:txBody>
      </p:sp>
      <p:sp>
        <p:nvSpPr>
          <p:cNvPr id="131078" name="Text Box 6"/>
          <p:cNvSpPr txBox="1">
            <a:spLocks noChangeArrowheads="1"/>
          </p:cNvSpPr>
          <p:nvPr/>
        </p:nvSpPr>
        <p:spPr bwMode="auto">
          <a:xfrm>
            <a:off x="1258888" y="3933825"/>
            <a:ext cx="7273925" cy="2222500"/>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ar-IQ" sz="3200" dirty="0">
                <a:solidFill>
                  <a:srgbClr val="000000"/>
                </a:solidFill>
                <a:latin typeface="Tahoma" pitchFamily="34" charset="0"/>
              </a:rPr>
              <a:t>صفات الانتباه :</a:t>
            </a:r>
            <a:r>
              <a:rPr lang="ar-IQ" sz="2400" dirty="0">
                <a:solidFill>
                  <a:srgbClr val="000000"/>
                </a:solidFill>
                <a:latin typeface="Tahoma" pitchFamily="34" charset="0"/>
              </a:rPr>
              <a:t> </a:t>
            </a:r>
          </a:p>
          <a:p>
            <a:pPr fontAlgn="base">
              <a:spcBef>
                <a:spcPct val="50000"/>
              </a:spcBef>
              <a:spcAft>
                <a:spcPct val="0"/>
              </a:spcAft>
            </a:pPr>
            <a:r>
              <a:rPr lang="ar-IQ" sz="2400" dirty="0">
                <a:solidFill>
                  <a:srgbClr val="000000"/>
                </a:solidFill>
                <a:latin typeface="Tahoma" pitchFamily="34" charset="0"/>
              </a:rPr>
              <a:t>1- شدة المثير / ويعني درجة الاثارة في القشرة الماغية </a:t>
            </a:r>
          </a:p>
          <a:p>
            <a:pPr fontAlgn="base">
              <a:spcBef>
                <a:spcPct val="50000"/>
              </a:spcBef>
              <a:spcAft>
                <a:spcPct val="0"/>
              </a:spcAft>
            </a:pPr>
            <a:r>
              <a:rPr lang="ar-IQ" sz="2400" dirty="0">
                <a:solidFill>
                  <a:srgbClr val="000000"/>
                </a:solidFill>
                <a:latin typeface="Tahoma" pitchFamily="34" charset="0"/>
              </a:rPr>
              <a:t>2- حجم المثير / ويكون القدرة على تركيز الانتباه .</a:t>
            </a:r>
          </a:p>
          <a:p>
            <a:pPr fontAlgn="base">
              <a:spcBef>
                <a:spcPct val="50000"/>
              </a:spcBef>
              <a:spcAft>
                <a:spcPct val="0"/>
              </a:spcAft>
            </a:pPr>
            <a:r>
              <a:rPr lang="ar-IQ" sz="2400" dirty="0">
                <a:solidFill>
                  <a:srgbClr val="000000"/>
                </a:solidFill>
                <a:latin typeface="Tahoma" pitchFamily="34" charset="0"/>
              </a:rPr>
              <a:t>3- تكرار المثير / اعادة الحركة بصورة مكررة . </a:t>
            </a:r>
            <a:endParaRPr lang="en-US" sz="2400" dirty="0">
              <a:solidFill>
                <a:srgbClr val="000000"/>
              </a:solidFill>
              <a:latin typeface="Tahoma" pitchFamily="34" charset="0"/>
            </a:endParaRPr>
          </a:p>
        </p:txBody>
      </p:sp>
    </p:spTree>
    <p:extLst>
      <p:ext uri="{BB962C8B-B14F-4D97-AF65-F5344CB8AC3E}">
        <p14:creationId xmlns:p14="http://schemas.microsoft.com/office/powerpoint/2010/main" val="578645529"/>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31074"/>
                                        </p:tgtEl>
                                        <p:attrNameLst>
                                          <p:attrName>style.visibility</p:attrName>
                                        </p:attrNameLst>
                                      </p:cBhvr>
                                      <p:to>
                                        <p:strVal val="visible"/>
                                      </p:to>
                                    </p:set>
                                    <p:animEffect transition="in" filter="wedge">
                                      <p:cBhvr>
                                        <p:cTn id="7" dur="2000"/>
                                        <p:tgtEl>
                                          <p:spTgt spid="131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1077"/>
                                        </p:tgtEl>
                                        <p:attrNameLst>
                                          <p:attrName>style.visibility</p:attrName>
                                        </p:attrNameLst>
                                      </p:cBhvr>
                                      <p:to>
                                        <p:strVal val="visible"/>
                                      </p:to>
                                    </p:set>
                                    <p:anim calcmode="lin" valueType="num">
                                      <p:cBhvr additive="base">
                                        <p:cTn id="12" dur="500" fill="hold"/>
                                        <p:tgtEl>
                                          <p:spTgt spid="131077"/>
                                        </p:tgtEl>
                                        <p:attrNameLst>
                                          <p:attrName>ppt_x</p:attrName>
                                        </p:attrNameLst>
                                      </p:cBhvr>
                                      <p:tavLst>
                                        <p:tav tm="0">
                                          <p:val>
                                            <p:strVal val="#ppt_x"/>
                                          </p:val>
                                        </p:tav>
                                        <p:tav tm="100000">
                                          <p:val>
                                            <p:strVal val="#ppt_x"/>
                                          </p:val>
                                        </p:tav>
                                      </p:tavLst>
                                    </p:anim>
                                    <p:anim calcmode="lin" valueType="num">
                                      <p:cBhvr additive="base">
                                        <p:cTn id="13" dur="500" fill="hold"/>
                                        <p:tgtEl>
                                          <p:spTgt spid="13107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4" presetClass="entr" presetSubtype="0" fill="hold" grpId="0" nodeType="clickEffect">
                                  <p:stCondLst>
                                    <p:cond delay="0"/>
                                  </p:stCondLst>
                                  <p:childTnLst>
                                    <p:set>
                                      <p:cBhvr>
                                        <p:cTn id="17" dur="1" fill="hold">
                                          <p:stCondLst>
                                            <p:cond delay="0"/>
                                          </p:stCondLst>
                                        </p:cTn>
                                        <p:tgtEl>
                                          <p:spTgt spid="131078"/>
                                        </p:tgtEl>
                                        <p:attrNameLst>
                                          <p:attrName>style.visibility</p:attrName>
                                        </p:attrNameLst>
                                      </p:cBhvr>
                                      <p:to>
                                        <p:strVal val="visible"/>
                                      </p:to>
                                    </p:set>
                                    <p:anim from="(-#ppt_w/2)" to="(#ppt_x)" calcmode="lin" valueType="num">
                                      <p:cBhvr>
                                        <p:cTn id="18" dur="600" fill="hold">
                                          <p:stCondLst>
                                            <p:cond delay="0"/>
                                          </p:stCondLst>
                                        </p:cTn>
                                        <p:tgtEl>
                                          <p:spTgt spid="131078"/>
                                        </p:tgtEl>
                                        <p:attrNameLst>
                                          <p:attrName>ppt_x</p:attrName>
                                        </p:attrNameLst>
                                      </p:cBhvr>
                                    </p:anim>
                                    <p:anim from="0" to="-1.0" calcmode="lin" valueType="num">
                                      <p:cBhvr>
                                        <p:cTn id="19" dur="200" decel="50000" autoRev="1" fill="hold">
                                          <p:stCondLst>
                                            <p:cond delay="600"/>
                                          </p:stCondLst>
                                        </p:cTn>
                                        <p:tgtEl>
                                          <p:spTgt spid="131078"/>
                                        </p:tgtEl>
                                        <p:attrNameLst>
                                          <p:attrName>xshear</p:attrName>
                                        </p:attrNameLst>
                                      </p:cBhvr>
                                    </p:anim>
                                    <p:animScale>
                                      <p:cBhvr>
                                        <p:cTn id="20" dur="200" decel="100000" autoRev="1" fill="hold">
                                          <p:stCondLst>
                                            <p:cond delay="600"/>
                                          </p:stCondLst>
                                        </p:cTn>
                                        <p:tgtEl>
                                          <p:spTgt spid="131078"/>
                                        </p:tgtEl>
                                      </p:cBhvr>
                                      <p:from x="100000" y="100000"/>
                                      <p:to x="80000" y="100000"/>
                                    </p:animScale>
                                    <p:anim by="(#ppt_h/3+#ppt_w*0.1)" calcmode="lin" valueType="num">
                                      <p:cBhvr additive="sum">
                                        <p:cTn id="21" dur="200" decel="100000" autoRev="1" fill="hold">
                                          <p:stCondLst>
                                            <p:cond delay="600"/>
                                          </p:stCondLst>
                                        </p:cTn>
                                        <p:tgtEl>
                                          <p:spTgt spid="13107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p:bldP spid="131077" grpId="0"/>
      <p:bldP spid="131078"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idx="1"/>
          </p:nvPr>
        </p:nvSpPr>
        <p:spPr>
          <a:xfrm>
            <a:off x="323850" y="0"/>
            <a:ext cx="8516938" cy="1773238"/>
          </a:xfrm>
        </p:spPr>
        <p:txBody>
          <a:bodyPr>
            <a:normAutofit lnSpcReduction="10000"/>
          </a:bodyPr>
          <a:lstStyle/>
          <a:p>
            <a:pPr>
              <a:buFont typeface="Wingdings" pitchFamily="2" charset="2"/>
              <a:buNone/>
            </a:pPr>
            <a:r>
              <a:rPr lang="ar-IQ"/>
              <a:t> ثانيا // </a:t>
            </a:r>
            <a:r>
              <a:rPr lang="ar-IQ" sz="4000">
                <a:solidFill>
                  <a:srgbClr val="FF3300"/>
                </a:solidFill>
              </a:rPr>
              <a:t>التركيز</a:t>
            </a:r>
            <a:r>
              <a:rPr lang="ar-IQ"/>
              <a:t> -  يعني تجميع كافة الافكار و العمليات الفكرية بنقطة واحدة لخدمة العمل المهاري المراد تحقيقه ....</a:t>
            </a:r>
          </a:p>
          <a:p>
            <a:pPr>
              <a:buFont typeface="Wingdings" pitchFamily="2" charset="2"/>
              <a:buNone/>
            </a:pPr>
            <a:r>
              <a:rPr lang="ar-IQ"/>
              <a:t>   وهوتجميع الافكار وتثبيت الانتباه لتحقيق الهدف . </a:t>
            </a:r>
            <a:endParaRPr lang="en-US"/>
          </a:p>
        </p:txBody>
      </p:sp>
      <p:sp>
        <p:nvSpPr>
          <p:cNvPr id="145412" name="Text Box 4"/>
          <p:cNvSpPr txBox="1">
            <a:spLocks noChangeArrowheads="1"/>
          </p:cNvSpPr>
          <p:nvPr/>
        </p:nvSpPr>
        <p:spPr bwMode="auto">
          <a:xfrm>
            <a:off x="0" y="2060575"/>
            <a:ext cx="8281988" cy="1800225"/>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ar-IQ" sz="2800">
                <a:solidFill>
                  <a:srgbClr val="000000"/>
                </a:solidFill>
                <a:latin typeface="Tahoma" pitchFamily="34" charset="0"/>
              </a:rPr>
              <a:t>ثالثا // </a:t>
            </a:r>
            <a:r>
              <a:rPr lang="ar-IQ" sz="2800">
                <a:solidFill>
                  <a:srgbClr val="FF3300"/>
                </a:solidFill>
                <a:latin typeface="Tahoma" pitchFamily="34" charset="0"/>
              </a:rPr>
              <a:t>رد فعل الحركي</a:t>
            </a:r>
            <a:r>
              <a:rPr lang="ar-IQ" sz="2800">
                <a:solidFill>
                  <a:srgbClr val="000000"/>
                </a:solidFill>
                <a:latin typeface="Tahoma" pitchFamily="34" charset="0"/>
              </a:rPr>
              <a:t> -  يمثل الفترة الزمنية المحصورة ما بين انتقال المثير من الحواس عن طريق الانتباه الى الدماغ أو ( الاجهزة العصبية )  للتفسير والايعاز الى اعضاء الحركية للاستجابة الحركية وأداء واجب  الحركي المطلوب . </a:t>
            </a:r>
            <a:endParaRPr lang="en-US" sz="2800">
              <a:solidFill>
                <a:srgbClr val="000000"/>
              </a:solidFill>
              <a:latin typeface="Tahoma" pitchFamily="34" charset="0"/>
            </a:endParaRPr>
          </a:p>
        </p:txBody>
      </p:sp>
      <p:sp>
        <p:nvSpPr>
          <p:cNvPr id="145413" name="Text Box 5"/>
          <p:cNvSpPr txBox="1">
            <a:spLocks noChangeArrowheads="1"/>
          </p:cNvSpPr>
          <p:nvPr/>
        </p:nvSpPr>
        <p:spPr bwMode="auto">
          <a:xfrm>
            <a:off x="179388" y="4005263"/>
            <a:ext cx="7848600" cy="2225675"/>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42900" indent="-342900" algn="l" rtl="0" eaLnBrk="0" hangingPunct="0">
              <a:defRPr>
                <a:solidFill>
                  <a:schemeClr val="tx1"/>
                </a:solidFill>
                <a:latin typeface="Arial" pitchFamily="34" charset="0"/>
                <a:cs typeface="Arial" pitchFamily="34" charset="0"/>
              </a:defRPr>
            </a:lvl1pPr>
            <a:lvl2pPr marL="800100" indent="-342900" algn="l" rtl="0" eaLnBrk="0" hangingPunct="0">
              <a:defRPr>
                <a:solidFill>
                  <a:schemeClr val="tx1"/>
                </a:solidFill>
                <a:latin typeface="Arial" pitchFamily="34" charset="0"/>
                <a:cs typeface="Arial" pitchFamily="34" charset="0"/>
              </a:defRPr>
            </a:lvl2pPr>
            <a:lvl3pPr marL="1257300" indent="-342900" algn="l" rtl="0" eaLnBrk="0" hangingPunct="0">
              <a:defRPr>
                <a:solidFill>
                  <a:schemeClr val="tx1"/>
                </a:solidFill>
                <a:latin typeface="Arial" pitchFamily="34" charset="0"/>
                <a:cs typeface="Arial" pitchFamily="34" charset="0"/>
              </a:defRPr>
            </a:lvl3pPr>
            <a:lvl4pPr marL="1714500" indent="-342900" algn="l" rtl="0" eaLnBrk="0" hangingPunct="0">
              <a:defRPr>
                <a:solidFill>
                  <a:schemeClr val="tx1"/>
                </a:solidFill>
                <a:latin typeface="Arial" pitchFamily="34" charset="0"/>
                <a:cs typeface="Arial" pitchFamily="34" charset="0"/>
              </a:defRPr>
            </a:lvl4pPr>
            <a:lvl5pPr marL="2171700" indent="-342900" algn="l" rtl="0" eaLnBrk="0" hangingPunct="0">
              <a:defRPr>
                <a:solidFill>
                  <a:schemeClr val="tx1"/>
                </a:solidFill>
                <a:latin typeface="Arial" pitchFamily="34" charset="0"/>
                <a:cs typeface="Arial" pitchFamily="34" charset="0"/>
              </a:defRPr>
            </a:lvl5pPr>
            <a:lvl6pPr marL="2628900" indent="-342900" algn="l" rtl="0" eaLnBrk="0" fontAlgn="base" hangingPunct="0">
              <a:spcBef>
                <a:spcPct val="0"/>
              </a:spcBef>
              <a:spcAft>
                <a:spcPct val="0"/>
              </a:spcAft>
              <a:defRPr>
                <a:solidFill>
                  <a:schemeClr val="tx1"/>
                </a:solidFill>
                <a:latin typeface="Arial" pitchFamily="34" charset="0"/>
                <a:cs typeface="Arial" pitchFamily="34" charset="0"/>
              </a:defRPr>
            </a:lvl6pPr>
            <a:lvl7pPr marL="3086100" indent="-342900" algn="l" rtl="0" eaLnBrk="0" fontAlgn="base" hangingPunct="0">
              <a:spcBef>
                <a:spcPct val="0"/>
              </a:spcBef>
              <a:spcAft>
                <a:spcPct val="0"/>
              </a:spcAft>
              <a:defRPr>
                <a:solidFill>
                  <a:schemeClr val="tx1"/>
                </a:solidFill>
                <a:latin typeface="Arial" pitchFamily="34" charset="0"/>
                <a:cs typeface="Arial" pitchFamily="34" charset="0"/>
              </a:defRPr>
            </a:lvl7pPr>
            <a:lvl8pPr marL="3543300" indent="-342900" algn="l" rtl="0" eaLnBrk="0" fontAlgn="base" hangingPunct="0">
              <a:spcBef>
                <a:spcPct val="0"/>
              </a:spcBef>
              <a:spcAft>
                <a:spcPct val="0"/>
              </a:spcAft>
              <a:defRPr>
                <a:solidFill>
                  <a:schemeClr val="tx1"/>
                </a:solidFill>
                <a:latin typeface="Arial" pitchFamily="34" charset="0"/>
                <a:cs typeface="Arial" pitchFamily="34" charset="0"/>
              </a:defRPr>
            </a:lvl8pPr>
            <a:lvl9pPr marL="4000500" indent="-3429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fontAlgn="base" hangingPunct="1">
              <a:spcBef>
                <a:spcPct val="50000"/>
              </a:spcBef>
              <a:spcAft>
                <a:spcPct val="0"/>
              </a:spcAft>
            </a:pPr>
            <a:r>
              <a:rPr lang="ar-IQ" sz="2000">
                <a:solidFill>
                  <a:srgbClr val="000000"/>
                </a:solidFill>
                <a:latin typeface="Tahoma" pitchFamily="34" charset="0"/>
              </a:rPr>
              <a:t>مراحل رد فعل الحركي :</a:t>
            </a:r>
          </a:p>
          <a:p>
            <a:pPr algn="r" rtl="1" eaLnBrk="1" fontAlgn="base" hangingPunct="1">
              <a:spcBef>
                <a:spcPct val="50000"/>
              </a:spcBef>
              <a:spcAft>
                <a:spcPct val="0"/>
              </a:spcAft>
              <a:buFontTx/>
              <a:buAutoNum type="arabic1Minus"/>
            </a:pPr>
            <a:r>
              <a:rPr lang="ar-IQ" sz="2000">
                <a:solidFill>
                  <a:srgbClr val="000000"/>
                </a:solidFill>
                <a:latin typeface="Tahoma" pitchFamily="34" charset="0"/>
              </a:rPr>
              <a:t>المرلة التحضيرية : وهي مرحلة انتظار المثير . </a:t>
            </a:r>
          </a:p>
          <a:p>
            <a:pPr algn="r" rtl="1" eaLnBrk="1" fontAlgn="base" hangingPunct="1">
              <a:spcBef>
                <a:spcPct val="50000"/>
              </a:spcBef>
              <a:spcAft>
                <a:spcPct val="0"/>
              </a:spcAft>
            </a:pPr>
            <a:r>
              <a:rPr lang="ar-IQ" sz="2000">
                <a:solidFill>
                  <a:srgbClr val="000000"/>
                </a:solidFill>
                <a:latin typeface="Tahoma" pitchFamily="34" charset="0"/>
              </a:rPr>
              <a:t>ب- مرحلة ظهور المثير : وهي مرحلة ملاحظة المثير .</a:t>
            </a:r>
          </a:p>
          <a:p>
            <a:pPr algn="r" rtl="1" eaLnBrk="1" fontAlgn="base" hangingPunct="1">
              <a:spcBef>
                <a:spcPct val="50000"/>
              </a:spcBef>
              <a:spcAft>
                <a:spcPct val="0"/>
              </a:spcAft>
            </a:pPr>
            <a:r>
              <a:rPr lang="ar-IQ" sz="2000">
                <a:solidFill>
                  <a:srgbClr val="000000"/>
                </a:solidFill>
                <a:latin typeface="Tahoma" pitchFamily="34" charset="0"/>
              </a:rPr>
              <a:t>ج- مرحلة استقبال المثير : من خلال اعضاء الحسية .</a:t>
            </a:r>
          </a:p>
          <a:p>
            <a:pPr algn="r" rtl="1" eaLnBrk="1" fontAlgn="base" hangingPunct="1">
              <a:spcBef>
                <a:spcPct val="50000"/>
              </a:spcBef>
              <a:spcAft>
                <a:spcPct val="0"/>
              </a:spcAft>
            </a:pPr>
            <a:r>
              <a:rPr lang="ar-IQ" sz="2000">
                <a:solidFill>
                  <a:srgbClr val="000000"/>
                </a:solidFill>
                <a:latin typeface="Tahoma" pitchFamily="34" charset="0"/>
              </a:rPr>
              <a:t>د- مرحلة الاستجابة للمثير :  الجواب </a:t>
            </a:r>
            <a:endParaRPr lang="en-US" sz="2000">
              <a:solidFill>
                <a:srgbClr val="000000"/>
              </a:solidFill>
              <a:latin typeface="Tahoma" pitchFamily="34" charset="0"/>
            </a:endParaRPr>
          </a:p>
        </p:txBody>
      </p:sp>
    </p:spTree>
    <p:extLst>
      <p:ext uri="{BB962C8B-B14F-4D97-AF65-F5344CB8AC3E}">
        <p14:creationId xmlns:p14="http://schemas.microsoft.com/office/powerpoint/2010/main" val="1709282141"/>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45411">
                                            <p:txEl>
                                              <p:pRg st="0" end="0"/>
                                            </p:txEl>
                                          </p:spTgt>
                                        </p:tgtEl>
                                        <p:attrNameLst>
                                          <p:attrName>ppt_x</p:attrName>
                                          <p:attrName>ppt_y</p:attrName>
                                        </p:attrNameLst>
                                      </p:cBhvr>
                                    </p:animMotion>
                                    <p:animRot by="1500000">
                                      <p:cBhvr>
                                        <p:cTn id="7" dur="125" fill="hold">
                                          <p:stCondLst>
                                            <p:cond delay="0"/>
                                          </p:stCondLst>
                                        </p:cTn>
                                        <p:tgtEl>
                                          <p:spTgt spid="145411">
                                            <p:txEl>
                                              <p:pRg st="0" end="0"/>
                                            </p:txEl>
                                          </p:spTgt>
                                        </p:tgtEl>
                                        <p:attrNameLst>
                                          <p:attrName>r</p:attrName>
                                        </p:attrNameLst>
                                      </p:cBhvr>
                                    </p:animRot>
                                    <p:animRot by="-1500000">
                                      <p:cBhvr>
                                        <p:cTn id="8" dur="125" fill="hold">
                                          <p:stCondLst>
                                            <p:cond delay="125"/>
                                          </p:stCondLst>
                                        </p:cTn>
                                        <p:tgtEl>
                                          <p:spTgt spid="145411">
                                            <p:txEl>
                                              <p:pRg st="0" end="0"/>
                                            </p:txEl>
                                          </p:spTgt>
                                        </p:tgtEl>
                                        <p:attrNameLst>
                                          <p:attrName>r</p:attrName>
                                        </p:attrNameLst>
                                      </p:cBhvr>
                                    </p:animRot>
                                    <p:animRot by="-1500000">
                                      <p:cBhvr>
                                        <p:cTn id="9" dur="125" fill="hold">
                                          <p:stCondLst>
                                            <p:cond delay="250"/>
                                          </p:stCondLst>
                                        </p:cTn>
                                        <p:tgtEl>
                                          <p:spTgt spid="145411">
                                            <p:txEl>
                                              <p:pRg st="0" end="0"/>
                                            </p:txEl>
                                          </p:spTgt>
                                        </p:tgtEl>
                                        <p:attrNameLst>
                                          <p:attrName>r</p:attrName>
                                        </p:attrNameLst>
                                      </p:cBhvr>
                                    </p:animRot>
                                    <p:animRot by="1500000">
                                      <p:cBhvr>
                                        <p:cTn id="10" dur="125" fill="hold">
                                          <p:stCondLst>
                                            <p:cond delay="375"/>
                                          </p:stCondLst>
                                        </p:cTn>
                                        <p:tgtEl>
                                          <p:spTgt spid="145411">
                                            <p:txEl>
                                              <p:pRg st="0" end="0"/>
                                            </p:txEl>
                                          </p:spTgt>
                                        </p:tgtEl>
                                        <p:attrNameLst>
                                          <p:attrName>r</p:attrName>
                                        </p:attrNameLst>
                                      </p:cBhvr>
                                    </p:animRot>
                                  </p:childTnLst>
                                </p:cTn>
                              </p:par>
                              <p:par>
                                <p:cTn id="11" presetID="34" presetClass="emph" presetSubtype="0" fill="hold" grpId="0"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145411">
                                            <p:txEl>
                                              <p:pRg st="1" end="1"/>
                                            </p:txEl>
                                          </p:spTgt>
                                        </p:tgtEl>
                                        <p:attrNameLst>
                                          <p:attrName>ppt_x</p:attrName>
                                          <p:attrName>ppt_y</p:attrName>
                                        </p:attrNameLst>
                                      </p:cBhvr>
                                    </p:animMotion>
                                    <p:animRot by="1500000">
                                      <p:cBhvr>
                                        <p:cTn id="13" dur="125" fill="hold">
                                          <p:stCondLst>
                                            <p:cond delay="0"/>
                                          </p:stCondLst>
                                        </p:cTn>
                                        <p:tgtEl>
                                          <p:spTgt spid="145411">
                                            <p:txEl>
                                              <p:pRg st="1" end="1"/>
                                            </p:txEl>
                                          </p:spTgt>
                                        </p:tgtEl>
                                        <p:attrNameLst>
                                          <p:attrName>r</p:attrName>
                                        </p:attrNameLst>
                                      </p:cBhvr>
                                    </p:animRot>
                                    <p:animRot by="-1500000">
                                      <p:cBhvr>
                                        <p:cTn id="14" dur="125" fill="hold">
                                          <p:stCondLst>
                                            <p:cond delay="125"/>
                                          </p:stCondLst>
                                        </p:cTn>
                                        <p:tgtEl>
                                          <p:spTgt spid="145411">
                                            <p:txEl>
                                              <p:pRg st="1" end="1"/>
                                            </p:txEl>
                                          </p:spTgt>
                                        </p:tgtEl>
                                        <p:attrNameLst>
                                          <p:attrName>r</p:attrName>
                                        </p:attrNameLst>
                                      </p:cBhvr>
                                    </p:animRot>
                                    <p:animRot by="-1500000">
                                      <p:cBhvr>
                                        <p:cTn id="15" dur="125" fill="hold">
                                          <p:stCondLst>
                                            <p:cond delay="250"/>
                                          </p:stCondLst>
                                        </p:cTn>
                                        <p:tgtEl>
                                          <p:spTgt spid="145411">
                                            <p:txEl>
                                              <p:pRg st="1" end="1"/>
                                            </p:txEl>
                                          </p:spTgt>
                                        </p:tgtEl>
                                        <p:attrNameLst>
                                          <p:attrName>r</p:attrName>
                                        </p:attrNameLst>
                                      </p:cBhvr>
                                    </p:animRot>
                                    <p:animRot by="1500000">
                                      <p:cBhvr>
                                        <p:cTn id="16" dur="125" fill="hold">
                                          <p:stCondLst>
                                            <p:cond delay="375"/>
                                          </p:stCondLst>
                                        </p:cTn>
                                        <p:tgtEl>
                                          <p:spTgt spid="145411">
                                            <p:txEl>
                                              <p:pRg st="1" end="1"/>
                                            </p:txEl>
                                          </p:spTgt>
                                        </p:tgtEl>
                                        <p:attrNameLst>
                                          <p:attrName>r</p:attrName>
                                        </p:attrNameLst>
                                      </p:cBhvr>
                                    </p:animRot>
                                  </p:childTnLst>
                                </p:cTn>
                              </p:par>
                            </p:childTnLst>
                          </p:cTn>
                        </p:par>
                      </p:childTnLst>
                    </p:cTn>
                  </p:par>
                  <p:par>
                    <p:cTn id="17" fill="hold" nodeType="clickPar">
                      <p:stCondLst>
                        <p:cond delay="indefinite"/>
                      </p:stCondLst>
                      <p:childTnLst>
                        <p:par>
                          <p:cTn id="18" fill="hold" nodeType="withGroup">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145412"/>
                                        </p:tgtEl>
                                        <p:attrNameLst>
                                          <p:attrName>style.visibility</p:attrName>
                                        </p:attrNameLst>
                                      </p:cBhvr>
                                      <p:to>
                                        <p:strVal val="visible"/>
                                      </p:to>
                                    </p:set>
                                    <p:anim to="" calcmode="lin" valueType="num">
                                      <p:cBhvr>
                                        <p:cTn id="21" dur="1" fill="hold"/>
                                        <p:tgtEl>
                                          <p:spTgt spid="145412"/>
                                        </p:tgtEl>
                                        <p:attrNameLst>
                                          <p:attrName/>
                                        </p:attrNameLst>
                                      </p:cBhvr>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4" presetClass="entr" presetSubtype="0" fill="hold" grpId="0" nodeType="clickEffect">
                                  <p:stCondLst>
                                    <p:cond delay="0"/>
                                  </p:stCondLst>
                                  <p:childTnLst>
                                    <p:set>
                                      <p:cBhvr>
                                        <p:cTn id="25" dur="1" fill="hold">
                                          <p:stCondLst>
                                            <p:cond delay="0"/>
                                          </p:stCondLst>
                                        </p:cTn>
                                        <p:tgtEl>
                                          <p:spTgt spid="145413"/>
                                        </p:tgtEl>
                                        <p:attrNameLst>
                                          <p:attrName>style.visibility</p:attrName>
                                        </p:attrNameLst>
                                      </p:cBhvr>
                                      <p:to>
                                        <p:strVal val="visible"/>
                                      </p:to>
                                    </p:set>
                                    <p:anim from="(-#ppt_w/2)" to="(#ppt_x)" calcmode="lin" valueType="num">
                                      <p:cBhvr>
                                        <p:cTn id="26" dur="600" fill="hold">
                                          <p:stCondLst>
                                            <p:cond delay="0"/>
                                          </p:stCondLst>
                                        </p:cTn>
                                        <p:tgtEl>
                                          <p:spTgt spid="145413"/>
                                        </p:tgtEl>
                                        <p:attrNameLst>
                                          <p:attrName>ppt_x</p:attrName>
                                        </p:attrNameLst>
                                      </p:cBhvr>
                                    </p:anim>
                                    <p:anim from="0" to="-1.0" calcmode="lin" valueType="num">
                                      <p:cBhvr>
                                        <p:cTn id="27" dur="200" decel="50000" autoRev="1" fill="hold">
                                          <p:stCondLst>
                                            <p:cond delay="600"/>
                                          </p:stCondLst>
                                        </p:cTn>
                                        <p:tgtEl>
                                          <p:spTgt spid="145413"/>
                                        </p:tgtEl>
                                        <p:attrNameLst>
                                          <p:attrName>xshear</p:attrName>
                                        </p:attrNameLst>
                                      </p:cBhvr>
                                    </p:anim>
                                    <p:animScale>
                                      <p:cBhvr>
                                        <p:cTn id="28" dur="200" decel="100000" autoRev="1" fill="hold">
                                          <p:stCondLst>
                                            <p:cond delay="600"/>
                                          </p:stCondLst>
                                        </p:cTn>
                                        <p:tgtEl>
                                          <p:spTgt spid="145413"/>
                                        </p:tgtEl>
                                      </p:cBhvr>
                                      <p:from x="100000" y="100000"/>
                                      <p:to x="80000" y="100000"/>
                                    </p:animScale>
                                    <p:anim by="(#ppt_h/3+#ppt_w*0.1)" calcmode="lin" valueType="num">
                                      <p:cBhvr additive="sum">
                                        <p:cTn id="29" dur="200" decel="100000" autoRev="1" fill="hold">
                                          <p:stCondLst>
                                            <p:cond delay="600"/>
                                          </p:stCondLst>
                                        </p:cTn>
                                        <p:tgtEl>
                                          <p:spTgt spid="14541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P spid="145412" grpId="0"/>
      <p:bldP spid="145413"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57200" y="277813"/>
            <a:ext cx="8218488" cy="1279525"/>
          </a:xfrm>
        </p:spPr>
        <p:txBody>
          <a:bodyPr>
            <a:normAutofit fontScale="90000"/>
          </a:bodyPr>
          <a:lstStyle/>
          <a:p>
            <a:pPr algn="r"/>
            <a:r>
              <a:rPr lang="ar-IQ" sz="3300">
                <a:solidFill>
                  <a:srgbClr val="FF3300"/>
                </a:solidFill>
              </a:rPr>
              <a:t>العمليات العقلية للفعل الكامن</a:t>
            </a:r>
            <a:r>
              <a:rPr lang="ar-IQ" sz="3300"/>
              <a:t> :</a:t>
            </a:r>
            <a:br>
              <a:rPr lang="ar-IQ" sz="3300"/>
            </a:br>
            <a:r>
              <a:rPr lang="ar-IQ" sz="3300"/>
              <a:t>هي عملية التنظيم للتهئة استجابات حركية أو لرسم برامج الحركية ، حيث تلعب فيها الذاكرة دورا مهما ..</a:t>
            </a:r>
            <a:endParaRPr lang="en-US" sz="3300"/>
          </a:p>
        </p:txBody>
      </p:sp>
      <p:sp>
        <p:nvSpPr>
          <p:cNvPr id="146435" name="Rectangle 3"/>
          <p:cNvSpPr>
            <a:spLocks noGrp="1" noChangeArrowheads="1"/>
          </p:cNvSpPr>
          <p:nvPr>
            <p:ph idx="1"/>
          </p:nvPr>
        </p:nvSpPr>
        <p:spPr>
          <a:xfrm>
            <a:off x="468313" y="2347913"/>
            <a:ext cx="8229600" cy="1512887"/>
          </a:xfrm>
        </p:spPr>
        <p:txBody>
          <a:bodyPr/>
          <a:lstStyle/>
          <a:p>
            <a:pPr>
              <a:lnSpc>
                <a:spcPct val="90000"/>
              </a:lnSpc>
              <a:buFont typeface="Wingdings" pitchFamily="2" charset="2"/>
              <a:buNone/>
            </a:pPr>
            <a:r>
              <a:rPr lang="ar-IQ" sz="2400" dirty="0"/>
              <a:t>أولا // </a:t>
            </a:r>
            <a:r>
              <a:rPr lang="ar-IQ" sz="2400" dirty="0">
                <a:solidFill>
                  <a:srgbClr val="FF3300"/>
                </a:solidFill>
              </a:rPr>
              <a:t>الادراك</a:t>
            </a:r>
            <a:r>
              <a:rPr lang="ar-IQ" sz="2400" dirty="0"/>
              <a:t> :هو ذلك النشاط النفسي الذي عن طريقه نستطيع ان نتعرف على موضوعات العالم الخارجي و من ثم نستطيع ان نتعلم .....</a:t>
            </a:r>
          </a:p>
          <a:p>
            <a:pPr>
              <a:lnSpc>
                <a:spcPct val="90000"/>
              </a:lnSpc>
              <a:buFont typeface="Wingdings" pitchFamily="2" charset="2"/>
              <a:buNone/>
            </a:pPr>
            <a:r>
              <a:rPr lang="ar-IQ" sz="2400" dirty="0"/>
              <a:t> في عملية الادراك ....نقوم بتفسير احساسنا         ثم تحديد الشيء الذي يصدر عنه الاحساس          ثم اعطاء معنى لهذه الاحساس ونطلق عليه اسما </a:t>
            </a:r>
            <a:endParaRPr lang="en-US" sz="2400" dirty="0"/>
          </a:p>
        </p:txBody>
      </p:sp>
      <p:sp>
        <p:nvSpPr>
          <p:cNvPr id="146436" name="Line 4"/>
          <p:cNvSpPr>
            <a:spLocks noChangeShapeType="1"/>
          </p:cNvSpPr>
          <p:nvPr/>
        </p:nvSpPr>
        <p:spPr bwMode="auto">
          <a:xfrm flipH="1">
            <a:off x="3779838" y="3213100"/>
            <a:ext cx="503237" cy="0"/>
          </a:xfrm>
          <a:prstGeom prst="line">
            <a:avLst/>
          </a:prstGeom>
          <a:noFill/>
          <a:ln w="57150">
            <a:solidFill>
              <a:schemeClr val="tx1"/>
            </a:solidFill>
            <a:round/>
            <a:headEn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6437" name="Line 5"/>
          <p:cNvSpPr>
            <a:spLocks noChangeShapeType="1"/>
          </p:cNvSpPr>
          <p:nvPr/>
        </p:nvSpPr>
        <p:spPr bwMode="auto">
          <a:xfrm flipH="1">
            <a:off x="6659563" y="3573463"/>
            <a:ext cx="576262" cy="0"/>
          </a:xfrm>
          <a:prstGeom prst="line">
            <a:avLst/>
          </a:prstGeom>
          <a:noFill/>
          <a:ln w="57150">
            <a:solidFill>
              <a:srgbClr val="FFFF00"/>
            </a:solidFill>
            <a:round/>
            <a:headEn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6438" name="Text Box 6"/>
          <p:cNvSpPr txBox="1">
            <a:spLocks noChangeArrowheads="1"/>
          </p:cNvSpPr>
          <p:nvPr/>
        </p:nvSpPr>
        <p:spPr bwMode="auto">
          <a:xfrm>
            <a:off x="323850" y="4070350"/>
            <a:ext cx="7958138" cy="1735138"/>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ar-IQ" sz="2400" dirty="0">
                <a:solidFill>
                  <a:srgbClr val="000000"/>
                </a:solidFill>
                <a:latin typeface="Tahoma" pitchFamily="34" charset="0"/>
              </a:rPr>
              <a:t>  ثانيا // </a:t>
            </a:r>
            <a:r>
              <a:rPr lang="ar-IQ" sz="2400" dirty="0">
                <a:solidFill>
                  <a:srgbClr val="FF3300"/>
                </a:solidFill>
                <a:latin typeface="Tahoma" pitchFamily="34" charset="0"/>
              </a:rPr>
              <a:t>الخيال الحركي  ( الابداع ) :</a:t>
            </a:r>
            <a:r>
              <a:rPr lang="ar-IQ" sz="2400" dirty="0">
                <a:solidFill>
                  <a:srgbClr val="000000"/>
                </a:solidFill>
                <a:latin typeface="Tahoma" pitchFamily="34" charset="0"/>
              </a:rPr>
              <a:t> </a:t>
            </a:r>
          </a:p>
          <a:p>
            <a:pPr fontAlgn="base">
              <a:spcBef>
                <a:spcPct val="50000"/>
              </a:spcBef>
              <a:spcAft>
                <a:spcPct val="0"/>
              </a:spcAft>
            </a:pPr>
            <a:r>
              <a:rPr lang="ar-IQ" sz="2400" dirty="0">
                <a:solidFill>
                  <a:srgbClr val="000000"/>
                </a:solidFill>
                <a:latin typeface="Tahoma" pitchFamily="34" charset="0"/>
              </a:rPr>
              <a:t>تعد التخيل من العمليات العقلية العليا ، التي تقوم على تركيب الخبرات السابقة في تنظيمات جديدة ، فهو عملية  تعتمد على التذكر في استرجاع الماضي بصيغ مرتبطة بالحاضر وتمتد الى المستقبل </a:t>
            </a:r>
            <a:endParaRPr lang="en-US" sz="2400" dirty="0">
              <a:solidFill>
                <a:srgbClr val="000000"/>
              </a:solidFill>
              <a:latin typeface="Tahoma" pitchFamily="34" charset="0"/>
            </a:endParaRPr>
          </a:p>
        </p:txBody>
      </p:sp>
      <p:sp>
        <p:nvSpPr>
          <p:cNvPr id="146439" name="Text Box 7"/>
          <p:cNvSpPr txBox="1">
            <a:spLocks noChangeArrowheads="1"/>
          </p:cNvSpPr>
          <p:nvPr/>
        </p:nvSpPr>
        <p:spPr bwMode="auto">
          <a:xfrm>
            <a:off x="323850" y="1700213"/>
            <a:ext cx="8064500" cy="889000"/>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lvl="4" fontAlgn="base">
              <a:lnSpc>
                <a:spcPct val="90000"/>
              </a:lnSpc>
              <a:spcBef>
                <a:spcPct val="20000"/>
              </a:spcBef>
              <a:spcAft>
                <a:spcPct val="0"/>
              </a:spcAft>
              <a:buClr>
                <a:srgbClr val="666699"/>
              </a:buClr>
              <a:buSzPct val="80000"/>
              <a:buFont typeface="Wingdings" pitchFamily="2" charset="2"/>
              <a:buChar char="l"/>
            </a:pPr>
            <a:r>
              <a:rPr lang="ar-IQ" sz="2800" dirty="0">
                <a:solidFill>
                  <a:srgbClr val="000000"/>
                </a:solidFill>
                <a:effectLst>
                  <a:outerShdw blurRad="38100" dist="38100" dir="2700000" algn="tl">
                    <a:srgbClr val="C0C0C0"/>
                  </a:outerShdw>
                </a:effectLst>
                <a:latin typeface="Tahoma" pitchFamily="34" charset="0"/>
              </a:rPr>
              <a:t>مؤشرات أساسية للفعل الكامن هي :</a:t>
            </a:r>
          </a:p>
          <a:p>
            <a:pPr fontAlgn="base">
              <a:spcBef>
                <a:spcPct val="50000"/>
              </a:spcBef>
              <a:spcAft>
                <a:spcPct val="0"/>
              </a:spcAft>
            </a:pPr>
            <a:endParaRPr lang="en-US" dirty="0">
              <a:solidFill>
                <a:srgbClr val="000000"/>
              </a:solidFill>
              <a:latin typeface="Tahoma" pitchFamily="34" charset="0"/>
            </a:endParaRPr>
          </a:p>
        </p:txBody>
      </p:sp>
    </p:spTree>
    <p:extLst>
      <p:ext uri="{BB962C8B-B14F-4D97-AF65-F5344CB8AC3E}">
        <p14:creationId xmlns:p14="http://schemas.microsoft.com/office/powerpoint/2010/main" val="769478832"/>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46434"/>
                                        </p:tgtEl>
                                        <p:attrNameLst>
                                          <p:attrName>style.visibility</p:attrName>
                                        </p:attrNameLst>
                                      </p:cBhvr>
                                      <p:to>
                                        <p:strVal val="visible"/>
                                      </p:to>
                                    </p:set>
                                    <p:anim calcmode="lin" valueType="num">
                                      <p:cBhvr>
                                        <p:cTn id="7" dur="500" fill="hold"/>
                                        <p:tgtEl>
                                          <p:spTgt spid="14643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4643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4643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46434"/>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146439">
                                            <p:txEl>
                                              <p:pRg st="0" end="0"/>
                                            </p:txEl>
                                          </p:spTgt>
                                        </p:tgtEl>
                                        <p:attrNameLst>
                                          <p:attrName>style.visibility</p:attrName>
                                        </p:attrNameLst>
                                      </p:cBhvr>
                                      <p:to>
                                        <p:strVal val="visible"/>
                                      </p:to>
                                    </p:set>
                                    <p:anim calcmode="lin" valueType="num">
                                      <p:cBhvr additive="base">
                                        <p:cTn id="15" dur="500" fill="hold"/>
                                        <p:tgtEl>
                                          <p:spTgt spid="146439">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64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9" presetClass="entr" presetSubtype="10" fill="hold" grpId="0" nodeType="clickEffect">
                                  <p:stCondLst>
                                    <p:cond delay="0"/>
                                  </p:stCondLst>
                                  <p:childTnLst>
                                    <p:set>
                                      <p:cBhvr>
                                        <p:cTn id="20" dur="1" fill="hold">
                                          <p:stCondLst>
                                            <p:cond delay="0"/>
                                          </p:stCondLst>
                                        </p:cTn>
                                        <p:tgtEl>
                                          <p:spTgt spid="146435">
                                            <p:txEl>
                                              <p:pRg st="0" end="0"/>
                                            </p:txEl>
                                          </p:spTgt>
                                        </p:tgtEl>
                                        <p:attrNameLst>
                                          <p:attrName>style.visibility</p:attrName>
                                        </p:attrNameLst>
                                      </p:cBhvr>
                                      <p:to>
                                        <p:strVal val="visible"/>
                                      </p:to>
                                    </p:set>
                                    <p:anim calcmode="lin" valueType="num">
                                      <p:cBhvr>
                                        <p:cTn id="21" dur="5000" fill="hold"/>
                                        <p:tgtEl>
                                          <p:spTgt spid="146435">
                                            <p:txEl>
                                              <p:pRg st="0" end="0"/>
                                            </p:txEl>
                                          </p:spTgt>
                                        </p:tgtEl>
                                        <p:attrNameLst>
                                          <p:attrName>ppt_w</p:attrName>
                                        </p:attrNameLst>
                                      </p:cBhvr>
                                      <p:tavLst>
                                        <p:tav tm="0" fmla="#ppt_w*sin(2.5*pi*$)">
                                          <p:val>
                                            <p:fltVal val="0"/>
                                          </p:val>
                                        </p:tav>
                                        <p:tav tm="100000">
                                          <p:val>
                                            <p:fltVal val="1"/>
                                          </p:val>
                                        </p:tav>
                                      </p:tavLst>
                                    </p:anim>
                                    <p:anim calcmode="lin" valueType="num">
                                      <p:cBhvr>
                                        <p:cTn id="22" dur="5000" fill="hold"/>
                                        <p:tgtEl>
                                          <p:spTgt spid="14643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9" presetClass="entr" presetSubtype="10" fill="hold" grpId="0" nodeType="clickEffect">
                                  <p:stCondLst>
                                    <p:cond delay="0"/>
                                  </p:stCondLst>
                                  <p:childTnLst>
                                    <p:set>
                                      <p:cBhvr>
                                        <p:cTn id="26" dur="1" fill="hold">
                                          <p:stCondLst>
                                            <p:cond delay="0"/>
                                          </p:stCondLst>
                                        </p:cTn>
                                        <p:tgtEl>
                                          <p:spTgt spid="146435">
                                            <p:txEl>
                                              <p:pRg st="1" end="1"/>
                                            </p:txEl>
                                          </p:spTgt>
                                        </p:tgtEl>
                                        <p:attrNameLst>
                                          <p:attrName>style.visibility</p:attrName>
                                        </p:attrNameLst>
                                      </p:cBhvr>
                                      <p:to>
                                        <p:strVal val="visible"/>
                                      </p:to>
                                    </p:set>
                                    <p:anim calcmode="lin" valueType="num">
                                      <p:cBhvr>
                                        <p:cTn id="27" dur="5000" fill="hold"/>
                                        <p:tgtEl>
                                          <p:spTgt spid="146435">
                                            <p:txEl>
                                              <p:pRg st="1" end="1"/>
                                            </p:txEl>
                                          </p:spTgt>
                                        </p:tgtEl>
                                        <p:attrNameLst>
                                          <p:attrName>ppt_w</p:attrName>
                                        </p:attrNameLst>
                                      </p:cBhvr>
                                      <p:tavLst>
                                        <p:tav tm="0" fmla="#ppt_w*sin(2.5*pi*$)">
                                          <p:val>
                                            <p:fltVal val="0"/>
                                          </p:val>
                                        </p:tav>
                                        <p:tav tm="100000">
                                          <p:val>
                                            <p:fltVal val="1"/>
                                          </p:val>
                                        </p:tav>
                                      </p:tavLst>
                                    </p:anim>
                                    <p:anim calcmode="lin" valueType="num">
                                      <p:cBhvr>
                                        <p:cTn id="28" dur="5000" fill="hold"/>
                                        <p:tgtEl>
                                          <p:spTgt spid="14643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146438"/>
                                        </p:tgtEl>
                                        <p:attrNameLst>
                                          <p:attrName>style.visibility</p:attrName>
                                        </p:attrNameLst>
                                      </p:cBhvr>
                                      <p:to>
                                        <p:strVal val="visible"/>
                                      </p:to>
                                    </p:set>
                                    <p:animEffect transition="in" filter="slide(fromBottom)">
                                      <p:cBhvr>
                                        <p:cTn id="33" dur="500"/>
                                        <p:tgtEl>
                                          <p:spTgt spid="146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p:bldP spid="146435" grpId="0" build="p"/>
      <p:bldP spid="146438"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5" name="Rectangle 5"/>
          <p:cNvSpPr>
            <a:spLocks noGrp="1" noChangeArrowheads="1"/>
          </p:cNvSpPr>
          <p:nvPr>
            <p:ph idx="1"/>
          </p:nvPr>
        </p:nvSpPr>
        <p:spPr>
          <a:xfrm>
            <a:off x="457200" y="260648"/>
            <a:ext cx="8229600" cy="4896544"/>
          </a:xfrm>
        </p:spPr>
        <p:txBody>
          <a:bodyPr>
            <a:normAutofit/>
          </a:bodyPr>
          <a:lstStyle/>
          <a:p>
            <a:r>
              <a:rPr lang="ar-IQ" sz="2800" dirty="0"/>
              <a:t>شروط الابداع : تستلزم توفر القدرات الاتية </a:t>
            </a:r>
            <a:br>
              <a:rPr lang="ar-IQ" sz="2800" dirty="0"/>
            </a:br>
            <a:r>
              <a:rPr lang="ar-IQ" sz="2800" dirty="0"/>
              <a:t>1- الاصالة : القدرة على التجديد </a:t>
            </a:r>
            <a:br>
              <a:rPr lang="ar-IQ" sz="2800" dirty="0"/>
            </a:br>
            <a:r>
              <a:rPr lang="ar-IQ" sz="2800" dirty="0"/>
              <a:t>2- مرونة التفكير : القدرة على تغيير وجهات النظر لمعالجة المشكلة</a:t>
            </a:r>
            <a:br>
              <a:rPr lang="ar-IQ" sz="2800" dirty="0"/>
            </a:br>
            <a:r>
              <a:rPr lang="ar-IQ" sz="2800" dirty="0"/>
              <a:t>3- الطاقة : القدرة على التفكير والتذكر . </a:t>
            </a:r>
            <a:br>
              <a:rPr lang="ar-IQ" sz="2800" dirty="0"/>
            </a:br>
            <a:r>
              <a:rPr lang="ar-IQ" sz="2800" dirty="0"/>
              <a:t>4- التأليف : القدرة على الاندماج في الاجزاء .</a:t>
            </a:r>
            <a:endParaRPr lang="en-US" sz="2800" dirty="0"/>
          </a:p>
        </p:txBody>
      </p:sp>
    </p:spTree>
    <p:extLst>
      <p:ext uri="{BB962C8B-B14F-4D97-AF65-F5344CB8AC3E}">
        <p14:creationId xmlns:p14="http://schemas.microsoft.com/office/powerpoint/2010/main" val="3849568840"/>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48485">
                                            <p:txEl>
                                              <p:pRg st="0" end="0"/>
                                            </p:txEl>
                                          </p:spTgt>
                                        </p:tgtEl>
                                        <p:attrNameLst>
                                          <p:attrName>style.visibility</p:attrName>
                                        </p:attrNameLst>
                                      </p:cBhvr>
                                      <p:to>
                                        <p:strVal val="visible"/>
                                      </p:to>
                                    </p:set>
                                    <p:anim calcmode="lin" valueType="num">
                                      <p:cBhvr additive="base">
                                        <p:cTn id="7" dur="500" fill="hold"/>
                                        <p:tgtEl>
                                          <p:spTgt spid="14848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848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8485">
                                            <p:txEl>
                                              <p:pRg st="0" end="0"/>
                                            </p:txEl>
                                          </p:spTgt>
                                        </p:tgtEl>
                                        <p:attrNameLst>
                                          <p:attrName>style.visibility</p:attrName>
                                        </p:attrNameLst>
                                      </p:cBhvr>
                                      <p:to>
                                        <p:strVal val="visible"/>
                                      </p:to>
                                    </p:set>
                                    <p:anim calcmode="lin" valueType="num">
                                      <p:cBhvr additive="base">
                                        <p:cTn id="13" dur="500" fill="hold"/>
                                        <p:tgtEl>
                                          <p:spTgt spid="14848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848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Rectangle 4"/>
          <p:cNvSpPr>
            <a:spLocks noGrp="1" noChangeArrowheads="1"/>
          </p:cNvSpPr>
          <p:nvPr>
            <p:ph idx="1"/>
          </p:nvPr>
        </p:nvSpPr>
        <p:spPr>
          <a:xfrm>
            <a:off x="395288" y="404813"/>
            <a:ext cx="8208962" cy="5545137"/>
          </a:xfrm>
          <a:noFill/>
          <a:ln/>
        </p:spPr>
        <p:txBody>
          <a:bodyPr/>
          <a:lstStyle/>
          <a:p>
            <a:pPr>
              <a:lnSpc>
                <a:spcPct val="80000"/>
              </a:lnSpc>
            </a:pPr>
            <a:r>
              <a:rPr lang="ar-IQ" sz="2800"/>
              <a:t>ثالثا // التفكير : </a:t>
            </a:r>
          </a:p>
          <a:p>
            <a:pPr>
              <a:lnSpc>
                <a:spcPct val="80000"/>
              </a:lnSpc>
              <a:buFont typeface="Wingdings" pitchFamily="2" charset="2"/>
              <a:buNone/>
            </a:pPr>
            <a:r>
              <a:rPr lang="ar-IQ" sz="2800"/>
              <a:t>        يعد التفكير من ارقى العمليات العقلية ،  حيث هو العملية التي يقوم بها الفرد بعد ان يدرك ابعاد الموقف الراهن ويتذكر خبراته السابقة ، ولهذا فهو العملية العقلية الاخيرة التي تحدث قبل اصدار السلوك مباشرة ، وهو ايضا العملية  التي توجه السلوك وتحدده  </a:t>
            </a:r>
          </a:p>
          <a:p>
            <a:pPr>
              <a:lnSpc>
                <a:spcPct val="80000"/>
              </a:lnSpc>
              <a:buFont typeface="Wingdings" pitchFamily="2" charset="2"/>
              <a:buNone/>
            </a:pPr>
            <a:endParaRPr lang="ar-IQ" sz="2800"/>
          </a:p>
        </p:txBody>
      </p:sp>
      <p:sp>
        <p:nvSpPr>
          <p:cNvPr id="150534" name="Text Box 6"/>
          <p:cNvSpPr txBox="1">
            <a:spLocks noChangeArrowheads="1"/>
          </p:cNvSpPr>
          <p:nvPr/>
        </p:nvSpPr>
        <p:spPr bwMode="auto">
          <a:xfrm>
            <a:off x="323850" y="2708275"/>
            <a:ext cx="7920038" cy="3082925"/>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ar-IQ" sz="2800">
                <a:solidFill>
                  <a:srgbClr val="000000"/>
                </a:solidFill>
                <a:latin typeface="Tahoma" pitchFamily="34" charset="0"/>
              </a:rPr>
              <a:t>رابعا // التصور : </a:t>
            </a:r>
          </a:p>
          <a:p>
            <a:pPr fontAlgn="base">
              <a:spcBef>
                <a:spcPct val="50000"/>
              </a:spcBef>
              <a:spcAft>
                <a:spcPct val="0"/>
              </a:spcAft>
            </a:pPr>
            <a:r>
              <a:rPr lang="ar-IQ" sz="2800">
                <a:solidFill>
                  <a:srgbClr val="000000"/>
                </a:solidFill>
                <a:latin typeface="Tahoma" pitchFamily="34" charset="0"/>
              </a:rPr>
              <a:t>      ان للتصور دور مهم في الانشطة الرياضية كافة ......</a:t>
            </a:r>
          </a:p>
          <a:p>
            <a:pPr fontAlgn="base">
              <a:spcBef>
                <a:spcPct val="50000"/>
              </a:spcBef>
              <a:spcAft>
                <a:spcPct val="0"/>
              </a:spcAft>
            </a:pPr>
            <a:r>
              <a:rPr lang="ar-IQ" sz="2800">
                <a:solidFill>
                  <a:srgbClr val="000000"/>
                </a:solidFill>
                <a:latin typeface="Tahoma" pitchFamily="34" charset="0"/>
              </a:rPr>
              <a:t> .. فهو عبارة عن خزن قصير أو طويل للمعلومات ( الذاكرة ) ويرتبط بتذكر الصورة (الادراك ) التي تحصل نتيجة حل العرض الموضوعي غير المباشر لتحقيق مقدار مجرد من جوانب متنوعة .... كما يعد احيانا أجزاء للترتبط بين الادراك ومصطلح الرؤية . </a:t>
            </a:r>
            <a:endParaRPr lang="en-US" sz="2800">
              <a:solidFill>
                <a:srgbClr val="000000"/>
              </a:solidFill>
              <a:latin typeface="Tahoma" pitchFamily="34" charset="0"/>
            </a:endParaRPr>
          </a:p>
        </p:txBody>
      </p:sp>
    </p:spTree>
    <p:extLst>
      <p:ext uri="{BB962C8B-B14F-4D97-AF65-F5344CB8AC3E}">
        <p14:creationId xmlns:p14="http://schemas.microsoft.com/office/powerpoint/2010/main" val="1578185925"/>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3"/>
          <p:cNvSpPr>
            <a:spLocks noGrp="1" noChangeArrowheads="1"/>
          </p:cNvSpPr>
          <p:nvPr>
            <p:ph type="body" idx="4294967295"/>
          </p:nvPr>
        </p:nvSpPr>
        <p:spPr>
          <a:xfrm>
            <a:off x="518864" y="188640"/>
            <a:ext cx="8229600" cy="6264696"/>
          </a:xfrm>
          <a:solidFill>
            <a:schemeClr val="bg2"/>
          </a:solidFill>
        </p:spPr>
        <p:txBody>
          <a:bodyPr>
            <a:normAutofit fontScale="92500" lnSpcReduction="20000"/>
          </a:bodyPr>
          <a:lstStyle/>
          <a:p>
            <a:pPr marL="0" indent="0" algn="just">
              <a:buNone/>
            </a:pPr>
            <a:r>
              <a:rPr lang="ar-SA" sz="3500" u="sng" dirty="0">
                <a:solidFill>
                  <a:srgbClr val="C00000"/>
                </a:solidFill>
              </a:rPr>
              <a:t>6</a:t>
            </a:r>
            <a:r>
              <a:rPr lang="ar-IQ" sz="3500" u="sng" dirty="0" smtClean="0">
                <a:solidFill>
                  <a:srgbClr val="C00000"/>
                </a:solidFill>
              </a:rPr>
              <a:t>- </a:t>
            </a:r>
            <a:r>
              <a:rPr lang="ar-IQ" sz="3500" u="sng" dirty="0">
                <a:solidFill>
                  <a:srgbClr val="C00000"/>
                </a:solidFill>
              </a:rPr>
              <a:t>النمط والقوام </a:t>
            </a:r>
            <a:r>
              <a:rPr lang="ar-IQ" sz="3500" u="sng" dirty="0" smtClean="0">
                <a:solidFill>
                  <a:srgbClr val="C00000"/>
                </a:solidFill>
              </a:rPr>
              <a:t>الجسمى</a:t>
            </a:r>
            <a:r>
              <a:rPr lang="ar-SA" sz="3500" u="sng" dirty="0" smtClean="0">
                <a:solidFill>
                  <a:srgbClr val="C00000"/>
                </a:solidFill>
              </a:rPr>
              <a:t>:</a:t>
            </a:r>
            <a:r>
              <a:rPr lang="ar-IQ" sz="3500" dirty="0" smtClean="0">
                <a:solidFill>
                  <a:srgbClr val="C00000"/>
                </a:solidFill>
              </a:rPr>
              <a:t> </a:t>
            </a:r>
            <a:r>
              <a:rPr lang="ar-SA" sz="3000" dirty="0" smtClean="0">
                <a:solidFill>
                  <a:srgbClr val="0070C0"/>
                </a:solidFill>
              </a:rPr>
              <a:t>أن اية مهارة تتطلب نمطا جسميا مختلفا عن المهارات الأخرى</a:t>
            </a:r>
            <a:r>
              <a:rPr lang="ar-IQ" sz="3000" dirty="0" smtClean="0">
                <a:solidFill>
                  <a:srgbClr val="0070C0"/>
                </a:solidFill>
              </a:rPr>
              <a:t> </a:t>
            </a:r>
            <a:r>
              <a:rPr lang="ar-IQ" sz="3000" dirty="0">
                <a:solidFill>
                  <a:srgbClr val="0070C0"/>
                </a:solidFill>
              </a:rPr>
              <a:t>وان هذه </a:t>
            </a:r>
            <a:r>
              <a:rPr lang="ar-IQ" sz="3000" dirty="0" smtClean="0">
                <a:solidFill>
                  <a:srgbClr val="0070C0"/>
                </a:solidFill>
              </a:rPr>
              <a:t>الانماط </a:t>
            </a:r>
            <a:r>
              <a:rPr lang="ar-IQ" sz="3000" dirty="0">
                <a:solidFill>
                  <a:srgbClr val="0070C0"/>
                </a:solidFill>
              </a:rPr>
              <a:t>يمكن ان تتوزع عليها الانشطة الرياضية </a:t>
            </a:r>
            <a:r>
              <a:rPr lang="ar-IQ" sz="3000" dirty="0" smtClean="0">
                <a:solidFill>
                  <a:srgbClr val="0070C0"/>
                </a:solidFill>
              </a:rPr>
              <a:t>المختلفة</a:t>
            </a:r>
            <a:r>
              <a:rPr lang="ar-SA" sz="3000" dirty="0" smtClean="0">
                <a:solidFill>
                  <a:srgbClr val="0070C0"/>
                </a:solidFill>
              </a:rPr>
              <a:t> </a:t>
            </a:r>
            <a:r>
              <a:rPr lang="ar-IQ" sz="3000" dirty="0">
                <a:solidFill>
                  <a:srgbClr val="0070C0"/>
                </a:solidFill>
              </a:rPr>
              <a:t>حسب نوعية المهارة </a:t>
            </a:r>
            <a:r>
              <a:rPr lang="ar-IQ" sz="3000" dirty="0" smtClean="0">
                <a:solidFill>
                  <a:srgbClr val="0070C0"/>
                </a:solidFill>
              </a:rPr>
              <a:t>واللعبة(قصير القامة، </a:t>
            </a:r>
            <a:r>
              <a:rPr lang="ar-IQ" sz="3000" dirty="0">
                <a:solidFill>
                  <a:srgbClr val="0070C0"/>
                </a:solidFill>
              </a:rPr>
              <a:t>طويل </a:t>
            </a:r>
            <a:r>
              <a:rPr lang="ar-IQ" sz="3000" dirty="0" smtClean="0">
                <a:solidFill>
                  <a:srgbClr val="0070C0"/>
                </a:solidFill>
              </a:rPr>
              <a:t>القامة، نحيف، سميك،</a:t>
            </a:r>
            <a:r>
              <a:rPr lang="ar-SA" sz="3000" dirty="0" smtClean="0">
                <a:solidFill>
                  <a:srgbClr val="0070C0"/>
                </a:solidFill>
              </a:rPr>
              <a:t> </a:t>
            </a:r>
            <a:r>
              <a:rPr lang="ar-IQ" sz="3000" dirty="0" smtClean="0">
                <a:solidFill>
                  <a:srgbClr val="0070C0"/>
                </a:solidFill>
              </a:rPr>
              <a:t>عضلي)</a:t>
            </a:r>
            <a:r>
              <a:rPr lang="ar-SA" sz="3000" dirty="0" smtClean="0">
                <a:solidFill>
                  <a:srgbClr val="0070C0"/>
                </a:solidFill>
              </a:rPr>
              <a:t>، فالقوام القصير يصلح للجمناستك والأثقال، وطول القامة للاعبي الألعاب الجماعية والساحة والميدان .</a:t>
            </a:r>
          </a:p>
          <a:p>
            <a:pPr marL="0" indent="0" algn="just">
              <a:buNone/>
            </a:pPr>
            <a:r>
              <a:rPr lang="ar-IQ" sz="2800" dirty="0" smtClean="0">
                <a:solidFill>
                  <a:srgbClr val="000000"/>
                </a:solidFill>
              </a:rPr>
              <a:t> </a:t>
            </a:r>
            <a:r>
              <a:rPr lang="ar-IQ" sz="3500" u="sng" dirty="0">
                <a:solidFill>
                  <a:srgbClr val="00B050"/>
                </a:solidFill>
              </a:rPr>
              <a:t>7-النضج أو السن </a:t>
            </a:r>
            <a:r>
              <a:rPr lang="ar-IQ" sz="3500" u="sng" dirty="0" smtClean="0">
                <a:solidFill>
                  <a:srgbClr val="00B050"/>
                </a:solidFill>
              </a:rPr>
              <a:t>المناسب</a:t>
            </a:r>
            <a:r>
              <a:rPr lang="ar-SA" sz="3500" u="sng" dirty="0" smtClean="0">
                <a:solidFill>
                  <a:srgbClr val="00B050"/>
                </a:solidFill>
              </a:rPr>
              <a:t>:</a:t>
            </a:r>
            <a:r>
              <a:rPr lang="ar-IQ" sz="3000" dirty="0" smtClean="0">
                <a:solidFill>
                  <a:srgbClr val="000000"/>
                </a:solidFill>
              </a:rPr>
              <a:t>ان</a:t>
            </a:r>
            <a:r>
              <a:rPr lang="ar-SA" sz="3000" dirty="0" smtClean="0">
                <a:solidFill>
                  <a:srgbClr val="000000"/>
                </a:solidFill>
              </a:rPr>
              <a:t> النضوج في التعلم الحركي</a:t>
            </a:r>
            <a:r>
              <a:rPr lang="ar-IQ" sz="3000" dirty="0" smtClean="0">
                <a:solidFill>
                  <a:srgbClr val="000000"/>
                </a:solidFill>
              </a:rPr>
              <a:t> </a:t>
            </a:r>
            <a:r>
              <a:rPr lang="ar-SA" sz="3000" dirty="0" smtClean="0">
                <a:solidFill>
                  <a:srgbClr val="000000"/>
                </a:solidFill>
              </a:rPr>
              <a:t>معناه </a:t>
            </a:r>
            <a:r>
              <a:rPr lang="ar-IQ" sz="3000" dirty="0" smtClean="0">
                <a:solidFill>
                  <a:srgbClr val="000000"/>
                </a:solidFill>
              </a:rPr>
              <a:t>السن المناسب </a:t>
            </a:r>
            <a:r>
              <a:rPr lang="ar-SA" sz="3000" dirty="0" smtClean="0">
                <a:solidFill>
                  <a:srgbClr val="000000"/>
                </a:solidFill>
              </a:rPr>
              <a:t>لإ</a:t>
            </a:r>
            <a:r>
              <a:rPr lang="ar-IQ" sz="3000" dirty="0" smtClean="0">
                <a:solidFill>
                  <a:srgbClr val="000000"/>
                </a:solidFill>
              </a:rPr>
              <a:t>ختيار اللعبة</a:t>
            </a:r>
            <a:r>
              <a:rPr lang="ar-SA" sz="3000" dirty="0" smtClean="0">
                <a:solidFill>
                  <a:srgbClr val="000000"/>
                </a:solidFill>
              </a:rPr>
              <a:t> فمثلا أن سن النضج للجمباز(4-5)سنوات، والسباحة(3-4) والملاكمة(12-14) سنوات</a:t>
            </a:r>
            <a:r>
              <a:rPr lang="ar-IQ" sz="3000" dirty="0" smtClean="0">
                <a:solidFill>
                  <a:srgbClr val="000000"/>
                </a:solidFill>
              </a:rPr>
              <a:t>، </a:t>
            </a:r>
            <a:r>
              <a:rPr lang="ar-IQ" sz="3000" dirty="0">
                <a:solidFill>
                  <a:srgbClr val="000000"/>
                </a:solidFill>
              </a:rPr>
              <a:t>فالسن المناسب هو الوسيلة التى يراها المدرب أو المعلم لاكتشاف المواهب واكتساب المعلومات </a:t>
            </a:r>
            <a:r>
              <a:rPr lang="ar-IQ" sz="3000" dirty="0" smtClean="0">
                <a:solidFill>
                  <a:srgbClr val="000000"/>
                </a:solidFill>
              </a:rPr>
              <a:t>المطلوبة</a:t>
            </a:r>
            <a:r>
              <a:rPr lang="ar-SA" sz="3000" dirty="0" smtClean="0">
                <a:solidFill>
                  <a:srgbClr val="000000"/>
                </a:solidFill>
              </a:rPr>
              <a:t> .</a:t>
            </a:r>
            <a:r>
              <a:rPr lang="ar-IQ" sz="3000" dirty="0" smtClean="0">
                <a:solidFill>
                  <a:srgbClr val="000000"/>
                </a:solidFill>
              </a:rPr>
              <a:t> </a:t>
            </a:r>
            <a:endParaRPr lang="ar-IQ" sz="3000" dirty="0">
              <a:solidFill>
                <a:srgbClr val="000000"/>
              </a:solidFill>
            </a:endParaRPr>
          </a:p>
          <a:p>
            <a:pPr marL="0" indent="0" algn="just">
              <a:buNone/>
            </a:pPr>
            <a:r>
              <a:rPr lang="ar-SA" sz="3500" u="sng" dirty="0">
                <a:solidFill>
                  <a:srgbClr val="FF0000"/>
                </a:solidFill>
              </a:rPr>
              <a:t>8</a:t>
            </a:r>
            <a:r>
              <a:rPr lang="ar-IQ" sz="3500" u="sng" dirty="0">
                <a:solidFill>
                  <a:srgbClr val="FF0000"/>
                </a:solidFill>
              </a:rPr>
              <a:t>- </a:t>
            </a:r>
            <a:r>
              <a:rPr lang="ar-SA" sz="3500" u="sng" dirty="0">
                <a:solidFill>
                  <a:srgbClr val="FF0000"/>
                </a:solidFill>
              </a:rPr>
              <a:t>نوعية المزاج: </a:t>
            </a:r>
            <a:r>
              <a:rPr lang="ar-SA" sz="3500" dirty="0" smtClean="0">
                <a:solidFill>
                  <a:srgbClr val="00B050"/>
                </a:solidFill>
              </a:rPr>
              <a:t>إن نوعية المزاج من المباديء المهمة في زيادة فاعلية التعلم للمهارات لأنها تمثل الدرجة المؤثرة في الموقف التعليمي </a:t>
            </a:r>
            <a:r>
              <a:rPr lang="ar-IQ" sz="3500" dirty="0" smtClean="0">
                <a:solidFill>
                  <a:srgbClr val="00B050"/>
                </a:solidFill>
              </a:rPr>
              <a:t>و</a:t>
            </a:r>
            <a:r>
              <a:rPr lang="ar-SA" sz="3500" dirty="0" smtClean="0">
                <a:solidFill>
                  <a:srgbClr val="00B050"/>
                </a:solidFill>
              </a:rPr>
              <a:t>نوعية الإستجابة الحركية للمتعلم</a:t>
            </a:r>
            <a:r>
              <a:rPr lang="ar-IQ" sz="3500" dirty="0" smtClean="0">
                <a:solidFill>
                  <a:srgbClr val="00B050"/>
                </a:solidFill>
              </a:rPr>
              <a:t>، </a:t>
            </a:r>
            <a:r>
              <a:rPr lang="ar-SA" sz="3500" dirty="0" smtClean="0">
                <a:solidFill>
                  <a:srgbClr val="00B050"/>
                </a:solidFill>
              </a:rPr>
              <a:t>كذلك فإن نوعية المزاج المميز للمتعلم يؤثر في سرعة وإتقان مسار خط الحركة</a:t>
            </a:r>
            <a:r>
              <a:rPr lang="ar-IQ" sz="3500" dirty="0" smtClean="0">
                <a:solidFill>
                  <a:srgbClr val="00B050"/>
                </a:solidFill>
              </a:rPr>
              <a:t> </a:t>
            </a:r>
            <a:r>
              <a:rPr lang="ar-IQ" sz="3500" dirty="0">
                <a:solidFill>
                  <a:srgbClr val="00B050"/>
                </a:solidFill>
              </a:rPr>
              <a:t>. </a:t>
            </a:r>
            <a:endParaRPr lang="en-US" sz="3500" dirty="0">
              <a:solidFill>
                <a:srgbClr val="00B050"/>
              </a:solidFill>
            </a:endParaRPr>
          </a:p>
        </p:txBody>
      </p:sp>
    </p:spTree>
    <p:extLst>
      <p:ext uri="{BB962C8B-B14F-4D97-AF65-F5344CB8AC3E}">
        <p14:creationId xmlns:p14="http://schemas.microsoft.com/office/powerpoint/2010/main" val="743097146"/>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224136"/>
          </a:xfrm>
          <a:solidFill>
            <a:schemeClr val="accent2">
              <a:lumMod val="40000"/>
              <a:lumOff val="60000"/>
            </a:schemeClr>
          </a:solidFill>
        </p:spPr>
        <p:txBody>
          <a:bodyPr/>
          <a:lstStyle/>
          <a:p>
            <a:r>
              <a:rPr lang="ar-IQ" dirty="0" smtClean="0"/>
              <a:t>نظريات التعلم الحركي  </a:t>
            </a:r>
            <a:endParaRPr lang="ar-IQ" dirty="0"/>
          </a:p>
        </p:txBody>
      </p:sp>
      <p:sp>
        <p:nvSpPr>
          <p:cNvPr id="3" name="Content Placeholder 2"/>
          <p:cNvSpPr>
            <a:spLocks noGrp="1"/>
          </p:cNvSpPr>
          <p:nvPr>
            <p:ph idx="1"/>
          </p:nvPr>
        </p:nvSpPr>
        <p:spPr>
          <a:xfrm>
            <a:off x="72008" y="1412776"/>
            <a:ext cx="8964488" cy="544522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txBody>
          <a:bodyPr>
            <a:normAutofit/>
          </a:bodyPr>
          <a:lstStyle/>
          <a:p>
            <a:pPr marL="0" indent="0">
              <a:buNone/>
            </a:pPr>
            <a:r>
              <a:rPr lang="ar-IQ" dirty="0" smtClean="0"/>
              <a:t> </a:t>
            </a:r>
            <a:r>
              <a:rPr lang="ar-IQ" sz="4000" dirty="0" smtClean="0"/>
              <a:t>من خلال جهود العلمية لبعض العلماء من خلال دراساتهم وتجاربهم  اوجدو بعض النظريات التعلم الحركي :</a:t>
            </a:r>
          </a:p>
          <a:p>
            <a:r>
              <a:rPr lang="ar-IQ" sz="4000" dirty="0" smtClean="0"/>
              <a:t> </a:t>
            </a:r>
            <a:r>
              <a:rPr lang="ar-SA" sz="4000" dirty="0" smtClean="0"/>
              <a:t>نظرية </a:t>
            </a:r>
            <a:r>
              <a:rPr lang="ar-SA" sz="4000" dirty="0"/>
              <a:t>الدائرة المغلقة ( نظرية الاثر الحسي ) </a:t>
            </a:r>
            <a:endParaRPr lang="en-US" sz="4000" dirty="0"/>
          </a:p>
          <a:p>
            <a:r>
              <a:rPr lang="ar-SA" sz="4000" dirty="0"/>
              <a:t>نظرية الدائرة المفتوحة ( نظرية البرامج الحركية </a:t>
            </a:r>
            <a:r>
              <a:rPr lang="ar-IQ" sz="4000" dirty="0" smtClean="0"/>
              <a:t>)</a:t>
            </a:r>
            <a:endParaRPr lang="en-US" sz="4000" dirty="0"/>
          </a:p>
          <a:p>
            <a:r>
              <a:rPr lang="ar-SA" sz="4000" dirty="0" smtClean="0">
                <a:solidFill>
                  <a:srgbClr val="FF0000"/>
                </a:solidFill>
              </a:rPr>
              <a:t>نظرية </a:t>
            </a:r>
            <a:r>
              <a:rPr lang="ar-SA" sz="4000" dirty="0">
                <a:solidFill>
                  <a:srgbClr val="FF0000"/>
                </a:solidFill>
              </a:rPr>
              <a:t>ماينل للمسارات </a:t>
            </a:r>
            <a:r>
              <a:rPr lang="ar-SA" sz="4000" dirty="0" smtClean="0">
                <a:solidFill>
                  <a:srgbClr val="FF0000"/>
                </a:solidFill>
              </a:rPr>
              <a:t>الحركية</a:t>
            </a:r>
            <a:r>
              <a:rPr lang="ar-IQ" sz="4000" dirty="0" smtClean="0">
                <a:solidFill>
                  <a:srgbClr val="FF0000"/>
                </a:solidFill>
              </a:rPr>
              <a:t> </a:t>
            </a:r>
            <a:endParaRPr lang="ar-IQ" sz="4000" dirty="0">
              <a:solidFill>
                <a:srgbClr val="FF0000"/>
              </a:solidFill>
            </a:endParaRPr>
          </a:p>
        </p:txBody>
      </p:sp>
    </p:spTree>
    <p:extLst>
      <p:ext uri="{BB962C8B-B14F-4D97-AF65-F5344CB8AC3E}">
        <p14:creationId xmlns:p14="http://schemas.microsoft.com/office/powerpoint/2010/main" val="2007285360"/>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41" presetClass="entr" presetSubtype="0" fill="hold" nodeType="after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xEl>
                                              <p:pRg st="0" end="0"/>
                                            </p:txEl>
                                          </p:spTgt>
                                        </p:tgtEl>
                                      </p:cBhvr>
                                    </p:animEffect>
                                  </p:childTnLst>
                                </p:cTn>
                              </p:par>
                            </p:childTnLst>
                          </p:cTn>
                        </p:par>
                        <p:par>
                          <p:cTn id="19" fill="hold">
                            <p:stCondLst>
                              <p:cond delay="5400"/>
                            </p:stCondLst>
                            <p:childTnLst>
                              <p:par>
                                <p:cTn id="20" presetID="26" presetClass="entr" presetSubtype="0" fill="hold"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80">
                                          <p:stCondLst>
                                            <p:cond delay="0"/>
                                          </p:stCondLst>
                                        </p:cTn>
                                        <p:tgtEl>
                                          <p:spTgt spid="3">
                                            <p:txEl>
                                              <p:pRg st="1" end="1"/>
                                            </p:txEl>
                                          </p:spTgt>
                                        </p:tgtEl>
                                      </p:cBhvr>
                                    </p:animEffect>
                                    <p:anim calcmode="lin" valueType="num">
                                      <p:cBhvr>
                                        <p:cTn id="2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3">
                                            <p:txEl>
                                              <p:pRg st="1" end="1"/>
                                            </p:txEl>
                                          </p:spTgt>
                                        </p:tgtEl>
                                      </p:cBhvr>
                                      <p:to x="100000" y="60000"/>
                                    </p:animScale>
                                    <p:animScale>
                                      <p:cBhvr>
                                        <p:cTn id="29" dur="166" decel="50000">
                                          <p:stCondLst>
                                            <p:cond delay="676"/>
                                          </p:stCondLst>
                                        </p:cTn>
                                        <p:tgtEl>
                                          <p:spTgt spid="3">
                                            <p:txEl>
                                              <p:pRg st="1" end="1"/>
                                            </p:txEl>
                                          </p:spTgt>
                                        </p:tgtEl>
                                      </p:cBhvr>
                                      <p:to x="100000" y="100000"/>
                                    </p:animScale>
                                    <p:animScale>
                                      <p:cBhvr>
                                        <p:cTn id="30" dur="26">
                                          <p:stCondLst>
                                            <p:cond delay="1312"/>
                                          </p:stCondLst>
                                        </p:cTn>
                                        <p:tgtEl>
                                          <p:spTgt spid="3">
                                            <p:txEl>
                                              <p:pRg st="1" end="1"/>
                                            </p:txEl>
                                          </p:spTgt>
                                        </p:tgtEl>
                                      </p:cBhvr>
                                      <p:to x="100000" y="80000"/>
                                    </p:animScale>
                                    <p:animScale>
                                      <p:cBhvr>
                                        <p:cTn id="31" dur="166" decel="50000">
                                          <p:stCondLst>
                                            <p:cond delay="1338"/>
                                          </p:stCondLst>
                                        </p:cTn>
                                        <p:tgtEl>
                                          <p:spTgt spid="3">
                                            <p:txEl>
                                              <p:pRg st="1" end="1"/>
                                            </p:txEl>
                                          </p:spTgt>
                                        </p:tgtEl>
                                      </p:cBhvr>
                                      <p:to x="100000" y="100000"/>
                                    </p:animScale>
                                    <p:animScale>
                                      <p:cBhvr>
                                        <p:cTn id="32" dur="26">
                                          <p:stCondLst>
                                            <p:cond delay="1642"/>
                                          </p:stCondLst>
                                        </p:cTn>
                                        <p:tgtEl>
                                          <p:spTgt spid="3">
                                            <p:txEl>
                                              <p:pRg st="1" end="1"/>
                                            </p:txEl>
                                          </p:spTgt>
                                        </p:tgtEl>
                                      </p:cBhvr>
                                      <p:to x="100000" y="90000"/>
                                    </p:animScale>
                                    <p:animScale>
                                      <p:cBhvr>
                                        <p:cTn id="33" dur="166" decel="50000">
                                          <p:stCondLst>
                                            <p:cond delay="1668"/>
                                          </p:stCondLst>
                                        </p:cTn>
                                        <p:tgtEl>
                                          <p:spTgt spid="3">
                                            <p:txEl>
                                              <p:pRg st="1" end="1"/>
                                            </p:txEl>
                                          </p:spTgt>
                                        </p:tgtEl>
                                      </p:cBhvr>
                                      <p:to x="100000" y="100000"/>
                                    </p:animScale>
                                    <p:animScale>
                                      <p:cBhvr>
                                        <p:cTn id="34" dur="26">
                                          <p:stCondLst>
                                            <p:cond delay="1808"/>
                                          </p:stCondLst>
                                        </p:cTn>
                                        <p:tgtEl>
                                          <p:spTgt spid="3">
                                            <p:txEl>
                                              <p:pRg st="1" end="1"/>
                                            </p:txEl>
                                          </p:spTgt>
                                        </p:tgtEl>
                                      </p:cBhvr>
                                      <p:to x="100000" y="95000"/>
                                    </p:animScale>
                                    <p:animScale>
                                      <p:cBhvr>
                                        <p:cTn id="35" dur="166" decel="50000">
                                          <p:stCondLst>
                                            <p:cond delay="1834"/>
                                          </p:stCondLst>
                                        </p:cTn>
                                        <p:tgtEl>
                                          <p:spTgt spid="3">
                                            <p:txEl>
                                              <p:pRg st="1" end="1"/>
                                            </p:txEl>
                                          </p:spTgt>
                                        </p:tgtEl>
                                      </p:cBhvr>
                                      <p:to x="100000" y="100000"/>
                                    </p:animScale>
                                  </p:childTnLst>
                                </p:cTn>
                              </p:par>
                            </p:childTnLst>
                          </p:cTn>
                        </p:par>
                        <p:par>
                          <p:cTn id="36" fill="hold">
                            <p:stCondLst>
                              <p:cond delay="7400"/>
                            </p:stCondLst>
                            <p:childTnLst>
                              <p:par>
                                <p:cTn id="37" presetID="42" presetClass="entr" presetSubtype="0" fill="hold" nodeType="after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1000"/>
                                        <p:tgtEl>
                                          <p:spTgt spid="3">
                                            <p:txEl>
                                              <p:pRg st="2" end="2"/>
                                            </p:txEl>
                                          </p:spTgt>
                                        </p:tgtEl>
                                      </p:cBhvr>
                                    </p:animEffect>
                                    <p:anim calcmode="lin" valueType="num">
                                      <p:cBhvr>
                                        <p:cTn id="4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5" presetClass="entr" presetSubtype="0" fill="hold"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fade">
                                      <p:cBhvr>
                                        <p:cTn id="46" dur="2000"/>
                                        <p:tgtEl>
                                          <p:spTgt spid="3">
                                            <p:txEl>
                                              <p:pRg st="3" end="3"/>
                                            </p:txEl>
                                          </p:spTgt>
                                        </p:tgtEl>
                                      </p:cBhvr>
                                    </p:animEffect>
                                    <p:anim calcmode="lin" valueType="num">
                                      <p:cBhvr>
                                        <p:cTn id="47"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48"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normAutofit fontScale="90000"/>
          </a:bodyPr>
          <a:lstStyle/>
          <a:p>
            <a:r>
              <a:rPr lang="ar-EG" dirty="0"/>
              <a:t>عملية السيطرة الحركية تعتمد على نظرتين و كلاهما </a:t>
            </a:r>
            <a:r>
              <a:rPr lang="ar-EG" dirty="0" smtClean="0"/>
              <a:t>تفسران عملية السيطرة الحركية</a:t>
            </a:r>
            <a:endParaRPr lang="ar-IQ" dirty="0"/>
          </a:p>
        </p:txBody>
      </p:sp>
      <p:sp>
        <p:nvSpPr>
          <p:cNvPr id="3" name="Content Placeholder 2"/>
          <p:cNvSpPr>
            <a:spLocks noGrp="1"/>
          </p:cNvSpPr>
          <p:nvPr>
            <p:ph idx="1"/>
          </p:nvPr>
        </p:nvSpPr>
        <p:spPr>
          <a:xfrm>
            <a:off x="0" y="1484784"/>
            <a:ext cx="9144000" cy="5373216"/>
          </a:xfrm>
          <a:solidFill>
            <a:schemeClr val="accent2">
              <a:lumMod val="40000"/>
              <a:lumOff val="60000"/>
            </a:schemeClr>
          </a:solidFill>
        </p:spPr>
        <p:txBody>
          <a:bodyPr>
            <a:normAutofit/>
          </a:bodyPr>
          <a:lstStyle/>
          <a:p>
            <a:pPr lvl="0"/>
            <a:r>
              <a:rPr lang="ar-EG" dirty="0"/>
              <a:t> </a:t>
            </a:r>
            <a:r>
              <a:rPr lang="ar-IQ" dirty="0">
                <a:solidFill>
                  <a:srgbClr val="FF0000"/>
                </a:solidFill>
              </a:rPr>
              <a:t>1- </a:t>
            </a:r>
            <a:r>
              <a:rPr lang="ar-EG" sz="3600" b="1" dirty="0">
                <a:solidFill>
                  <a:srgbClr val="FF0000"/>
                </a:solidFill>
              </a:rPr>
              <a:t>نظرية الدائرة المغلقة </a:t>
            </a:r>
            <a:r>
              <a:rPr lang="en-US" sz="3600" b="1" dirty="0">
                <a:solidFill>
                  <a:srgbClr val="FF0000"/>
                </a:solidFill>
              </a:rPr>
              <a:t>Closed loop theory </a:t>
            </a:r>
            <a:r>
              <a:rPr lang="ar-EG" sz="3600" b="1" dirty="0">
                <a:solidFill>
                  <a:srgbClr val="FF0000"/>
                </a:solidFill>
              </a:rPr>
              <a:t>:</a:t>
            </a:r>
            <a:endParaRPr lang="en-US" b="1" dirty="0">
              <a:solidFill>
                <a:srgbClr val="FF0000"/>
              </a:solidFill>
            </a:endParaRPr>
          </a:p>
          <a:p>
            <a:pPr algn="just"/>
            <a:r>
              <a:rPr lang="ar-EG" dirty="0"/>
              <a:t>و تؤكد هذة النظرية استخدام التغذية الراجعة (</a:t>
            </a:r>
            <a:r>
              <a:rPr lang="en-US" dirty="0"/>
              <a:t>Feed back</a:t>
            </a:r>
            <a:r>
              <a:rPr lang="ar-EG" dirty="0"/>
              <a:t>) حيث يكون التحكم في التنفيذ الحركي عن طريق استخدام التغذية الراجعة او المعلومات التصحيحية لغرض ضبط  الاداء باتجاة الهدف , </a:t>
            </a:r>
            <a:r>
              <a:rPr lang="ar-IQ" dirty="0" smtClean="0"/>
              <a:t>أو مقارنة الاداء بمحك التصحيحي (الاثر الادراكي ) </a:t>
            </a:r>
            <a:r>
              <a:rPr lang="ar-EG" dirty="0" smtClean="0"/>
              <a:t>وقد </a:t>
            </a:r>
            <a:r>
              <a:rPr lang="ar-EG" dirty="0"/>
              <a:t>وجد ان هذه النظرية ملائمة للحركات البطيئة حيث يوجد الوقت الكافي لعملية التصحيح </a:t>
            </a:r>
            <a:r>
              <a:rPr lang="ar-IQ" dirty="0" smtClean="0"/>
              <a:t>. </a:t>
            </a:r>
          </a:p>
          <a:p>
            <a:pPr algn="just"/>
            <a:r>
              <a:rPr lang="ar-IQ" dirty="0"/>
              <a:t> </a:t>
            </a:r>
            <a:r>
              <a:rPr lang="ar-IQ" dirty="0" smtClean="0"/>
              <a:t>    </a:t>
            </a:r>
            <a:r>
              <a:rPr lang="ar-EG" dirty="0" smtClean="0"/>
              <a:t>ولكن </a:t>
            </a:r>
            <a:r>
              <a:rPr lang="ar-EG" dirty="0"/>
              <a:t>تطبيق هذة النظرية </a:t>
            </a:r>
            <a:r>
              <a:rPr lang="ar-IQ" dirty="0"/>
              <a:t> </a:t>
            </a:r>
            <a:r>
              <a:rPr lang="ar-IQ" dirty="0" smtClean="0"/>
              <a:t>لم تنسجم </a:t>
            </a:r>
            <a:r>
              <a:rPr lang="ar-EG" dirty="0" smtClean="0"/>
              <a:t>مع </a:t>
            </a:r>
            <a:r>
              <a:rPr lang="ar-EG" dirty="0"/>
              <a:t>التنفيذ الحركات السريعة لانه لايوجد وقت كاف لاستخدام التغذية الراجعة. </a:t>
            </a:r>
            <a:endParaRPr lang="en-US" dirty="0"/>
          </a:p>
          <a:p>
            <a:endParaRPr lang="en-US" dirty="0"/>
          </a:p>
          <a:p>
            <a:endParaRPr lang="ar-IQ" dirty="0"/>
          </a:p>
        </p:txBody>
      </p:sp>
    </p:spTree>
    <p:extLst>
      <p:ext uri="{BB962C8B-B14F-4D97-AF65-F5344CB8AC3E}">
        <p14:creationId xmlns:p14="http://schemas.microsoft.com/office/powerpoint/2010/main" val="2273061971"/>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8" presetClass="emph" presetSubtype="0" fill="hold" nodeType="withEffect">
                                  <p:stCondLst>
                                    <p:cond delay="0"/>
                                  </p:stCondLst>
                                  <p:childTnLst>
                                    <p:animRot by="21600000">
                                      <p:cBhvr>
                                        <p:cTn id="22" dur="2000" fill="hold"/>
                                        <p:tgtEl>
                                          <p:spTgt spid="3">
                                            <p:txEl>
                                              <p:pRg st="0" end="0"/>
                                            </p:txEl>
                                          </p:spTgt>
                                        </p:tgtEl>
                                        <p:attrNameLst>
                                          <p:attrName>r</p:attrName>
                                        </p:attrNameLst>
                                      </p:cBhvr>
                                    </p:animRot>
                                  </p:childTnLst>
                                </p:cTn>
                              </p:par>
                            </p:childTnLst>
                          </p:cTn>
                        </p:par>
                        <p:par>
                          <p:cTn id="23" fill="hold">
                            <p:stCondLst>
                              <p:cond delay="2000"/>
                            </p:stCondLst>
                            <p:childTnLst>
                              <p:par>
                                <p:cTn id="24" presetID="1" presetClass="path" presetSubtype="0" accel="50000" decel="50000" fill="hold" nodeType="afterEffect">
                                  <p:stCondLst>
                                    <p:cond delay="0"/>
                                  </p:stCondLst>
                                  <p:childTnLst>
                                    <p:animMotion origin="layout" path="M 0 0 C 0.069 0 0.125 0.056 0.125 0.125 C 0.125 0.194 0.069 0.25 0 0.25 C -0.069 0.25 -0.125 0.194 -0.125 0.125 C -0.125 0.056 -0.069 0 0 0 Z" pathEditMode="relative" ptsTypes="">
                                      <p:cBhvr>
                                        <p:cTn id="25" dur="2000" fill="hold"/>
                                        <p:tgtEl>
                                          <p:spTgt spid="3">
                                            <p:txEl>
                                              <p:pRg st="1" end="1"/>
                                            </p:txEl>
                                          </p:spTgt>
                                        </p:tgtEl>
                                        <p:attrNameLst>
                                          <p:attrName>ppt_x</p:attrName>
                                          <p:attrName>ppt_y</p:attrName>
                                        </p:attrNameLst>
                                      </p:cBhvr>
                                    </p:animMotion>
                                  </p:childTnLst>
                                </p:cTn>
                              </p:par>
                            </p:childTnLst>
                          </p:cTn>
                        </p:par>
                        <p:par>
                          <p:cTn id="26" fill="hold">
                            <p:stCondLst>
                              <p:cond delay="4000"/>
                            </p:stCondLst>
                            <p:childTnLst>
                              <p:par>
                                <p:cTn id="27" presetID="6" presetClass="entr" presetSubtype="16" fill="hold" nodeType="after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circle(in)">
                                      <p:cBhvr>
                                        <p:cTn id="2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28360"/>
          </a:xfrm>
          <a:solidFill>
            <a:schemeClr val="bg2">
              <a:lumMod val="75000"/>
            </a:schemeClr>
          </a:solidFill>
        </p:spPr>
        <p:txBody>
          <a:bodyPr>
            <a:normAutofit fontScale="92500" lnSpcReduction="20000"/>
          </a:bodyPr>
          <a:lstStyle/>
          <a:p>
            <a:pPr algn="ctr">
              <a:buNone/>
            </a:pPr>
            <a:endParaRPr lang="ar-IQ" dirty="0" smtClean="0"/>
          </a:p>
          <a:p>
            <a:pPr algn="ctr">
              <a:buNone/>
            </a:pPr>
            <a:r>
              <a:rPr lang="ar-IQ" dirty="0" smtClean="0"/>
              <a:t>مخطط ل</a:t>
            </a:r>
            <a:r>
              <a:rPr lang="ar-EG" dirty="0" smtClean="0"/>
              <a:t>نظام سيطرة </a:t>
            </a:r>
            <a:r>
              <a:rPr lang="ar-IQ" dirty="0" smtClean="0"/>
              <a:t>ال</a:t>
            </a:r>
            <a:r>
              <a:rPr lang="ar-EG" dirty="0" smtClean="0"/>
              <a:t>دائرة </a:t>
            </a:r>
            <a:r>
              <a:rPr lang="ar-EG" dirty="0"/>
              <a:t>المغلقة</a:t>
            </a:r>
            <a:endParaRPr lang="en-US" sz="2400" dirty="0"/>
          </a:p>
          <a:p>
            <a:pPr algn="ctr" rtl="1">
              <a:buNone/>
            </a:pPr>
            <a:endParaRPr lang="ar-IQ" sz="2000" dirty="0" smtClean="0"/>
          </a:p>
          <a:p>
            <a:pPr algn="ctr" rtl="1">
              <a:buNone/>
            </a:pPr>
            <a:endParaRPr lang="ar-IQ" sz="2000" dirty="0"/>
          </a:p>
          <a:p>
            <a:pPr algn="ctr" rtl="1">
              <a:buNone/>
            </a:pPr>
            <a:endParaRPr lang="ar-IQ" sz="2000" dirty="0" smtClean="0"/>
          </a:p>
          <a:p>
            <a:pPr algn="ctr" rtl="1">
              <a:buNone/>
            </a:pPr>
            <a:endParaRPr lang="ar-IQ" sz="2000" dirty="0"/>
          </a:p>
          <a:p>
            <a:pPr algn="ctr" rtl="1">
              <a:buNone/>
            </a:pPr>
            <a:endParaRPr lang="ar-IQ" sz="2000" dirty="0" smtClean="0"/>
          </a:p>
          <a:p>
            <a:pPr algn="r" rtl="1">
              <a:buNone/>
            </a:pPr>
            <a:endParaRPr lang="ar-IQ" dirty="0" smtClean="0"/>
          </a:p>
          <a:p>
            <a:pPr algn="r" rtl="1">
              <a:buNone/>
            </a:pPr>
            <a:endParaRPr lang="ar-IQ" dirty="0" smtClean="0"/>
          </a:p>
          <a:p>
            <a:pPr algn="ctr" rtl="1">
              <a:buNone/>
            </a:pPr>
            <a:endParaRPr lang="ar-IQ" sz="2000" dirty="0" smtClean="0"/>
          </a:p>
          <a:p>
            <a:pPr algn="ctr" rtl="1">
              <a:buNone/>
            </a:pPr>
            <a:endParaRPr lang="ar-IQ" sz="2000" dirty="0"/>
          </a:p>
          <a:p>
            <a:pPr algn="ctr" rtl="1">
              <a:buNone/>
            </a:pPr>
            <a:endParaRPr lang="ar-IQ" sz="2000" dirty="0" smtClean="0"/>
          </a:p>
          <a:p>
            <a:pPr algn="ctr" rtl="1">
              <a:buNone/>
            </a:pPr>
            <a:endParaRPr lang="ar-IQ" sz="2000" dirty="0"/>
          </a:p>
          <a:p>
            <a:pPr algn="ctr" rtl="1">
              <a:buNone/>
            </a:pPr>
            <a:r>
              <a:rPr lang="ar-IQ" sz="2000" dirty="0" smtClean="0"/>
              <a:t>         عائد المعلومات </a:t>
            </a:r>
          </a:p>
          <a:p>
            <a:pPr algn="r" rtl="1"/>
            <a:endParaRPr lang="ar-IQ" sz="1800" b="1" dirty="0" smtClean="0"/>
          </a:p>
          <a:p>
            <a:pPr marL="0" indent="0" algn="r" rtl="1">
              <a:buNone/>
            </a:pPr>
            <a:r>
              <a:rPr lang="ar-IQ" sz="1800" b="1" dirty="0" smtClean="0"/>
              <a:t>   </a:t>
            </a:r>
          </a:p>
          <a:p>
            <a:pPr marL="0" indent="0" algn="r" rtl="1">
              <a:buNone/>
            </a:pPr>
            <a:r>
              <a:rPr lang="ar-EG" sz="1800" b="1" dirty="0" smtClean="0"/>
              <a:t>و الدليل على وجود البرامج الحركية هو ان يمكن اداء حركة او مهارة بشكل دقيق بغياب التغذية الراجعة و هذا يعني ان السلوك الحركي اعتمد على منهج أو البرنامج الحركي مخزون في الذاكرة الحركية. </a:t>
            </a:r>
            <a:endParaRPr lang="en-US" sz="1800" b="1" dirty="0" smtClean="0"/>
          </a:p>
          <a:p>
            <a:pPr algn="ctr" rtl="1"/>
            <a:endParaRPr lang="en-US" sz="2000" dirty="0"/>
          </a:p>
        </p:txBody>
      </p:sp>
      <p:sp>
        <p:nvSpPr>
          <p:cNvPr id="8" name="Rounded Rectangle 7"/>
          <p:cNvSpPr/>
          <p:nvPr/>
        </p:nvSpPr>
        <p:spPr>
          <a:xfrm>
            <a:off x="5220072" y="3501008"/>
            <a:ext cx="2286000"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IQ"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مؤثرات الحركة</a:t>
            </a:r>
            <a:endParaRPr lang="en-US" dirty="0"/>
          </a:p>
        </p:txBody>
      </p:sp>
      <p:sp>
        <p:nvSpPr>
          <p:cNvPr id="9" name="Rounded Rectangle 8"/>
          <p:cNvSpPr/>
          <p:nvPr/>
        </p:nvSpPr>
        <p:spPr>
          <a:xfrm>
            <a:off x="1259632" y="3501008"/>
            <a:ext cx="2057400" cy="9144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مركز السيطرة الحركية </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6" name="Rounded Rectangle 25"/>
          <p:cNvSpPr/>
          <p:nvPr/>
        </p:nvSpPr>
        <p:spPr>
          <a:xfrm>
            <a:off x="3200400" y="2132856"/>
            <a:ext cx="2667744" cy="648072"/>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IQ" b="1" dirty="0" smtClean="0"/>
              <a:t>الاوامر الحركية </a:t>
            </a:r>
            <a:endParaRPr lang="ar-IQ" b="1" dirty="0"/>
          </a:p>
        </p:txBody>
      </p:sp>
      <p:cxnSp>
        <p:nvCxnSpPr>
          <p:cNvPr id="28" name="Straight Connector 27"/>
          <p:cNvCxnSpPr/>
          <p:nvPr/>
        </p:nvCxnSpPr>
        <p:spPr>
          <a:xfrm>
            <a:off x="2411760" y="3140968"/>
            <a:ext cx="3888432" cy="0"/>
          </a:xfrm>
          <a:prstGeom prst="line">
            <a:avLst/>
          </a:prstGeom>
        </p:spPr>
        <p:style>
          <a:lnRef idx="3">
            <a:schemeClr val="dk1"/>
          </a:lnRef>
          <a:fillRef idx="0">
            <a:schemeClr val="dk1"/>
          </a:fillRef>
          <a:effectRef idx="2">
            <a:schemeClr val="dk1"/>
          </a:effectRef>
          <a:fontRef idx="minor">
            <a:schemeClr val="tx1"/>
          </a:fontRef>
        </p:style>
      </p:cxnSp>
      <p:cxnSp>
        <p:nvCxnSpPr>
          <p:cNvPr id="30" name="Straight Arrow Connector 29"/>
          <p:cNvCxnSpPr/>
          <p:nvPr/>
        </p:nvCxnSpPr>
        <p:spPr>
          <a:xfrm flipV="1">
            <a:off x="2411760" y="3217168"/>
            <a:ext cx="0" cy="2118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2" name="Straight Arrow Connector 31"/>
          <p:cNvCxnSpPr/>
          <p:nvPr/>
        </p:nvCxnSpPr>
        <p:spPr>
          <a:xfrm>
            <a:off x="6300192" y="3140968"/>
            <a:ext cx="0" cy="3642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4" name="Straight Arrow Connector 33"/>
          <p:cNvCxnSpPr/>
          <p:nvPr/>
        </p:nvCxnSpPr>
        <p:spPr>
          <a:xfrm>
            <a:off x="4368005" y="2780928"/>
            <a:ext cx="0" cy="3642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1" name="Straight Connector 40"/>
          <p:cNvCxnSpPr/>
          <p:nvPr/>
        </p:nvCxnSpPr>
        <p:spPr>
          <a:xfrm flipH="1">
            <a:off x="2051720" y="4743146"/>
            <a:ext cx="44252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6477000" y="4476750"/>
            <a:ext cx="0" cy="2293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2051720" y="4457700"/>
            <a:ext cx="0" cy="2674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1118539"/>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anim calcmode="lin" valueType="num">
                                      <p:cBhvr>
                                        <p:cTn id="13" dur="10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3" end="13"/>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3" end="13"/>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3" end="13"/>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15" end="15"/>
                                            </p:txEl>
                                          </p:spTgt>
                                        </p:tgtEl>
                                        <p:attrNameLst>
                                          <p:attrName>style.visibility</p:attrName>
                                        </p:attrNameLst>
                                      </p:cBhvr>
                                      <p:to>
                                        <p:strVal val="visible"/>
                                      </p:to>
                                    </p:set>
                                    <p:anim calcmode="lin" valueType="num">
                                      <p:cBhvr>
                                        <p:cTn id="19" dur="1000" fill="hold"/>
                                        <p:tgtEl>
                                          <p:spTgt spid="3">
                                            <p:txEl>
                                              <p:pRg st="15" end="15"/>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5" end="15"/>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5" end="15"/>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15" end="15"/>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16" end="16"/>
                                            </p:txEl>
                                          </p:spTgt>
                                        </p:tgtEl>
                                        <p:attrNameLst>
                                          <p:attrName>style.visibility</p:attrName>
                                        </p:attrNameLst>
                                      </p:cBhvr>
                                      <p:to>
                                        <p:strVal val="visible"/>
                                      </p:to>
                                    </p:set>
                                    <p:anim calcmode="lin" valueType="num">
                                      <p:cBhvr>
                                        <p:cTn id="25" dur="1000" fill="hold"/>
                                        <p:tgtEl>
                                          <p:spTgt spid="3">
                                            <p:txEl>
                                              <p:pRg st="16" end="16"/>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16" end="16"/>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16" end="16"/>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75960"/>
          </a:xfrm>
          <a:solidFill>
            <a:schemeClr val="accent6">
              <a:lumMod val="60000"/>
              <a:lumOff val="40000"/>
            </a:schemeClr>
          </a:solidFill>
        </p:spPr>
        <p:txBody>
          <a:bodyPr>
            <a:normAutofit/>
          </a:bodyPr>
          <a:lstStyle/>
          <a:p>
            <a:pPr lvl="0" algn="r" rtl="1"/>
            <a:r>
              <a:rPr lang="ar-EG" dirty="0" smtClean="0"/>
              <a:t> </a:t>
            </a:r>
            <a:r>
              <a:rPr lang="ar-IQ" dirty="0" smtClean="0">
                <a:solidFill>
                  <a:srgbClr val="FF0000"/>
                </a:solidFill>
              </a:rPr>
              <a:t>2-</a:t>
            </a:r>
            <a:r>
              <a:rPr lang="ar-IQ" dirty="0" smtClean="0"/>
              <a:t> </a:t>
            </a:r>
            <a:r>
              <a:rPr lang="ar-EG" sz="3200" dirty="0" smtClean="0">
                <a:solidFill>
                  <a:srgbClr val="FF0000"/>
                </a:solidFill>
              </a:rPr>
              <a:t>نظرية الدائرة المفتوحة </a:t>
            </a:r>
            <a:r>
              <a:rPr lang="en-US" sz="3200" dirty="0" smtClean="0">
                <a:solidFill>
                  <a:srgbClr val="FF0000"/>
                </a:solidFill>
              </a:rPr>
              <a:t>Open loop theory</a:t>
            </a:r>
            <a:r>
              <a:rPr lang="ar-EG" sz="3200" dirty="0" smtClean="0">
                <a:solidFill>
                  <a:srgbClr val="FF0000"/>
                </a:solidFill>
              </a:rPr>
              <a:t>: </a:t>
            </a:r>
            <a:endParaRPr lang="en-US" dirty="0" smtClean="0">
              <a:solidFill>
                <a:srgbClr val="FF0000"/>
              </a:solidFill>
            </a:endParaRPr>
          </a:p>
          <a:p>
            <a:pPr algn="just" rtl="1"/>
            <a:r>
              <a:rPr lang="ar-EG" dirty="0" smtClean="0"/>
              <a:t>وتؤكد هذه النظرية ان الفرد يحدد تسلسل تحركة قبل البدء بالتنفيذ و خصوصا الحركات السريعة ولايتمكن من عملية التصحيح الاني ألا بعد ان تنتهي الحركة , واذا كانت هناك عملية تصحيح فلا تحدث خلال الاداء و انما في المحاولة التالية .</a:t>
            </a:r>
            <a:endParaRPr lang="ar-IQ" dirty="0" smtClean="0"/>
          </a:p>
          <a:p>
            <a:pPr algn="just" rtl="1"/>
            <a:r>
              <a:rPr lang="ar-IQ" dirty="0"/>
              <a:t> </a:t>
            </a:r>
            <a:r>
              <a:rPr lang="ar-IQ" dirty="0" smtClean="0"/>
              <a:t>  </a:t>
            </a:r>
            <a:r>
              <a:rPr lang="ar-EG" dirty="0" smtClean="0"/>
              <a:t> مثل ضربة الجزاء في الكرة القدم فمتى ما حصل التنفيذ سوف سوف لم يكون هناك عملية التصحيح ,  لذلك يكون الفرق بين النظر</a:t>
            </a:r>
            <a:r>
              <a:rPr lang="ar-IQ" dirty="0" smtClean="0"/>
              <a:t>ي</a:t>
            </a:r>
            <a:r>
              <a:rPr lang="ar-EG" dirty="0" smtClean="0"/>
              <a:t>تين هو استخدام التغذية الراجعة اثناء التنفيذ </a:t>
            </a:r>
            <a:endParaRPr lang="en-US" dirty="0" smtClean="0"/>
          </a:p>
          <a:p>
            <a:pPr algn="r"/>
            <a:endParaRPr lang="en-US" dirty="0"/>
          </a:p>
        </p:txBody>
      </p:sp>
    </p:spTree>
    <p:extLst>
      <p:ext uri="{BB962C8B-B14F-4D97-AF65-F5344CB8AC3E}">
        <p14:creationId xmlns:p14="http://schemas.microsoft.com/office/powerpoint/2010/main" val="2918767532"/>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275856" y="834087"/>
            <a:ext cx="2713856" cy="9144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prstTxWarp prst="textPlain">
              <a:avLst>
                <a:gd name="adj" fmla="val 52770"/>
              </a:avLst>
            </a:prstTxWarp>
            <a:scene3d>
              <a:camera prst="orthographicFront"/>
              <a:lightRig rig="threePt" dir="t"/>
            </a:scene3d>
            <a:sp3d extrusionH="57150">
              <a:bevelT w="38100" h="38100"/>
            </a:sp3d>
          </a:bodyPr>
          <a:lstStyle/>
          <a:p>
            <a:pPr algn="ctr"/>
            <a:r>
              <a:rPr lang="ar-IQ" sz="500" dirty="0" smtClean="0">
                <a:ln>
                  <a:solidFill>
                    <a:schemeClr val="bg1">
                      <a:lumMod val="85000"/>
                      <a:lumOff val="15000"/>
                    </a:schemeClr>
                  </a:solidFill>
                </a:ln>
                <a:solidFill>
                  <a:schemeClr val="tx1"/>
                </a:solidFill>
                <a:latin typeface="Elephant" pitchFamily="18" charset="0"/>
              </a:rPr>
              <a:t>الاوامر الحركية</a:t>
            </a:r>
            <a:endParaRPr lang="en-US" sz="500" dirty="0">
              <a:ln>
                <a:solidFill>
                  <a:schemeClr val="bg1">
                    <a:lumMod val="85000"/>
                    <a:lumOff val="15000"/>
                  </a:schemeClr>
                </a:solidFill>
              </a:ln>
              <a:solidFill>
                <a:schemeClr val="tx1"/>
              </a:solidFill>
              <a:latin typeface="Elephant" pitchFamily="18" charset="0"/>
            </a:endParaRPr>
          </a:p>
        </p:txBody>
      </p:sp>
      <p:sp>
        <p:nvSpPr>
          <p:cNvPr id="5" name="Rectangle 4"/>
          <p:cNvSpPr/>
          <p:nvPr/>
        </p:nvSpPr>
        <p:spPr>
          <a:xfrm>
            <a:off x="1680326" y="3018620"/>
            <a:ext cx="2243602" cy="9864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ar-EG" b="1" dirty="0" smtClean="0">
                <a:ln w="10541" cmpd="sng">
                  <a:solidFill>
                    <a:schemeClr val="accent1">
                      <a:shade val="88000"/>
                      <a:satMod val="110000"/>
                    </a:schemeClr>
                  </a:solidFill>
                  <a:prstDash val="solid"/>
                </a:ln>
                <a:solidFill>
                  <a:schemeClr val="tx1"/>
                </a:solidFill>
              </a:rPr>
              <a:t>مركز السيطرة الحركية </a:t>
            </a:r>
            <a:endParaRPr lang="en-US" b="1" dirty="0">
              <a:ln w="10541" cmpd="sng">
                <a:solidFill>
                  <a:schemeClr val="accent1">
                    <a:shade val="88000"/>
                    <a:satMod val="110000"/>
                  </a:schemeClr>
                </a:solidFill>
                <a:prstDash val="solid"/>
              </a:ln>
              <a:solidFill>
                <a:schemeClr val="tx1"/>
              </a:solidFill>
            </a:endParaRPr>
          </a:p>
        </p:txBody>
      </p:sp>
      <p:sp>
        <p:nvSpPr>
          <p:cNvPr id="6" name="Rectangle 5"/>
          <p:cNvSpPr/>
          <p:nvPr/>
        </p:nvSpPr>
        <p:spPr>
          <a:xfrm>
            <a:off x="5181600" y="3018620"/>
            <a:ext cx="2209800"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IQ" b="1" dirty="0" smtClean="0">
                <a:ln w="10541" cmpd="sng">
                  <a:solidFill>
                    <a:schemeClr val="accent1">
                      <a:shade val="88000"/>
                      <a:satMod val="110000"/>
                    </a:schemeClr>
                  </a:solidFill>
                  <a:prstDash val="solid"/>
                </a:ln>
                <a:solidFill>
                  <a:schemeClr val="tx1"/>
                </a:solidFill>
              </a:rPr>
              <a:t>مؤثرات الحركة</a:t>
            </a:r>
            <a:endParaRPr lang="en-US" b="1" dirty="0">
              <a:ln w="10541" cmpd="sng">
                <a:solidFill>
                  <a:schemeClr val="accent1">
                    <a:shade val="88000"/>
                    <a:satMod val="110000"/>
                  </a:schemeClr>
                </a:solidFill>
                <a:prstDash val="solid"/>
              </a:ln>
              <a:solidFill>
                <a:schemeClr val="tx1"/>
              </a:solidFill>
            </a:endParaRPr>
          </a:p>
        </p:txBody>
      </p:sp>
      <p:cxnSp>
        <p:nvCxnSpPr>
          <p:cNvPr id="7" name="Straight Connector 6"/>
          <p:cNvCxnSpPr/>
          <p:nvPr/>
        </p:nvCxnSpPr>
        <p:spPr>
          <a:xfrm>
            <a:off x="2653866" y="1988840"/>
            <a:ext cx="3607668" cy="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a:off x="6297414" y="2060848"/>
            <a:ext cx="0" cy="7200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Rectangle 14"/>
          <p:cNvSpPr/>
          <p:nvPr/>
        </p:nvSpPr>
        <p:spPr>
          <a:xfrm>
            <a:off x="1524000" y="5229200"/>
            <a:ext cx="5867400" cy="461665"/>
          </a:xfrm>
          <a:prstGeom prst="rect">
            <a:avLst/>
          </a:prstGeom>
        </p:spPr>
        <p:txBody>
          <a:bodyPr wrap="square">
            <a:spAutoFit/>
          </a:bodyPr>
          <a:lstStyle/>
          <a:p>
            <a:pPr algn="ctr"/>
            <a:r>
              <a:rPr lang="ar-IQ" dirty="0" smtClean="0"/>
              <a:t> </a:t>
            </a:r>
            <a:r>
              <a:rPr lang="ar-IQ" sz="2400" b="1" dirty="0" smtClean="0"/>
              <a:t>مخطط ل</a:t>
            </a:r>
            <a:r>
              <a:rPr lang="ar-EG" sz="2400" b="1" dirty="0" smtClean="0"/>
              <a:t>نظام </a:t>
            </a:r>
            <a:r>
              <a:rPr lang="ar-EG" sz="2400" b="1" dirty="0"/>
              <a:t>السيطرة للدائرة المفتوحة </a:t>
            </a:r>
            <a:endParaRPr lang="ar-IQ" b="1" dirty="0"/>
          </a:p>
        </p:txBody>
      </p:sp>
      <p:cxnSp>
        <p:nvCxnSpPr>
          <p:cNvPr id="17" name="Straight Arrow Connector 16"/>
          <p:cNvCxnSpPr/>
          <p:nvPr/>
        </p:nvCxnSpPr>
        <p:spPr>
          <a:xfrm flipV="1">
            <a:off x="2632826" y="2060848"/>
            <a:ext cx="0" cy="7200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75494958"/>
      </p:ext>
    </p:extLst>
  </p:cSld>
  <p:clrMapOvr>
    <a:masterClrMapping/>
  </p:clrMapOvr>
  <mc:AlternateContent xmlns:mc="http://schemas.openxmlformats.org/markup-compatibility/2006" xmlns:p14="http://schemas.microsoft.com/office/powerpoint/2010/main">
    <mc:Choice Requires="p14">
      <p:transition spd="slow" p14:dur="4000">
        <p14:vortex/>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Autofit/>
          </a:bodyPr>
          <a:lstStyle/>
          <a:p>
            <a:r>
              <a:rPr lang="ar-IQ" sz="3200" b="1" dirty="0" smtClean="0"/>
              <a:t/>
            </a:r>
            <a:br>
              <a:rPr lang="ar-IQ" sz="3200" b="1" dirty="0" smtClean="0"/>
            </a:br>
            <a:r>
              <a:rPr lang="ar-IQ" sz="3200" b="1" dirty="0" smtClean="0"/>
              <a:t>طرائق </a:t>
            </a:r>
            <a:r>
              <a:rPr lang="ar-IQ" sz="3200" b="1" dirty="0"/>
              <a:t>التعلم الحركي(جدولة </a:t>
            </a:r>
            <a:r>
              <a:rPr lang="ar-IQ" sz="3200" b="1" dirty="0" smtClean="0"/>
              <a:t>الممارسة )</a:t>
            </a:r>
            <a:br>
              <a:rPr lang="ar-IQ" sz="3200" b="1" dirty="0" smtClean="0"/>
            </a:br>
            <a:r>
              <a:rPr lang="en-US" sz="3200" b="1" dirty="0" smtClean="0"/>
              <a:t>Condition </a:t>
            </a:r>
            <a:r>
              <a:rPr lang="en-US" sz="3200" b="1" dirty="0"/>
              <a:t>of Practice </a:t>
            </a:r>
            <a:r>
              <a:rPr lang="en-US" sz="3200" dirty="0"/>
              <a:t/>
            </a:r>
            <a:br>
              <a:rPr lang="en-US" sz="3200" dirty="0"/>
            </a:br>
            <a:endParaRPr lang="en-US" sz="3200" dirty="0"/>
          </a:p>
        </p:txBody>
      </p:sp>
      <p:sp>
        <p:nvSpPr>
          <p:cNvPr id="3" name="Content Placeholder 2"/>
          <p:cNvSpPr>
            <a:spLocks noGrp="1"/>
          </p:cNvSpPr>
          <p:nvPr>
            <p:ph idx="1"/>
          </p:nvPr>
        </p:nvSpPr>
        <p:spPr>
          <a:xfrm>
            <a:off x="457200" y="1600200"/>
            <a:ext cx="8229600" cy="4953000"/>
          </a:xfrm>
          <a:solidFill>
            <a:schemeClr val="accent2">
              <a:lumMod val="60000"/>
              <a:lumOff val="40000"/>
            </a:schemeClr>
          </a:solidFill>
        </p:spPr>
        <p:txBody>
          <a:bodyPr>
            <a:normAutofit fontScale="92500" lnSpcReduction="20000"/>
          </a:bodyPr>
          <a:lstStyle/>
          <a:p>
            <a:pPr algn="just" rtl="1">
              <a:buNone/>
            </a:pPr>
            <a:r>
              <a:rPr lang="ar-IQ" dirty="0" smtClean="0"/>
              <a:t>         ان المدرب أو المدرس غالبا ما يحاول ان يعلم اكثر من مهارة اساسية في مدة محددة.فمثلا خلال الفصل الدراسي الاول يضع المدرس هدفا و هو تعليم الطلبة ثلاث مهارات اساسية في التنس أو الكرة الطائرة .ومن جانب اخر يقوم بعض المعالجين لمرضى الجلطة القلبية و الذين يعانون من شلل مؤقت باعطاء تمرينات معينة مثل فتح علبة معدنية أو اكمال ازرار القميص أو ربط الحذاء.ولكن الذي يواجد المدرس أو المدرب أو المعالج هو كيفية وضع هذه التمارين و مناوبتها و تدرجها في التعليم لغرض استتثمار احسن الضروف للوصول الى اقصى تعلم .ومن جانب اخر فأن الاختلافات الكبيرة في المهارات الحركية في عموم الالعاب قد اوجد طرقا مختلفة لتعلم المهارات،وفيما يأتي بعض هذه الطرائق:</a:t>
            </a:r>
            <a:endParaRPr lang="en-US" dirty="0" smtClean="0"/>
          </a:p>
          <a:p>
            <a:pPr algn="just" rtl="1">
              <a:buNone/>
            </a:pPr>
            <a:endParaRPr lang="en-US" dirty="0"/>
          </a:p>
        </p:txBody>
      </p:sp>
    </p:spTree>
    <p:extLst>
      <p:ext uri="{BB962C8B-B14F-4D97-AF65-F5344CB8AC3E}">
        <p14:creationId xmlns:p14="http://schemas.microsoft.com/office/powerpoint/2010/main" val="2246272492"/>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1" presetClass="entr" presetSubtype="0" fill="hold" nodeType="afterEffect">
                                  <p:stCondLst>
                                    <p:cond delay="0"/>
                                  </p:stCondLst>
                                  <p:iterate type="lt">
                                    <p:tmPct val="10000"/>
                                  </p:iterate>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r>
              <a:rPr lang="ar-IQ" dirty="0" smtClean="0"/>
              <a:t> </a:t>
            </a:r>
            <a:endParaRPr lang="ar-IQ" dirty="0"/>
          </a:p>
        </p:txBody>
      </p:sp>
      <p:sp>
        <p:nvSpPr>
          <p:cNvPr id="6" name="Down Arrow Callout 5"/>
          <p:cNvSpPr/>
          <p:nvPr/>
        </p:nvSpPr>
        <p:spPr>
          <a:xfrm>
            <a:off x="1223628" y="116632"/>
            <a:ext cx="7056784" cy="1008112"/>
          </a:xfrm>
          <a:prstGeom prst="downArrowCallou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IQ" sz="3200" dirty="0" smtClean="0"/>
              <a:t> طرائق التعلم ( جدولة الممارسة والتمرين )  </a:t>
            </a:r>
            <a:endParaRPr lang="ar-IQ" sz="3200" dirty="0"/>
          </a:p>
        </p:txBody>
      </p:sp>
      <p:sp>
        <p:nvSpPr>
          <p:cNvPr id="7" name="Rounded Rectangle 6"/>
          <p:cNvSpPr/>
          <p:nvPr/>
        </p:nvSpPr>
        <p:spPr>
          <a:xfrm>
            <a:off x="1979712" y="1340768"/>
            <a:ext cx="5544616" cy="5400600"/>
          </a:xfrm>
          <a:prstGeom prst="roundRect">
            <a:avLst/>
          </a:prstGeom>
        </p:spPr>
        <p:style>
          <a:lnRef idx="1">
            <a:schemeClr val="accent2"/>
          </a:lnRef>
          <a:fillRef idx="2">
            <a:schemeClr val="accent2"/>
          </a:fillRef>
          <a:effectRef idx="1">
            <a:schemeClr val="accent2"/>
          </a:effectRef>
          <a:fontRef idx="minor">
            <a:schemeClr val="dk1"/>
          </a:fontRef>
        </p:style>
        <p:txBody>
          <a:bodyPr rtlCol="1" anchor="t"/>
          <a:lstStyle/>
          <a:p>
            <a:r>
              <a:rPr lang="ar-IQ" sz="2800" dirty="0" smtClean="0"/>
              <a:t>1- التمرين ( المتسلسل – العشوائي ) </a:t>
            </a:r>
          </a:p>
          <a:p>
            <a:endParaRPr lang="ar-IQ" sz="2800" dirty="0" smtClean="0"/>
          </a:p>
          <a:p>
            <a:r>
              <a:rPr lang="ar-IQ" sz="2800" dirty="0" smtClean="0"/>
              <a:t>2- التمرين ( الثابت – المتغير )</a:t>
            </a:r>
          </a:p>
          <a:p>
            <a:r>
              <a:rPr lang="ar-IQ" sz="2800" dirty="0" smtClean="0"/>
              <a:t> </a:t>
            </a:r>
          </a:p>
          <a:p>
            <a:r>
              <a:rPr lang="ar-IQ" sz="2800" dirty="0" smtClean="0"/>
              <a:t>3- التمرين (المكثف – الموزع ) </a:t>
            </a:r>
          </a:p>
          <a:p>
            <a:endParaRPr lang="ar-IQ" sz="2800" dirty="0" smtClean="0"/>
          </a:p>
          <a:p>
            <a:r>
              <a:rPr lang="ar-IQ" sz="2800" dirty="0" smtClean="0"/>
              <a:t>4- التمرين ( الكلي – الجزئي ) </a:t>
            </a:r>
          </a:p>
          <a:p>
            <a:endParaRPr lang="ar-IQ" sz="2800" dirty="0" smtClean="0"/>
          </a:p>
          <a:p>
            <a:r>
              <a:rPr lang="ar-IQ" sz="2800" dirty="0" smtClean="0"/>
              <a:t>5- التمرين ( البدني – الذهني ) </a:t>
            </a:r>
          </a:p>
          <a:p>
            <a:endParaRPr lang="ar-IQ" sz="2800" dirty="0" smtClean="0"/>
          </a:p>
          <a:p>
            <a:r>
              <a:rPr lang="ar-IQ" sz="2800" dirty="0" smtClean="0"/>
              <a:t>6- التعلم الاتقاني </a:t>
            </a:r>
            <a:endParaRPr lang="ar-IQ" sz="2800" dirty="0"/>
          </a:p>
        </p:txBody>
      </p:sp>
    </p:spTree>
    <p:extLst>
      <p:ext uri="{BB962C8B-B14F-4D97-AF65-F5344CB8AC3E}">
        <p14:creationId xmlns:p14="http://schemas.microsoft.com/office/powerpoint/2010/main" val="2750469631"/>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8)">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
                                            <p:txEl>
                                              <p:pRg st="0" end="0"/>
                                            </p:txEl>
                                          </p:spTgt>
                                        </p:tgtEl>
                                      </p:cBhvr>
                                    </p:animEffect>
                                  </p:childTnLst>
                                </p:cTn>
                              </p:par>
                            </p:childTnLst>
                          </p:cTn>
                        </p:par>
                        <p:par>
                          <p:cTn id="22" fill="hold">
                            <p:stCondLst>
                              <p:cond delay="500"/>
                            </p:stCondLst>
                            <p:childTnLst>
                              <p:par>
                                <p:cTn id="23" presetID="2" presetClass="entr" presetSubtype="4" fill="hold" nodeType="after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2" presetClass="entr" presetSubtype="4" fill="hold" nodeType="after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additive="base">
                                        <p:cTn id="30"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 presetClass="entr" presetSubtype="4" fill="hold" nodeType="after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 calcmode="lin" valueType="num">
                                      <p:cBhvr additive="base">
                                        <p:cTn id="3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37" fill="hold">
                            <p:stCondLst>
                              <p:cond delay="2000"/>
                            </p:stCondLst>
                            <p:childTnLst>
                              <p:par>
                                <p:cTn id="38" presetID="2" presetClass="entr" presetSubtype="4" fill="hold" nodeType="after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 calcmode="lin" valueType="num">
                                      <p:cBhvr additive="base">
                                        <p:cTn id="40"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par>
                          <p:cTn id="42" fill="hold">
                            <p:stCondLst>
                              <p:cond delay="2500"/>
                            </p:stCondLst>
                            <p:childTnLst>
                              <p:par>
                                <p:cTn id="43" presetID="2" presetClass="entr" presetSubtype="4" fill="hold" nodeType="afterEffect">
                                  <p:stCondLst>
                                    <p:cond delay="0"/>
                                  </p:stCondLst>
                                  <p:childTnLst>
                                    <p:set>
                                      <p:cBhvr>
                                        <p:cTn id="44" dur="1" fill="hold">
                                          <p:stCondLst>
                                            <p:cond delay="0"/>
                                          </p:stCondLst>
                                        </p:cTn>
                                        <p:tgtEl>
                                          <p:spTgt spid="7">
                                            <p:txEl>
                                              <p:pRg st="6" end="6"/>
                                            </p:txEl>
                                          </p:spTgt>
                                        </p:tgtEl>
                                        <p:attrNameLst>
                                          <p:attrName>style.visibility</p:attrName>
                                        </p:attrNameLst>
                                      </p:cBhvr>
                                      <p:to>
                                        <p:strVal val="visible"/>
                                      </p:to>
                                    </p:set>
                                    <p:anim calcmode="lin" valueType="num">
                                      <p:cBhvr additive="base">
                                        <p:cTn id="4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par>
                          <p:cTn id="47" fill="hold">
                            <p:stCondLst>
                              <p:cond delay="3000"/>
                            </p:stCondLst>
                            <p:childTnLst>
                              <p:par>
                                <p:cTn id="48" presetID="2" presetClass="entr" presetSubtype="4" fill="hold" nodeType="afterEffect">
                                  <p:stCondLst>
                                    <p:cond delay="0"/>
                                  </p:stCondLst>
                                  <p:childTnLst>
                                    <p:set>
                                      <p:cBhvr>
                                        <p:cTn id="49" dur="1" fill="hold">
                                          <p:stCondLst>
                                            <p:cond delay="0"/>
                                          </p:stCondLst>
                                        </p:cTn>
                                        <p:tgtEl>
                                          <p:spTgt spid="7">
                                            <p:txEl>
                                              <p:pRg st="8" end="8"/>
                                            </p:txEl>
                                          </p:spTgt>
                                        </p:tgtEl>
                                        <p:attrNameLst>
                                          <p:attrName>style.visibility</p:attrName>
                                        </p:attrNameLst>
                                      </p:cBhvr>
                                      <p:to>
                                        <p:strVal val="visible"/>
                                      </p:to>
                                    </p:set>
                                    <p:anim calcmode="lin" valueType="num">
                                      <p:cBhvr additive="base">
                                        <p:cTn id="50"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par>
                          <p:cTn id="52" fill="hold">
                            <p:stCondLst>
                              <p:cond delay="3500"/>
                            </p:stCondLst>
                            <p:childTnLst>
                              <p:par>
                                <p:cTn id="53" presetID="2" presetClass="entr" presetSubtype="4" fill="hold" nodeType="afterEffect">
                                  <p:stCondLst>
                                    <p:cond delay="0"/>
                                  </p:stCondLst>
                                  <p:childTnLst>
                                    <p:set>
                                      <p:cBhvr>
                                        <p:cTn id="54" dur="1" fill="hold">
                                          <p:stCondLst>
                                            <p:cond delay="0"/>
                                          </p:stCondLst>
                                        </p:cTn>
                                        <p:tgtEl>
                                          <p:spTgt spid="7">
                                            <p:txEl>
                                              <p:pRg st="10" end="10"/>
                                            </p:txEl>
                                          </p:spTgt>
                                        </p:tgtEl>
                                        <p:attrNameLst>
                                          <p:attrName>style.visibility</p:attrName>
                                        </p:attrNameLst>
                                      </p:cBhvr>
                                      <p:to>
                                        <p:strVal val="visible"/>
                                      </p:to>
                                    </p:set>
                                    <p:anim calcmode="lin" valueType="num">
                                      <p:cBhvr additive="base">
                                        <p:cTn id="55"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tx2">
              <a:lumMod val="40000"/>
              <a:lumOff val="60000"/>
            </a:schemeClr>
          </a:solidFill>
        </p:spPr>
        <p:txBody>
          <a:bodyPr>
            <a:noAutofit/>
          </a:bodyPr>
          <a:lstStyle/>
          <a:p>
            <a:pPr algn="just">
              <a:buNone/>
            </a:pPr>
            <a:r>
              <a:rPr lang="ar-IQ" sz="4000" b="1" dirty="0" smtClean="0"/>
              <a:t>اولا / </a:t>
            </a:r>
            <a:r>
              <a:rPr lang="ar-IQ" sz="4000" b="1" dirty="0">
                <a:solidFill>
                  <a:prstClr val="black"/>
                </a:solidFill>
              </a:rPr>
              <a:t>التمرين </a:t>
            </a:r>
            <a:r>
              <a:rPr lang="ar-IQ" sz="4000" b="1" dirty="0" smtClean="0">
                <a:solidFill>
                  <a:prstClr val="black"/>
                </a:solidFill>
              </a:rPr>
              <a:t>المتسلسل -</a:t>
            </a:r>
            <a:r>
              <a:rPr lang="ar-IQ" sz="4000" b="1" dirty="0"/>
              <a:t> التمرين </a:t>
            </a:r>
            <a:r>
              <a:rPr lang="ar-IQ" sz="4000" b="1" dirty="0" smtClean="0"/>
              <a:t>العشوائي</a:t>
            </a:r>
          </a:p>
          <a:p>
            <a:pPr algn="just" rtl="1">
              <a:buNone/>
            </a:pPr>
            <a:r>
              <a:rPr lang="ar-IQ" sz="4000" b="1" dirty="0"/>
              <a:t> </a:t>
            </a:r>
            <a:r>
              <a:rPr lang="ar-IQ" sz="4000" b="1" dirty="0" smtClean="0"/>
              <a:t> - التمرين المتسلسل( </a:t>
            </a:r>
            <a:r>
              <a:rPr lang="tr-TR" sz="4000" b="1" dirty="0" smtClean="0"/>
              <a:t>Blocked Practice </a:t>
            </a:r>
            <a:r>
              <a:rPr lang="ar-IQ" sz="4000" b="1" dirty="0" smtClean="0"/>
              <a:t>)</a:t>
            </a:r>
            <a:endParaRPr lang="en-US" sz="4000" b="1" dirty="0" smtClean="0"/>
          </a:p>
          <a:p>
            <a:pPr algn="just" rtl="1">
              <a:buNone/>
            </a:pPr>
            <a:r>
              <a:rPr lang="ar-IQ" dirty="0"/>
              <a:t>يتم فيها تعلم  مهارة أو التدريب عليها بعد اتقانها ثم ينتقل الى مهارة اخرى وهكذا ....... أو يكون التركيز على مهارة واحدة وتنقيتها من الاخطاء وتصحيحها ثم الانتقال الى مهارة اخرى </a:t>
            </a:r>
            <a:r>
              <a:rPr lang="ar-IQ" sz="3600" b="1" dirty="0" smtClean="0"/>
              <a:t>. </a:t>
            </a:r>
          </a:p>
          <a:p>
            <a:pPr marL="0" lvl="0" indent="0" algn="just">
              <a:buNone/>
            </a:pPr>
            <a:r>
              <a:rPr lang="ar-IQ" sz="3600" b="1" dirty="0" smtClean="0"/>
              <a:t>  - التمرين </a:t>
            </a:r>
            <a:r>
              <a:rPr lang="ar-IQ" sz="3600" b="1" dirty="0"/>
              <a:t>العشوائي(</a:t>
            </a:r>
            <a:r>
              <a:rPr lang="en-US" sz="3600" b="1" dirty="0"/>
              <a:t>random practice</a:t>
            </a:r>
            <a:r>
              <a:rPr lang="ar-IQ" sz="3600" b="1" dirty="0"/>
              <a:t>)  </a:t>
            </a:r>
          </a:p>
          <a:p>
            <a:pPr marL="0" lvl="0" indent="0" algn="just">
              <a:buNone/>
            </a:pPr>
            <a:r>
              <a:rPr lang="ar-IQ" dirty="0" smtClean="0"/>
              <a:t>  تعرض </a:t>
            </a:r>
            <a:r>
              <a:rPr lang="ar-IQ" dirty="0"/>
              <a:t>المهام أو المهارات عشوائيا ، حيث يكون التدريب أو تعلم على اكثر من مهارة في الوحدة التعليمية الواحدة دون التأكيد اتقان المهارات أو المهام . </a:t>
            </a:r>
          </a:p>
        </p:txBody>
      </p:sp>
    </p:spTree>
    <p:extLst>
      <p:ext uri="{BB962C8B-B14F-4D97-AF65-F5344CB8AC3E}">
        <p14:creationId xmlns:p14="http://schemas.microsoft.com/office/powerpoint/2010/main" val="1887097891"/>
      </p:ext>
    </p:extLst>
  </p:cSld>
  <p:clrMapOvr>
    <a:masterClrMapping/>
  </p:clrMapOvr>
  <mc:AlternateContent xmlns:mc="http://schemas.openxmlformats.org/markup-compatibility/2006" xmlns:p14="http://schemas.microsoft.com/office/powerpoint/2010/main">
    <mc:Choice Requires="p14">
      <p:transition spd="slow" p14:dur="2000">
        <p14:vortex/>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21" presetClass="entr" presetSubtype="1"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heel(1)">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80760"/>
          </a:xfrm>
          <a:solidFill>
            <a:schemeClr val="accent6">
              <a:lumMod val="60000"/>
              <a:lumOff val="40000"/>
            </a:schemeClr>
          </a:solidFill>
        </p:spPr>
        <p:txBody>
          <a:bodyPr>
            <a:normAutofit lnSpcReduction="10000"/>
          </a:bodyPr>
          <a:lstStyle/>
          <a:p>
            <a:pPr lvl="0" algn="just">
              <a:buNone/>
            </a:pPr>
            <a:r>
              <a:rPr lang="ar-IQ" sz="3000" b="1" dirty="0" smtClean="0"/>
              <a:t>ثانيا / </a:t>
            </a:r>
            <a:r>
              <a:rPr lang="ar-IQ" sz="3000" b="1" dirty="0">
                <a:solidFill>
                  <a:prstClr val="black"/>
                </a:solidFill>
              </a:rPr>
              <a:t>التمرين الثابت </a:t>
            </a:r>
            <a:r>
              <a:rPr lang="ar-IQ" sz="3500" b="1" dirty="0">
                <a:solidFill>
                  <a:prstClr val="black"/>
                </a:solidFill>
              </a:rPr>
              <a:t>-التمرين </a:t>
            </a:r>
            <a:r>
              <a:rPr lang="ar-IQ" sz="3500" b="1" dirty="0" smtClean="0">
                <a:solidFill>
                  <a:prstClr val="black"/>
                </a:solidFill>
              </a:rPr>
              <a:t>المتغير</a:t>
            </a:r>
            <a:endParaRPr lang="ar-IQ" sz="3000" b="1" dirty="0"/>
          </a:p>
          <a:p>
            <a:pPr lvl="0" algn="just" rtl="1">
              <a:buNone/>
            </a:pPr>
            <a:r>
              <a:rPr lang="ar-IQ" sz="3000" b="1" dirty="0" smtClean="0"/>
              <a:t>-التمرين الثابت (</a:t>
            </a:r>
            <a:r>
              <a:rPr lang="en-US" sz="3000" b="1" dirty="0" smtClean="0"/>
              <a:t>constant practice</a:t>
            </a:r>
            <a:r>
              <a:rPr lang="ar-IQ" sz="3000" b="1" dirty="0" smtClean="0"/>
              <a:t>):</a:t>
            </a:r>
            <a:endParaRPr lang="en-US" sz="3000" dirty="0" smtClean="0"/>
          </a:p>
          <a:p>
            <a:pPr algn="just" rtl="1">
              <a:buNone/>
            </a:pPr>
            <a:r>
              <a:rPr lang="ar-IQ" dirty="0" smtClean="0"/>
              <a:t>    التمرين الثابت هو سلسلة متعاقبة من ممارسات التمرين يخضع فيها المتعلم الى متغير واحد فقط من مجموعة المتغيرات خلال الوحدة التعليمية الواحدة</a:t>
            </a:r>
          </a:p>
          <a:p>
            <a:pPr algn="just" rtl="1">
              <a:buNone/>
            </a:pPr>
            <a:r>
              <a:rPr lang="ar-IQ" dirty="0" smtClean="0"/>
              <a:t> مثال التدريب على المناولة الصدرية بكرة السلة مع الحائط (10) تكرارات.</a:t>
            </a:r>
          </a:p>
          <a:p>
            <a:pPr lvl="0" algn="just" rtl="1">
              <a:buNone/>
            </a:pPr>
            <a:r>
              <a:rPr lang="ar-IQ" sz="3500" b="1" dirty="0"/>
              <a:t> </a:t>
            </a:r>
            <a:r>
              <a:rPr lang="ar-IQ" sz="3500" b="1" dirty="0" smtClean="0"/>
              <a:t>-التمرين المتغير(</a:t>
            </a:r>
            <a:r>
              <a:rPr lang="en-US" sz="3500" b="1" dirty="0" smtClean="0"/>
              <a:t>varied practice</a:t>
            </a:r>
            <a:r>
              <a:rPr lang="ar-IQ" sz="3500" b="1" dirty="0" smtClean="0"/>
              <a:t>):</a:t>
            </a:r>
            <a:endParaRPr lang="en-US" sz="3500" dirty="0" smtClean="0"/>
          </a:p>
          <a:p>
            <a:pPr algn="just" rtl="1">
              <a:buNone/>
            </a:pPr>
            <a:r>
              <a:rPr lang="ar-IQ" dirty="0" smtClean="0"/>
              <a:t>التمرين المتغير هو سلسلة متعاقبة من التكرارات حيث يتطلب من المتعلم التهيؤ لاستقبال الظروف المتغيرة والتحرك على اساس هذا التغير  .مثال التدريب على التهديف بكرة القدم او السلة من زوايا ومواقف مختلفة بشكل متغير.</a:t>
            </a:r>
            <a:endParaRPr lang="en-US" dirty="0" smtClean="0"/>
          </a:p>
          <a:p>
            <a:pPr algn="just">
              <a:buNone/>
            </a:pPr>
            <a:endParaRPr lang="en-US" dirty="0"/>
          </a:p>
        </p:txBody>
      </p:sp>
    </p:spTree>
    <p:extLst>
      <p:ext uri="{BB962C8B-B14F-4D97-AF65-F5344CB8AC3E}">
        <p14:creationId xmlns:p14="http://schemas.microsoft.com/office/powerpoint/2010/main" val="1095755114"/>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32" presetClass="emph" presetSubtype="0" fill="hold" nodeType="afterEffect">
                                  <p:stCondLst>
                                    <p:cond delay="0"/>
                                  </p:stCondLst>
                                  <p:childTnLst>
                                    <p:animRot by="120000">
                                      <p:cBhvr>
                                        <p:cTn id="10" dur="100" fill="hold">
                                          <p:stCondLst>
                                            <p:cond delay="0"/>
                                          </p:stCondLst>
                                        </p:cTn>
                                        <p:tgtEl>
                                          <p:spTgt spid="3">
                                            <p:txEl>
                                              <p:pRg st="1" end="1"/>
                                            </p:txEl>
                                          </p:spTgt>
                                        </p:tgtEl>
                                        <p:attrNameLst>
                                          <p:attrName>r</p:attrName>
                                        </p:attrNameLst>
                                      </p:cBhvr>
                                    </p:animRot>
                                    <p:animRot by="-240000">
                                      <p:cBhvr>
                                        <p:cTn id="11" dur="200" fill="hold">
                                          <p:stCondLst>
                                            <p:cond delay="200"/>
                                          </p:stCondLst>
                                        </p:cTn>
                                        <p:tgtEl>
                                          <p:spTgt spid="3">
                                            <p:txEl>
                                              <p:pRg st="1" end="1"/>
                                            </p:txEl>
                                          </p:spTgt>
                                        </p:tgtEl>
                                        <p:attrNameLst>
                                          <p:attrName>r</p:attrName>
                                        </p:attrNameLst>
                                      </p:cBhvr>
                                    </p:animRot>
                                    <p:animRot by="240000">
                                      <p:cBhvr>
                                        <p:cTn id="12" dur="200" fill="hold">
                                          <p:stCondLst>
                                            <p:cond delay="400"/>
                                          </p:stCondLst>
                                        </p:cTn>
                                        <p:tgtEl>
                                          <p:spTgt spid="3">
                                            <p:txEl>
                                              <p:pRg st="1" end="1"/>
                                            </p:txEl>
                                          </p:spTgt>
                                        </p:tgtEl>
                                        <p:attrNameLst>
                                          <p:attrName>r</p:attrName>
                                        </p:attrNameLst>
                                      </p:cBhvr>
                                    </p:animRot>
                                    <p:animRot by="-240000">
                                      <p:cBhvr>
                                        <p:cTn id="13" dur="200" fill="hold">
                                          <p:stCondLst>
                                            <p:cond delay="600"/>
                                          </p:stCondLst>
                                        </p:cTn>
                                        <p:tgtEl>
                                          <p:spTgt spid="3">
                                            <p:txEl>
                                              <p:pRg st="1" end="1"/>
                                            </p:txEl>
                                          </p:spTgt>
                                        </p:tgtEl>
                                        <p:attrNameLst>
                                          <p:attrName>r</p:attrName>
                                        </p:attrNameLst>
                                      </p:cBhvr>
                                    </p:animRot>
                                    <p:animRot by="120000">
                                      <p:cBhvr>
                                        <p:cTn id="14" dur="200" fill="hold">
                                          <p:stCondLst>
                                            <p:cond delay="800"/>
                                          </p:stCondLst>
                                        </p:cTn>
                                        <p:tgtEl>
                                          <p:spTgt spid="3">
                                            <p:txEl>
                                              <p:pRg st="1" end="1"/>
                                            </p:txEl>
                                          </p:spTgt>
                                        </p:tgtEl>
                                        <p:attrNameLst>
                                          <p:attrName>r</p:attrName>
                                        </p:attrNameLst>
                                      </p:cBhvr>
                                    </p:animRot>
                                  </p:childTnLst>
                                </p:cTn>
                              </p:par>
                              <p:par>
                                <p:cTn id="15" presetID="32" presetClass="emph" presetSubtype="0" fill="hold" nodeType="withEffect">
                                  <p:stCondLst>
                                    <p:cond delay="0"/>
                                  </p:stCondLst>
                                  <p:childTnLst>
                                    <p:animRot by="120000">
                                      <p:cBhvr>
                                        <p:cTn id="16" dur="100" fill="hold">
                                          <p:stCondLst>
                                            <p:cond delay="0"/>
                                          </p:stCondLst>
                                        </p:cTn>
                                        <p:tgtEl>
                                          <p:spTgt spid="3">
                                            <p:txEl>
                                              <p:pRg st="2" end="2"/>
                                            </p:txEl>
                                          </p:spTgt>
                                        </p:tgtEl>
                                        <p:attrNameLst>
                                          <p:attrName>r</p:attrName>
                                        </p:attrNameLst>
                                      </p:cBhvr>
                                    </p:animRot>
                                    <p:animRot by="-240000">
                                      <p:cBhvr>
                                        <p:cTn id="17" dur="200" fill="hold">
                                          <p:stCondLst>
                                            <p:cond delay="200"/>
                                          </p:stCondLst>
                                        </p:cTn>
                                        <p:tgtEl>
                                          <p:spTgt spid="3">
                                            <p:txEl>
                                              <p:pRg st="2" end="2"/>
                                            </p:txEl>
                                          </p:spTgt>
                                        </p:tgtEl>
                                        <p:attrNameLst>
                                          <p:attrName>r</p:attrName>
                                        </p:attrNameLst>
                                      </p:cBhvr>
                                    </p:animRot>
                                    <p:animRot by="240000">
                                      <p:cBhvr>
                                        <p:cTn id="18" dur="200" fill="hold">
                                          <p:stCondLst>
                                            <p:cond delay="400"/>
                                          </p:stCondLst>
                                        </p:cTn>
                                        <p:tgtEl>
                                          <p:spTgt spid="3">
                                            <p:txEl>
                                              <p:pRg st="2" end="2"/>
                                            </p:txEl>
                                          </p:spTgt>
                                        </p:tgtEl>
                                        <p:attrNameLst>
                                          <p:attrName>r</p:attrName>
                                        </p:attrNameLst>
                                      </p:cBhvr>
                                    </p:animRot>
                                    <p:animRot by="-240000">
                                      <p:cBhvr>
                                        <p:cTn id="19" dur="200" fill="hold">
                                          <p:stCondLst>
                                            <p:cond delay="600"/>
                                          </p:stCondLst>
                                        </p:cTn>
                                        <p:tgtEl>
                                          <p:spTgt spid="3">
                                            <p:txEl>
                                              <p:pRg st="2" end="2"/>
                                            </p:txEl>
                                          </p:spTgt>
                                        </p:tgtEl>
                                        <p:attrNameLst>
                                          <p:attrName>r</p:attrName>
                                        </p:attrNameLst>
                                      </p:cBhvr>
                                    </p:animRot>
                                    <p:animRot by="120000">
                                      <p:cBhvr>
                                        <p:cTn id="20" dur="200" fill="hold">
                                          <p:stCondLst>
                                            <p:cond delay="800"/>
                                          </p:stCondLst>
                                        </p:cTn>
                                        <p:tgtEl>
                                          <p:spTgt spid="3">
                                            <p:txEl>
                                              <p:pRg st="2" end="2"/>
                                            </p:txEl>
                                          </p:spTgt>
                                        </p:tgtEl>
                                        <p:attrNameLst>
                                          <p:attrName>r</p:attrName>
                                        </p:attrNameLst>
                                      </p:cBhvr>
                                    </p:animRot>
                                  </p:childTnLst>
                                </p:cTn>
                              </p:par>
                              <p:par>
                                <p:cTn id="21" presetID="32" presetClass="emph" presetSubtype="0" fill="hold" nodeType="withEffect">
                                  <p:stCondLst>
                                    <p:cond delay="0"/>
                                  </p:stCondLst>
                                  <p:childTnLst>
                                    <p:animRot by="120000">
                                      <p:cBhvr>
                                        <p:cTn id="22" dur="100" fill="hold">
                                          <p:stCondLst>
                                            <p:cond delay="0"/>
                                          </p:stCondLst>
                                        </p:cTn>
                                        <p:tgtEl>
                                          <p:spTgt spid="3">
                                            <p:txEl>
                                              <p:pRg st="3" end="3"/>
                                            </p:txEl>
                                          </p:spTgt>
                                        </p:tgtEl>
                                        <p:attrNameLst>
                                          <p:attrName>r</p:attrName>
                                        </p:attrNameLst>
                                      </p:cBhvr>
                                    </p:animRot>
                                    <p:animRot by="-240000">
                                      <p:cBhvr>
                                        <p:cTn id="23" dur="200" fill="hold">
                                          <p:stCondLst>
                                            <p:cond delay="200"/>
                                          </p:stCondLst>
                                        </p:cTn>
                                        <p:tgtEl>
                                          <p:spTgt spid="3">
                                            <p:txEl>
                                              <p:pRg st="3" end="3"/>
                                            </p:txEl>
                                          </p:spTgt>
                                        </p:tgtEl>
                                        <p:attrNameLst>
                                          <p:attrName>r</p:attrName>
                                        </p:attrNameLst>
                                      </p:cBhvr>
                                    </p:animRot>
                                    <p:animRot by="240000">
                                      <p:cBhvr>
                                        <p:cTn id="24" dur="200" fill="hold">
                                          <p:stCondLst>
                                            <p:cond delay="400"/>
                                          </p:stCondLst>
                                        </p:cTn>
                                        <p:tgtEl>
                                          <p:spTgt spid="3">
                                            <p:txEl>
                                              <p:pRg st="3" end="3"/>
                                            </p:txEl>
                                          </p:spTgt>
                                        </p:tgtEl>
                                        <p:attrNameLst>
                                          <p:attrName>r</p:attrName>
                                        </p:attrNameLst>
                                      </p:cBhvr>
                                    </p:animRot>
                                    <p:animRot by="-240000">
                                      <p:cBhvr>
                                        <p:cTn id="25" dur="200" fill="hold">
                                          <p:stCondLst>
                                            <p:cond delay="600"/>
                                          </p:stCondLst>
                                        </p:cTn>
                                        <p:tgtEl>
                                          <p:spTgt spid="3">
                                            <p:txEl>
                                              <p:pRg st="3" end="3"/>
                                            </p:txEl>
                                          </p:spTgt>
                                        </p:tgtEl>
                                        <p:attrNameLst>
                                          <p:attrName>r</p:attrName>
                                        </p:attrNameLst>
                                      </p:cBhvr>
                                    </p:animRot>
                                    <p:animRot by="120000">
                                      <p:cBhvr>
                                        <p:cTn id="26" dur="200" fill="hold">
                                          <p:stCondLst>
                                            <p:cond delay="800"/>
                                          </p:stCondLst>
                                        </p:cTn>
                                        <p:tgtEl>
                                          <p:spTgt spid="3">
                                            <p:txEl>
                                              <p:pRg st="3" end="3"/>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4" presetClass="emph" presetSubtype="0" fill="hold" nodeType="click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3">
                                            <p:txEl>
                                              <p:pRg st="4" end="4"/>
                                            </p:txEl>
                                          </p:spTgt>
                                        </p:tgtEl>
                                        <p:attrNameLst>
                                          <p:attrName>ppt_x</p:attrName>
                                          <p:attrName>ppt_y</p:attrName>
                                        </p:attrNameLst>
                                      </p:cBhvr>
                                    </p:animMotion>
                                    <p:animRot by="1500000">
                                      <p:cBhvr>
                                        <p:cTn id="31" dur="125" fill="hold">
                                          <p:stCondLst>
                                            <p:cond delay="0"/>
                                          </p:stCondLst>
                                        </p:cTn>
                                        <p:tgtEl>
                                          <p:spTgt spid="3">
                                            <p:txEl>
                                              <p:pRg st="4" end="4"/>
                                            </p:txEl>
                                          </p:spTgt>
                                        </p:tgtEl>
                                        <p:attrNameLst>
                                          <p:attrName>r</p:attrName>
                                        </p:attrNameLst>
                                      </p:cBhvr>
                                    </p:animRot>
                                    <p:animRot by="-1500000">
                                      <p:cBhvr>
                                        <p:cTn id="32" dur="125" fill="hold">
                                          <p:stCondLst>
                                            <p:cond delay="125"/>
                                          </p:stCondLst>
                                        </p:cTn>
                                        <p:tgtEl>
                                          <p:spTgt spid="3">
                                            <p:txEl>
                                              <p:pRg st="4" end="4"/>
                                            </p:txEl>
                                          </p:spTgt>
                                        </p:tgtEl>
                                        <p:attrNameLst>
                                          <p:attrName>r</p:attrName>
                                        </p:attrNameLst>
                                      </p:cBhvr>
                                    </p:animRot>
                                    <p:animRot by="-1500000">
                                      <p:cBhvr>
                                        <p:cTn id="33" dur="125" fill="hold">
                                          <p:stCondLst>
                                            <p:cond delay="250"/>
                                          </p:stCondLst>
                                        </p:cTn>
                                        <p:tgtEl>
                                          <p:spTgt spid="3">
                                            <p:txEl>
                                              <p:pRg st="4" end="4"/>
                                            </p:txEl>
                                          </p:spTgt>
                                        </p:tgtEl>
                                        <p:attrNameLst>
                                          <p:attrName>r</p:attrName>
                                        </p:attrNameLst>
                                      </p:cBhvr>
                                    </p:animRot>
                                    <p:animRot by="1500000">
                                      <p:cBhvr>
                                        <p:cTn id="34" dur="125" fill="hold">
                                          <p:stCondLst>
                                            <p:cond delay="375"/>
                                          </p:stCondLst>
                                        </p:cTn>
                                        <p:tgtEl>
                                          <p:spTgt spid="3">
                                            <p:txEl>
                                              <p:pRg st="4" end="4"/>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4" presetClass="emph" presetSubtype="0" fill="hold" nodeType="clickEffect">
                                  <p:stCondLst>
                                    <p:cond delay="0"/>
                                  </p:stCondLst>
                                  <p:iterate type="lt">
                                    <p:tmPct val="10000"/>
                                  </p:iterate>
                                  <p:childTnLst>
                                    <p:animMotion origin="layout" path="M 0.0 0.0 L 0.0 -0.07213" pathEditMode="relative" ptsTypes="">
                                      <p:cBhvr>
                                        <p:cTn id="38" dur="250" accel="50000" decel="50000" autoRev="1" fill="hold">
                                          <p:stCondLst>
                                            <p:cond delay="0"/>
                                          </p:stCondLst>
                                        </p:cTn>
                                        <p:tgtEl>
                                          <p:spTgt spid="3">
                                            <p:txEl>
                                              <p:pRg st="5" end="5"/>
                                            </p:txEl>
                                          </p:spTgt>
                                        </p:tgtEl>
                                        <p:attrNameLst>
                                          <p:attrName>ppt_x</p:attrName>
                                          <p:attrName>ppt_y</p:attrName>
                                        </p:attrNameLst>
                                      </p:cBhvr>
                                    </p:animMotion>
                                    <p:animRot by="1500000">
                                      <p:cBhvr>
                                        <p:cTn id="39" dur="125" fill="hold">
                                          <p:stCondLst>
                                            <p:cond delay="0"/>
                                          </p:stCondLst>
                                        </p:cTn>
                                        <p:tgtEl>
                                          <p:spTgt spid="3">
                                            <p:txEl>
                                              <p:pRg st="5" end="5"/>
                                            </p:txEl>
                                          </p:spTgt>
                                        </p:tgtEl>
                                        <p:attrNameLst>
                                          <p:attrName>r</p:attrName>
                                        </p:attrNameLst>
                                      </p:cBhvr>
                                    </p:animRot>
                                    <p:animRot by="-1500000">
                                      <p:cBhvr>
                                        <p:cTn id="40" dur="125" fill="hold">
                                          <p:stCondLst>
                                            <p:cond delay="125"/>
                                          </p:stCondLst>
                                        </p:cTn>
                                        <p:tgtEl>
                                          <p:spTgt spid="3">
                                            <p:txEl>
                                              <p:pRg st="5" end="5"/>
                                            </p:txEl>
                                          </p:spTgt>
                                        </p:tgtEl>
                                        <p:attrNameLst>
                                          <p:attrName>r</p:attrName>
                                        </p:attrNameLst>
                                      </p:cBhvr>
                                    </p:animRot>
                                    <p:animRot by="-1500000">
                                      <p:cBhvr>
                                        <p:cTn id="41" dur="125" fill="hold">
                                          <p:stCondLst>
                                            <p:cond delay="250"/>
                                          </p:stCondLst>
                                        </p:cTn>
                                        <p:tgtEl>
                                          <p:spTgt spid="3">
                                            <p:txEl>
                                              <p:pRg st="5" end="5"/>
                                            </p:txEl>
                                          </p:spTgt>
                                        </p:tgtEl>
                                        <p:attrNameLst>
                                          <p:attrName>r</p:attrName>
                                        </p:attrNameLst>
                                      </p:cBhvr>
                                    </p:animRot>
                                    <p:animRot by="1500000">
                                      <p:cBhvr>
                                        <p:cTn id="42" dur="125" fill="hold">
                                          <p:stCondLst>
                                            <p:cond delay="375"/>
                                          </p:stCondLst>
                                        </p:cTn>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80760"/>
          </a:xfrm>
          <a:solidFill>
            <a:schemeClr val="accent2">
              <a:lumMod val="60000"/>
              <a:lumOff val="40000"/>
            </a:schemeClr>
          </a:solidFill>
        </p:spPr>
        <p:txBody>
          <a:bodyPr>
            <a:normAutofit/>
          </a:bodyPr>
          <a:lstStyle/>
          <a:p>
            <a:pPr lvl="0" algn="just" rtl="1">
              <a:buNone/>
            </a:pPr>
            <a:r>
              <a:rPr lang="ar-IQ" sz="3000" b="1" dirty="0" smtClean="0"/>
              <a:t>ثالثا / التمرين المكثف – التمرين الموزع </a:t>
            </a:r>
          </a:p>
          <a:p>
            <a:pPr lvl="0" algn="just" rtl="1">
              <a:buNone/>
            </a:pPr>
            <a:r>
              <a:rPr lang="ar-IQ" sz="3000" b="1" dirty="0" smtClean="0"/>
              <a:t> - التمرين المكثف (</a:t>
            </a:r>
            <a:r>
              <a:rPr lang="en-US" sz="3000" b="1" dirty="0" smtClean="0"/>
              <a:t>massed practice</a:t>
            </a:r>
            <a:r>
              <a:rPr lang="ar-IQ" sz="3000" b="1" dirty="0" smtClean="0"/>
              <a:t>): هو التمرين الذي يكون فيه نسبة الراحة اقل من وقت التمرين او عدم وجود فترات الراحة بين التمارين . </a:t>
            </a:r>
          </a:p>
          <a:p>
            <a:pPr lvl="0" algn="just">
              <a:buNone/>
            </a:pPr>
            <a:r>
              <a:rPr lang="ar-IQ" sz="3000" dirty="0"/>
              <a:t>ميثال / اذا كان وقت التمرين (20) ثانية فوقت الراحة (10) ثواني أواقل  ، او عدم وجود الراحة بين التمارين ...... .</a:t>
            </a:r>
          </a:p>
          <a:p>
            <a:pPr lvl="0">
              <a:lnSpc>
                <a:spcPct val="150000"/>
              </a:lnSpc>
              <a:buFontTx/>
              <a:buChar char="-"/>
            </a:pPr>
            <a:r>
              <a:rPr lang="ar-IQ" sz="3000" b="1" dirty="0" smtClean="0"/>
              <a:t>التمرين الموزع (</a:t>
            </a:r>
            <a:r>
              <a:rPr lang="en-US" sz="3000" b="1" dirty="0" smtClean="0"/>
              <a:t>Distribute </a:t>
            </a:r>
            <a:r>
              <a:rPr lang="en-US" sz="3000" b="1" dirty="0"/>
              <a:t>practice </a:t>
            </a:r>
            <a:r>
              <a:rPr lang="ar-IQ" sz="3000" b="1" dirty="0" smtClean="0"/>
              <a:t>) : هو تلك التمارين الذي يكون فيه نسبة الراحة بين التمارين متساوية  أو اكثر من وقت المستغرق للتمرين </a:t>
            </a:r>
            <a:r>
              <a:rPr lang="ar-IQ" sz="3000" dirty="0" smtClean="0"/>
              <a:t>... ميثال ... اذا كان وقت التمرين (20) ثانية فوقت الراحة بين التمارين تكون (20) ثانية أو اكثر </a:t>
            </a:r>
            <a:endParaRPr lang="ar-IQ" sz="3000" b="1" dirty="0" smtClean="0"/>
          </a:p>
        </p:txBody>
      </p:sp>
    </p:spTree>
    <p:extLst>
      <p:ext uri="{BB962C8B-B14F-4D97-AF65-F5344CB8AC3E}">
        <p14:creationId xmlns:p14="http://schemas.microsoft.com/office/powerpoint/2010/main" val="2420313663"/>
      </p:ext>
    </p:extLst>
  </p:cSld>
  <p:clrMapOvr>
    <a:masterClrMapping/>
  </p:clrMapOvr>
  <mc:AlternateContent xmlns:mc="http://schemas.openxmlformats.org/markup-compatibility/2006" xmlns:p14="http://schemas.microsoft.com/office/powerpoint/2010/main">
    <mc:Choice Requires="p14">
      <p:transition spd="slow" p14:dur="1200">
        <p14:prism dir="r"/>
        <p:sndAc>
          <p:stSnd>
            <p:snd r:embed="rId2" name="laser.wav"/>
          </p:stSnd>
        </p:sndAc>
      </p:transition>
    </mc:Choice>
    <mc:Fallback xmlns="">
      <p:transition spd="slow">
        <p:fade/>
        <p:sndAc>
          <p:stSnd>
            <p:snd r:embed="rId3"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par>
                          <p:cTn id="11" fill="hold">
                            <p:stCondLst>
                              <p:cond delay="2100"/>
                            </p:stCondLst>
                            <p:childTnLst>
                              <p:par>
                                <p:cTn id="12" presetID="45"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par>
                          <p:cTn id="17" fill="hold">
                            <p:stCondLst>
                              <p:cond delay="4100"/>
                            </p:stCondLst>
                            <p:childTnLst>
                              <p:par>
                                <p:cTn id="18" presetID="45"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2000"/>
                                        <p:tgtEl>
                                          <p:spTgt spid="3">
                                            <p:txEl>
                                              <p:pRg st="2" end="2"/>
                                            </p:txEl>
                                          </p:spTgt>
                                        </p:tgtEl>
                                      </p:cBhvr>
                                    </p:animEffect>
                                    <p:anim calcmode="lin" valueType="num">
                                      <p:cBhvr>
                                        <p:cTn id="21"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2"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350486</TotalTime>
  <Words>9704</Words>
  <Application>Microsoft Office PowerPoint</Application>
  <PresentationFormat>On-screen Show (4:3)</PresentationFormat>
  <Paragraphs>1124</Paragraphs>
  <Slides>134</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134</vt:i4>
      </vt:variant>
    </vt:vector>
  </HeadingPairs>
  <TitlesOfParts>
    <vt:vector size="137" baseType="lpstr">
      <vt:lpstr>تصميم افتراضي</vt:lpstr>
      <vt:lpstr>Office Theme</vt:lpstr>
      <vt:lpstr>Clip</vt:lpstr>
      <vt:lpstr>التعلم الحركى  Motor Learning  </vt:lpstr>
      <vt:lpstr>PowerPoint Presentation</vt:lpstr>
      <vt:lpstr>   **مفردات ومفاهيم عامة حول الدرس التعلم الحركي  تعريف المصطلحات / التعلم، التعليم، التعلم الحركي، علم الحركة، الاداء الحركي  .  التعلم : Learning   (هو تغيير أو تعديل في السلوك الإنسان تحدث نتيجة دخوله في تجربة أو ممارسة عمل معين).  الاداء : performance  (هو الشكل الظاهري لعملية التعلم، أو هو نتيجة عملية التعلم )  التعلم الحركى : Motor Learning  (هو تغيير ثابت نسبيا في السلوك أو الأداء الحركي للفرد تحدث نتيجة التدريب والتكرار والتصحيح  ويؤدي الى إكتساب وتحسين المهارات الحركية)  .       </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مفهوم الحركة وانواعها </vt:lpstr>
      <vt:lpstr>PowerPoint Presentation</vt:lpstr>
      <vt:lpstr>كيفية حدوث الحركة فسلجيا لدى الإنسان   </vt:lpstr>
      <vt:lpstr>PowerPoint Presentation</vt:lpstr>
      <vt:lpstr>PowerPoint Presentation</vt:lpstr>
      <vt:lpstr>  البناء الحركي أو(الشكل الظاهري لحركة الانسان)</vt:lpstr>
      <vt:lpstr> 1- الحركات الثلاثية (حركات الوحيدة)  </vt:lpstr>
      <vt:lpstr>أ-القسم التحضيري أو( الاعدادي)</vt:lpstr>
      <vt:lpstr>ب- القســـــم الرئيــــسي </vt:lpstr>
      <vt:lpstr> 2- الحركة الثنائية ( حركات متكررة )  </vt:lpstr>
      <vt:lpstr>3- الحركات المركبة </vt:lpstr>
      <vt:lpstr>PowerPoint Presentation</vt:lpstr>
      <vt:lpstr>مسارات أو (مراحل) التعلم الحركي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القـــــــــدرات الحركيــــــــــة (Motor  Abilities) :  ان كل صفة المعروفة لدينا في التربية الرياضية يكتسبها الرياضي أو يتعلمها ويتدرب عليها تسمى صفة حركية، وهي صفة مكتسبة من المحيط ويكون التدريب أو ممارسة اساسا لها والتطور يكون حسب قابلية الفرد الجسمية والحسية والادراكية     </vt:lpstr>
      <vt:lpstr>PowerPoint Presentation</vt:lpstr>
      <vt:lpstr>القـــــــــــدرات البدنيــــــــــــــة (physical  Abilities)     :  وهي صفات تتعلق بالناحية الجسمية للانسان وتكون موروثة منذ الولادة ويمكن تطويرها من خلال التمرين والتدريب من اجل رفع مستوى الاداء البدني والمهاري </vt:lpstr>
      <vt:lpstr>1- القوة -                                  :(Strength)     هى امكانية التغلب على المقاومة الخارجية أو مواجهتها وهي تعد من اهم المكونات الاداء الحركي لان كل حركة تعتمد بالاساس على القوة،  فلولا القوة لفقد الانسان الحركة . </vt:lpstr>
      <vt:lpstr>المهــــــــــــــارات الحـــــــــــــركية وتصنيفاتـــــــــــها:  مفهوم المهارة: هي قدرة عالية على الإنجاز سواء كانت بشكل منفرد أو داخل الفريق أو ضد منافس بأداة أو بدونها . المهارة حسب المعادلة الآتية هي (المهارة = السرعة * الدقة * الشكل*الملائمة)  أي يعني ( Skill =  Speed * Accuracy * Form * Adaptability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إن العمليات العقلية التي تسمى في بعض الأحيان برمجة المعلومات ((Information Processing, وهي الإحداث التي تدور داخل  الدماغ منذ لحظة دخول المثير الى لحظة اتخاذ القرار وتنفيذها بالإجابة عن ذلك المثير عن طريق إشارات حسية من (الجهاز العصبي المركزي الى الجهاز العصبي المحيطي ومن ثم الى العضلات المطلوب عملها).   وقبل الخوض في مراحل العمليات العقلية لابد ان تأخذ فكرة عن -- الجهاز العصبي المركزي                     :(Central Nervous System)  يتكون الجهاز العصبي المركزي من ( الدماغ وجذع الدماغ والحبل الشوكي) ويكون هذا الجهاز محفوظا بين عظام قوية، (فالدماغ محفوظ داخل الجمجمة) و(الحبل الشوكي محفوظ داخل الفقرات)  يعني (إن الجهاز العصبي المركزي هو مركز السيطرة وتحديد الأوامر للكثير من الاستجابات).           </vt:lpstr>
      <vt:lpstr>PowerPoint Presentation</vt:lpstr>
      <vt:lpstr> إما الجهاز العصبي المحيطي فهو مجموعة من الأعصاب المرتبطة (بجذع الدماغ والحبل الشوكي) وان واجب هذه الأعصاب تحويل المستقبلات الحسية والعضلات والغدد بالأوامر الحسية, أي (يمثل خطوط الاتصال)  </vt:lpstr>
      <vt:lpstr>مــراحــل العمليــات العقليـــة (قؤناغةكاني كردارة ميَشكيةكان)  :</vt:lpstr>
      <vt:lpstr> مــرحـلـة الثانية:(تحديد المثيرات) (دياريكردني هاندةرةر(زانياري)-وروذيَنةر </vt:lpstr>
      <vt:lpstr> مــرحــلة الثالثة:(البحث في الذاكرة) ((Searching In Memory (طةرِان و كرداري بيرخستنةوة (يادكردنةوة) </vt:lpstr>
      <vt:lpstr> (أنواع الذاكرة) ((Types Of Memory  (جؤرةكاني بيرخستنةوة (يادكردنةوة) </vt:lpstr>
      <vt:lpstr>ب-الذاكرة الطويلة الأمد: في هذا النوع من الذاكرة يصل التذكر الى ساعات وأيام وسنوات وهناك علاقة إرتباطية بين الذاكرة القصيرة والطويلة فقابلية الخزن في الذاكرة الطويلة عالية جدا،إذ يتم خزن معلومات كثيرة وعندما تصل هذه المعلومات الى الخزن الطويل يصعب نسيانه، ومن العوامل التي تؤثر في الذاكرة الطويلة الأمد هو زيادة التدريب والتكرارات للفعالية التي يقوم بها اللاعب او المتعلم.   </vt:lpstr>
      <vt:lpstr> (النسيان) ((Forget (لةبيركردن)  : النسيان: هو عدم القدرة على إسترجاع المعلومات المناسبة في الوقت المناسب : والنسيان (النعمة و النقمة) </vt:lpstr>
      <vt:lpstr>PowerPoint Presentation</vt:lpstr>
      <vt:lpstr>مــرحــلة الرابعـة:(التفاعل بين المخزون وبين المثير )  – إتخاذ القرار (برِيار وةرطرتن)</vt:lpstr>
      <vt:lpstr>مــرحــلة الخامسة:(التنفيذ القرار)  (جيَبةجيَكردني برِيارةكة)</vt:lpstr>
      <vt:lpstr>       مخطط لمراحل العمليات العقلية                                                     </vt:lpstr>
      <vt:lpstr>PowerPoint Presentation</vt:lpstr>
      <vt:lpstr>PowerPoint Presentation</vt:lpstr>
      <vt:lpstr> تتحرك اجزاء الجسم مع بعضها لتكوين الحركة، وتنقل الحركة من جزء الى اخر عن طريق المفاصل بشكل انسيابي ومترابط لخدمة واجب الحركي اوهدف الحركة ويمكن تقسيم نقل الحركة الى نوعين    </vt:lpstr>
      <vt:lpstr>ثــــــانيــــــــا: النقل الحركى من الخارج الى الداخل أو من الاجزاء الى الجذع </vt:lpstr>
      <vt:lpstr>PowerPoint Presentation</vt:lpstr>
      <vt:lpstr>التغذية الراجعة (عائد المعلومات ) feed back </vt:lpstr>
      <vt:lpstr> هناك نوعين رئيسيين من التغذية الراجعة :   1- التغذية الراجعة الخارجية:(هى المعلومات الاضافية التي تقدم من خارج الجسم الرياضي عن طريق شخص اخر)   2- التغذية الراجعة الداخلية:(هي حصول المعلومات من خلال القنوات الحسية المختلفة بالاخص الحركات الحساسة التي يستطيع الرياضي تشخيص اخطائه(  </vt:lpstr>
      <vt:lpstr>انواع التغذية الراجعة  في التعلم الحركي</vt:lpstr>
      <vt:lpstr>PowerPoint Presentation</vt:lpstr>
      <vt:lpstr>مفهوم التمرين:هو مجموعة من الحركات التي تؤدى لأغراض مختلفة وصولا بالمتعلم (اللاعب) الى أقصى قدرة على الأداء الحركي(المهاري) في الفعاليات الرياضية  . </vt:lpstr>
      <vt:lpstr>PowerPoint Presentation</vt:lpstr>
      <vt:lpstr> (أساليب جدولة التمرين  ( Scheduling methods Exercise      </vt:lpstr>
      <vt:lpstr> (أنواع أساليب جدولة التمرين )</vt:lpstr>
      <vt:lpstr>أولا/ أسلوبي التمرين المتسلسل - العشوائي - أسلوب التمرين المتسلسل (Style Serial Exercise) هو أداء عدة مهارات متسلسلة وتكون تمريناتها بمحاولات متتالية عديدة لمهارة واحدة بدون ممارسة مهارة اخرى لحين إكمال إكتساب تعلمها وإتقانها مثل (أنواع المناولات في كرة القدم) ،  كالمناولات بـ (داخل –خارج - وجه) القدم . - أسلوب التمرين العشوائي (Style Random  Exercise)   وهوتبادل محاولات التمرين على مهارة معينة وتليها الثانية والثالثة، أي تكون تمريناتها بشكل عشوائي، أي المتعلم يدور بين هذه المهارات من دون التمرن على المهارة نفسها في محاولتين متتاليتين مثل(أنواع المناولات في كرة القدم)،  كالمناولات بـ (داخل –خارج - وجه) القدم . </vt:lpstr>
      <vt:lpstr>PowerPoint Presentation</vt:lpstr>
      <vt:lpstr>PowerPoint Presentation</vt:lpstr>
      <vt:lpstr>PowerPoint Presentation</vt:lpstr>
      <vt:lpstr>لذا الفرق مابين التمرين الكلي و الجزئي هو: * التمرين الكلي يتناسب او يتلائم مع المتعلمين الذين لديهم الخبرة في المهارة المراد تعلمها ولو خبرة قليلة.     * التمرين الجزئي يتناسب مع المتعلمين الذين ليس  لديهم الخبرة في المهارة.................... * التمرين الكلي يتناسب مع المهارات السهلة من حيث تطبيقها.............  * التمرين الجزئي يتناسب مع المهارات الصعبة من حيث تطبيقها  . </vt:lpstr>
      <vt:lpstr>PowerPoint Presentation</vt:lpstr>
      <vt:lpstr>PowerPoint Presentation</vt:lpstr>
      <vt:lpstr>PowerPoint Presentation</vt:lpstr>
      <vt:lpstr>التــــــــــدريــب الـــــــــــــذهني:    Mental   Training هو عملية تكرار التصور الذاتي الارادي لخط سير حركة رياضية معينة، ويحتوي هذا التصور على عوامل الرؤيا والسمع والاحساس بالحركة والمكان والزمن، أى كل ما يختص بالحركة دون الاداء الفعلي لها .  </vt:lpstr>
      <vt:lpstr>PowerPoint Presentation</vt:lpstr>
      <vt:lpstr>PowerPoint Presentation</vt:lpstr>
      <vt:lpstr>PowerPoint Presentation</vt:lpstr>
      <vt:lpstr>الفعل الحركي للعمليات العقلية    يمكن تقسيم هذه العمليات الى ثلاث مؤشرات اساسية يلعب كل منها دورا مهما في اعداد للاستجابة المنسجمة مع الهدف بصغة رد فعل الحركي ، و هذه المؤشرات هي : </vt:lpstr>
      <vt:lpstr>PowerPoint Presentation</vt:lpstr>
      <vt:lpstr>العمليات العقلية للفعل الكامن : هي عملية التنظيم للتهئة استجابات حركية أو لرسم برامج الحركية ، حيث تلعب فيها الذاكرة دورا مهما ..</vt:lpstr>
      <vt:lpstr>PowerPoint Presentation</vt:lpstr>
      <vt:lpstr>PowerPoint Presentation</vt:lpstr>
      <vt:lpstr>نظريات التعلم الحركي  </vt:lpstr>
      <vt:lpstr>عملية السيطرة الحركية تعتمد على نظرتين و كلاهما تفسران عملية السيطرة الحركية</vt:lpstr>
      <vt:lpstr>PowerPoint Presentation</vt:lpstr>
      <vt:lpstr>PowerPoint Presentation</vt:lpstr>
      <vt:lpstr>PowerPoint Presentation</vt:lpstr>
      <vt:lpstr> طرائق التعلم الحركي(جدولة الممارسة ) Condition of Practice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نقل أثر التعلم  ( طواستنةوةى كاريطةرى فيَربوون ) Transfer of Learning</vt:lpstr>
      <vt:lpstr>تعددت الاراء حول انواع انتقال اثر التعلم منها  </vt:lpstr>
      <vt:lpstr>PowerPoint Presentation</vt:lpstr>
      <vt:lpstr>PowerPoint Presentation</vt:lpstr>
      <vt:lpstr>PowerPoint Presentation</vt:lpstr>
      <vt:lpstr>PowerPoint Presentation</vt:lpstr>
      <vt:lpstr>PowerPoint Presentation</vt:lpstr>
      <vt:lpstr>أبعاد ظاهرة إنتقال أثر التعلم  -هناك اربعة ابعاد رئيسية في تفسير ظاهرة انتقال اثر التعلم وهي :  </vt:lpstr>
      <vt:lpstr>PowerPoint Presentation</vt:lpstr>
      <vt:lpstr>PowerPoint Presentation</vt:lpstr>
      <vt:lpstr>PowerPoint Presentation</vt:lpstr>
      <vt:lpstr>انواع المنحنيات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منحيات الزيادة المنتظمة </vt:lpstr>
      <vt:lpstr>PowerPoint Presentation</vt:lpstr>
      <vt:lpstr>الهضاب الكاذبة والهضاب النهائية </vt:lpstr>
      <vt:lpstr>PowerPoint Presentation</vt:lpstr>
      <vt:lpstr>س/ ارسم منحنى لنسبة التغيير في تعلم مهارة التصويب بكرة اليد في زواية المحددة في المرمى حسب الجدول الاتى   </vt:lpstr>
      <vt:lpstr>الوسائل التعليمية </vt:lpstr>
      <vt:lpstr>فوائد استخدام الوسائل التعليمية </vt:lpstr>
      <vt:lpstr>انواع الوسائل التعليمية في درس التربية البدنية والرياضية </vt:lpstr>
      <vt:lpstr>التدريب الذهني :  Mental practice هو عملية تكرار التصور الذاتي الارادي لخط سير حركة رياضية معينة ، ويحتوي هذا التصور على عوامل الرؤيا السمع والاحساس بالحركة والمكان والزمن ، أى كل ما يختص بالحركة دون الاداء الفعلي لها .  </vt:lpstr>
      <vt:lpstr>خطوات التدريب الذهني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التعلم الحركى Motor Learning  </dc:title>
  <dc:creator>taji zewi</dc:creator>
  <cp:lastModifiedBy>aso</cp:lastModifiedBy>
  <cp:revision>678</cp:revision>
  <dcterms:created xsi:type="dcterms:W3CDTF">2013-09-04T21:15:43Z</dcterms:created>
  <dcterms:modified xsi:type="dcterms:W3CDTF">2019-05-04T06:52:09Z</dcterms:modified>
</cp:coreProperties>
</file>