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2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7615978-D041-4E45-8DBC-EDADEC19BA7C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6218718-53D9-44AB-95F1-29E4CCB5B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5978-D041-4E45-8DBC-EDADEC19BA7C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8718-53D9-44AB-95F1-29E4CCB5B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5978-D041-4E45-8DBC-EDADEC19BA7C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8718-53D9-44AB-95F1-29E4CCB5B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5978-D041-4E45-8DBC-EDADEC19BA7C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8718-53D9-44AB-95F1-29E4CCB5B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5978-D041-4E45-8DBC-EDADEC19BA7C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8718-53D9-44AB-95F1-29E4CCB5B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5978-D041-4E45-8DBC-EDADEC19BA7C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8718-53D9-44AB-95F1-29E4CCB5B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5978-D041-4E45-8DBC-EDADEC19BA7C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8718-53D9-44AB-95F1-29E4CCB5B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5978-D041-4E45-8DBC-EDADEC19BA7C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8718-53D9-44AB-95F1-29E4CCB5B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5978-D041-4E45-8DBC-EDADEC19BA7C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8718-53D9-44AB-95F1-29E4CCB5B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5978-D041-4E45-8DBC-EDADEC19BA7C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8718-53D9-44AB-95F1-29E4CCB5BD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5978-D041-4E45-8DBC-EDADEC19BA7C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8718-53D9-44AB-95F1-29E4CCB5B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7615978-D041-4E45-8DBC-EDADEC19BA7C}" type="datetimeFigureOut">
              <a:rPr lang="en-US" smtClean="0"/>
              <a:pPr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6218718-53D9-44AB-95F1-29E4CCB5BD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C95744ED-A1E4-32E4-CFA7-55DCDBA03E2D}"/>
              </a:ext>
            </a:extLst>
          </p:cNvPr>
          <p:cNvSpPr txBox="1">
            <a:spLocks/>
          </p:cNvSpPr>
          <p:nvPr/>
        </p:nvSpPr>
        <p:spPr>
          <a:xfrm>
            <a:off x="1115617" y="4421080"/>
            <a:ext cx="6927552" cy="12606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en-US" dirty="0"/>
              <a:t>PRESENTED BY</a:t>
            </a:r>
          </a:p>
          <a:p>
            <a:pPr marL="68580" indent="0" algn="ctr">
              <a:buNone/>
            </a:pPr>
            <a:r>
              <a:rPr lang="en-US" dirty="0"/>
              <a:t>Assist.  Prof. Dr. Ibrahim Othman Hamad</a:t>
            </a:r>
          </a:p>
          <a:p>
            <a:pPr marL="68580" indent="0" algn="ctr">
              <a:buNone/>
            </a:pPr>
            <a:r>
              <a:rPr lang="en-US" dirty="0"/>
              <a:t>College of Science, </a:t>
            </a:r>
            <a:r>
              <a:rPr lang="en-US" dirty="0" err="1"/>
              <a:t>Salahaddin</a:t>
            </a:r>
            <a:r>
              <a:rPr lang="en-US" dirty="0"/>
              <a:t> University-Erbil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7197853-46B4-6728-5030-D5BAEF6A42E7}"/>
              </a:ext>
            </a:extLst>
          </p:cNvPr>
          <p:cNvSpPr txBox="1">
            <a:spLocks/>
          </p:cNvSpPr>
          <p:nvPr/>
        </p:nvSpPr>
        <p:spPr>
          <a:xfrm>
            <a:off x="1490441" y="1176291"/>
            <a:ext cx="6552728" cy="10025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/>
              <a:t>Mathematical ANALYSIS</a:t>
            </a:r>
          </a:p>
          <a:p>
            <a:pPr algn="ctr"/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Class Mathematics Department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74F9F68-AC91-808A-29E4-72AEF095CB7A}"/>
              </a:ext>
            </a:extLst>
          </p:cNvPr>
          <p:cNvSpPr txBox="1">
            <a:spLocks/>
          </p:cNvSpPr>
          <p:nvPr/>
        </p:nvSpPr>
        <p:spPr>
          <a:xfrm>
            <a:off x="1490441" y="2395491"/>
            <a:ext cx="6552728" cy="10025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>
                <a:solidFill>
                  <a:srgbClr val="FF0000"/>
                </a:solidFill>
              </a:rPr>
              <a:t>2023-2024</a:t>
            </a:r>
          </a:p>
        </p:txBody>
      </p:sp>
    </p:spTree>
    <p:extLst>
      <p:ext uri="{BB962C8B-B14F-4D97-AF65-F5344CB8AC3E}">
        <p14:creationId xmlns:p14="http://schemas.microsoft.com/office/powerpoint/2010/main" val="2803608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q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(p) </a:t>
                </a:r>
              </a:p>
              <a:p>
                <a:pPr marL="68580" indent="0">
                  <a:buNone/>
                </a:pPr>
                <a:r>
                  <a:rPr lang="en-US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prove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q is an interior point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(p) .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d(p, q) = h (h &gt; 0, h &lt; r ) …………..(1)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(q) be 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neighbourhood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q.</a:t>
                </a:r>
              </a:p>
              <a:p>
                <a:pPr marL="68580" indent="0">
                  <a:buNone/>
                </a:pPr>
                <a:r>
                  <a:rPr lang="en-US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prove: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(q)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(p) 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(q) 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Now to prove: 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(p) 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now 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(q)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d(x, q) &lt; r – h ………..(2)</a:t>
                </a:r>
              </a:p>
              <a:p>
                <a:pPr marL="6858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360" t="-2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4327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d(x , p)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d(x , q) + d(q , p)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(by triangle inequality)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r – h + h = r   (by (1) &amp; (2))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d(x , p) &lt; r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p</m:t>
                    </m:r>
                    <m:r>
                      <m:rPr>
                        <m:nor/>
                      </m:rP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Therefore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 −</m:t>
                        </m:r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(q)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(p)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i.e., there exists 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neighbourhood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q which is contained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(p).</a:t>
                </a:r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 is an interior point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(p).</a:t>
                </a:r>
              </a:p>
              <a:p>
                <a:pPr marL="6858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60" t="-1389" b="-2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57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 q is arbitrary, every point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(p) is an interior point.</a:t>
                </a:r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(p) is an open set and 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 this is an arbitrary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neighbourhood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can say that every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neighbourhood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an open set.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360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0127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68580" indent="0">
                  <a:buNone/>
                </a:pP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DEFINITION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LIMIT POINT OF A SET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(X , d) be a metric space.  Let 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⊂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X. Let 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X.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p is said to be a limit point of E if every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neighbourhood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p contains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atleast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one point of E other than p.</a:t>
                </a:r>
              </a:p>
              <a:p>
                <a:pPr marL="68580" indent="0">
                  <a:buNone/>
                </a:pP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DEFINITION: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DERIVED SET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set of all limit points of E is called derived set of E. It is denoted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858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360" t="-1389" r="-1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8860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68580" indent="0">
                  <a:buNone/>
                </a:pP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E = ( -1 , 10]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Limit points of E = -1,10 and all reals between -1 and 10.</a:t>
                </a:r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{ -1,10, all reals between -1 and 10}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= [ -1, 10]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E = (1,5)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∪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{5}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Limit point of E = 1,5, all reals between 1 and 5.</a:t>
                </a: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360" t="-1389" b="-2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3731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68580" indent="0">
                  <a:buNone/>
                </a:pP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DEFINITION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CLOSED SET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(X , d) be a metric space.  Let 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⊂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X.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E is said to be closed set if every limit point of E is a point of E.</a:t>
                </a:r>
              </a:p>
              <a:p>
                <a:pPr marL="68580" indent="0">
                  <a:buNone/>
                </a:pP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E = [0 , 1]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⊂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Limit points of E = 0, 1, all reals between 0 and 1.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Points of E = 0, 1, all reals between 0 and 1.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Therefore E is closed.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General, every closed interval is a closed set.</a:t>
                </a:r>
              </a:p>
              <a:p>
                <a:pPr marL="6858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90" t="-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182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68580" indent="0">
                  <a:buNone/>
                </a:pP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DEFINITION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COMPLEMENT OF A SET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(X , d) be a metric space.  Let E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⊂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X.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complement of E is denoted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is defined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{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 ∈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∉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}</m:t>
                    </m:r>
                  </m:oMath>
                </a14:m>
                <a:endParaRPr lang="en-US" b="0" dirty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68580" indent="0">
                  <a:buNone/>
                </a:pP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d) be a Metric space.</a:t>
                </a:r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∅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360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854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5372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RELATION BETWEEN OPEN AND CLOSED SETS</a:t>
            </a:r>
            <a:b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68580" indent="0">
                  <a:buNone/>
                </a:pP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set E is open iff its complement is closed.</a:t>
                </a:r>
              </a:p>
              <a:p>
                <a:pPr marL="68580" indent="0">
                  <a:buNone/>
                </a:pP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Proof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68580" indent="0">
                  <a:buNone/>
                </a:pPr>
                <a:r>
                  <a:rPr lang="en-US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Necessary part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E be open.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prove: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closed.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p be a limit point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 is enough to show that 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858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360" t="-2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1407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 p is a limit point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every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neighbourhood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p contain at least one point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other than p.</a:t>
                </a:r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No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neighbourhood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p is contained in E.</a:t>
                </a:r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 is not an interior point of E.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 E is open.</a:t>
                </a:r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</a:t>
                </a:r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sup>
                    </m:sSup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 p is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arbitrary,we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say every limit point is a point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Therefore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closed.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90" t="-2951" r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3772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68580" indent="0">
                  <a:buNone/>
                </a:pPr>
                <a:r>
                  <a:rPr lang="en-US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Sufficient part: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closed.</a:t>
                </a:r>
              </a:p>
              <a:p>
                <a:pPr marL="68580" indent="0">
                  <a:buNone/>
                </a:pPr>
                <a:r>
                  <a:rPr lang="en-US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prove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E is open.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(arbitrary).</a:t>
                </a:r>
              </a:p>
              <a:p>
                <a:pPr marL="68580" indent="0">
                  <a:buNone/>
                </a:pPr>
                <a:r>
                  <a:rPr lang="en-US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prove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p is an interior point of E.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 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which implies 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∉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closed.</a:t>
                </a:r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 is not a limit point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there exists 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neighbourhood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of p which contains no point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90" t="-2951" r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5886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METRIC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sz="2000" b="1" dirty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DEFINITION:</a:t>
                </a:r>
                <a:r>
                  <a:rPr lang="en-US" sz="2000" i="1" dirty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METRIC</a:t>
                </a:r>
              </a:p>
              <a:p>
                <a:pPr marL="6858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Let X be a non empty set. Define d:X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00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2000" b="0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en-US" sz="2000" b="0" dirty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6858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Then d is said to be a metric on X  if it satisfies the following conditions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Non negativity:</a:t>
                </a:r>
              </a:p>
              <a:p>
                <a:pPr marL="6858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d(</a:t>
                </a:r>
                <a:r>
                  <a:rPr lang="en-US" sz="2000" dirty="0" err="1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x,y</a:t>
                </a:r>
                <a:r>
                  <a:rPr lang="en-US" sz="2000" dirty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0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 0 for all x, y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𝑋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ea typeface="BatangChe" panose="02030609000101010101" pitchFamily="49" charset="-127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Definiteness:</a:t>
                </a:r>
              </a:p>
              <a:p>
                <a:pPr marL="6858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d(x, y)=0 iff x=y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Symmetry:</a:t>
                </a:r>
              </a:p>
              <a:p>
                <a:pPr marL="6858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d(</a:t>
                </a:r>
                <a:r>
                  <a:rPr lang="en-US" sz="2000" dirty="0" err="1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x,y</a:t>
                </a:r>
                <a:r>
                  <a:rPr lang="en-US" sz="2000" dirty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) = d(</a:t>
                </a:r>
                <a:r>
                  <a:rPr lang="en-US" sz="2000" dirty="0" err="1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y,x</a:t>
                </a:r>
                <a:r>
                  <a:rPr lang="en-US" sz="2000" dirty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Triangle inequality:</a:t>
                </a:r>
              </a:p>
              <a:p>
                <a:pPr marL="68580" indent="0">
                  <a:buNone/>
                </a:pPr>
                <a:r>
                  <a:rPr lang="en-US" sz="2000" dirty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d(</a:t>
                </a:r>
                <a:r>
                  <a:rPr lang="en-US" sz="2000" dirty="0" err="1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x,y</a:t>
                </a:r>
                <a:r>
                  <a:rPr lang="en-US" sz="2000" dirty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 d(</a:t>
                </a:r>
                <a:r>
                  <a:rPr lang="en-US" sz="2000" dirty="0" err="1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x,z</a:t>
                </a:r>
                <a:r>
                  <a:rPr lang="en-US" sz="2000" dirty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) + d(</a:t>
                </a:r>
                <a:r>
                  <a:rPr lang="en-US" sz="2000" dirty="0" err="1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z,y</a:t>
                </a:r>
                <a:r>
                  <a:rPr lang="en-US" sz="2000" dirty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)		for all x, y, z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 X</a:t>
                </a:r>
              </a:p>
              <a:p>
                <a:pPr marL="68580" indent="0">
                  <a:buNone/>
                </a:pPr>
                <a:endParaRPr lang="en-US" sz="2000" dirty="0">
                  <a:latin typeface="Times New Roman" panose="02020603050405020304" pitchFamily="18" charset="0"/>
                  <a:ea typeface="BatangChe" panose="02030609000101010101" pitchFamily="49" charset="-127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ea typeface="BatangChe" panose="02030609000101010101" pitchFamily="49" charset="-127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ea typeface="BatangChe" panose="02030609000101010101" pitchFamily="49" charset="-127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ea typeface="BatangChe" panose="02030609000101010101" pitchFamily="49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431"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304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 implies that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neighbourhood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of p such that N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∩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∅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i.e.,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∃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neighbourhood N of p such that 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⊂ 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  <a:cs typeface="Times New Roman" panose="020206030504050203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=E</a:t>
                </a:r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⇒∃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neighbourhood N of p such that 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⊂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 is an interior point of E.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 p is arbitrary, every point of E is an interior point of E.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Therefore E is open.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360" t="-2431" b="-3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4489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>
            <a:softEdge rad="635000"/>
          </a:effectLst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sz="8000" dirty="0">
                <a:latin typeface="Algerian" panose="04020705040A02060702" pitchFamily="8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41133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DEFINITION: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METRIC SPACE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non empty set X along with the metric d on X is called Metric space. It is denoted by (X, d) or simply X.</a:t>
                </a:r>
              </a:p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X =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 d: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by d(x, y)=|x – y | for all  x , 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" indent="0">
                  <a:buNone/>
                </a:pP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check: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 is a metric 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Non negativity: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d(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|x – y |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 0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Definiteness: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d(x, y) = 0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|x – y |  =0</a:t>
                </a:r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⇔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 x – y =0</a:t>
                </a:r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⇔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 x = y</a:t>
                </a:r>
              </a:p>
              <a:p>
                <a:pPr marL="68580" indent="0">
                  <a:buNone/>
                </a:pPr>
                <a:endParaRPr lang="en-US" dirty="0">
                  <a:latin typeface="Times New Roman" panose="02020603050405020304" pitchFamily="18" charset="0"/>
                  <a:ea typeface="BatangChe" panose="02030609000101010101" pitchFamily="49" charset="-127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t="-1736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2445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Symmetry: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d(x, y) = |x – y |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| -(y – x)|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|y- x |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d(y , x)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Triangle inequality: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d(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|x- y|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=| x –z + z – y |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= |(x-z) – (y-z)|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= |(x-z) + (z-y)|</a:t>
                </a:r>
              </a:p>
              <a:p>
                <a:pPr marL="6858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|x-z| + |z-y|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=d(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x,z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+ d(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z,y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	for all x, y, z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i="1" dirty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431" b="-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9866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 d satisfies all the axioms of the metric.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Hence d is the metric 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called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Usual Metric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Standard Metric.</a:t>
                </a:r>
              </a:p>
              <a:p>
                <a:pPr marL="68580" indent="0">
                  <a:buNone/>
                </a:pP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Definition: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NEIGHBOURHOOD OF A POINT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(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X,d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be a Metric space.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X , then a </a:t>
                </a:r>
                <a:r>
                  <a:rPr lang="en-US" dirty="0" err="1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neighbourhood</a:t>
                </a:r>
                <a:r>
                  <a:rPr lang="en-US" dirty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 of a point p is a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(p) defined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(p) = { 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 X : d(</a:t>
                </a:r>
                <a:r>
                  <a:rPr lang="en-US" dirty="0" err="1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x,y</a:t>
                </a:r>
                <a:r>
                  <a:rPr lang="en-US" dirty="0">
                    <a:latin typeface="Times New Roman" panose="02020603050405020304" pitchFamily="18" charset="0"/>
                    <a:ea typeface="BatangChe" panose="02030609000101010101" pitchFamily="49" charset="-127"/>
                    <a:cs typeface="Times New Roman" panose="02020603050405020304" pitchFamily="18" charset="0"/>
                  </a:rPr>
                  <a:t>) &lt; r}. The number r &gt; 0 is called radius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(p).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360" t="-1389" r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3565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DEFINITION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INTERIOR POINT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(X , d) be a metric space.  Let E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X. Let 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E.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p is said to be an interior point of E if there exists 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neighbourhood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(p)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⊂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E.</a:t>
                </a:r>
              </a:p>
              <a:p>
                <a:pPr marL="68580" indent="0">
                  <a:buNone/>
                </a:pP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X =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{…, -2,-1,0,1,2, …}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⊂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W.K.T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Neighbourhood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x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(x) =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,</m:t>
                    </m:r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m:rPr>
                        <m:nor/>
                      </m:rPr>
                      <a:rPr lang="en-US" b="0" i="0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𝜖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2,The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neighbourhood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-1 = ( -3, 1)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⊄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is, we cannot find any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neighbourhood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any integer which is contained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Therefore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ℤ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no interior points.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t="-2431" r="-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5211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OF INTERIOR POINT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E = (2 , 6)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⊂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reals between 2 and 6 are interior points.</a:t>
                </a:r>
              </a:p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DEFINITION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OPEN SET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(X , d) be a metric space. Let 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⊂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X. then E is said to be an open set if every point of  E is an interior point.</a:t>
                </a:r>
              </a:p>
              <a:p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 OF OPEN SET: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X = </a:t>
                </a:r>
                <a14:m>
                  <m:oMath xmlns:m="http://schemas.openxmlformats.org/officeDocument/2006/math">
                    <m:r>
                      <a:rPr lang="en-US" b="0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with usual metric.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E = (-1 , 5)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Points of E = all reals between -1 and 5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Interior point of E = all reals between -1 and 5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Therefore E is open.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General, Every open interval is open.</a:t>
                </a:r>
              </a:p>
              <a:p>
                <a:pPr marL="6858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t="-1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8731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Let E = (0, 5)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⋃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{7}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⊂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Points of E = all reals between 0 and 5, 7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Interior points of E = all reals between 0 and 5.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Therefore E is not open.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E = [1 , 5]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⊂</m:t>
                    </m:r>
                    <m:r>
                      <a:rPr lang="en-US" i="1" dirty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Points of E = 1, 5 and all reals between 1 and 5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Interior points of E = all reals between 1 and 5.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Therefore E is not open.</a:t>
                </a:r>
              </a:p>
              <a:p>
                <a:pPr marL="6858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360" t="-2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5906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68580" indent="0">
                  <a:buNone/>
                </a:pP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Theorem: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Every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neighbourhood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an open set.</a:t>
                </a:r>
              </a:p>
              <a:p>
                <a:pPr marL="68580" indent="0">
                  <a:buNone/>
                </a:pP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Proof: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(X , d) be a Metric space.</a:t>
                </a:r>
              </a:p>
              <a:p>
                <a:pPr marL="6858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(p) be an arbitrary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neighbourhood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p, r &gt; 0.</a:t>
                </a:r>
              </a:p>
              <a:p>
                <a:pPr marL="68580" indent="0">
                  <a:buNone/>
                </a:pPr>
                <a:r>
                  <a:rPr lang="en-US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prove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(p) is an open set.</a:t>
                </a:r>
              </a:p>
              <a:p>
                <a:pPr marL="68580" indent="0">
                  <a:buNone/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i.e.,</a:t>
                </a:r>
                <a:r>
                  <a:rPr lang="en-US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</a:t>
                </a:r>
                <a:r>
                  <a:rPr lang="en-US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prove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Every point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BatangChe" panose="02030609000101010101" pitchFamily="49" charset="-127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(p) is an interior point.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360" t="-2431" b="-3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35081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504</TotalTime>
  <Words>1748</Words>
  <Application>Microsoft Office PowerPoint</Application>
  <PresentationFormat>On-screen Show (4:3)</PresentationFormat>
  <Paragraphs>168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Algerian</vt:lpstr>
      <vt:lpstr>Cambria Math</vt:lpstr>
      <vt:lpstr>Century Gothic</vt:lpstr>
      <vt:lpstr>Times New Roman</vt:lpstr>
      <vt:lpstr>Wingdings 2</vt:lpstr>
      <vt:lpstr>Austin</vt:lpstr>
      <vt:lpstr>PowerPoint Presentation</vt:lpstr>
      <vt:lpstr> METRIC SPACE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RELATION BETWEEN OPEN AND CLOSED SETS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Elcot</dc:creator>
  <cp:lastModifiedBy>Ibrahim Othman</cp:lastModifiedBy>
  <cp:revision>112</cp:revision>
  <dcterms:created xsi:type="dcterms:W3CDTF">2015-10-03T16:12:41Z</dcterms:created>
  <dcterms:modified xsi:type="dcterms:W3CDTF">2024-10-19T19:21:35Z</dcterms:modified>
</cp:coreProperties>
</file>