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824"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6E768A8-D61B-4274-A67C-A922C7B06F40}"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BAED256-EC2C-4204-BD7F-EEEE8C61B3DB}" type="datetimeFigureOut">
              <a:rPr lang="en-US" smtClean="0"/>
              <a:pPr/>
              <a:t>10/19/2024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C6E768A8-D61B-4274-A67C-A922C7B06F40}"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BAED256-EC2C-4204-BD7F-EEEE8C61B3DB}" type="datetimeFigureOut">
              <a:rPr lang="en-US" smtClean="0"/>
              <a:pPr/>
              <a:t>10/19/2024</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6E768A8-D61B-4274-A67C-A922C7B06F40}"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C95744ED-A1E4-32E4-CFA7-55DCDBA03E2D}"/>
              </a:ext>
            </a:extLst>
          </p:cNvPr>
          <p:cNvSpPr txBox="1">
            <a:spLocks/>
          </p:cNvSpPr>
          <p:nvPr/>
        </p:nvSpPr>
        <p:spPr>
          <a:xfrm>
            <a:off x="1108224" y="5157192"/>
            <a:ext cx="6927552" cy="1260629"/>
          </a:xfrm>
          <a:prstGeom prst="rect">
            <a:avLst/>
          </a:prstGeom>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68580" indent="0" algn="ctr">
              <a:buNone/>
            </a:pPr>
            <a:r>
              <a:rPr lang="en-US" dirty="0"/>
              <a:t>PRESENTED BY</a:t>
            </a:r>
          </a:p>
          <a:p>
            <a:pPr marL="68580" indent="0" algn="ctr">
              <a:buNone/>
            </a:pPr>
            <a:r>
              <a:rPr lang="en-US" dirty="0"/>
              <a:t>Assist.  Prof. Dr. Ibrahim Othman Hamad</a:t>
            </a:r>
          </a:p>
          <a:p>
            <a:pPr marL="68580" indent="0" algn="ctr">
              <a:buNone/>
            </a:pPr>
            <a:r>
              <a:rPr lang="en-US" dirty="0"/>
              <a:t>College of Science, </a:t>
            </a:r>
            <a:r>
              <a:rPr lang="en-US" dirty="0" err="1"/>
              <a:t>Salahaddin</a:t>
            </a:r>
            <a:r>
              <a:rPr lang="en-US" dirty="0"/>
              <a:t> University-Erbil</a:t>
            </a:r>
          </a:p>
        </p:txBody>
      </p:sp>
      <p:sp>
        <p:nvSpPr>
          <p:cNvPr id="6" name="Title 1">
            <a:extLst>
              <a:ext uri="{FF2B5EF4-FFF2-40B4-BE49-F238E27FC236}">
                <a16:creationId xmlns:a16="http://schemas.microsoft.com/office/drawing/2014/main" id="{ABB14958-FB20-C3AF-C612-B75A6F8E1923}"/>
              </a:ext>
            </a:extLst>
          </p:cNvPr>
          <p:cNvSpPr txBox="1">
            <a:spLocks/>
          </p:cNvSpPr>
          <p:nvPr/>
        </p:nvSpPr>
        <p:spPr>
          <a:xfrm>
            <a:off x="1483048" y="3522209"/>
            <a:ext cx="6552728" cy="1002541"/>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b="1" dirty="0">
                <a:solidFill>
                  <a:srgbClr val="FF0000"/>
                </a:solidFill>
              </a:rPr>
              <a:t>2023-2024</a:t>
            </a:r>
          </a:p>
        </p:txBody>
      </p:sp>
      <p:sp>
        <p:nvSpPr>
          <p:cNvPr id="10" name="Title 1">
            <a:extLst>
              <a:ext uri="{FF2B5EF4-FFF2-40B4-BE49-F238E27FC236}">
                <a16:creationId xmlns:a16="http://schemas.microsoft.com/office/drawing/2014/main" id="{41B4E3AF-EB12-EA5C-9419-DC51D9EEA836}"/>
              </a:ext>
            </a:extLst>
          </p:cNvPr>
          <p:cNvSpPr txBox="1">
            <a:spLocks/>
          </p:cNvSpPr>
          <p:nvPr/>
        </p:nvSpPr>
        <p:spPr>
          <a:xfrm>
            <a:off x="1483048" y="1702177"/>
            <a:ext cx="6552728" cy="1002541"/>
          </a:xfrm>
          <a:prstGeom prst="rect">
            <a:avLst/>
          </a:prstGeom>
        </p:spPr>
        <p:txBody>
          <a:bodyPr vert="horz" lIns="91440" tIns="45720" rIns="91440" bIns="45720" rtlCol="0" anchor="b">
            <a:noAutofit/>
          </a:bodyPr>
          <a:lst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800" dirty="0"/>
              <a:t>Mathematical ANALYSIS</a:t>
            </a:r>
          </a:p>
          <a:p>
            <a:pPr algn="ctr"/>
            <a:r>
              <a:rPr lang="en-US" sz="2800" dirty="0"/>
              <a:t>3</a:t>
            </a:r>
            <a:r>
              <a:rPr lang="en-US" sz="2800" baseline="30000" dirty="0"/>
              <a:t>rd</a:t>
            </a:r>
            <a:r>
              <a:rPr lang="en-US" sz="2800" dirty="0"/>
              <a:t> Class Mathematics Department</a:t>
            </a:r>
          </a:p>
        </p:txBody>
      </p:sp>
    </p:spTree>
  </p:cSld>
  <p:clrMapOvr>
    <a:masterClrMapping/>
  </p:clrMapOvr>
  <p:transition>
    <p:wipe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642918"/>
            <a:ext cx="8229600" cy="1143000"/>
          </a:xfrm>
        </p:spPr>
        <p:txBody>
          <a:bodyPr/>
          <a:lstStyle/>
          <a:p>
            <a:r>
              <a:rPr lang="en-US" dirty="0"/>
              <a:t> DEFINITION</a:t>
            </a:r>
            <a:endParaRPr lang="en-IN" dirty="0"/>
          </a:p>
        </p:txBody>
      </p:sp>
      <p:sp>
        <p:nvSpPr>
          <p:cNvPr id="3" name="Content Placeholder 2"/>
          <p:cNvSpPr>
            <a:spLocks noGrp="1"/>
          </p:cNvSpPr>
          <p:nvPr>
            <p:ph idx="1"/>
          </p:nvPr>
        </p:nvSpPr>
        <p:spPr/>
        <p:txBody>
          <a:bodyPr>
            <a:normAutofit/>
          </a:bodyPr>
          <a:lstStyle/>
          <a:p>
            <a:pPr>
              <a:buNone/>
            </a:pPr>
            <a:r>
              <a:rPr lang="en-US" dirty="0"/>
              <a:t>Let X be a metric space then the set of all complex valued continues bounded functions with domain x is denoted by </a:t>
            </a:r>
            <a:r>
              <a:rPr lang="az-Cyrl-AZ" dirty="0"/>
              <a:t>Ҫ₍</a:t>
            </a:r>
            <a:r>
              <a:rPr lang="en-IN" dirty="0"/>
              <a:t>ₓ₎ . If f is a continuous function on a compact metric space then f is bounded . So if x is compact </a:t>
            </a:r>
            <a:r>
              <a:rPr lang="az-Cyrl-AZ" dirty="0"/>
              <a:t>Ҫ₍</a:t>
            </a:r>
            <a:r>
              <a:rPr lang="en-IN" dirty="0"/>
              <a:t>ₓ₎ consists of complex valued continuous functions on X .</a:t>
            </a:r>
          </a:p>
          <a:p>
            <a:pPr>
              <a:buNone/>
            </a:pPr>
            <a:r>
              <a:rPr lang="en-US" dirty="0"/>
              <a:t> Let f</a:t>
            </a:r>
            <a:r>
              <a:rPr lang="el-GR" dirty="0"/>
              <a:t>ϵ</a:t>
            </a:r>
            <a:r>
              <a:rPr lang="az-Cyrl-AZ" dirty="0"/>
              <a:t>Ҫ₍</a:t>
            </a:r>
            <a:r>
              <a:rPr lang="en-IN" dirty="0"/>
              <a:t>ₓ₎ then define ǁ f ǁ = </a:t>
            </a:r>
            <a:r>
              <a:rPr lang="en-IN" baseline="-25000" dirty="0"/>
              <a:t>x</a:t>
            </a:r>
            <a:r>
              <a:rPr lang="el-GR" baseline="-25000" dirty="0"/>
              <a:t>ϵ</a:t>
            </a:r>
            <a:r>
              <a:rPr lang="en-IN" baseline="-25000" dirty="0" err="1"/>
              <a:t>X</a:t>
            </a:r>
            <a:r>
              <a:rPr lang="en-IN" dirty="0" err="1"/>
              <a:t>sup</a:t>
            </a:r>
            <a:r>
              <a:rPr lang="en-IN" dirty="0"/>
              <a:t> │f₍ₓ₎│, then ǁ </a:t>
            </a:r>
            <a:r>
              <a:rPr lang="en-IN" dirty="0" err="1"/>
              <a:t>ǁ</a:t>
            </a:r>
            <a:r>
              <a:rPr lang="en-IN" dirty="0"/>
              <a:t> is a norm on </a:t>
            </a:r>
            <a:r>
              <a:rPr lang="az-Cyrl-AZ" dirty="0"/>
              <a:t>Ҫ₍</a:t>
            </a:r>
            <a:r>
              <a:rPr lang="en-IN" dirty="0"/>
              <a:t>ₓ₎ and is called </a:t>
            </a:r>
            <a:r>
              <a:rPr lang="en-IN" dirty="0" err="1"/>
              <a:t>supremum</a:t>
            </a:r>
            <a:r>
              <a:rPr lang="en-IN" dirty="0"/>
              <a:t> norm</a:t>
            </a:r>
          </a:p>
        </p:txBody>
      </p:sp>
    </p:spTree>
  </p:cSld>
  <p:clrMapOvr>
    <a:masterClrMapping/>
  </p:clrMapOvr>
  <p:transition>
    <p:pull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31640" y="2924944"/>
            <a:ext cx="6143668" cy="857256"/>
          </a:xfrm>
        </p:spPr>
        <p:txBody>
          <a:bodyPr>
            <a:normAutofit/>
          </a:bodyPr>
          <a:lstStyle/>
          <a:p>
            <a:r>
              <a:rPr lang="en-US" dirty="0">
                <a:solidFill>
                  <a:srgbClr val="0070C0"/>
                </a:solidFill>
              </a:rPr>
              <a:t>SEQUENCES AND SERIES OF FUNCTIONS </a:t>
            </a:r>
          </a:p>
          <a:p>
            <a:endParaRPr lang="en-IN" dirty="0">
              <a:solidFill>
                <a:srgbClr val="0070C0"/>
              </a:solidFill>
            </a:endParaRPr>
          </a:p>
        </p:txBody>
      </p:sp>
    </p:spTree>
    <p:extLst>
      <p:ext uri="{BB962C8B-B14F-4D97-AF65-F5344CB8AC3E}">
        <p14:creationId xmlns:p14="http://schemas.microsoft.com/office/powerpoint/2010/main" val="3611175312"/>
      </p:ext>
    </p:extLst>
  </p:cSld>
  <p:clrMapOvr>
    <a:masterClrMapping/>
  </p:clrMapOvr>
  <p:transition>
    <p:wipe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a:t>
            </a:r>
            <a:endParaRPr lang="en-IN" dirty="0"/>
          </a:p>
        </p:txBody>
      </p:sp>
      <p:sp>
        <p:nvSpPr>
          <p:cNvPr id="3" name="Content Placeholder 2"/>
          <p:cNvSpPr>
            <a:spLocks noGrp="1"/>
          </p:cNvSpPr>
          <p:nvPr>
            <p:ph idx="1"/>
          </p:nvPr>
        </p:nvSpPr>
        <p:spPr/>
        <p:txBody>
          <a:bodyPr>
            <a:normAutofit/>
          </a:bodyPr>
          <a:lstStyle/>
          <a:p>
            <a:r>
              <a:rPr lang="en-US" dirty="0"/>
              <a:t>INTRODUCTION</a:t>
            </a:r>
          </a:p>
          <a:p>
            <a:r>
              <a:rPr lang="en-US" dirty="0"/>
              <a:t>POINTWISE CONVERGENCE AND UNIFORM CONVERGENCE OF SEQUENCES OF FUNCTIONS</a:t>
            </a:r>
          </a:p>
          <a:p>
            <a:r>
              <a:rPr lang="en-US" dirty="0"/>
              <a:t>CAUCHY</a:t>
            </a:r>
            <a:r>
              <a:rPr lang="el-GR" dirty="0"/>
              <a:t>ʹ</a:t>
            </a:r>
            <a:r>
              <a:rPr lang="en-US" dirty="0"/>
              <a:t> S CRITERION FOR UNIFORM CONVERGENCE </a:t>
            </a:r>
          </a:p>
          <a:p>
            <a:r>
              <a:rPr lang="en-US" dirty="0"/>
              <a:t>THEOREMS</a:t>
            </a:r>
          </a:p>
          <a:p>
            <a:r>
              <a:rPr lang="en-US" dirty="0"/>
              <a:t>UNIFORM CONVERGENCE AND CONTINUITY</a:t>
            </a:r>
          </a:p>
          <a:p>
            <a:r>
              <a:rPr lang="en-US" dirty="0"/>
              <a:t>DEFINITION </a:t>
            </a:r>
          </a:p>
          <a:p>
            <a:r>
              <a:rPr lang="en-US" dirty="0"/>
              <a:t>CONCLUSION</a:t>
            </a:r>
          </a:p>
          <a:p>
            <a:r>
              <a:rPr lang="en-US" dirty="0"/>
              <a:t>REFERENCES</a:t>
            </a:r>
            <a:endParaRPr lang="en-IN" dirty="0"/>
          </a:p>
        </p:txBody>
      </p:sp>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a:t>
            </a:r>
            <a:endParaRPr lang="en-IN" dirty="0"/>
          </a:p>
        </p:txBody>
      </p:sp>
      <p:sp>
        <p:nvSpPr>
          <p:cNvPr id="3" name="Content Placeholder 2"/>
          <p:cNvSpPr>
            <a:spLocks noGrp="1"/>
          </p:cNvSpPr>
          <p:nvPr>
            <p:ph idx="1"/>
          </p:nvPr>
        </p:nvSpPr>
        <p:spPr/>
        <p:txBody>
          <a:bodyPr>
            <a:normAutofit/>
          </a:bodyPr>
          <a:lstStyle/>
          <a:p>
            <a:r>
              <a:rPr lang="en-US" dirty="0"/>
              <a:t>In Mathematics , real analysis is the branch of mathematical analysis that studies the behavior of real numbers ,sequences and series of real numbers and real valued functions .Some particular properties of real –valued sequences and functions that real analysis studies include convergence , limits , continuity , smoothness , differentiability and </a:t>
            </a:r>
            <a:r>
              <a:rPr lang="en-US" dirty="0" err="1"/>
              <a:t>integrability</a:t>
            </a:r>
            <a:r>
              <a:rPr lang="en-US" dirty="0"/>
              <a:t> .</a:t>
            </a:r>
            <a:endParaRPr lang="en-IN" dirty="0"/>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r>
              <a:rPr lang="en-US" sz="3600" dirty="0"/>
              <a:t>POINTWISE CONVERGENCE AND UNIFORM CONVERGENCE OF SEQUENCES OF FUNCTIONS</a:t>
            </a:r>
            <a:br>
              <a:rPr lang="en-US" dirty="0"/>
            </a:br>
            <a:endParaRPr lang="en-IN" dirty="0"/>
          </a:p>
        </p:txBody>
      </p:sp>
      <p:sp>
        <p:nvSpPr>
          <p:cNvPr id="3" name="Content Placeholder 2"/>
          <p:cNvSpPr>
            <a:spLocks noGrp="1"/>
          </p:cNvSpPr>
          <p:nvPr>
            <p:ph idx="1"/>
          </p:nvPr>
        </p:nvSpPr>
        <p:spPr/>
        <p:txBody>
          <a:bodyPr>
            <a:normAutofit fontScale="85000" lnSpcReduction="10000"/>
          </a:bodyPr>
          <a:lstStyle/>
          <a:p>
            <a:r>
              <a:rPr lang="en-US" dirty="0"/>
              <a:t>Definition ( </a:t>
            </a:r>
            <a:r>
              <a:rPr lang="en-US" dirty="0" err="1"/>
              <a:t>Pointwise</a:t>
            </a:r>
            <a:r>
              <a:rPr lang="en-US" dirty="0"/>
              <a:t> convergence )</a:t>
            </a:r>
          </a:p>
          <a:p>
            <a:pPr>
              <a:buNone/>
            </a:pPr>
            <a:r>
              <a:rPr lang="en-US" sz="2600" dirty="0"/>
              <a:t>  Suppose {f</a:t>
            </a:r>
            <a:r>
              <a:rPr lang="en-US" sz="2600" baseline="-25000" dirty="0"/>
              <a:t>n</a:t>
            </a:r>
            <a:r>
              <a:rPr lang="en-US" sz="2600" dirty="0"/>
              <a:t>} be a sequence of functions defined on a set E and suppose that the sequence of numbers {f</a:t>
            </a:r>
            <a:r>
              <a:rPr lang="en-US" sz="2600" baseline="-25000" dirty="0"/>
              <a:t>n</a:t>
            </a:r>
            <a:r>
              <a:rPr lang="en-US" sz="2600" dirty="0"/>
              <a:t>₍ₓ₎} converges for every x</a:t>
            </a:r>
            <a:r>
              <a:rPr lang="el-GR" sz="2600" dirty="0"/>
              <a:t>ϵ</a:t>
            </a:r>
            <a:r>
              <a:rPr lang="en-US" sz="2600" dirty="0"/>
              <a:t>E we can define a function f by</a:t>
            </a:r>
          </a:p>
          <a:p>
            <a:pPr algn="ctr">
              <a:buNone/>
            </a:pPr>
            <a:r>
              <a:rPr lang="en-US" dirty="0"/>
              <a:t> f</a:t>
            </a:r>
            <a:r>
              <a:rPr lang="en-US" baseline="30000" dirty="0"/>
              <a:t>₍ₓ₎</a:t>
            </a:r>
            <a:r>
              <a:rPr lang="en-US" dirty="0"/>
              <a:t>= lim</a:t>
            </a:r>
            <a:r>
              <a:rPr lang="en-US" baseline="-25000" dirty="0"/>
              <a:t>n→∞</a:t>
            </a:r>
            <a:r>
              <a:rPr lang="en-US" dirty="0"/>
              <a:t> f</a:t>
            </a:r>
            <a:r>
              <a:rPr lang="en-US" baseline="-25000" dirty="0"/>
              <a:t>n</a:t>
            </a:r>
            <a:r>
              <a:rPr lang="en-US" dirty="0"/>
              <a:t>₍ₓ₎ , x</a:t>
            </a:r>
            <a:r>
              <a:rPr lang="el-GR" dirty="0"/>
              <a:t>ϵ</a:t>
            </a:r>
            <a:r>
              <a:rPr lang="en-US" dirty="0"/>
              <a:t>E </a:t>
            </a:r>
          </a:p>
          <a:p>
            <a:pPr>
              <a:buNone/>
            </a:pPr>
            <a:r>
              <a:rPr lang="en-US" sz="2800" dirty="0"/>
              <a:t>And we say that {f</a:t>
            </a:r>
            <a:r>
              <a:rPr lang="en-US" sz="2800" baseline="-25000" dirty="0"/>
              <a:t>n</a:t>
            </a:r>
            <a:r>
              <a:rPr lang="en-US" sz="2800" dirty="0"/>
              <a:t>} → f </a:t>
            </a:r>
            <a:r>
              <a:rPr lang="en-US" sz="2800" dirty="0" err="1"/>
              <a:t>pointwise</a:t>
            </a:r>
            <a:r>
              <a:rPr lang="en-US" sz="2800" dirty="0"/>
              <a:t> on E or simply , {f</a:t>
            </a:r>
            <a:r>
              <a:rPr lang="en-US" sz="2800" baseline="-25000" dirty="0"/>
              <a:t>n</a:t>
            </a:r>
            <a:r>
              <a:rPr lang="en-US" sz="2800" dirty="0"/>
              <a:t>} converges on E and that f is the limit or the limit function of {f</a:t>
            </a:r>
            <a:r>
              <a:rPr lang="en-US" sz="2800" baseline="-25000" dirty="0"/>
              <a:t>n</a:t>
            </a:r>
            <a:r>
              <a:rPr lang="en-US" sz="2800" dirty="0"/>
              <a:t>}.</a:t>
            </a:r>
          </a:p>
          <a:p>
            <a:pPr>
              <a:buNone/>
            </a:pPr>
            <a:r>
              <a:rPr lang="en-US" dirty="0">
                <a:solidFill>
                  <a:srgbClr val="00B0F0"/>
                </a:solidFill>
              </a:rPr>
              <a:t>⦁</a:t>
            </a:r>
            <a:r>
              <a:rPr lang="en-US" dirty="0"/>
              <a:t>Definition (Uniform convergence)   </a:t>
            </a:r>
          </a:p>
          <a:p>
            <a:pPr algn="ctr">
              <a:buNone/>
            </a:pPr>
            <a:r>
              <a:rPr lang="en-US" sz="2800" dirty="0"/>
              <a:t>A sequence of functions {f</a:t>
            </a:r>
            <a:r>
              <a:rPr lang="en-US" sz="2800" baseline="-25000" dirty="0"/>
              <a:t>n</a:t>
            </a:r>
            <a:r>
              <a:rPr lang="en-US" sz="2800" dirty="0"/>
              <a:t>} is said to converge uniformly on E to a function if for every ɛ˃ 0 , their exist N such that </a:t>
            </a:r>
          </a:p>
          <a:p>
            <a:pPr algn="ctr">
              <a:buNone/>
            </a:pPr>
            <a:r>
              <a:rPr lang="en-US" sz="2800" dirty="0"/>
              <a:t>n ≥N implies │f</a:t>
            </a:r>
            <a:r>
              <a:rPr lang="en-US" sz="2800" baseline="-25000" dirty="0"/>
              <a:t>n</a:t>
            </a:r>
            <a:r>
              <a:rPr lang="en-US" sz="2800" dirty="0"/>
              <a:t>₍ₓ₎−f₍ₓ₎│≤ɛ , for all x</a:t>
            </a:r>
            <a:r>
              <a:rPr lang="el-GR" sz="2800" dirty="0"/>
              <a:t>ϵ</a:t>
            </a:r>
            <a:r>
              <a:rPr lang="en-IN" sz="2800" dirty="0"/>
              <a:t>E </a:t>
            </a:r>
            <a:endParaRPr lang="en-US" sz="2800" dirty="0"/>
          </a:p>
          <a:p>
            <a:pPr algn="ctr">
              <a:buNone/>
            </a:pPr>
            <a:endParaRPr lang="en-US" dirty="0"/>
          </a:p>
          <a:p>
            <a:pPr>
              <a:buNone/>
            </a:pPr>
            <a:endParaRPr lang="en-US" dirty="0"/>
          </a:p>
          <a:p>
            <a:endParaRPr lang="en-IN" baseline="30000" dirty="0"/>
          </a:p>
        </p:txBody>
      </p:sp>
    </p:spTree>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CAUCHY ‘S CRITERION FOR UNIFORM CONVERGENCE </a:t>
            </a:r>
            <a:endParaRPr lang="en-IN" dirty="0"/>
          </a:p>
        </p:txBody>
      </p:sp>
      <p:sp>
        <p:nvSpPr>
          <p:cNvPr id="3" name="Content Placeholder 2"/>
          <p:cNvSpPr>
            <a:spLocks noGrp="1"/>
          </p:cNvSpPr>
          <p:nvPr>
            <p:ph idx="1"/>
          </p:nvPr>
        </p:nvSpPr>
        <p:spPr/>
        <p:txBody>
          <a:bodyPr/>
          <a:lstStyle/>
          <a:p>
            <a:r>
              <a:rPr lang="en-US" dirty="0"/>
              <a:t>THEOREM : The sequence of functions {f</a:t>
            </a:r>
            <a:r>
              <a:rPr lang="en-US" baseline="-25000" dirty="0"/>
              <a:t>n</a:t>
            </a:r>
            <a:r>
              <a:rPr lang="en-US" dirty="0"/>
              <a:t>} defined on E , converges uniformly on E </a:t>
            </a:r>
            <a:r>
              <a:rPr lang="en-US" dirty="0" err="1"/>
              <a:t>iff</a:t>
            </a:r>
            <a:r>
              <a:rPr lang="en-US" dirty="0"/>
              <a:t> for every ɛ˃0 their exist an integer N such that </a:t>
            </a:r>
            <a:endParaRPr lang="en-IN" dirty="0"/>
          </a:p>
          <a:p>
            <a:pPr>
              <a:buNone/>
            </a:pPr>
            <a:r>
              <a:rPr lang="en-US" dirty="0" err="1"/>
              <a:t>m,n</a:t>
            </a:r>
            <a:r>
              <a:rPr lang="en-US" dirty="0"/>
              <a:t> ≥N , x</a:t>
            </a:r>
            <a:r>
              <a:rPr lang="el-GR" dirty="0"/>
              <a:t>ϵ</a:t>
            </a:r>
            <a:r>
              <a:rPr lang="en-IN" dirty="0"/>
              <a:t>E implies │f</a:t>
            </a:r>
            <a:r>
              <a:rPr lang="en-IN" baseline="-25000" dirty="0"/>
              <a:t>n</a:t>
            </a:r>
            <a:r>
              <a:rPr lang="en-IN" dirty="0"/>
              <a:t>₍ₓ₎─ f</a:t>
            </a:r>
            <a:r>
              <a:rPr lang="en-IN" baseline="-25000" dirty="0"/>
              <a:t>m</a:t>
            </a:r>
            <a:r>
              <a:rPr lang="en-IN" dirty="0"/>
              <a:t>₍ₓ₎│≤ɛ </a:t>
            </a:r>
            <a:endParaRPr lang="en-US" dirty="0"/>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THEOREMS </a:t>
            </a:r>
            <a:endParaRPr lang="en-IN" dirty="0"/>
          </a:p>
        </p:txBody>
      </p:sp>
      <p:sp>
        <p:nvSpPr>
          <p:cNvPr id="3" name="Content Placeholder 2"/>
          <p:cNvSpPr>
            <a:spLocks noGrp="1"/>
          </p:cNvSpPr>
          <p:nvPr>
            <p:ph idx="1"/>
          </p:nvPr>
        </p:nvSpPr>
        <p:spPr/>
        <p:txBody>
          <a:bodyPr>
            <a:normAutofit/>
          </a:bodyPr>
          <a:lstStyle/>
          <a:p>
            <a:pPr algn="ctr"/>
            <a:r>
              <a:rPr lang="en-US" dirty="0"/>
              <a:t>THEOREM 1: Suppose lim</a:t>
            </a:r>
            <a:r>
              <a:rPr lang="en-US" baseline="-25000" dirty="0"/>
              <a:t>n→∞</a:t>
            </a:r>
            <a:r>
              <a:rPr lang="en-US" dirty="0"/>
              <a:t> f</a:t>
            </a:r>
            <a:r>
              <a:rPr lang="en-US" baseline="-25000" dirty="0"/>
              <a:t>n</a:t>
            </a:r>
            <a:r>
              <a:rPr lang="en-US" dirty="0"/>
              <a:t>₍ₓ₎ = f₍ₓ₎ , x</a:t>
            </a:r>
            <a:r>
              <a:rPr lang="el-GR" dirty="0"/>
              <a:t>ϵ</a:t>
            </a:r>
            <a:r>
              <a:rPr lang="en-IN" dirty="0"/>
              <a:t>E put 	</a:t>
            </a:r>
          </a:p>
          <a:p>
            <a:pPr algn="ctr">
              <a:buNone/>
            </a:pPr>
            <a:r>
              <a:rPr lang="en-IN" dirty="0" err="1"/>
              <a:t>M</a:t>
            </a:r>
            <a:r>
              <a:rPr lang="en-IN" baseline="-25000" dirty="0" err="1"/>
              <a:t>n</a:t>
            </a:r>
            <a:r>
              <a:rPr lang="en-IN" baseline="-25000" dirty="0"/>
              <a:t> </a:t>
            </a:r>
            <a:r>
              <a:rPr lang="en-US" dirty="0"/>
              <a:t> = </a:t>
            </a:r>
            <a:r>
              <a:rPr lang="en-US" baseline="-25000" dirty="0"/>
              <a:t>x</a:t>
            </a:r>
            <a:r>
              <a:rPr lang="el-GR" baseline="-25000" dirty="0"/>
              <a:t>ϵ</a:t>
            </a:r>
            <a:r>
              <a:rPr lang="en-IN" baseline="-25000" dirty="0"/>
              <a:t>E</a:t>
            </a:r>
            <a:r>
              <a:rPr lang="en-US" dirty="0" err="1"/>
              <a:t>sup│f</a:t>
            </a:r>
            <a:r>
              <a:rPr lang="en-US" baseline="-25000" dirty="0" err="1"/>
              <a:t>n</a:t>
            </a:r>
            <a:r>
              <a:rPr lang="en-US" dirty="0"/>
              <a:t>₍ₓ₎─f₍ₓ₎│ then </a:t>
            </a:r>
            <a:r>
              <a:rPr lang="en-US" dirty="0" err="1"/>
              <a:t>f</a:t>
            </a:r>
            <a:r>
              <a:rPr lang="en-US" baseline="-25000" dirty="0" err="1"/>
              <a:t>n</a:t>
            </a:r>
            <a:r>
              <a:rPr lang="en-US" dirty="0" err="1"/>
              <a:t>→f</a:t>
            </a:r>
            <a:r>
              <a:rPr lang="en-US" dirty="0"/>
              <a:t> uniformly on E </a:t>
            </a:r>
            <a:r>
              <a:rPr lang="en-US" dirty="0" err="1"/>
              <a:t>iff</a:t>
            </a:r>
            <a:r>
              <a:rPr lang="en-US" dirty="0"/>
              <a:t>  M</a:t>
            </a:r>
            <a:r>
              <a:rPr lang="en-US" baseline="-25000" dirty="0"/>
              <a:t>n</a:t>
            </a:r>
            <a:r>
              <a:rPr lang="en-US" dirty="0"/>
              <a:t>→0 as n→∞</a:t>
            </a:r>
          </a:p>
          <a:p>
            <a:endParaRPr lang="en-US" dirty="0"/>
          </a:p>
          <a:p>
            <a:r>
              <a:rPr lang="en-US" dirty="0"/>
              <a:t>THEOREM 2 (WEIERSTRASS M-TEST FOR UNIFORM CONVERGENCE OF SERIES ) :</a:t>
            </a:r>
          </a:p>
          <a:p>
            <a:pPr>
              <a:buNone/>
            </a:pPr>
            <a:r>
              <a:rPr lang="en-US" dirty="0"/>
              <a:t>Suppose {f</a:t>
            </a:r>
            <a:r>
              <a:rPr lang="en-US" baseline="-25000" dirty="0"/>
              <a:t>n</a:t>
            </a:r>
            <a:r>
              <a:rPr lang="en-US" dirty="0"/>
              <a:t>} is a sequence of functions defined on E and suppose │f</a:t>
            </a:r>
            <a:r>
              <a:rPr lang="en-US" baseline="-25000" dirty="0"/>
              <a:t>n</a:t>
            </a:r>
            <a:r>
              <a:rPr lang="en-US" dirty="0"/>
              <a:t>₍ₓ₎│≤</a:t>
            </a:r>
            <a:r>
              <a:rPr lang="en-US" dirty="0" err="1"/>
              <a:t>M</a:t>
            </a:r>
            <a:r>
              <a:rPr lang="en-US" baseline="-25000" dirty="0" err="1"/>
              <a:t>n</a:t>
            </a:r>
            <a:r>
              <a:rPr lang="en-US" dirty="0"/>
              <a:t> , for all x</a:t>
            </a:r>
            <a:r>
              <a:rPr lang="el-GR" dirty="0"/>
              <a:t>ϵ</a:t>
            </a:r>
            <a:r>
              <a:rPr lang="en-IN" dirty="0"/>
              <a:t>E and n= 1,2,3,…… then ∑f</a:t>
            </a:r>
            <a:r>
              <a:rPr lang="en-IN" baseline="-25000" dirty="0"/>
              <a:t>n</a:t>
            </a:r>
            <a:r>
              <a:rPr lang="en-IN" dirty="0"/>
              <a:t> converges uniformly on E if ∑</a:t>
            </a:r>
            <a:r>
              <a:rPr lang="en-IN" dirty="0" err="1"/>
              <a:t>M</a:t>
            </a:r>
            <a:r>
              <a:rPr lang="en-IN" baseline="-25000" dirty="0" err="1"/>
              <a:t>n</a:t>
            </a:r>
            <a:r>
              <a:rPr lang="en-US" dirty="0"/>
              <a:t> converges </a:t>
            </a:r>
          </a:p>
          <a:p>
            <a:pPr>
              <a:buNone/>
            </a:pPr>
            <a:endParaRPr lang="en-IN" dirty="0"/>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UNIFORM CONVERGENCE AND CONTINUITY</a:t>
            </a:r>
            <a:endParaRPr lang="en-IN" dirty="0"/>
          </a:p>
        </p:txBody>
      </p:sp>
      <p:sp>
        <p:nvSpPr>
          <p:cNvPr id="3" name="Content Placeholder 2"/>
          <p:cNvSpPr>
            <a:spLocks noGrp="1"/>
          </p:cNvSpPr>
          <p:nvPr>
            <p:ph idx="1"/>
          </p:nvPr>
        </p:nvSpPr>
        <p:spPr/>
        <p:txBody>
          <a:bodyPr>
            <a:normAutofit/>
          </a:bodyPr>
          <a:lstStyle/>
          <a:p>
            <a:r>
              <a:rPr lang="en-US" dirty="0"/>
              <a:t>THEOREM </a:t>
            </a:r>
          </a:p>
          <a:p>
            <a:pPr>
              <a:buNone/>
            </a:pPr>
            <a:r>
              <a:rPr lang="en-US" dirty="0"/>
              <a:t>Suppose f</a:t>
            </a:r>
            <a:r>
              <a:rPr lang="en-US" baseline="-25000" dirty="0"/>
              <a:t>n</a:t>
            </a:r>
            <a:r>
              <a:rPr lang="en-US" dirty="0"/>
              <a:t> converges to f uniformly on a set E in a metric space . Let x be a limit point of E and suppose that </a:t>
            </a:r>
          </a:p>
          <a:p>
            <a:pPr>
              <a:buNone/>
            </a:pPr>
            <a:r>
              <a:rPr lang="en-US" dirty="0" err="1"/>
              <a:t>lim</a:t>
            </a:r>
            <a:r>
              <a:rPr lang="en-US" baseline="-25000" dirty="0" err="1"/>
              <a:t>t→x</a:t>
            </a:r>
            <a:r>
              <a:rPr lang="en-US" baseline="-25000" dirty="0"/>
              <a:t>  </a:t>
            </a:r>
            <a:r>
              <a:rPr lang="en-US" dirty="0"/>
              <a:t>f</a:t>
            </a:r>
            <a:r>
              <a:rPr lang="en-US" baseline="-25000" dirty="0"/>
              <a:t>n </a:t>
            </a:r>
            <a:r>
              <a:rPr lang="en-US" dirty="0"/>
              <a:t>₍t₎= A</a:t>
            </a:r>
            <a:r>
              <a:rPr lang="en-US" baseline="-25000" dirty="0"/>
              <a:t>n</a:t>
            </a:r>
            <a:r>
              <a:rPr lang="en-US" dirty="0"/>
              <a:t> ,n=1,2,3,. then {A</a:t>
            </a:r>
            <a:r>
              <a:rPr lang="en-US" baseline="-25000" dirty="0"/>
              <a:t>n</a:t>
            </a:r>
            <a:r>
              <a:rPr lang="en-US" dirty="0"/>
              <a:t>} converges and </a:t>
            </a:r>
          </a:p>
          <a:p>
            <a:pPr>
              <a:buNone/>
            </a:pPr>
            <a:r>
              <a:rPr lang="en-US" dirty="0" err="1"/>
              <a:t>lim</a:t>
            </a:r>
            <a:r>
              <a:rPr lang="en-US" baseline="-25000" dirty="0" err="1"/>
              <a:t>t→x</a:t>
            </a:r>
            <a:r>
              <a:rPr lang="en-US" dirty="0"/>
              <a:t> </a:t>
            </a:r>
            <a:r>
              <a:rPr lang="en-US" dirty="0" err="1"/>
              <a:t>f₍t</a:t>
            </a:r>
            <a:r>
              <a:rPr lang="en-US" dirty="0"/>
              <a:t>₎ = lim</a:t>
            </a:r>
            <a:r>
              <a:rPr lang="en-US" baseline="-25000" dirty="0"/>
              <a:t>n→∞</a:t>
            </a:r>
            <a:r>
              <a:rPr lang="en-US" dirty="0"/>
              <a:t> A</a:t>
            </a:r>
            <a:r>
              <a:rPr lang="en-US" baseline="-25000" dirty="0"/>
              <a:t>n</a:t>
            </a:r>
            <a:r>
              <a:rPr lang="en-US" baseline="30000" dirty="0"/>
              <a:t>	</a:t>
            </a:r>
            <a:endParaRPr lang="en-IN" dirty="0"/>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en-IN" dirty="0"/>
          </a:p>
        </p:txBody>
      </p:sp>
      <p:sp>
        <p:nvSpPr>
          <p:cNvPr id="3" name="Content Placeholder 2"/>
          <p:cNvSpPr>
            <a:spLocks noGrp="1"/>
          </p:cNvSpPr>
          <p:nvPr>
            <p:ph sz="half" idx="1"/>
          </p:nvPr>
        </p:nvSpPr>
        <p:spPr/>
        <p:txBody>
          <a:bodyPr>
            <a:normAutofit fontScale="92500" lnSpcReduction="10000"/>
          </a:bodyPr>
          <a:lstStyle/>
          <a:p>
            <a:r>
              <a:rPr lang="en-US" dirty="0"/>
              <a:t>THEOREM : If {f</a:t>
            </a:r>
            <a:r>
              <a:rPr lang="en-US" baseline="-25000" dirty="0"/>
              <a:t>n</a:t>
            </a:r>
            <a:r>
              <a:rPr lang="en-US" dirty="0"/>
              <a:t>} is a sequence of continuous functions on E and if f</a:t>
            </a:r>
            <a:r>
              <a:rPr lang="en-US" baseline="-25000" dirty="0"/>
              <a:t>n</a:t>
            </a:r>
            <a:r>
              <a:rPr lang="en-US" dirty="0"/>
              <a:t> converges to f uniformly on E then f is continuous on E </a:t>
            </a:r>
            <a:endParaRPr lang="en-IN" dirty="0"/>
          </a:p>
        </p:txBody>
      </p:sp>
      <p:sp>
        <p:nvSpPr>
          <p:cNvPr id="4" name="Content Placeholder 3"/>
          <p:cNvSpPr>
            <a:spLocks noGrp="1"/>
          </p:cNvSpPr>
          <p:nvPr>
            <p:ph sz="half" idx="2"/>
          </p:nvPr>
        </p:nvSpPr>
        <p:spPr/>
        <p:txBody>
          <a:bodyPr>
            <a:normAutofit fontScale="92500" lnSpcReduction="10000"/>
          </a:bodyPr>
          <a:lstStyle/>
          <a:p>
            <a:r>
              <a:rPr lang="en-US" dirty="0"/>
              <a:t>THEOREM : suppose k is compact </a:t>
            </a:r>
          </a:p>
          <a:p>
            <a:pPr marL="514350" indent="-514350">
              <a:buAutoNum type="alphaLcParenR"/>
            </a:pPr>
            <a:r>
              <a:rPr lang="en-US" dirty="0"/>
              <a:t>{f</a:t>
            </a:r>
            <a:r>
              <a:rPr lang="en-US" baseline="-25000" dirty="0"/>
              <a:t>n</a:t>
            </a:r>
            <a:r>
              <a:rPr lang="en-US" dirty="0"/>
              <a:t>} is a sequence of continuous functions on k </a:t>
            </a:r>
          </a:p>
          <a:p>
            <a:pPr marL="514350" indent="-514350">
              <a:buAutoNum type="alphaLcParenR"/>
            </a:pPr>
            <a:r>
              <a:rPr lang="en-US" dirty="0"/>
              <a:t>{f</a:t>
            </a:r>
            <a:r>
              <a:rPr lang="en-US" baseline="-25000" dirty="0"/>
              <a:t>n</a:t>
            </a:r>
            <a:r>
              <a:rPr lang="en-US" dirty="0"/>
              <a:t>} converges </a:t>
            </a:r>
            <a:r>
              <a:rPr lang="en-US" dirty="0" err="1"/>
              <a:t>pointwise</a:t>
            </a:r>
            <a:r>
              <a:rPr lang="en-US" dirty="0"/>
              <a:t> to a continuous function f on k </a:t>
            </a:r>
          </a:p>
          <a:p>
            <a:pPr marL="514350" indent="-514350">
              <a:buAutoNum type="alphaLcParenR"/>
            </a:pPr>
            <a:r>
              <a:rPr lang="en-US" dirty="0"/>
              <a:t>f</a:t>
            </a:r>
            <a:r>
              <a:rPr lang="en-US" baseline="-25000" dirty="0"/>
              <a:t>n</a:t>
            </a:r>
            <a:r>
              <a:rPr lang="en-US" dirty="0"/>
              <a:t>₍ₓ₎ ≥ f</a:t>
            </a:r>
            <a:r>
              <a:rPr lang="en-US" baseline="-25000" dirty="0"/>
              <a:t>n+1</a:t>
            </a:r>
            <a:r>
              <a:rPr lang="en-US" dirty="0"/>
              <a:t>₍ₓ₎ , for every x</a:t>
            </a:r>
            <a:r>
              <a:rPr lang="el-GR" dirty="0"/>
              <a:t>ϵ</a:t>
            </a:r>
            <a:r>
              <a:rPr lang="en-IN" dirty="0"/>
              <a:t>k , n =1,2,… then f</a:t>
            </a:r>
            <a:r>
              <a:rPr lang="en-IN" baseline="-25000" dirty="0"/>
              <a:t>n</a:t>
            </a:r>
            <a:r>
              <a:rPr lang="en-IN" dirty="0"/>
              <a:t> converges to f uniformly on k</a:t>
            </a:r>
            <a:r>
              <a:rPr lang="en-US" baseline="-25000" dirty="0"/>
              <a:t> </a:t>
            </a:r>
            <a:endParaRPr lang="en-US" dirty="0"/>
          </a:p>
        </p:txBody>
      </p:sp>
    </p:spTree>
  </p:cSld>
  <p:clrMapOvr>
    <a:masterClrMapping/>
  </p:clrMapOvr>
  <p:transition>
    <p:wipe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152</TotalTime>
  <Words>697</Words>
  <Application>Microsoft Office PowerPoint</Application>
  <PresentationFormat>On-screen Show (4:3)</PresentationFormat>
  <Paragraphs>50</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Calibri</vt:lpstr>
      <vt:lpstr>Cambria</vt:lpstr>
      <vt:lpstr>Wingdings 2</vt:lpstr>
      <vt:lpstr>Flow</vt:lpstr>
      <vt:lpstr>PowerPoint Presentation</vt:lpstr>
      <vt:lpstr>PowerPoint Presentation</vt:lpstr>
      <vt:lpstr>CONTENT</vt:lpstr>
      <vt:lpstr>INTRODUCTION </vt:lpstr>
      <vt:lpstr> POINTWISE CONVERGENCE AND UNIFORM CONVERGENCE OF SEQUENCES OF FUNCTIONS </vt:lpstr>
      <vt:lpstr>CAUCHY ‘S CRITERION FOR UNIFORM CONVERGENCE </vt:lpstr>
      <vt:lpstr>THEOREMS </vt:lpstr>
      <vt:lpstr>UNIFORM CONVERGENCE AND CONTINUITY</vt:lpstr>
      <vt:lpstr> </vt:lpstr>
      <vt:lpstr> DEFINITION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ANALYSIS</dc:title>
  <dc:creator>USER</dc:creator>
  <cp:lastModifiedBy>Ibrahim Othman</cp:lastModifiedBy>
  <cp:revision>21</cp:revision>
  <dcterms:created xsi:type="dcterms:W3CDTF">2019-07-08T08:25:54Z</dcterms:created>
  <dcterms:modified xsi:type="dcterms:W3CDTF">2024-10-19T19:27:33Z</dcterms:modified>
</cp:coreProperties>
</file>