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3" r:id="rId11"/>
    <p:sldId id="278" r:id="rId12"/>
    <p:sldId id="279" r:id="rId13"/>
    <p:sldId id="280" r:id="rId14"/>
    <p:sldId id="272" r:id="rId15"/>
    <p:sldId id="273" r:id="rId16"/>
    <p:sldId id="284" r:id="rId17"/>
    <p:sldId id="274" r:id="rId18"/>
    <p:sldId id="275" r:id="rId19"/>
    <p:sldId id="276" r:id="rId20"/>
    <p:sldId id="277" r:id="rId21"/>
    <p:sldId id="262" r:id="rId22"/>
    <p:sldId id="297" r:id="rId23"/>
    <p:sldId id="281" r:id="rId24"/>
    <p:sldId id="282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8" r:id="rId37"/>
    <p:sldId id="296" r:id="rId38"/>
    <p:sldId id="26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A83-B29A-44CF-9E41-DEF56B56D3E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17D1-0C78-4523-BE93-BE2F6DCC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9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A83-B29A-44CF-9E41-DEF56B56D3E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17D1-0C78-4523-BE93-BE2F6DCC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A83-B29A-44CF-9E41-DEF56B56D3E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17D1-0C78-4523-BE93-BE2F6DCC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A83-B29A-44CF-9E41-DEF56B56D3E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17D1-0C78-4523-BE93-BE2F6DCC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9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A83-B29A-44CF-9E41-DEF56B56D3E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17D1-0C78-4523-BE93-BE2F6DCC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1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A83-B29A-44CF-9E41-DEF56B56D3E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17D1-0C78-4523-BE93-BE2F6DCC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4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A83-B29A-44CF-9E41-DEF56B56D3E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17D1-0C78-4523-BE93-BE2F6DCC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3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A83-B29A-44CF-9E41-DEF56B56D3E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17D1-0C78-4523-BE93-BE2F6DCC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4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A83-B29A-44CF-9E41-DEF56B56D3E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17D1-0C78-4523-BE93-BE2F6DCC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6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A83-B29A-44CF-9E41-DEF56B56D3E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17D1-0C78-4523-BE93-BE2F6DCC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9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A83-B29A-44CF-9E41-DEF56B56D3E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17D1-0C78-4523-BE93-BE2F6DCC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1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CEA83-B29A-44CF-9E41-DEF56B56D3E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D17D1-0C78-4523-BE93-BE2F6DCC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6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الفعل المضارع -المعرب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/>
              <a:t>المعرب- المبني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3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491" y="304800"/>
            <a:ext cx="11148291" cy="587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2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3564"/>
            <a:ext cx="10515600" cy="5373399"/>
          </a:xfrm>
        </p:spPr>
        <p:txBody>
          <a:bodyPr/>
          <a:lstStyle/>
          <a:p>
            <a:pPr algn="r" rtl="1"/>
            <a:r>
              <a:rPr lang="ar-SA" sz="4400" b="1" dirty="0">
                <a:solidFill>
                  <a:srgbClr val="FF0000"/>
                </a:solidFill>
              </a:rPr>
              <a:t>يذاكرُ</a:t>
            </a:r>
            <a:r>
              <a:rPr lang="ar-SA" dirty="0"/>
              <a:t> الطالبُ دروسه</a:t>
            </a:r>
          </a:p>
          <a:p>
            <a:pPr algn="r" rtl="1"/>
            <a:r>
              <a:rPr lang="ar-SA" dirty="0"/>
              <a:t>يذاكر	فعل مضارع مرفوع، وعلامة رفعة الضمة الظاهرة.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    </a:t>
            </a:r>
            <a:r>
              <a:rPr lang="ar-SA" sz="4400" b="1" dirty="0">
                <a:solidFill>
                  <a:srgbClr val="FF0000"/>
                </a:solidFill>
              </a:rPr>
              <a:t>يجري</a:t>
            </a:r>
            <a:r>
              <a:rPr lang="ar-SA" dirty="0"/>
              <a:t> الولد في الشارع.</a:t>
            </a:r>
          </a:p>
          <a:p>
            <a:pPr algn="r" rtl="1"/>
            <a:endParaRPr lang="ar-SA" dirty="0"/>
          </a:p>
          <a:p>
            <a:pPr algn="r" rtl="1"/>
            <a:r>
              <a:rPr lang="ar-SA" sz="4000" b="1" dirty="0"/>
              <a:t>يجري</a:t>
            </a:r>
            <a:r>
              <a:rPr lang="ar-SA" dirty="0"/>
              <a:t> :	فعل مضارع مرفوع، وعلامة رفعه الضمة المقدرة.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5855"/>
            <a:ext cx="10515600" cy="5401108"/>
          </a:xfrm>
        </p:spPr>
        <p:txBody>
          <a:bodyPr>
            <a:normAutofit/>
          </a:bodyPr>
          <a:lstStyle/>
          <a:p>
            <a:pPr algn="r" rtl="1"/>
            <a:r>
              <a:rPr lang="ar-SA" dirty="0"/>
              <a:t> المسلمان </a:t>
            </a:r>
            <a:r>
              <a:rPr lang="ar-SA" b="1" dirty="0">
                <a:solidFill>
                  <a:srgbClr val="FF0000"/>
                </a:solidFill>
              </a:rPr>
              <a:t>يقيمان</a:t>
            </a:r>
            <a:r>
              <a:rPr lang="ar-SA" dirty="0"/>
              <a:t> الصلاة.</a:t>
            </a:r>
          </a:p>
          <a:p>
            <a:pPr algn="r" rtl="1"/>
            <a:endParaRPr lang="ar-SA" dirty="0"/>
          </a:p>
          <a:p>
            <a:pPr algn="r" rtl="1"/>
            <a:r>
              <a:rPr lang="ar-SA" sz="5400" dirty="0">
                <a:solidFill>
                  <a:srgbClr val="FF0000"/>
                </a:solidFill>
              </a:rPr>
              <a:t>يقيم</a:t>
            </a:r>
            <a:r>
              <a:rPr lang="ar-SA" dirty="0"/>
              <a:t>:	فعل مضارع مرفوع، وعلامة رفعه ثبوت النون؛ لأنه من الأفعال الخمسة.</a:t>
            </a:r>
          </a:p>
          <a:p>
            <a:pPr algn="r" rtl="1"/>
            <a:r>
              <a:rPr lang="ar-SA" sz="4400" dirty="0"/>
              <a:t>ألف الاثنين</a:t>
            </a:r>
            <a:r>
              <a:rPr lang="ar-SA" dirty="0"/>
              <a:t>:	ضمير متصل مبني، في محل رفع فاعل.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    </a:t>
            </a:r>
            <a:r>
              <a:rPr lang="ar-SA" sz="4400" dirty="0"/>
              <a:t>المؤمنون</a:t>
            </a:r>
            <a:r>
              <a:rPr lang="ar-SA" dirty="0"/>
              <a:t> </a:t>
            </a:r>
            <a:r>
              <a:rPr lang="ar-SA" sz="4800" b="1" dirty="0">
                <a:solidFill>
                  <a:srgbClr val="FF0000"/>
                </a:solidFill>
              </a:rPr>
              <a:t>يصلون</a:t>
            </a:r>
            <a:r>
              <a:rPr lang="ar-SA" dirty="0"/>
              <a:t> الصلاة في موعدها.</a:t>
            </a:r>
          </a:p>
          <a:p>
            <a:pPr algn="r" rtl="1"/>
            <a:r>
              <a:rPr lang="ar-SA" b="1" dirty="0">
                <a:solidFill>
                  <a:srgbClr val="FF0000"/>
                </a:solidFill>
              </a:rPr>
              <a:t>يصلون:</a:t>
            </a:r>
            <a:r>
              <a:rPr lang="ar-SA" dirty="0"/>
              <a:t>فعل مضارع مرفوع، وعلامة رفعه ثبوت النون؛ لأنه من الأفعال الخمسة.</a:t>
            </a:r>
          </a:p>
          <a:p>
            <a:pPr algn="r" rtl="1"/>
            <a:r>
              <a:rPr lang="ar-SA" dirty="0"/>
              <a:t>واو الجماعة	ضمير متصل مبني في محل رفع فاعل.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SA" dirty="0"/>
              <a:t> أمثلة على الفعل المضارع المرفوع:</a:t>
            </a:r>
          </a:p>
          <a:p>
            <a:pPr algn="just" rtl="1"/>
            <a:r>
              <a:rPr lang="ar-SA" dirty="0"/>
              <a:t>    </a:t>
            </a:r>
            <a:r>
              <a:rPr lang="ar-SA" b="1" dirty="0">
                <a:solidFill>
                  <a:srgbClr val="FF0000"/>
                </a:solidFill>
              </a:rPr>
              <a:t>يجتهد</a:t>
            </a:r>
            <a:r>
              <a:rPr lang="ar-SA" dirty="0"/>
              <a:t> المتعلم حتى ينال النجاح.</a:t>
            </a:r>
          </a:p>
          <a:p>
            <a:pPr algn="just" rtl="1"/>
            <a:r>
              <a:rPr lang="ar-SA" dirty="0"/>
              <a:t>    </a:t>
            </a:r>
            <a:r>
              <a:rPr lang="ar-SA" b="1" dirty="0">
                <a:solidFill>
                  <a:srgbClr val="FF0000"/>
                </a:solidFill>
              </a:rPr>
              <a:t>يرضي</a:t>
            </a:r>
            <a:r>
              <a:rPr lang="ar-SA" dirty="0"/>
              <a:t> المؤمنون ربهم.</a:t>
            </a:r>
          </a:p>
          <a:p>
            <a:pPr algn="just" rtl="1"/>
            <a:r>
              <a:rPr lang="ar-SA" dirty="0"/>
              <a:t>    </a:t>
            </a:r>
            <a:r>
              <a:rPr lang="ar-SA" b="1" dirty="0">
                <a:solidFill>
                  <a:srgbClr val="FF0000"/>
                </a:solidFill>
              </a:rPr>
              <a:t>يحضر</a:t>
            </a:r>
            <a:r>
              <a:rPr lang="ar-SA" dirty="0"/>
              <a:t> المجتهدون لتحصيل دروسهم.</a:t>
            </a:r>
          </a:p>
          <a:p>
            <a:pPr algn="just" rtl="1"/>
            <a:r>
              <a:rPr lang="ar-SA" dirty="0"/>
              <a:t>    المجتهدون </a:t>
            </a:r>
            <a:r>
              <a:rPr lang="ar-SA" b="1" dirty="0">
                <a:solidFill>
                  <a:srgbClr val="FF0000"/>
                </a:solidFill>
              </a:rPr>
              <a:t>يخلصون</a:t>
            </a:r>
            <a:r>
              <a:rPr lang="ar-SA" dirty="0"/>
              <a:t> في أداء ما عليهم من واجبات، </a:t>
            </a:r>
            <a:r>
              <a:rPr lang="ar-SA" dirty="0">
                <a:solidFill>
                  <a:srgbClr val="FF0000"/>
                </a:solidFill>
              </a:rPr>
              <a:t>ويذكرون</a:t>
            </a:r>
            <a:r>
              <a:rPr lang="ar-SA" dirty="0"/>
              <a:t> أنفسم دائمًا بقيمة الجد والاجتهاد في طلب العلم.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7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B050"/>
                </a:solidFill>
              </a:rPr>
              <a:t>المضارع المنصوب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تأمل الأفعال الآتية :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>
                <a:solidFill>
                  <a:srgbClr val="FF0000"/>
                </a:solidFill>
              </a:rPr>
              <a:t>أن</a:t>
            </a:r>
            <a:r>
              <a:rPr lang="ar-SA" dirty="0"/>
              <a:t> تكتبَ – </a:t>
            </a:r>
            <a:r>
              <a:rPr lang="ar-SA" dirty="0">
                <a:solidFill>
                  <a:srgbClr val="FF0000"/>
                </a:solidFill>
              </a:rPr>
              <a:t>كي</a:t>
            </a:r>
            <a:r>
              <a:rPr lang="ar-SA" dirty="0"/>
              <a:t> أشاهدَ – </a:t>
            </a:r>
            <a:r>
              <a:rPr lang="ar-SA" dirty="0">
                <a:solidFill>
                  <a:srgbClr val="FF0000"/>
                </a:solidFill>
              </a:rPr>
              <a:t>لن</a:t>
            </a:r>
            <a:r>
              <a:rPr lang="ar-SA" dirty="0"/>
              <a:t> أتأخرَ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تجدها أفعالا مضارعة منصوبة سبقت بحروف نصبتها ( أن ، كي ، لن ) ، وتسمى هذه الحروف بـ : حروف النصب ، حيث تنصب الفعل المضارع بنفسها مباشرة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9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857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/>
              <a:t>أدوات النصب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>
            <a:normAutofit fontScale="70000" lnSpcReduction="20000"/>
          </a:bodyPr>
          <a:lstStyle/>
          <a:p>
            <a:pPr algn="r" rtl="1"/>
            <a:r>
              <a:rPr lang="ar-SA" dirty="0"/>
              <a:t>أدوات النصب</a:t>
            </a:r>
          </a:p>
          <a:p>
            <a:pPr algn="r" rtl="1"/>
            <a:r>
              <a:rPr lang="ar-SA" dirty="0"/>
              <a:t>أدوات النصب هي: أن، لن، إذن، كي، لام كي، لام الجحود، حتَّى، ("فَـ، وَ، أَوْ" في جواب النفي أو الطلب).</a:t>
            </a:r>
          </a:p>
          <a:p>
            <a:pPr algn="r" rtl="1"/>
            <a:r>
              <a:rPr lang="ar-SA" dirty="0"/>
              <a:t> </a:t>
            </a:r>
          </a:p>
          <a:p>
            <a:pPr algn="r" rtl="1"/>
            <a:r>
              <a:rPr lang="ar-SA" dirty="0"/>
              <a:t>أمثلة:</a:t>
            </a:r>
          </a:p>
          <a:p>
            <a:pPr algn="r" rtl="1"/>
            <a:r>
              <a:rPr lang="ar-SA" dirty="0"/>
              <a:t>- أَنْ: أريد أَنْ أتَعلَّـمَ.</a:t>
            </a:r>
          </a:p>
          <a:p>
            <a:pPr algn="r" rtl="1"/>
            <a:r>
              <a:rPr lang="ar-SA" dirty="0"/>
              <a:t>- لَنْ: لَنْ يَنْجَـحَ الكسولُ.</a:t>
            </a:r>
          </a:p>
          <a:p>
            <a:pPr algn="r" rtl="1"/>
            <a:r>
              <a:rPr lang="ar-SA" dirty="0"/>
              <a:t>- إذنْ: قال خالدٌ لِسالم: سأزورُك، فقال له سالمٌ: إذَنْ أُكْرِمَـكَ.</a:t>
            </a:r>
          </a:p>
          <a:p>
            <a:pPr algn="r" rtl="1"/>
            <a:r>
              <a:rPr lang="ar-SA" dirty="0"/>
              <a:t>- كَيْ: اجتهد كَيْ تَنْجَـحَ.</a:t>
            </a:r>
          </a:p>
          <a:p>
            <a:pPr algn="r" rtl="1"/>
            <a:r>
              <a:rPr lang="ar-SA" dirty="0"/>
              <a:t>- لامُ التعليل (أي اللام التي تفيد معنى التعليل): أدرسُ النحو لِأتقـنَ اللغة العربية.</a:t>
            </a:r>
          </a:p>
          <a:p>
            <a:pPr algn="r" rtl="1"/>
            <a:r>
              <a:rPr lang="ar-SA" dirty="0"/>
              <a:t>- لام الجحود (وهي المسبوقة بـ"ما كان" أو "لم يكن"): ما كان المجتمع لِـينْهَـضَ لولا جهود المصلحين.</a:t>
            </a:r>
          </a:p>
          <a:p>
            <a:pPr algn="r" rtl="1"/>
            <a:r>
              <a:rPr lang="ar-SA" dirty="0"/>
              <a:t>- حَتَّى: لا يؤمن أحدكم حتى  يُحِـبَّ لأخيه ما يحب لنفسه.</a:t>
            </a:r>
          </a:p>
          <a:p>
            <a:pPr algn="r" rtl="1"/>
            <a:r>
              <a:rPr lang="ar-SA" dirty="0"/>
              <a:t>- الفاء: أحسن إلى الناس فَتَنالَ حبهم.</a:t>
            </a:r>
          </a:p>
          <a:p>
            <a:pPr algn="r" rtl="1"/>
            <a:r>
              <a:rPr lang="ar-SA" dirty="0"/>
              <a:t>- الواو: لاَ تَنْهَ عَنْ خُلُقٍ وَتَأْتِـيَ مِثْلَهُ.</a:t>
            </a:r>
          </a:p>
          <a:p>
            <a:pPr algn="r" rtl="1"/>
            <a:r>
              <a:rPr lang="ar-SA" dirty="0"/>
              <a:t>- أَوْ (التي بمعنى إلى أو بمعنى إلا): لألزمنَّك أو تقضـيَـني حقي.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10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1891"/>
            <a:ext cx="10515600" cy="5595072"/>
          </a:xfrm>
        </p:spPr>
        <p:txBody>
          <a:bodyPr>
            <a:normAutofit fontScale="92500" lnSpcReduction="20000"/>
          </a:bodyPr>
          <a:lstStyle/>
          <a:p>
            <a:pPr algn="r" rtl="1"/>
            <a:endParaRPr lang="ar-SA" dirty="0"/>
          </a:p>
          <a:p>
            <a:pPr algn="r" rtl="1"/>
            <a:r>
              <a:rPr lang="ar-SA" dirty="0"/>
              <a:t>أمثلة 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    (أَنْ) مثل  : ينبغي </a:t>
            </a:r>
            <a:r>
              <a:rPr lang="ar-SA" dirty="0">
                <a:solidFill>
                  <a:srgbClr val="FF0000"/>
                </a:solidFill>
              </a:rPr>
              <a:t>أن تنام </a:t>
            </a:r>
            <a:r>
              <a:rPr lang="ar-SA" dirty="0"/>
              <a:t>مبكرا وتستيقظ مبكرا</a:t>
            </a:r>
          </a:p>
          <a:p>
            <a:pPr algn="r" rtl="1"/>
            <a:r>
              <a:rPr lang="ar-SA" dirty="0"/>
              <a:t>    (لَنْ) مثل : لن أتأخر عن مواعيد الجامعة .</a:t>
            </a:r>
          </a:p>
          <a:p>
            <a:pPr algn="r" rtl="1"/>
            <a:r>
              <a:rPr lang="ar-SA" dirty="0"/>
              <a:t>    (كَيْ) مثل : تعلم كي نكون سعيدا في المستقبل.</a:t>
            </a:r>
          </a:p>
          <a:p>
            <a:pPr algn="r" rtl="1"/>
            <a:r>
              <a:rPr lang="ar-SA" dirty="0"/>
              <a:t>    (لَامُ التعليل) مثل : عليك بالرياضة في الشمس والهواء النقي ليصح بدنك</a:t>
            </a:r>
          </a:p>
          <a:p>
            <a:pPr algn="r" rtl="1"/>
            <a:r>
              <a:rPr lang="ar-SA" dirty="0"/>
              <a:t>    (حتى) مثل : وقالوا أن نومن لك حتى تفجر لنا من الأرض ينبوعا . .</a:t>
            </a:r>
          </a:p>
          <a:p>
            <a:pPr algn="r" rtl="1"/>
            <a:r>
              <a:rPr lang="ar-SA" dirty="0"/>
              <a:t>    ( وَاوُ المعية ) اي التي تكون بمعني مع مثل : لا تنه عن خالق وتأتي مثله</a:t>
            </a:r>
          </a:p>
          <a:p>
            <a:pPr algn="r" rtl="1"/>
            <a:r>
              <a:rPr lang="ar-SA" dirty="0"/>
              <a:t>    (فَاءُ السبية ) مثل لا تتكاسل فتندم، هل تسافر غدا فأسافر معك ؟  إرحم نترحم ، ليت الانسان لا يعصي الله يسعد ، لعلني اتعلم فأنقذ أمتي من الجهل لم تات الينا فنكرمك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ويجب أن نعرف أن واو المعية وفاء السببية لا بدا ان يتقدم عليهما نهى او استفهام او امر . وتمن أو ترج أو نفي كما في الامثلة المتقدمة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11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00B0F0"/>
                </a:solidFill>
              </a:rPr>
              <a:t>علامات نصب المضارع</a:t>
            </a:r>
            <a:br>
              <a:rPr lang="ar-SA" dirty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ar-SA" dirty="0"/>
          </a:p>
          <a:p>
            <a:pPr algn="r" rtl="1"/>
            <a:r>
              <a:rPr lang="ar-SA" dirty="0"/>
              <a:t>ينصب الفعل المضارع وتكون علامة نصبه كما يلي :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1 – </a:t>
            </a:r>
            <a:r>
              <a:rPr lang="ar-SA" dirty="0">
                <a:solidFill>
                  <a:srgbClr val="00B0F0"/>
                </a:solidFill>
              </a:rPr>
              <a:t>الفتحة</a:t>
            </a:r>
            <a:r>
              <a:rPr lang="ar-SA" dirty="0"/>
              <a:t> </a:t>
            </a:r>
            <a:r>
              <a:rPr lang="ar-SA" dirty="0">
                <a:solidFill>
                  <a:srgbClr val="00B0F0"/>
                </a:solidFill>
              </a:rPr>
              <a:t>الظاهرة</a:t>
            </a:r>
            <a:r>
              <a:rPr lang="ar-SA" dirty="0"/>
              <a:t> على آخره إذا كان </a:t>
            </a:r>
            <a:r>
              <a:rPr lang="ar-SA" dirty="0">
                <a:solidFill>
                  <a:srgbClr val="00B0F0"/>
                </a:solidFill>
              </a:rPr>
              <a:t>صحيح</a:t>
            </a:r>
            <a:r>
              <a:rPr lang="ar-SA" dirty="0"/>
              <a:t> </a:t>
            </a:r>
            <a:r>
              <a:rPr lang="ar-SA" dirty="0">
                <a:solidFill>
                  <a:srgbClr val="00B0F0"/>
                </a:solidFill>
              </a:rPr>
              <a:t>الآخر</a:t>
            </a:r>
            <a:r>
              <a:rPr lang="ar-SA" dirty="0"/>
              <a:t>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مثال : أن يبيعَ – كي يأخذَ – لن يقبلَ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92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3418"/>
            <a:ext cx="10515600" cy="5613545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A" dirty="0"/>
              <a:t> – </a:t>
            </a:r>
            <a:r>
              <a:rPr lang="ar-SA" dirty="0">
                <a:solidFill>
                  <a:srgbClr val="00B050"/>
                </a:solidFill>
              </a:rPr>
              <a:t>الفتحة</a:t>
            </a:r>
            <a:r>
              <a:rPr lang="ar-SA" dirty="0"/>
              <a:t> </a:t>
            </a:r>
            <a:r>
              <a:rPr lang="ar-SA" dirty="0">
                <a:solidFill>
                  <a:srgbClr val="00B050"/>
                </a:solidFill>
              </a:rPr>
              <a:t>المقدرة</a:t>
            </a:r>
            <a:r>
              <a:rPr lang="ar-SA" dirty="0"/>
              <a:t> للتعذر على آخر الفعل المضارع المعتل بالألف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مثال : أن تسعى – لن تبقى .</a:t>
            </a:r>
          </a:p>
          <a:p>
            <a:pPr algn="r" rtl="1"/>
            <a:endParaRPr lang="ar-SA" dirty="0"/>
          </a:p>
          <a:p>
            <a:pPr algn="r" rtl="1"/>
            <a:r>
              <a:rPr lang="ar-SA" b="1" dirty="0">
                <a:solidFill>
                  <a:srgbClr val="FF0000"/>
                </a:solidFill>
              </a:rPr>
              <a:t>3 – تظهر الفتحة على الفعل المضارع المعتل الآخر بالواو أو الياء لخفتها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مثال : لن يدعُوَ – كي يقضِيَ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4 – حذف النون إذا كان الفعل المضارع المنصوب من الأفعال الخمسة .</a:t>
            </a:r>
          </a:p>
          <a:p>
            <a:pPr marL="0" indent="0" algn="r" rtl="1">
              <a:buNone/>
            </a:pPr>
            <a:endParaRPr lang="ar-SA" dirty="0"/>
          </a:p>
          <a:p>
            <a:pPr algn="r" rtl="1"/>
            <a:r>
              <a:rPr lang="ar-SA" dirty="0"/>
              <a:t>يكتبان : أن يكتبا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تعملين : كي تعملي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85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5709"/>
            <a:ext cx="10515600" cy="5641254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ar-SA" sz="3600" b="1" dirty="0">
                <a:solidFill>
                  <a:srgbClr val="00B050"/>
                </a:solidFill>
              </a:rPr>
              <a:t>إعراب الفعل المضارع المنصوب بأن المضمرة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 1 – ينصب الفعل المضارع بأن المضمرة جوازا بعد لام التعليل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مثال : خذِ القلمَ لتكتبَ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2 – ينصب الفعل المضارع بأن المضمرة وجوبا بعد لام الجحود ( أي لام الإنكار )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مثال : لم تكن لتحتلَّ هذه المكانة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ملاحظة : الفرق بين لام التعليل ولام الجحود أن لام الجحود مسبوقة بفعل كون منفي ، مثل : ما كان ، لم يكن … الخ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3 – ينصب الفعل المضارع بأن المضمرة وجوبا بعد حتى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مثال : ادرسا حتى تنجحا .</a:t>
            </a:r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553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/>
              <a:t>)</a:t>
            </a:r>
            <a:r>
              <a:rPr lang="ar-SA" dirty="0"/>
              <a:t>المضارع المبني) متى يبنى الفعل المضارع؟؟</a:t>
            </a:r>
            <a:br>
              <a:rPr lang="ar-SA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564" y="1456168"/>
            <a:ext cx="10515600" cy="4990813"/>
          </a:xfrm>
        </p:spPr>
        <p:txBody>
          <a:bodyPr>
            <a:normAutofit/>
          </a:bodyPr>
          <a:lstStyle/>
          <a:p>
            <a:pPr algn="r" rtl="1"/>
            <a:endParaRPr lang="ar-SA" dirty="0"/>
          </a:p>
          <a:p>
            <a:pPr algn="r" rtl="1"/>
            <a:r>
              <a:rPr lang="ar-SA" dirty="0"/>
              <a:t> يبنى الفعل المضارع في </a:t>
            </a:r>
            <a:r>
              <a:rPr lang="ar-SA" dirty="0">
                <a:solidFill>
                  <a:srgbClr val="FF0000"/>
                </a:solidFill>
              </a:rPr>
              <a:t>حالتين</a:t>
            </a:r>
            <a:r>
              <a:rPr lang="ar-SA" dirty="0"/>
              <a:t> :</a:t>
            </a:r>
          </a:p>
          <a:p>
            <a:pPr algn="r" rtl="1"/>
            <a:r>
              <a:rPr lang="ar-SA" dirty="0"/>
              <a:t>1 – </a:t>
            </a:r>
            <a:r>
              <a:rPr lang="ar-SA" dirty="0">
                <a:solidFill>
                  <a:srgbClr val="00B050"/>
                </a:solidFill>
              </a:rPr>
              <a:t>يبنى الفعل المضارع على السكون إذا اتصلت به نون النسوة .</a:t>
            </a:r>
          </a:p>
          <a:p>
            <a:pPr algn="r" rtl="1"/>
            <a:r>
              <a:rPr lang="ar-SA" dirty="0"/>
              <a:t>مثال : </a:t>
            </a:r>
            <a:r>
              <a:rPr lang="ar-SA" dirty="0">
                <a:solidFill>
                  <a:srgbClr val="FF0000"/>
                </a:solidFill>
              </a:rPr>
              <a:t>يلعبْنَ</a:t>
            </a:r>
            <a:r>
              <a:rPr lang="ar-SA" dirty="0"/>
              <a:t> – </a:t>
            </a:r>
            <a:r>
              <a:rPr lang="ar-SA" dirty="0">
                <a:solidFill>
                  <a:srgbClr val="FF0000"/>
                </a:solidFill>
              </a:rPr>
              <a:t>يسعيْنَ</a:t>
            </a:r>
            <a:r>
              <a:rPr lang="ar-SA" dirty="0"/>
              <a:t> .</a:t>
            </a:r>
          </a:p>
          <a:p>
            <a:pPr algn="r" rtl="1"/>
            <a:r>
              <a:rPr lang="ar-SA" dirty="0"/>
              <a:t>2 – </a:t>
            </a:r>
            <a:r>
              <a:rPr lang="ar-SA" dirty="0">
                <a:solidFill>
                  <a:srgbClr val="00B0F0"/>
                </a:solidFill>
              </a:rPr>
              <a:t>يبنى الفعل المضارع على الفتح إذا اتصلت به إحدى نوني التوكيد الخفيفة أو الثقيلة .</a:t>
            </a:r>
          </a:p>
          <a:p>
            <a:pPr algn="r" rtl="1"/>
            <a:r>
              <a:rPr lang="ar-SA" dirty="0"/>
              <a:t>مثال : </a:t>
            </a:r>
            <a:r>
              <a:rPr lang="ar-SA" dirty="0">
                <a:solidFill>
                  <a:srgbClr val="FF0000"/>
                </a:solidFill>
              </a:rPr>
              <a:t>يَلعبَنَّ</a:t>
            </a:r>
            <a:r>
              <a:rPr lang="ar-SA" dirty="0"/>
              <a:t> : نون التوكيد الثقيلة لأنها مشددة .</a:t>
            </a:r>
          </a:p>
          <a:p>
            <a:pPr algn="r" rtl="1"/>
            <a:r>
              <a:rPr lang="ar-SA" dirty="0">
                <a:solidFill>
                  <a:srgbClr val="FF0000"/>
                </a:solidFill>
              </a:rPr>
              <a:t>يَلعَبَنْ</a:t>
            </a:r>
            <a:r>
              <a:rPr lang="ar-SA" dirty="0"/>
              <a:t> : نون التوكيد الخفيفة لأنها ساكنة .</a:t>
            </a:r>
          </a:p>
          <a:p>
            <a:pPr algn="r" rtl="1"/>
            <a:r>
              <a:rPr lang="ar-SA" dirty="0"/>
              <a:t>مثال : لا تلعَبَنَّ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10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7236"/>
            <a:ext cx="10515600" cy="5659727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ar-SA" dirty="0"/>
              <a:t>4 – ينصب الفعل المضارع بأن المضمرة وجوبا بعد أو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مثال : لأكافحنَّ في الحياة أو أصِلَ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5 – ينصب الفعل المضارع بأن المضمرة وجوبا بعد واو العطف المتضمنة معنى المعية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مثال : لا تنه عن خلق وتأتيَ مثله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ملاحظة : لا يجوز أن تسمى هذه الواو بواو المعية لأن واو المعية يأتي بعدها اسم منصوب يعرب مفعولا معه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6 – ينصب الفعل المضارع بأن المضمرة وجوبا بعد فاء السببية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مثال : ادرس فتنجحَ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16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6400"/>
            <a:ext cx="10515600" cy="5770563"/>
          </a:xfrm>
        </p:spPr>
        <p:txBody>
          <a:bodyPr>
            <a:normAutofit/>
          </a:bodyPr>
          <a:lstStyle/>
          <a:p>
            <a:pPr algn="r" rtl="1"/>
            <a:r>
              <a:rPr lang="ar-SA" sz="5400" dirty="0">
                <a:solidFill>
                  <a:srgbClr val="FF0000"/>
                </a:solidFill>
              </a:rPr>
              <a:t>إعراب الفعل المضارع المجزوم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 تأمل الأفعال الآتية :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لم يضعْ – لا تندمْ – لمّا يصلْ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نجدها أفعال مضارعة مسبوقة بأحرف ( لم ، لا ، لمّا ) ، هذه الأحرف تجزم الفعل المضارع ويسمى مجزوما .</a:t>
            </a:r>
          </a:p>
          <a:p>
            <a:pPr algn="r" rtl="1"/>
            <a:endParaRPr lang="ar-SA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18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057"/>
          </a:xfrm>
        </p:spPr>
        <p:txBody>
          <a:bodyPr/>
          <a:lstStyle/>
          <a:p>
            <a:pPr algn="r" rtl="1"/>
            <a:r>
              <a:rPr lang="ar-SA" dirty="0"/>
              <a:t>علامات جزم الفعل المضارع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154546"/>
            <a:ext cx="11092873" cy="5320146"/>
          </a:xfrm>
        </p:spPr>
        <p:txBody>
          <a:bodyPr>
            <a:noAutofit/>
          </a:bodyPr>
          <a:lstStyle/>
          <a:p>
            <a:pPr algn="r" rtl="1"/>
            <a:endParaRPr lang="ar-SA" sz="1600" dirty="0">
              <a:cs typeface="Ali-A-Sahifa Bold" pitchFamily="2" charset="-78"/>
            </a:endParaRPr>
          </a:p>
          <a:p>
            <a:pPr algn="r" rtl="1"/>
            <a:r>
              <a:rPr lang="ar-SA" dirty="0">
                <a:cs typeface="Ali-A-Sahifa Bold" pitchFamily="2" charset="-78"/>
              </a:rPr>
              <a:t> يجزم الفعل المضارع وتكون علامة جزمه كما يلي :</a:t>
            </a:r>
          </a:p>
          <a:p>
            <a:pPr algn="r" rtl="1"/>
            <a:r>
              <a:rPr lang="ar-SA" sz="1600" dirty="0">
                <a:cs typeface="Ali-A-Sahifa Bold" pitchFamily="2" charset="-78"/>
              </a:rPr>
              <a:t>1 – </a:t>
            </a:r>
            <a:r>
              <a:rPr lang="ar-SA" sz="1600" dirty="0">
                <a:solidFill>
                  <a:srgbClr val="FF0000"/>
                </a:solidFill>
                <a:cs typeface="Ali-A-Sahifa Bold" pitchFamily="2" charset="-78"/>
              </a:rPr>
              <a:t>السكون</a:t>
            </a:r>
            <a:r>
              <a:rPr lang="ar-SA" sz="1600" dirty="0">
                <a:cs typeface="Ali-A-Sahifa Bold" pitchFamily="2" charset="-78"/>
              </a:rPr>
              <a:t> الظاهر على آخره إذا كان صحيح الآخر .</a:t>
            </a:r>
          </a:p>
          <a:p>
            <a:pPr algn="r" rtl="1"/>
            <a:r>
              <a:rPr lang="ar-SA" sz="1600" dirty="0">
                <a:cs typeface="Ali-A-Sahifa Bold" pitchFamily="2" charset="-78"/>
              </a:rPr>
              <a:t>مثال : لم تدرسْ – إن تنجحْ – مهما تعملْ .</a:t>
            </a:r>
          </a:p>
          <a:p>
            <a:pPr algn="r" rtl="1"/>
            <a:r>
              <a:rPr lang="ar-SA" sz="1600" dirty="0">
                <a:cs typeface="Ali-A-Sahifa Bold" pitchFamily="2" charset="-78"/>
              </a:rPr>
              <a:t>2 – </a:t>
            </a:r>
            <a:r>
              <a:rPr lang="ar-SA" sz="1600" dirty="0">
                <a:solidFill>
                  <a:srgbClr val="FF0000"/>
                </a:solidFill>
                <a:cs typeface="Ali-A-Sahifa Bold" pitchFamily="2" charset="-78"/>
              </a:rPr>
              <a:t>حذف حرف العلة </a:t>
            </a:r>
            <a:r>
              <a:rPr lang="ar-SA" sz="1600" dirty="0">
                <a:cs typeface="Ali-A-Sahifa Bold" pitchFamily="2" charset="-78"/>
              </a:rPr>
              <a:t>في الفعل المضارع المعتل الآخر .</a:t>
            </a:r>
          </a:p>
          <a:p>
            <a:pPr algn="r" rtl="1"/>
            <a:r>
              <a:rPr lang="ar-SA" sz="1600" dirty="0">
                <a:cs typeface="Ali-A-Sahifa Bold" pitchFamily="2" charset="-78"/>
              </a:rPr>
              <a:t>تسعى : لا تسع .</a:t>
            </a:r>
          </a:p>
          <a:p>
            <a:pPr algn="r" rtl="1"/>
            <a:r>
              <a:rPr lang="ar-SA" sz="1600" dirty="0">
                <a:cs typeface="Ali-A-Sahifa Bold" pitchFamily="2" charset="-78"/>
              </a:rPr>
              <a:t>تمشي : لا تمش .</a:t>
            </a:r>
          </a:p>
          <a:p>
            <a:pPr algn="r" rtl="1"/>
            <a:r>
              <a:rPr lang="ar-SA" sz="1600" dirty="0">
                <a:cs typeface="Ali-A-Sahifa Bold" pitchFamily="2" charset="-78"/>
              </a:rPr>
              <a:t>3 – </a:t>
            </a:r>
            <a:r>
              <a:rPr lang="ar-SA" sz="1600" dirty="0">
                <a:solidFill>
                  <a:srgbClr val="FF0000"/>
                </a:solidFill>
                <a:cs typeface="Ali-A-Sahifa Bold" pitchFamily="2" charset="-78"/>
              </a:rPr>
              <a:t>حذف النون </a:t>
            </a:r>
            <a:r>
              <a:rPr lang="ar-SA" sz="1600" dirty="0">
                <a:cs typeface="Ali-A-Sahifa Bold" pitchFamily="2" charset="-78"/>
              </a:rPr>
              <a:t>إذا كان الفعل المضارع المجزوم من الأفعال الخمسة .</a:t>
            </a:r>
          </a:p>
          <a:p>
            <a:pPr algn="r" rtl="1"/>
            <a:r>
              <a:rPr lang="ar-SA" sz="1600" dirty="0">
                <a:cs typeface="Ali-A-Sahifa Bold" pitchFamily="2" charset="-78"/>
              </a:rPr>
              <a:t>يكتبان : لم يكتبا .</a:t>
            </a:r>
          </a:p>
          <a:p>
            <a:pPr algn="r" rtl="1"/>
            <a:r>
              <a:rPr lang="ar-SA" sz="1600" dirty="0">
                <a:cs typeface="Ali-A-Sahifa Bold" pitchFamily="2" charset="-78"/>
              </a:rPr>
              <a:t>يدرسون : لم يدرسوا .</a:t>
            </a:r>
            <a:endParaRPr lang="en-US" sz="1600" dirty="0">
              <a:cs typeface="Ali-A-Sahifa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7916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حروف الجزم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ar-SA" dirty="0"/>
              <a:t>حروف الجزم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1 – حروف تجزم فعلا مضارعا واحدا وهي :</a:t>
            </a:r>
          </a:p>
          <a:p>
            <a:pPr algn="r" rtl="1"/>
            <a:endParaRPr lang="ar-SA" dirty="0"/>
          </a:p>
          <a:p>
            <a:pPr algn="r" rtl="1"/>
            <a:r>
              <a:rPr lang="ar-SA" sz="5200" dirty="0">
                <a:solidFill>
                  <a:srgbClr val="FF0000"/>
                </a:solidFill>
              </a:rPr>
              <a:t>لم</a:t>
            </a:r>
            <a:r>
              <a:rPr lang="ar-SA" dirty="0"/>
              <a:t> : أداة جزم ونفي وقلب الزمان الحاضر إلى الماضي المطلق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>
                <a:solidFill>
                  <a:srgbClr val="FF0000"/>
                </a:solidFill>
              </a:rPr>
              <a:t>لمّا</a:t>
            </a:r>
            <a:r>
              <a:rPr lang="ar-SA" dirty="0"/>
              <a:t> : حرف جزم ونفي وقلب الزمان الحاضر إلى ماض متصل بالحاضر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>
                <a:solidFill>
                  <a:srgbClr val="FF0000"/>
                </a:solidFill>
              </a:rPr>
              <a:t>لام الأمر : </a:t>
            </a:r>
            <a:r>
              <a:rPr lang="ar-SA" dirty="0"/>
              <a:t>حرف جزم يدل على الأمر أو الدعاء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>
                <a:solidFill>
                  <a:srgbClr val="FF0000"/>
                </a:solidFill>
              </a:rPr>
              <a:t>لا الناهية </a:t>
            </a:r>
            <a:r>
              <a:rPr lang="ar-SA" dirty="0"/>
              <a:t>: حرف جزم تجعل المضارع يفيد الأمر نهيا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89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SA" dirty="0">
                <a:cs typeface="Ali-A-Sahifa Bold" pitchFamily="2" charset="-78"/>
              </a:rPr>
              <a:t> – حروف وأسماء تجزم فعلين مضارعين الأول يسمى فعل الشرط والثاني يسمى جواب الشرط وجزاءه ، وهي :</a:t>
            </a:r>
            <a:br>
              <a:rPr lang="ar-SA" dirty="0">
                <a:cs typeface="Ali-A-Sahifa Bold" pitchFamily="2" charset="-78"/>
              </a:rPr>
            </a:br>
            <a:endParaRPr lang="en-US" dirty="0">
              <a:cs typeface="Ali-A-Sahifa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27" y="1690688"/>
            <a:ext cx="10762673" cy="4765529"/>
          </a:xfrm>
        </p:spPr>
        <p:txBody>
          <a:bodyPr>
            <a:normAutofit fontScale="25000" lnSpcReduction="20000"/>
          </a:bodyPr>
          <a:lstStyle/>
          <a:p>
            <a:pPr algn="r" rtl="1"/>
            <a:endParaRPr lang="ar-SA" dirty="0"/>
          </a:p>
          <a:p>
            <a:pPr algn="r" rtl="1"/>
            <a:r>
              <a:rPr lang="ar-SA" sz="9000" dirty="0">
                <a:cs typeface="Ali-A-Sahifa Bold" pitchFamily="2" charset="-78"/>
              </a:rPr>
              <a:t>إن</a:t>
            </a:r>
            <a:r>
              <a:rPr lang="ar-SA" sz="4400" dirty="0">
                <a:cs typeface="Ali-A-Sahifa Bold" pitchFamily="2" charset="-78"/>
              </a:rPr>
              <a:t> – </a:t>
            </a:r>
            <a:r>
              <a:rPr lang="ar-SA" sz="7400" dirty="0">
                <a:cs typeface="Ali-A-Sahifa Bold" pitchFamily="2" charset="-78"/>
              </a:rPr>
              <a:t>إذما</a:t>
            </a:r>
            <a:r>
              <a:rPr lang="ar-SA" sz="4400" dirty="0">
                <a:cs typeface="Ali-A-Sahifa Bold" pitchFamily="2" charset="-78"/>
              </a:rPr>
              <a:t> : يفيدان معنى الشرط وليس لهما محل من الإعراب .</a:t>
            </a:r>
          </a:p>
          <a:p>
            <a:pPr algn="r" rtl="1"/>
            <a:endParaRPr lang="ar-SA" dirty="0"/>
          </a:p>
          <a:p>
            <a:pPr algn="r" rtl="1"/>
            <a:r>
              <a:rPr lang="ar-SA" sz="11100" dirty="0"/>
              <a:t>مَن</a:t>
            </a:r>
            <a:r>
              <a:rPr lang="ar-SA" sz="6500" dirty="0"/>
              <a:t> : للعاقل .</a:t>
            </a:r>
          </a:p>
          <a:p>
            <a:pPr algn="r" rtl="1"/>
            <a:endParaRPr lang="ar-SA" dirty="0"/>
          </a:p>
          <a:p>
            <a:pPr algn="r" rtl="1"/>
            <a:r>
              <a:rPr lang="ar-SA" sz="12300" dirty="0"/>
              <a:t>ما – مهما : </a:t>
            </a:r>
            <a:r>
              <a:rPr lang="ar-SA" sz="12800" dirty="0"/>
              <a:t>لغير العاقل .</a:t>
            </a:r>
          </a:p>
          <a:p>
            <a:pPr algn="r" rtl="1"/>
            <a:endParaRPr lang="ar-SA" dirty="0"/>
          </a:p>
          <a:p>
            <a:pPr algn="r" rtl="1"/>
            <a:r>
              <a:rPr lang="ar-SA" sz="11200" dirty="0"/>
              <a:t>متى</a:t>
            </a:r>
            <a:r>
              <a:rPr lang="ar-SA" sz="5900" dirty="0"/>
              <a:t> – </a:t>
            </a:r>
            <a:r>
              <a:rPr lang="ar-SA" sz="16000" dirty="0"/>
              <a:t>أيان</a:t>
            </a:r>
            <a:r>
              <a:rPr lang="ar-SA" sz="5900" dirty="0"/>
              <a:t> : </a:t>
            </a:r>
            <a:r>
              <a:rPr lang="ar-SA" sz="16000" dirty="0"/>
              <a:t>للزمان</a:t>
            </a:r>
            <a:r>
              <a:rPr lang="ar-SA" sz="5900" dirty="0"/>
              <a:t> .</a:t>
            </a:r>
          </a:p>
          <a:p>
            <a:pPr algn="r" rtl="1"/>
            <a:endParaRPr lang="ar-SA" dirty="0"/>
          </a:p>
          <a:p>
            <a:pPr algn="r" rtl="1"/>
            <a:r>
              <a:rPr lang="ar-SA" sz="14400" dirty="0"/>
              <a:t>أين – أنى – حيثما </a:t>
            </a:r>
            <a:r>
              <a:rPr lang="ar-SA" sz="5900" dirty="0"/>
              <a:t>: </a:t>
            </a:r>
            <a:r>
              <a:rPr lang="ar-SA" sz="12800" dirty="0"/>
              <a:t>للمكان</a:t>
            </a:r>
            <a:r>
              <a:rPr lang="ar-SA" sz="5900" dirty="0"/>
              <a:t> .</a:t>
            </a:r>
          </a:p>
          <a:p>
            <a:pPr algn="r" rtl="1"/>
            <a:endParaRPr lang="ar-SA" dirty="0"/>
          </a:p>
          <a:p>
            <a:pPr algn="r" rtl="1"/>
            <a:r>
              <a:rPr lang="ar-SA" sz="26400" dirty="0"/>
              <a:t>أيّ</a:t>
            </a:r>
            <a:r>
              <a:rPr lang="ar-SA" sz="6000" dirty="0"/>
              <a:t> : للعاقل ولغيره .</a:t>
            </a:r>
          </a:p>
          <a:p>
            <a:pPr algn="r" rtl="1"/>
            <a:endParaRPr lang="ar-SA" dirty="0"/>
          </a:p>
          <a:p>
            <a:pPr algn="r" rtl="1"/>
            <a:r>
              <a:rPr lang="ar-SA" sz="19200" dirty="0"/>
              <a:t>كيفما : للحال .</a:t>
            </a:r>
            <a:endParaRPr lang="en-US" sz="19200" dirty="0"/>
          </a:p>
        </p:txBody>
      </p:sp>
    </p:spTree>
    <p:extLst>
      <p:ext uri="{BB962C8B-B14F-4D97-AF65-F5344CB8AC3E}">
        <p14:creationId xmlns:p14="http://schemas.microsoft.com/office/powerpoint/2010/main" val="1356168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Y" dirty="0"/>
              <a:t>الأدوات التی تجزم فعلین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dirty="0"/>
              <a:t> – إنْ: من أدوات الشرط التي تجزم فعلين وهي لربط الجواب بالشرط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إن تتصدقْ يحمدْ الناس عملك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تتصدقْ: فعل الشرط فعل مضارع مجزوم وعلامة جزمه السكون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والفاعل ضمير مستتر تقديره أنت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يحمدْ: جواب الشرط فعل مضارع مجزوم وعلامة جزمه السكون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69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2509"/>
            <a:ext cx="10515600" cy="5844454"/>
          </a:xfrm>
        </p:spPr>
        <p:txBody>
          <a:bodyPr>
            <a:normAutofit/>
          </a:bodyPr>
          <a:lstStyle/>
          <a:p>
            <a:pPr algn="r" rtl="1"/>
            <a:r>
              <a:rPr lang="ar-SA" dirty="0"/>
              <a:t> – منْ: وهي للعاقل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 “ومن يتقِ الله يجعلْ له مخرجاً”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يتق: فعل الشرط فعل مضارع مجزوم وعلامة جزمه حذف حرف العلة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والفاعل ضمير مستتر تقديره هو يعود على منْ</a:t>
            </a:r>
          </a:p>
          <a:p>
            <a:pPr algn="r" rtl="1"/>
            <a:r>
              <a:rPr lang="ar-SA" dirty="0"/>
              <a:t> </a:t>
            </a:r>
          </a:p>
          <a:p>
            <a:pPr algn="r" rtl="1"/>
            <a:r>
              <a:rPr lang="ar-SA" dirty="0"/>
              <a:t>يجعل: جواب الشرط فعل مضارع مجزوم وعلامة جزمه السكون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والفاعل ضمير مستتر تقديره هو يعود على لفظ الجلالة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81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1891"/>
            <a:ext cx="10515600" cy="5595072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A" dirty="0"/>
              <a:t>3 – ما: وهي لغير العاقل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“وما تقدموا لأنفسكم من خير تجدوه عند الله”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تقدموا: فعل الشرط فعل مضارع مجزوم وعلامة جزمه حذف النون لأنه من الأفعال الخمسة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وواو الجماعة ضمير مبني في محل رفع فاعل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تجدوه: جواب الشرط فعل مضارع مجزوم وعلامة جزمه حذف النون لأنه من الأفعال الخمسة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  وواو الجماعة ضمير مبني في محل رفع فاعل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والهاء ضمير مبني في محل نصب مفعول به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17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673"/>
            <a:ext cx="10515600" cy="595529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A" dirty="0"/>
              <a:t>4 – مهما: وهي لغير العاقل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مهما تدخْر ينفعْك غداً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تدخر: فعل الشرط فعل مضارع مجزوم وعلامة جزمه السكون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والفاعل ضمير مستتر تقديره أنت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ينفعك: جواب الشرط فعل مضارع مجزوم وعلامة جزمه السكون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والفاعل ضمير مستتر تقديره هو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والكاف ضمير مبني في محل نصب مفعول به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54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dirty="0"/>
              <a:t> – متى: من أدوات الشرط التي تجزم فعلين وهي للزمان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متى ينتشرْ الوعي الديني تتحسنْ الأخلاق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ينتشر: فعل الشرط فعل مضارع مجزوم وعلامة جزمه السكون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تتحسن: جواب الشرط فعل مضارع مجزوم وعلامة جزمه السكون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إعراب الفعل المضارع المبني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dirty="0">
                <a:solidFill>
                  <a:srgbClr val="FF0000"/>
                </a:solidFill>
              </a:rPr>
              <a:t>يلعَبْنَ</a:t>
            </a:r>
            <a:r>
              <a:rPr lang="ar-SA" dirty="0"/>
              <a:t> : فعل مضارع مبني على السكون لاتصاله بنون النسوة ، والنون : ضمير متصل مبني على الفتح في محل رفع فاعل .</a:t>
            </a:r>
          </a:p>
          <a:p>
            <a:pPr algn="r" rtl="1"/>
            <a:r>
              <a:rPr lang="ar-SA" dirty="0">
                <a:solidFill>
                  <a:srgbClr val="FF0000"/>
                </a:solidFill>
              </a:rPr>
              <a:t>يَلعبَنَّ</a:t>
            </a:r>
            <a:r>
              <a:rPr lang="ar-SA" dirty="0"/>
              <a:t> : فعل مضارع مبني على الفتح لاتصاله بنون التوكيد الثقيلة ، والنون : حرف لا محل له من الإعراب ، والفاعل ضمير مستتر جوازا تقديره هو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لا </a:t>
            </a:r>
            <a:r>
              <a:rPr lang="ar-SA" dirty="0">
                <a:solidFill>
                  <a:srgbClr val="FF0000"/>
                </a:solidFill>
              </a:rPr>
              <a:t>تلعَبَنَّ</a:t>
            </a:r>
            <a:r>
              <a:rPr lang="ar-SA" dirty="0"/>
              <a:t> : لا : ناهية تجزم الفعل المضارع . </a:t>
            </a:r>
          </a:p>
          <a:p>
            <a:pPr algn="r" rtl="1"/>
            <a:r>
              <a:rPr lang="ar-SA" dirty="0"/>
              <a:t>تلعبن : فعل مضارع مبني على الفتح في محل جزم بلا الناهية لاتصاله بنون التوكيد الثقيلة ، والنون : حرف لا محل له من الإعراب ، والفاعل ضمير مستتر وجوبا تقديره أنت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54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5709"/>
            <a:ext cx="10515600" cy="5641254"/>
          </a:xfrm>
        </p:spPr>
        <p:txBody>
          <a:bodyPr>
            <a:normAutofit/>
          </a:bodyPr>
          <a:lstStyle/>
          <a:p>
            <a:pPr algn="r" rtl="1"/>
            <a:r>
              <a:rPr lang="ar-SA" sz="4000" dirty="0"/>
              <a:t> – أيّان: وهي للزمان</a:t>
            </a:r>
          </a:p>
          <a:p>
            <a:pPr algn="r" rtl="1"/>
            <a:r>
              <a:rPr lang="ar-SA" sz="4000" dirty="0"/>
              <a:t>أيّان تؤد ما عليك من واجبات تنلْ ما لك من حقوق</a:t>
            </a:r>
          </a:p>
          <a:p>
            <a:pPr algn="r" rtl="1"/>
            <a:r>
              <a:rPr lang="ar-SA" sz="4000" dirty="0"/>
              <a:t>تؤدِ: فعل الشرط فعل مضارع مجزوم وعلامة جزمه حذف حرف العلة</a:t>
            </a:r>
          </a:p>
          <a:p>
            <a:pPr algn="r" rtl="1"/>
            <a:r>
              <a:rPr lang="ar-SA" sz="4000" dirty="0"/>
              <a:t>والفاعل ضمير مستتر تقديره أنت</a:t>
            </a:r>
            <a:endParaRPr lang="ar-SY" sz="4000" dirty="0"/>
          </a:p>
          <a:p>
            <a:pPr algn="r" rtl="1"/>
            <a:r>
              <a:rPr lang="ar-SA" sz="4000" dirty="0"/>
              <a:t>تنل: جواب الشرط فعل مضارع مجزوم وعلامة جزمه السكون</a:t>
            </a:r>
          </a:p>
          <a:p>
            <a:pPr algn="r" rtl="1"/>
            <a:r>
              <a:rPr lang="ar-SA" sz="4000" dirty="0"/>
              <a:t>والفاعل ضمير مستتر تقديره أنت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8951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dirty="0"/>
              <a:t> – أينْ: وهي للمكان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أين تنتشرْ ثقافة إتقان العمل يتحسنْ الدخل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تنتشر: فعل الشرط فعل مضارع مجزوم وعلامة جزمه السكون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يتحسن: جواب الشرط فعل مضارع مجزوم وعلامة جزمه السكون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17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dirty="0"/>
              <a:t> – أينما: وهي للمكان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“أينما تكونوا يدركْكم الموت”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تكونوا: فعل الشرط فعل مضارع مجزوم وعلامة جزمه حذف النون لأنه من الأفعال الخمسة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وواو الجماعة ضمير مبني في محل رفع فاعل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 يدركْكم: جواب الشرط فعل مضارع مجزوم وعلامة جزمه السكون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والكاف ضمير مبني في محل نصب مفعول به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08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9 – حيثما: من أدوات الشرط التي تجزم فعلين وهي للمكان 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حيثما ينزلْ المطر ينمُ الزرع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ينزل: فعل الشرط فعل مضارع مجزوم وعلامة جزمه السكون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ينمُ: جواب الشرط فعل مضارع مجزوم وعلامة جزمه حذف حرف العلة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00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r" rtl="1"/>
            <a:r>
              <a:rPr lang="ar-SA" dirty="0"/>
              <a:t> – أنّى: وهي للمكان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أنّى تسافرْ تجدْ أصدقاء جددًا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تسافرْ: فعل الشرط فعل مضارع مجزوم وعلامة جزمه السكون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والفاعل ضمير مستتر تقديره أنت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 </a:t>
            </a:r>
          </a:p>
          <a:p>
            <a:pPr algn="r" rtl="1"/>
            <a:r>
              <a:rPr lang="ar-SA" dirty="0"/>
              <a:t>تجدْ: جواب الشرط فعل مضارع مجزوم وعلامة جزمه حذف حرف العلة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والفاعل ضمير مستتر تقديره أنت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17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r" rtl="1"/>
            <a:r>
              <a:rPr lang="ar-SA" dirty="0"/>
              <a:t> – كيفما: من أدوات الشرط التي تجزم فعلين وهي للحال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كيفما تعاملْ الناس يعاملوك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تعاملْ: فعل الشرط فعل مضارع مجزوم وعلامة جزمه السكون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والفاعل ضمير مستتر تقديره أنت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يعاملوك: جواب الشرط فعل مضارع مجزوم وعلامة جزمه حذف النون لأنه من الأفعال الخمسة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وواو الجماعة ضمير مبني في محل رفع فاعل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والكاف ضمير مبني في محل نصب مفعول به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79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365125"/>
            <a:ext cx="11425381" cy="5811838"/>
          </a:xfrm>
        </p:spPr>
      </p:pic>
    </p:spTree>
    <p:extLst>
      <p:ext uri="{BB962C8B-B14F-4D97-AF65-F5344CB8AC3E}">
        <p14:creationId xmlns:p14="http://schemas.microsoft.com/office/powerpoint/2010/main" val="1379804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r" rtl="1"/>
            <a:r>
              <a:rPr lang="ar-SA" dirty="0"/>
              <a:t> – أيّ: وهي تصلح للعاقل وغير العاقل والزمان والمكان والحال بحسب ما تُضاف إليه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أيّ عمل تعمْله تُحاسبْ عليه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تعملْه: فعل الشرط فعل مضارع مجزوم وعلامة جزمه السكون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والفاعل ضمير مستتر تقديره أنت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والهاء ضمير مبني في محل نصب مفعول به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 تُحاسبْ: جواب الشرط فعل مضارع مجزوم وعلامة جزمه السكون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ونائب الفاعل ضمير مستتر تقديره أنت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40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365124"/>
            <a:ext cx="11397673" cy="6492875"/>
          </a:xfrm>
        </p:spPr>
      </p:pic>
      <p:sp>
        <p:nvSpPr>
          <p:cNvPr id="5" name="Rectangle 4"/>
          <p:cNvSpPr/>
          <p:nvPr/>
        </p:nvSpPr>
        <p:spPr>
          <a:xfrm>
            <a:off x="665017" y="6206836"/>
            <a:ext cx="11139055" cy="480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4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الفعل المضارع المعرب - المرفوع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ar-SA" dirty="0"/>
          </a:p>
          <a:p>
            <a:pPr algn="r" rtl="1"/>
            <a:r>
              <a:rPr lang="ar-SA" dirty="0">
                <a:solidFill>
                  <a:srgbClr val="FF0000"/>
                </a:solidFill>
              </a:rPr>
              <a:t>تأمل الأفعال الآتية :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يدفعُ – يمنعُ – يكتُبُ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تجدها أفعال مضارعة صحيحة لم يتصل بآخرها شيء ولم يسبقها ناصب ولا جازم . فهي مرفوعة لذلك . ثم تأمل علامة رفعها تجد أنها ضمة ظاهرة في آخرها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8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0582"/>
            <a:ext cx="10515600" cy="5216381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dirty="0"/>
              <a:t>ثم تأمل الأفعال الآتية :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>
                <a:solidFill>
                  <a:srgbClr val="FF0000"/>
                </a:solidFill>
              </a:rPr>
              <a:t>يرى – يدعو – يهدي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تجدها أفعال مضارعة معتلة الآخر بالألف ( يرى ) ، وبالواو ( يدعو ) ، وبالياء ( يهدي ) ، ثم لاحظ أنها غير مسبوقة بناصب أو جازم ، إذن فهي مرفوعة . فأين هي الضمة الدالة على الرفع ؟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إذا تأملنا جيدا فسنجد أن </a:t>
            </a:r>
            <a:r>
              <a:rPr lang="ar-SA" dirty="0">
                <a:solidFill>
                  <a:srgbClr val="FF0000"/>
                </a:solidFill>
              </a:rPr>
              <a:t>الضمة يتعذر ظهورها </a:t>
            </a:r>
            <a:r>
              <a:rPr lang="ar-SA" dirty="0"/>
              <a:t>على آخر الفعل ( يرى ) لاعتلاله بالألف ، ولذلك نلجأ إلى تقدير الضمة على الألف ، للتعذر المانع من ظهورها عليه .</a:t>
            </a:r>
          </a:p>
          <a:p>
            <a:pPr algn="r" rtl="1"/>
            <a:r>
              <a:rPr lang="ar-SA" dirty="0"/>
              <a:t>كما أن ظهور الضمة على آخر الفعل ( يدعو ، يهدي ) مستثقل ، ولذلك تقدر علامة الرفع عليهما للاستثقال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9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علامات رفع المضارع</a:t>
            </a:r>
            <a:br>
              <a:rPr lang="ar-SA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689908"/>
          </a:xfrm>
        </p:spPr>
        <p:txBody>
          <a:bodyPr/>
          <a:lstStyle/>
          <a:p>
            <a:pPr algn="r" rtl="1"/>
            <a:endParaRPr lang="ar-SA" dirty="0"/>
          </a:p>
          <a:p>
            <a:pPr algn="r" rtl="1"/>
            <a:r>
              <a:rPr lang="ar-SA" dirty="0"/>
              <a:t>يرفع الفعل المضارع وتكون علامة رفعه كما يلي :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1 – </a:t>
            </a:r>
            <a:r>
              <a:rPr lang="ar-SA" dirty="0">
                <a:solidFill>
                  <a:srgbClr val="FF0000"/>
                </a:solidFill>
              </a:rPr>
              <a:t>الضمة الظاهرة </a:t>
            </a:r>
            <a:r>
              <a:rPr lang="ar-SA" dirty="0"/>
              <a:t>إذا تجرد عن الناصب والجازم وكان صحيح الآخر ولم يتصل به شيء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مثال : يدفعُ – يمنعُ – يكتُبُ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6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 2– الضمة المقدرة للتعذر على آخر الفعل المضارع المعتل بالألف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مثال : يخشى – يرى – يسعى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3 – الضمة المقدرة للاستثقال على آخر الفعل المضارع المعتل بالواو أو الياء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مثال : يدنو – يبكي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9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 – ثبوت النون إذا كان الفعل المضارع من الأفعال الخمسة ، أي إذا اتصلت به ألف الاثنين أو واو الجماعة أو ياء المخاطبة .</a:t>
            </a:r>
          </a:p>
          <a:p>
            <a:pPr algn="r" rtl="1"/>
            <a:r>
              <a:rPr lang="ar-SA" dirty="0"/>
              <a:t>مثال :</a:t>
            </a:r>
          </a:p>
          <a:p>
            <a:pPr algn="r" rtl="1"/>
            <a:r>
              <a:rPr lang="ar-SA" dirty="0"/>
              <a:t>ألف الاثنين : يكتبان – تكتبان .</a:t>
            </a:r>
          </a:p>
          <a:p>
            <a:pPr algn="r" rtl="1"/>
            <a:r>
              <a:rPr lang="ar-SA" dirty="0"/>
              <a:t>واو الجماعة : يكتبون – تكتبون . </a:t>
            </a:r>
          </a:p>
          <a:p>
            <a:pPr algn="r" rtl="1"/>
            <a:r>
              <a:rPr lang="ar-SA" dirty="0"/>
              <a:t>ياء المخاطبة : تكتبين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إعراب الفعل المضارع المرفوع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87055"/>
            <a:ext cx="10827327" cy="4689908"/>
          </a:xfrm>
        </p:spPr>
        <p:txBody>
          <a:bodyPr>
            <a:normAutofit fontScale="62500" lnSpcReduction="20000"/>
          </a:bodyPr>
          <a:lstStyle/>
          <a:p>
            <a:pPr algn="r" rtl="1"/>
            <a:r>
              <a:rPr lang="ar-SA" dirty="0"/>
              <a:t> </a:t>
            </a:r>
          </a:p>
          <a:p>
            <a:pPr algn="r" rtl="1"/>
            <a:r>
              <a:rPr lang="ar-SA" dirty="0"/>
              <a:t>يكتُبُ : فعل مضارع مرفوع وعلامة رفعه الضمة الظاهرة على آخره وفاعله ضمير مستتر جوازا تقديره هو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يخشى : فعل مضارع مرفوع وعلامة رفعه الضمة المقدرة على الألف منع من ظهورها التعذر وفاعله ضمير مستتر جوازا تقديره هو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يدعو : فعل مضارع مرفوع وعلامة رفعه الضمة المقدرة على الواو منع من ظهورها الثقل وفاعله ضمير مستتر جوازا تقديره هو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يبكي : فعل مضارع مرفوع وعلامة رفعه الضمة المقدرة على الياء منع من ظهورها الثقل وفاعله ضمير مستتر جوازا تقديره هو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يكتبان : فعل مضارع مرفوع وعلامة رفعه ثبوت النون لأنه من الأفعال الخمسة والألف ضمير متصل مبني على السكون في محل رفع فاعل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يكتبون : فعل مضارع مرفوع وعلامة رفعه ثبوت النون لأنه من الأفعال الخمسة والواو ضمير متصل مبني على السكون في محل رفع فاعل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تكتبين : فعل مضارع مرفوع وعلامة رفعه ثبوت النون لأنه من الأفعال الخمسة والياء ضمير متصل مبني على السكون في محل رفع فاعل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16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2250</Words>
  <Application>Microsoft Office PowerPoint</Application>
  <PresentationFormat>Widescreen</PresentationFormat>
  <Paragraphs>344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Ali-A-Sahifa Bold</vt:lpstr>
      <vt:lpstr>Arial</vt:lpstr>
      <vt:lpstr>Calibri</vt:lpstr>
      <vt:lpstr>Calibri Light</vt:lpstr>
      <vt:lpstr>Office Theme</vt:lpstr>
      <vt:lpstr>الفعل المضارع -المعرب </vt:lpstr>
      <vt:lpstr>)المضارع المبني) متى يبنى الفعل المضارع؟؟ </vt:lpstr>
      <vt:lpstr>إعراب الفعل المضارع المبني</vt:lpstr>
      <vt:lpstr>الفعل المضارع المعرب - المرفوع</vt:lpstr>
      <vt:lpstr>PowerPoint Presentation</vt:lpstr>
      <vt:lpstr>علامات رفع المضارع </vt:lpstr>
      <vt:lpstr>PowerPoint Presentation</vt:lpstr>
      <vt:lpstr>PowerPoint Presentation</vt:lpstr>
      <vt:lpstr>إعراب الفعل المضارع المرفوع</vt:lpstr>
      <vt:lpstr>PowerPoint Presentation</vt:lpstr>
      <vt:lpstr>PowerPoint Presentation</vt:lpstr>
      <vt:lpstr>PowerPoint Presentation</vt:lpstr>
      <vt:lpstr>PowerPoint Presentation</vt:lpstr>
      <vt:lpstr>المضارع المنصوب</vt:lpstr>
      <vt:lpstr>أدوات النصب</vt:lpstr>
      <vt:lpstr>PowerPoint Presentation</vt:lpstr>
      <vt:lpstr>علامات نصب المضارع </vt:lpstr>
      <vt:lpstr>PowerPoint Presentation</vt:lpstr>
      <vt:lpstr>PowerPoint Presentation</vt:lpstr>
      <vt:lpstr>PowerPoint Presentation</vt:lpstr>
      <vt:lpstr>PowerPoint Presentation</vt:lpstr>
      <vt:lpstr>علامات جزم الفعل المضارع</vt:lpstr>
      <vt:lpstr>حروف الجزم</vt:lpstr>
      <vt:lpstr> – حروف وأسماء تجزم فعلين مضارعين الأول يسمى فعل الشرط والثاني يسمى جواب الشرط وجزاءه ، وهي : </vt:lpstr>
      <vt:lpstr>الأدوات التی تجزم فعلین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Game net</cp:lastModifiedBy>
  <cp:revision>26</cp:revision>
  <dcterms:created xsi:type="dcterms:W3CDTF">2022-02-08T19:46:01Z</dcterms:created>
  <dcterms:modified xsi:type="dcterms:W3CDTF">2024-05-27T15:30:48Z</dcterms:modified>
</cp:coreProperties>
</file>