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85" r:id="rId2"/>
    <p:sldId id="262" r:id="rId3"/>
    <p:sldId id="295" r:id="rId4"/>
    <p:sldId id="296" r:id="rId5"/>
    <p:sldId id="466" r:id="rId6"/>
    <p:sldId id="330" r:id="rId7"/>
    <p:sldId id="344" r:id="rId8"/>
    <p:sldId id="334" r:id="rId9"/>
    <p:sldId id="329" r:id="rId10"/>
    <p:sldId id="467" r:id="rId11"/>
    <p:sldId id="355" r:id="rId12"/>
    <p:sldId id="468" r:id="rId13"/>
    <p:sldId id="384" r:id="rId14"/>
    <p:sldId id="418" r:id="rId15"/>
    <p:sldId id="419" r:id="rId16"/>
    <p:sldId id="420" r:id="rId17"/>
    <p:sldId id="425" r:id="rId18"/>
    <p:sldId id="421" r:id="rId19"/>
    <p:sldId id="422" r:id="rId20"/>
    <p:sldId id="423" r:id="rId21"/>
    <p:sldId id="424" r:id="rId22"/>
    <p:sldId id="426" r:id="rId23"/>
    <p:sldId id="385" r:id="rId24"/>
    <p:sldId id="448" r:id="rId25"/>
    <p:sldId id="446" r:id="rId26"/>
    <p:sldId id="447" r:id="rId27"/>
    <p:sldId id="449" r:id="rId28"/>
    <p:sldId id="450" r:id="rId29"/>
    <p:sldId id="451" r:id="rId30"/>
    <p:sldId id="452" r:id="rId31"/>
    <p:sldId id="453" r:id="rId32"/>
    <p:sldId id="454" r:id="rId33"/>
    <p:sldId id="455" r:id="rId34"/>
    <p:sldId id="456" r:id="rId35"/>
    <p:sldId id="457" r:id="rId36"/>
    <p:sldId id="458" r:id="rId37"/>
    <p:sldId id="459" r:id="rId38"/>
    <p:sldId id="386" r:id="rId39"/>
    <p:sldId id="414" r:id="rId40"/>
    <p:sldId id="415" r:id="rId41"/>
    <p:sldId id="428" r:id="rId42"/>
    <p:sldId id="429" r:id="rId43"/>
    <p:sldId id="430" r:id="rId44"/>
    <p:sldId id="431" r:id="rId45"/>
    <p:sldId id="432" r:id="rId46"/>
    <p:sldId id="433" r:id="rId47"/>
    <p:sldId id="434" r:id="rId48"/>
    <p:sldId id="435" r:id="rId49"/>
    <p:sldId id="436" r:id="rId50"/>
    <p:sldId id="437" r:id="rId51"/>
    <p:sldId id="438" r:id="rId52"/>
    <p:sldId id="439" r:id="rId53"/>
    <p:sldId id="440" r:id="rId54"/>
    <p:sldId id="441" r:id="rId55"/>
    <p:sldId id="442" r:id="rId56"/>
    <p:sldId id="443" r:id="rId57"/>
    <p:sldId id="444" r:id="rId58"/>
    <p:sldId id="460" r:id="rId59"/>
    <p:sldId id="445" r:id="rId60"/>
    <p:sldId id="461" r:id="rId61"/>
    <p:sldId id="387" r:id="rId62"/>
    <p:sldId id="462" r:id="rId63"/>
    <p:sldId id="463" r:id="rId64"/>
    <p:sldId id="464" r:id="rId65"/>
    <p:sldId id="357" r:id="rId66"/>
    <p:sldId id="345" r:id="rId67"/>
    <p:sldId id="346" r:id="rId68"/>
    <p:sldId id="347" r:id="rId69"/>
    <p:sldId id="348" r:id="rId70"/>
    <p:sldId id="349" r:id="rId71"/>
    <p:sldId id="350" r:id="rId72"/>
    <p:sldId id="465" r:id="rId73"/>
    <p:sldId id="352" r:id="rId74"/>
    <p:sldId id="353" r:id="rId75"/>
    <p:sldId id="358" r:id="rId76"/>
    <p:sldId id="427"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DD0303-99EB-43BB-B28D-8C7DD5618F7B}"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40094-6DE0-4217-9C86-4B4974C31218}" type="slidenum">
              <a:rPr lang="en-US" smtClean="0"/>
              <a:t>‹#›</a:t>
            </a:fld>
            <a:endParaRPr lang="en-US"/>
          </a:p>
        </p:txBody>
      </p:sp>
    </p:spTree>
    <p:extLst>
      <p:ext uri="{BB962C8B-B14F-4D97-AF65-F5344CB8AC3E}">
        <p14:creationId xmlns:p14="http://schemas.microsoft.com/office/powerpoint/2010/main" val="257450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D0303-99EB-43BB-B28D-8C7DD5618F7B}"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40094-6DE0-4217-9C86-4B4974C31218}" type="slidenum">
              <a:rPr lang="en-US" smtClean="0"/>
              <a:t>‹#›</a:t>
            </a:fld>
            <a:endParaRPr lang="en-US"/>
          </a:p>
        </p:txBody>
      </p:sp>
    </p:spTree>
    <p:extLst>
      <p:ext uri="{BB962C8B-B14F-4D97-AF65-F5344CB8AC3E}">
        <p14:creationId xmlns:p14="http://schemas.microsoft.com/office/powerpoint/2010/main" val="423864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D0303-99EB-43BB-B28D-8C7DD5618F7B}"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40094-6DE0-4217-9C86-4B4974C31218}" type="slidenum">
              <a:rPr lang="en-US" smtClean="0"/>
              <a:t>‹#›</a:t>
            </a:fld>
            <a:endParaRPr lang="en-US"/>
          </a:p>
        </p:txBody>
      </p:sp>
    </p:spTree>
    <p:extLst>
      <p:ext uri="{BB962C8B-B14F-4D97-AF65-F5344CB8AC3E}">
        <p14:creationId xmlns:p14="http://schemas.microsoft.com/office/powerpoint/2010/main" val="411583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D0303-99EB-43BB-B28D-8C7DD5618F7B}"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40094-6DE0-4217-9C86-4B4974C31218}" type="slidenum">
              <a:rPr lang="en-US" smtClean="0"/>
              <a:t>‹#›</a:t>
            </a:fld>
            <a:endParaRPr lang="en-US"/>
          </a:p>
        </p:txBody>
      </p:sp>
    </p:spTree>
    <p:extLst>
      <p:ext uri="{BB962C8B-B14F-4D97-AF65-F5344CB8AC3E}">
        <p14:creationId xmlns:p14="http://schemas.microsoft.com/office/powerpoint/2010/main" val="169575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DD0303-99EB-43BB-B28D-8C7DD5618F7B}"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40094-6DE0-4217-9C86-4B4974C31218}" type="slidenum">
              <a:rPr lang="en-US" smtClean="0"/>
              <a:t>‹#›</a:t>
            </a:fld>
            <a:endParaRPr lang="en-US"/>
          </a:p>
        </p:txBody>
      </p:sp>
    </p:spTree>
    <p:extLst>
      <p:ext uri="{BB962C8B-B14F-4D97-AF65-F5344CB8AC3E}">
        <p14:creationId xmlns:p14="http://schemas.microsoft.com/office/powerpoint/2010/main" val="200748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DD0303-99EB-43BB-B28D-8C7DD5618F7B}"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40094-6DE0-4217-9C86-4B4974C31218}" type="slidenum">
              <a:rPr lang="en-US" smtClean="0"/>
              <a:t>‹#›</a:t>
            </a:fld>
            <a:endParaRPr lang="en-US"/>
          </a:p>
        </p:txBody>
      </p:sp>
    </p:spTree>
    <p:extLst>
      <p:ext uri="{BB962C8B-B14F-4D97-AF65-F5344CB8AC3E}">
        <p14:creationId xmlns:p14="http://schemas.microsoft.com/office/powerpoint/2010/main" val="3736814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DD0303-99EB-43BB-B28D-8C7DD5618F7B}" type="datetimeFigureOut">
              <a:rPr lang="en-US" smtClean="0"/>
              <a:t>5/27/2024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F40094-6DE0-4217-9C86-4B4974C31218}" type="slidenum">
              <a:rPr lang="en-US" smtClean="0"/>
              <a:t>‹#›</a:t>
            </a:fld>
            <a:endParaRPr lang="en-US"/>
          </a:p>
        </p:txBody>
      </p:sp>
    </p:spTree>
    <p:extLst>
      <p:ext uri="{BB962C8B-B14F-4D97-AF65-F5344CB8AC3E}">
        <p14:creationId xmlns:p14="http://schemas.microsoft.com/office/powerpoint/2010/main" val="314828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DD0303-99EB-43BB-B28D-8C7DD5618F7B}" type="datetimeFigureOut">
              <a:rPr lang="en-US" smtClean="0"/>
              <a:t>5/27/2024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F40094-6DE0-4217-9C86-4B4974C31218}" type="slidenum">
              <a:rPr lang="en-US" smtClean="0"/>
              <a:t>‹#›</a:t>
            </a:fld>
            <a:endParaRPr lang="en-US"/>
          </a:p>
        </p:txBody>
      </p:sp>
    </p:spTree>
    <p:extLst>
      <p:ext uri="{BB962C8B-B14F-4D97-AF65-F5344CB8AC3E}">
        <p14:creationId xmlns:p14="http://schemas.microsoft.com/office/powerpoint/2010/main" val="181250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D0303-99EB-43BB-B28D-8C7DD5618F7B}" type="datetimeFigureOut">
              <a:rPr lang="en-US" smtClean="0"/>
              <a:t>5/27/2024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F40094-6DE0-4217-9C86-4B4974C31218}" type="slidenum">
              <a:rPr lang="en-US" smtClean="0"/>
              <a:t>‹#›</a:t>
            </a:fld>
            <a:endParaRPr lang="en-US"/>
          </a:p>
        </p:txBody>
      </p:sp>
    </p:spTree>
    <p:extLst>
      <p:ext uri="{BB962C8B-B14F-4D97-AF65-F5344CB8AC3E}">
        <p14:creationId xmlns:p14="http://schemas.microsoft.com/office/powerpoint/2010/main" val="389284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DD0303-99EB-43BB-B28D-8C7DD5618F7B}"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40094-6DE0-4217-9C86-4B4974C31218}" type="slidenum">
              <a:rPr lang="en-US" smtClean="0"/>
              <a:t>‹#›</a:t>
            </a:fld>
            <a:endParaRPr lang="en-US"/>
          </a:p>
        </p:txBody>
      </p:sp>
    </p:spTree>
    <p:extLst>
      <p:ext uri="{BB962C8B-B14F-4D97-AF65-F5344CB8AC3E}">
        <p14:creationId xmlns:p14="http://schemas.microsoft.com/office/powerpoint/2010/main" val="229284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DD0303-99EB-43BB-B28D-8C7DD5618F7B}"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40094-6DE0-4217-9C86-4B4974C31218}" type="slidenum">
              <a:rPr lang="en-US" smtClean="0"/>
              <a:t>‹#›</a:t>
            </a:fld>
            <a:endParaRPr lang="en-US"/>
          </a:p>
        </p:txBody>
      </p:sp>
    </p:spTree>
    <p:extLst>
      <p:ext uri="{BB962C8B-B14F-4D97-AF65-F5344CB8AC3E}">
        <p14:creationId xmlns:p14="http://schemas.microsoft.com/office/powerpoint/2010/main" val="401163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D0303-99EB-43BB-B28D-8C7DD5618F7B}" type="datetimeFigureOut">
              <a:rPr lang="en-US" smtClean="0"/>
              <a:t>5/27/2024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40094-6DE0-4217-9C86-4B4974C31218}" type="slidenum">
              <a:rPr lang="en-US" smtClean="0"/>
              <a:t>‹#›</a:t>
            </a:fld>
            <a:endParaRPr lang="en-US"/>
          </a:p>
        </p:txBody>
      </p:sp>
    </p:spTree>
    <p:extLst>
      <p:ext uri="{BB962C8B-B14F-4D97-AF65-F5344CB8AC3E}">
        <p14:creationId xmlns:p14="http://schemas.microsoft.com/office/powerpoint/2010/main" val="278276590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4316" y="814613"/>
            <a:ext cx="10741891" cy="5745019"/>
          </a:xfrm>
        </p:spPr>
      </p:pic>
      <p:sp>
        <p:nvSpPr>
          <p:cNvPr id="5" name="Rectangle 4"/>
          <p:cNvSpPr/>
          <p:nvPr/>
        </p:nvSpPr>
        <p:spPr>
          <a:xfrm>
            <a:off x="4034888" y="2984995"/>
            <a:ext cx="26508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من الاسماء</a:t>
            </a:r>
            <a:endParaRPr lang="en-US" dirty="0"/>
          </a:p>
        </p:txBody>
      </p:sp>
    </p:spTree>
    <p:extLst>
      <p:ext uri="{BB962C8B-B14F-4D97-AF65-F5344CB8AC3E}">
        <p14:creationId xmlns:p14="http://schemas.microsoft.com/office/powerpoint/2010/main" val="4109811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292" y="0"/>
            <a:ext cx="10873508" cy="6483927"/>
          </a:xfrm>
        </p:spPr>
      </p:pic>
    </p:spTree>
    <p:extLst>
      <p:ext uri="{BB962C8B-B14F-4D97-AF65-F5344CB8AC3E}">
        <p14:creationId xmlns:p14="http://schemas.microsoft.com/office/powerpoint/2010/main" val="2943729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819" y="332509"/>
            <a:ext cx="11443854" cy="6299200"/>
          </a:xfrm>
        </p:spPr>
      </p:pic>
    </p:spTree>
    <p:extLst>
      <p:ext uri="{BB962C8B-B14F-4D97-AF65-F5344CB8AC3E}">
        <p14:creationId xmlns:p14="http://schemas.microsoft.com/office/powerpoint/2010/main" val="2991297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rtl="1"/>
            <a:r>
              <a:rPr lang="ar-SA" sz="7200" dirty="0"/>
              <a:t>متى تكون الإعراب بالحروف </a:t>
            </a:r>
            <a:endParaRPr lang="en-US" sz="7200" dirty="0"/>
          </a:p>
        </p:txBody>
      </p:sp>
    </p:spTree>
    <p:extLst>
      <p:ext uri="{BB962C8B-B14F-4D97-AF65-F5344CB8AC3E}">
        <p14:creationId xmlns:p14="http://schemas.microsoft.com/office/powerpoint/2010/main" val="357855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271" y="365125"/>
            <a:ext cx="11642272" cy="6239782"/>
          </a:xfrm>
        </p:spPr>
      </p:pic>
    </p:spTree>
    <p:extLst>
      <p:ext uri="{BB962C8B-B14F-4D97-AF65-F5344CB8AC3E}">
        <p14:creationId xmlns:p14="http://schemas.microsoft.com/office/powerpoint/2010/main" val="2240903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6600" dirty="0"/>
              <a:t>ماهو المثنى؟؟؟؟</a:t>
            </a:r>
            <a:endParaRPr lang="en-US" sz="6600" dirty="0"/>
          </a:p>
        </p:txBody>
      </p:sp>
      <p:sp>
        <p:nvSpPr>
          <p:cNvPr id="3" name="Content Placeholder 2"/>
          <p:cNvSpPr>
            <a:spLocks noGrp="1"/>
          </p:cNvSpPr>
          <p:nvPr>
            <p:ph idx="1"/>
          </p:nvPr>
        </p:nvSpPr>
        <p:spPr>
          <a:xfrm>
            <a:off x="838200" y="1526721"/>
            <a:ext cx="10515600" cy="4650242"/>
          </a:xfrm>
        </p:spPr>
        <p:txBody>
          <a:bodyPr>
            <a:normAutofit fontScale="85000" lnSpcReduction="20000"/>
          </a:bodyPr>
          <a:lstStyle/>
          <a:p>
            <a:pPr algn="r" rtl="1"/>
            <a:r>
              <a:rPr lang="ar-SA" dirty="0"/>
              <a:t>تأمل الجمل الآتية :</a:t>
            </a:r>
          </a:p>
          <a:p>
            <a:pPr algn="r" rtl="1"/>
            <a:endParaRPr lang="ar-SA" dirty="0"/>
          </a:p>
          <a:p>
            <a:pPr algn="r" rtl="1"/>
            <a:r>
              <a:rPr lang="ar-SA" dirty="0"/>
              <a:t>– تَعِبَ </a:t>
            </a:r>
            <a:r>
              <a:rPr lang="ar-SA" dirty="0">
                <a:solidFill>
                  <a:srgbClr val="FF0000"/>
                </a:solidFill>
              </a:rPr>
              <a:t>العاملانِ</a:t>
            </a:r>
            <a:r>
              <a:rPr lang="ar-SA" dirty="0"/>
              <a:t> .</a:t>
            </a:r>
          </a:p>
          <a:p>
            <a:pPr algn="r" rtl="1"/>
            <a:endParaRPr lang="ar-SA" dirty="0"/>
          </a:p>
          <a:p>
            <a:pPr algn="r" rtl="1"/>
            <a:r>
              <a:rPr lang="ar-SA" dirty="0"/>
              <a:t>– حضرَ </a:t>
            </a:r>
            <a:r>
              <a:rPr lang="ar-SA" dirty="0">
                <a:solidFill>
                  <a:srgbClr val="FF0000"/>
                </a:solidFill>
              </a:rPr>
              <a:t>المهندسانِ</a:t>
            </a:r>
            <a:r>
              <a:rPr lang="ar-SA" dirty="0"/>
              <a:t> .</a:t>
            </a:r>
          </a:p>
          <a:p>
            <a:pPr algn="r" rtl="1"/>
            <a:endParaRPr lang="ar-SA" dirty="0"/>
          </a:p>
          <a:p>
            <a:pPr algn="r" rtl="1"/>
            <a:r>
              <a:rPr lang="ar-SA" dirty="0"/>
              <a:t>– ناديتُ </a:t>
            </a:r>
            <a:r>
              <a:rPr lang="ar-SA" dirty="0">
                <a:solidFill>
                  <a:srgbClr val="FF0000"/>
                </a:solidFill>
              </a:rPr>
              <a:t>البائعيْنِ</a:t>
            </a:r>
            <a:r>
              <a:rPr lang="ar-SA" dirty="0"/>
              <a:t> .</a:t>
            </a:r>
          </a:p>
          <a:p>
            <a:pPr algn="r" rtl="1"/>
            <a:endParaRPr lang="ar-SA" dirty="0"/>
          </a:p>
          <a:p>
            <a:pPr algn="r" rtl="1"/>
            <a:r>
              <a:rPr lang="ar-SA" dirty="0"/>
              <a:t>– أثنيتُ على </a:t>
            </a:r>
            <a:r>
              <a:rPr lang="ar-SA" dirty="0">
                <a:solidFill>
                  <a:srgbClr val="FF0000"/>
                </a:solidFill>
              </a:rPr>
              <a:t>المهذبتينِ</a:t>
            </a:r>
            <a:r>
              <a:rPr lang="ar-SA" dirty="0"/>
              <a:t> .</a:t>
            </a:r>
          </a:p>
          <a:p>
            <a:pPr algn="r" rtl="1"/>
            <a:endParaRPr lang="ar-SA" dirty="0"/>
          </a:p>
          <a:p>
            <a:pPr algn="r" rtl="1"/>
            <a:r>
              <a:rPr lang="ar-SA" dirty="0"/>
              <a:t>إذا تأملنا الكلمات التي تحتها خط ( </a:t>
            </a:r>
            <a:r>
              <a:rPr lang="ar-SA" dirty="0">
                <a:solidFill>
                  <a:srgbClr val="00B050"/>
                </a:solidFill>
              </a:rPr>
              <a:t>العاملان</a:t>
            </a:r>
            <a:r>
              <a:rPr lang="ar-SA" dirty="0"/>
              <a:t> – </a:t>
            </a:r>
            <a:r>
              <a:rPr lang="ar-SA" dirty="0">
                <a:solidFill>
                  <a:srgbClr val="00B050"/>
                </a:solidFill>
              </a:rPr>
              <a:t>المهندسان</a:t>
            </a:r>
            <a:r>
              <a:rPr lang="ar-SA" dirty="0"/>
              <a:t> – </a:t>
            </a:r>
            <a:r>
              <a:rPr lang="ar-SA" dirty="0">
                <a:solidFill>
                  <a:srgbClr val="00B050"/>
                </a:solidFill>
              </a:rPr>
              <a:t>البائعين</a:t>
            </a:r>
            <a:r>
              <a:rPr lang="ar-SA" dirty="0"/>
              <a:t> – </a:t>
            </a:r>
            <a:r>
              <a:rPr lang="ar-SA" dirty="0">
                <a:solidFill>
                  <a:srgbClr val="00B050"/>
                </a:solidFill>
              </a:rPr>
              <a:t>المهذبتين</a:t>
            </a:r>
            <a:r>
              <a:rPr lang="ar-SA" dirty="0"/>
              <a:t> ) وجدناها كلها أسماء ، وكل اسم منها يدل على شيئين اثنين ، ويسمى هذا الاسم بـ : المثنى .</a:t>
            </a:r>
          </a:p>
          <a:p>
            <a:pPr algn="r" rtl="1"/>
            <a:endParaRPr lang="ar-SA" dirty="0"/>
          </a:p>
          <a:p>
            <a:pPr algn="r" rtl="1"/>
            <a:endParaRPr lang="ar-SA" dirty="0"/>
          </a:p>
        </p:txBody>
      </p:sp>
    </p:spTree>
    <p:extLst>
      <p:ext uri="{BB962C8B-B14F-4D97-AF65-F5344CB8AC3E}">
        <p14:creationId xmlns:p14="http://schemas.microsoft.com/office/powerpoint/2010/main" val="3496338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8068"/>
          </a:xfrm>
        </p:spPr>
        <p:txBody>
          <a:bodyPr>
            <a:noAutofit/>
          </a:bodyPr>
          <a:lstStyle/>
          <a:p>
            <a:pPr algn="ctr" rtl="1"/>
            <a:r>
              <a:rPr lang="ar-SA" sz="6600" dirty="0"/>
              <a:t>تعريف المثنى </a:t>
            </a:r>
            <a:endParaRPr lang="en-US" sz="6600" dirty="0"/>
          </a:p>
        </p:txBody>
      </p:sp>
      <p:sp>
        <p:nvSpPr>
          <p:cNvPr id="3" name="Content Placeholder 2"/>
          <p:cNvSpPr>
            <a:spLocks noGrp="1"/>
          </p:cNvSpPr>
          <p:nvPr>
            <p:ph idx="1"/>
          </p:nvPr>
        </p:nvSpPr>
        <p:spPr>
          <a:xfrm>
            <a:off x="838200" y="1053194"/>
            <a:ext cx="10515600" cy="5584369"/>
          </a:xfrm>
        </p:spPr>
        <p:txBody>
          <a:bodyPr>
            <a:normAutofit fontScale="25000" lnSpcReduction="20000"/>
          </a:bodyPr>
          <a:lstStyle/>
          <a:p>
            <a:pPr algn="r" rtl="1"/>
            <a:endParaRPr lang="ar-SA" dirty="0"/>
          </a:p>
          <a:p>
            <a:pPr algn="r" rtl="1"/>
            <a:r>
              <a:rPr lang="ar-SA" sz="12800" dirty="0"/>
              <a:t> المثنى اسم يدل على اثنين متفقين في الحروف والحركات والمعنى .</a:t>
            </a:r>
          </a:p>
          <a:p>
            <a:pPr algn="r" rtl="1"/>
            <a:endParaRPr lang="ar-SA" dirty="0"/>
          </a:p>
          <a:p>
            <a:pPr algn="r" rtl="1"/>
            <a:r>
              <a:rPr lang="ar-SA" sz="16000" dirty="0"/>
              <a:t> أمثلة على المثنى </a:t>
            </a:r>
          </a:p>
          <a:p>
            <a:pPr algn="r" rtl="1"/>
            <a:endParaRPr lang="ar-SA" dirty="0"/>
          </a:p>
          <a:p>
            <a:pPr algn="r" rtl="1"/>
            <a:r>
              <a:rPr lang="ar-SA" sz="8600" dirty="0"/>
              <a:t>– </a:t>
            </a:r>
            <a:r>
              <a:rPr lang="ar-SA" sz="8600" dirty="0">
                <a:solidFill>
                  <a:srgbClr val="00B050"/>
                </a:solidFill>
              </a:rPr>
              <a:t>الطالبان</a:t>
            </a:r>
            <a:r>
              <a:rPr lang="ar-SA" sz="8600" dirty="0"/>
              <a:t> نجحا في المسابقة .</a:t>
            </a:r>
          </a:p>
          <a:p>
            <a:pPr algn="r" rtl="1"/>
            <a:endParaRPr lang="ar-SA" dirty="0"/>
          </a:p>
          <a:p>
            <a:pPr algn="r" rtl="1"/>
            <a:r>
              <a:rPr lang="ar-SA" sz="9800" dirty="0"/>
              <a:t>– أخذت من </a:t>
            </a:r>
            <a:r>
              <a:rPr lang="ar-SA" sz="9800" dirty="0">
                <a:solidFill>
                  <a:srgbClr val="00B050"/>
                </a:solidFill>
              </a:rPr>
              <a:t>اللاعبيْنِ</a:t>
            </a:r>
            <a:r>
              <a:rPr lang="ar-SA" sz="9800" dirty="0"/>
              <a:t> الكرة .</a:t>
            </a:r>
          </a:p>
          <a:p>
            <a:pPr algn="r" rtl="1"/>
            <a:endParaRPr lang="ar-SA" dirty="0"/>
          </a:p>
          <a:p>
            <a:pPr algn="r" rtl="1"/>
            <a:r>
              <a:rPr lang="ar-SA" sz="9600" dirty="0"/>
              <a:t>– يقرأُ </a:t>
            </a:r>
            <a:r>
              <a:rPr lang="ar-SA" sz="9600" dirty="0">
                <a:solidFill>
                  <a:srgbClr val="00B050"/>
                </a:solidFill>
              </a:rPr>
              <a:t>الطالبان</a:t>
            </a:r>
            <a:r>
              <a:rPr lang="ar-SA" sz="9600" dirty="0"/>
              <a:t> في </a:t>
            </a:r>
            <a:r>
              <a:rPr lang="ar-SA" sz="9600" dirty="0">
                <a:solidFill>
                  <a:srgbClr val="00B050"/>
                </a:solidFill>
              </a:rPr>
              <a:t>الكتابيْنِ</a:t>
            </a:r>
            <a:r>
              <a:rPr lang="ar-SA" sz="9600" dirty="0"/>
              <a:t> .</a:t>
            </a:r>
          </a:p>
          <a:p>
            <a:pPr algn="r" rtl="1"/>
            <a:endParaRPr lang="ar-SA" dirty="0"/>
          </a:p>
          <a:p>
            <a:pPr algn="r" rtl="1"/>
            <a:r>
              <a:rPr lang="ar-SA" sz="16000" dirty="0"/>
              <a:t>– شاهدتُ </a:t>
            </a:r>
            <a:r>
              <a:rPr lang="ar-SA" sz="16000" dirty="0">
                <a:solidFill>
                  <a:srgbClr val="00B050"/>
                </a:solidFill>
              </a:rPr>
              <a:t>الكوكبينِ</a:t>
            </a:r>
            <a:r>
              <a:rPr lang="ar-SA" sz="16000" dirty="0"/>
              <a:t> .</a:t>
            </a:r>
          </a:p>
          <a:p>
            <a:pPr algn="r" rtl="1"/>
            <a:endParaRPr lang="ar-SA" dirty="0"/>
          </a:p>
          <a:p>
            <a:pPr algn="r" rtl="1"/>
            <a:r>
              <a:rPr lang="ar-SA" sz="14400" dirty="0"/>
              <a:t>– فرحتُ </a:t>
            </a:r>
            <a:r>
              <a:rPr lang="ar-SA" sz="14400" dirty="0">
                <a:solidFill>
                  <a:srgbClr val="00B050"/>
                </a:solidFill>
              </a:rPr>
              <a:t>بالهديتينِ</a:t>
            </a:r>
            <a:r>
              <a:rPr lang="ar-SA" sz="14400" dirty="0"/>
              <a:t> .</a:t>
            </a:r>
          </a:p>
          <a:p>
            <a:pPr algn="r" rtl="1"/>
            <a:endParaRPr lang="ar-SA" dirty="0"/>
          </a:p>
          <a:p>
            <a:pPr algn="r" rtl="1"/>
            <a:r>
              <a:rPr lang="ar-SA" sz="12800" dirty="0"/>
              <a:t>– كان </a:t>
            </a:r>
            <a:r>
              <a:rPr lang="ar-SA" sz="12800" dirty="0">
                <a:solidFill>
                  <a:srgbClr val="00B050"/>
                </a:solidFill>
              </a:rPr>
              <a:t>الملاكمان</a:t>
            </a:r>
            <a:r>
              <a:rPr lang="ar-SA" sz="12800" dirty="0"/>
              <a:t> </a:t>
            </a:r>
            <a:r>
              <a:rPr lang="ar-SA" sz="12800" dirty="0">
                <a:solidFill>
                  <a:srgbClr val="00B050"/>
                </a:solidFill>
              </a:rPr>
              <a:t>ماهريْنِ</a:t>
            </a:r>
            <a:r>
              <a:rPr lang="ar-SA" sz="12800" dirty="0"/>
              <a:t> .</a:t>
            </a:r>
          </a:p>
          <a:p>
            <a:pPr algn="r" rtl="1"/>
            <a:endParaRPr lang="en-US" dirty="0"/>
          </a:p>
        </p:txBody>
      </p:sp>
    </p:spTree>
    <p:extLst>
      <p:ext uri="{BB962C8B-B14F-4D97-AF65-F5344CB8AC3E}">
        <p14:creationId xmlns:p14="http://schemas.microsoft.com/office/powerpoint/2010/main" val="1616672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7829"/>
            <a:ext cx="10515600" cy="5589134"/>
          </a:xfrm>
        </p:spPr>
        <p:txBody>
          <a:bodyPr>
            <a:normAutofit fontScale="70000" lnSpcReduction="20000"/>
          </a:bodyPr>
          <a:lstStyle/>
          <a:p>
            <a:pPr algn="r" rtl="1"/>
            <a:r>
              <a:rPr lang="ar-SA" dirty="0">
                <a:cs typeface="Ali-A-Sahifa" pitchFamily="2" charset="-78"/>
              </a:rPr>
              <a:t>إعراب المثنى</a:t>
            </a:r>
          </a:p>
          <a:p>
            <a:pPr algn="r" rtl="1"/>
            <a:endParaRPr lang="ar-SA" dirty="0">
              <a:cs typeface="Ali-A-Sahifa" pitchFamily="2" charset="-78"/>
            </a:endParaRPr>
          </a:p>
          <a:p>
            <a:pPr algn="r" rtl="1"/>
            <a:r>
              <a:rPr lang="ar-SA" sz="4000" dirty="0">
                <a:cs typeface="Ali-A-Sahifa" pitchFamily="2" charset="-78"/>
              </a:rPr>
              <a:t> يرفع المثنى </a:t>
            </a:r>
            <a:r>
              <a:rPr lang="ar-SA" sz="4000" dirty="0">
                <a:solidFill>
                  <a:srgbClr val="FF0000"/>
                </a:solidFill>
                <a:cs typeface="Ali-A-Sahifa" pitchFamily="2" charset="-78"/>
              </a:rPr>
              <a:t>بالألف</a:t>
            </a:r>
            <a:r>
              <a:rPr lang="ar-SA" sz="4000" dirty="0">
                <a:cs typeface="Ali-A-Sahifa" pitchFamily="2" charset="-78"/>
              </a:rPr>
              <a:t> نيابة عن الضمة ، وينصب ويجر </a:t>
            </a:r>
            <a:r>
              <a:rPr lang="ar-SA" sz="4000" dirty="0">
                <a:solidFill>
                  <a:srgbClr val="FF0000"/>
                </a:solidFill>
                <a:cs typeface="Ali-A-Sahifa" pitchFamily="2" charset="-78"/>
              </a:rPr>
              <a:t>بالياء</a:t>
            </a:r>
            <a:r>
              <a:rPr lang="ar-SA" sz="4000" dirty="0">
                <a:cs typeface="Ali-A-Sahifa" pitchFamily="2" charset="-78"/>
              </a:rPr>
              <a:t> نيابة عن الفتحة والكسرة ، والنون فيه عوض عن التنوين في الاسم المفرد .</a:t>
            </a:r>
          </a:p>
          <a:p>
            <a:pPr algn="r" rtl="1"/>
            <a:endParaRPr lang="ar-SA" dirty="0">
              <a:cs typeface="Ali-A-Sahifa" pitchFamily="2" charset="-78"/>
            </a:endParaRPr>
          </a:p>
          <a:p>
            <a:pPr algn="r" rtl="1"/>
            <a:r>
              <a:rPr lang="ar-SA" dirty="0">
                <a:cs typeface="Ali-A-Sahifa" pitchFamily="2" charset="-78"/>
              </a:rPr>
              <a:t> </a:t>
            </a:r>
          </a:p>
          <a:p>
            <a:pPr algn="r" rtl="1"/>
            <a:r>
              <a:rPr lang="ar-SA" sz="9600" dirty="0">
                <a:cs typeface="Ali-A-Sahifa" pitchFamily="2" charset="-78"/>
              </a:rPr>
              <a:t>أمثلة على المثنى وإعرابه</a:t>
            </a:r>
          </a:p>
          <a:p>
            <a:pPr algn="r" rtl="1"/>
            <a:endParaRPr lang="ar-SA" dirty="0">
              <a:cs typeface="Ali-A-Sahifa" pitchFamily="2" charset="-78"/>
            </a:endParaRPr>
          </a:p>
          <a:p>
            <a:pPr algn="r" rtl="1"/>
            <a:r>
              <a:rPr lang="ar-SA" sz="7000" dirty="0">
                <a:cs typeface="Ali-A-Sahifa" pitchFamily="2" charset="-78"/>
              </a:rPr>
              <a:t> – يقرأُ </a:t>
            </a:r>
            <a:r>
              <a:rPr lang="ar-SA" sz="7000" dirty="0">
                <a:solidFill>
                  <a:srgbClr val="00B050"/>
                </a:solidFill>
                <a:cs typeface="Ali-A-Sahifa" pitchFamily="2" charset="-78"/>
              </a:rPr>
              <a:t>الطالبانِ</a:t>
            </a:r>
            <a:r>
              <a:rPr lang="ar-SA" sz="7000" dirty="0">
                <a:cs typeface="Ali-A-Sahifa" pitchFamily="2" charset="-78"/>
              </a:rPr>
              <a:t> في </a:t>
            </a:r>
            <a:r>
              <a:rPr lang="ar-SA" sz="7000" dirty="0">
                <a:solidFill>
                  <a:srgbClr val="00B050"/>
                </a:solidFill>
                <a:cs typeface="Ali-A-Sahifa" pitchFamily="2" charset="-78"/>
              </a:rPr>
              <a:t>الكتابيْنِ</a:t>
            </a:r>
            <a:r>
              <a:rPr lang="ar-SA" sz="7000" dirty="0">
                <a:cs typeface="Ali-A-Sahifa" pitchFamily="2" charset="-78"/>
              </a:rPr>
              <a:t> .</a:t>
            </a:r>
          </a:p>
          <a:p>
            <a:pPr algn="r" rtl="1"/>
            <a:endParaRPr lang="ar-SA" dirty="0">
              <a:cs typeface="Ali-A-Sahifa" pitchFamily="2" charset="-78"/>
            </a:endParaRPr>
          </a:p>
          <a:p>
            <a:pPr algn="r" rtl="1"/>
            <a:r>
              <a:rPr lang="ar-SA" sz="3400" dirty="0">
                <a:cs typeface="Ali-A-Sahifa" pitchFamily="2" charset="-78"/>
              </a:rPr>
              <a:t>الطالبان : فاعل مرفوع وعلامة رفعه الألف لأنه مثنى .</a:t>
            </a:r>
          </a:p>
          <a:p>
            <a:pPr algn="r" rtl="1"/>
            <a:endParaRPr lang="ar-SA" dirty="0">
              <a:cs typeface="Ali-A-Sahifa" pitchFamily="2" charset="-78"/>
            </a:endParaRPr>
          </a:p>
          <a:p>
            <a:pPr algn="r" rtl="1"/>
            <a:r>
              <a:rPr lang="ar-SA" sz="4300" dirty="0">
                <a:cs typeface="Ali-A-Sahifa" pitchFamily="2" charset="-78"/>
              </a:rPr>
              <a:t>الكتابين : اسم مجرور وعلامة جره الياء لأنه مثنى .</a:t>
            </a:r>
          </a:p>
          <a:p>
            <a:pPr algn="r" rtl="1"/>
            <a:endParaRPr lang="ar-SA" dirty="0">
              <a:cs typeface="Ali-A-Sahifa" pitchFamily="2" charset="-78"/>
            </a:endParaRPr>
          </a:p>
          <a:p>
            <a:pPr algn="r" rtl="1"/>
            <a:endParaRPr lang="en-US" dirty="0">
              <a:cs typeface="Ali-A-Sahifa" pitchFamily="2" charset="-78"/>
            </a:endParaRPr>
          </a:p>
        </p:txBody>
      </p:sp>
    </p:spTree>
    <p:extLst>
      <p:ext uri="{BB962C8B-B14F-4D97-AF65-F5344CB8AC3E}">
        <p14:creationId xmlns:p14="http://schemas.microsoft.com/office/powerpoint/2010/main" val="2871309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6545"/>
            <a:ext cx="10515600" cy="5530418"/>
          </a:xfrm>
        </p:spPr>
        <p:txBody>
          <a:bodyPr>
            <a:normAutofit/>
          </a:bodyPr>
          <a:lstStyle/>
          <a:p>
            <a:pPr algn="r" rtl="1"/>
            <a:r>
              <a:rPr lang="ar-SA" sz="7200" b="1" dirty="0">
                <a:cs typeface="Ali-A-Sahifa Bold" pitchFamily="2" charset="-78"/>
              </a:rPr>
              <a:t>– شاهدتُ </a:t>
            </a:r>
            <a:r>
              <a:rPr lang="ar-SA" sz="7200" b="1" dirty="0">
                <a:solidFill>
                  <a:srgbClr val="FF0000"/>
                </a:solidFill>
                <a:cs typeface="Ali-A-Sahifa Bold" pitchFamily="2" charset="-78"/>
              </a:rPr>
              <a:t>الكوكبيْنِ</a:t>
            </a:r>
            <a:r>
              <a:rPr lang="ar-SA" sz="7200" b="1" dirty="0">
                <a:cs typeface="Ali-A-Sahifa Bold" pitchFamily="2" charset="-78"/>
              </a:rPr>
              <a:t> .</a:t>
            </a:r>
          </a:p>
          <a:p>
            <a:pPr algn="r" rtl="1"/>
            <a:r>
              <a:rPr lang="ar-SA" sz="4000" b="1" dirty="0">
                <a:solidFill>
                  <a:srgbClr val="FF0000"/>
                </a:solidFill>
                <a:cs typeface="Ali-A-Sahifa Bold" pitchFamily="2" charset="-78"/>
              </a:rPr>
              <a:t>الكوكبين</a:t>
            </a:r>
            <a:r>
              <a:rPr lang="ar-SA" sz="4000" b="1" dirty="0">
                <a:cs typeface="Ali-A-Sahifa Bold" pitchFamily="2" charset="-78"/>
              </a:rPr>
              <a:t> : مفعول به منصوب وعلامة نصبه الياء لأنه مثنى .</a:t>
            </a:r>
          </a:p>
          <a:p>
            <a:pPr algn="r" rtl="1"/>
            <a:r>
              <a:rPr lang="ar-SA" sz="8000" b="1" dirty="0">
                <a:cs typeface="Ali-A-Sahifa Bold" pitchFamily="2" charset="-78"/>
              </a:rPr>
              <a:t>– فرحتُ </a:t>
            </a:r>
            <a:r>
              <a:rPr lang="ar-SA" sz="8000" b="1" dirty="0">
                <a:solidFill>
                  <a:srgbClr val="FF0000"/>
                </a:solidFill>
                <a:cs typeface="Ali-A-Sahifa Bold" pitchFamily="2" charset="-78"/>
              </a:rPr>
              <a:t>بالهديتينِ</a:t>
            </a:r>
            <a:r>
              <a:rPr lang="ar-SA" sz="8000" b="1" dirty="0">
                <a:cs typeface="Ali-A-Sahifa Bold" pitchFamily="2" charset="-78"/>
              </a:rPr>
              <a:t> .</a:t>
            </a:r>
          </a:p>
          <a:p>
            <a:pPr algn="r" rtl="1"/>
            <a:r>
              <a:rPr lang="ar-SA" sz="4000" b="1" dirty="0">
                <a:solidFill>
                  <a:srgbClr val="FF0000"/>
                </a:solidFill>
                <a:cs typeface="Ali-A-Sahifa Bold" pitchFamily="2" charset="-78"/>
              </a:rPr>
              <a:t>الهديتين</a:t>
            </a:r>
            <a:r>
              <a:rPr lang="ar-SA" sz="4000" b="1" dirty="0">
                <a:cs typeface="Ali-A-Sahifa Bold" pitchFamily="2" charset="-78"/>
              </a:rPr>
              <a:t> : اسم مجرور وعلامة جره الياء لأنه مثنى .</a:t>
            </a:r>
          </a:p>
          <a:p>
            <a:pPr algn="r" rtl="1"/>
            <a:endParaRPr lang="ar-SA" sz="4000" b="1" dirty="0">
              <a:cs typeface="Ali-A-Sahifa Bold" pitchFamily="2" charset="-78"/>
            </a:endParaRPr>
          </a:p>
          <a:p>
            <a:pPr algn="r" rtl="1"/>
            <a:endParaRPr lang="en-US" sz="4000" b="1" dirty="0">
              <a:cs typeface="Ali-A-Sahifa Bold" pitchFamily="2" charset="-78"/>
            </a:endParaRPr>
          </a:p>
        </p:txBody>
      </p:sp>
    </p:spTree>
    <p:extLst>
      <p:ext uri="{BB962C8B-B14F-4D97-AF65-F5344CB8AC3E}">
        <p14:creationId xmlns:p14="http://schemas.microsoft.com/office/powerpoint/2010/main" val="3178844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8000" dirty="0">
                <a:solidFill>
                  <a:srgbClr val="FF0000"/>
                </a:solidFill>
              </a:rPr>
              <a:t>شروط المثنى</a:t>
            </a:r>
            <a:endParaRPr lang="en-US" sz="8000" dirty="0">
              <a:solidFill>
                <a:srgbClr val="FF0000"/>
              </a:solidFill>
            </a:endParaRPr>
          </a:p>
        </p:txBody>
      </p:sp>
      <p:sp>
        <p:nvSpPr>
          <p:cNvPr id="3" name="Content Placeholder 2"/>
          <p:cNvSpPr>
            <a:spLocks noGrp="1"/>
          </p:cNvSpPr>
          <p:nvPr>
            <p:ph idx="1"/>
          </p:nvPr>
        </p:nvSpPr>
        <p:spPr>
          <a:xfrm>
            <a:off x="397164" y="1825624"/>
            <a:ext cx="10956636" cy="4695249"/>
          </a:xfrm>
        </p:spPr>
        <p:txBody>
          <a:bodyPr>
            <a:normAutofit/>
          </a:bodyPr>
          <a:lstStyle/>
          <a:p>
            <a:pPr algn="r" rtl="1"/>
            <a:r>
              <a:rPr lang="ar-SA" sz="4400" dirty="0">
                <a:solidFill>
                  <a:srgbClr val="00B050"/>
                </a:solidFill>
                <a:cs typeface="Ali-A-Sharif" pitchFamily="2" charset="-78"/>
              </a:rPr>
              <a:t>يشترط لتثنية الاسم ، ما يلي :</a:t>
            </a:r>
          </a:p>
          <a:p>
            <a:pPr algn="r" rtl="1"/>
            <a:r>
              <a:rPr lang="ar-SA" dirty="0">
                <a:cs typeface="Ali-A-Sharif" pitchFamily="2" charset="-78"/>
              </a:rPr>
              <a:t>– </a:t>
            </a:r>
            <a:r>
              <a:rPr lang="ar-SA" sz="3600" dirty="0">
                <a:cs typeface="Ali-A-Sharif" pitchFamily="2" charset="-78"/>
              </a:rPr>
              <a:t>أن يكون </a:t>
            </a:r>
            <a:r>
              <a:rPr lang="ar-SA" sz="3600" dirty="0">
                <a:solidFill>
                  <a:srgbClr val="FF0000"/>
                </a:solidFill>
                <a:cs typeface="Ali-A-Sharif" pitchFamily="2" charset="-78"/>
              </a:rPr>
              <a:t>مفردا</a:t>
            </a:r>
            <a:r>
              <a:rPr lang="ar-SA" sz="3600" dirty="0">
                <a:cs typeface="Ali-A-Sharif" pitchFamily="2" charset="-78"/>
              </a:rPr>
              <a:t> ، فالمثنى والجمع لا يثنيان .</a:t>
            </a:r>
          </a:p>
          <a:p>
            <a:pPr algn="r" rtl="1"/>
            <a:r>
              <a:rPr lang="ar-SA" sz="3600" dirty="0">
                <a:cs typeface="Ali-A-Sharif" pitchFamily="2" charset="-78"/>
              </a:rPr>
              <a:t>– أن يكون </a:t>
            </a:r>
            <a:r>
              <a:rPr lang="ar-SA" sz="3600" dirty="0">
                <a:solidFill>
                  <a:srgbClr val="FF0000"/>
                </a:solidFill>
                <a:cs typeface="Ali-A-Sharif" pitchFamily="2" charset="-78"/>
              </a:rPr>
              <a:t>معربا</a:t>
            </a:r>
            <a:r>
              <a:rPr lang="ar-SA" sz="3600" dirty="0">
                <a:cs typeface="Ali-A-Sharif" pitchFamily="2" charset="-78"/>
              </a:rPr>
              <a:t> ، فالأسماء المبنية لا تثنى .</a:t>
            </a:r>
          </a:p>
          <a:p>
            <a:pPr algn="r" rtl="1"/>
            <a:r>
              <a:rPr lang="ar-SA" sz="3600" dirty="0">
                <a:cs typeface="Ali-A-Sharif" pitchFamily="2" charset="-78"/>
              </a:rPr>
              <a:t>– أن يكون مفرده موافقا في اللفظ والمعنى، مثل : رجلان مفردها رجل، وبنتان مفردها بنت .</a:t>
            </a:r>
          </a:p>
          <a:p>
            <a:pPr algn="r" rtl="1"/>
            <a:r>
              <a:rPr lang="ar-SA" sz="3600" dirty="0">
                <a:cs typeface="Ali-A-Sharif" pitchFamily="2" charset="-78"/>
              </a:rPr>
              <a:t>أما قولهم ( أبوان، الوالدان ) للأب والأم ، و (قمران ) للشمس والقمر ، دون موافقة اللفظ والمعنى – فمن باب التغليب ليس أكثر .</a:t>
            </a:r>
          </a:p>
          <a:p>
            <a:pPr algn="r" rtl="1"/>
            <a:endParaRPr lang="ar-SA" dirty="0">
              <a:cs typeface="Ali-A-Sharif" pitchFamily="2" charset="-78"/>
            </a:endParaRPr>
          </a:p>
          <a:p>
            <a:pPr algn="r" rtl="1"/>
            <a:endParaRPr lang="en-US" dirty="0">
              <a:cs typeface="Ali-A-Sharif" pitchFamily="2" charset="-78"/>
            </a:endParaRPr>
          </a:p>
        </p:txBody>
      </p:sp>
    </p:spTree>
    <p:extLst>
      <p:ext uri="{BB962C8B-B14F-4D97-AF65-F5344CB8AC3E}">
        <p14:creationId xmlns:p14="http://schemas.microsoft.com/office/powerpoint/2010/main" val="109618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8889"/>
          </a:xfrm>
        </p:spPr>
        <p:txBody>
          <a:bodyPr/>
          <a:lstStyle/>
          <a:p>
            <a:pPr algn="ctr" rtl="1"/>
            <a:r>
              <a:rPr lang="ar-SA" dirty="0">
                <a:solidFill>
                  <a:srgbClr val="FF0000"/>
                </a:solidFill>
              </a:rPr>
              <a:t>حذف نون المثنى</a:t>
            </a:r>
            <a:endParaRPr lang="en-US" dirty="0">
              <a:solidFill>
                <a:srgbClr val="FF0000"/>
              </a:solidFill>
            </a:endParaRPr>
          </a:p>
        </p:txBody>
      </p:sp>
      <p:sp>
        <p:nvSpPr>
          <p:cNvPr id="3" name="Content Placeholder 2"/>
          <p:cNvSpPr>
            <a:spLocks noGrp="1"/>
          </p:cNvSpPr>
          <p:nvPr>
            <p:ph idx="1"/>
          </p:nvPr>
        </p:nvSpPr>
        <p:spPr>
          <a:xfrm>
            <a:off x="838199" y="1322614"/>
            <a:ext cx="10608129" cy="5235204"/>
          </a:xfrm>
        </p:spPr>
        <p:txBody>
          <a:bodyPr>
            <a:normAutofit/>
          </a:bodyPr>
          <a:lstStyle/>
          <a:p>
            <a:pPr marL="0" indent="0" algn="r" rtl="1">
              <a:buNone/>
            </a:pPr>
            <a:endParaRPr lang="ar-SA" dirty="0">
              <a:cs typeface="Ali-A-Sharif" pitchFamily="2" charset="-78"/>
            </a:endParaRPr>
          </a:p>
          <a:p>
            <a:pPr algn="r" rtl="1"/>
            <a:r>
              <a:rPr lang="ar-SA" sz="4400" dirty="0">
                <a:cs typeface="Ali-A-Sharif" pitchFamily="2" charset="-78"/>
              </a:rPr>
              <a:t>تحذف </a:t>
            </a:r>
            <a:r>
              <a:rPr lang="ar-SA" sz="4400" dirty="0">
                <a:solidFill>
                  <a:srgbClr val="FF0000"/>
                </a:solidFill>
                <a:cs typeface="Ali-A-Sharif" pitchFamily="2" charset="-78"/>
              </a:rPr>
              <a:t>النون</a:t>
            </a:r>
            <a:r>
              <a:rPr lang="ar-SA" sz="4400" dirty="0">
                <a:cs typeface="Ali-A-Sharif" pitchFamily="2" charset="-78"/>
              </a:rPr>
              <a:t> من المثنى في حالة الإضافة رفعا ونصبا وجرا .</a:t>
            </a:r>
          </a:p>
          <a:p>
            <a:pPr algn="r" rtl="1"/>
            <a:r>
              <a:rPr lang="ar-SA" sz="4400" dirty="0">
                <a:cs typeface="Ali-A-Sharif" pitchFamily="2" charset="-78"/>
              </a:rPr>
              <a:t>– جاء </a:t>
            </a:r>
            <a:r>
              <a:rPr lang="ar-SA" sz="6600" dirty="0">
                <a:solidFill>
                  <a:srgbClr val="FF0000"/>
                </a:solidFill>
                <a:cs typeface="Ali-A-Sharif" pitchFamily="2" charset="-78"/>
              </a:rPr>
              <a:t>طالبا</a:t>
            </a:r>
            <a:r>
              <a:rPr lang="ar-SA" sz="4400" dirty="0">
                <a:cs typeface="Ali-A-Sharif" pitchFamily="2" charset="-78"/>
              </a:rPr>
              <a:t> العلم .</a:t>
            </a:r>
          </a:p>
          <a:p>
            <a:pPr algn="r" rtl="1"/>
            <a:r>
              <a:rPr lang="ar-SA" sz="4400" dirty="0">
                <a:cs typeface="Ali-A-Sharif" pitchFamily="2" charset="-78"/>
              </a:rPr>
              <a:t>– رأيتُ </a:t>
            </a:r>
            <a:r>
              <a:rPr lang="ar-SA" sz="6600" dirty="0">
                <a:solidFill>
                  <a:srgbClr val="FF0000"/>
                </a:solidFill>
                <a:cs typeface="Ali-A-Sharif" pitchFamily="2" charset="-78"/>
              </a:rPr>
              <a:t>طالِبَي</a:t>
            </a:r>
            <a:r>
              <a:rPr lang="ar-SA" sz="4400" dirty="0">
                <a:cs typeface="Ali-A-Sharif" pitchFamily="2" charset="-78"/>
              </a:rPr>
              <a:t> العلم .</a:t>
            </a:r>
          </a:p>
          <a:p>
            <a:pPr algn="r" rtl="1"/>
            <a:r>
              <a:rPr lang="ar-SA" sz="4400" dirty="0">
                <a:cs typeface="Ali-A-Sharif" pitchFamily="2" charset="-78"/>
              </a:rPr>
              <a:t>– مررتُ </a:t>
            </a:r>
            <a:r>
              <a:rPr lang="ar-SA" sz="6600" dirty="0">
                <a:solidFill>
                  <a:srgbClr val="FF0000"/>
                </a:solidFill>
                <a:cs typeface="Ali-A-Sharif" pitchFamily="2" charset="-78"/>
              </a:rPr>
              <a:t>بطالبَي</a:t>
            </a:r>
            <a:r>
              <a:rPr lang="ar-SA" sz="4400" dirty="0">
                <a:cs typeface="Ali-A-Sharif" pitchFamily="2" charset="-78"/>
              </a:rPr>
              <a:t> العلم .</a:t>
            </a:r>
          </a:p>
          <a:p>
            <a:pPr algn="r" rtl="1"/>
            <a:endParaRPr lang="ar-SA" sz="4400" dirty="0">
              <a:cs typeface="Ali-A-Sharif" pitchFamily="2" charset="-78"/>
            </a:endParaRPr>
          </a:p>
          <a:p>
            <a:pPr algn="r" rtl="1"/>
            <a:endParaRPr lang="en-US" dirty="0">
              <a:cs typeface="Ali-A-Sharif" pitchFamily="2" charset="-78"/>
            </a:endParaRPr>
          </a:p>
        </p:txBody>
      </p:sp>
    </p:spTree>
    <p:extLst>
      <p:ext uri="{BB962C8B-B14F-4D97-AF65-F5344CB8AC3E}">
        <p14:creationId xmlns:p14="http://schemas.microsoft.com/office/powerpoint/2010/main" val="73422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489528"/>
            <a:ext cx="11674764" cy="6068290"/>
          </a:xfrm>
        </p:spPr>
        <p:txBody>
          <a:bodyPr>
            <a:noAutofit/>
          </a:bodyPr>
          <a:lstStyle/>
          <a:p>
            <a:pPr algn="r" rtl="1"/>
            <a:r>
              <a:rPr lang="ar-SA" sz="3600" b="1" dirty="0"/>
              <a:t>ما هو </a:t>
            </a:r>
            <a:r>
              <a:rPr lang="ar-SA" sz="3600" b="1" dirty="0">
                <a:solidFill>
                  <a:srgbClr val="00B050"/>
                </a:solidFill>
              </a:rPr>
              <a:t>الإعراب</a:t>
            </a:r>
            <a:r>
              <a:rPr lang="ar-SA" sz="3600" b="1" dirty="0"/>
              <a:t> في اللغة العربية ؟</a:t>
            </a:r>
          </a:p>
          <a:p>
            <a:pPr algn="r" rtl="1"/>
            <a:r>
              <a:rPr lang="ar-SA" sz="1800" b="1" dirty="0"/>
              <a:t>تأمل الجمل الآتية :</a:t>
            </a:r>
          </a:p>
          <a:p>
            <a:pPr algn="r" rtl="1"/>
            <a:r>
              <a:rPr lang="ar-SA" b="1" dirty="0"/>
              <a:t>– جاء </a:t>
            </a:r>
            <a:r>
              <a:rPr lang="ar-SA" b="1" u="sng" dirty="0">
                <a:solidFill>
                  <a:srgbClr val="0070C0"/>
                </a:solidFill>
              </a:rPr>
              <a:t>محمدٌ</a:t>
            </a:r>
            <a:r>
              <a:rPr lang="ar-SA" b="1" dirty="0"/>
              <a:t> .                             – رأيتُ </a:t>
            </a:r>
            <a:r>
              <a:rPr lang="ar-SA" b="1" u="sng" dirty="0">
                <a:solidFill>
                  <a:srgbClr val="0070C0"/>
                </a:solidFill>
              </a:rPr>
              <a:t>محمداً</a:t>
            </a:r>
            <a:r>
              <a:rPr lang="ar-SA" b="1" dirty="0"/>
              <a:t> .                     – مررت </a:t>
            </a:r>
            <a:r>
              <a:rPr lang="ar-SA" b="1" u="sng" dirty="0">
                <a:solidFill>
                  <a:srgbClr val="0070C0"/>
                </a:solidFill>
              </a:rPr>
              <a:t>بمحمدٍ</a:t>
            </a:r>
            <a:r>
              <a:rPr lang="ar-SA" b="1" dirty="0"/>
              <a:t> .</a:t>
            </a:r>
            <a:endParaRPr lang="en-US" b="1" dirty="0"/>
          </a:p>
          <a:p>
            <a:pPr algn="r" rtl="1"/>
            <a:r>
              <a:rPr lang="ar-SA" sz="3600" b="1" dirty="0"/>
              <a:t>طلع</a:t>
            </a:r>
            <a:r>
              <a:rPr lang="ar-SA" sz="1800" b="1" dirty="0"/>
              <a:t> </a:t>
            </a:r>
            <a:r>
              <a:rPr lang="ar-SA" sz="4000" b="1" u="sng" dirty="0">
                <a:solidFill>
                  <a:srgbClr val="FF0000"/>
                </a:solidFill>
              </a:rPr>
              <a:t>الهلالُ</a:t>
            </a:r>
            <a:r>
              <a:rPr lang="ar-SA" sz="1800" b="1" dirty="0"/>
              <a:t>                              شاهد </a:t>
            </a:r>
            <a:r>
              <a:rPr lang="ar-SA" sz="3200" b="1" dirty="0"/>
              <a:t>الناسُ</a:t>
            </a:r>
            <a:r>
              <a:rPr lang="ar-SA" sz="1800" b="1" dirty="0"/>
              <a:t> </a:t>
            </a:r>
            <a:r>
              <a:rPr lang="ar-SA" sz="3600" b="1" u="sng" dirty="0">
                <a:solidFill>
                  <a:srgbClr val="FF0000"/>
                </a:solidFill>
              </a:rPr>
              <a:t>الهلالَ</a:t>
            </a:r>
            <a:r>
              <a:rPr lang="ar-SA" sz="1800" b="1" dirty="0"/>
              <a:t>                           -  </a:t>
            </a:r>
            <a:r>
              <a:rPr lang="ar-SA" sz="3200" b="1" dirty="0"/>
              <a:t>فرح القوم </a:t>
            </a:r>
            <a:r>
              <a:rPr lang="ar-SA" sz="3200" b="1" u="sng" dirty="0">
                <a:solidFill>
                  <a:srgbClr val="FF0000"/>
                </a:solidFill>
              </a:rPr>
              <a:t>بالهلالِ</a:t>
            </a:r>
            <a:endParaRPr lang="ar-SA" sz="3200" b="1" dirty="0"/>
          </a:p>
          <a:p>
            <a:pPr algn="r" rtl="1"/>
            <a:r>
              <a:rPr lang="ar-SA" sz="3200" b="1" dirty="0"/>
              <a:t>عاقب </a:t>
            </a:r>
            <a:r>
              <a:rPr lang="ar-SA" sz="3200" b="1" u="sng" dirty="0">
                <a:solidFill>
                  <a:srgbClr val="00B050"/>
                </a:solidFill>
              </a:rPr>
              <a:t>المدرسُ</a:t>
            </a:r>
            <a:r>
              <a:rPr lang="ar-SA" sz="3200" b="1" dirty="0"/>
              <a:t> الطلاب    كرم المديرُ </a:t>
            </a:r>
            <a:r>
              <a:rPr lang="ar-SA" sz="3200" b="1" u="sng" dirty="0">
                <a:solidFill>
                  <a:srgbClr val="00B050"/>
                </a:solidFill>
              </a:rPr>
              <a:t>المدرسَ</a:t>
            </a:r>
            <a:r>
              <a:rPr lang="ar-SA" sz="3200" b="1" dirty="0"/>
              <a:t>  طلب الطلابُ من </a:t>
            </a:r>
            <a:r>
              <a:rPr lang="ar-SA" sz="3200" b="1" u="sng" dirty="0">
                <a:solidFill>
                  <a:srgbClr val="00B050"/>
                </a:solidFill>
              </a:rPr>
              <a:t>المدرسِ</a:t>
            </a:r>
            <a:r>
              <a:rPr lang="ar-SA" sz="3200" b="1" dirty="0"/>
              <a:t> أن يعيد الشرح</a:t>
            </a:r>
            <a:endParaRPr lang="ar-SA" sz="1800" b="1" dirty="0"/>
          </a:p>
          <a:p>
            <a:pPr algn="r" rtl="1"/>
            <a:r>
              <a:rPr lang="ar-SA" sz="3200" b="1" dirty="0"/>
              <a:t>طَارَدَ </a:t>
            </a:r>
            <a:r>
              <a:rPr lang="ar-SA" sz="3200" b="1" dirty="0">
                <a:solidFill>
                  <a:srgbClr val="FF0000"/>
                </a:solidFill>
              </a:rPr>
              <a:t>الشُّرْطِيُّ</a:t>
            </a:r>
            <a:r>
              <a:rPr lang="ar-SA" sz="3200" b="1" dirty="0"/>
              <a:t> </a:t>
            </a:r>
            <a:r>
              <a:rPr lang="ar-SA" sz="3200" b="1" dirty="0">
                <a:solidFill>
                  <a:srgbClr val="FF0000"/>
                </a:solidFill>
              </a:rPr>
              <a:t>الجَانِيَ</a:t>
            </a:r>
            <a:r>
              <a:rPr lang="ar-SA" sz="3200" b="1" dirty="0"/>
              <a:t>.            </a:t>
            </a:r>
            <a:r>
              <a:rPr lang="ar-SA" sz="3200" b="1" dirty="0">
                <a:solidFill>
                  <a:srgbClr val="FF0000"/>
                </a:solidFill>
              </a:rPr>
              <a:t>الجاني</a:t>
            </a:r>
            <a:r>
              <a:rPr lang="ar-SA" sz="3200" b="1" dirty="0"/>
              <a:t> فرَّ من </a:t>
            </a:r>
            <a:r>
              <a:rPr lang="ar-SA" sz="3200" b="1" dirty="0">
                <a:solidFill>
                  <a:srgbClr val="FF0000"/>
                </a:solidFill>
              </a:rPr>
              <a:t>الشباك</a:t>
            </a:r>
            <a:r>
              <a:rPr lang="ar-SA" sz="3200" b="1" dirty="0"/>
              <a:t>        انتقم محمد من </a:t>
            </a:r>
            <a:r>
              <a:rPr lang="ar-SA" sz="3200" b="1" dirty="0">
                <a:solidFill>
                  <a:srgbClr val="FF0000"/>
                </a:solidFill>
              </a:rPr>
              <a:t>الجاني</a:t>
            </a:r>
            <a:r>
              <a:rPr lang="ar-SA" sz="3200" b="1" dirty="0"/>
              <a:t>      </a:t>
            </a:r>
          </a:p>
          <a:p>
            <a:pPr algn="r" rtl="1"/>
            <a:r>
              <a:rPr lang="ar-SA" sz="3200" b="1" dirty="0"/>
              <a:t>القلم على الكرسي              أخْرَجْتُ هَذَا </a:t>
            </a:r>
            <a:r>
              <a:rPr lang="ar-SA" sz="3200" b="1" dirty="0">
                <a:solidFill>
                  <a:srgbClr val="FF0000"/>
                </a:solidFill>
              </a:rPr>
              <a:t>القَلَمَ</a:t>
            </a:r>
            <a:r>
              <a:rPr lang="ar-SA" sz="3200" b="1" dirty="0"/>
              <a:t> مِنَ الحقيبة. </a:t>
            </a:r>
          </a:p>
          <a:p>
            <a:pPr algn="r" rtl="1"/>
            <a:r>
              <a:rPr lang="ar-SA" sz="3600" b="1" dirty="0"/>
              <a:t> </a:t>
            </a:r>
            <a:r>
              <a:rPr lang="ar-SA" sz="3600" b="1" dirty="0">
                <a:solidFill>
                  <a:srgbClr val="FF0000"/>
                </a:solidFill>
              </a:rPr>
              <a:t>الدواءُ</a:t>
            </a:r>
            <a:r>
              <a:rPr lang="ar-SA" sz="3600" b="1" dirty="0"/>
              <a:t> مفيدٌ                    يشربُ المريضُ </a:t>
            </a:r>
            <a:r>
              <a:rPr lang="ar-SA" sz="3600" b="1" dirty="0">
                <a:solidFill>
                  <a:srgbClr val="FF0000"/>
                </a:solidFill>
              </a:rPr>
              <a:t>الدواءَ</a:t>
            </a:r>
          </a:p>
        </p:txBody>
      </p:sp>
    </p:spTree>
    <p:extLst>
      <p:ext uri="{BB962C8B-B14F-4D97-AF65-F5344CB8AC3E}">
        <p14:creationId xmlns:p14="http://schemas.microsoft.com/office/powerpoint/2010/main" val="3741016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1789"/>
          </a:xfrm>
        </p:spPr>
        <p:txBody>
          <a:bodyPr/>
          <a:lstStyle/>
          <a:p>
            <a:pPr algn="ctr" rtl="1"/>
            <a:r>
              <a:rPr lang="ar-SA" b="1" dirty="0"/>
              <a:t>الملحق بالمثنى</a:t>
            </a:r>
            <a:endParaRPr lang="en-US" b="1" dirty="0"/>
          </a:p>
        </p:txBody>
      </p:sp>
      <p:sp>
        <p:nvSpPr>
          <p:cNvPr id="3" name="Content Placeholder 2"/>
          <p:cNvSpPr>
            <a:spLocks noGrp="1"/>
          </p:cNvSpPr>
          <p:nvPr>
            <p:ph idx="1"/>
          </p:nvPr>
        </p:nvSpPr>
        <p:spPr>
          <a:xfrm>
            <a:off x="838200" y="1265464"/>
            <a:ext cx="10515600" cy="5440136"/>
          </a:xfrm>
        </p:spPr>
        <p:txBody>
          <a:bodyPr>
            <a:normAutofit fontScale="85000" lnSpcReduction="20000"/>
          </a:bodyPr>
          <a:lstStyle/>
          <a:p>
            <a:pPr algn="r" rtl="1"/>
            <a:r>
              <a:rPr lang="ar-SA" sz="5100" dirty="0">
                <a:cs typeface="Ali-A-Sahifa Bold" pitchFamily="2" charset="-78"/>
              </a:rPr>
              <a:t>يلحق بالمثنى الأسماء الآتية :</a:t>
            </a:r>
          </a:p>
          <a:p>
            <a:pPr algn="r" rtl="1"/>
            <a:r>
              <a:rPr lang="ar-SA" sz="4600" dirty="0">
                <a:solidFill>
                  <a:srgbClr val="FF0000"/>
                </a:solidFill>
                <a:cs typeface="Ali-A-Sahifa Bold" pitchFamily="2" charset="-78"/>
              </a:rPr>
              <a:t>1 – اثنان واثنتان .</a:t>
            </a:r>
          </a:p>
          <a:p>
            <a:pPr algn="r" rtl="1"/>
            <a:r>
              <a:rPr lang="ar-SA" dirty="0">
                <a:cs typeface="Ali-A-Sahifa Bold" pitchFamily="2" charset="-78"/>
              </a:rPr>
              <a:t>مثال : جاء اثنانِ من الطلاب .</a:t>
            </a:r>
          </a:p>
          <a:p>
            <a:pPr algn="r" rtl="1"/>
            <a:r>
              <a:rPr lang="ar-SA" dirty="0">
                <a:solidFill>
                  <a:srgbClr val="FF0000"/>
                </a:solidFill>
                <a:cs typeface="Ali-A-Sahifa Bold" pitchFamily="2" charset="-78"/>
              </a:rPr>
              <a:t>2 – هذا وهاتان .</a:t>
            </a:r>
          </a:p>
          <a:p>
            <a:pPr algn="r" rtl="1"/>
            <a:r>
              <a:rPr lang="ar-SA" dirty="0">
                <a:cs typeface="Ali-A-Sahifa Bold" pitchFamily="2" charset="-78"/>
              </a:rPr>
              <a:t>مثال : هذان ولدان مجتهدان .</a:t>
            </a:r>
          </a:p>
          <a:p>
            <a:pPr algn="r" rtl="1"/>
            <a:r>
              <a:rPr lang="ar-SA" dirty="0">
                <a:solidFill>
                  <a:srgbClr val="FF0000"/>
                </a:solidFill>
                <a:cs typeface="Ali-A-Sahifa Bold" pitchFamily="2" charset="-78"/>
              </a:rPr>
              <a:t>3 – اللذان واللتان</a:t>
            </a:r>
          </a:p>
          <a:p>
            <a:pPr algn="r" rtl="1"/>
            <a:r>
              <a:rPr lang="ar-SA" dirty="0">
                <a:cs typeface="Ali-A-Sahifa Bold" pitchFamily="2" charset="-78"/>
              </a:rPr>
              <a:t>مثال : جاءت اللتان نجحتا .</a:t>
            </a:r>
          </a:p>
          <a:p>
            <a:pPr algn="r" rtl="1"/>
            <a:r>
              <a:rPr lang="ar-SA" dirty="0">
                <a:solidFill>
                  <a:srgbClr val="FF0000"/>
                </a:solidFill>
                <a:cs typeface="Ali-A-Sahifa Bold" pitchFamily="2" charset="-78"/>
              </a:rPr>
              <a:t>4 – كلا وكلتا مضافتان إلى الضمير .</a:t>
            </a:r>
          </a:p>
          <a:p>
            <a:pPr algn="r" rtl="1"/>
            <a:r>
              <a:rPr lang="ar-SA" dirty="0">
                <a:cs typeface="Ali-A-Sahifa Bold" pitchFamily="2" charset="-78"/>
              </a:rPr>
              <a:t>مثال : وصل الأبوان كلاهما إلى الحفلة .</a:t>
            </a:r>
          </a:p>
          <a:p>
            <a:pPr algn="r" rtl="1"/>
            <a:r>
              <a:rPr lang="ar-SA" dirty="0">
                <a:solidFill>
                  <a:srgbClr val="00B0F0"/>
                </a:solidFill>
                <a:cs typeface="Ali-A-Sahifa Bold" pitchFamily="2" charset="-78"/>
              </a:rPr>
              <a:t>ملحوظة</a:t>
            </a:r>
            <a:r>
              <a:rPr lang="ar-SA" dirty="0">
                <a:cs typeface="Ali-A-Sahifa Bold" pitchFamily="2" charset="-78"/>
              </a:rPr>
              <a:t> : إذا لم تضف ” كلا وكلتا ” إلى الضمير وأضيفتا إلى الاسم الظاهر ، فتعرب كل منهما إعراب الاسم المقصور ، فترفع بالضمة المقدرة على الألف للتعذر ،  وتنصب بالفتحة المقدرة على الألف للتعذر ، وتجر بالكسرة المقدرة على الألف للتعذر .</a:t>
            </a:r>
          </a:p>
          <a:p>
            <a:pPr algn="r" rtl="1"/>
            <a:r>
              <a:rPr lang="ar-SA" dirty="0">
                <a:cs typeface="Ali-A-Sahifa Bold" pitchFamily="2" charset="-78"/>
              </a:rPr>
              <a:t>مثال : كلا الولدين مجتهدان .</a:t>
            </a:r>
            <a:endParaRPr lang="en-US" dirty="0">
              <a:cs typeface="Ali-A-Sahifa Bold" pitchFamily="2" charset="-78"/>
            </a:endParaRPr>
          </a:p>
        </p:txBody>
      </p:sp>
    </p:spTree>
    <p:extLst>
      <p:ext uri="{BB962C8B-B14F-4D97-AF65-F5344CB8AC3E}">
        <p14:creationId xmlns:p14="http://schemas.microsoft.com/office/powerpoint/2010/main" val="2836569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2436"/>
            <a:ext cx="10515600" cy="6373091"/>
          </a:xfrm>
        </p:spPr>
        <p:txBody>
          <a:bodyPr>
            <a:normAutofit/>
          </a:bodyPr>
          <a:lstStyle/>
          <a:p>
            <a:pPr algn="r" rtl="1"/>
            <a:r>
              <a:rPr lang="ar-SA" sz="5400" dirty="0">
                <a:solidFill>
                  <a:srgbClr val="00B0F0"/>
                </a:solidFill>
                <a:cs typeface="Ali-A-Sahifa Bold" pitchFamily="2" charset="-78"/>
              </a:rPr>
              <a:t>نماذج إعراب المثنى وملحقاته</a:t>
            </a:r>
          </a:p>
          <a:p>
            <a:pPr algn="r" rtl="1"/>
            <a:r>
              <a:rPr lang="ar-SA" sz="3200" dirty="0">
                <a:solidFill>
                  <a:srgbClr val="FF0000"/>
                </a:solidFill>
                <a:cs typeface="Ali-A-Sahifa Bold" pitchFamily="2" charset="-78"/>
              </a:rPr>
              <a:t> – نجح الطالبان المجتهدان .</a:t>
            </a:r>
          </a:p>
          <a:p>
            <a:pPr algn="r" rtl="1"/>
            <a:r>
              <a:rPr lang="ar-SA" sz="3200" dirty="0">
                <a:cs typeface="Ali-A-Sahifa Bold" pitchFamily="2" charset="-78"/>
              </a:rPr>
              <a:t>نجح : فعل ماض مبني على الفتح الظاهر على آخره .</a:t>
            </a:r>
          </a:p>
          <a:p>
            <a:pPr algn="r" rtl="1"/>
            <a:r>
              <a:rPr lang="ar-SA" sz="3200" dirty="0">
                <a:cs typeface="Ali-A-Sahifa Bold" pitchFamily="2" charset="-78"/>
              </a:rPr>
              <a:t>الطالبان : فاعل مرفوع وعلامة رفعه الألف لأنه مثنى .</a:t>
            </a:r>
          </a:p>
          <a:p>
            <a:pPr algn="r" rtl="1"/>
            <a:r>
              <a:rPr lang="ar-SA" sz="3200" dirty="0">
                <a:cs typeface="Ali-A-Sahifa Bold" pitchFamily="2" charset="-78"/>
              </a:rPr>
              <a:t>المجتهدان : نعت مرفوع وعلامة رفعه الألف لأنه مثنى .</a:t>
            </a:r>
          </a:p>
          <a:p>
            <a:pPr algn="r" rtl="1"/>
            <a:endParaRPr lang="ar-SA" sz="3200" dirty="0">
              <a:cs typeface="Ali-A-Sahifa Bold" pitchFamily="2" charset="-78"/>
            </a:endParaRPr>
          </a:p>
          <a:p>
            <a:pPr algn="r" rtl="1"/>
            <a:r>
              <a:rPr lang="ar-SA" sz="3200" dirty="0">
                <a:solidFill>
                  <a:srgbClr val="FF0000"/>
                </a:solidFill>
                <a:cs typeface="Ali-A-Sahifa Bold" pitchFamily="2" charset="-78"/>
              </a:rPr>
              <a:t>– زارنا شاعرانِ .</a:t>
            </a:r>
          </a:p>
          <a:p>
            <a:pPr algn="r" rtl="1"/>
            <a:r>
              <a:rPr lang="ar-SA" sz="3200" dirty="0">
                <a:cs typeface="Ali-A-Sahifa Bold" pitchFamily="2" charset="-78"/>
              </a:rPr>
              <a:t>زارنا : زار : فعل ماض مبني على الفتح الظاهر على آخره . ونا : ضمير متصل مبني على السكون في محل نصب مفعول به .</a:t>
            </a:r>
          </a:p>
          <a:p>
            <a:pPr algn="r" rtl="1"/>
            <a:r>
              <a:rPr lang="ar-SA" sz="3200" dirty="0">
                <a:cs typeface="Ali-A-Sahifa Bold" pitchFamily="2" charset="-78"/>
              </a:rPr>
              <a:t>شاعران : فاعل مرفوع وعلامة رفعه الألف لأنه مثنى .</a:t>
            </a:r>
          </a:p>
          <a:p>
            <a:pPr algn="r" rtl="1"/>
            <a:endParaRPr lang="ar-SA" sz="3200" dirty="0">
              <a:cs typeface="Ali-A-Sahifa Bold" pitchFamily="2" charset="-78"/>
            </a:endParaRPr>
          </a:p>
        </p:txBody>
      </p:sp>
    </p:spTree>
    <p:extLst>
      <p:ext uri="{BB962C8B-B14F-4D97-AF65-F5344CB8AC3E}">
        <p14:creationId xmlns:p14="http://schemas.microsoft.com/office/powerpoint/2010/main" val="4143006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7308"/>
            <a:ext cx="10515600" cy="6114473"/>
          </a:xfrm>
        </p:spPr>
        <p:txBody>
          <a:bodyPr>
            <a:normAutofit fontScale="55000" lnSpcReduction="20000"/>
          </a:bodyPr>
          <a:lstStyle/>
          <a:p>
            <a:pPr algn="r" rtl="1"/>
            <a:r>
              <a:rPr lang="ar-SA" sz="6500" b="1" dirty="0">
                <a:solidFill>
                  <a:srgbClr val="FF0000"/>
                </a:solidFill>
                <a:cs typeface="Ali-A-Sahifa Bold" pitchFamily="2" charset="-78"/>
              </a:rPr>
              <a:t>– هنأتُ الطالبيْنِ المجتهدين .</a:t>
            </a:r>
          </a:p>
          <a:p>
            <a:pPr algn="r" rtl="1"/>
            <a:endParaRPr lang="ar-SA" dirty="0">
              <a:cs typeface="Ali-A-Sahifa Bold" pitchFamily="2" charset="-78"/>
            </a:endParaRPr>
          </a:p>
          <a:p>
            <a:pPr algn="r" rtl="1"/>
            <a:r>
              <a:rPr lang="ar-SA" sz="4400" b="1" dirty="0">
                <a:solidFill>
                  <a:srgbClr val="00B0F0"/>
                </a:solidFill>
                <a:cs typeface="Ali-A-Sahifa Bold" pitchFamily="2" charset="-78"/>
              </a:rPr>
              <a:t>هنأت</a:t>
            </a:r>
            <a:r>
              <a:rPr lang="ar-SA" sz="4400" b="1" dirty="0">
                <a:cs typeface="Ali-A-Sahifa Bold" pitchFamily="2" charset="-78"/>
              </a:rPr>
              <a:t> : فعل ماض مبني على السكون والتاء ضمير متصل مبني على الضم في محل رفع فاعل .</a:t>
            </a:r>
          </a:p>
          <a:p>
            <a:pPr algn="r" rtl="1"/>
            <a:endParaRPr lang="ar-SA" dirty="0">
              <a:cs typeface="Ali-A-Sahifa Bold" pitchFamily="2" charset="-78"/>
            </a:endParaRPr>
          </a:p>
          <a:p>
            <a:pPr algn="r" rtl="1"/>
            <a:r>
              <a:rPr lang="ar-SA" sz="5800" dirty="0">
                <a:solidFill>
                  <a:srgbClr val="00B0F0"/>
                </a:solidFill>
                <a:cs typeface="Ali-A-Sahifa Bold" pitchFamily="2" charset="-78"/>
              </a:rPr>
              <a:t>الطالبين</a:t>
            </a:r>
            <a:r>
              <a:rPr lang="ar-SA" sz="5800" dirty="0">
                <a:cs typeface="Ali-A-Sahifa Bold" pitchFamily="2" charset="-78"/>
              </a:rPr>
              <a:t> : مفعول به منصوب وعلامة نصبه الياء لأنه مثنى .</a:t>
            </a:r>
          </a:p>
          <a:p>
            <a:pPr algn="r" rtl="1"/>
            <a:endParaRPr lang="ar-SA" dirty="0">
              <a:cs typeface="Ali-A-Sahifa Bold" pitchFamily="2" charset="-78"/>
            </a:endParaRPr>
          </a:p>
          <a:p>
            <a:pPr algn="r" rtl="1"/>
            <a:r>
              <a:rPr lang="ar-SA" sz="5100" dirty="0">
                <a:solidFill>
                  <a:srgbClr val="00B0F0"/>
                </a:solidFill>
                <a:cs typeface="Ali-A-Sahifa Bold" pitchFamily="2" charset="-78"/>
              </a:rPr>
              <a:t>المجتهدين</a:t>
            </a:r>
            <a:r>
              <a:rPr lang="ar-SA" sz="5100" dirty="0">
                <a:cs typeface="Ali-A-Sahifa Bold" pitchFamily="2" charset="-78"/>
              </a:rPr>
              <a:t> : نعت منصوب وعلامة نصبه الياء لأنه مثنى .</a:t>
            </a:r>
          </a:p>
          <a:p>
            <a:pPr algn="r" rtl="1"/>
            <a:endParaRPr lang="ar-SA" dirty="0">
              <a:cs typeface="Ali-A-Sahifa Bold" pitchFamily="2" charset="-78"/>
            </a:endParaRPr>
          </a:p>
          <a:p>
            <a:pPr algn="r" rtl="1"/>
            <a:r>
              <a:rPr lang="ar-SA" sz="8000" b="1" dirty="0">
                <a:solidFill>
                  <a:srgbClr val="FF0000"/>
                </a:solidFill>
                <a:cs typeface="Ali-A-Sahifa Bold" pitchFamily="2" charset="-78"/>
              </a:rPr>
              <a:t>– وصل الأبوانِ كلاهما .</a:t>
            </a:r>
          </a:p>
          <a:p>
            <a:pPr algn="r" rtl="1"/>
            <a:endParaRPr lang="ar-SA" dirty="0">
              <a:cs typeface="Ali-A-Sahifa Bold" pitchFamily="2" charset="-78"/>
            </a:endParaRPr>
          </a:p>
          <a:p>
            <a:pPr algn="r" rtl="1"/>
            <a:r>
              <a:rPr lang="ar-SA" sz="5800" b="1" dirty="0">
                <a:cs typeface="Ali-A-Sahifa Bold" pitchFamily="2" charset="-78"/>
              </a:rPr>
              <a:t>وصل : فعل ماض مبني على الفتح الظاهر على آخره .</a:t>
            </a:r>
          </a:p>
          <a:p>
            <a:pPr algn="r" rtl="1"/>
            <a:endParaRPr lang="ar-SA" dirty="0">
              <a:cs typeface="Ali-A-Sahifa Bold" pitchFamily="2" charset="-78"/>
            </a:endParaRPr>
          </a:p>
          <a:p>
            <a:pPr algn="r" rtl="1"/>
            <a:r>
              <a:rPr lang="ar-SA" sz="5800" dirty="0">
                <a:cs typeface="Ali-A-Sahifa Bold" pitchFamily="2" charset="-78"/>
              </a:rPr>
              <a:t>الأبوان : فاعل مرفوع وعلامة رفعه الألف لأنه ملحق بالمثنى .</a:t>
            </a:r>
          </a:p>
          <a:p>
            <a:pPr algn="r" rtl="1"/>
            <a:endParaRPr lang="ar-SA" dirty="0">
              <a:cs typeface="Ali-A-Sahifa Bold" pitchFamily="2" charset="-78"/>
            </a:endParaRPr>
          </a:p>
          <a:p>
            <a:pPr algn="r" rtl="1"/>
            <a:r>
              <a:rPr lang="ar-SA" sz="4400" b="1" dirty="0">
                <a:cs typeface="Ali-A-Sahifa Bold" pitchFamily="2" charset="-78"/>
              </a:rPr>
              <a:t>كلاهما : توكيد مرفوع وعلامة رفعه الألف لأنه ملحق بالمثنى ، وهو مضاف ، و ( هما ) ضمير متصل مبني على السكون في محل جر مضاف إليه .</a:t>
            </a:r>
          </a:p>
          <a:p>
            <a:pPr algn="r" rtl="1"/>
            <a:endParaRPr lang="ar-SA" dirty="0">
              <a:cs typeface="Ali-A-Sahifa Bold" pitchFamily="2" charset="-78"/>
            </a:endParaRPr>
          </a:p>
          <a:p>
            <a:pPr marL="0" indent="0" algn="r" rtl="1">
              <a:buNone/>
            </a:pPr>
            <a:endParaRPr lang="ar-SA" dirty="0">
              <a:cs typeface="Ali-A-Sahifa Bold" pitchFamily="2" charset="-78"/>
            </a:endParaRPr>
          </a:p>
          <a:p>
            <a:pPr algn="r" rtl="1"/>
            <a:endParaRPr lang="en-US" dirty="0">
              <a:cs typeface="Ali-A-Sahifa Bold" pitchFamily="2" charset="-78"/>
            </a:endParaRPr>
          </a:p>
        </p:txBody>
      </p:sp>
    </p:spTree>
    <p:extLst>
      <p:ext uri="{BB962C8B-B14F-4D97-AF65-F5344CB8AC3E}">
        <p14:creationId xmlns:p14="http://schemas.microsoft.com/office/powerpoint/2010/main" val="4154227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858" y="277586"/>
            <a:ext cx="11332028" cy="6457949"/>
          </a:xfrm>
        </p:spPr>
      </p:pic>
      <p:sp>
        <p:nvSpPr>
          <p:cNvPr id="5" name="Rectangle 4"/>
          <p:cNvSpPr/>
          <p:nvPr/>
        </p:nvSpPr>
        <p:spPr>
          <a:xfrm>
            <a:off x="10180864" y="3575957"/>
            <a:ext cx="1322615" cy="74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اعراب جمع المذكر السالم</a:t>
            </a:r>
            <a:endParaRPr lang="en-US" dirty="0"/>
          </a:p>
        </p:txBody>
      </p:sp>
    </p:spTree>
    <p:extLst>
      <p:ext uri="{BB962C8B-B14F-4D97-AF65-F5344CB8AC3E}">
        <p14:creationId xmlns:p14="http://schemas.microsoft.com/office/powerpoint/2010/main" val="3169095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t>ما هو جمع المذكر السالم ؟</a:t>
            </a:r>
            <a:br>
              <a:rPr lang="ar-SA" dirty="0"/>
            </a:br>
            <a:endParaRPr lang="en-US" dirty="0"/>
          </a:p>
        </p:txBody>
      </p:sp>
      <p:sp>
        <p:nvSpPr>
          <p:cNvPr id="3" name="Content Placeholder 2"/>
          <p:cNvSpPr>
            <a:spLocks noGrp="1"/>
          </p:cNvSpPr>
          <p:nvPr>
            <p:ph idx="1"/>
          </p:nvPr>
        </p:nvSpPr>
        <p:spPr>
          <a:xfrm>
            <a:off x="572655" y="1043708"/>
            <a:ext cx="10781145" cy="5514109"/>
          </a:xfrm>
        </p:spPr>
        <p:txBody>
          <a:bodyPr>
            <a:noAutofit/>
          </a:bodyPr>
          <a:lstStyle/>
          <a:p>
            <a:pPr algn="r" rtl="1"/>
            <a:r>
              <a:rPr lang="ar-SA" dirty="0">
                <a:cs typeface="Ali-A-Sahifa Bold" pitchFamily="2" charset="-78"/>
              </a:rPr>
              <a:t>تأمل الجمل الآتية :</a:t>
            </a:r>
          </a:p>
          <a:p>
            <a:pPr algn="r" rtl="1"/>
            <a:r>
              <a:rPr lang="ar-SA" dirty="0">
                <a:cs typeface="Ali-A-Sahifa Bold" pitchFamily="2" charset="-78"/>
              </a:rPr>
              <a:t>– ربح </a:t>
            </a:r>
            <a:r>
              <a:rPr lang="ar-SA" u="sng" dirty="0">
                <a:solidFill>
                  <a:srgbClr val="FF0000"/>
                </a:solidFill>
                <a:cs typeface="Ali-A-Sahifa Bold" pitchFamily="2" charset="-78"/>
              </a:rPr>
              <a:t>الفلاحونَ</a:t>
            </a:r>
            <a:r>
              <a:rPr lang="ar-SA" dirty="0">
                <a:cs typeface="Ali-A-Sahifa Bold" pitchFamily="2" charset="-78"/>
              </a:rPr>
              <a:t> .</a:t>
            </a:r>
          </a:p>
          <a:p>
            <a:pPr algn="r" rtl="1"/>
            <a:r>
              <a:rPr lang="ar-SA" dirty="0">
                <a:cs typeface="Ali-A-Sahifa Bold" pitchFamily="2" charset="-78"/>
              </a:rPr>
              <a:t>– نجح </a:t>
            </a:r>
            <a:r>
              <a:rPr lang="ar-SA" b="1" dirty="0">
                <a:solidFill>
                  <a:srgbClr val="FF0000"/>
                </a:solidFill>
                <a:cs typeface="Ali-A-Sahifa Bold" pitchFamily="2" charset="-78"/>
              </a:rPr>
              <a:t>المجتهدونَ</a:t>
            </a:r>
            <a:r>
              <a:rPr lang="ar-SA" dirty="0">
                <a:cs typeface="Ali-A-Sahifa Bold" pitchFamily="2" charset="-78"/>
              </a:rPr>
              <a:t> .</a:t>
            </a:r>
          </a:p>
          <a:p>
            <a:pPr algn="r" rtl="1"/>
            <a:r>
              <a:rPr lang="ar-SA" dirty="0">
                <a:cs typeface="Ali-A-Sahifa Bold" pitchFamily="2" charset="-78"/>
              </a:rPr>
              <a:t>– نشجعُ </a:t>
            </a:r>
            <a:r>
              <a:rPr lang="ar-SA" u="sng" dirty="0">
                <a:solidFill>
                  <a:srgbClr val="FF0000"/>
                </a:solidFill>
                <a:cs typeface="Ali-A-Sahifa Bold" pitchFamily="2" charset="-78"/>
              </a:rPr>
              <a:t>اللاعبينَ</a:t>
            </a:r>
            <a:r>
              <a:rPr lang="ar-SA" dirty="0">
                <a:cs typeface="Ali-A-Sahifa Bold" pitchFamily="2" charset="-78"/>
              </a:rPr>
              <a:t> .</a:t>
            </a:r>
          </a:p>
          <a:p>
            <a:pPr algn="r" rtl="1"/>
            <a:r>
              <a:rPr lang="ar-SA" dirty="0">
                <a:cs typeface="Ali-A-Sahifa Bold" pitchFamily="2" charset="-78"/>
              </a:rPr>
              <a:t>– نسلمُ على </a:t>
            </a:r>
            <a:r>
              <a:rPr lang="ar-SA" b="1" u="sng" dirty="0">
                <a:solidFill>
                  <a:srgbClr val="FF0000"/>
                </a:solidFill>
                <a:cs typeface="Ali-A-Sahifa Bold" pitchFamily="2" charset="-78"/>
              </a:rPr>
              <a:t>المسافرينَ</a:t>
            </a:r>
            <a:r>
              <a:rPr lang="ar-SA" dirty="0">
                <a:cs typeface="Ali-A-Sahifa Bold" pitchFamily="2" charset="-78"/>
              </a:rPr>
              <a:t> .</a:t>
            </a:r>
          </a:p>
          <a:p>
            <a:pPr algn="r" rtl="1"/>
            <a:r>
              <a:rPr lang="ar-SA" dirty="0">
                <a:cs typeface="Ali-A-Sahifa Bold" pitchFamily="2" charset="-78"/>
              </a:rPr>
              <a:t>إذا تأملنا الكلمات التي تحتها خط وهي ( الفلاحون – المجتهدون – اللاعبين – المسافرين ) نجد هذه الكلمات كلها تدل على جموع ، فالفلاحون جمع للفلاح ، والمجتهدون جمع للمجتهد ، واللاعبين جمع للاعب …</a:t>
            </a:r>
          </a:p>
          <a:p>
            <a:pPr algn="r" rtl="1"/>
            <a:r>
              <a:rPr lang="ar-SA" dirty="0">
                <a:cs typeface="Ali-A-Sahifa Bold" pitchFamily="2" charset="-78"/>
              </a:rPr>
              <a:t>وإذا قارنا هذه الجموع بمفرداتها ، وجدناها لا تختلف عنها إلا بزيادة واو ونون أو ياء ونون في آخرها ، مع بقاء مفردها سالما ، من غير تغيير ، وهذا ما يسمى بجمع المذكر السالم .</a:t>
            </a:r>
            <a:endParaRPr lang="en-US" dirty="0">
              <a:cs typeface="Ali-A-Sahifa Bold" pitchFamily="2" charset="-78"/>
            </a:endParaRPr>
          </a:p>
        </p:txBody>
      </p:sp>
    </p:spTree>
    <p:extLst>
      <p:ext uri="{BB962C8B-B14F-4D97-AF65-F5344CB8AC3E}">
        <p14:creationId xmlns:p14="http://schemas.microsoft.com/office/powerpoint/2010/main" val="1730723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solidFill>
                  <a:srgbClr val="00B0F0"/>
                </a:solidFill>
              </a:rPr>
              <a:t>تعريف جمع المذكر السالم</a:t>
            </a:r>
            <a:br>
              <a:rPr lang="ar-SA" dirty="0">
                <a:solidFill>
                  <a:srgbClr val="00B0F0"/>
                </a:solidFill>
              </a:rPr>
            </a:br>
            <a:endParaRPr lang="en-US" dirty="0">
              <a:solidFill>
                <a:srgbClr val="00B0F0"/>
              </a:solidFill>
            </a:endParaRPr>
          </a:p>
        </p:txBody>
      </p:sp>
      <p:sp>
        <p:nvSpPr>
          <p:cNvPr id="3" name="Content Placeholder 2"/>
          <p:cNvSpPr>
            <a:spLocks noGrp="1"/>
          </p:cNvSpPr>
          <p:nvPr>
            <p:ph idx="1"/>
          </p:nvPr>
        </p:nvSpPr>
        <p:spPr>
          <a:xfrm>
            <a:off x="572655" y="1825625"/>
            <a:ext cx="10781145" cy="4351338"/>
          </a:xfrm>
        </p:spPr>
        <p:txBody>
          <a:bodyPr>
            <a:normAutofit/>
          </a:bodyPr>
          <a:lstStyle/>
          <a:p>
            <a:pPr algn="r" rtl="1"/>
            <a:r>
              <a:rPr lang="ar-SA" sz="3600" b="1" dirty="0">
                <a:cs typeface="Ali-A-Sharif" pitchFamily="2" charset="-78"/>
              </a:rPr>
              <a:t>هو ما دل على أكثر من اثنين بزيادة واو و نون في آخره عند الرفع ، وياء ونون في حالتي النصب والجر ، وهو مذكر طبعا ( خاص بجماعة الذكور ) ، وسمي سالماً لأن مفرده سلم من التغيير عند جمعه .</a:t>
            </a:r>
          </a:p>
          <a:p>
            <a:pPr algn="r" rtl="1"/>
            <a:endParaRPr lang="ar-SA" sz="3600" b="1" dirty="0">
              <a:cs typeface="Ali-A-Sharif" pitchFamily="2" charset="-78"/>
            </a:endParaRPr>
          </a:p>
          <a:p>
            <a:pPr marL="0" indent="0" algn="r" rtl="1">
              <a:buNone/>
            </a:pPr>
            <a:endParaRPr lang="en-US" sz="3600" b="1" dirty="0">
              <a:cs typeface="Ali-A-Sharif" pitchFamily="2" charset="-78"/>
            </a:endParaRPr>
          </a:p>
        </p:txBody>
      </p:sp>
    </p:spTree>
    <p:extLst>
      <p:ext uri="{BB962C8B-B14F-4D97-AF65-F5344CB8AC3E}">
        <p14:creationId xmlns:p14="http://schemas.microsoft.com/office/powerpoint/2010/main" val="956005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019"/>
            <a:ext cx="10515600" cy="1117599"/>
          </a:xfrm>
        </p:spPr>
        <p:txBody>
          <a:bodyPr/>
          <a:lstStyle/>
          <a:p>
            <a:pPr algn="ctr" rtl="1"/>
            <a:r>
              <a:rPr lang="ar-SA" dirty="0">
                <a:solidFill>
                  <a:srgbClr val="00B050"/>
                </a:solidFill>
                <a:cs typeface="Ali-A-Sahifa Bold" pitchFamily="2" charset="-78"/>
              </a:rPr>
              <a:t>أمثلة على جمع المذكر السالم</a:t>
            </a:r>
          </a:p>
        </p:txBody>
      </p:sp>
      <p:sp>
        <p:nvSpPr>
          <p:cNvPr id="3" name="Content Placeholder 2"/>
          <p:cNvSpPr>
            <a:spLocks noGrp="1"/>
          </p:cNvSpPr>
          <p:nvPr>
            <p:ph idx="1"/>
          </p:nvPr>
        </p:nvSpPr>
        <p:spPr>
          <a:xfrm>
            <a:off x="498765" y="1366982"/>
            <a:ext cx="11222180" cy="5237018"/>
          </a:xfrm>
        </p:spPr>
        <p:txBody>
          <a:bodyPr>
            <a:normAutofit fontScale="55000" lnSpcReduction="20000"/>
          </a:bodyPr>
          <a:lstStyle/>
          <a:p>
            <a:pPr algn="r" rtl="1"/>
            <a:endParaRPr lang="ar-SA" dirty="0">
              <a:cs typeface="Ali-A-Sharif" pitchFamily="2" charset="-78"/>
            </a:endParaRPr>
          </a:p>
          <a:p>
            <a:pPr algn="r" rtl="1"/>
            <a:r>
              <a:rPr lang="ar-SA" sz="4500" dirty="0">
                <a:cs typeface="Ali-A-Sharif" pitchFamily="2" charset="-78"/>
              </a:rPr>
              <a:t> – فاز </a:t>
            </a:r>
            <a:r>
              <a:rPr lang="ar-SA" sz="4500" b="1" dirty="0">
                <a:solidFill>
                  <a:srgbClr val="FF0000"/>
                </a:solidFill>
                <a:cs typeface="Ali-A-Sharif" pitchFamily="2" charset="-78"/>
              </a:rPr>
              <a:t>المجتهدون</a:t>
            </a:r>
            <a:r>
              <a:rPr lang="ar-SA" sz="4500" dirty="0">
                <a:cs typeface="Ali-A-Sharif" pitchFamily="2" charset="-78"/>
              </a:rPr>
              <a:t> : نلاحظ أن مفرد الكلمة ( المجتهد ) بقي كما هو ولم يطرأ عليه أي تغيير عندما أضفنا الواو والنون في الجمع .</a:t>
            </a:r>
          </a:p>
          <a:p>
            <a:pPr algn="r" rtl="1"/>
            <a:endParaRPr lang="ar-SA" dirty="0">
              <a:cs typeface="Ali-A-Sharif" pitchFamily="2" charset="-78"/>
            </a:endParaRPr>
          </a:p>
          <a:p>
            <a:pPr algn="r" rtl="1"/>
            <a:r>
              <a:rPr lang="ar-SA" sz="4200" dirty="0">
                <a:cs typeface="Ali-A-Sharif" pitchFamily="2" charset="-78"/>
              </a:rPr>
              <a:t>– هنّأت </a:t>
            </a:r>
            <a:r>
              <a:rPr lang="ar-SA" sz="7000" dirty="0">
                <a:solidFill>
                  <a:srgbClr val="FF0000"/>
                </a:solidFill>
                <a:cs typeface="Ali-A-Sharif" pitchFamily="2" charset="-78"/>
              </a:rPr>
              <a:t>المجتهدين</a:t>
            </a:r>
            <a:r>
              <a:rPr lang="ar-SA" sz="4200" dirty="0">
                <a:cs typeface="Ali-A-Sharif" pitchFamily="2" charset="-78"/>
              </a:rPr>
              <a:t> .</a:t>
            </a:r>
          </a:p>
          <a:p>
            <a:pPr algn="r" rtl="1"/>
            <a:endParaRPr lang="ar-SA" dirty="0">
              <a:cs typeface="Ali-A-Sharif" pitchFamily="2" charset="-78"/>
            </a:endParaRPr>
          </a:p>
          <a:p>
            <a:pPr algn="r" rtl="1"/>
            <a:r>
              <a:rPr lang="ar-SA" sz="4600" dirty="0">
                <a:cs typeface="Ali-A-Sharif" pitchFamily="2" charset="-78"/>
              </a:rPr>
              <a:t>– صفّقت على </a:t>
            </a:r>
            <a:r>
              <a:rPr lang="ar-SA" sz="6500" dirty="0">
                <a:solidFill>
                  <a:srgbClr val="FF0000"/>
                </a:solidFill>
                <a:cs typeface="Ali-A-Sharif" pitchFamily="2" charset="-78"/>
              </a:rPr>
              <a:t>المجتهدين</a:t>
            </a:r>
            <a:r>
              <a:rPr lang="ar-SA" sz="4600" dirty="0">
                <a:cs typeface="Ali-A-Sharif" pitchFamily="2" charset="-78"/>
              </a:rPr>
              <a:t> .</a:t>
            </a:r>
          </a:p>
          <a:p>
            <a:pPr algn="r" rtl="1"/>
            <a:endParaRPr lang="ar-SA" dirty="0">
              <a:cs typeface="Ali-A-Sharif" pitchFamily="2" charset="-78"/>
            </a:endParaRPr>
          </a:p>
          <a:p>
            <a:pPr algn="r" rtl="1"/>
            <a:r>
              <a:rPr lang="ar-SA" sz="4600" dirty="0">
                <a:cs typeface="Ali-A-Sharif" pitchFamily="2" charset="-78"/>
              </a:rPr>
              <a:t>– نرجو الخير </a:t>
            </a:r>
            <a:r>
              <a:rPr lang="ar-SA" sz="7300" b="1" dirty="0">
                <a:solidFill>
                  <a:srgbClr val="FF0000"/>
                </a:solidFill>
                <a:cs typeface="Ali-A-Sharif" pitchFamily="2" charset="-78"/>
              </a:rPr>
              <a:t>للفلاحين</a:t>
            </a:r>
            <a:r>
              <a:rPr lang="ar-SA" sz="4600" dirty="0">
                <a:cs typeface="Ali-A-Sharif" pitchFamily="2" charset="-78"/>
              </a:rPr>
              <a:t> .</a:t>
            </a:r>
          </a:p>
          <a:p>
            <a:pPr algn="r" rtl="1"/>
            <a:endParaRPr lang="ar-SA" dirty="0">
              <a:cs typeface="Ali-A-Sharif" pitchFamily="2" charset="-78"/>
            </a:endParaRPr>
          </a:p>
          <a:p>
            <a:pPr algn="r" rtl="1"/>
            <a:r>
              <a:rPr lang="ar-SA" sz="4000" dirty="0">
                <a:cs typeface="Ali-A-Sharif" pitchFamily="2" charset="-78"/>
              </a:rPr>
              <a:t>– </a:t>
            </a:r>
            <a:r>
              <a:rPr lang="ar-SA" sz="5700" b="1" dirty="0">
                <a:solidFill>
                  <a:srgbClr val="FF0000"/>
                </a:solidFill>
                <a:cs typeface="Ali-A-Sharif" pitchFamily="2" charset="-78"/>
              </a:rPr>
              <a:t>العاملون</a:t>
            </a:r>
            <a:r>
              <a:rPr lang="ar-SA" sz="4000" dirty="0">
                <a:cs typeface="Ali-A-Sharif" pitchFamily="2" charset="-78"/>
              </a:rPr>
              <a:t> هم بناة الأوطان .</a:t>
            </a:r>
          </a:p>
          <a:p>
            <a:pPr algn="r" rtl="1"/>
            <a:endParaRPr lang="ar-SA" dirty="0">
              <a:cs typeface="Ali-A-Sharif" pitchFamily="2" charset="-78"/>
            </a:endParaRPr>
          </a:p>
          <a:p>
            <a:pPr algn="r" rtl="1"/>
            <a:r>
              <a:rPr lang="ar-SA" sz="5100" dirty="0">
                <a:cs typeface="Ali-A-Sharif" pitchFamily="2" charset="-78"/>
              </a:rPr>
              <a:t>– مررتُ </a:t>
            </a:r>
            <a:r>
              <a:rPr lang="ar-SA" sz="6900" dirty="0">
                <a:solidFill>
                  <a:srgbClr val="FF0000"/>
                </a:solidFill>
                <a:cs typeface="Ali-A-Sharif" pitchFamily="2" charset="-78"/>
              </a:rPr>
              <a:t>بالمعلمين</a:t>
            </a:r>
            <a:r>
              <a:rPr lang="ar-SA" sz="5100" dirty="0">
                <a:cs typeface="Ali-A-Sharif" pitchFamily="2" charset="-78"/>
              </a:rPr>
              <a:t> .</a:t>
            </a:r>
            <a:endParaRPr lang="en-US" sz="5100" dirty="0">
              <a:cs typeface="Ali-A-Sharif" pitchFamily="2" charset="-78"/>
            </a:endParaRPr>
          </a:p>
        </p:txBody>
      </p:sp>
    </p:spTree>
    <p:extLst>
      <p:ext uri="{BB962C8B-B14F-4D97-AF65-F5344CB8AC3E}">
        <p14:creationId xmlns:p14="http://schemas.microsoft.com/office/powerpoint/2010/main" val="2130933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7056"/>
          </a:xfrm>
        </p:spPr>
        <p:txBody>
          <a:bodyPr>
            <a:normAutofit/>
          </a:bodyPr>
          <a:lstStyle/>
          <a:p>
            <a:pPr algn="ctr" rtl="1"/>
            <a:r>
              <a:rPr lang="ar-SA" dirty="0">
                <a:solidFill>
                  <a:srgbClr val="00B050"/>
                </a:solidFill>
              </a:rPr>
              <a:t>شروط جمع المذكر السالم</a:t>
            </a:r>
            <a:endParaRPr lang="en-US" dirty="0">
              <a:solidFill>
                <a:srgbClr val="00B050"/>
              </a:solidFill>
            </a:endParaRPr>
          </a:p>
        </p:txBody>
      </p:sp>
      <p:sp>
        <p:nvSpPr>
          <p:cNvPr id="3" name="Content Placeholder 2"/>
          <p:cNvSpPr>
            <a:spLocks noGrp="1"/>
          </p:cNvSpPr>
          <p:nvPr>
            <p:ph idx="1"/>
          </p:nvPr>
        </p:nvSpPr>
        <p:spPr>
          <a:xfrm>
            <a:off x="838199" y="1062182"/>
            <a:ext cx="10984345" cy="5114781"/>
          </a:xfrm>
        </p:spPr>
        <p:txBody>
          <a:bodyPr>
            <a:normAutofit fontScale="92500" lnSpcReduction="20000"/>
          </a:bodyPr>
          <a:lstStyle/>
          <a:p>
            <a:pPr algn="r" rtl="1"/>
            <a:endParaRPr lang="ar-SA" dirty="0">
              <a:cs typeface="Ali-A-Sharif" pitchFamily="2" charset="-78"/>
            </a:endParaRPr>
          </a:p>
          <a:p>
            <a:pPr algn="r" rtl="1"/>
            <a:r>
              <a:rPr lang="ar-SA" b="1" dirty="0">
                <a:solidFill>
                  <a:srgbClr val="FF0000"/>
                </a:solidFill>
                <a:cs typeface="Ali-A-Sharif" pitchFamily="2" charset="-78"/>
              </a:rPr>
              <a:t> يشترط في جمع المذكر السالم قواعد وضوابط حتى يكون سليما وهي كالتالي :</a:t>
            </a:r>
          </a:p>
          <a:p>
            <a:pPr algn="r" rtl="1"/>
            <a:endParaRPr lang="ar-SA" dirty="0">
              <a:cs typeface="Ali-A-Sharif" pitchFamily="2" charset="-78"/>
            </a:endParaRPr>
          </a:p>
          <a:p>
            <a:pPr algn="r" rtl="1"/>
            <a:r>
              <a:rPr lang="ar-SA" sz="3500" dirty="0">
                <a:solidFill>
                  <a:srgbClr val="00B050"/>
                </a:solidFill>
                <a:cs typeface="Ali-A-Sharif" pitchFamily="2" charset="-78"/>
              </a:rPr>
              <a:t>1 – العلم : ويشترط أن يكون لمذكر ، عاقل ، غير منته بالتاء ، وليس مركبا .</a:t>
            </a:r>
          </a:p>
          <a:p>
            <a:pPr algn="r" rtl="1"/>
            <a:endParaRPr lang="ar-SA" dirty="0">
              <a:cs typeface="Ali-A-Sharif" pitchFamily="2" charset="-78"/>
            </a:endParaRPr>
          </a:p>
          <a:p>
            <a:pPr algn="r" rtl="1"/>
            <a:r>
              <a:rPr lang="ar-SA" dirty="0">
                <a:cs typeface="Ali-A-Sharif" pitchFamily="2" charset="-78"/>
              </a:rPr>
              <a:t>لنوضح الأمر بالأمثلة :</a:t>
            </a:r>
          </a:p>
          <a:p>
            <a:pPr algn="r" rtl="1"/>
            <a:endParaRPr lang="ar-SA" dirty="0">
              <a:cs typeface="Ali-A-Sharif" pitchFamily="2" charset="-78"/>
            </a:endParaRPr>
          </a:p>
          <a:p>
            <a:pPr algn="r" rtl="1"/>
            <a:r>
              <a:rPr lang="ar-SA" sz="4300" dirty="0">
                <a:cs typeface="Ali-A-Sharif" pitchFamily="2" charset="-78"/>
              </a:rPr>
              <a:t>محمد : محمدون</a:t>
            </a:r>
          </a:p>
          <a:p>
            <a:pPr algn="r" rtl="1"/>
            <a:r>
              <a:rPr lang="ar-SA" sz="5200" dirty="0">
                <a:cs typeface="Ali-A-Sharif" pitchFamily="2" charset="-78"/>
              </a:rPr>
              <a:t>علي : عليون</a:t>
            </a:r>
          </a:p>
          <a:p>
            <a:pPr algn="r" rtl="1"/>
            <a:endParaRPr lang="ar-SA" dirty="0">
              <a:cs typeface="Ali-A-Sharif" pitchFamily="2" charset="-78"/>
            </a:endParaRPr>
          </a:p>
          <a:p>
            <a:pPr algn="r" rtl="1"/>
            <a:r>
              <a:rPr lang="ar-SA" dirty="0">
                <a:cs typeface="Ali-A-Sharif" pitchFamily="2" charset="-78"/>
              </a:rPr>
              <a:t>عادي أن نجمع هكذا مادامت الشروط منطبقة ، وفي المثال محمد وعلي اسمي علم للعاقل .</a:t>
            </a:r>
            <a:endParaRPr lang="en-US" dirty="0">
              <a:cs typeface="Ali-A-Sharif" pitchFamily="2" charset="-78"/>
            </a:endParaRPr>
          </a:p>
        </p:txBody>
      </p:sp>
    </p:spTree>
    <p:extLst>
      <p:ext uri="{BB962C8B-B14F-4D97-AF65-F5344CB8AC3E}">
        <p14:creationId xmlns:p14="http://schemas.microsoft.com/office/powerpoint/2010/main" val="4065507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5709"/>
            <a:ext cx="10515600" cy="5641254"/>
          </a:xfrm>
        </p:spPr>
        <p:txBody>
          <a:bodyPr>
            <a:normAutofit/>
          </a:bodyPr>
          <a:lstStyle/>
          <a:p>
            <a:pPr algn="r" rtl="1"/>
            <a:r>
              <a:rPr lang="ar-SA" sz="4400" dirty="0">
                <a:cs typeface="Ali-A-Sahifa Bold" pitchFamily="2" charset="-78"/>
              </a:rPr>
              <a:t>رجل – إنسان – ولد</a:t>
            </a:r>
          </a:p>
          <a:p>
            <a:pPr algn="r" rtl="1"/>
            <a:r>
              <a:rPr lang="ar-SA" sz="4400" dirty="0">
                <a:cs typeface="Ali-A-Sahifa Bold" pitchFamily="2" charset="-78"/>
              </a:rPr>
              <a:t>حرام تكتبها رجلون – إنسانون – ولدون ، هذا ليس من اللغة في شيء !!! والسبب أن هذه الأسماء ليست أعلاما .</a:t>
            </a:r>
          </a:p>
          <a:p>
            <a:pPr algn="r" rtl="1"/>
            <a:r>
              <a:rPr lang="ar-SA" sz="4400" dirty="0">
                <a:cs typeface="Ali-A-Sahifa Bold" pitchFamily="2" charset="-78"/>
              </a:rPr>
              <a:t>السبت – الأحد – الفرات</a:t>
            </a:r>
          </a:p>
          <a:p>
            <a:pPr algn="r" rtl="1"/>
            <a:r>
              <a:rPr lang="ar-SA" sz="4400" dirty="0">
                <a:cs typeface="Ali-A-Sahifa Bold" pitchFamily="2" charset="-78"/>
              </a:rPr>
              <a:t>هذه أسماء أيام وأنهار فهي أعلام ، جيد ، لكنها لغير العاقل وبالتالي حرام فيها جمع المذكر السالم </a:t>
            </a:r>
            <a:endParaRPr lang="en-US" sz="4400" dirty="0">
              <a:cs typeface="Ali-A-Sahifa Bold" pitchFamily="2" charset="-78"/>
            </a:endParaRPr>
          </a:p>
        </p:txBody>
      </p:sp>
    </p:spTree>
    <p:extLst>
      <p:ext uri="{BB962C8B-B14F-4D97-AF65-F5344CB8AC3E}">
        <p14:creationId xmlns:p14="http://schemas.microsoft.com/office/powerpoint/2010/main" val="877497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7382"/>
            <a:ext cx="10744200" cy="5419581"/>
          </a:xfrm>
        </p:spPr>
        <p:txBody>
          <a:bodyPr>
            <a:normAutofit/>
          </a:bodyPr>
          <a:lstStyle/>
          <a:p>
            <a:pPr algn="r" rtl="1"/>
            <a:r>
              <a:rPr lang="ar-SA" sz="4400" b="1" dirty="0">
                <a:cs typeface="Ali-A-Sharif" pitchFamily="2" charset="-78"/>
              </a:rPr>
              <a:t>عبد الرحمان – نصر الدين – أبو بكر</a:t>
            </a:r>
          </a:p>
          <a:p>
            <a:pPr algn="r" rtl="1"/>
            <a:r>
              <a:rPr lang="ar-SA" sz="4400" b="1" dirty="0">
                <a:cs typeface="Ali-A-Sharif" pitchFamily="2" charset="-78"/>
              </a:rPr>
              <a:t>هذه أعلام صريحة صحيحة ، لكنها مركبة ، وبالتالي لا نجمعها .</a:t>
            </a:r>
          </a:p>
          <a:p>
            <a:pPr algn="r" rtl="1"/>
            <a:endParaRPr lang="ar-SA" sz="4400" b="1" dirty="0">
              <a:cs typeface="Ali-A-Sharif" pitchFamily="2" charset="-78"/>
            </a:endParaRPr>
          </a:p>
          <a:p>
            <a:pPr algn="r" rtl="1"/>
            <a:r>
              <a:rPr lang="ar-SA" sz="4400" b="1" dirty="0">
                <a:cs typeface="Ali-A-Sharif" pitchFamily="2" charset="-78"/>
              </a:rPr>
              <a:t>حمزة – طلحة – معاوية</a:t>
            </a:r>
          </a:p>
          <a:p>
            <a:pPr algn="r" rtl="1"/>
            <a:endParaRPr lang="ar-SA" sz="4400" b="1" dirty="0">
              <a:cs typeface="Ali-A-Sharif" pitchFamily="2" charset="-78"/>
            </a:endParaRPr>
          </a:p>
          <a:p>
            <a:pPr algn="r" rtl="1"/>
            <a:r>
              <a:rPr lang="ar-SA" sz="4400" b="1" dirty="0">
                <a:cs typeface="Ali-A-Sharif" pitchFamily="2" charset="-78"/>
              </a:rPr>
              <a:t>هذه أعلام أجل ، لكنها منتهية بتاء .</a:t>
            </a:r>
            <a:endParaRPr lang="en-US" sz="4400" b="1" dirty="0">
              <a:cs typeface="Ali-A-Sharif" pitchFamily="2" charset="-78"/>
            </a:endParaRPr>
          </a:p>
        </p:txBody>
      </p:sp>
    </p:spTree>
    <p:extLst>
      <p:ext uri="{BB962C8B-B14F-4D97-AF65-F5344CB8AC3E}">
        <p14:creationId xmlns:p14="http://schemas.microsoft.com/office/powerpoint/2010/main" val="2903590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036" y="644980"/>
            <a:ext cx="10866664" cy="6041570"/>
          </a:xfrm>
        </p:spPr>
        <p:txBody>
          <a:bodyPr>
            <a:noAutofit/>
          </a:bodyPr>
          <a:lstStyle/>
          <a:p>
            <a:pPr algn="just" rtl="1"/>
            <a:r>
              <a:rPr lang="ar-SA" sz="3600" dirty="0">
                <a:cs typeface="Ali-A-Sahifa" pitchFamily="2" charset="-78"/>
              </a:rPr>
              <a:t>إذا تأملت الكلمات التي تحتها خط ، وجدتها تتغير من حال إلى حال بتغير مكانها من الجملة ، فتارة </a:t>
            </a:r>
            <a:r>
              <a:rPr lang="ar-SA" sz="3600" dirty="0">
                <a:solidFill>
                  <a:srgbClr val="FF0000"/>
                </a:solidFill>
                <a:cs typeface="Ali-A-Sahifa" pitchFamily="2" charset="-78"/>
              </a:rPr>
              <a:t>مرفوعة</a:t>
            </a:r>
            <a:r>
              <a:rPr lang="ar-SA" sz="3600" dirty="0">
                <a:cs typeface="Ali-A-Sahifa" pitchFamily="2" charset="-78"/>
              </a:rPr>
              <a:t> وتارة </a:t>
            </a:r>
            <a:r>
              <a:rPr lang="ar-SA" sz="3600" dirty="0">
                <a:solidFill>
                  <a:srgbClr val="00B0F0"/>
                </a:solidFill>
                <a:cs typeface="Ali-A-Sahifa" pitchFamily="2" charset="-78"/>
              </a:rPr>
              <a:t>منصوبة</a:t>
            </a:r>
            <a:r>
              <a:rPr lang="ar-SA" sz="3600" dirty="0">
                <a:cs typeface="Ali-A-Sahifa" pitchFamily="2" charset="-78"/>
              </a:rPr>
              <a:t> وتارة </a:t>
            </a:r>
            <a:r>
              <a:rPr lang="ar-SA" sz="3600" dirty="0">
                <a:solidFill>
                  <a:srgbClr val="00B050"/>
                </a:solidFill>
                <a:cs typeface="Ali-A-Sahifa" pitchFamily="2" charset="-78"/>
              </a:rPr>
              <a:t>مجرورة</a:t>
            </a:r>
            <a:r>
              <a:rPr lang="ar-SA" sz="3600" dirty="0">
                <a:cs typeface="Ali-A-Sahifa" pitchFamily="2" charset="-78"/>
              </a:rPr>
              <a:t> .</a:t>
            </a:r>
          </a:p>
          <a:p>
            <a:pPr algn="just" rtl="1"/>
            <a:r>
              <a:rPr lang="ar-SA" sz="3600" dirty="0">
                <a:cs typeface="Ali-A-Sahifa" pitchFamily="2" charset="-78"/>
              </a:rPr>
              <a:t>هذا التغيير جاء بسبب العوامل(المؤثرات) الداخلة على الكلمة (محمد) ، حيث جاءت في الجملة الأولى فاعلاً مرفوعاً، لأنه دخل عليها الفعل(جاء)، وفي الجملة الثانية مفعولاً به منصوباً، لأنَّه دخل عليه الفعل (رأى) والفاعل (التاء)، وفي الجملة الأخيرة مجرورة بسبب دخول حرف الجر ( الباء ) . وهكذا......</a:t>
            </a:r>
          </a:p>
          <a:p>
            <a:pPr algn="just" rtl="1"/>
            <a:r>
              <a:rPr lang="ar-SA" sz="3600" dirty="0">
                <a:cs typeface="Ali-A-Sahifa" pitchFamily="2" charset="-78"/>
              </a:rPr>
              <a:t>هذا التغير الذي حصل بسبب تلك العوامل الداخلة يسمى (الإعراب) عند النحاة .</a:t>
            </a:r>
          </a:p>
          <a:p>
            <a:pPr algn="just" rtl="1"/>
            <a:endParaRPr lang="en-US" sz="3600" dirty="0">
              <a:cs typeface="Ali-A-Sahifa" pitchFamily="2" charset="-78"/>
            </a:endParaRPr>
          </a:p>
        </p:txBody>
      </p:sp>
    </p:spTree>
    <p:extLst>
      <p:ext uri="{BB962C8B-B14F-4D97-AF65-F5344CB8AC3E}">
        <p14:creationId xmlns:p14="http://schemas.microsoft.com/office/powerpoint/2010/main" val="296563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945" y="480291"/>
            <a:ext cx="10808855" cy="6142182"/>
          </a:xfrm>
        </p:spPr>
        <p:txBody>
          <a:bodyPr>
            <a:noAutofit/>
          </a:bodyPr>
          <a:lstStyle/>
          <a:p>
            <a:pPr algn="r" rtl="1"/>
            <a:r>
              <a:rPr lang="ar-SA" dirty="0">
                <a:cs typeface="Ali-A-Sharif" pitchFamily="2" charset="-78"/>
              </a:rPr>
              <a:t> – </a:t>
            </a:r>
            <a:r>
              <a:rPr lang="ar-SA" sz="4000" dirty="0">
                <a:solidFill>
                  <a:srgbClr val="FF0000"/>
                </a:solidFill>
                <a:cs typeface="Ali-A-Sharif" pitchFamily="2" charset="-78"/>
              </a:rPr>
              <a:t>الصفة</a:t>
            </a:r>
            <a:r>
              <a:rPr lang="ar-SA" dirty="0">
                <a:cs typeface="Ali-A-Sharif" pitchFamily="2" charset="-78"/>
              </a:rPr>
              <a:t> : يشترط فيها أن تكون لمذكر ، عاقل ، غير منتهية بالتاء ، وليست على وزن أفعل الذي مؤنثه فعلاء ، أو فعلان الذي مؤنثه فعلى ، ولا مما يستوي فيه المذكر والمؤنث .</a:t>
            </a:r>
          </a:p>
          <a:p>
            <a:pPr algn="r" rtl="1"/>
            <a:r>
              <a:rPr lang="ar-SA" dirty="0">
                <a:cs typeface="Ali-A-Sharif" pitchFamily="2" charset="-78"/>
              </a:rPr>
              <a:t>أمثلة بسيطة توضح هذه الشروط</a:t>
            </a:r>
          </a:p>
          <a:p>
            <a:pPr algn="r" rtl="1"/>
            <a:r>
              <a:rPr lang="ar-SA" dirty="0">
                <a:cs typeface="Ali-A-Sharif" pitchFamily="2" charset="-78"/>
              </a:rPr>
              <a:t>طام ( للبحر</a:t>
            </a:r>
            <a:r>
              <a:rPr lang="en-US" dirty="0">
                <a:cs typeface="Ali-A-Sharif" pitchFamily="2" charset="-78"/>
              </a:rPr>
              <a:t>)</a:t>
            </a:r>
            <a:r>
              <a:rPr lang="ar-SA" dirty="0">
                <a:cs typeface="Ali-A-Sharif" pitchFamily="2" charset="-78"/>
              </a:rPr>
              <a:t> الماء الكثير)  – راس ( للسفينة أو القوارب ) – شاهق ( للبنايات ) : كل هذه صفات نعم ، لكنها لغير العاقل وبالتالي لا تجمع ، بعكس لو قلنا : </a:t>
            </a:r>
            <a:r>
              <a:rPr lang="ar-SA" dirty="0">
                <a:solidFill>
                  <a:srgbClr val="FF0000"/>
                </a:solidFill>
                <a:cs typeface="Ali-A-Sharif" pitchFamily="2" charset="-78"/>
              </a:rPr>
              <a:t>صابر</a:t>
            </a:r>
            <a:r>
              <a:rPr lang="ar-SA" dirty="0">
                <a:cs typeface="Ali-A-Sharif" pitchFamily="2" charset="-78"/>
              </a:rPr>
              <a:t> – </a:t>
            </a:r>
            <a:r>
              <a:rPr lang="ar-SA" dirty="0">
                <a:solidFill>
                  <a:srgbClr val="FF0000"/>
                </a:solidFill>
                <a:cs typeface="Ali-A-Sharif" pitchFamily="2" charset="-78"/>
              </a:rPr>
              <a:t>خاشع</a:t>
            </a:r>
            <a:r>
              <a:rPr lang="ar-SA" dirty="0">
                <a:cs typeface="Ali-A-Sharif" pitchFamily="2" charset="-78"/>
              </a:rPr>
              <a:t> – </a:t>
            </a:r>
            <a:r>
              <a:rPr lang="ar-SA" dirty="0">
                <a:solidFill>
                  <a:srgbClr val="FF0000"/>
                </a:solidFill>
                <a:cs typeface="Ali-A-Sharif" pitchFamily="2" charset="-78"/>
              </a:rPr>
              <a:t>جالس</a:t>
            </a:r>
            <a:r>
              <a:rPr lang="ar-SA" dirty="0">
                <a:cs typeface="Ali-A-Sharif" pitchFamily="2" charset="-78"/>
              </a:rPr>
              <a:t> ، فهي صفات للعاقل وبالتالي ستجد أن الأمر جد طبيعي إذا أضفت الواو والنون : </a:t>
            </a:r>
            <a:r>
              <a:rPr lang="ar-SA" dirty="0">
                <a:solidFill>
                  <a:srgbClr val="FF0000"/>
                </a:solidFill>
                <a:cs typeface="Ali-A-Sharif" pitchFamily="2" charset="-78"/>
              </a:rPr>
              <a:t>صابرون</a:t>
            </a:r>
            <a:r>
              <a:rPr lang="ar-SA" dirty="0">
                <a:cs typeface="Ali-A-Sharif" pitchFamily="2" charset="-78"/>
              </a:rPr>
              <a:t> – </a:t>
            </a:r>
            <a:r>
              <a:rPr lang="ar-SA" dirty="0">
                <a:solidFill>
                  <a:srgbClr val="FF0000"/>
                </a:solidFill>
                <a:cs typeface="Ali-A-Sharif" pitchFamily="2" charset="-78"/>
              </a:rPr>
              <a:t>خاشعون</a:t>
            </a:r>
            <a:r>
              <a:rPr lang="ar-SA" dirty="0">
                <a:cs typeface="Ali-A-Sharif" pitchFamily="2" charset="-78"/>
              </a:rPr>
              <a:t> – </a:t>
            </a:r>
            <a:r>
              <a:rPr lang="ar-SA" dirty="0">
                <a:solidFill>
                  <a:srgbClr val="FF0000"/>
                </a:solidFill>
                <a:cs typeface="Ali-A-Sharif" pitchFamily="2" charset="-78"/>
              </a:rPr>
              <a:t>جالسون</a:t>
            </a:r>
            <a:r>
              <a:rPr lang="ar-SA" dirty="0">
                <a:cs typeface="Ali-A-Sharif" pitchFamily="2" charset="-78"/>
              </a:rPr>
              <a:t> .</a:t>
            </a:r>
          </a:p>
          <a:p>
            <a:pPr algn="r" rtl="1"/>
            <a:r>
              <a:rPr lang="ar-SA" dirty="0">
                <a:cs typeface="Ali-A-Sharif" pitchFamily="2" charset="-78"/>
              </a:rPr>
              <a:t>الأمر بسيط جدا ، ولا يحتاج كل هذا التهويل ! كل ما في الأمر أنك ستكتشف هذه القواعد من تلقاء نفسك حين تتدرب عليها </a:t>
            </a:r>
          </a:p>
          <a:p>
            <a:pPr algn="r" rtl="1"/>
            <a:r>
              <a:rPr lang="ar-SA" dirty="0">
                <a:solidFill>
                  <a:srgbClr val="FF0000"/>
                </a:solidFill>
                <a:cs typeface="Ali-A-Sharif" pitchFamily="2" charset="-78"/>
              </a:rPr>
              <a:t>نابغة</a:t>
            </a:r>
            <a:r>
              <a:rPr lang="ar-SA" dirty="0">
                <a:cs typeface="Ali-A-Sharif" pitchFamily="2" charset="-78"/>
              </a:rPr>
              <a:t> – </a:t>
            </a:r>
            <a:r>
              <a:rPr lang="ar-SA" dirty="0">
                <a:solidFill>
                  <a:srgbClr val="FF0000"/>
                </a:solidFill>
                <a:cs typeface="Ali-A-Sharif" pitchFamily="2" charset="-78"/>
              </a:rPr>
              <a:t>علّامة</a:t>
            </a:r>
            <a:r>
              <a:rPr lang="ar-SA" dirty="0">
                <a:cs typeface="Ali-A-Sharif" pitchFamily="2" charset="-78"/>
              </a:rPr>
              <a:t> – </a:t>
            </a:r>
            <a:r>
              <a:rPr lang="ar-SA" dirty="0">
                <a:solidFill>
                  <a:srgbClr val="FF0000"/>
                </a:solidFill>
                <a:cs typeface="Ali-A-Sharif" pitchFamily="2" charset="-78"/>
              </a:rPr>
              <a:t>إمّعة</a:t>
            </a:r>
            <a:r>
              <a:rPr lang="ar-SA" dirty="0">
                <a:cs typeface="Ali-A-Sharif" pitchFamily="2" charset="-78"/>
              </a:rPr>
              <a:t> : هذه صفات للعاقل نعم ، لكنها منتهية </a:t>
            </a:r>
            <a:r>
              <a:rPr lang="ar-SA" dirty="0">
                <a:solidFill>
                  <a:srgbClr val="FF0000"/>
                </a:solidFill>
                <a:cs typeface="Ali-A-Sharif" pitchFamily="2" charset="-78"/>
              </a:rPr>
              <a:t>بتاء</a:t>
            </a:r>
            <a:r>
              <a:rPr lang="ar-SA" dirty="0">
                <a:cs typeface="Ali-A-Sharif" pitchFamily="2" charset="-78"/>
              </a:rPr>
              <a:t> ، بعكس لو قلت محترف – موهوب .</a:t>
            </a:r>
          </a:p>
          <a:p>
            <a:pPr algn="r" rtl="1"/>
            <a:r>
              <a:rPr lang="ar-SA" dirty="0">
                <a:cs typeface="Ali-A-Sharif" pitchFamily="2" charset="-78"/>
              </a:rPr>
              <a:t>أبيض – أخضر – أصفر : بغض النظر عن أي قاعدة ، هل يعقل أن نقول أبيضون ، أخضرون ؟!!! إذن . ستكتشف من تلقاء نفسك هذه القواعد ، ونحن هنا لنزيد من ثقافتك واكتسابك لمهارات النحو .</a:t>
            </a:r>
          </a:p>
          <a:p>
            <a:pPr algn="r" rtl="1"/>
            <a:r>
              <a:rPr lang="ar-SA" dirty="0">
                <a:cs typeface="Ali-A-Sharif" pitchFamily="2" charset="-78"/>
              </a:rPr>
              <a:t>لكن انتبه ! يمكن أن نقول : أكبرون – أفضلون – أعظمون – مع أنك لن تستعملها  .</a:t>
            </a:r>
            <a:endParaRPr lang="en-US" dirty="0">
              <a:cs typeface="Ali-A-Sharif" pitchFamily="2" charset="-78"/>
            </a:endParaRPr>
          </a:p>
        </p:txBody>
      </p:sp>
    </p:spTree>
    <p:extLst>
      <p:ext uri="{BB962C8B-B14F-4D97-AF65-F5344CB8AC3E}">
        <p14:creationId xmlns:p14="http://schemas.microsoft.com/office/powerpoint/2010/main" val="173905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182" y="628073"/>
            <a:ext cx="10799618" cy="5800436"/>
          </a:xfrm>
        </p:spPr>
        <p:txBody>
          <a:bodyPr>
            <a:normAutofit/>
          </a:bodyPr>
          <a:lstStyle/>
          <a:p>
            <a:pPr algn="r" rtl="1"/>
            <a:r>
              <a:rPr lang="ar-SA" sz="4000" dirty="0">
                <a:solidFill>
                  <a:srgbClr val="FF0000"/>
                </a:solidFill>
                <a:cs typeface="Ali-A-Sharif" pitchFamily="2" charset="-78"/>
              </a:rPr>
              <a:t>سؤال : لماذا حلال أن نقول أكبرون وحرام أن نقول أبيضون ؟!</a:t>
            </a:r>
          </a:p>
          <a:p>
            <a:pPr algn="r" rtl="1"/>
            <a:r>
              <a:rPr lang="ar-SA" sz="4000" dirty="0">
                <a:cs typeface="Ali-A-Sharif" pitchFamily="2" charset="-78"/>
              </a:rPr>
              <a:t>هنا يجب أن ترجع إلى القاعدة فوق : وليست على وزن أفعل الذي مؤنثه فعلاء </a:t>
            </a:r>
          </a:p>
          <a:p>
            <a:pPr algn="r" rtl="1"/>
            <a:r>
              <a:rPr lang="ar-SA" sz="4000" dirty="0">
                <a:cs typeface="Ali-A-Sharif" pitchFamily="2" charset="-78"/>
              </a:rPr>
              <a:t>فمؤنث أبيض : بيضاء ، أحمر : حمراء ، بعكس أعظم وأكبر وأحسن وأفضل …فلا تقل لي أن مؤنث أعظم : عظماء !!!</a:t>
            </a:r>
          </a:p>
          <a:p>
            <a:pPr algn="r" rtl="1"/>
            <a:r>
              <a:rPr lang="ar-SA" sz="4000" dirty="0">
                <a:cs typeface="Ali-A-Sharif" pitchFamily="2" charset="-78"/>
              </a:rPr>
              <a:t>عطشان – سهران – سكران : مؤنثها على وزن فعلى ( عطشى – سهرى – سكرى ) .</a:t>
            </a:r>
          </a:p>
          <a:p>
            <a:pPr algn="r" rtl="1"/>
            <a:r>
              <a:rPr lang="ar-SA" sz="4000" dirty="0">
                <a:cs typeface="Ali-A-Sharif" pitchFamily="2" charset="-78"/>
              </a:rPr>
              <a:t>صبور – غيور – شكور : لأنه يستوي فيها المذكر والمؤنث .</a:t>
            </a:r>
            <a:endParaRPr lang="en-US" sz="4000" dirty="0">
              <a:cs typeface="Ali-A-Sharif" pitchFamily="2" charset="-78"/>
            </a:endParaRPr>
          </a:p>
        </p:txBody>
      </p:sp>
    </p:spTree>
    <p:extLst>
      <p:ext uri="{BB962C8B-B14F-4D97-AF65-F5344CB8AC3E}">
        <p14:creationId xmlns:p14="http://schemas.microsoft.com/office/powerpoint/2010/main" val="386575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7274"/>
          </a:xfrm>
        </p:spPr>
        <p:txBody>
          <a:bodyPr>
            <a:normAutofit/>
          </a:bodyPr>
          <a:lstStyle/>
          <a:p>
            <a:pPr algn="ctr"/>
            <a:r>
              <a:rPr lang="ar-SA" dirty="0">
                <a:solidFill>
                  <a:srgbClr val="00B0F0"/>
                </a:solidFill>
              </a:rPr>
              <a:t>اعراب جمع المذكر السالم</a:t>
            </a:r>
            <a:endParaRPr lang="en-US" dirty="0">
              <a:solidFill>
                <a:srgbClr val="00B0F0"/>
              </a:solidFill>
            </a:endParaRPr>
          </a:p>
        </p:txBody>
      </p:sp>
      <p:sp>
        <p:nvSpPr>
          <p:cNvPr id="3" name="Content Placeholder 2"/>
          <p:cNvSpPr>
            <a:spLocks noGrp="1"/>
          </p:cNvSpPr>
          <p:nvPr>
            <p:ph idx="1"/>
          </p:nvPr>
        </p:nvSpPr>
        <p:spPr>
          <a:xfrm>
            <a:off x="609600" y="1422399"/>
            <a:ext cx="11166764" cy="5153891"/>
          </a:xfrm>
        </p:spPr>
        <p:txBody>
          <a:bodyPr>
            <a:normAutofit/>
          </a:bodyPr>
          <a:lstStyle/>
          <a:p>
            <a:pPr algn="r" rtl="1"/>
            <a:r>
              <a:rPr lang="ar-SA" dirty="0">
                <a:cs typeface="Ali-A-Sahifa Bold" pitchFamily="2" charset="-78"/>
              </a:rPr>
              <a:t> قاعدة : يرفع جمع المذكر السالم بالواو نيابة عن الضمة ، وينصب بالياء ويجر بالياء نيابة عن الفتحة والكسرة .</a:t>
            </a:r>
          </a:p>
          <a:p>
            <a:pPr algn="r" rtl="1"/>
            <a:r>
              <a:rPr lang="ar-SA" dirty="0">
                <a:cs typeface="Ali-A-Sahifa Bold" pitchFamily="2" charset="-78"/>
              </a:rPr>
              <a:t>أمثلة :</a:t>
            </a:r>
          </a:p>
          <a:p>
            <a:pPr algn="r" rtl="1"/>
            <a:r>
              <a:rPr lang="ar-SA" dirty="0">
                <a:cs typeface="Ali-A-Sahifa Bold" pitchFamily="2" charset="-78"/>
              </a:rPr>
              <a:t>– دخل </a:t>
            </a:r>
            <a:r>
              <a:rPr lang="ar-SA" sz="4800" dirty="0">
                <a:solidFill>
                  <a:srgbClr val="FF0000"/>
                </a:solidFill>
                <a:cs typeface="Ali-A-Sahifa Bold" pitchFamily="2" charset="-78"/>
              </a:rPr>
              <a:t>اللاعبون</a:t>
            </a:r>
            <a:r>
              <a:rPr lang="ar-SA" dirty="0">
                <a:cs typeface="Ali-A-Sahifa Bold" pitchFamily="2" charset="-78"/>
              </a:rPr>
              <a:t> : اللاعبون فاعل مرفوع بالواو نيابة عن الضمة ؛ لأنه جمع مذكر سالم .</a:t>
            </a:r>
          </a:p>
          <a:p>
            <a:pPr algn="r" rtl="1"/>
            <a:r>
              <a:rPr lang="ar-SA" dirty="0">
                <a:cs typeface="Ali-A-Sahifa Bold" pitchFamily="2" charset="-78"/>
              </a:rPr>
              <a:t>– قال تعالى  (والله يحب المحسنين)  ( المائدة من الآية 93 ) .</a:t>
            </a:r>
            <a:endParaRPr lang="en-US" dirty="0">
              <a:cs typeface="Ali-A-Sahifa Bold" pitchFamily="2" charset="-78"/>
            </a:endParaRPr>
          </a:p>
          <a:p>
            <a:pPr algn="r" rtl="1"/>
            <a:r>
              <a:rPr lang="ar-SA" dirty="0">
                <a:cs typeface="Ali-A-Sahifa Bold" pitchFamily="2" charset="-78"/>
              </a:rPr>
              <a:t>: المحسنين مفعول به منصوب بالياء نيابة عن الفتحة ؛ لأنه جمع مذكر سالم .</a:t>
            </a:r>
          </a:p>
          <a:p>
            <a:pPr algn="r" rtl="1"/>
            <a:r>
              <a:rPr lang="ar-SA" dirty="0">
                <a:cs typeface="Ali-A-Sahifa Bold" pitchFamily="2" charset="-78"/>
              </a:rPr>
              <a:t>– قال تعالى ( من المؤمنين رجال صدقوا ما عاهدوا الله عليه ) ( الأحزاب من الآية 23 ) .</a:t>
            </a:r>
            <a:endParaRPr lang="en-US" dirty="0">
              <a:cs typeface="Ali-A-Sahifa Bold" pitchFamily="2" charset="-78"/>
            </a:endParaRPr>
          </a:p>
          <a:p>
            <a:pPr algn="r" rtl="1"/>
            <a:r>
              <a:rPr lang="ar-SA" dirty="0">
                <a:cs typeface="Ali-A-Sahifa Bold" pitchFamily="2" charset="-78"/>
              </a:rPr>
              <a:t>: </a:t>
            </a:r>
            <a:r>
              <a:rPr lang="ar-SA" dirty="0">
                <a:solidFill>
                  <a:srgbClr val="FF0000"/>
                </a:solidFill>
                <a:cs typeface="Ali-A-Sahifa Bold" pitchFamily="2" charset="-78"/>
              </a:rPr>
              <a:t>المؤمنين</a:t>
            </a:r>
            <a:r>
              <a:rPr lang="ar-SA" dirty="0">
                <a:cs typeface="Ali-A-Sahifa Bold" pitchFamily="2" charset="-78"/>
              </a:rPr>
              <a:t> اسم مجرور بالياء نيابة عن الكسرة ؛ لأنه جمع مذكر سالم.</a:t>
            </a:r>
            <a:endParaRPr lang="en-US" dirty="0">
              <a:cs typeface="Ali-A-Sahifa Bold" pitchFamily="2" charset="-78"/>
            </a:endParaRPr>
          </a:p>
        </p:txBody>
      </p:sp>
    </p:spTree>
    <p:extLst>
      <p:ext uri="{BB962C8B-B14F-4D97-AF65-F5344CB8AC3E}">
        <p14:creationId xmlns:p14="http://schemas.microsoft.com/office/powerpoint/2010/main" val="1641317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06657"/>
          </a:xfrm>
        </p:spPr>
        <p:txBody>
          <a:bodyPr/>
          <a:lstStyle/>
          <a:p>
            <a:pPr algn="ctr" rtl="1"/>
            <a:r>
              <a:rPr lang="ar-SA" dirty="0">
                <a:solidFill>
                  <a:srgbClr val="FF0000"/>
                </a:solidFill>
              </a:rPr>
              <a:t>حذف نون جمع المذكر السالم</a:t>
            </a:r>
            <a:endParaRPr lang="en-US" dirty="0">
              <a:solidFill>
                <a:srgbClr val="FF0000"/>
              </a:solidFill>
            </a:endParaRPr>
          </a:p>
        </p:txBody>
      </p:sp>
      <p:sp>
        <p:nvSpPr>
          <p:cNvPr id="3" name="Content Placeholder 2"/>
          <p:cNvSpPr>
            <a:spLocks noGrp="1"/>
          </p:cNvSpPr>
          <p:nvPr>
            <p:ph idx="1"/>
          </p:nvPr>
        </p:nvSpPr>
        <p:spPr>
          <a:xfrm>
            <a:off x="838200" y="1256145"/>
            <a:ext cx="10515600" cy="4920818"/>
          </a:xfrm>
        </p:spPr>
        <p:txBody>
          <a:bodyPr>
            <a:normAutofit/>
          </a:bodyPr>
          <a:lstStyle/>
          <a:p>
            <a:pPr algn="r" rtl="1"/>
            <a:endParaRPr lang="ar-SA" dirty="0">
              <a:cs typeface="Ali-A-Sahifa Bold" pitchFamily="2" charset="-78"/>
            </a:endParaRPr>
          </a:p>
          <a:p>
            <a:pPr algn="r" rtl="1"/>
            <a:r>
              <a:rPr lang="ar-SA" dirty="0">
                <a:cs typeface="Ali-A-Sahifa Bold" pitchFamily="2" charset="-78"/>
              </a:rPr>
              <a:t>قاعدة : تحذف نون جمع المذكر السالم عند الإضافة .</a:t>
            </a:r>
          </a:p>
          <a:p>
            <a:pPr algn="r" rtl="1"/>
            <a:r>
              <a:rPr lang="ar-SA" dirty="0">
                <a:cs typeface="Ali-A-Sahifa Bold" pitchFamily="2" charset="-78"/>
              </a:rPr>
              <a:t>أمثلة :</a:t>
            </a:r>
          </a:p>
          <a:p>
            <a:pPr algn="r" rtl="1"/>
            <a:r>
              <a:rPr lang="ar-SA" dirty="0">
                <a:cs typeface="Ali-A-Sahifa Bold" pitchFamily="2" charset="-78"/>
              </a:rPr>
              <a:t>– حضر </a:t>
            </a:r>
            <a:r>
              <a:rPr lang="ar-SA" sz="4400" dirty="0">
                <a:solidFill>
                  <a:srgbClr val="FF0000"/>
                </a:solidFill>
                <a:cs typeface="Ali-A-Sahifa Bold" pitchFamily="2" charset="-78"/>
              </a:rPr>
              <a:t>فاعلو</a:t>
            </a:r>
            <a:r>
              <a:rPr lang="ar-SA" dirty="0">
                <a:cs typeface="Ali-A-Sahifa Bold" pitchFamily="2" charset="-78"/>
              </a:rPr>
              <a:t> الخير .</a:t>
            </a:r>
          </a:p>
          <a:p>
            <a:pPr algn="r" rtl="1"/>
            <a:r>
              <a:rPr lang="ar-SA" dirty="0">
                <a:cs typeface="Ali-A-Sahifa Bold" pitchFamily="2" charset="-78"/>
              </a:rPr>
              <a:t>– إلى </a:t>
            </a:r>
            <a:r>
              <a:rPr lang="ar-SA" sz="4800" dirty="0">
                <a:solidFill>
                  <a:srgbClr val="FF0000"/>
                </a:solidFill>
                <a:cs typeface="Ali-A-Sahifa Bold" pitchFamily="2" charset="-78"/>
              </a:rPr>
              <a:t>فاعلي</a:t>
            </a:r>
            <a:r>
              <a:rPr lang="ar-SA" dirty="0">
                <a:cs typeface="Ali-A-Sahifa Bold" pitchFamily="2" charset="-78"/>
              </a:rPr>
              <a:t> الخير</a:t>
            </a:r>
          </a:p>
          <a:p>
            <a:pPr algn="r" rtl="1"/>
            <a:r>
              <a:rPr lang="ar-SA" dirty="0">
                <a:cs typeface="Ali-A-Sahifa Bold" pitchFamily="2" charset="-78"/>
              </a:rPr>
              <a:t>لا يمكن أن نكتب حضر فاعلون الخير !!! فحذفنا النون للإضافة ، وأظن الأمر واضح هنا ، وفي المثال نعرب فاعلو : فاعل مرفوع بالواو لأنه جمع مذكر السالم ، وحذفت النون للإضافة .</a:t>
            </a:r>
            <a:endParaRPr lang="en-US" dirty="0">
              <a:cs typeface="Ali-A-Sahifa Bold" pitchFamily="2" charset="-78"/>
            </a:endParaRPr>
          </a:p>
        </p:txBody>
      </p:sp>
    </p:spTree>
    <p:extLst>
      <p:ext uri="{BB962C8B-B14F-4D97-AF65-F5344CB8AC3E}">
        <p14:creationId xmlns:p14="http://schemas.microsoft.com/office/powerpoint/2010/main" val="652494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5709"/>
            <a:ext cx="10515600" cy="6003636"/>
          </a:xfrm>
        </p:spPr>
        <p:txBody>
          <a:bodyPr>
            <a:normAutofit/>
          </a:bodyPr>
          <a:lstStyle/>
          <a:p>
            <a:pPr algn="r" rtl="1"/>
            <a:r>
              <a:rPr lang="ar-SA" dirty="0">
                <a:solidFill>
                  <a:srgbClr val="FF0000"/>
                </a:solidFill>
                <a:cs typeface="Ali-A-Sahifa Bold" pitchFamily="2" charset="-78"/>
              </a:rPr>
              <a:t>الملحق بجمع المذكر السالم</a:t>
            </a:r>
          </a:p>
          <a:p>
            <a:pPr algn="r" rtl="1"/>
            <a:r>
              <a:rPr lang="ar-SA" dirty="0">
                <a:cs typeface="Ali-A-Sahifa Bold" pitchFamily="2" charset="-78"/>
              </a:rPr>
              <a:t> هي أسماء تلحق بجمع المذكر السالم وتعرب إعرابه ، فقط يجب أن تتذكرها ، وهي :</a:t>
            </a:r>
          </a:p>
          <a:p>
            <a:pPr algn="r" rtl="1"/>
            <a:r>
              <a:rPr lang="ar-SA" dirty="0">
                <a:cs typeface="Ali-A-Sahifa Bold" pitchFamily="2" charset="-78"/>
              </a:rPr>
              <a:t>أولو – أولي : تعرب إعراب جمع المذكر السالم ، فمثلا إذا قلنا المؤمنون أولو الفضل : نعرب أولو خبرا مرفوعا بالواو لأنه ملحق بجمع المذكر السالم ( قلنا يجب أن نحفظ هذه الكلمات الخاصة ) .</a:t>
            </a:r>
          </a:p>
          <a:p>
            <a:pPr algn="r" rtl="1"/>
            <a:r>
              <a:rPr lang="ar-SA" dirty="0">
                <a:cs typeface="Ali-A-Sahifa Bold" pitchFamily="2" charset="-78"/>
              </a:rPr>
              <a:t>– بَنون</a:t>
            </a:r>
          </a:p>
          <a:p>
            <a:pPr algn="r" rtl="1"/>
            <a:r>
              <a:rPr lang="ar-SA" dirty="0">
                <a:cs typeface="Ali-A-Sahifa Bold" pitchFamily="2" charset="-78"/>
              </a:rPr>
              <a:t>– أهْلُونَ</a:t>
            </a:r>
          </a:p>
          <a:p>
            <a:pPr algn="r" rtl="1"/>
            <a:r>
              <a:rPr lang="ar-SA" dirty="0">
                <a:cs typeface="Ali-A-Sahifa Bold" pitchFamily="2" charset="-78"/>
              </a:rPr>
              <a:t>– عَالَمُون</a:t>
            </a:r>
          </a:p>
          <a:p>
            <a:pPr algn="r" rtl="1"/>
            <a:r>
              <a:rPr lang="ar-SA" dirty="0">
                <a:cs typeface="Ali-A-Sahifa Bold" pitchFamily="2" charset="-78"/>
              </a:rPr>
              <a:t>– سِنُون</a:t>
            </a:r>
          </a:p>
          <a:p>
            <a:pPr algn="r" rtl="1"/>
            <a:r>
              <a:rPr lang="ar-SA" dirty="0">
                <a:cs typeface="Ali-A-Sahifa Bold" pitchFamily="2" charset="-78"/>
              </a:rPr>
              <a:t>– عِلِّيُّون </a:t>
            </a:r>
          </a:p>
          <a:p>
            <a:pPr algn="r" rtl="1"/>
            <a:r>
              <a:rPr lang="ar-SA" dirty="0">
                <a:cs typeface="Ali-A-Sahifa Bold" pitchFamily="2" charset="-78"/>
              </a:rPr>
              <a:t>- أَرَضُون.</a:t>
            </a:r>
          </a:p>
          <a:p>
            <a:pPr algn="r" rtl="1"/>
            <a:r>
              <a:rPr lang="ar-SA" dirty="0">
                <a:cs typeface="Ali-A-Sahifa Bold" pitchFamily="2" charset="-78"/>
              </a:rPr>
              <a:t>– الجموع من عشرين إلى تسعين(العشرون، الثلاثون، الأربعون، الخمسون ......</a:t>
            </a:r>
            <a:endParaRPr lang="en-US" dirty="0">
              <a:cs typeface="Ali-A-Sahifa Bold" pitchFamily="2" charset="-78"/>
            </a:endParaRPr>
          </a:p>
        </p:txBody>
      </p:sp>
    </p:spTree>
    <p:extLst>
      <p:ext uri="{BB962C8B-B14F-4D97-AF65-F5344CB8AC3E}">
        <p14:creationId xmlns:p14="http://schemas.microsoft.com/office/powerpoint/2010/main" val="3401870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6511"/>
          </a:xfrm>
        </p:spPr>
        <p:txBody>
          <a:bodyPr/>
          <a:lstStyle/>
          <a:p>
            <a:pPr algn="r" rtl="1"/>
            <a:r>
              <a:rPr lang="ar-SA" dirty="0">
                <a:solidFill>
                  <a:srgbClr val="00B050"/>
                </a:solidFill>
              </a:rPr>
              <a:t>أمثلة على جمع المذكر السالم مع الإعراب</a:t>
            </a:r>
            <a:r>
              <a:rPr lang="ar-IQ" dirty="0">
                <a:solidFill>
                  <a:srgbClr val="00B050"/>
                </a:solidFill>
              </a:rPr>
              <a:t>‌‌</a:t>
            </a:r>
            <a:endParaRPr lang="en-US" dirty="0">
              <a:solidFill>
                <a:srgbClr val="00B050"/>
              </a:solidFill>
            </a:endParaRPr>
          </a:p>
        </p:txBody>
      </p:sp>
      <p:sp>
        <p:nvSpPr>
          <p:cNvPr id="3" name="Content Placeholder 2"/>
          <p:cNvSpPr>
            <a:spLocks noGrp="1"/>
          </p:cNvSpPr>
          <p:nvPr>
            <p:ph idx="1"/>
          </p:nvPr>
        </p:nvSpPr>
        <p:spPr>
          <a:xfrm>
            <a:off x="554182" y="1339273"/>
            <a:ext cx="10972800" cy="5089236"/>
          </a:xfrm>
        </p:spPr>
        <p:txBody>
          <a:bodyPr>
            <a:normAutofit/>
          </a:bodyPr>
          <a:lstStyle/>
          <a:p>
            <a:pPr marL="0" indent="0" algn="r" rtl="1">
              <a:buNone/>
            </a:pPr>
            <a:r>
              <a:rPr lang="ar-SA" sz="3600" dirty="0">
                <a:cs typeface="Ali-A-Sahifa" pitchFamily="2" charset="-78"/>
              </a:rPr>
              <a:t> </a:t>
            </a:r>
          </a:p>
          <a:p>
            <a:pPr algn="r" rtl="1"/>
            <a:r>
              <a:rPr lang="ar-SA" sz="3600" dirty="0">
                <a:solidFill>
                  <a:srgbClr val="FF0000"/>
                </a:solidFill>
                <a:cs typeface="Ali-A-Sahifa" pitchFamily="2" charset="-78"/>
              </a:rPr>
              <a:t>– السائحون افترشوا رمال الشاطئ .</a:t>
            </a:r>
          </a:p>
          <a:p>
            <a:pPr algn="r" rtl="1"/>
            <a:r>
              <a:rPr lang="ar-SA" sz="3600" dirty="0">
                <a:cs typeface="Ali-A-Sahifa" pitchFamily="2" charset="-78"/>
              </a:rPr>
              <a:t>السائحون : مبتدأ مرفوع بالواو لأنه جمع مذكر سالم .</a:t>
            </a:r>
          </a:p>
          <a:p>
            <a:pPr algn="r" rtl="1"/>
            <a:r>
              <a:rPr lang="ar-SA" sz="3600" dirty="0">
                <a:cs typeface="Ali-A-Sahifa" pitchFamily="2" charset="-78"/>
              </a:rPr>
              <a:t>افترشوا : فعل ماض مبني على الضم لاتصاله بواو الجماعة والواو ضمير متصل مبني على السكون في محل رفع فاعل . والجملة في محل رفع خبر المبتدأ .</a:t>
            </a:r>
          </a:p>
          <a:p>
            <a:pPr algn="r" rtl="1"/>
            <a:r>
              <a:rPr lang="ar-SA" sz="3600" dirty="0">
                <a:cs typeface="Ali-A-Sahifa" pitchFamily="2" charset="-78"/>
              </a:rPr>
              <a:t>رمال : مفعول به منصوب وعلامة نصبه الفتحة الظاهرة على آخره وهو مضاف .</a:t>
            </a:r>
          </a:p>
          <a:p>
            <a:pPr algn="r" rtl="1"/>
            <a:r>
              <a:rPr lang="ar-SA" sz="3600" dirty="0">
                <a:cs typeface="Ali-A-Sahifa" pitchFamily="2" charset="-78"/>
              </a:rPr>
              <a:t>الشاطئ : مضاف إليه مجرور وعلامة جره الكسرة الظاهرة على آخره .</a:t>
            </a:r>
            <a:endParaRPr lang="en-US" sz="3600" dirty="0">
              <a:cs typeface="Ali-A-Sahifa" pitchFamily="2" charset="-78"/>
            </a:endParaRPr>
          </a:p>
        </p:txBody>
      </p:sp>
    </p:spTree>
    <p:extLst>
      <p:ext uri="{BB962C8B-B14F-4D97-AF65-F5344CB8AC3E}">
        <p14:creationId xmlns:p14="http://schemas.microsoft.com/office/powerpoint/2010/main" val="673876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600"/>
            <a:ext cx="10515600" cy="6075363"/>
          </a:xfrm>
        </p:spPr>
        <p:txBody>
          <a:bodyPr/>
          <a:lstStyle/>
          <a:p>
            <a:pPr algn="r" rtl="1"/>
            <a:endParaRPr lang="ar-SA" sz="6000" dirty="0">
              <a:cs typeface="Ali-A-Sahifa" pitchFamily="2" charset="-78"/>
            </a:endParaRPr>
          </a:p>
          <a:p>
            <a:pPr algn="r" rtl="1"/>
            <a:r>
              <a:rPr lang="ar-SA" sz="6000" dirty="0">
                <a:solidFill>
                  <a:srgbClr val="FF0000"/>
                </a:solidFill>
                <a:cs typeface="Ali-A-Sahifa" pitchFamily="2" charset="-78"/>
              </a:rPr>
              <a:t>أنتم أولو العزم .</a:t>
            </a:r>
          </a:p>
          <a:p>
            <a:pPr algn="r" rtl="1"/>
            <a:r>
              <a:rPr lang="ar-SA" dirty="0">
                <a:cs typeface="Ali-A-Sahifa" pitchFamily="2" charset="-78"/>
              </a:rPr>
              <a:t>أنتم : ضمير منفصل مبني على السكون في محل رفع مبتدأ .</a:t>
            </a:r>
          </a:p>
          <a:p>
            <a:pPr algn="r" rtl="1"/>
            <a:r>
              <a:rPr lang="ar-SA" dirty="0">
                <a:cs typeface="Ali-A-Sahifa" pitchFamily="2" charset="-78"/>
              </a:rPr>
              <a:t>أولو : خبر المبتدأ مرفوع بالواو لأنه ملحق بجمع المذكر السالم وهو مضاف .</a:t>
            </a:r>
          </a:p>
          <a:p>
            <a:pPr algn="r" rtl="1"/>
            <a:r>
              <a:rPr lang="ar-SA" dirty="0">
                <a:cs typeface="Ali-A-Sahifa" pitchFamily="2" charset="-78"/>
              </a:rPr>
              <a:t>العزم : مضاف إليه مجرور وعلامة جره الكسرة الظاهرة على آخره .</a:t>
            </a:r>
            <a:endParaRPr lang="en-US" dirty="0">
              <a:cs typeface="Ali-A-Sahifa" pitchFamily="2" charset="-78"/>
            </a:endParaRPr>
          </a:p>
        </p:txBody>
      </p:sp>
    </p:spTree>
    <p:extLst>
      <p:ext uri="{BB962C8B-B14F-4D97-AF65-F5344CB8AC3E}">
        <p14:creationId xmlns:p14="http://schemas.microsoft.com/office/powerpoint/2010/main" val="2160077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236" y="849745"/>
            <a:ext cx="10836564" cy="5327218"/>
          </a:xfrm>
        </p:spPr>
        <p:txBody>
          <a:bodyPr>
            <a:normAutofit/>
          </a:bodyPr>
          <a:lstStyle/>
          <a:p>
            <a:pPr algn="r" rtl="1"/>
            <a:r>
              <a:rPr lang="ar-SA" sz="4000" dirty="0">
                <a:solidFill>
                  <a:srgbClr val="FF0000"/>
                </a:solidFill>
                <a:cs typeface="Ali-A-Sahifa" pitchFamily="2" charset="-78"/>
              </a:rPr>
              <a:t> سبق الفلاحون الشمسَ إلى حقولهم .</a:t>
            </a:r>
          </a:p>
          <a:p>
            <a:pPr algn="r" rtl="1"/>
            <a:r>
              <a:rPr lang="ar-SA" sz="4000" dirty="0">
                <a:cs typeface="Ali-A-Sahifa" pitchFamily="2" charset="-78"/>
              </a:rPr>
              <a:t>سبق : فعل ماض مبني على الفتحة الظاهرة على آخره .</a:t>
            </a:r>
          </a:p>
          <a:p>
            <a:pPr algn="r" rtl="1"/>
            <a:r>
              <a:rPr lang="ar-SA" sz="4000" dirty="0">
                <a:cs typeface="Ali-A-Sahifa" pitchFamily="2" charset="-78"/>
              </a:rPr>
              <a:t>الفلاحون : فاعل مرفوع بالواو لأنه جمع مذكر سالم .</a:t>
            </a:r>
          </a:p>
          <a:p>
            <a:pPr algn="r" rtl="1"/>
            <a:r>
              <a:rPr lang="ar-SA" sz="4000" dirty="0">
                <a:cs typeface="Ali-A-Sahifa" pitchFamily="2" charset="-78"/>
              </a:rPr>
              <a:t>الشمس : مفعول به منصوب وعلامة نصبه الفتحة الظاهرة على آخره .</a:t>
            </a:r>
          </a:p>
          <a:p>
            <a:pPr algn="r" rtl="1"/>
            <a:r>
              <a:rPr lang="ar-SA" sz="4000" dirty="0">
                <a:cs typeface="Ali-A-Sahifa" pitchFamily="2" charset="-78"/>
              </a:rPr>
              <a:t>إلى : حرف جر .</a:t>
            </a:r>
          </a:p>
          <a:p>
            <a:pPr algn="r" rtl="1"/>
            <a:r>
              <a:rPr lang="ar-SA" sz="4000" dirty="0">
                <a:cs typeface="Ali-A-Sahifa" pitchFamily="2" charset="-78"/>
              </a:rPr>
              <a:t>حقولهم : اسم مجرور بحرف الجر ( إلى ) وعلامة جره الكسرة الظاهرة على آخره وهو مضاف . هم : ضمير متصل مبني على السكون في محل جر مضاف إليه .</a:t>
            </a:r>
            <a:endParaRPr lang="en-US" sz="4000" dirty="0">
              <a:cs typeface="Ali-A-Sahifa" pitchFamily="2" charset="-78"/>
            </a:endParaRPr>
          </a:p>
        </p:txBody>
      </p:sp>
    </p:spTree>
    <p:extLst>
      <p:ext uri="{BB962C8B-B14F-4D97-AF65-F5344CB8AC3E}">
        <p14:creationId xmlns:p14="http://schemas.microsoft.com/office/powerpoint/2010/main" val="1421521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721" y="365125"/>
            <a:ext cx="11397343" cy="6133646"/>
          </a:xfrm>
        </p:spPr>
      </p:pic>
    </p:spTree>
    <p:extLst>
      <p:ext uri="{BB962C8B-B14F-4D97-AF65-F5344CB8AC3E}">
        <p14:creationId xmlns:p14="http://schemas.microsoft.com/office/powerpoint/2010/main" val="2529389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3336"/>
            <a:ext cx="10515600" cy="5613627"/>
          </a:xfrm>
        </p:spPr>
        <p:txBody>
          <a:bodyPr>
            <a:normAutofit/>
          </a:bodyPr>
          <a:lstStyle/>
          <a:p>
            <a:pPr algn="r" rtl="1"/>
            <a:r>
              <a:rPr lang="ar-SA" dirty="0">
                <a:cs typeface="Ali-A-Sahifa" pitchFamily="2" charset="-78"/>
              </a:rPr>
              <a:t> </a:t>
            </a:r>
            <a:r>
              <a:rPr lang="ar-SA" sz="3600" dirty="0">
                <a:solidFill>
                  <a:srgbClr val="00B050"/>
                </a:solidFill>
                <a:cs typeface="Ali-A-Sahifa" pitchFamily="2" charset="-78"/>
              </a:rPr>
              <a:t>الأسماء الخمسة </a:t>
            </a:r>
            <a:r>
              <a:rPr lang="ar-SA" dirty="0">
                <a:cs typeface="Ali-A-Sahifa" pitchFamily="2" charset="-78"/>
              </a:rPr>
              <a:t>هي: أسماء مخصوصة محفوظة عن العرب( </a:t>
            </a:r>
            <a:r>
              <a:rPr lang="ar-SA" sz="3600" dirty="0">
                <a:solidFill>
                  <a:srgbClr val="00B050"/>
                </a:solidFill>
                <a:cs typeface="Ali-A-Sahifa" pitchFamily="2" charset="-78"/>
              </a:rPr>
              <a:t>أبو، أخو، حمو، فو، ذو</a:t>
            </a:r>
            <a:r>
              <a:rPr lang="ar-SA" dirty="0">
                <a:cs typeface="Ali-A-Sahifa" pitchFamily="2" charset="-78"/>
              </a:rPr>
              <a:t>)</a:t>
            </a:r>
          </a:p>
          <a:p>
            <a:pPr algn="r" rtl="1"/>
            <a:r>
              <a:rPr lang="ar-SA" dirty="0">
                <a:cs typeface="Ali-A-Sahifa" pitchFamily="2" charset="-78"/>
              </a:rPr>
              <a:t>إعراب الأسماء الخمسة: هذه الأسماء تُرفع وعلامة رفعها الواو نيابةً عن الضمَّة، وتنصب، بالألف نيابةً عن الفتحة، وتجر بالياء نيابةً عن الكسرة. </a:t>
            </a:r>
          </a:p>
          <a:p>
            <a:pPr algn="r" rtl="1"/>
            <a:r>
              <a:rPr lang="ar-SA" dirty="0">
                <a:cs typeface="Ali-A-Sahifa" pitchFamily="2" charset="-78"/>
              </a:rPr>
              <a:t>مثال: إنَّ </a:t>
            </a:r>
            <a:r>
              <a:rPr lang="ar-SA" sz="4800" dirty="0">
                <a:solidFill>
                  <a:srgbClr val="FF0000"/>
                </a:solidFill>
                <a:cs typeface="Ali-A-Sahifa" pitchFamily="2" charset="-78"/>
              </a:rPr>
              <a:t>أَخاكَ</a:t>
            </a:r>
            <a:r>
              <a:rPr lang="ar-SA" dirty="0">
                <a:cs typeface="Ali-A-Sahifa" pitchFamily="2" charset="-78"/>
              </a:rPr>
              <a:t> عُمر </a:t>
            </a:r>
            <a:r>
              <a:rPr lang="ar-SA" sz="6600" dirty="0">
                <a:solidFill>
                  <a:srgbClr val="FF0000"/>
                </a:solidFill>
                <a:cs typeface="Ali-A-Sahifa" pitchFamily="2" charset="-78"/>
              </a:rPr>
              <a:t>ذو</a:t>
            </a:r>
            <a:r>
              <a:rPr lang="ar-SA" dirty="0">
                <a:cs typeface="Ali-A-Sahifa" pitchFamily="2" charset="-78"/>
              </a:rPr>
              <a:t> خُلْقٍ عظيم، يخرجُ من </a:t>
            </a:r>
            <a:r>
              <a:rPr lang="ar-SA" sz="6000" dirty="0">
                <a:solidFill>
                  <a:srgbClr val="FF0000"/>
                </a:solidFill>
                <a:cs typeface="Ali-A-Sahifa" pitchFamily="2" charset="-78"/>
              </a:rPr>
              <a:t>فيهِ</a:t>
            </a:r>
            <a:r>
              <a:rPr lang="ar-SA" dirty="0">
                <a:cs typeface="Ali-A-Sahifa" pitchFamily="2" charset="-78"/>
              </a:rPr>
              <a:t> أحسن الكلام. </a:t>
            </a:r>
          </a:p>
          <a:p>
            <a:pPr algn="r" rtl="1"/>
            <a:r>
              <a:rPr lang="ar-SA" sz="3600" dirty="0">
                <a:cs typeface="Ali-A-Sahifa" pitchFamily="2" charset="-78"/>
              </a:rPr>
              <a:t> </a:t>
            </a:r>
            <a:r>
              <a:rPr lang="ar-SA" sz="3600" dirty="0">
                <a:solidFill>
                  <a:srgbClr val="FF0000"/>
                </a:solidFill>
                <a:cs typeface="Ali-A-Sahifa" pitchFamily="2" charset="-78"/>
              </a:rPr>
              <a:t>أخاكَ</a:t>
            </a:r>
            <a:r>
              <a:rPr lang="ar-SA" sz="3600" dirty="0">
                <a:cs typeface="Ali-A-Sahifa" pitchFamily="2" charset="-78"/>
              </a:rPr>
              <a:t>: اسم إنَّ منصوب وعلامة نصبه الألف لأنَّه من الأسماء الخمسة. </a:t>
            </a:r>
          </a:p>
          <a:p>
            <a:pPr algn="r" rtl="1"/>
            <a:r>
              <a:rPr lang="ar-SA" sz="3600" dirty="0">
                <a:cs typeface="Ali-A-Sahifa" pitchFamily="2" charset="-78"/>
              </a:rPr>
              <a:t> </a:t>
            </a:r>
            <a:r>
              <a:rPr lang="ar-SA" sz="3600" dirty="0">
                <a:solidFill>
                  <a:srgbClr val="FF0000"/>
                </a:solidFill>
                <a:cs typeface="Ali-A-Sahifa" pitchFamily="2" charset="-78"/>
              </a:rPr>
              <a:t>ذو</a:t>
            </a:r>
            <a:r>
              <a:rPr lang="ar-SA" sz="3600" dirty="0">
                <a:cs typeface="Ali-A-Sahifa" pitchFamily="2" charset="-78"/>
              </a:rPr>
              <a:t>: خبر إنَّ مرفوع وعلامة رفعه الواو لأنَّهُ من الأسماء الخمسة. </a:t>
            </a:r>
          </a:p>
          <a:p>
            <a:pPr algn="r" rtl="1"/>
            <a:r>
              <a:rPr lang="ar-SA" sz="3600" dirty="0">
                <a:solidFill>
                  <a:srgbClr val="FF0000"/>
                </a:solidFill>
                <a:cs typeface="Ali-A-Sahifa" pitchFamily="2" charset="-78"/>
              </a:rPr>
              <a:t>فيهِ</a:t>
            </a:r>
            <a:r>
              <a:rPr lang="ar-SA" sz="3600" dirty="0">
                <a:cs typeface="Ali-A-Sahifa" pitchFamily="2" charset="-78"/>
              </a:rPr>
              <a:t>: اسم مجرور ب(من) وعلامة جرِّه الياء لأنَّه من الأسماء الخمسة. </a:t>
            </a:r>
          </a:p>
        </p:txBody>
      </p:sp>
    </p:spTree>
    <p:extLst>
      <p:ext uri="{BB962C8B-B14F-4D97-AF65-F5344CB8AC3E}">
        <p14:creationId xmlns:p14="http://schemas.microsoft.com/office/powerpoint/2010/main" val="2110626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114" y="964734"/>
            <a:ext cx="11135686" cy="5746459"/>
          </a:xfrm>
        </p:spPr>
        <p:txBody>
          <a:bodyPr>
            <a:noAutofit/>
          </a:bodyPr>
          <a:lstStyle/>
          <a:p>
            <a:pPr algn="r" rtl="1"/>
            <a:r>
              <a:rPr lang="ar-SA" sz="3600" dirty="0">
                <a:cs typeface="Ali-A-Sharif" pitchFamily="2" charset="-78"/>
              </a:rPr>
              <a:t> 1- تحديد وظيفة الكلمة....</a:t>
            </a:r>
            <a:r>
              <a:rPr lang="ar-IQ" sz="3600" dirty="0">
                <a:cs typeface="Ali-A-Sharif" pitchFamily="2" charset="-78"/>
              </a:rPr>
              <a:t>،</a:t>
            </a:r>
            <a:r>
              <a:rPr lang="ar-SA" sz="3600" dirty="0">
                <a:cs typeface="Ali-A-Sharif" pitchFamily="2" charset="-78"/>
              </a:rPr>
              <a:t>والحالة الإعرابية لها</a:t>
            </a:r>
          </a:p>
          <a:p>
            <a:pPr algn="r" rtl="1"/>
            <a:r>
              <a:rPr lang="ar-SA" sz="3600" dirty="0">
                <a:cs typeface="Ali-A-Sharif" pitchFamily="2" charset="-78"/>
              </a:rPr>
              <a:t>1- (وَمِنَ </a:t>
            </a:r>
            <a:r>
              <a:rPr lang="ar-SA" sz="6000" dirty="0">
                <a:solidFill>
                  <a:srgbClr val="00B050"/>
                </a:solidFill>
                <a:cs typeface="Ali-A-Sharif" pitchFamily="2" charset="-78"/>
              </a:rPr>
              <a:t>النَّاسِ</a:t>
            </a:r>
            <a:r>
              <a:rPr lang="ar-SA" sz="3600" dirty="0">
                <a:cs typeface="Ali-A-Sharif" pitchFamily="2" charset="-78"/>
              </a:rPr>
              <a:t> مَنْ يَقُولُ آمَنَّا بِاللَّهِ وَبِالْيَوْمِ الْآخِرِ وَمَا هُمْ بِمُؤْمِنِينَ)</a:t>
            </a:r>
          </a:p>
          <a:p>
            <a:pPr algn="r" rtl="1"/>
            <a:r>
              <a:rPr lang="ar-SA" sz="3600" dirty="0">
                <a:cs typeface="Ali-A-Sharif" pitchFamily="2" charset="-78"/>
              </a:rPr>
              <a:t>2- (وَإِذَا قِيلَ لَهُمْ آمِنُوا كَمَا آمَنَ </a:t>
            </a:r>
            <a:r>
              <a:rPr lang="ar-SA" sz="6600" dirty="0">
                <a:solidFill>
                  <a:srgbClr val="00B050"/>
                </a:solidFill>
                <a:cs typeface="Ali-A-Sharif" pitchFamily="2" charset="-78"/>
              </a:rPr>
              <a:t>النَّاسُ</a:t>
            </a:r>
            <a:r>
              <a:rPr lang="ar-SA" sz="3600" dirty="0">
                <a:cs typeface="Ali-A-Sharif" pitchFamily="2" charset="-78"/>
              </a:rPr>
              <a:t> قَالُوا أَنُؤْمِنُ كَمَا آمَنَ السُّفَهَاءُ) ۗ</a:t>
            </a:r>
          </a:p>
          <a:p>
            <a:pPr algn="r" rtl="1"/>
            <a:r>
              <a:rPr lang="ar-SA" sz="3600" dirty="0">
                <a:cs typeface="Ali-A-Sharif" pitchFamily="2" charset="-78"/>
              </a:rPr>
              <a:t>3- أ(َتَأْمُرُونَ </a:t>
            </a:r>
            <a:r>
              <a:rPr lang="ar-SA" sz="6600" dirty="0">
                <a:solidFill>
                  <a:srgbClr val="00B050"/>
                </a:solidFill>
                <a:cs typeface="Ali-A-Sharif" pitchFamily="2" charset="-78"/>
              </a:rPr>
              <a:t>النَّاسَ</a:t>
            </a:r>
            <a:r>
              <a:rPr lang="ar-SA" sz="3600" dirty="0">
                <a:cs typeface="Ali-A-Sharif" pitchFamily="2" charset="-78"/>
              </a:rPr>
              <a:t> بِالْبِرِّ وَتَنْسَوْنَ أَنْفُسَكُمْ وَأَنْتُمْ تَتْلُونَ الْكِتَابَ ۚ أَفَلَا تَعْقِلُونَ) </a:t>
            </a:r>
          </a:p>
          <a:p>
            <a:pPr algn="r" rtl="1"/>
            <a:r>
              <a:rPr lang="ar-SA" sz="3600" dirty="0">
                <a:cs typeface="Ali-A-Sharif" pitchFamily="2" charset="-78"/>
              </a:rPr>
              <a:t> 4- (وَكَذَلِكَ جَعَلْنَاكُمْ أُمَّةً وَسَطًا لِتَكُونُوا شُهَدَاءَ عَلَى </a:t>
            </a:r>
            <a:r>
              <a:rPr lang="ar-SA" sz="5400" dirty="0">
                <a:solidFill>
                  <a:srgbClr val="00B050"/>
                </a:solidFill>
                <a:cs typeface="Ali-A-Sharif" pitchFamily="2" charset="-78"/>
              </a:rPr>
              <a:t>النَّاسِ)</a:t>
            </a:r>
            <a:endParaRPr lang="ar-SA" sz="3600" dirty="0">
              <a:solidFill>
                <a:srgbClr val="00B050"/>
              </a:solidFill>
              <a:cs typeface="Ali-A-Sharif" pitchFamily="2" charset="-78"/>
            </a:endParaRPr>
          </a:p>
          <a:p>
            <a:pPr algn="r" rtl="1"/>
            <a:r>
              <a:rPr lang="ar-SA" sz="3600" dirty="0">
                <a:cs typeface="Ali-A-Sharif" pitchFamily="2" charset="-78"/>
              </a:rPr>
              <a:t>5- ثُمَّ أَفِيضُوا مِنْ حَيْثُ أَفَاضَ </a:t>
            </a:r>
            <a:r>
              <a:rPr lang="ar-SA" sz="6600" dirty="0">
                <a:solidFill>
                  <a:srgbClr val="00B050"/>
                </a:solidFill>
                <a:cs typeface="Ali-A-Sharif" pitchFamily="2" charset="-78"/>
              </a:rPr>
              <a:t>النَّاسُ</a:t>
            </a:r>
            <a:r>
              <a:rPr lang="ar-SA" sz="3600" dirty="0">
                <a:cs typeface="Ali-A-Sharif" pitchFamily="2" charset="-78"/>
              </a:rPr>
              <a:t> وَاسْتَغْفِرُوا اللَّهَ ۚ إِنَّ اللَّهَ غَفُورٌ رَحِيمٌ</a:t>
            </a:r>
            <a:endParaRPr lang="en-US" sz="3600" dirty="0">
              <a:cs typeface="Ali-A-Sharif" pitchFamily="2" charset="-78"/>
            </a:endParaRPr>
          </a:p>
        </p:txBody>
      </p:sp>
    </p:spTree>
    <p:extLst>
      <p:ext uri="{BB962C8B-B14F-4D97-AF65-F5344CB8AC3E}">
        <p14:creationId xmlns:p14="http://schemas.microsoft.com/office/powerpoint/2010/main" val="958339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5708"/>
            <a:ext cx="10515600" cy="5966691"/>
          </a:xfrm>
        </p:spPr>
        <p:txBody>
          <a:bodyPr/>
          <a:lstStyle/>
          <a:p>
            <a:pPr algn="r" rtl="1"/>
            <a:r>
              <a:rPr lang="ar-SA" sz="5400" dirty="0">
                <a:solidFill>
                  <a:srgbClr val="FF0000"/>
                </a:solidFill>
                <a:cs typeface="Ali-A-Sahifa" pitchFamily="2" charset="-78"/>
              </a:rPr>
              <a:t>ما الأسماء الخمسة ؟</a:t>
            </a:r>
          </a:p>
          <a:p>
            <a:pPr algn="r" rtl="1"/>
            <a:endParaRPr lang="ar-SA" dirty="0">
              <a:cs typeface="Ali-A-Sahifa" pitchFamily="2" charset="-78"/>
            </a:endParaRPr>
          </a:p>
          <a:p>
            <a:pPr algn="r" rtl="1"/>
            <a:r>
              <a:rPr lang="ar-SA" sz="4400" dirty="0">
                <a:cs typeface="Ali-A-Sahifa" pitchFamily="2" charset="-78"/>
              </a:rPr>
              <a:t>هي: (أب – أخ – حم – ذو – فو)</a:t>
            </a:r>
          </a:p>
          <a:p>
            <a:pPr algn="r" rtl="1"/>
            <a:r>
              <a:rPr lang="ar-SA" dirty="0">
                <a:cs typeface="Ali-A-Sahifa" pitchFamily="2" charset="-78"/>
              </a:rPr>
              <a:t> </a:t>
            </a:r>
          </a:p>
          <a:p>
            <a:pPr algn="r" rtl="1"/>
            <a:r>
              <a:rPr lang="ar-SA" sz="4800" dirty="0">
                <a:cs typeface="Ali-A-Sahifa" pitchFamily="2" charset="-78"/>
              </a:rPr>
              <a:t>لماذا سُميت بهذا الاسم؟</a:t>
            </a:r>
          </a:p>
          <a:p>
            <a:pPr algn="r" rtl="1"/>
            <a:endParaRPr lang="ar-SA" dirty="0">
              <a:cs typeface="Ali-A-Sahifa" pitchFamily="2" charset="-78"/>
            </a:endParaRPr>
          </a:p>
          <a:p>
            <a:pPr algn="r" rtl="1"/>
            <a:r>
              <a:rPr lang="ar-SA" dirty="0">
                <a:cs typeface="Ali-A-Sahifa" pitchFamily="2" charset="-78"/>
              </a:rPr>
              <a:t>لأن عددها خمسة.</a:t>
            </a:r>
          </a:p>
          <a:p>
            <a:pPr algn="r" rtl="1"/>
            <a:endParaRPr lang="en-US" dirty="0">
              <a:cs typeface="Ali-A-Sahifa" pitchFamily="2" charset="-78"/>
            </a:endParaRPr>
          </a:p>
        </p:txBody>
      </p:sp>
    </p:spTree>
    <p:extLst>
      <p:ext uri="{BB962C8B-B14F-4D97-AF65-F5344CB8AC3E}">
        <p14:creationId xmlns:p14="http://schemas.microsoft.com/office/powerpoint/2010/main" val="2892480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829" y="1062182"/>
            <a:ext cx="10765971" cy="5114781"/>
          </a:xfrm>
        </p:spPr>
        <p:txBody>
          <a:bodyPr/>
          <a:lstStyle/>
          <a:p>
            <a:pPr algn="r" rtl="1"/>
            <a:r>
              <a:rPr lang="ar-SA" sz="4400" dirty="0">
                <a:solidFill>
                  <a:srgbClr val="FF0000"/>
                </a:solidFill>
                <a:cs typeface="Ali-A-Sahifa" pitchFamily="2" charset="-78"/>
              </a:rPr>
              <a:t>لماذا اختصها علماء النحو دون غيرها من بقية الأسماء؟</a:t>
            </a:r>
          </a:p>
          <a:p>
            <a:pPr algn="r" rtl="1"/>
            <a:endParaRPr lang="ar-SA" dirty="0">
              <a:cs typeface="Ali-A-Sahifa" pitchFamily="2" charset="-78"/>
            </a:endParaRPr>
          </a:p>
          <a:p>
            <a:pPr algn="r" rtl="1"/>
            <a:r>
              <a:rPr lang="ar-SA" sz="3600" dirty="0">
                <a:cs typeface="Ali-A-Sahifa" pitchFamily="2" charset="-78"/>
              </a:rPr>
              <a:t>لأنَّ لها طبيعة خاصة في إعرابها، فأحيانًا تُعرب بعلامات الإعراب الفرعية، وأحيانًا تُعرب بعلامات الإعراب الأصلية.</a:t>
            </a:r>
          </a:p>
          <a:p>
            <a:pPr algn="r" rtl="1"/>
            <a:endParaRPr lang="ar-SA" dirty="0">
              <a:cs typeface="Ali-A-Sahifa" pitchFamily="2" charset="-78"/>
            </a:endParaRPr>
          </a:p>
        </p:txBody>
      </p:sp>
    </p:spTree>
    <p:extLst>
      <p:ext uri="{BB962C8B-B14F-4D97-AF65-F5344CB8AC3E}">
        <p14:creationId xmlns:p14="http://schemas.microsoft.com/office/powerpoint/2010/main" val="542454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25236"/>
            <a:ext cx="10515600" cy="5151727"/>
          </a:xfrm>
        </p:spPr>
        <p:txBody>
          <a:bodyPr/>
          <a:lstStyle/>
          <a:p>
            <a:pPr algn="r" rtl="1"/>
            <a:r>
              <a:rPr lang="ar-SA" sz="5400" dirty="0">
                <a:solidFill>
                  <a:srgbClr val="FF0000"/>
                </a:solidFill>
                <a:cs typeface="Ali-A-Sahifa" pitchFamily="2" charset="-78"/>
              </a:rPr>
              <a:t>كيف تُعرب الأسماء الخمسة ؟</a:t>
            </a:r>
          </a:p>
          <a:p>
            <a:pPr algn="r" rtl="1"/>
            <a:endParaRPr lang="ar-SA" dirty="0">
              <a:cs typeface="Ali-A-Sahifa" pitchFamily="2" charset="-78"/>
            </a:endParaRPr>
          </a:p>
          <a:p>
            <a:pPr algn="r" rtl="1"/>
            <a:r>
              <a:rPr lang="ar-SA" dirty="0">
                <a:cs typeface="Ali-A-Sahifa" pitchFamily="2" charset="-78"/>
              </a:rPr>
              <a:t>إذا تحقق لها أربعة شروط تُرفع بالواو، وتُنصب بالألف، وتُجر بالياء.</a:t>
            </a:r>
          </a:p>
          <a:p>
            <a:pPr algn="r" rtl="1"/>
            <a:endParaRPr lang="en-US" dirty="0">
              <a:cs typeface="Ali-A-Sahifa" pitchFamily="2" charset="-78"/>
            </a:endParaRPr>
          </a:p>
        </p:txBody>
      </p:sp>
    </p:spTree>
    <p:extLst>
      <p:ext uri="{BB962C8B-B14F-4D97-AF65-F5344CB8AC3E}">
        <p14:creationId xmlns:p14="http://schemas.microsoft.com/office/powerpoint/2010/main" val="1647360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1891"/>
            <a:ext cx="10515600" cy="5595072"/>
          </a:xfrm>
        </p:spPr>
        <p:txBody>
          <a:bodyPr>
            <a:normAutofit/>
          </a:bodyPr>
          <a:lstStyle/>
          <a:p>
            <a:pPr algn="r" rtl="1"/>
            <a:r>
              <a:rPr lang="ar-SA" sz="6000" dirty="0">
                <a:solidFill>
                  <a:srgbClr val="FF0000"/>
                </a:solidFill>
                <a:cs typeface="Ali-A-Sahifa" pitchFamily="2" charset="-78"/>
              </a:rPr>
              <a:t>ما هذه الشروط الأربعة؟</a:t>
            </a:r>
          </a:p>
          <a:p>
            <a:pPr algn="r" rtl="1"/>
            <a:r>
              <a:rPr lang="ar-SA" sz="4400" dirty="0">
                <a:cs typeface="Ali-A-Sahifa" pitchFamily="2" charset="-78"/>
              </a:rPr>
              <a:t>الشروط الأربعة هي:</a:t>
            </a:r>
          </a:p>
          <a:p>
            <a:pPr algn="r" rtl="1"/>
            <a:r>
              <a:rPr lang="ar-SA" sz="4400" dirty="0">
                <a:cs typeface="Ali-A-Sahifa" pitchFamily="2" charset="-78"/>
              </a:rPr>
              <a:t>     أن تكون مفردة، أي: ليست مثنى أو جمعًا.</a:t>
            </a:r>
          </a:p>
          <a:p>
            <a:pPr algn="r" rtl="1"/>
            <a:r>
              <a:rPr lang="ar-SA" sz="4400" dirty="0">
                <a:cs typeface="Ali-A-Sahifa" pitchFamily="2" charset="-78"/>
              </a:rPr>
              <a:t>    أن تكون مضافة إلى اسم ظاهر، أو إلى ضمير.</a:t>
            </a:r>
          </a:p>
          <a:p>
            <a:pPr algn="r" rtl="1"/>
            <a:r>
              <a:rPr lang="ar-SA" sz="4400" dirty="0">
                <a:cs typeface="Ali-A-Sahifa" pitchFamily="2" charset="-78"/>
              </a:rPr>
              <a:t>    ألآ تكون مضافة إلى ياء المتكلم.</a:t>
            </a:r>
          </a:p>
          <a:p>
            <a:pPr algn="r" rtl="1"/>
            <a:r>
              <a:rPr lang="ar-SA" sz="4400" dirty="0">
                <a:cs typeface="Ali-A-Sahifa" pitchFamily="2" charset="-78"/>
              </a:rPr>
              <a:t>    ألاّ تكون مصغرة.</a:t>
            </a:r>
          </a:p>
          <a:p>
            <a:pPr algn="r" rtl="1"/>
            <a:endParaRPr lang="en-US" dirty="0">
              <a:cs typeface="Ali-A-Sahifa" pitchFamily="2" charset="-78"/>
            </a:endParaRPr>
          </a:p>
        </p:txBody>
      </p:sp>
    </p:spTree>
    <p:extLst>
      <p:ext uri="{BB962C8B-B14F-4D97-AF65-F5344CB8AC3E}">
        <p14:creationId xmlns:p14="http://schemas.microsoft.com/office/powerpoint/2010/main" val="1131475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7455"/>
            <a:ext cx="10515600" cy="5299508"/>
          </a:xfrm>
        </p:spPr>
        <p:txBody>
          <a:bodyPr/>
          <a:lstStyle/>
          <a:p>
            <a:pPr algn="r" rtl="1"/>
            <a:r>
              <a:rPr lang="ar-SA" sz="4400" dirty="0">
                <a:solidFill>
                  <a:srgbClr val="FF0000"/>
                </a:solidFill>
                <a:cs typeface="Ali-A-Sahifa" pitchFamily="2" charset="-78"/>
              </a:rPr>
              <a:t>أمثلة توضح إعراب الأسماء  الخمسة</a:t>
            </a:r>
          </a:p>
          <a:p>
            <a:pPr algn="r" rtl="1"/>
            <a:endParaRPr lang="ar-SA" dirty="0">
              <a:cs typeface="Ali-A-Sahifa" pitchFamily="2" charset="-78"/>
            </a:endParaRPr>
          </a:p>
          <a:p>
            <a:pPr algn="r" rtl="1"/>
            <a:r>
              <a:rPr lang="ar-SA" sz="4800" dirty="0">
                <a:solidFill>
                  <a:srgbClr val="00B050"/>
                </a:solidFill>
                <a:cs typeface="Ali-A-Sahifa" pitchFamily="2" charset="-78"/>
              </a:rPr>
              <a:t>أبوك رجلٌ فاضل</a:t>
            </a:r>
          </a:p>
          <a:p>
            <a:pPr algn="r" rtl="1"/>
            <a:r>
              <a:rPr lang="ar-SA" dirty="0">
                <a:cs typeface="Ali-A-Sahifa" pitchFamily="2" charset="-78"/>
              </a:rPr>
              <a:t>أبوك: مبتدأ مرفوع وعلامة رفعه الواو لأنه من الأسماء الخمسة</a:t>
            </a:r>
          </a:p>
          <a:p>
            <a:pPr algn="r" rtl="1"/>
            <a:r>
              <a:rPr lang="ar-SA" dirty="0">
                <a:cs typeface="Ali-A-Sahifa" pitchFamily="2" charset="-78"/>
              </a:rPr>
              <a:t>والكاف ضمير مبني في محل جر مضاف إليه</a:t>
            </a:r>
          </a:p>
          <a:p>
            <a:pPr algn="r" rtl="1"/>
            <a:endParaRPr lang="en-US" dirty="0">
              <a:cs typeface="Ali-A-Sahifa" pitchFamily="2" charset="-78"/>
            </a:endParaRPr>
          </a:p>
        </p:txBody>
      </p:sp>
    </p:spTree>
    <p:extLst>
      <p:ext uri="{BB962C8B-B14F-4D97-AF65-F5344CB8AC3E}">
        <p14:creationId xmlns:p14="http://schemas.microsoft.com/office/powerpoint/2010/main" val="42735130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2036"/>
            <a:ext cx="10515600" cy="5532582"/>
          </a:xfrm>
        </p:spPr>
        <p:txBody>
          <a:bodyPr>
            <a:normAutofit/>
          </a:bodyPr>
          <a:lstStyle/>
          <a:p>
            <a:pPr algn="r" rtl="1"/>
            <a:r>
              <a:rPr lang="ar-SA" dirty="0">
                <a:solidFill>
                  <a:srgbClr val="FF0000"/>
                </a:solidFill>
                <a:cs typeface="Ali-A-Sahifa" pitchFamily="2" charset="-78"/>
              </a:rPr>
              <a:t>أبو بكرٍ صحابيٌّ جليل</a:t>
            </a:r>
          </a:p>
          <a:p>
            <a:pPr algn="r" rtl="1"/>
            <a:r>
              <a:rPr lang="ar-SA" dirty="0">
                <a:cs typeface="Ali-A-Sahifa" pitchFamily="2" charset="-78"/>
              </a:rPr>
              <a:t>أبو: مبتدأ مرفوع وعلامة رفعه الواو لأنه من الأسماء الخمسة</a:t>
            </a:r>
          </a:p>
          <a:p>
            <a:pPr algn="r" rtl="1"/>
            <a:r>
              <a:rPr lang="ar-SA" dirty="0">
                <a:cs typeface="Ali-A-Sahifa" pitchFamily="2" charset="-78"/>
              </a:rPr>
              <a:t>بكر: مضاف إليه مجرور وعلامة جره الكسرة.</a:t>
            </a:r>
          </a:p>
          <a:p>
            <a:pPr algn="r" rtl="1"/>
            <a:endParaRPr lang="ar-SA" dirty="0">
              <a:cs typeface="Ali-A-Sahifa" pitchFamily="2" charset="-78"/>
            </a:endParaRPr>
          </a:p>
          <a:p>
            <a:pPr algn="r" rtl="1"/>
            <a:r>
              <a:rPr lang="ar-SA" dirty="0">
                <a:solidFill>
                  <a:srgbClr val="FF0000"/>
                </a:solidFill>
                <a:cs typeface="Ali-A-Sahifa" pitchFamily="2" charset="-78"/>
              </a:rPr>
              <a:t>إنَّ أباك رجلٌ فاضل</a:t>
            </a:r>
          </a:p>
          <a:p>
            <a:pPr algn="r" rtl="1"/>
            <a:r>
              <a:rPr lang="ar-SA" dirty="0">
                <a:cs typeface="Ali-A-Sahifa" pitchFamily="2" charset="-78"/>
              </a:rPr>
              <a:t>أباك: اسم إن منصوب وعلامة نصبه الألف لأنه من الأسماء الخمسة</a:t>
            </a:r>
          </a:p>
          <a:p>
            <a:pPr algn="r" rtl="1"/>
            <a:r>
              <a:rPr lang="ar-SA" dirty="0">
                <a:cs typeface="Ali-A-Sahifa" pitchFamily="2" charset="-78"/>
              </a:rPr>
              <a:t>والكاف ضمير مبني في محل جر مضاف إليه</a:t>
            </a:r>
          </a:p>
          <a:p>
            <a:pPr algn="r" rtl="1"/>
            <a:endParaRPr lang="en-US" dirty="0">
              <a:cs typeface="Ali-A-Sahifa" pitchFamily="2" charset="-78"/>
            </a:endParaRPr>
          </a:p>
        </p:txBody>
      </p:sp>
    </p:spTree>
    <p:extLst>
      <p:ext uri="{BB962C8B-B14F-4D97-AF65-F5344CB8AC3E}">
        <p14:creationId xmlns:p14="http://schemas.microsoft.com/office/powerpoint/2010/main" val="405246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32873"/>
            <a:ext cx="10515600" cy="5244090"/>
          </a:xfrm>
        </p:spPr>
        <p:txBody>
          <a:bodyPr/>
          <a:lstStyle/>
          <a:p>
            <a:pPr algn="r" rtl="1"/>
            <a:r>
              <a:rPr lang="ar-SA" sz="6000" dirty="0">
                <a:solidFill>
                  <a:srgbClr val="FF0000"/>
                </a:solidFill>
                <a:cs typeface="Ali-A-Sahifa" pitchFamily="2" charset="-78"/>
              </a:rPr>
              <a:t>يحترم الناسُ أبا الفضل</a:t>
            </a:r>
          </a:p>
          <a:p>
            <a:pPr algn="r" rtl="1"/>
            <a:r>
              <a:rPr lang="ar-SA" dirty="0">
                <a:cs typeface="Ali-A-Sahifa" pitchFamily="2" charset="-78"/>
              </a:rPr>
              <a:t>أبا: مفعول به منصوب وعلامة نصبه الألف لأنه من الأسماء الخمسة</a:t>
            </a:r>
          </a:p>
          <a:p>
            <a:pPr algn="r" rtl="1"/>
            <a:r>
              <a:rPr lang="ar-SA" dirty="0">
                <a:cs typeface="Ali-A-Sahifa" pitchFamily="2" charset="-78"/>
              </a:rPr>
              <a:t>الفضل: مضاف إليه مجرور وعلامة جره الكسرة.</a:t>
            </a:r>
          </a:p>
          <a:p>
            <a:pPr algn="r" rtl="1"/>
            <a:r>
              <a:rPr lang="ar-SA" sz="5400" dirty="0">
                <a:solidFill>
                  <a:srgbClr val="FF0000"/>
                </a:solidFill>
                <a:cs typeface="Ali-A-Sahifa" pitchFamily="2" charset="-78"/>
              </a:rPr>
              <a:t>استعن بأبيك في وقت الشدة</a:t>
            </a:r>
          </a:p>
          <a:p>
            <a:pPr algn="r" rtl="1"/>
            <a:r>
              <a:rPr lang="ar-SA" dirty="0">
                <a:cs typeface="Ali-A-Sahifa" pitchFamily="2" charset="-78"/>
              </a:rPr>
              <a:t>أبيك: اسم مجرور بالباء وعلامة جره الياء لأنه من الأسماء الخمسة</a:t>
            </a:r>
          </a:p>
          <a:p>
            <a:pPr algn="r" rtl="1"/>
            <a:r>
              <a:rPr lang="ar-SA" dirty="0">
                <a:cs typeface="Ali-A-Sahifa" pitchFamily="2" charset="-78"/>
              </a:rPr>
              <a:t>والكاف ضمير مبني في محل جر مضاف إليه</a:t>
            </a:r>
          </a:p>
          <a:p>
            <a:pPr algn="r" rtl="1"/>
            <a:endParaRPr lang="ar-SA" dirty="0">
              <a:cs typeface="Ali-A-Sahifa" pitchFamily="2" charset="-78"/>
            </a:endParaRPr>
          </a:p>
          <a:p>
            <a:pPr algn="r" rtl="1"/>
            <a:endParaRPr lang="en-US" dirty="0">
              <a:cs typeface="Ali-A-Sahifa" pitchFamily="2" charset="-78"/>
            </a:endParaRPr>
          </a:p>
        </p:txBody>
      </p:sp>
    </p:spTree>
    <p:extLst>
      <p:ext uri="{BB962C8B-B14F-4D97-AF65-F5344CB8AC3E}">
        <p14:creationId xmlns:p14="http://schemas.microsoft.com/office/powerpoint/2010/main" val="136567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0291"/>
            <a:ext cx="10515600" cy="5696672"/>
          </a:xfrm>
        </p:spPr>
        <p:txBody>
          <a:bodyPr>
            <a:normAutofit/>
          </a:bodyPr>
          <a:lstStyle/>
          <a:p>
            <a:pPr algn="r" rtl="1"/>
            <a:endParaRPr lang="ar-SA" dirty="0">
              <a:cs typeface="Ali-A-Sahifa" pitchFamily="2" charset="-78"/>
            </a:endParaRPr>
          </a:p>
          <a:p>
            <a:pPr algn="r" rtl="1"/>
            <a:r>
              <a:rPr lang="ar-SA" sz="4800" dirty="0">
                <a:solidFill>
                  <a:srgbClr val="FF0000"/>
                </a:solidFill>
                <a:cs typeface="Ali-A-Sahifa" pitchFamily="2" charset="-78"/>
              </a:rPr>
              <a:t>أخو صديقي مهذب</a:t>
            </a:r>
          </a:p>
          <a:p>
            <a:pPr algn="r" rtl="1"/>
            <a:endParaRPr lang="ar-SA" dirty="0">
              <a:cs typeface="Ali-A-Sahifa" pitchFamily="2" charset="-78"/>
            </a:endParaRPr>
          </a:p>
          <a:p>
            <a:pPr algn="r" rtl="1"/>
            <a:r>
              <a:rPr lang="ar-SA" dirty="0">
                <a:cs typeface="Ali-A-Sahifa" pitchFamily="2" charset="-78"/>
              </a:rPr>
              <a:t>أخو: مبتدأ مرفوع وعلامة رفعه الواو لأنه من الأسماء الخمسة</a:t>
            </a:r>
          </a:p>
          <a:p>
            <a:pPr algn="r" rtl="1"/>
            <a:endParaRPr lang="ar-SA" dirty="0">
              <a:cs typeface="Ali-A-Sahifa" pitchFamily="2" charset="-78"/>
            </a:endParaRPr>
          </a:p>
          <a:p>
            <a:pPr algn="r" rtl="1"/>
            <a:r>
              <a:rPr lang="ar-SA" sz="4800" dirty="0">
                <a:solidFill>
                  <a:srgbClr val="FF0000"/>
                </a:solidFill>
                <a:cs typeface="Ali-A-Sahifa" pitchFamily="2" charset="-78"/>
              </a:rPr>
              <a:t> قابلت أخاك في النادي</a:t>
            </a:r>
          </a:p>
          <a:p>
            <a:pPr algn="r" rtl="1"/>
            <a:endParaRPr lang="ar-SA" dirty="0">
              <a:cs typeface="Ali-A-Sahifa" pitchFamily="2" charset="-78"/>
            </a:endParaRPr>
          </a:p>
          <a:p>
            <a:pPr algn="r" rtl="1"/>
            <a:r>
              <a:rPr lang="ar-SA" dirty="0">
                <a:cs typeface="Ali-A-Sahifa" pitchFamily="2" charset="-78"/>
              </a:rPr>
              <a:t>أخاك: مفعول به منصوب وعلامة نصبه الألف لأنه من الأسماء الخمسة</a:t>
            </a:r>
          </a:p>
          <a:p>
            <a:pPr algn="r" rtl="1"/>
            <a:endParaRPr lang="ar-SA" dirty="0">
              <a:cs typeface="Ali-A-Sahifa" pitchFamily="2" charset="-78"/>
            </a:endParaRPr>
          </a:p>
          <a:p>
            <a:pPr algn="r" rtl="1"/>
            <a:r>
              <a:rPr lang="ar-SA" dirty="0">
                <a:cs typeface="Ali-A-Sahifa" pitchFamily="2" charset="-78"/>
              </a:rPr>
              <a:t>والكاف ضمير مبني في محل جر مضاف إليه</a:t>
            </a:r>
          </a:p>
          <a:p>
            <a:pPr algn="r" rtl="1"/>
            <a:endParaRPr lang="ar-SA" dirty="0">
              <a:cs typeface="Ali-A-Sahifa" pitchFamily="2" charset="-78"/>
            </a:endParaRPr>
          </a:p>
          <a:p>
            <a:pPr algn="r" rtl="1"/>
            <a:endParaRPr lang="en-US" dirty="0">
              <a:cs typeface="Ali-A-Sahifa" pitchFamily="2" charset="-78"/>
            </a:endParaRPr>
          </a:p>
        </p:txBody>
      </p:sp>
    </p:spTree>
    <p:extLst>
      <p:ext uri="{BB962C8B-B14F-4D97-AF65-F5344CB8AC3E}">
        <p14:creationId xmlns:p14="http://schemas.microsoft.com/office/powerpoint/2010/main" val="4007614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309" y="858982"/>
            <a:ext cx="10515600" cy="4939291"/>
          </a:xfrm>
        </p:spPr>
        <p:txBody>
          <a:bodyPr/>
          <a:lstStyle/>
          <a:p>
            <a:pPr algn="r" rtl="1"/>
            <a:r>
              <a:rPr lang="ar-SA" sz="6000" dirty="0">
                <a:solidFill>
                  <a:srgbClr val="FF0000"/>
                </a:solidFill>
                <a:cs typeface="Ali-A-Sahifa" pitchFamily="2" charset="-78"/>
              </a:rPr>
              <a:t>فوك ينطق بكلام مفيد</a:t>
            </a:r>
          </a:p>
          <a:p>
            <a:pPr algn="r" rtl="1"/>
            <a:endParaRPr lang="ar-SA" dirty="0">
              <a:cs typeface="Ali-A-Sahifa" pitchFamily="2" charset="-78"/>
            </a:endParaRPr>
          </a:p>
          <a:p>
            <a:pPr algn="r" rtl="1"/>
            <a:r>
              <a:rPr lang="ar-SA" dirty="0">
                <a:cs typeface="Ali-A-Sahifa" pitchFamily="2" charset="-78"/>
              </a:rPr>
              <a:t>فوك: مبتدأ مرفوع وعلامة رفعه الواو لأنه من الأسماء الخمسة</a:t>
            </a:r>
          </a:p>
          <a:p>
            <a:pPr algn="r" rtl="1"/>
            <a:endParaRPr lang="ar-SA" dirty="0">
              <a:cs typeface="Ali-A-Sahifa" pitchFamily="2" charset="-78"/>
            </a:endParaRPr>
          </a:p>
          <a:p>
            <a:pPr algn="r" rtl="1"/>
            <a:r>
              <a:rPr lang="ar-SA" dirty="0">
                <a:cs typeface="Ali-A-Sahifa" pitchFamily="2" charset="-78"/>
              </a:rPr>
              <a:t>والكاف ضمير مبني في محل جر مضاف إليه.</a:t>
            </a:r>
          </a:p>
          <a:p>
            <a:pPr algn="r" rtl="1"/>
            <a:endParaRPr lang="en-US" dirty="0">
              <a:cs typeface="Ali-A-Sahifa" pitchFamily="2" charset="-78"/>
            </a:endParaRPr>
          </a:p>
        </p:txBody>
      </p:sp>
    </p:spTree>
    <p:extLst>
      <p:ext uri="{BB962C8B-B14F-4D97-AF65-F5344CB8AC3E}">
        <p14:creationId xmlns:p14="http://schemas.microsoft.com/office/powerpoint/2010/main" val="1465038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25236"/>
            <a:ext cx="10515600" cy="5151727"/>
          </a:xfrm>
        </p:spPr>
        <p:txBody>
          <a:bodyPr/>
          <a:lstStyle/>
          <a:p>
            <a:pPr algn="r" rtl="1"/>
            <a:r>
              <a:rPr lang="ar-SA" sz="4400" dirty="0">
                <a:solidFill>
                  <a:srgbClr val="FF0000"/>
                </a:solidFill>
                <a:cs typeface="Ali-A-Sahifa" pitchFamily="2" charset="-78"/>
              </a:rPr>
              <a:t>يجب على الإنسان أن ينتبه لكل كلمة تخرج من </a:t>
            </a:r>
            <a:r>
              <a:rPr lang="ar-SA" sz="7200" dirty="0">
                <a:solidFill>
                  <a:srgbClr val="FF0000"/>
                </a:solidFill>
                <a:cs typeface="Ali-A-Sahifa" pitchFamily="2" charset="-78"/>
              </a:rPr>
              <a:t>فيه</a:t>
            </a:r>
            <a:r>
              <a:rPr lang="ar-SA" sz="4400" dirty="0">
                <a:solidFill>
                  <a:srgbClr val="FF0000"/>
                </a:solidFill>
                <a:cs typeface="Ali-A-Sahifa" pitchFamily="2" charset="-78"/>
              </a:rPr>
              <a:t>.</a:t>
            </a:r>
          </a:p>
          <a:p>
            <a:pPr algn="r" rtl="1"/>
            <a:endParaRPr lang="ar-SA" dirty="0">
              <a:cs typeface="Ali-A-Sahifa" pitchFamily="2" charset="-78"/>
            </a:endParaRPr>
          </a:p>
          <a:p>
            <a:pPr algn="r" rtl="1"/>
            <a:r>
              <a:rPr lang="ar-SA" dirty="0">
                <a:cs typeface="Ali-A-Sahifa" pitchFamily="2" charset="-78"/>
              </a:rPr>
              <a:t>فيه: اسم مجرور بـ من وعلامة جره الياء لأنه من الأسماء الخمسة وهو مضاف.</a:t>
            </a:r>
          </a:p>
          <a:p>
            <a:pPr algn="r" rtl="1"/>
            <a:endParaRPr lang="ar-SA" dirty="0">
              <a:cs typeface="Ali-A-Sahifa" pitchFamily="2" charset="-78"/>
            </a:endParaRPr>
          </a:p>
          <a:p>
            <a:pPr algn="r" rtl="1"/>
            <a:r>
              <a:rPr lang="ar-SA" dirty="0">
                <a:cs typeface="Ali-A-Sahifa" pitchFamily="2" charset="-78"/>
              </a:rPr>
              <a:t>والهاء ضمير مبني في محل جر مضاف إليه.</a:t>
            </a:r>
          </a:p>
          <a:p>
            <a:pPr algn="r" rtl="1"/>
            <a:endParaRPr lang="en-US" dirty="0">
              <a:cs typeface="Ali-A-Sahifa" pitchFamily="2" charset="-78"/>
            </a:endParaRPr>
          </a:p>
        </p:txBody>
      </p:sp>
    </p:spTree>
    <p:extLst>
      <p:ext uri="{BB962C8B-B14F-4D97-AF65-F5344CB8AC3E}">
        <p14:creationId xmlns:p14="http://schemas.microsoft.com/office/powerpoint/2010/main" val="170892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r>
              <a:rPr lang="ar-SA" sz="13800" dirty="0">
                <a:solidFill>
                  <a:srgbClr val="FF0000"/>
                </a:solidFill>
              </a:rPr>
              <a:t>أنواع</a:t>
            </a:r>
            <a:r>
              <a:rPr lang="ar-SA" sz="13800" dirty="0"/>
              <a:t> </a:t>
            </a:r>
            <a:r>
              <a:rPr lang="ar-SA" sz="13800" dirty="0">
                <a:solidFill>
                  <a:srgbClr val="00B050"/>
                </a:solidFill>
              </a:rPr>
              <a:t>الإعراب</a:t>
            </a:r>
            <a:endParaRPr lang="en-US" sz="13800" dirty="0">
              <a:solidFill>
                <a:srgbClr val="00B050"/>
              </a:solidFill>
            </a:endParaRPr>
          </a:p>
        </p:txBody>
      </p:sp>
    </p:spTree>
    <p:extLst>
      <p:ext uri="{BB962C8B-B14F-4D97-AF65-F5344CB8AC3E}">
        <p14:creationId xmlns:p14="http://schemas.microsoft.com/office/powerpoint/2010/main" val="12249360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1200"/>
            <a:ext cx="10515600" cy="5465763"/>
          </a:xfrm>
        </p:spPr>
        <p:txBody>
          <a:bodyPr>
            <a:normAutofit fontScale="92500" lnSpcReduction="20000"/>
          </a:bodyPr>
          <a:lstStyle/>
          <a:p>
            <a:pPr algn="r" rtl="1"/>
            <a:r>
              <a:rPr lang="ar-SA" sz="4800" dirty="0">
                <a:solidFill>
                  <a:srgbClr val="FF0000"/>
                </a:solidFill>
                <a:cs typeface="Ali-A-Sahifa" pitchFamily="2" charset="-78"/>
              </a:rPr>
              <a:t>يحب حمو الرجل أن يساعده في الأمور الصعبة</a:t>
            </a:r>
          </a:p>
          <a:p>
            <a:pPr algn="r" rtl="1"/>
            <a:endParaRPr lang="ar-SA" dirty="0">
              <a:cs typeface="Ali-A-Sahifa" pitchFamily="2" charset="-78"/>
            </a:endParaRPr>
          </a:p>
          <a:p>
            <a:pPr algn="r" rtl="1"/>
            <a:r>
              <a:rPr lang="ar-SA" dirty="0">
                <a:cs typeface="Ali-A-Sahifa" pitchFamily="2" charset="-78"/>
              </a:rPr>
              <a:t>حمو: فاعل مرفوع وعلامة رفعه الواو لأنه من الأسماء الخمسة</a:t>
            </a:r>
          </a:p>
          <a:p>
            <a:pPr algn="r" rtl="1"/>
            <a:endParaRPr lang="ar-SA" dirty="0">
              <a:cs typeface="Ali-A-Sahifa" pitchFamily="2" charset="-78"/>
            </a:endParaRPr>
          </a:p>
          <a:p>
            <a:pPr algn="r" rtl="1"/>
            <a:r>
              <a:rPr lang="ar-SA" dirty="0">
                <a:cs typeface="Ali-A-Sahifa" pitchFamily="2" charset="-78"/>
              </a:rPr>
              <a:t>الرجل: مضاف إليه مجرور وعلامة جره الكسرة</a:t>
            </a:r>
          </a:p>
          <a:p>
            <a:pPr algn="r" rtl="1"/>
            <a:endParaRPr lang="ar-SA" dirty="0">
              <a:cs typeface="Ali-A-Sahifa" pitchFamily="2" charset="-78"/>
            </a:endParaRPr>
          </a:p>
          <a:p>
            <a:pPr algn="r" rtl="1"/>
            <a:r>
              <a:rPr lang="ar-SA" dirty="0">
                <a:cs typeface="Ali-A-Sahifa" pitchFamily="2" charset="-78"/>
              </a:rPr>
              <a:t> </a:t>
            </a:r>
          </a:p>
          <a:p>
            <a:pPr algn="r" rtl="1"/>
            <a:r>
              <a:rPr lang="ar-SA" sz="6500" dirty="0">
                <a:solidFill>
                  <a:srgbClr val="FF0000"/>
                </a:solidFill>
                <a:cs typeface="Ali-A-Sahifa" pitchFamily="2" charset="-78"/>
              </a:rPr>
              <a:t>الزوجة تحترم حماها</a:t>
            </a:r>
          </a:p>
          <a:p>
            <a:pPr algn="r" rtl="1"/>
            <a:endParaRPr lang="ar-SA" dirty="0">
              <a:cs typeface="Ali-A-Sahifa" pitchFamily="2" charset="-78"/>
            </a:endParaRPr>
          </a:p>
          <a:p>
            <a:pPr algn="r" rtl="1"/>
            <a:r>
              <a:rPr lang="ar-SA" dirty="0">
                <a:cs typeface="Ali-A-Sahifa" pitchFamily="2" charset="-78"/>
              </a:rPr>
              <a:t>حماها: مفعول به منصوب وعلامة نصبه الألف لأنه من الأسماء الخمسة</a:t>
            </a:r>
          </a:p>
          <a:p>
            <a:pPr algn="r" rtl="1"/>
            <a:endParaRPr lang="ar-SA" dirty="0">
              <a:cs typeface="Ali-A-Sahifa" pitchFamily="2" charset="-78"/>
            </a:endParaRPr>
          </a:p>
          <a:p>
            <a:pPr algn="r" rtl="1"/>
            <a:r>
              <a:rPr lang="ar-SA" dirty="0">
                <a:cs typeface="Ali-A-Sahifa" pitchFamily="2" charset="-78"/>
              </a:rPr>
              <a:t>والهاء ضمير مبني في محل جر مضاف إليه.</a:t>
            </a:r>
          </a:p>
          <a:p>
            <a:pPr algn="r" rtl="1"/>
            <a:endParaRPr lang="en-US" dirty="0">
              <a:cs typeface="Ali-A-Sahifa" pitchFamily="2" charset="-78"/>
            </a:endParaRPr>
          </a:p>
        </p:txBody>
      </p:sp>
    </p:spTree>
    <p:extLst>
      <p:ext uri="{BB962C8B-B14F-4D97-AF65-F5344CB8AC3E}">
        <p14:creationId xmlns:p14="http://schemas.microsoft.com/office/powerpoint/2010/main" val="203967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solidFill>
                  <a:srgbClr val="00B050"/>
                </a:solidFill>
              </a:rPr>
              <a:t>كيف تُعرب الأسماء الخمسة إذا كانت مثناة؟</a:t>
            </a:r>
            <a:br>
              <a:rPr lang="ar-SA" dirty="0">
                <a:solidFill>
                  <a:srgbClr val="00B050"/>
                </a:solidFill>
              </a:rPr>
            </a:br>
            <a:endParaRPr lang="en-US" dirty="0">
              <a:solidFill>
                <a:srgbClr val="00B050"/>
              </a:solidFill>
            </a:endParaRPr>
          </a:p>
        </p:txBody>
      </p:sp>
      <p:sp>
        <p:nvSpPr>
          <p:cNvPr id="3" name="Content Placeholder 2"/>
          <p:cNvSpPr>
            <a:spLocks noGrp="1"/>
          </p:cNvSpPr>
          <p:nvPr>
            <p:ph idx="1"/>
          </p:nvPr>
        </p:nvSpPr>
        <p:spPr>
          <a:xfrm>
            <a:off x="838200" y="1163782"/>
            <a:ext cx="10515600" cy="5013181"/>
          </a:xfrm>
        </p:spPr>
        <p:txBody>
          <a:bodyPr>
            <a:normAutofit fontScale="92500" lnSpcReduction="10000"/>
          </a:bodyPr>
          <a:lstStyle/>
          <a:p>
            <a:pPr algn="r" rtl="1"/>
            <a:endParaRPr lang="ar-SA" dirty="0"/>
          </a:p>
          <a:p>
            <a:pPr algn="r" rtl="1"/>
            <a:r>
              <a:rPr lang="ar-SA" dirty="0">
                <a:solidFill>
                  <a:srgbClr val="FF0000"/>
                </a:solidFill>
              </a:rPr>
              <a:t>تُعرب إعراب المثنى، فتُرفع بالألف، وتُنصب وتُجر بالياء.</a:t>
            </a:r>
          </a:p>
          <a:p>
            <a:pPr algn="r" rtl="1"/>
            <a:r>
              <a:rPr lang="ar-SA" dirty="0"/>
              <a:t> </a:t>
            </a:r>
          </a:p>
          <a:p>
            <a:pPr algn="r" rtl="1"/>
            <a:r>
              <a:rPr lang="ar-SA" sz="4400" dirty="0"/>
              <a:t>أمثلة توضح إعراب الأسماء  الخمسة</a:t>
            </a:r>
          </a:p>
          <a:p>
            <a:pPr algn="r" rtl="1"/>
            <a:endParaRPr lang="ar-SA" dirty="0"/>
          </a:p>
          <a:p>
            <a:pPr algn="r" rtl="1"/>
            <a:r>
              <a:rPr lang="ar-SA" sz="4400" dirty="0">
                <a:solidFill>
                  <a:srgbClr val="FF0000"/>
                </a:solidFill>
              </a:rPr>
              <a:t>أبواك يحرصان على مستقبلك</a:t>
            </a:r>
          </a:p>
          <a:p>
            <a:pPr algn="r" rtl="1"/>
            <a:endParaRPr lang="ar-SA" dirty="0"/>
          </a:p>
          <a:p>
            <a:pPr algn="r" rtl="1"/>
            <a:r>
              <a:rPr lang="ar-SA" dirty="0"/>
              <a:t>أبواك: مبتدأ مرفوع وعلامة رفعه الألف لأنه مثنى،</a:t>
            </a:r>
          </a:p>
          <a:p>
            <a:pPr algn="r" rtl="1"/>
            <a:endParaRPr lang="ar-SA" dirty="0"/>
          </a:p>
          <a:p>
            <a:pPr algn="r" rtl="1"/>
            <a:r>
              <a:rPr lang="ar-SA" dirty="0"/>
              <a:t>والكاف ضمير مبني في محل جر مضاف إليه.</a:t>
            </a:r>
          </a:p>
          <a:p>
            <a:pPr algn="r" rtl="1"/>
            <a:endParaRPr lang="en-US" dirty="0"/>
          </a:p>
        </p:txBody>
      </p:sp>
    </p:spTree>
    <p:extLst>
      <p:ext uri="{BB962C8B-B14F-4D97-AF65-F5344CB8AC3E}">
        <p14:creationId xmlns:p14="http://schemas.microsoft.com/office/powerpoint/2010/main" val="2193939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3418"/>
            <a:ext cx="10515600" cy="5613545"/>
          </a:xfrm>
        </p:spPr>
        <p:txBody>
          <a:bodyPr>
            <a:normAutofit/>
          </a:bodyPr>
          <a:lstStyle/>
          <a:p>
            <a:pPr algn="r" rtl="1"/>
            <a:r>
              <a:rPr lang="ar-SA" sz="4800" b="1" dirty="0">
                <a:solidFill>
                  <a:srgbClr val="FF0000"/>
                </a:solidFill>
                <a:cs typeface="Ali-A-Sahifa" pitchFamily="2" charset="-78"/>
              </a:rPr>
              <a:t>المؤمن يطيع أبويه</a:t>
            </a:r>
          </a:p>
          <a:p>
            <a:pPr algn="r" rtl="1"/>
            <a:r>
              <a:rPr lang="ar-SA" b="1" dirty="0">
                <a:cs typeface="Ali-A-Sahifa" pitchFamily="2" charset="-78"/>
              </a:rPr>
              <a:t>ابويه: مفعول به منصوب وعلامة نصبه الياء لأنه مثنى،</a:t>
            </a:r>
          </a:p>
          <a:p>
            <a:pPr algn="r" rtl="1"/>
            <a:r>
              <a:rPr lang="ar-SA" b="1" dirty="0">
                <a:cs typeface="Ali-A-Sahifa" pitchFamily="2" charset="-78"/>
              </a:rPr>
              <a:t>والهاء ضمير مبني في محل جر مضاف إليه.</a:t>
            </a:r>
          </a:p>
          <a:p>
            <a:pPr algn="r" rtl="1"/>
            <a:endParaRPr lang="ar-SA" b="1" dirty="0">
              <a:cs typeface="Ali-A-Sahifa" pitchFamily="2" charset="-78"/>
            </a:endParaRPr>
          </a:p>
          <a:p>
            <a:pPr algn="r" rtl="1"/>
            <a:r>
              <a:rPr lang="ar-SA" sz="4400" b="1" dirty="0">
                <a:solidFill>
                  <a:srgbClr val="FF0000"/>
                </a:solidFill>
                <a:cs typeface="Ali-A-Sahifa" pitchFamily="2" charset="-78"/>
              </a:rPr>
              <a:t> يجب على الأولاد أن يفخروا بأبويهم</a:t>
            </a:r>
          </a:p>
          <a:p>
            <a:pPr algn="r" rtl="1"/>
            <a:endParaRPr lang="ar-SA" b="1" dirty="0">
              <a:cs typeface="Ali-A-Sahifa" pitchFamily="2" charset="-78"/>
            </a:endParaRPr>
          </a:p>
          <a:p>
            <a:pPr algn="r" rtl="1"/>
            <a:r>
              <a:rPr lang="ar-SA" b="1" dirty="0">
                <a:cs typeface="Ali-A-Sahifa" pitchFamily="2" charset="-78"/>
              </a:rPr>
              <a:t>أبويهم: اسم مجرور بالباء وعلامة جره الياء لأنه مثنى،</a:t>
            </a:r>
          </a:p>
          <a:p>
            <a:pPr algn="r" rtl="1"/>
            <a:endParaRPr lang="ar-SA" b="1" dirty="0">
              <a:cs typeface="Ali-A-Sahifa" pitchFamily="2" charset="-78"/>
            </a:endParaRPr>
          </a:p>
          <a:p>
            <a:pPr algn="r" rtl="1"/>
            <a:r>
              <a:rPr lang="ar-SA" b="1" dirty="0">
                <a:cs typeface="Ali-A-Sahifa" pitchFamily="2" charset="-78"/>
              </a:rPr>
              <a:t>والهاء ضمير مبني في محل جر مضاف إليه.</a:t>
            </a:r>
          </a:p>
          <a:p>
            <a:pPr algn="r" rtl="1"/>
            <a:endParaRPr lang="en-US" b="1" dirty="0">
              <a:cs typeface="Ali-A-Sahifa" pitchFamily="2" charset="-78"/>
            </a:endParaRPr>
          </a:p>
        </p:txBody>
      </p:sp>
    </p:spTree>
    <p:extLst>
      <p:ext uri="{BB962C8B-B14F-4D97-AF65-F5344CB8AC3E}">
        <p14:creationId xmlns:p14="http://schemas.microsoft.com/office/powerpoint/2010/main" val="3707783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95927"/>
            <a:ext cx="10515600" cy="5281036"/>
          </a:xfrm>
        </p:spPr>
        <p:txBody>
          <a:bodyPr>
            <a:normAutofit/>
          </a:bodyPr>
          <a:lstStyle/>
          <a:p>
            <a:pPr algn="r" rtl="1"/>
            <a:r>
              <a:rPr lang="ar-SA" sz="4000" b="1" dirty="0">
                <a:solidFill>
                  <a:srgbClr val="FF0000"/>
                </a:solidFill>
              </a:rPr>
              <a:t>كيف تُعرب الأسماء الخمسة إذا كانت جمعًا؟</a:t>
            </a:r>
          </a:p>
          <a:p>
            <a:pPr algn="r" rtl="1"/>
            <a:endParaRPr lang="ar-SA" dirty="0"/>
          </a:p>
          <a:p>
            <a:pPr algn="r" rtl="1"/>
            <a:r>
              <a:rPr lang="ar-SA" dirty="0"/>
              <a:t>إذا كانت جمع مذكر سالمًا تُرفع بالواو، وتُنصب وتُجر بالياء</a:t>
            </a:r>
          </a:p>
          <a:p>
            <a:pPr algn="r" rtl="1"/>
            <a:r>
              <a:rPr lang="ar-SA" sz="4400" b="1" dirty="0">
                <a:solidFill>
                  <a:srgbClr val="FF0000"/>
                </a:solidFill>
              </a:rPr>
              <a:t>أمثلة توضح إعراب الأسماء  الخمسة</a:t>
            </a:r>
          </a:p>
          <a:p>
            <a:pPr algn="r" rtl="1"/>
            <a:r>
              <a:rPr lang="ar-SA" dirty="0"/>
              <a:t>ذوو الخلق الحسن محبوبون</a:t>
            </a:r>
          </a:p>
          <a:p>
            <a:pPr algn="r" rtl="1"/>
            <a:r>
              <a:rPr lang="ar-SA" dirty="0"/>
              <a:t>ذوو: مبتدأ مرفوع وعلامة رفعه الواو لأنه جمع مذكر سالم.</a:t>
            </a:r>
          </a:p>
          <a:p>
            <a:pPr algn="r" rtl="1"/>
            <a:r>
              <a:rPr lang="ar-SA" dirty="0"/>
              <a:t>الخلق: مضاف إليه مجرور وعلامة جره الكسرة.</a:t>
            </a:r>
          </a:p>
          <a:p>
            <a:pPr algn="r" rtl="1"/>
            <a:endParaRPr lang="en-US" dirty="0"/>
          </a:p>
        </p:txBody>
      </p:sp>
    </p:spTree>
    <p:extLst>
      <p:ext uri="{BB962C8B-B14F-4D97-AF65-F5344CB8AC3E}">
        <p14:creationId xmlns:p14="http://schemas.microsoft.com/office/powerpoint/2010/main" val="3714464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4182"/>
            <a:ext cx="10515600" cy="5622781"/>
          </a:xfrm>
        </p:spPr>
        <p:txBody>
          <a:bodyPr>
            <a:normAutofit/>
          </a:bodyPr>
          <a:lstStyle/>
          <a:p>
            <a:pPr algn="r" rtl="1"/>
            <a:r>
              <a:rPr lang="ar-SA" sz="4400" b="1" dirty="0">
                <a:solidFill>
                  <a:srgbClr val="FF0000"/>
                </a:solidFill>
                <a:cs typeface="Ali-A-Sahifa Bold" pitchFamily="2" charset="-78"/>
              </a:rPr>
              <a:t>يحب الناس ذوي الهمة العالية</a:t>
            </a:r>
          </a:p>
          <a:p>
            <a:pPr algn="r" rtl="1"/>
            <a:endParaRPr lang="ar-SA" dirty="0">
              <a:cs typeface="Ali-A-Sahifa Bold" pitchFamily="2" charset="-78"/>
            </a:endParaRPr>
          </a:p>
          <a:p>
            <a:pPr algn="r" rtl="1"/>
            <a:r>
              <a:rPr lang="ar-SA" dirty="0">
                <a:cs typeface="Ali-A-Sahifa Bold" pitchFamily="2" charset="-78"/>
              </a:rPr>
              <a:t>ذوي: مفعول به منصوب وعلامة نصبه الياء لأنه جمع مذكر سالم،</a:t>
            </a:r>
          </a:p>
          <a:p>
            <a:pPr algn="r" rtl="1"/>
            <a:r>
              <a:rPr lang="ar-SA" dirty="0">
                <a:cs typeface="Ali-A-Sahifa Bold" pitchFamily="2" charset="-78"/>
              </a:rPr>
              <a:t>الهمة: مضاف إليه مجرور وعلامة جره الكسرة.</a:t>
            </a:r>
          </a:p>
          <a:p>
            <a:pPr marL="0" indent="0" algn="r" rtl="1">
              <a:buNone/>
            </a:pPr>
            <a:endParaRPr lang="ar-SA" dirty="0">
              <a:cs typeface="Ali-A-Sahifa Bold" pitchFamily="2" charset="-78"/>
            </a:endParaRPr>
          </a:p>
          <a:p>
            <a:pPr algn="r" rtl="1"/>
            <a:r>
              <a:rPr lang="ar-SA" sz="4400" dirty="0">
                <a:solidFill>
                  <a:srgbClr val="FF0000"/>
                </a:solidFill>
                <a:cs typeface="Ali-A-Sahifa Bold" pitchFamily="2" charset="-78"/>
              </a:rPr>
              <a:t>يتحدث الناس عن ذوي العلم</a:t>
            </a:r>
          </a:p>
          <a:p>
            <a:pPr algn="r" rtl="1"/>
            <a:endParaRPr lang="ar-SA" dirty="0">
              <a:cs typeface="Ali-A-Sahifa Bold" pitchFamily="2" charset="-78"/>
            </a:endParaRPr>
          </a:p>
          <a:p>
            <a:pPr algn="r" rtl="1"/>
            <a:r>
              <a:rPr lang="ar-SA" dirty="0">
                <a:cs typeface="Ali-A-Sahifa Bold" pitchFamily="2" charset="-78"/>
              </a:rPr>
              <a:t>ذوي: اسم مجرور وعلامة جره الياء لأنه جمع مذكر سالم.</a:t>
            </a:r>
          </a:p>
          <a:p>
            <a:pPr algn="r" rtl="1"/>
            <a:endParaRPr lang="ar-SA" dirty="0">
              <a:cs typeface="Ali-A-Sahifa Bold" pitchFamily="2" charset="-78"/>
            </a:endParaRPr>
          </a:p>
          <a:p>
            <a:pPr algn="r" rtl="1"/>
            <a:r>
              <a:rPr lang="ar-SA" dirty="0">
                <a:cs typeface="Ali-A-Sahifa Bold" pitchFamily="2" charset="-78"/>
              </a:rPr>
              <a:t>العلم: مضاف إليه مجرور وعلامة جره الكسرة.</a:t>
            </a:r>
          </a:p>
          <a:p>
            <a:pPr algn="r" rtl="1"/>
            <a:endParaRPr lang="ar-SA" dirty="0">
              <a:cs typeface="Ali-A-Sahifa Bold" pitchFamily="2" charset="-78"/>
            </a:endParaRPr>
          </a:p>
          <a:p>
            <a:pPr algn="r" rtl="1"/>
            <a:endParaRPr lang="en-US" dirty="0">
              <a:cs typeface="Ali-A-Sahifa Bold" pitchFamily="2" charset="-78"/>
            </a:endParaRPr>
          </a:p>
        </p:txBody>
      </p:sp>
    </p:spTree>
    <p:extLst>
      <p:ext uri="{BB962C8B-B14F-4D97-AF65-F5344CB8AC3E}">
        <p14:creationId xmlns:p14="http://schemas.microsoft.com/office/powerpoint/2010/main" val="2905726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436" y="-67829"/>
            <a:ext cx="10515600" cy="5886738"/>
          </a:xfrm>
        </p:spPr>
        <p:txBody>
          <a:bodyPr/>
          <a:lstStyle/>
          <a:p>
            <a:pPr algn="r" rtl="1"/>
            <a:endParaRPr lang="ar-SA" dirty="0"/>
          </a:p>
          <a:p>
            <a:pPr algn="r" rtl="1"/>
            <a:r>
              <a:rPr lang="ar-SA" sz="4000" b="1" dirty="0">
                <a:solidFill>
                  <a:srgbClr val="FF0000"/>
                </a:solidFill>
              </a:rPr>
              <a:t>وإذا كانت جمع تكسير</a:t>
            </a:r>
          </a:p>
          <a:p>
            <a:pPr algn="r" rtl="1"/>
            <a:endParaRPr lang="ar-SA" dirty="0"/>
          </a:p>
          <a:p>
            <a:pPr algn="r" rtl="1"/>
            <a:r>
              <a:rPr lang="ar-SA" dirty="0"/>
              <a:t>تُرفع بالضمة الظاهرة، وتُنصب بالفتحة الظاهرة، وتُجر بالكسرة الظاهرة.</a:t>
            </a:r>
          </a:p>
          <a:p>
            <a:pPr algn="r" rtl="1"/>
            <a:r>
              <a:rPr lang="ar-SA" dirty="0"/>
              <a:t>أمثلة توضح إعراب الأسماء  الخمسة</a:t>
            </a:r>
          </a:p>
          <a:p>
            <a:pPr algn="r" rtl="1"/>
            <a:endParaRPr lang="ar-SA" dirty="0"/>
          </a:p>
          <a:p>
            <a:pPr algn="r" rtl="1"/>
            <a:r>
              <a:rPr lang="ar-SA" dirty="0">
                <a:solidFill>
                  <a:srgbClr val="FF0000"/>
                </a:solidFill>
              </a:rPr>
              <a:t>إخوة يوسف أحد عشر رجلاً</a:t>
            </a:r>
          </a:p>
          <a:p>
            <a:pPr algn="r" rtl="1"/>
            <a:endParaRPr lang="ar-SA" dirty="0"/>
          </a:p>
          <a:p>
            <a:pPr algn="r" rtl="1"/>
            <a:r>
              <a:rPr lang="ar-SA" dirty="0"/>
              <a:t>إخوة: مبتدأ مرفوع وعلامة رفعه الضمة الظاهرة.</a:t>
            </a:r>
          </a:p>
          <a:p>
            <a:pPr algn="r" rtl="1"/>
            <a:endParaRPr lang="ar-SA" dirty="0"/>
          </a:p>
          <a:p>
            <a:pPr algn="r" rtl="1"/>
            <a:endParaRPr lang="en-US" dirty="0"/>
          </a:p>
        </p:txBody>
      </p:sp>
    </p:spTree>
    <p:extLst>
      <p:ext uri="{BB962C8B-B14F-4D97-AF65-F5344CB8AC3E}">
        <p14:creationId xmlns:p14="http://schemas.microsoft.com/office/powerpoint/2010/main" val="528597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79055"/>
            <a:ext cx="10515600" cy="5197908"/>
          </a:xfrm>
        </p:spPr>
        <p:txBody>
          <a:bodyPr>
            <a:normAutofit/>
          </a:bodyPr>
          <a:lstStyle/>
          <a:p>
            <a:pPr algn="r" rtl="1"/>
            <a:endParaRPr lang="ar-SA" dirty="0">
              <a:cs typeface="Ali-A-Sahifa" pitchFamily="2" charset="-78"/>
            </a:endParaRPr>
          </a:p>
          <a:p>
            <a:pPr algn="r" rtl="1"/>
            <a:r>
              <a:rPr lang="ar-SA" dirty="0">
                <a:solidFill>
                  <a:srgbClr val="FF0000"/>
                </a:solidFill>
                <a:cs typeface="Ali-A-Sahifa" pitchFamily="2" charset="-78"/>
              </a:rPr>
              <a:t>الآباء يحبون أبناءهم</a:t>
            </a:r>
          </a:p>
          <a:p>
            <a:pPr algn="r" rtl="1"/>
            <a:r>
              <a:rPr lang="ar-SA" dirty="0">
                <a:cs typeface="Ali-A-Sahifa" pitchFamily="2" charset="-78"/>
              </a:rPr>
              <a:t>الآباء: مبتدأ مرفوع وعلامة رفعه الضمة الظاهرة.</a:t>
            </a:r>
          </a:p>
          <a:p>
            <a:pPr algn="r" rtl="1"/>
            <a:r>
              <a:rPr lang="ar-SA" sz="4400" dirty="0">
                <a:solidFill>
                  <a:srgbClr val="FF0000"/>
                </a:solidFill>
                <a:cs typeface="Ali-A-Sahifa" pitchFamily="2" charset="-78"/>
              </a:rPr>
              <a:t>كثير من الأفواهِ جائعة</a:t>
            </a:r>
          </a:p>
          <a:p>
            <a:pPr algn="r" rtl="1"/>
            <a:r>
              <a:rPr lang="ar-SA" dirty="0">
                <a:cs typeface="Ali-A-Sahifa" pitchFamily="2" charset="-78"/>
              </a:rPr>
              <a:t>الأفواه: اسم مجرور وعلامة جره الكسرة الظاهرة.</a:t>
            </a:r>
          </a:p>
          <a:p>
            <a:pPr algn="r" rtl="1"/>
            <a:endParaRPr lang="en-US" dirty="0">
              <a:cs typeface="Ali-A-Sahifa" pitchFamily="2" charset="-78"/>
            </a:endParaRPr>
          </a:p>
        </p:txBody>
      </p:sp>
    </p:spTree>
    <p:extLst>
      <p:ext uri="{BB962C8B-B14F-4D97-AF65-F5344CB8AC3E}">
        <p14:creationId xmlns:p14="http://schemas.microsoft.com/office/powerpoint/2010/main" val="29851136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6474"/>
            <a:ext cx="10515600" cy="5650490"/>
          </a:xfrm>
        </p:spPr>
        <p:txBody>
          <a:bodyPr>
            <a:normAutofit fontScale="32500" lnSpcReduction="20000"/>
          </a:bodyPr>
          <a:lstStyle/>
          <a:p>
            <a:pPr algn="r" rtl="1"/>
            <a:r>
              <a:rPr lang="ar-SA" sz="12800" dirty="0">
                <a:solidFill>
                  <a:srgbClr val="FF0000"/>
                </a:solidFill>
                <a:cs typeface="Ali-A-Sahifa" pitchFamily="2" charset="-78"/>
              </a:rPr>
              <a:t>كيف تُعرب الأسماء الخمسة إذا أضيفت إلى ياء المتكلم؟</a:t>
            </a:r>
          </a:p>
          <a:p>
            <a:pPr algn="r" rtl="1"/>
            <a:endParaRPr lang="ar-SA" dirty="0">
              <a:cs typeface="Ali-A-Sahifa" pitchFamily="2" charset="-78"/>
            </a:endParaRPr>
          </a:p>
          <a:p>
            <a:pPr algn="r" rtl="1"/>
            <a:r>
              <a:rPr lang="ar-SA" sz="8000" dirty="0">
                <a:cs typeface="Ali-A-Sahifa" pitchFamily="2" charset="-78"/>
              </a:rPr>
              <a:t>تُرفع بالضمة المقدرة، وتُنصب بالفتحة المقدرة، وتُجر بالكسرة المقدرة.</a:t>
            </a:r>
          </a:p>
          <a:p>
            <a:pPr algn="r" rtl="1"/>
            <a:endParaRPr lang="ar-SA" dirty="0">
              <a:cs typeface="Ali-A-Sahifa" pitchFamily="2" charset="-78"/>
            </a:endParaRPr>
          </a:p>
          <a:p>
            <a:pPr algn="r" rtl="1"/>
            <a:r>
              <a:rPr lang="ar-SA" sz="12800" dirty="0">
                <a:cs typeface="Ali-A-Sahifa" pitchFamily="2" charset="-78"/>
              </a:rPr>
              <a:t> أمثلة توضح إعراب الأسماء  الخمسة</a:t>
            </a:r>
          </a:p>
          <a:p>
            <a:pPr algn="r" rtl="1"/>
            <a:endParaRPr lang="ar-SA" dirty="0">
              <a:cs typeface="Ali-A-Sahifa" pitchFamily="2" charset="-78"/>
            </a:endParaRPr>
          </a:p>
          <a:p>
            <a:pPr algn="r" rtl="1"/>
            <a:r>
              <a:rPr lang="ar-SA" sz="16600" dirty="0">
                <a:solidFill>
                  <a:srgbClr val="FF0000"/>
                </a:solidFill>
                <a:cs typeface="Ali-A-Sahifa" pitchFamily="2" charset="-78"/>
              </a:rPr>
              <a:t>أخي يتقن عمله</a:t>
            </a:r>
          </a:p>
          <a:p>
            <a:pPr algn="r" rtl="1"/>
            <a:endParaRPr lang="ar-SA" sz="9000" dirty="0">
              <a:cs typeface="Ali-A-Sahifa" pitchFamily="2" charset="-78"/>
            </a:endParaRPr>
          </a:p>
          <a:p>
            <a:pPr algn="r" rtl="1"/>
            <a:r>
              <a:rPr lang="ar-SA" sz="9000" dirty="0">
                <a:cs typeface="Ali-A-Sahifa" pitchFamily="2" charset="-78"/>
              </a:rPr>
              <a:t>أخي: مبتدأ مرفوع وعلامة رفعه الضمة المقدرة.</a:t>
            </a:r>
          </a:p>
          <a:p>
            <a:pPr algn="r" rtl="1"/>
            <a:endParaRPr lang="ar-SA" sz="9000" dirty="0">
              <a:cs typeface="Ali-A-Sahifa" pitchFamily="2" charset="-78"/>
            </a:endParaRPr>
          </a:p>
          <a:p>
            <a:pPr algn="r" rtl="1"/>
            <a:r>
              <a:rPr lang="ar-SA" sz="9000" dirty="0">
                <a:cs typeface="Ali-A-Sahifa" pitchFamily="2" charset="-78"/>
              </a:rPr>
              <a:t>والياء ضمير مبني في محل جر مضاف إليه.</a:t>
            </a:r>
          </a:p>
          <a:p>
            <a:pPr algn="r" rtl="1"/>
            <a:endParaRPr lang="ar-SA" sz="9000" dirty="0">
              <a:cs typeface="Ali-A-Sahifa" pitchFamily="2" charset="-78"/>
            </a:endParaRPr>
          </a:p>
          <a:p>
            <a:pPr algn="r" rtl="1"/>
            <a:r>
              <a:rPr lang="ar-SA" dirty="0">
                <a:cs typeface="Ali-A-Sahifa" pitchFamily="2" charset="-78"/>
              </a:rPr>
              <a:t> </a:t>
            </a:r>
          </a:p>
        </p:txBody>
      </p:sp>
    </p:spTree>
    <p:extLst>
      <p:ext uri="{BB962C8B-B14F-4D97-AF65-F5344CB8AC3E}">
        <p14:creationId xmlns:p14="http://schemas.microsoft.com/office/powerpoint/2010/main" val="2911437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1127"/>
            <a:ext cx="10515600" cy="5585836"/>
          </a:xfrm>
        </p:spPr>
        <p:txBody>
          <a:bodyPr>
            <a:normAutofit lnSpcReduction="10000"/>
          </a:bodyPr>
          <a:lstStyle/>
          <a:p>
            <a:pPr algn="r" rtl="1"/>
            <a:r>
              <a:rPr lang="ar-SA" sz="4600" dirty="0">
                <a:solidFill>
                  <a:srgbClr val="FF0000"/>
                </a:solidFill>
              </a:rPr>
              <a:t>أحب أبي كثيرًا</a:t>
            </a:r>
          </a:p>
          <a:p>
            <a:pPr algn="r" rtl="1"/>
            <a:endParaRPr lang="ar-SA" dirty="0"/>
          </a:p>
          <a:p>
            <a:pPr algn="r" rtl="1"/>
            <a:r>
              <a:rPr lang="ar-SA" dirty="0"/>
              <a:t>أبي: مفعول به منصوب وعلامة نصبه الفتحة المقدرة، لاشتغال المحل بحركة مناسبة للياء</a:t>
            </a:r>
          </a:p>
          <a:p>
            <a:pPr algn="r" rtl="1"/>
            <a:endParaRPr lang="ar-SA" dirty="0"/>
          </a:p>
          <a:p>
            <a:pPr algn="r" rtl="1"/>
            <a:r>
              <a:rPr lang="ar-SA" dirty="0"/>
              <a:t>والياء ضمير مبني في محل جر مضاف إليه.</a:t>
            </a:r>
          </a:p>
          <a:p>
            <a:pPr algn="r" rtl="1"/>
            <a:endParaRPr lang="ar-SA" dirty="0"/>
          </a:p>
          <a:p>
            <a:pPr algn="r" rtl="1"/>
            <a:r>
              <a:rPr lang="ar-SA" sz="4800" b="1" dirty="0">
                <a:solidFill>
                  <a:srgbClr val="FF0000"/>
                </a:solidFill>
              </a:rPr>
              <a:t>ذهبت في زيارة إلى أخي</a:t>
            </a:r>
          </a:p>
          <a:p>
            <a:pPr algn="r" rtl="1"/>
            <a:endParaRPr lang="ar-SA" dirty="0"/>
          </a:p>
          <a:p>
            <a:pPr algn="r" rtl="1"/>
            <a:r>
              <a:rPr lang="ar-SA" dirty="0"/>
              <a:t>أخي: اسم مجرور وعلامة جره الكسرة المقدرة،</a:t>
            </a:r>
          </a:p>
          <a:p>
            <a:pPr algn="r" rtl="1"/>
            <a:endParaRPr lang="ar-SA" dirty="0"/>
          </a:p>
          <a:p>
            <a:pPr algn="r" rtl="1"/>
            <a:r>
              <a:rPr lang="ar-SA" dirty="0"/>
              <a:t>والياء ضمير مبني في محل جر مضاف إليه.</a:t>
            </a:r>
          </a:p>
          <a:p>
            <a:pPr algn="r" rtl="1"/>
            <a:endParaRPr lang="ar-SA" dirty="0"/>
          </a:p>
          <a:p>
            <a:pPr algn="r" rtl="1"/>
            <a:endParaRPr lang="ar-SA" dirty="0"/>
          </a:p>
          <a:p>
            <a:pPr algn="r" rtl="1"/>
            <a:endParaRPr lang="en-US" dirty="0"/>
          </a:p>
        </p:txBody>
      </p:sp>
    </p:spTree>
    <p:extLst>
      <p:ext uri="{BB962C8B-B14F-4D97-AF65-F5344CB8AC3E}">
        <p14:creationId xmlns:p14="http://schemas.microsoft.com/office/powerpoint/2010/main" val="3304756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5909" y="717262"/>
            <a:ext cx="10515600" cy="5628120"/>
          </a:xfrm>
        </p:spPr>
        <p:txBody>
          <a:bodyPr>
            <a:normAutofit fontScale="47500" lnSpcReduction="20000"/>
          </a:bodyPr>
          <a:lstStyle/>
          <a:p>
            <a:pPr algn="r" rtl="1"/>
            <a:r>
              <a:rPr lang="ar-SA" sz="12600" dirty="0">
                <a:solidFill>
                  <a:srgbClr val="FF0000"/>
                </a:solidFill>
              </a:rPr>
              <a:t>أمثلة توضح إعراب الأسماء  الخمسة</a:t>
            </a:r>
          </a:p>
          <a:p>
            <a:pPr algn="r" rtl="1"/>
            <a:endParaRPr lang="ar-SA" dirty="0"/>
          </a:p>
          <a:p>
            <a:pPr algn="r" rtl="1"/>
            <a:r>
              <a:rPr lang="ar-SA" sz="8600" dirty="0"/>
              <a:t>أُخيُّك بارع في اللعب (أخيُّك: تصغير أخوك)</a:t>
            </a:r>
          </a:p>
          <a:p>
            <a:pPr algn="r" rtl="1"/>
            <a:endParaRPr lang="ar-SA" dirty="0"/>
          </a:p>
          <a:p>
            <a:pPr algn="r" rtl="1"/>
            <a:r>
              <a:rPr lang="ar-SA" sz="6200" dirty="0"/>
              <a:t>أُخيُّك: مبتدأ مرفوع وعلامة رفعه الضمة الظاهرة.</a:t>
            </a:r>
          </a:p>
          <a:p>
            <a:pPr algn="r" rtl="1"/>
            <a:endParaRPr lang="ar-SA" dirty="0"/>
          </a:p>
          <a:p>
            <a:pPr algn="r" rtl="1"/>
            <a:r>
              <a:rPr lang="ar-SA" sz="19200" dirty="0"/>
              <a:t>والكاف ضمير مبني في محل جر مضاف إليه.</a:t>
            </a:r>
          </a:p>
          <a:p>
            <a:pPr algn="r" rtl="1"/>
            <a:endParaRPr lang="ar-SA" dirty="0"/>
          </a:p>
          <a:p>
            <a:pPr algn="r" rtl="1"/>
            <a:r>
              <a:rPr lang="ar-SA" dirty="0"/>
              <a:t> </a:t>
            </a:r>
          </a:p>
        </p:txBody>
      </p:sp>
    </p:spTree>
    <p:extLst>
      <p:ext uri="{BB962C8B-B14F-4D97-AF65-F5344CB8AC3E}">
        <p14:creationId xmlns:p14="http://schemas.microsoft.com/office/powerpoint/2010/main" val="164125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t>تأمل :</a:t>
            </a:r>
            <a:endParaRPr lang="en-US" dirty="0"/>
          </a:p>
        </p:txBody>
      </p:sp>
      <p:sp>
        <p:nvSpPr>
          <p:cNvPr id="3" name="Content Placeholder 2"/>
          <p:cNvSpPr>
            <a:spLocks noGrp="1"/>
          </p:cNvSpPr>
          <p:nvPr>
            <p:ph idx="1"/>
          </p:nvPr>
        </p:nvSpPr>
        <p:spPr>
          <a:xfrm>
            <a:off x="665018" y="1825625"/>
            <a:ext cx="10688782" cy="4351338"/>
          </a:xfrm>
        </p:spPr>
        <p:txBody>
          <a:bodyPr>
            <a:normAutofit fontScale="92500"/>
          </a:bodyPr>
          <a:lstStyle/>
          <a:p>
            <a:pPr algn="r" rtl="1"/>
            <a:r>
              <a:rPr lang="ar-SA" b="1" dirty="0"/>
              <a:t> الإعراب </a:t>
            </a:r>
            <a:r>
              <a:rPr lang="ar-SA" b="1" dirty="0">
                <a:solidFill>
                  <a:srgbClr val="00B050"/>
                </a:solidFill>
              </a:rPr>
              <a:t>الظاهري</a:t>
            </a:r>
          </a:p>
          <a:p>
            <a:pPr algn="r" rtl="1"/>
            <a:r>
              <a:rPr lang="ar-SA" b="1" dirty="0"/>
              <a:t>جاء </a:t>
            </a:r>
            <a:r>
              <a:rPr lang="ar-SA" b="1" dirty="0">
                <a:solidFill>
                  <a:srgbClr val="FF0000"/>
                </a:solidFill>
              </a:rPr>
              <a:t>زيـدٌ</a:t>
            </a:r>
            <a:r>
              <a:rPr lang="ar-SA" b="1" dirty="0"/>
              <a:t>،                         رأيتُ </a:t>
            </a:r>
            <a:r>
              <a:rPr lang="ar-SA" b="1" dirty="0">
                <a:solidFill>
                  <a:srgbClr val="FF0000"/>
                </a:solidFill>
              </a:rPr>
              <a:t>زيـدًا</a:t>
            </a:r>
            <a:r>
              <a:rPr lang="ar-SA" b="1" dirty="0"/>
              <a:t>.                        وذهبتُ إلى </a:t>
            </a:r>
            <a:r>
              <a:rPr lang="ar-SA" b="1" dirty="0">
                <a:solidFill>
                  <a:srgbClr val="FF0000"/>
                </a:solidFill>
              </a:rPr>
              <a:t>زيدٍ</a:t>
            </a:r>
            <a:r>
              <a:rPr lang="ar-SA" b="1" dirty="0"/>
              <a:t>. </a:t>
            </a:r>
          </a:p>
          <a:p>
            <a:pPr algn="r" rtl="1"/>
            <a:endParaRPr lang="ar-SA" b="1" dirty="0"/>
          </a:p>
          <a:p>
            <a:pPr algn="r" rtl="1"/>
            <a:r>
              <a:rPr lang="ar-SA" b="1" dirty="0"/>
              <a:t>الإعراب </a:t>
            </a:r>
            <a:r>
              <a:rPr lang="ar-SA" b="1" dirty="0">
                <a:solidFill>
                  <a:srgbClr val="00B050"/>
                </a:solidFill>
              </a:rPr>
              <a:t>التقديري</a:t>
            </a:r>
            <a:r>
              <a:rPr lang="ar-SA" b="1" dirty="0"/>
              <a:t>: </a:t>
            </a:r>
          </a:p>
          <a:p>
            <a:pPr algn="r" rtl="1"/>
            <a:r>
              <a:rPr lang="ar-SA" b="1" dirty="0"/>
              <a:t>جاء </a:t>
            </a:r>
            <a:r>
              <a:rPr lang="ar-SA" b="1" dirty="0">
                <a:solidFill>
                  <a:srgbClr val="FF0000"/>
                </a:solidFill>
              </a:rPr>
              <a:t>الفتى</a:t>
            </a:r>
            <a:r>
              <a:rPr lang="ar-SA" b="1" dirty="0"/>
              <a:t>                         رأيت </a:t>
            </a:r>
            <a:r>
              <a:rPr lang="ar-SA" b="1" dirty="0">
                <a:solidFill>
                  <a:srgbClr val="FF0000"/>
                </a:solidFill>
              </a:rPr>
              <a:t>الفتى</a:t>
            </a:r>
            <a:r>
              <a:rPr lang="ar-SA" b="1" dirty="0"/>
              <a:t>                         مررت </a:t>
            </a:r>
            <a:r>
              <a:rPr lang="ar-SA" b="1" dirty="0">
                <a:solidFill>
                  <a:srgbClr val="FF0000"/>
                </a:solidFill>
              </a:rPr>
              <a:t>بالفتى</a:t>
            </a:r>
            <a:r>
              <a:rPr lang="ar-SA" b="1" dirty="0"/>
              <a:t>   </a:t>
            </a:r>
          </a:p>
          <a:p>
            <a:pPr algn="r" rtl="1"/>
            <a:endParaRPr lang="ar-SA" dirty="0"/>
          </a:p>
          <a:p>
            <a:pPr algn="r" rtl="1"/>
            <a:r>
              <a:rPr lang="ar-SA" dirty="0"/>
              <a:t>فزيد معرب اعراباً ظاهرياً؛ لأن آخره (وهو الدال) قد تغيَّر والحركات ظاهرة، فهو في الجملة الأولى مرفوع لأنه فاعل، وفي الثانية منصوب لأنه مفعول به، وفي الثالثة مجرور بإلى.</a:t>
            </a:r>
          </a:p>
          <a:p>
            <a:pPr algn="r" rtl="1"/>
            <a:r>
              <a:rPr lang="ar-SA" dirty="0"/>
              <a:t>أما (الفتى) فلم تظهر الحركات الإعرابية فاعرابه تقديري</a:t>
            </a:r>
          </a:p>
          <a:p>
            <a:pPr algn="r" rtl="1"/>
            <a:endParaRPr lang="ar-SA" dirty="0"/>
          </a:p>
          <a:p>
            <a:pPr algn="r" rtl="1"/>
            <a:endParaRPr lang="ar-SA" dirty="0"/>
          </a:p>
        </p:txBody>
      </p:sp>
    </p:spTree>
    <p:extLst>
      <p:ext uri="{BB962C8B-B14F-4D97-AF65-F5344CB8AC3E}">
        <p14:creationId xmlns:p14="http://schemas.microsoft.com/office/powerpoint/2010/main" val="15231071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2727"/>
            <a:ext cx="10515600" cy="5484236"/>
          </a:xfrm>
        </p:spPr>
        <p:txBody>
          <a:bodyPr>
            <a:normAutofit/>
          </a:bodyPr>
          <a:lstStyle/>
          <a:p>
            <a:pPr algn="r" rtl="1"/>
            <a:r>
              <a:rPr lang="ar-SA" b="1" dirty="0">
                <a:solidFill>
                  <a:srgbClr val="FF0000"/>
                </a:solidFill>
                <a:cs typeface="Ali-A-Sahifa Bold" pitchFamily="2" charset="-78"/>
              </a:rPr>
              <a:t>ساعد أُخيَّك في واجباته</a:t>
            </a:r>
          </a:p>
          <a:p>
            <a:pPr algn="r" rtl="1"/>
            <a:endParaRPr lang="ar-SA" dirty="0">
              <a:cs typeface="Ali-A-Sahifa Bold" pitchFamily="2" charset="-78"/>
            </a:endParaRPr>
          </a:p>
          <a:p>
            <a:pPr algn="r" rtl="1"/>
            <a:r>
              <a:rPr lang="ar-SA" dirty="0">
                <a:cs typeface="Ali-A-Sahifa Bold" pitchFamily="2" charset="-78"/>
              </a:rPr>
              <a:t>أُخيَّك: مفعول به منصوب وعلامة نصبه الفتحة الظاهرة،</a:t>
            </a:r>
          </a:p>
          <a:p>
            <a:pPr algn="r" rtl="1"/>
            <a:r>
              <a:rPr lang="ar-SA" dirty="0">
                <a:cs typeface="Ali-A-Sahifa Bold" pitchFamily="2" charset="-78"/>
              </a:rPr>
              <a:t>والكاف ضمير مبني في محل جر مضاف إليه.</a:t>
            </a:r>
          </a:p>
          <a:p>
            <a:pPr algn="r" rtl="1"/>
            <a:endParaRPr lang="ar-SA" dirty="0">
              <a:cs typeface="Ali-A-Sahifa Bold" pitchFamily="2" charset="-78"/>
            </a:endParaRPr>
          </a:p>
          <a:p>
            <a:pPr algn="r" rtl="1"/>
            <a:r>
              <a:rPr lang="ar-SA" b="1" dirty="0">
                <a:solidFill>
                  <a:srgbClr val="FF0000"/>
                </a:solidFill>
                <a:cs typeface="Ali-A-Sahifa Bold" pitchFamily="2" charset="-78"/>
              </a:rPr>
              <a:t>يجب على الإنسان أن يهتم بأُخيِّه</a:t>
            </a:r>
          </a:p>
          <a:p>
            <a:pPr algn="r" rtl="1"/>
            <a:r>
              <a:rPr lang="ar-SA" dirty="0">
                <a:cs typeface="Ali-A-Sahifa Bold" pitchFamily="2" charset="-78"/>
              </a:rPr>
              <a:t>أُخيِّه: اسم مجرور وعلامة جره الكسرة الظاهرة،</a:t>
            </a:r>
          </a:p>
          <a:p>
            <a:pPr algn="r" rtl="1"/>
            <a:r>
              <a:rPr lang="ar-SA" dirty="0">
                <a:cs typeface="Ali-A-Sahifa Bold" pitchFamily="2" charset="-78"/>
              </a:rPr>
              <a:t>والهاء ضمير مبني في محل جر مضاف إليه.</a:t>
            </a:r>
          </a:p>
          <a:p>
            <a:pPr algn="r" rtl="1"/>
            <a:endParaRPr lang="en-US" dirty="0">
              <a:cs typeface="Ali-A-Sahifa Bold" pitchFamily="2" charset="-78"/>
            </a:endParaRPr>
          </a:p>
        </p:txBody>
      </p:sp>
    </p:spTree>
    <p:extLst>
      <p:ext uri="{BB962C8B-B14F-4D97-AF65-F5344CB8AC3E}">
        <p14:creationId xmlns:p14="http://schemas.microsoft.com/office/powerpoint/2010/main" val="38851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379" y="228600"/>
            <a:ext cx="11250385" cy="6294664"/>
          </a:xfrm>
        </p:spPr>
      </p:pic>
      <p:sp>
        <p:nvSpPr>
          <p:cNvPr id="5" name="Rectangle 4"/>
          <p:cNvSpPr/>
          <p:nvPr/>
        </p:nvSpPr>
        <p:spPr>
          <a:xfrm>
            <a:off x="9846128" y="3363686"/>
            <a:ext cx="1507671" cy="74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جمع المؤنث السالم</a:t>
            </a:r>
            <a:endParaRPr lang="en-US" sz="2400" dirty="0"/>
          </a:p>
        </p:txBody>
      </p:sp>
    </p:spTree>
    <p:extLst>
      <p:ext uri="{BB962C8B-B14F-4D97-AF65-F5344CB8AC3E}">
        <p14:creationId xmlns:p14="http://schemas.microsoft.com/office/powerpoint/2010/main" val="17702422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4109"/>
            <a:ext cx="10515600" cy="5742854"/>
          </a:xfrm>
        </p:spPr>
        <p:txBody>
          <a:bodyPr>
            <a:normAutofit fontScale="85000" lnSpcReduction="20000"/>
          </a:bodyPr>
          <a:lstStyle/>
          <a:p>
            <a:pPr algn="r" rtl="1"/>
            <a:r>
              <a:rPr lang="ar-SA" dirty="0">
                <a:cs typeface="Ali-A-Sahifa Bold" pitchFamily="2" charset="-78"/>
              </a:rPr>
              <a:t>قاعدة : يعرب جمع المؤنث السالم بالضمة رفعا ، وبالكسرة نصبا وجرا .</a:t>
            </a:r>
          </a:p>
          <a:p>
            <a:pPr algn="r" rtl="1"/>
            <a:endParaRPr lang="ar-SA" dirty="0">
              <a:cs typeface="Ali-A-Sahifa Bold" pitchFamily="2" charset="-78"/>
            </a:endParaRPr>
          </a:p>
          <a:p>
            <a:pPr algn="r" rtl="1"/>
            <a:r>
              <a:rPr lang="ar-SA" dirty="0">
                <a:cs typeface="Ali-A-Sahifa Bold" pitchFamily="2" charset="-78"/>
              </a:rPr>
              <a:t>أمثلة :</a:t>
            </a:r>
          </a:p>
          <a:p>
            <a:pPr algn="r" rtl="1"/>
            <a:endParaRPr lang="ar-SA" dirty="0">
              <a:cs typeface="Ali-A-Sahifa Bold" pitchFamily="2" charset="-78"/>
            </a:endParaRPr>
          </a:p>
          <a:p>
            <a:pPr algn="r" rtl="1"/>
            <a:r>
              <a:rPr lang="ar-SA" dirty="0">
                <a:cs typeface="Ali-A-Sahifa Bold" pitchFamily="2" charset="-78"/>
              </a:rPr>
              <a:t>– الطالبات مجتهدات</a:t>
            </a:r>
          </a:p>
          <a:p>
            <a:pPr algn="r" rtl="1"/>
            <a:endParaRPr lang="ar-SA" dirty="0">
              <a:cs typeface="Ali-A-Sahifa Bold" pitchFamily="2" charset="-78"/>
            </a:endParaRPr>
          </a:p>
          <a:p>
            <a:pPr algn="r" rtl="1"/>
            <a:r>
              <a:rPr lang="ar-SA" dirty="0">
                <a:cs typeface="Ali-A-Sahifa Bold" pitchFamily="2" charset="-78"/>
              </a:rPr>
              <a:t>الطالباتُ : مبتدأ مرفوع وعلامة رفعه الضمة الظاهرة في آخره .</a:t>
            </a:r>
          </a:p>
          <a:p>
            <a:pPr algn="r" rtl="1"/>
            <a:endParaRPr lang="ar-SA" dirty="0">
              <a:cs typeface="Ali-A-Sahifa Bold" pitchFamily="2" charset="-78"/>
            </a:endParaRPr>
          </a:p>
          <a:p>
            <a:pPr algn="r" rtl="1"/>
            <a:r>
              <a:rPr lang="ar-SA" dirty="0">
                <a:cs typeface="Ali-A-Sahifa Bold" pitchFamily="2" charset="-78"/>
              </a:rPr>
              <a:t>– إن العاملات صابرات .</a:t>
            </a:r>
          </a:p>
          <a:p>
            <a:pPr algn="r" rtl="1"/>
            <a:endParaRPr lang="ar-SA" dirty="0">
              <a:cs typeface="Ali-A-Sahifa Bold" pitchFamily="2" charset="-78"/>
            </a:endParaRPr>
          </a:p>
          <a:p>
            <a:pPr algn="r" rtl="1"/>
            <a:r>
              <a:rPr lang="ar-SA" dirty="0">
                <a:cs typeface="Ali-A-Sahifa Bold" pitchFamily="2" charset="-78"/>
              </a:rPr>
              <a:t>العاملاتِ : اسم إن منصوب وعلامة نصبه الكسرة الظاهرة في آخره .</a:t>
            </a:r>
          </a:p>
          <a:p>
            <a:pPr algn="r" rtl="1"/>
            <a:endParaRPr lang="ar-SA" dirty="0">
              <a:cs typeface="Ali-A-Sahifa Bold" pitchFamily="2" charset="-78"/>
            </a:endParaRPr>
          </a:p>
          <a:p>
            <a:pPr algn="r" rtl="1"/>
            <a:r>
              <a:rPr lang="ar-SA" dirty="0">
                <a:cs typeface="Ali-A-Sahifa Bold" pitchFamily="2" charset="-78"/>
              </a:rPr>
              <a:t>– للمؤمنات أجر كبير .</a:t>
            </a:r>
          </a:p>
          <a:p>
            <a:pPr algn="r" rtl="1"/>
            <a:endParaRPr lang="ar-SA" dirty="0">
              <a:cs typeface="Ali-A-Sahifa Bold" pitchFamily="2" charset="-78"/>
            </a:endParaRPr>
          </a:p>
          <a:p>
            <a:pPr algn="r" rtl="1"/>
            <a:r>
              <a:rPr lang="ar-SA" dirty="0">
                <a:cs typeface="Ali-A-Sahifa Bold" pitchFamily="2" charset="-78"/>
              </a:rPr>
              <a:t>للمؤمناتِ : اسم مجرور وعلامة جره الكسرة الظاهرة في آخره .</a:t>
            </a:r>
          </a:p>
          <a:p>
            <a:pPr algn="r" rtl="1"/>
            <a:endParaRPr lang="ar-SA" dirty="0">
              <a:cs typeface="Ali-A-Sahifa Bold" pitchFamily="2" charset="-78"/>
            </a:endParaRPr>
          </a:p>
          <a:p>
            <a:pPr algn="r" rtl="1"/>
            <a:endParaRPr lang="ar-SA" dirty="0">
              <a:cs typeface="Ali-A-Sahifa Bold" pitchFamily="2" charset="-78"/>
            </a:endParaRPr>
          </a:p>
        </p:txBody>
      </p:sp>
    </p:spTree>
    <p:extLst>
      <p:ext uri="{BB962C8B-B14F-4D97-AF65-F5344CB8AC3E}">
        <p14:creationId xmlns:p14="http://schemas.microsoft.com/office/powerpoint/2010/main" val="14813947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7164"/>
            <a:ext cx="10515600" cy="6114471"/>
          </a:xfrm>
        </p:spPr>
        <p:txBody>
          <a:bodyPr>
            <a:noAutofit/>
          </a:bodyPr>
          <a:lstStyle/>
          <a:p>
            <a:pPr algn="r" rtl="1"/>
            <a:endParaRPr lang="ar-SA" sz="2400" dirty="0">
              <a:cs typeface="Ali-A-Sahifa" pitchFamily="2" charset="-78"/>
            </a:endParaRPr>
          </a:p>
          <a:p>
            <a:pPr algn="r" rtl="1"/>
            <a:r>
              <a:rPr lang="ar-SA" sz="4000" dirty="0">
                <a:solidFill>
                  <a:srgbClr val="FF0000"/>
                </a:solidFill>
                <a:cs typeface="Ali-A-Sahifa" pitchFamily="2" charset="-78"/>
              </a:rPr>
              <a:t> تلحق بجمع المؤنث السالم كلمات وأسماء خاصة أشهرها :</a:t>
            </a:r>
          </a:p>
          <a:p>
            <a:pPr algn="r" rtl="1"/>
            <a:endParaRPr lang="ar-SA" sz="2400" dirty="0">
              <a:cs typeface="Ali-A-Sahifa" pitchFamily="2" charset="-78"/>
            </a:endParaRPr>
          </a:p>
          <a:p>
            <a:pPr algn="r" rtl="1"/>
            <a:r>
              <a:rPr lang="ar-SA" sz="2400" dirty="0">
                <a:cs typeface="Ali-A-Sahifa" pitchFamily="2" charset="-78"/>
              </a:rPr>
              <a:t>– أولات ( بمعنى صاحبات )</a:t>
            </a:r>
          </a:p>
          <a:p>
            <a:pPr algn="r" rtl="1"/>
            <a:endParaRPr lang="ar-SA" sz="2400" dirty="0">
              <a:cs typeface="Ali-A-Sahifa" pitchFamily="2" charset="-78"/>
            </a:endParaRPr>
          </a:p>
          <a:p>
            <a:pPr algn="r" rtl="1"/>
            <a:r>
              <a:rPr lang="ar-SA" sz="2400" dirty="0">
                <a:cs typeface="Ali-A-Sahifa" pitchFamily="2" charset="-78"/>
              </a:rPr>
              <a:t>– عرفات</a:t>
            </a:r>
          </a:p>
          <a:p>
            <a:pPr algn="r" rtl="1"/>
            <a:endParaRPr lang="ar-SA" sz="2400" dirty="0">
              <a:cs typeface="Ali-A-Sahifa" pitchFamily="2" charset="-78"/>
            </a:endParaRPr>
          </a:p>
          <a:p>
            <a:pPr algn="r" rtl="1"/>
            <a:r>
              <a:rPr lang="ar-SA" sz="2400" dirty="0">
                <a:cs typeface="Ali-A-Sahifa" pitchFamily="2" charset="-78"/>
              </a:rPr>
              <a:t>– نعمات</a:t>
            </a:r>
          </a:p>
          <a:p>
            <a:pPr algn="r" rtl="1"/>
            <a:endParaRPr lang="ar-SA" sz="2400" dirty="0">
              <a:cs typeface="Ali-A-Sahifa" pitchFamily="2" charset="-78"/>
            </a:endParaRPr>
          </a:p>
          <a:p>
            <a:pPr algn="r" rtl="1"/>
            <a:r>
              <a:rPr lang="ar-SA" sz="2400" dirty="0">
                <a:cs typeface="Ali-A-Sahifa" pitchFamily="2" charset="-78"/>
              </a:rPr>
              <a:t>– بركات</a:t>
            </a:r>
          </a:p>
          <a:p>
            <a:pPr algn="r" rtl="1"/>
            <a:endParaRPr lang="ar-SA" sz="2400" dirty="0">
              <a:cs typeface="Ali-A-Sahifa" pitchFamily="2" charset="-78"/>
            </a:endParaRPr>
          </a:p>
          <a:p>
            <a:pPr algn="r" rtl="1"/>
            <a:r>
              <a:rPr lang="ar-SA" sz="2400" dirty="0">
                <a:cs typeface="Ali-A-Sahifa" pitchFamily="2" charset="-78"/>
              </a:rPr>
              <a:t>– أذرعات</a:t>
            </a:r>
          </a:p>
          <a:p>
            <a:pPr algn="r" rtl="1"/>
            <a:endParaRPr lang="ar-SA" sz="2400" dirty="0">
              <a:cs typeface="Ali-A-Sahifa" pitchFamily="2" charset="-78"/>
            </a:endParaRPr>
          </a:p>
        </p:txBody>
      </p:sp>
    </p:spTree>
    <p:extLst>
      <p:ext uri="{BB962C8B-B14F-4D97-AF65-F5344CB8AC3E}">
        <p14:creationId xmlns:p14="http://schemas.microsoft.com/office/powerpoint/2010/main" val="32498434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5782"/>
            <a:ext cx="10515600" cy="5521181"/>
          </a:xfrm>
        </p:spPr>
        <p:txBody>
          <a:bodyPr>
            <a:normAutofit/>
          </a:bodyPr>
          <a:lstStyle/>
          <a:p>
            <a:pPr algn="r" rtl="1"/>
            <a:r>
              <a:rPr lang="ar-SA" dirty="0">
                <a:cs typeface="Ali-A-Sahifa Bold" pitchFamily="2" charset="-78"/>
              </a:rPr>
              <a:t>وتعرب إعرابه كمثال :</a:t>
            </a:r>
          </a:p>
          <a:p>
            <a:pPr algn="r" rtl="1"/>
            <a:endParaRPr lang="ar-SA" dirty="0">
              <a:cs typeface="Ali-A-Sahifa Bold" pitchFamily="2" charset="-78"/>
            </a:endParaRPr>
          </a:p>
          <a:p>
            <a:pPr algn="r" rtl="1"/>
            <a:r>
              <a:rPr lang="ar-SA" b="1" dirty="0">
                <a:solidFill>
                  <a:srgbClr val="FF0000"/>
                </a:solidFill>
                <a:cs typeface="Ali-A-Sahifa Bold" pitchFamily="2" charset="-78"/>
              </a:rPr>
              <a:t>– الأمهات أولاتُ فضل .</a:t>
            </a:r>
          </a:p>
          <a:p>
            <a:pPr algn="r" rtl="1"/>
            <a:endParaRPr lang="ar-SA" dirty="0">
              <a:cs typeface="Ali-A-Sahifa Bold" pitchFamily="2" charset="-78"/>
            </a:endParaRPr>
          </a:p>
          <a:p>
            <a:pPr algn="r" rtl="1"/>
            <a:r>
              <a:rPr lang="ar-SA" dirty="0">
                <a:cs typeface="Ali-A-Sahifa Bold" pitchFamily="2" charset="-78"/>
              </a:rPr>
              <a:t>أولاتُ : خبر مرفوع بالضمة لأنه ملحق بجمع المؤنث السالم .</a:t>
            </a:r>
          </a:p>
          <a:p>
            <a:pPr algn="r" rtl="1"/>
            <a:endParaRPr lang="ar-SA" dirty="0">
              <a:cs typeface="Ali-A-Sahifa Bold" pitchFamily="2" charset="-78"/>
            </a:endParaRPr>
          </a:p>
          <a:p>
            <a:pPr algn="r" rtl="1"/>
            <a:r>
              <a:rPr lang="ar-SA" dirty="0">
                <a:cs typeface="Ali-A-Sahifa Bold" pitchFamily="2" charset="-78"/>
              </a:rPr>
              <a:t>– وقفت بعرفاتٍ</a:t>
            </a:r>
          </a:p>
          <a:p>
            <a:pPr algn="r" rtl="1"/>
            <a:endParaRPr lang="ar-SA" dirty="0">
              <a:cs typeface="Ali-A-Sahifa Bold" pitchFamily="2" charset="-78"/>
            </a:endParaRPr>
          </a:p>
          <a:p>
            <a:pPr algn="r" rtl="1"/>
            <a:r>
              <a:rPr lang="ar-SA" dirty="0">
                <a:cs typeface="Ali-A-Sahifa Bold" pitchFamily="2" charset="-78"/>
              </a:rPr>
              <a:t>بعرفاتٍ : اسم مجرور بالكسرة لأنه ملحق بجمع المؤنث السالم .</a:t>
            </a:r>
          </a:p>
          <a:p>
            <a:pPr algn="r" rtl="1"/>
            <a:endParaRPr lang="ar-SA" dirty="0">
              <a:cs typeface="Ali-A-Sahifa Bold" pitchFamily="2" charset="-78"/>
            </a:endParaRPr>
          </a:p>
          <a:p>
            <a:pPr algn="r" rtl="1"/>
            <a:endParaRPr lang="ar-SA" dirty="0">
              <a:cs typeface="Ali-A-Sahifa Bold" pitchFamily="2" charset="-78"/>
            </a:endParaRPr>
          </a:p>
          <a:p>
            <a:pPr algn="r" rtl="1"/>
            <a:endParaRPr lang="en-US" dirty="0">
              <a:cs typeface="Ali-A-Sahifa Bold" pitchFamily="2" charset="-78"/>
            </a:endParaRPr>
          </a:p>
        </p:txBody>
      </p:sp>
    </p:spTree>
    <p:extLst>
      <p:ext uri="{BB962C8B-B14F-4D97-AF65-F5344CB8AC3E}">
        <p14:creationId xmlns:p14="http://schemas.microsoft.com/office/powerpoint/2010/main" val="37113931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693" y="996043"/>
            <a:ext cx="10872107" cy="5180920"/>
          </a:xfrm>
        </p:spPr>
        <p:txBody>
          <a:bodyPr>
            <a:normAutofit/>
          </a:bodyPr>
          <a:lstStyle/>
          <a:p>
            <a:pPr algn="r" rtl="1"/>
            <a:r>
              <a:rPr lang="ar-SA" sz="5400" dirty="0">
                <a:cs typeface="Ali-A-Sahifa" pitchFamily="2" charset="-78"/>
              </a:rPr>
              <a:t>2- </a:t>
            </a:r>
            <a:r>
              <a:rPr lang="ar-SA" sz="9600" dirty="0">
                <a:solidFill>
                  <a:srgbClr val="00B050"/>
                </a:solidFill>
                <a:cs typeface="Ali-A-Sahifa" pitchFamily="2" charset="-78"/>
              </a:rPr>
              <a:t>الإعراب التقديري</a:t>
            </a:r>
            <a:r>
              <a:rPr lang="ar-SA" sz="5400" dirty="0">
                <a:cs typeface="Ali-A-Sahifa" pitchFamily="2" charset="-78"/>
              </a:rPr>
              <a:t>:هو عدم ظهور الحركة الإعرابية في آخر الكلمة، وإنَّما تُقدر علامة إعرابه تقديرًا لعدة أسباب، وهي: التعذّر، الثّقل، واشتغال المحل بحركة مناسبة.</a:t>
            </a:r>
          </a:p>
          <a:p>
            <a:pPr algn="r" rtl="1"/>
            <a:endParaRPr lang="en-US" sz="5400" dirty="0">
              <a:cs typeface="Ali-A-Sahifa" pitchFamily="2" charset="-78"/>
            </a:endParaRPr>
          </a:p>
        </p:txBody>
      </p:sp>
    </p:spTree>
    <p:extLst>
      <p:ext uri="{BB962C8B-B14F-4D97-AF65-F5344CB8AC3E}">
        <p14:creationId xmlns:p14="http://schemas.microsoft.com/office/powerpoint/2010/main" val="18231498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6600" b="1" dirty="0">
                <a:solidFill>
                  <a:srgbClr val="7030A0"/>
                </a:solidFill>
              </a:rPr>
              <a:t>حالات الإعراب التقديري</a:t>
            </a:r>
            <a:endParaRPr lang="en-US" sz="6600" b="1" dirty="0">
              <a:solidFill>
                <a:srgbClr val="7030A0"/>
              </a:solidFill>
            </a:endParaRPr>
          </a:p>
        </p:txBody>
      </p:sp>
      <p:sp>
        <p:nvSpPr>
          <p:cNvPr id="3" name="Content Placeholder 2"/>
          <p:cNvSpPr>
            <a:spLocks noGrp="1"/>
          </p:cNvSpPr>
          <p:nvPr>
            <p:ph idx="1"/>
          </p:nvPr>
        </p:nvSpPr>
        <p:spPr>
          <a:xfrm>
            <a:off x="572655" y="1533236"/>
            <a:ext cx="11277600" cy="4643727"/>
          </a:xfrm>
        </p:spPr>
        <p:txBody>
          <a:bodyPr>
            <a:normAutofit fontScale="70000" lnSpcReduction="20000"/>
          </a:bodyPr>
          <a:lstStyle/>
          <a:p>
            <a:pPr algn="r" rtl="1"/>
            <a:endParaRPr lang="ar-SA" dirty="0">
              <a:cs typeface="Ali-A-Sahifa" pitchFamily="2" charset="-78"/>
            </a:endParaRPr>
          </a:p>
          <a:p>
            <a:pPr algn="r" rtl="1"/>
            <a:r>
              <a:rPr lang="ar-SA" sz="7000" dirty="0">
                <a:cs typeface="Ali-A-Sahifa" pitchFamily="2" charset="-78"/>
              </a:rPr>
              <a:t>تُقدر العلامات الإعرابيّة في المواضع التالية:</a:t>
            </a:r>
          </a:p>
          <a:p>
            <a:pPr algn="r" rtl="1"/>
            <a:r>
              <a:rPr lang="ar-SA" sz="5100" b="1" dirty="0">
                <a:solidFill>
                  <a:srgbClr val="FF0000"/>
                </a:solidFill>
                <a:cs typeface="Ali-A-Sahifa" pitchFamily="2" charset="-78"/>
              </a:rPr>
              <a:t>الاسم المقصور</a:t>
            </a:r>
          </a:p>
          <a:p>
            <a:pPr algn="just" rtl="1"/>
            <a:r>
              <a:rPr lang="ar-SA" sz="9800" dirty="0">
                <a:cs typeface="Ali-A-Sahifa" pitchFamily="2" charset="-78"/>
              </a:rPr>
              <a:t>هو كلّ اسم مُعرب ينتهي بألف لازمة، ويكون الحرف الذي قبلها مفتوحًا، وتُكتب الألف بطريقتين( ا - ى )، مثل:" مستشفى، عصا، بشرى، سلوى، كبرى، رنا) </a:t>
            </a:r>
            <a:endParaRPr lang="en-US" dirty="0">
              <a:cs typeface="Ali-A-Sahifa" pitchFamily="2" charset="-78"/>
            </a:endParaRPr>
          </a:p>
        </p:txBody>
      </p:sp>
    </p:spTree>
    <p:extLst>
      <p:ext uri="{BB962C8B-B14F-4D97-AF65-F5344CB8AC3E}">
        <p14:creationId xmlns:p14="http://schemas.microsoft.com/office/powerpoint/2010/main" val="26327546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14293"/>
          </a:xfrm>
        </p:spPr>
        <p:txBody>
          <a:bodyPr/>
          <a:lstStyle/>
          <a:p>
            <a:pPr algn="r" rtl="1"/>
            <a:r>
              <a:rPr lang="ar-SA" dirty="0"/>
              <a:t>أمثلة على الاعراب التقديري (الاسم المقصور)</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ar-SA" sz="4800" dirty="0">
                <a:solidFill>
                  <a:srgbClr val="FF0000"/>
                </a:solidFill>
              </a:rPr>
              <a:t>سلوى</a:t>
            </a:r>
            <a:r>
              <a:rPr lang="ar-SA" sz="4800" dirty="0"/>
              <a:t> فتاةٌ مهذبةٌ.</a:t>
            </a:r>
          </a:p>
          <a:p>
            <a:pPr algn="r" rtl="1"/>
            <a:r>
              <a:rPr lang="ar-SA" dirty="0"/>
              <a:t>مبتدأ مرفوع وعلامة رفعه الضمة المُقدرة على آخره منع من ظهورها التعذّر. </a:t>
            </a:r>
          </a:p>
          <a:p>
            <a:pPr algn="r" rtl="1"/>
            <a:r>
              <a:rPr lang="ar-SA" dirty="0"/>
              <a:t>إنَّ </a:t>
            </a:r>
            <a:r>
              <a:rPr lang="ar-SA" sz="5800" dirty="0">
                <a:solidFill>
                  <a:srgbClr val="FF0000"/>
                </a:solidFill>
              </a:rPr>
              <a:t>سلوى</a:t>
            </a:r>
            <a:r>
              <a:rPr lang="ar-SA" dirty="0"/>
              <a:t> فتاةٌ مهذبةٌ</a:t>
            </a:r>
          </a:p>
          <a:p>
            <a:pPr algn="r" rtl="1"/>
            <a:r>
              <a:rPr lang="ar-SA" dirty="0"/>
              <a:t>سلوى اسم إنَّ منصوب وعلامة نصبه الفتحة منع من ظهورها التعذر</a:t>
            </a:r>
          </a:p>
          <a:p>
            <a:pPr algn="r" rtl="1"/>
            <a:r>
              <a:rPr lang="ar-SA" sz="4800" dirty="0"/>
              <a:t>إنَّ </a:t>
            </a:r>
            <a:r>
              <a:rPr lang="ar-SA" sz="4800" dirty="0">
                <a:solidFill>
                  <a:srgbClr val="FF0000"/>
                </a:solidFill>
              </a:rPr>
              <a:t>رنا</a:t>
            </a:r>
            <a:r>
              <a:rPr lang="ar-SA" sz="4800" dirty="0"/>
              <a:t> تُحبُ الأماكنَ الهادئةَ.</a:t>
            </a:r>
          </a:p>
          <a:p>
            <a:pPr algn="r" rtl="1"/>
            <a:r>
              <a:rPr lang="ar-SA" dirty="0">
                <a:solidFill>
                  <a:srgbClr val="FF0000"/>
                </a:solidFill>
              </a:rPr>
              <a:t>رنا</a:t>
            </a:r>
            <a:r>
              <a:rPr lang="ar-SA" dirty="0"/>
              <a:t> اسم إنِّ منصوب وعلامة نصبه الفتحة المقدرة على آخره منع من ظهورها التعذّر.</a:t>
            </a:r>
          </a:p>
          <a:p>
            <a:pPr algn="r" rtl="1"/>
            <a:r>
              <a:rPr lang="ar-SA" dirty="0"/>
              <a:t>يعطفُ محمد على أُخته </a:t>
            </a:r>
            <a:r>
              <a:rPr lang="ar-SA" dirty="0">
                <a:solidFill>
                  <a:srgbClr val="FF0000"/>
                </a:solidFill>
              </a:rPr>
              <a:t>الصغرى</a:t>
            </a:r>
            <a:r>
              <a:rPr lang="ar-SA" dirty="0"/>
              <a:t>.</a:t>
            </a:r>
          </a:p>
          <a:p>
            <a:pPr algn="r" rtl="1"/>
            <a:r>
              <a:rPr lang="ar-SA" dirty="0"/>
              <a:t>	نعت مجرور وعلامة جره الكسرة المقدرة على آخره منع من ظهورها التعذر</a:t>
            </a:r>
            <a:endParaRPr lang="en-US" dirty="0"/>
          </a:p>
        </p:txBody>
      </p:sp>
    </p:spTree>
    <p:extLst>
      <p:ext uri="{BB962C8B-B14F-4D97-AF65-F5344CB8AC3E}">
        <p14:creationId xmlns:p14="http://schemas.microsoft.com/office/powerpoint/2010/main" val="1687937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2114" y="739775"/>
            <a:ext cx="10515600" cy="5456918"/>
          </a:xfrm>
        </p:spPr>
        <p:txBody>
          <a:bodyPr>
            <a:normAutofit/>
          </a:bodyPr>
          <a:lstStyle/>
          <a:p>
            <a:pPr algn="r" rtl="1"/>
            <a:r>
              <a:rPr lang="ar-SA" sz="8800" dirty="0"/>
              <a:t>نجا </a:t>
            </a:r>
            <a:r>
              <a:rPr lang="ar-SA" sz="8800" dirty="0">
                <a:solidFill>
                  <a:srgbClr val="00B050"/>
                </a:solidFill>
              </a:rPr>
              <a:t>الفتى</a:t>
            </a:r>
            <a:r>
              <a:rPr lang="ar-SA" sz="8800" dirty="0"/>
              <a:t> من الغرق .</a:t>
            </a:r>
          </a:p>
          <a:p>
            <a:pPr algn="r" rtl="1"/>
            <a:r>
              <a:rPr lang="ar-SA" sz="8800" dirty="0"/>
              <a:t>– ضاعت </a:t>
            </a:r>
            <a:r>
              <a:rPr lang="ar-SA" sz="8800" dirty="0">
                <a:solidFill>
                  <a:srgbClr val="00B050"/>
                </a:solidFill>
              </a:rPr>
              <a:t>العصا</a:t>
            </a:r>
            <a:r>
              <a:rPr lang="ar-SA" sz="8800" dirty="0"/>
              <a:t> .</a:t>
            </a:r>
          </a:p>
          <a:p>
            <a:pPr algn="r" rtl="1"/>
            <a:r>
              <a:rPr lang="ar-SA" sz="9600" dirty="0"/>
              <a:t>– نالني </a:t>
            </a:r>
            <a:r>
              <a:rPr lang="ar-SA" sz="9600" dirty="0">
                <a:solidFill>
                  <a:srgbClr val="00B050"/>
                </a:solidFill>
              </a:rPr>
              <a:t>الأذى</a:t>
            </a:r>
            <a:r>
              <a:rPr lang="ar-SA" sz="9600" dirty="0"/>
              <a:t> .</a:t>
            </a:r>
            <a:endParaRPr lang="en-US" sz="9600" dirty="0"/>
          </a:p>
        </p:txBody>
      </p:sp>
    </p:spTree>
    <p:extLst>
      <p:ext uri="{BB962C8B-B14F-4D97-AF65-F5344CB8AC3E}">
        <p14:creationId xmlns:p14="http://schemas.microsoft.com/office/powerpoint/2010/main" val="21594139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1093"/>
          </a:xfrm>
        </p:spPr>
        <p:txBody>
          <a:bodyPr/>
          <a:lstStyle/>
          <a:p>
            <a:pPr algn="r" rtl="1"/>
            <a:r>
              <a:rPr lang="ar-SA" dirty="0">
                <a:solidFill>
                  <a:srgbClr val="00B050"/>
                </a:solidFill>
              </a:rPr>
              <a:t>الاسم المنقوص </a:t>
            </a:r>
            <a:endParaRPr lang="en-US" dirty="0">
              <a:solidFill>
                <a:srgbClr val="00B050"/>
              </a:solidFill>
            </a:endParaRPr>
          </a:p>
        </p:txBody>
      </p:sp>
      <p:sp>
        <p:nvSpPr>
          <p:cNvPr id="3" name="Content Placeholder 2"/>
          <p:cNvSpPr>
            <a:spLocks noGrp="1"/>
          </p:cNvSpPr>
          <p:nvPr>
            <p:ph idx="1"/>
          </p:nvPr>
        </p:nvSpPr>
        <p:spPr>
          <a:xfrm>
            <a:off x="838200" y="1126836"/>
            <a:ext cx="10515600" cy="5412509"/>
          </a:xfrm>
        </p:spPr>
        <p:txBody>
          <a:bodyPr>
            <a:noAutofit/>
          </a:bodyPr>
          <a:lstStyle/>
          <a:p>
            <a:pPr algn="just" rtl="1"/>
            <a:endParaRPr lang="ar-SA" sz="1400" dirty="0">
              <a:cs typeface="Ali-A-Alwand" pitchFamily="2" charset="-78"/>
            </a:endParaRPr>
          </a:p>
          <a:p>
            <a:pPr algn="just" rtl="1"/>
            <a:r>
              <a:rPr lang="ar-SA" sz="3600" dirty="0">
                <a:cs typeface="Ali-A-Alwand" pitchFamily="2" charset="-78"/>
              </a:rPr>
              <a:t>الاسم المنقوص هو: كلُّ اسمٍ ينتهي بياءٍ أصليّة، غير مشدّدة، قبلَها كسرة، مثل: </a:t>
            </a:r>
            <a:r>
              <a:rPr lang="ar-SA" sz="3600" dirty="0">
                <a:solidFill>
                  <a:srgbClr val="FF0000"/>
                </a:solidFill>
                <a:cs typeface="Ali-A-Alwand" pitchFamily="2" charset="-78"/>
              </a:rPr>
              <a:t>الراعي</a:t>
            </a:r>
            <a:r>
              <a:rPr lang="ar-SA" sz="3600" dirty="0">
                <a:cs typeface="Ali-A-Alwand" pitchFamily="2" charset="-78"/>
              </a:rPr>
              <a:t>، </a:t>
            </a:r>
            <a:r>
              <a:rPr lang="ar-SA" sz="3600" dirty="0">
                <a:solidFill>
                  <a:srgbClr val="FF0000"/>
                </a:solidFill>
                <a:cs typeface="Ali-A-Alwand" pitchFamily="2" charset="-78"/>
              </a:rPr>
              <a:t>الجاري</a:t>
            </a:r>
            <a:r>
              <a:rPr lang="ar-SA" sz="3600" dirty="0">
                <a:cs typeface="Ali-A-Alwand" pitchFamily="2" charset="-78"/>
              </a:rPr>
              <a:t>، </a:t>
            </a:r>
            <a:r>
              <a:rPr lang="ar-SA" sz="3600" dirty="0">
                <a:solidFill>
                  <a:srgbClr val="FF0000"/>
                </a:solidFill>
                <a:cs typeface="Ali-A-Alwand" pitchFamily="2" charset="-78"/>
              </a:rPr>
              <a:t>الثواني</a:t>
            </a:r>
            <a:r>
              <a:rPr lang="ar-SA" sz="3600" dirty="0">
                <a:cs typeface="Ali-A-Alwand" pitchFamily="2" charset="-78"/>
              </a:rPr>
              <a:t>، </a:t>
            </a:r>
            <a:r>
              <a:rPr lang="ar-SA" sz="3600" dirty="0">
                <a:solidFill>
                  <a:srgbClr val="FF0000"/>
                </a:solidFill>
                <a:cs typeface="Ali-A-Alwand" pitchFamily="2" charset="-78"/>
              </a:rPr>
              <a:t>الرامي</a:t>
            </a:r>
            <a:r>
              <a:rPr lang="ar-SA" sz="3600" dirty="0">
                <a:cs typeface="Ali-A-Alwand" pitchFamily="2" charset="-78"/>
              </a:rPr>
              <a:t>، </a:t>
            </a:r>
            <a:r>
              <a:rPr lang="ar-SA" sz="3600" dirty="0">
                <a:solidFill>
                  <a:srgbClr val="FF0000"/>
                </a:solidFill>
                <a:cs typeface="Ali-A-Alwand" pitchFamily="2" charset="-78"/>
              </a:rPr>
              <a:t>القاضي</a:t>
            </a:r>
            <a:r>
              <a:rPr lang="ar-SA" sz="3600" dirty="0">
                <a:cs typeface="Ali-A-Alwand" pitchFamily="2" charset="-78"/>
              </a:rPr>
              <a:t> فإن اختل قيد مما سبق لا يُعدُّ الاسم منقوصًا، نحو: (</a:t>
            </a:r>
            <a:r>
              <a:rPr lang="ar-SA" sz="3600" dirty="0">
                <a:solidFill>
                  <a:srgbClr val="FF0000"/>
                </a:solidFill>
                <a:cs typeface="Ali-A-Alwand" pitchFamily="2" charset="-78"/>
              </a:rPr>
              <a:t>ظبْي</a:t>
            </a:r>
            <a:r>
              <a:rPr lang="ar-SA" sz="3600" dirty="0">
                <a:cs typeface="Ali-A-Alwand" pitchFamily="2" charset="-78"/>
              </a:rPr>
              <a:t>)؛ لأنّ ما قبل الياء ليس مكسورًا، ولا (</a:t>
            </a:r>
            <a:r>
              <a:rPr lang="ar-SA" sz="3600" dirty="0">
                <a:solidFill>
                  <a:srgbClr val="FF0000"/>
                </a:solidFill>
                <a:cs typeface="Ali-A-Alwand" pitchFamily="2" charset="-78"/>
              </a:rPr>
              <a:t>قلـمِي</a:t>
            </a:r>
            <a:r>
              <a:rPr lang="ar-SA" sz="3600" dirty="0">
                <a:cs typeface="Ali-A-Alwand" pitchFamily="2" charset="-78"/>
              </a:rPr>
              <a:t>)؛ لأنّ الياءَ غيرُ أصليّة، بل هي ياء المتكلّم، ولا (</a:t>
            </a:r>
            <a:r>
              <a:rPr lang="ar-SA" sz="3600" dirty="0">
                <a:solidFill>
                  <a:srgbClr val="FF0000"/>
                </a:solidFill>
                <a:cs typeface="Ali-A-Alwand" pitchFamily="2" charset="-78"/>
              </a:rPr>
              <a:t>عربيّ</a:t>
            </a:r>
            <a:r>
              <a:rPr lang="ar-SA" sz="3600" dirty="0">
                <a:cs typeface="Ali-A-Alwand" pitchFamily="2" charset="-78"/>
              </a:rPr>
              <a:t>)؛ لأنّ الياء مُشدّدة  ياء النسبة.</a:t>
            </a:r>
            <a:endParaRPr lang="ar-SA" sz="1400" dirty="0">
              <a:cs typeface="Ali-A-Alwand" pitchFamily="2" charset="-78"/>
            </a:endParaRPr>
          </a:p>
          <a:p>
            <a:pPr algn="just" rtl="1"/>
            <a:r>
              <a:rPr lang="ar-SA" sz="4400" dirty="0">
                <a:cs typeface="Ali-A-Alwand" pitchFamily="2" charset="-78"/>
              </a:rPr>
              <a:t>تُحذف الياء من آخر الاسم المنقوص غير المضاف وغير المعرّف بـ(ال)، وذلك في حالتي الرفع والجرّ، وينوّن بكسرتين للعوض، وتكون علامة إعرابه الحركة المقدّرة على الياء المحذوفة، وقد منع من ظهورها الثقل، نحو: هذا وادٍ عميقٌ، مررتُ براعٍ نشيطٍ.</a:t>
            </a:r>
          </a:p>
          <a:p>
            <a:pPr algn="just" rtl="1"/>
            <a:endParaRPr lang="ar-SA" sz="1400" dirty="0">
              <a:cs typeface="Ali-A-Alwand" pitchFamily="2" charset="-78"/>
            </a:endParaRPr>
          </a:p>
          <a:p>
            <a:pPr algn="just" rtl="1"/>
            <a:r>
              <a:rPr lang="ar-SA" sz="6000" dirty="0">
                <a:cs typeface="Ali-A-Alwand" pitchFamily="2" charset="-78"/>
              </a:rPr>
              <a:t> </a:t>
            </a:r>
            <a:endParaRPr lang="en-US" sz="1400" dirty="0">
              <a:cs typeface="Ali-A-Alwand" pitchFamily="2" charset="-78"/>
            </a:endParaRPr>
          </a:p>
        </p:txBody>
      </p:sp>
    </p:spTree>
    <p:extLst>
      <p:ext uri="{BB962C8B-B14F-4D97-AF65-F5344CB8AC3E}">
        <p14:creationId xmlns:p14="http://schemas.microsoft.com/office/powerpoint/2010/main" val="209451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أنواع الاعراب</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437" y="701964"/>
            <a:ext cx="10982036" cy="5474999"/>
          </a:xfrm>
        </p:spPr>
      </p:pic>
    </p:spTree>
    <p:extLst>
      <p:ext uri="{BB962C8B-B14F-4D97-AF65-F5344CB8AC3E}">
        <p14:creationId xmlns:p14="http://schemas.microsoft.com/office/powerpoint/2010/main" val="6370473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481692"/>
            <a:ext cx="11092543" cy="6082393"/>
          </a:xfrm>
        </p:spPr>
        <p:txBody>
          <a:bodyPr/>
          <a:lstStyle/>
          <a:p>
            <a:pPr algn="r" rtl="1"/>
            <a:r>
              <a:rPr lang="ar-SA" b="1" dirty="0">
                <a:solidFill>
                  <a:srgbClr val="FF0000"/>
                </a:solidFill>
                <a:cs typeface="Ali-A-Sahifa" pitchFamily="2" charset="-78"/>
              </a:rPr>
              <a:t>لا تُحذف الياء من الاسم المنقوص في هذه المواضع:</a:t>
            </a:r>
          </a:p>
          <a:p>
            <a:pPr algn="r" rtl="1"/>
            <a:r>
              <a:rPr lang="ar-SA" sz="4400" dirty="0">
                <a:cs typeface="Ali-A-Sahifa" pitchFamily="2" charset="-78"/>
              </a:rPr>
              <a:t>    إذا كان مضافًا، نحو: حضر قاضي المدينة.</a:t>
            </a:r>
          </a:p>
          <a:p>
            <a:pPr algn="r" rtl="1"/>
            <a:r>
              <a:rPr lang="ar-SA" sz="4400" dirty="0">
                <a:cs typeface="Ali-A-Sahifa" pitchFamily="2" charset="-78"/>
              </a:rPr>
              <a:t>    إذا كان معرّفًا بِـ (ال)، نحو: التَّقِي، القاضي، المحامي.</a:t>
            </a:r>
          </a:p>
          <a:p>
            <a:pPr algn="r" rtl="1"/>
            <a:r>
              <a:rPr lang="ar-SA" sz="4400" dirty="0">
                <a:cs typeface="Ali-A-Sahifa" pitchFamily="2" charset="-78"/>
              </a:rPr>
              <a:t>    في حالة النصب، تظهر الفتحة على الياء لخفّتها، ولا يوجد هُنا التقاء لساكنين، نحو: شاهدت قاضيًا </a:t>
            </a:r>
          </a:p>
          <a:p>
            <a:pPr algn="r" rtl="1"/>
            <a:r>
              <a:rPr lang="ar-SA" sz="4400" dirty="0">
                <a:cs typeface="Ali-A-Sahifa" pitchFamily="2" charset="-78"/>
              </a:rPr>
              <a:t>قال تعالى: </a:t>
            </a:r>
          </a:p>
          <a:p>
            <a:pPr algn="r" rtl="1"/>
            <a:r>
              <a:rPr lang="ar-SA" sz="4400" dirty="0">
                <a:cs typeface="Ali-A-Sahifa" pitchFamily="2" charset="-78"/>
              </a:rPr>
              <a:t>[يَا قَوْمَنَا أَجِيبُوا </a:t>
            </a:r>
            <a:r>
              <a:rPr lang="ar-SA" sz="4400" dirty="0">
                <a:solidFill>
                  <a:srgbClr val="FF0000"/>
                </a:solidFill>
                <a:cs typeface="Ali-A-Sahifa" pitchFamily="2" charset="-78"/>
              </a:rPr>
              <a:t>دَاعِيَ</a:t>
            </a:r>
            <a:r>
              <a:rPr lang="ar-SA" sz="4400" dirty="0">
                <a:cs typeface="Ali-A-Sahifa" pitchFamily="2" charset="-78"/>
              </a:rPr>
              <a:t> اللَّهِ. الأحقاف: 31].</a:t>
            </a:r>
          </a:p>
          <a:p>
            <a:pPr algn="r" rtl="1"/>
            <a:endParaRPr lang="en-US" sz="4400" dirty="0">
              <a:cs typeface="Ali-A-Sahifa" pitchFamily="2" charset="-78"/>
            </a:endParaRPr>
          </a:p>
        </p:txBody>
      </p:sp>
    </p:spTree>
    <p:extLst>
      <p:ext uri="{BB962C8B-B14F-4D97-AF65-F5344CB8AC3E}">
        <p14:creationId xmlns:p14="http://schemas.microsoft.com/office/powerpoint/2010/main" val="27033513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4327"/>
            <a:ext cx="10515600" cy="5382636"/>
          </a:xfrm>
        </p:spPr>
        <p:txBody>
          <a:bodyPr>
            <a:normAutofit fontScale="32500" lnSpcReduction="20000"/>
          </a:bodyPr>
          <a:lstStyle/>
          <a:p>
            <a:pPr algn="r" rtl="1"/>
            <a:r>
              <a:rPr lang="ar-SA" sz="12800" dirty="0"/>
              <a:t>جاء </a:t>
            </a:r>
            <a:r>
              <a:rPr lang="ar-SA" sz="12800" dirty="0">
                <a:solidFill>
                  <a:srgbClr val="FF0000"/>
                </a:solidFill>
              </a:rPr>
              <a:t>المحامِي</a:t>
            </a:r>
            <a:r>
              <a:rPr lang="ar-SA" sz="12800" dirty="0"/>
              <a:t>.</a:t>
            </a:r>
          </a:p>
          <a:p>
            <a:pPr algn="r" rtl="1"/>
            <a:r>
              <a:rPr lang="ar-SA" dirty="0"/>
              <a:t>	</a:t>
            </a:r>
          </a:p>
          <a:p>
            <a:pPr algn="r" rtl="1"/>
            <a:r>
              <a:rPr lang="ar-SA" sz="7400" dirty="0"/>
              <a:t>فاعل مرفوع وعلامة رفعة الضمة المقدرة على آخره منع من ظهورها </a:t>
            </a:r>
            <a:r>
              <a:rPr lang="ar-SA" sz="14400" dirty="0">
                <a:solidFill>
                  <a:srgbClr val="FF0000"/>
                </a:solidFill>
              </a:rPr>
              <a:t>الثِقَل</a:t>
            </a:r>
            <a:r>
              <a:rPr lang="ar-SA" sz="7400" dirty="0"/>
              <a:t>.</a:t>
            </a:r>
          </a:p>
          <a:p>
            <a:pPr algn="r" rtl="1"/>
            <a:r>
              <a:rPr lang="ar-SA" sz="6700" dirty="0"/>
              <a:t>مررْتُ بالمحامِي.</a:t>
            </a:r>
          </a:p>
          <a:p>
            <a:pPr algn="r" rtl="1"/>
            <a:r>
              <a:rPr lang="ar-SA" dirty="0"/>
              <a:t>	</a:t>
            </a:r>
          </a:p>
          <a:p>
            <a:pPr algn="r" rtl="1"/>
            <a:r>
              <a:rPr lang="ar-SA" sz="7200" dirty="0"/>
              <a:t>اسم مجرور وعلامة جره الكسرة المقدرة على آخره منع من ظهورها </a:t>
            </a:r>
            <a:r>
              <a:rPr lang="ar-SA" sz="16000" dirty="0"/>
              <a:t>الثقل</a:t>
            </a:r>
            <a:r>
              <a:rPr lang="ar-SA" sz="7200" dirty="0"/>
              <a:t>.</a:t>
            </a:r>
          </a:p>
          <a:p>
            <a:pPr algn="r" rtl="1"/>
            <a:r>
              <a:rPr lang="ar-SA" sz="8400" dirty="0"/>
              <a:t>رأيْتُ </a:t>
            </a:r>
            <a:r>
              <a:rPr lang="ar-SA" sz="8400" dirty="0">
                <a:solidFill>
                  <a:srgbClr val="FF0000"/>
                </a:solidFill>
              </a:rPr>
              <a:t>المحاميَ</a:t>
            </a:r>
            <a:r>
              <a:rPr lang="ar-SA" sz="8400" dirty="0"/>
              <a:t>.</a:t>
            </a:r>
          </a:p>
          <a:p>
            <a:pPr algn="r" rtl="1"/>
            <a:r>
              <a:rPr lang="ar-SA" dirty="0"/>
              <a:t>	</a:t>
            </a:r>
          </a:p>
          <a:p>
            <a:pPr algn="r" rtl="1"/>
            <a:r>
              <a:rPr lang="ar-SA" sz="9600" dirty="0"/>
              <a:t>مفعول به منصوب وعلامة نصبه الفتحة الظاهرة على آخره.</a:t>
            </a:r>
          </a:p>
          <a:p>
            <a:pPr algn="r" rtl="1"/>
            <a:r>
              <a:rPr lang="ar-SA" sz="9000" dirty="0"/>
              <a:t>ذهبْتُ إلى محامٍ.</a:t>
            </a:r>
          </a:p>
          <a:p>
            <a:pPr algn="r" rtl="1"/>
            <a:r>
              <a:rPr lang="ar-SA" dirty="0"/>
              <a:t>	</a:t>
            </a:r>
          </a:p>
          <a:p>
            <a:pPr algn="r" rtl="1"/>
            <a:r>
              <a:rPr lang="ar-SA" sz="8000" dirty="0"/>
              <a:t>اسم مجرور وعلامة جره الكسرة المقدرة على الياء المحذوفة للتخفيف.</a:t>
            </a:r>
          </a:p>
        </p:txBody>
      </p:sp>
    </p:spTree>
    <p:extLst>
      <p:ext uri="{BB962C8B-B14F-4D97-AF65-F5344CB8AC3E}">
        <p14:creationId xmlns:p14="http://schemas.microsoft.com/office/powerpoint/2010/main" val="16228591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43709"/>
            <a:ext cx="10515600" cy="5133254"/>
          </a:xfrm>
        </p:spPr>
        <p:txBody>
          <a:bodyPr/>
          <a:lstStyle/>
          <a:p>
            <a:pPr algn="r" rtl="1"/>
            <a:r>
              <a:rPr lang="ar-SA" dirty="0">
                <a:solidFill>
                  <a:srgbClr val="FF0000"/>
                </a:solidFill>
              </a:rPr>
              <a:t>المؤمنُ راضٍ بقضاءِ اللهِ.</a:t>
            </a:r>
          </a:p>
          <a:p>
            <a:pPr algn="r" rtl="1"/>
            <a:r>
              <a:rPr lang="ar-SA" dirty="0"/>
              <a:t>	</a:t>
            </a:r>
          </a:p>
          <a:p>
            <a:pPr algn="r" rtl="1"/>
            <a:r>
              <a:rPr lang="ar-SA" dirty="0"/>
              <a:t>خبر المبتدأ مرفوع وعلامة رفعه الضمة المقدرة على الياء المحذوفة للتخفيف.</a:t>
            </a:r>
          </a:p>
          <a:p>
            <a:pPr algn="r" rtl="1"/>
            <a:r>
              <a:rPr lang="ar-SA" dirty="0"/>
              <a:t>حضرَ ساقِي الماءِ إلى القريةِ.</a:t>
            </a:r>
          </a:p>
          <a:p>
            <a:pPr algn="r" rtl="1"/>
            <a:r>
              <a:rPr lang="ar-SA" dirty="0"/>
              <a:t>	</a:t>
            </a:r>
          </a:p>
          <a:p>
            <a:pPr algn="r" rtl="1"/>
            <a:r>
              <a:rPr lang="ar-SA" dirty="0"/>
              <a:t>فاعل مرفوع وعلامة رفعه الضمة المقدرة على الياء منع من ظهورها الثقل، وهو مضاف.</a:t>
            </a:r>
          </a:p>
          <a:p>
            <a:pPr algn="r" rtl="1"/>
            <a:endParaRPr lang="en-US" dirty="0"/>
          </a:p>
        </p:txBody>
      </p:sp>
    </p:spTree>
    <p:extLst>
      <p:ext uri="{BB962C8B-B14F-4D97-AF65-F5344CB8AC3E}">
        <p14:creationId xmlns:p14="http://schemas.microsoft.com/office/powerpoint/2010/main" val="37671957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solidFill>
                  <a:srgbClr val="00B0F0"/>
                </a:solidFill>
              </a:rPr>
              <a:t>الاسم المضاف إلى ياء المتكلم</a:t>
            </a:r>
            <a:endParaRPr lang="en-US" dirty="0"/>
          </a:p>
        </p:txBody>
      </p:sp>
      <p:sp>
        <p:nvSpPr>
          <p:cNvPr id="3" name="Content Placeholder 2"/>
          <p:cNvSpPr>
            <a:spLocks noGrp="1"/>
          </p:cNvSpPr>
          <p:nvPr>
            <p:ph idx="1"/>
          </p:nvPr>
        </p:nvSpPr>
        <p:spPr/>
        <p:txBody>
          <a:bodyPr>
            <a:normAutofit/>
          </a:bodyPr>
          <a:lstStyle/>
          <a:p>
            <a:pPr algn="just" rtl="1"/>
            <a:r>
              <a:rPr lang="ar-SA" sz="3600" dirty="0"/>
              <a:t>عند إضافة ياء المتكلم للاسم تأتي بعد الحرف الأخير مباشرة، وهذا الحرف الأخير هو الذي توضع عليه علامات الإعراب، لكن وجود الياء يقتضي وجود كسرة تناسبها، أي أنَّ الحرف الأخير لا بدَّ أنْ يكونَ مكسورًا، ولا يُمكن تحريك الحرف الواحد بأكثر من حركة، لذلك لا تظهر علامات الإعراب الثلاثة على الحرف الأخير، وتكون مقدرة؛ لاشتغال المحل بحركة المناسبة (كسرة المناسبة)، وفيما يلي بعض الأمثلة الإعرابيّة</a:t>
            </a:r>
            <a:endParaRPr lang="en-US" sz="3600" dirty="0"/>
          </a:p>
        </p:txBody>
      </p:sp>
    </p:spTree>
    <p:extLst>
      <p:ext uri="{BB962C8B-B14F-4D97-AF65-F5344CB8AC3E}">
        <p14:creationId xmlns:p14="http://schemas.microsoft.com/office/powerpoint/2010/main" val="6447285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7091"/>
            <a:ext cx="10515600" cy="5899872"/>
          </a:xfrm>
        </p:spPr>
        <p:txBody>
          <a:bodyPr>
            <a:normAutofit fontScale="92500" lnSpcReduction="20000"/>
          </a:bodyPr>
          <a:lstStyle/>
          <a:p>
            <a:pPr algn="r" rtl="1"/>
            <a:r>
              <a:rPr lang="ar-SA" sz="3500" dirty="0">
                <a:solidFill>
                  <a:srgbClr val="00B050"/>
                </a:solidFill>
              </a:rPr>
              <a:t>إعراب الاسم المضاف إلى ياء المتكلم</a:t>
            </a:r>
          </a:p>
          <a:p>
            <a:pPr algn="r" rtl="1"/>
            <a:r>
              <a:rPr lang="ar-SA" sz="6300" dirty="0">
                <a:solidFill>
                  <a:srgbClr val="FF0000"/>
                </a:solidFill>
              </a:rPr>
              <a:t>جاء أبِي.</a:t>
            </a:r>
          </a:p>
          <a:p>
            <a:pPr algn="r" rtl="1"/>
            <a:r>
              <a:rPr lang="ar-SA" dirty="0"/>
              <a:t>	</a:t>
            </a:r>
          </a:p>
          <a:p>
            <a:pPr algn="r" rtl="1"/>
            <a:r>
              <a:rPr lang="ar-SA" dirty="0">
                <a:cs typeface="Ali-A-Sharif" pitchFamily="2" charset="-78"/>
              </a:rPr>
              <a:t>فاعل مرفوع وعلامة رفعة الضمة المقدرة على آخره منع من ظهورها اشتغال المحل بحركة المناسبة، وهو مضاف، والياء: ضمير متصل مبني على السكون في محل جر مضاف إليه.</a:t>
            </a:r>
          </a:p>
          <a:p>
            <a:pPr algn="r" rtl="1"/>
            <a:r>
              <a:rPr lang="ar-SA" sz="4600" dirty="0">
                <a:solidFill>
                  <a:srgbClr val="FF0000"/>
                </a:solidFill>
              </a:rPr>
              <a:t>رأيْتُ صديقِي.</a:t>
            </a:r>
          </a:p>
          <a:p>
            <a:pPr algn="r" rtl="1"/>
            <a:r>
              <a:rPr lang="ar-SA" dirty="0"/>
              <a:t>	</a:t>
            </a:r>
          </a:p>
          <a:p>
            <a:pPr algn="r" rtl="1"/>
            <a:r>
              <a:rPr lang="ar-SA" dirty="0">
                <a:cs typeface="Ali-A-Sharif" pitchFamily="2" charset="-78"/>
              </a:rPr>
              <a:t>مفعول به منصوب وعلامة نصبه الفتحة المقدرة على آخره منع من ظهورها اشتغال المحل بحركة المناسبة، وهو مضاف، والياء: ضمير متصل مبني على السكون في محل جر مضاف إليه.</a:t>
            </a:r>
          </a:p>
          <a:p>
            <a:pPr algn="r" rtl="1"/>
            <a:r>
              <a:rPr lang="ar-SA" sz="5800" dirty="0">
                <a:solidFill>
                  <a:srgbClr val="FF0000"/>
                </a:solidFill>
              </a:rPr>
              <a:t>مررْتُ بأصدقائِي.</a:t>
            </a:r>
          </a:p>
          <a:p>
            <a:pPr algn="r" rtl="1"/>
            <a:r>
              <a:rPr lang="ar-SA" dirty="0"/>
              <a:t>	</a:t>
            </a:r>
          </a:p>
          <a:p>
            <a:pPr algn="r" rtl="1"/>
            <a:r>
              <a:rPr lang="ar-SA" dirty="0">
                <a:cs typeface="Ali-A-Sharif" pitchFamily="2" charset="-78"/>
              </a:rPr>
              <a:t>اسم مجرور وعلامة جره الكسرة المقدرة على آخره منع من ظهورها اشتغال المحل بحركة المناسبة، وهو مضاف، والياء: ضمير متصل مبني على السكون في محل جر مضاف إليه</a:t>
            </a:r>
            <a:endParaRPr lang="en-US" dirty="0">
              <a:cs typeface="Ali-A-Sharif" pitchFamily="2" charset="-78"/>
            </a:endParaRPr>
          </a:p>
        </p:txBody>
      </p:sp>
    </p:spTree>
    <p:extLst>
      <p:ext uri="{BB962C8B-B14F-4D97-AF65-F5344CB8AC3E}">
        <p14:creationId xmlns:p14="http://schemas.microsoft.com/office/powerpoint/2010/main" val="40658835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257" y="653143"/>
            <a:ext cx="11258549" cy="5968093"/>
          </a:xfrm>
        </p:spPr>
      </p:pic>
    </p:spTree>
    <p:extLst>
      <p:ext uri="{BB962C8B-B14F-4D97-AF65-F5344CB8AC3E}">
        <p14:creationId xmlns:p14="http://schemas.microsoft.com/office/powerpoint/2010/main" val="38053040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186" y="-124734"/>
            <a:ext cx="11046278" cy="6843940"/>
          </a:xfrm>
        </p:spPr>
      </p:pic>
    </p:spTree>
    <p:extLst>
      <p:ext uri="{BB962C8B-B14F-4D97-AF65-F5344CB8AC3E}">
        <p14:creationId xmlns:p14="http://schemas.microsoft.com/office/powerpoint/2010/main" val="3480520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t>الاعراب </a:t>
            </a:r>
            <a:r>
              <a:rPr lang="ar-SA" dirty="0">
                <a:solidFill>
                  <a:srgbClr val="00B050"/>
                </a:solidFill>
              </a:rPr>
              <a:t>الظاهري</a:t>
            </a:r>
            <a:r>
              <a:rPr lang="ar-SA" dirty="0"/>
              <a:t> والاعراب </a:t>
            </a:r>
            <a:r>
              <a:rPr lang="ar-SA" dirty="0">
                <a:solidFill>
                  <a:srgbClr val="00B050"/>
                </a:solidFill>
              </a:rPr>
              <a:t>التقديري</a:t>
            </a:r>
            <a:endParaRPr lang="en-US" dirty="0">
              <a:solidFill>
                <a:srgbClr val="00B050"/>
              </a:solidFill>
            </a:endParaRPr>
          </a:p>
        </p:txBody>
      </p:sp>
      <p:sp>
        <p:nvSpPr>
          <p:cNvPr id="3" name="Content Placeholder 2"/>
          <p:cNvSpPr>
            <a:spLocks noGrp="1"/>
          </p:cNvSpPr>
          <p:nvPr>
            <p:ph idx="1"/>
          </p:nvPr>
        </p:nvSpPr>
        <p:spPr/>
        <p:txBody>
          <a:bodyPr>
            <a:normAutofit/>
          </a:bodyPr>
          <a:lstStyle/>
          <a:p>
            <a:pPr algn="r" rtl="1"/>
            <a:r>
              <a:rPr lang="ar-SA" dirty="0"/>
              <a:t>1- </a:t>
            </a:r>
            <a:r>
              <a:rPr lang="ar-SA" sz="4400" b="1" dirty="0">
                <a:solidFill>
                  <a:srgbClr val="00B050"/>
                </a:solidFill>
              </a:rPr>
              <a:t>الإعراب الظاهري</a:t>
            </a:r>
            <a:r>
              <a:rPr lang="en-US" dirty="0"/>
              <a:t>:</a:t>
            </a:r>
            <a:r>
              <a:rPr lang="ar-SA" dirty="0"/>
              <a:t> ويُقصد به ظهور علامات الإعراب في آخر الكلمات، وقد تكون هذه العلامات إمّا </a:t>
            </a:r>
            <a:r>
              <a:rPr lang="ar-SA" sz="6600" dirty="0">
                <a:solidFill>
                  <a:srgbClr val="FF0000"/>
                </a:solidFill>
              </a:rPr>
              <a:t>أصليّة</a:t>
            </a:r>
            <a:r>
              <a:rPr lang="ar-SA" dirty="0"/>
              <a:t> أو</a:t>
            </a:r>
            <a:r>
              <a:rPr lang="ar-SA" sz="7200" dirty="0">
                <a:solidFill>
                  <a:srgbClr val="FF0000"/>
                </a:solidFill>
              </a:rPr>
              <a:t>فرعيَّة.</a:t>
            </a:r>
            <a:endParaRPr lang="ar-SA" dirty="0">
              <a:solidFill>
                <a:srgbClr val="FF0000"/>
              </a:solidFill>
            </a:endParaRPr>
          </a:p>
          <a:p>
            <a:pPr algn="r" rtl="1"/>
            <a:endParaRPr lang="ar-SA" dirty="0"/>
          </a:p>
          <a:p>
            <a:pPr algn="r" rtl="1"/>
            <a:endParaRPr lang="en-US" dirty="0"/>
          </a:p>
        </p:txBody>
      </p:sp>
    </p:spTree>
    <p:extLst>
      <p:ext uri="{BB962C8B-B14F-4D97-AF65-F5344CB8AC3E}">
        <p14:creationId xmlns:p14="http://schemas.microsoft.com/office/powerpoint/2010/main" val="15931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3913" y="277586"/>
            <a:ext cx="11666765" cy="6180364"/>
          </a:xfrm>
          <a:prstGeom prst="rect">
            <a:avLst/>
          </a:prstGeom>
        </p:spPr>
      </p:pic>
    </p:spTree>
    <p:extLst>
      <p:ext uri="{BB962C8B-B14F-4D97-AF65-F5344CB8AC3E}">
        <p14:creationId xmlns:p14="http://schemas.microsoft.com/office/powerpoint/2010/main" val="2922789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1962</TotalTime>
  <Words>3774</Words>
  <Application>Microsoft Office PowerPoint</Application>
  <PresentationFormat>Widescreen</PresentationFormat>
  <Paragraphs>493</Paragraphs>
  <Slides>76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76</vt:i4>
      </vt:variant>
    </vt:vector>
  </HeadingPairs>
  <TitlesOfParts>
    <vt:vector size="84" baseType="lpstr">
      <vt:lpstr>Ali-A-Alwand</vt:lpstr>
      <vt:lpstr>Ali-A-Sahifa</vt:lpstr>
      <vt:lpstr>Ali-A-Sahifa Bold</vt:lpstr>
      <vt:lpstr>Ali-A-Sharif</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تأمل :</vt:lpstr>
      <vt:lpstr>أنواع الاعراب</vt:lpstr>
      <vt:lpstr>الاعراب الظاهري والاعراب التقديري</vt:lpstr>
      <vt:lpstr>PowerPoint Presentation</vt:lpstr>
      <vt:lpstr>PowerPoint Presentation</vt:lpstr>
      <vt:lpstr>PowerPoint Presentation</vt:lpstr>
      <vt:lpstr>PowerPoint Presentation</vt:lpstr>
      <vt:lpstr>PowerPoint Presentation</vt:lpstr>
      <vt:lpstr>ماهو المثنى؟؟؟؟</vt:lpstr>
      <vt:lpstr>تعريف المثنى </vt:lpstr>
      <vt:lpstr>PowerPoint Presentation</vt:lpstr>
      <vt:lpstr>PowerPoint Presentation</vt:lpstr>
      <vt:lpstr>شروط المثنى</vt:lpstr>
      <vt:lpstr>حذف نون المثنى</vt:lpstr>
      <vt:lpstr>الملحق بالمثنى</vt:lpstr>
      <vt:lpstr>PowerPoint Presentation</vt:lpstr>
      <vt:lpstr>PowerPoint Presentation</vt:lpstr>
      <vt:lpstr>PowerPoint Presentation</vt:lpstr>
      <vt:lpstr>ما هو جمع المذكر السالم ؟ </vt:lpstr>
      <vt:lpstr>تعريف جمع المذكر السالم </vt:lpstr>
      <vt:lpstr>أمثلة على جمع المذكر السالم</vt:lpstr>
      <vt:lpstr>شروط جمع المذكر السالم</vt:lpstr>
      <vt:lpstr>PowerPoint Presentation</vt:lpstr>
      <vt:lpstr>PowerPoint Presentation</vt:lpstr>
      <vt:lpstr>PowerPoint Presentation</vt:lpstr>
      <vt:lpstr>PowerPoint Presentation</vt:lpstr>
      <vt:lpstr>اعراب جمع المذكر السالم</vt:lpstr>
      <vt:lpstr>حذف نون جمع المذكر السالم</vt:lpstr>
      <vt:lpstr>PowerPoint Presentation</vt:lpstr>
      <vt:lpstr>أمثلة على جمع المذكر السالم مع الإعراب‌‌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كيف تُعرب الأسماء الخمسة إذا كانت مثناة؟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حالات الإعراب التقديري</vt:lpstr>
      <vt:lpstr>أمثلة على الاعراب التقديري (الاسم المقصور)</vt:lpstr>
      <vt:lpstr>PowerPoint Presentation</vt:lpstr>
      <vt:lpstr>الاسم المنقوص </vt:lpstr>
      <vt:lpstr>PowerPoint Presentation</vt:lpstr>
      <vt:lpstr>PowerPoint Presentation</vt:lpstr>
      <vt:lpstr>PowerPoint Presentation</vt:lpstr>
      <vt:lpstr>الاسم المضاف إلى ياء المتكلم</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Game net</cp:lastModifiedBy>
  <cp:revision>119</cp:revision>
  <dcterms:created xsi:type="dcterms:W3CDTF">2021-11-22T07:14:53Z</dcterms:created>
  <dcterms:modified xsi:type="dcterms:W3CDTF">2024-05-27T15:30:23Z</dcterms:modified>
</cp:coreProperties>
</file>