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notesMasterIdLst>
    <p:notesMasterId r:id="rId61"/>
  </p:notesMasterIdLst>
  <p:sldIdLst>
    <p:sldId id="257" r:id="rId2"/>
    <p:sldId id="276" r:id="rId3"/>
    <p:sldId id="375" r:id="rId4"/>
    <p:sldId id="518" r:id="rId5"/>
    <p:sldId id="380" r:id="rId6"/>
    <p:sldId id="376" r:id="rId7"/>
    <p:sldId id="378" r:id="rId8"/>
    <p:sldId id="519" r:id="rId9"/>
    <p:sldId id="520" r:id="rId10"/>
    <p:sldId id="379" r:id="rId11"/>
    <p:sldId id="377" r:id="rId12"/>
    <p:sldId id="397" r:id="rId13"/>
    <p:sldId id="381" r:id="rId14"/>
    <p:sldId id="383" r:id="rId15"/>
    <p:sldId id="384" r:id="rId16"/>
    <p:sldId id="385" r:id="rId17"/>
    <p:sldId id="386" r:id="rId18"/>
    <p:sldId id="388" r:id="rId19"/>
    <p:sldId id="387" r:id="rId20"/>
    <p:sldId id="389" r:id="rId21"/>
    <p:sldId id="398" r:id="rId22"/>
    <p:sldId id="390" r:id="rId23"/>
    <p:sldId id="392" r:id="rId24"/>
    <p:sldId id="448" r:id="rId25"/>
    <p:sldId id="529" r:id="rId26"/>
    <p:sldId id="530" r:id="rId27"/>
    <p:sldId id="531" r:id="rId28"/>
    <p:sldId id="528" r:id="rId29"/>
    <p:sldId id="532" r:id="rId30"/>
    <p:sldId id="533" r:id="rId31"/>
    <p:sldId id="534" r:id="rId32"/>
    <p:sldId id="537" r:id="rId33"/>
    <p:sldId id="538" r:id="rId34"/>
    <p:sldId id="539" r:id="rId35"/>
    <p:sldId id="541" r:id="rId36"/>
    <p:sldId id="543" r:id="rId37"/>
    <p:sldId id="542" r:id="rId38"/>
    <p:sldId id="544" r:id="rId39"/>
    <p:sldId id="447" r:id="rId40"/>
    <p:sldId id="525" r:id="rId41"/>
    <p:sldId id="449" r:id="rId42"/>
    <p:sldId id="545" r:id="rId43"/>
    <p:sldId id="450" r:id="rId44"/>
    <p:sldId id="546" r:id="rId45"/>
    <p:sldId id="399" r:id="rId46"/>
    <p:sldId id="523" r:id="rId47"/>
    <p:sldId id="524" r:id="rId48"/>
    <p:sldId id="521" r:id="rId49"/>
    <p:sldId id="522" r:id="rId50"/>
    <p:sldId id="400" r:id="rId51"/>
    <p:sldId id="402" r:id="rId52"/>
    <p:sldId id="403" r:id="rId53"/>
    <p:sldId id="404" r:id="rId54"/>
    <p:sldId id="406" r:id="rId55"/>
    <p:sldId id="407" r:id="rId56"/>
    <p:sldId id="408" r:id="rId57"/>
    <p:sldId id="410" r:id="rId58"/>
    <p:sldId id="409" r:id="rId59"/>
    <p:sldId id="411" r:id="rId6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gh Tech" initials="HT" lastIdx="1" clrIdx="0">
    <p:extLst>
      <p:ext uri="{19B8F6BF-5375-455C-9EA6-DF929625EA0E}">
        <p15:presenceInfo xmlns:p15="http://schemas.microsoft.com/office/powerpoint/2012/main" userId="High Te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124" autoAdjust="0"/>
    <p:restoredTop sz="96544" autoAdjust="0"/>
  </p:normalViewPr>
  <p:slideViewPr>
    <p:cSldViewPr snapToGrid="0">
      <p:cViewPr varScale="1">
        <p:scale>
          <a:sx n="78" d="100"/>
          <a:sy n="78" d="100"/>
        </p:scale>
        <p:origin x="79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DF1157E3-CAE2-4690-9B34-3A5E6D6758EA}" type="datetimeFigureOut">
              <a:rPr lang="en-US" smtClean="0"/>
              <a:t>5/28/2023</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A537D7BA-03BB-41F0-9F9B-DE69849F19D2}" type="slidenum">
              <a:rPr lang="en-US" smtClean="0"/>
              <a:t>‹#›</a:t>
            </a:fld>
            <a:endParaRPr lang="en-US"/>
          </a:p>
        </p:txBody>
      </p:sp>
    </p:spTree>
    <p:extLst>
      <p:ext uri="{BB962C8B-B14F-4D97-AF65-F5344CB8AC3E}">
        <p14:creationId xmlns:p14="http://schemas.microsoft.com/office/powerpoint/2010/main" val="8281020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B36CCA6-D11E-4A8F-BB7D-DB023152DE78}"/>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8B92AD2E-0A3D-407D-A769-E7494075C7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AE889561-5FBC-4E28-8D54-1360D9D576DC}"/>
              </a:ext>
            </a:extLst>
          </p:cNvPr>
          <p:cNvSpPr>
            <a:spLocks noGrp="1"/>
          </p:cNvSpPr>
          <p:nvPr>
            <p:ph type="dt" sz="half" idx="10"/>
          </p:nvPr>
        </p:nvSpPr>
        <p:spPr/>
        <p:txBody>
          <a:bodyPr/>
          <a:lstStyle/>
          <a:p>
            <a:fld id="{7586B531-BF5A-4869-B458-F7608DE04555}" type="datetime1">
              <a:rPr lang="en-US" smtClean="0"/>
              <a:t>5/28/2023</a:t>
            </a:fld>
            <a:endParaRPr lang="en-US"/>
          </a:p>
        </p:txBody>
      </p:sp>
      <p:sp>
        <p:nvSpPr>
          <p:cNvPr id="5" name="عنصر نائب للتذييل 4">
            <a:extLst>
              <a:ext uri="{FF2B5EF4-FFF2-40B4-BE49-F238E27FC236}">
                <a16:creationId xmlns:a16="http://schemas.microsoft.com/office/drawing/2014/main" id="{E3B54686-2AF8-4439-AE2B-31DDEB26F9FC}"/>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93875D11-CFD5-4E47-87D1-68764D72A15B}"/>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52124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B59AE4C-4000-481C-8327-A2ED994A41C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F7DF2CA1-59B9-495E-BB3D-91DEFFCE59AF}"/>
              </a:ext>
            </a:extLst>
          </p:cNvPr>
          <p:cNvSpPr>
            <a:spLocks noGrp="1"/>
          </p:cNvSpPr>
          <p:nvPr>
            <p:ph type="body" orient="vert" idx="1"/>
          </p:nvPr>
        </p:nvSpPr>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5B26B49-1901-40F0-A52F-182D2B1D0E41}"/>
              </a:ext>
            </a:extLst>
          </p:cNvPr>
          <p:cNvSpPr>
            <a:spLocks noGrp="1"/>
          </p:cNvSpPr>
          <p:nvPr>
            <p:ph type="dt" sz="half" idx="10"/>
          </p:nvPr>
        </p:nvSpPr>
        <p:spPr/>
        <p:txBody>
          <a:bodyPr/>
          <a:lstStyle/>
          <a:p>
            <a:fld id="{7330874F-D0C2-4C38-AA67-697465CBF01F}" type="datetime1">
              <a:rPr lang="en-US" smtClean="0"/>
              <a:t>5/28/2023</a:t>
            </a:fld>
            <a:endParaRPr lang="en-US"/>
          </a:p>
        </p:txBody>
      </p:sp>
      <p:sp>
        <p:nvSpPr>
          <p:cNvPr id="5" name="عنصر نائب للتذييل 4">
            <a:extLst>
              <a:ext uri="{FF2B5EF4-FFF2-40B4-BE49-F238E27FC236}">
                <a16:creationId xmlns:a16="http://schemas.microsoft.com/office/drawing/2014/main" id="{8C1C4641-089B-47B5-86D4-DDD57A68B1CF}"/>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4E6922A7-EDD9-4C96-A9FA-669056E002F2}"/>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21521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B0C3E75-F8DF-4FF9-AD8E-B9504762E060}"/>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78B55BD2-46C2-472F-A626-F0763BC4C458}"/>
              </a:ext>
            </a:extLst>
          </p:cNvPr>
          <p:cNvSpPr>
            <a:spLocks noGrp="1"/>
          </p:cNvSpPr>
          <p:nvPr>
            <p:ph type="body" orient="vert" idx="1"/>
          </p:nvPr>
        </p:nvSpPr>
        <p:spPr>
          <a:xfrm>
            <a:off x="838200" y="365125"/>
            <a:ext cx="7734300" cy="5811838"/>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F50A7822-5D34-4FBF-AF0A-4D047C1D09AC}"/>
              </a:ext>
            </a:extLst>
          </p:cNvPr>
          <p:cNvSpPr>
            <a:spLocks noGrp="1"/>
          </p:cNvSpPr>
          <p:nvPr>
            <p:ph type="dt" sz="half" idx="10"/>
          </p:nvPr>
        </p:nvSpPr>
        <p:spPr/>
        <p:txBody>
          <a:bodyPr/>
          <a:lstStyle/>
          <a:p>
            <a:fld id="{D1AAA95B-8677-4BAA-8017-CC86B01FF787}" type="datetime1">
              <a:rPr lang="en-US" smtClean="0"/>
              <a:t>5/28/2023</a:t>
            </a:fld>
            <a:endParaRPr lang="en-US"/>
          </a:p>
        </p:txBody>
      </p:sp>
      <p:sp>
        <p:nvSpPr>
          <p:cNvPr id="5" name="عنصر نائب للتذييل 4">
            <a:extLst>
              <a:ext uri="{FF2B5EF4-FFF2-40B4-BE49-F238E27FC236}">
                <a16:creationId xmlns:a16="http://schemas.microsoft.com/office/drawing/2014/main" id="{798ED84E-71AF-416D-B6CF-452D3E7F8CC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58490EFF-1120-4A8F-B35C-C33D461BC759}"/>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247309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562FC1E-1CB3-4058-82D9-0027ED0BE374}"/>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D2F5FB90-B649-4452-9B8B-AE12E6AAC8BC}"/>
              </a:ext>
            </a:extLst>
          </p:cNvPr>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D824BB55-EAA1-45E4-9807-D65FF4BBBB3D}"/>
              </a:ext>
            </a:extLst>
          </p:cNvPr>
          <p:cNvSpPr>
            <a:spLocks noGrp="1"/>
          </p:cNvSpPr>
          <p:nvPr>
            <p:ph type="dt" sz="half" idx="10"/>
          </p:nvPr>
        </p:nvSpPr>
        <p:spPr/>
        <p:txBody>
          <a:bodyPr/>
          <a:lstStyle/>
          <a:p>
            <a:fld id="{077F4F8A-DDEC-422D-AFE9-279FE5003565}" type="datetime1">
              <a:rPr lang="en-US" smtClean="0"/>
              <a:t>5/28/2023</a:t>
            </a:fld>
            <a:endParaRPr lang="en-US"/>
          </a:p>
        </p:txBody>
      </p:sp>
      <p:sp>
        <p:nvSpPr>
          <p:cNvPr id="5" name="عنصر نائب للتذييل 4">
            <a:extLst>
              <a:ext uri="{FF2B5EF4-FFF2-40B4-BE49-F238E27FC236}">
                <a16:creationId xmlns:a16="http://schemas.microsoft.com/office/drawing/2014/main" id="{0C783433-F8E3-42CE-8C15-F817CEC5D2F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C318A7E7-6966-4AAC-AA8B-9D717429BB37}"/>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4030350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780EDF3-77E0-4704-A925-FC6646F69210}"/>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825AF97F-78EE-4D96-929C-7CAE221142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عنصر نائب للتاريخ 3">
            <a:extLst>
              <a:ext uri="{FF2B5EF4-FFF2-40B4-BE49-F238E27FC236}">
                <a16:creationId xmlns:a16="http://schemas.microsoft.com/office/drawing/2014/main" id="{D0D28168-5F35-495B-A663-275B465D07BC}"/>
              </a:ext>
            </a:extLst>
          </p:cNvPr>
          <p:cNvSpPr>
            <a:spLocks noGrp="1"/>
          </p:cNvSpPr>
          <p:nvPr>
            <p:ph type="dt" sz="half" idx="10"/>
          </p:nvPr>
        </p:nvSpPr>
        <p:spPr/>
        <p:txBody>
          <a:bodyPr/>
          <a:lstStyle/>
          <a:p>
            <a:fld id="{BEF78481-ED0C-4D19-B772-1C488C889F20}" type="datetime1">
              <a:rPr lang="en-US" smtClean="0"/>
              <a:t>5/28/2023</a:t>
            </a:fld>
            <a:endParaRPr lang="en-US"/>
          </a:p>
        </p:txBody>
      </p:sp>
      <p:sp>
        <p:nvSpPr>
          <p:cNvPr id="5" name="عنصر نائب للتذييل 4">
            <a:extLst>
              <a:ext uri="{FF2B5EF4-FFF2-40B4-BE49-F238E27FC236}">
                <a16:creationId xmlns:a16="http://schemas.microsoft.com/office/drawing/2014/main" id="{784E5ACA-285B-466E-80E2-248AB555334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D1CDE8A8-D633-4D47-9246-37BCB17D7010}"/>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325700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C0B38BF-F502-4EE0-9ACA-53B48A98BB7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69403743-BC85-43A3-9F87-C118C704B1EB}"/>
              </a:ext>
            </a:extLst>
          </p:cNvPr>
          <p:cNvSpPr>
            <a:spLocks noGrp="1"/>
          </p:cNvSpPr>
          <p:nvPr>
            <p:ph sz="half" idx="1"/>
          </p:nvPr>
        </p:nvSpPr>
        <p:spPr>
          <a:xfrm>
            <a:off x="838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250A7D9C-40F3-491C-A533-5C82CA63521E}"/>
              </a:ext>
            </a:extLst>
          </p:cNvPr>
          <p:cNvSpPr>
            <a:spLocks noGrp="1"/>
          </p:cNvSpPr>
          <p:nvPr>
            <p:ph sz="half" idx="2"/>
          </p:nvPr>
        </p:nvSpPr>
        <p:spPr>
          <a:xfrm>
            <a:off x="6172200" y="1825625"/>
            <a:ext cx="5181600" cy="435133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DC855C21-B625-43A3-AAEB-9746599DEF55}"/>
              </a:ext>
            </a:extLst>
          </p:cNvPr>
          <p:cNvSpPr>
            <a:spLocks noGrp="1"/>
          </p:cNvSpPr>
          <p:nvPr>
            <p:ph type="dt" sz="half" idx="10"/>
          </p:nvPr>
        </p:nvSpPr>
        <p:spPr/>
        <p:txBody>
          <a:bodyPr/>
          <a:lstStyle/>
          <a:p>
            <a:fld id="{E3D1C4D0-B97A-4CDB-9E5E-E5972A1A827E}" type="datetime1">
              <a:rPr lang="en-US" smtClean="0"/>
              <a:t>5/28/2023</a:t>
            </a:fld>
            <a:endParaRPr lang="en-US"/>
          </a:p>
        </p:txBody>
      </p:sp>
      <p:sp>
        <p:nvSpPr>
          <p:cNvPr id="6" name="عنصر نائب للتذييل 5">
            <a:extLst>
              <a:ext uri="{FF2B5EF4-FFF2-40B4-BE49-F238E27FC236}">
                <a16:creationId xmlns:a16="http://schemas.microsoft.com/office/drawing/2014/main" id="{DD60DE7F-D434-4490-84C2-B04A43F5F2D5}"/>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2D9AD9E5-3984-4E3E-8075-58AAF5417F75}"/>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367108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54F902-0A8C-4CD0-B594-7B434A11DE87}"/>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63A5F2B-75DA-4D58-ADCA-13D585927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عنصر نائب للمحتوى 3">
            <a:extLst>
              <a:ext uri="{FF2B5EF4-FFF2-40B4-BE49-F238E27FC236}">
                <a16:creationId xmlns:a16="http://schemas.microsoft.com/office/drawing/2014/main" id="{2E368AF0-E3E0-4740-ADA7-B6F41701FDA1}"/>
              </a:ext>
            </a:extLst>
          </p:cNvPr>
          <p:cNvSpPr>
            <a:spLocks noGrp="1"/>
          </p:cNvSpPr>
          <p:nvPr>
            <p:ph sz="half" idx="2"/>
          </p:nvPr>
        </p:nvSpPr>
        <p:spPr>
          <a:xfrm>
            <a:off x="839788" y="2505075"/>
            <a:ext cx="5157787"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F2EE5495-2AC2-4799-9FF0-030AA002D1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عنصر نائب للمحتوى 5">
            <a:extLst>
              <a:ext uri="{FF2B5EF4-FFF2-40B4-BE49-F238E27FC236}">
                <a16:creationId xmlns:a16="http://schemas.microsoft.com/office/drawing/2014/main" id="{F89227EC-3D61-4A95-9A74-024FE398332A}"/>
              </a:ext>
            </a:extLst>
          </p:cNvPr>
          <p:cNvSpPr>
            <a:spLocks noGrp="1"/>
          </p:cNvSpPr>
          <p:nvPr>
            <p:ph sz="quarter" idx="4"/>
          </p:nvPr>
        </p:nvSpPr>
        <p:spPr>
          <a:xfrm>
            <a:off x="6172200" y="2505075"/>
            <a:ext cx="5183188" cy="3684588"/>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4EB04E2A-77B6-48B6-865A-6F75184295D7}"/>
              </a:ext>
            </a:extLst>
          </p:cNvPr>
          <p:cNvSpPr>
            <a:spLocks noGrp="1"/>
          </p:cNvSpPr>
          <p:nvPr>
            <p:ph type="dt" sz="half" idx="10"/>
          </p:nvPr>
        </p:nvSpPr>
        <p:spPr/>
        <p:txBody>
          <a:bodyPr/>
          <a:lstStyle/>
          <a:p>
            <a:fld id="{3D00E77F-1E5D-4701-BDF5-8B26FA9D83D1}" type="datetime1">
              <a:rPr lang="en-US" smtClean="0"/>
              <a:t>5/28/2023</a:t>
            </a:fld>
            <a:endParaRPr lang="en-US"/>
          </a:p>
        </p:txBody>
      </p:sp>
      <p:sp>
        <p:nvSpPr>
          <p:cNvPr id="8" name="عنصر نائب للتذييل 7">
            <a:extLst>
              <a:ext uri="{FF2B5EF4-FFF2-40B4-BE49-F238E27FC236}">
                <a16:creationId xmlns:a16="http://schemas.microsoft.com/office/drawing/2014/main" id="{160488A2-C7D8-4D03-BADA-4707A5EBD68A}"/>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9" name="عنصر نائب لرقم الشريحة 8">
            <a:extLst>
              <a:ext uri="{FF2B5EF4-FFF2-40B4-BE49-F238E27FC236}">
                <a16:creationId xmlns:a16="http://schemas.microsoft.com/office/drawing/2014/main" id="{677EEB7C-4F31-44FE-BFD4-A3C0CEAB6EA7}"/>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52392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55643B5-989C-4C10-9D12-F3C2D2203850}"/>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06541DD0-7B29-4113-A619-E944C26FD2CA}"/>
              </a:ext>
            </a:extLst>
          </p:cNvPr>
          <p:cNvSpPr>
            <a:spLocks noGrp="1"/>
          </p:cNvSpPr>
          <p:nvPr>
            <p:ph type="dt" sz="half" idx="10"/>
          </p:nvPr>
        </p:nvSpPr>
        <p:spPr/>
        <p:txBody>
          <a:bodyPr/>
          <a:lstStyle/>
          <a:p>
            <a:fld id="{0AD91DC9-7A7E-41C6-B0B0-8FC032E2EA4A}" type="datetime1">
              <a:rPr lang="en-US" smtClean="0"/>
              <a:t>5/28/2023</a:t>
            </a:fld>
            <a:endParaRPr lang="en-US"/>
          </a:p>
        </p:txBody>
      </p:sp>
      <p:sp>
        <p:nvSpPr>
          <p:cNvPr id="4" name="عنصر نائب للتذييل 3">
            <a:extLst>
              <a:ext uri="{FF2B5EF4-FFF2-40B4-BE49-F238E27FC236}">
                <a16:creationId xmlns:a16="http://schemas.microsoft.com/office/drawing/2014/main" id="{E6A9508D-F92A-467D-BA62-E61D08886F72}"/>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5" name="عنصر نائب لرقم الشريحة 4">
            <a:extLst>
              <a:ext uri="{FF2B5EF4-FFF2-40B4-BE49-F238E27FC236}">
                <a16:creationId xmlns:a16="http://schemas.microsoft.com/office/drawing/2014/main" id="{A0F9A9A7-0E98-4284-A350-91891B9D0DD1}"/>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72058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571F27A3-21E4-4CC8-B112-23D4CAF55307}"/>
              </a:ext>
            </a:extLst>
          </p:cNvPr>
          <p:cNvSpPr>
            <a:spLocks noGrp="1"/>
          </p:cNvSpPr>
          <p:nvPr>
            <p:ph type="dt" sz="half" idx="10"/>
          </p:nvPr>
        </p:nvSpPr>
        <p:spPr/>
        <p:txBody>
          <a:bodyPr/>
          <a:lstStyle/>
          <a:p>
            <a:fld id="{09DB215C-0039-4917-A1C9-74402A8D990F}" type="datetime1">
              <a:rPr lang="en-US" smtClean="0"/>
              <a:t>5/28/2023</a:t>
            </a:fld>
            <a:endParaRPr lang="en-US"/>
          </a:p>
        </p:txBody>
      </p:sp>
      <p:sp>
        <p:nvSpPr>
          <p:cNvPr id="3" name="عنصر نائب للتذييل 2">
            <a:extLst>
              <a:ext uri="{FF2B5EF4-FFF2-40B4-BE49-F238E27FC236}">
                <a16:creationId xmlns:a16="http://schemas.microsoft.com/office/drawing/2014/main" id="{B78269F5-4AC7-4F73-851F-D05028374064}"/>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4" name="عنصر نائب لرقم الشريحة 3">
            <a:extLst>
              <a:ext uri="{FF2B5EF4-FFF2-40B4-BE49-F238E27FC236}">
                <a16:creationId xmlns:a16="http://schemas.microsoft.com/office/drawing/2014/main" id="{F764588A-DD63-4728-BE44-EBD283C12A3C}"/>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161544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FC1B089-AA9A-45E6-8236-52C7D973BB4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586B0836-4D3A-421B-818F-9AE3E6AA51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B637B423-4659-4529-867D-6B2078ABB9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D4D77C4B-B5D6-4A13-8AA6-341CE23B6EE3}"/>
              </a:ext>
            </a:extLst>
          </p:cNvPr>
          <p:cNvSpPr>
            <a:spLocks noGrp="1"/>
          </p:cNvSpPr>
          <p:nvPr>
            <p:ph type="dt" sz="half" idx="10"/>
          </p:nvPr>
        </p:nvSpPr>
        <p:spPr/>
        <p:txBody>
          <a:bodyPr/>
          <a:lstStyle/>
          <a:p>
            <a:fld id="{02167033-6E68-4B74-896D-E93ABA9282AB}" type="datetime1">
              <a:rPr lang="en-US" smtClean="0"/>
              <a:t>5/28/2023</a:t>
            </a:fld>
            <a:endParaRPr lang="en-US"/>
          </a:p>
        </p:txBody>
      </p:sp>
      <p:sp>
        <p:nvSpPr>
          <p:cNvPr id="6" name="عنصر نائب للتذييل 5">
            <a:extLst>
              <a:ext uri="{FF2B5EF4-FFF2-40B4-BE49-F238E27FC236}">
                <a16:creationId xmlns:a16="http://schemas.microsoft.com/office/drawing/2014/main" id="{0BAA60E5-7614-4332-AC3A-11F07EB73C31}"/>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8BEE852F-B725-42B5-9CD4-29EE8E40A5A9}"/>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99352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FCF566-A527-4F9A-AAD7-6721A56CCD8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7E33B742-EFA9-438E-A41E-6722846734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7847286A-BF63-41A4-A2E2-DF59925F82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عنصر نائب للتاريخ 4">
            <a:extLst>
              <a:ext uri="{FF2B5EF4-FFF2-40B4-BE49-F238E27FC236}">
                <a16:creationId xmlns:a16="http://schemas.microsoft.com/office/drawing/2014/main" id="{4248B7F0-ED9D-47E7-9EA7-DFB333D841EF}"/>
              </a:ext>
            </a:extLst>
          </p:cNvPr>
          <p:cNvSpPr>
            <a:spLocks noGrp="1"/>
          </p:cNvSpPr>
          <p:nvPr>
            <p:ph type="dt" sz="half" idx="10"/>
          </p:nvPr>
        </p:nvSpPr>
        <p:spPr/>
        <p:txBody>
          <a:bodyPr/>
          <a:lstStyle/>
          <a:p>
            <a:fld id="{E42498BF-DEBD-485B-BF50-E4CADCFF3FA6}" type="datetime1">
              <a:rPr lang="en-US" smtClean="0"/>
              <a:t>5/28/2023</a:t>
            </a:fld>
            <a:endParaRPr lang="en-US"/>
          </a:p>
        </p:txBody>
      </p:sp>
      <p:sp>
        <p:nvSpPr>
          <p:cNvPr id="6" name="عنصر نائب للتذييل 5">
            <a:extLst>
              <a:ext uri="{FF2B5EF4-FFF2-40B4-BE49-F238E27FC236}">
                <a16:creationId xmlns:a16="http://schemas.microsoft.com/office/drawing/2014/main" id="{558C92EE-2ECD-4A33-8640-DB8C61E0CFF8}"/>
              </a:ext>
            </a:extLst>
          </p:cNvPr>
          <p:cNvSpPr>
            <a:spLocks noGrp="1"/>
          </p:cNvSpPr>
          <p:nvPr>
            <p:ph type="ftr" sz="quarter" idx="11"/>
          </p:nvPr>
        </p:nvSpPr>
        <p:spPr/>
        <p:txBody>
          <a:bodyPr/>
          <a:lstStyle/>
          <a:p>
            <a:r>
              <a:rPr lang="ar-IQ"/>
              <a:t>مدخل الى اصول الفقه                                                   د. ابراهيم سةنكةسةري</a:t>
            </a:r>
            <a:endParaRPr lang="en-US"/>
          </a:p>
        </p:txBody>
      </p:sp>
      <p:sp>
        <p:nvSpPr>
          <p:cNvPr id="7" name="عنصر نائب لرقم الشريحة 6">
            <a:extLst>
              <a:ext uri="{FF2B5EF4-FFF2-40B4-BE49-F238E27FC236}">
                <a16:creationId xmlns:a16="http://schemas.microsoft.com/office/drawing/2014/main" id="{DE393B06-C11A-421C-AF12-70EFF23DFD8F}"/>
              </a:ext>
            </a:extLst>
          </p:cNvPr>
          <p:cNvSpPr>
            <a:spLocks noGrp="1"/>
          </p:cNvSpPr>
          <p:nvPr>
            <p:ph type="sldNum" sz="quarter" idx="12"/>
          </p:nvPr>
        </p:nvSpPr>
        <p:spPr/>
        <p:txBody>
          <a:bodyPr/>
          <a:lstStyle/>
          <a:p>
            <a:fld id="{5D5C987B-FED1-4092-A56A-6525D121BDE4}" type="slidenum">
              <a:rPr lang="en-US" smtClean="0"/>
              <a:t>‹#›</a:t>
            </a:fld>
            <a:endParaRPr lang="en-US"/>
          </a:p>
        </p:txBody>
      </p:sp>
    </p:spTree>
    <p:extLst>
      <p:ext uri="{BB962C8B-B14F-4D97-AF65-F5344CB8AC3E}">
        <p14:creationId xmlns:p14="http://schemas.microsoft.com/office/powerpoint/2010/main" val="2223285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CBA08576-435E-4E00-B93B-421CA3799C2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4F9E6862-599F-4427-925E-1379BB7F2B9E}"/>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33427CDD-8C0A-4F8B-A5BD-EDC6D6CD88E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DC03F81-78FE-48A0-87F2-B50B105A3AD2}" type="datetime1">
              <a:rPr lang="en-US" smtClean="0"/>
              <a:t>5/28/2023</a:t>
            </a:fld>
            <a:endParaRPr lang="en-US"/>
          </a:p>
        </p:txBody>
      </p:sp>
      <p:sp>
        <p:nvSpPr>
          <p:cNvPr id="5" name="عنصر نائب للتذييل 4">
            <a:extLst>
              <a:ext uri="{FF2B5EF4-FFF2-40B4-BE49-F238E27FC236}">
                <a16:creationId xmlns:a16="http://schemas.microsoft.com/office/drawing/2014/main" id="{21A7CCB7-4C78-4030-B7D7-58F22EA01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مدخل الى اصول الفقه                                                   د. ابراهيم سةنكةسةري</a:t>
            </a:r>
            <a:endParaRPr lang="en-US"/>
          </a:p>
        </p:txBody>
      </p:sp>
      <p:sp>
        <p:nvSpPr>
          <p:cNvPr id="6" name="عنصر نائب لرقم الشريحة 5">
            <a:extLst>
              <a:ext uri="{FF2B5EF4-FFF2-40B4-BE49-F238E27FC236}">
                <a16:creationId xmlns:a16="http://schemas.microsoft.com/office/drawing/2014/main" id="{E6A786DF-9771-4F75-BA19-0CA5D4F8A5C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D5C987B-FED1-4092-A56A-6525D121BDE4}" type="slidenum">
              <a:rPr lang="en-US" smtClean="0"/>
              <a:t>‹#›</a:t>
            </a:fld>
            <a:endParaRPr lang="en-US"/>
          </a:p>
        </p:txBody>
      </p:sp>
    </p:spTree>
    <p:extLst>
      <p:ext uri="{BB962C8B-B14F-4D97-AF65-F5344CB8AC3E}">
        <p14:creationId xmlns:p14="http://schemas.microsoft.com/office/powerpoint/2010/main" val="104383266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10266546" y="6223924"/>
            <a:ext cx="1470871" cy="365125"/>
          </a:xfrm>
        </p:spPr>
        <p:txBody>
          <a:bodyPr/>
          <a:lstStyle/>
          <a:p>
            <a:pPr algn="ctr"/>
            <a:fld id="{3CE4778C-E454-4BA2-A259-6467E4FEBB29}"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a:t>
            </a:fld>
            <a:endParaRPr lang="en-US"/>
          </a:p>
        </p:txBody>
      </p:sp>
      <p:sp>
        <p:nvSpPr>
          <p:cNvPr id="3" name="مستطيل: زوايا مستديرة 2">
            <a:extLst>
              <a:ext uri="{FF2B5EF4-FFF2-40B4-BE49-F238E27FC236}">
                <a16:creationId xmlns:a16="http://schemas.microsoft.com/office/drawing/2014/main" id="{30491705-6CF5-4CEB-9AC3-9D24AF56A7B0}"/>
              </a:ext>
            </a:extLst>
          </p:cNvPr>
          <p:cNvSpPr/>
          <p:nvPr/>
        </p:nvSpPr>
        <p:spPr>
          <a:xfrm>
            <a:off x="2916195" y="4207475"/>
            <a:ext cx="6724194" cy="1952368"/>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ar-IQ" sz="32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1444هـ 2022-2023م</a:t>
            </a:r>
          </a:p>
        </p:txBody>
      </p:sp>
      <p:sp>
        <p:nvSpPr>
          <p:cNvPr id="7" name="مستطيل: زوايا مستديرة 6">
            <a:extLst>
              <a:ext uri="{FF2B5EF4-FFF2-40B4-BE49-F238E27FC236}">
                <a16:creationId xmlns:a16="http://schemas.microsoft.com/office/drawing/2014/main" id="{91FEC47C-4CAD-4E19-B458-3C92C51F8F51}"/>
              </a:ext>
            </a:extLst>
          </p:cNvPr>
          <p:cNvSpPr/>
          <p:nvPr/>
        </p:nvSpPr>
        <p:spPr>
          <a:xfrm>
            <a:off x="2644346" y="240957"/>
            <a:ext cx="7370805" cy="38305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b="1" dirty="0">
                <a:latin typeface="13_Sarchia_Anas" panose="020B0604030504040204" pitchFamily="34" charset="-78"/>
                <a:cs typeface="13_Sarchia_Anas" panose="020B0604030504040204" pitchFamily="34" charset="-78"/>
              </a:rPr>
              <a:t>جامعة صلاح الدين</a:t>
            </a:r>
          </a:p>
          <a:p>
            <a:pPr algn="ctr"/>
            <a:r>
              <a:rPr lang="ar-IQ" sz="4400" b="1" dirty="0">
                <a:latin typeface="13_Sarchia_Anas" panose="020B0604030504040204" pitchFamily="34" charset="-78"/>
                <a:cs typeface="13_Sarchia_Anas" panose="020B0604030504040204" pitchFamily="34" charset="-78"/>
              </a:rPr>
              <a:t>كلية العلوم الإسلامية</a:t>
            </a:r>
          </a:p>
          <a:p>
            <a:pPr algn="ctr"/>
            <a:r>
              <a:rPr lang="ar-IQ" sz="4400" b="1" dirty="0">
                <a:latin typeface="13_Sarchia_Anas" panose="020B0604030504040204" pitchFamily="34" charset="-78"/>
                <a:cs typeface="13_Sarchia_Anas" panose="020B0604030504040204" pitchFamily="34" charset="-78"/>
              </a:rPr>
              <a:t>قسم الشريعة</a:t>
            </a:r>
            <a:endParaRPr lang="ar-IQ" sz="4400" dirty="0"/>
          </a:p>
        </p:txBody>
      </p:sp>
    </p:spTree>
    <p:extLst>
      <p:ext uri="{BB962C8B-B14F-4D97-AF65-F5344CB8AC3E}">
        <p14:creationId xmlns:p14="http://schemas.microsoft.com/office/powerpoint/2010/main" val="126330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أقسام الحكم الشرعي</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4400" dirty="0">
                <a:solidFill>
                  <a:srgbClr val="FF0000"/>
                </a:solidFill>
                <a:latin typeface="Rabar_025" panose="02040703060201020203" pitchFamily="18" charset="-78"/>
                <a:cs typeface="Rabar_025" panose="02040703060201020203" pitchFamily="18" charset="-78"/>
              </a:rPr>
              <a:t>أقسام الحكم الوضعي:</a:t>
            </a:r>
          </a:p>
          <a:p>
            <a:pPr algn="r"/>
            <a:r>
              <a:rPr lang="ar-IQ" sz="3900" dirty="0">
                <a:latin typeface="Rabar_025" panose="02040703060201020203" pitchFamily="18" charset="-78"/>
                <a:cs typeface="Rabar_025" panose="02040703060201020203" pitchFamily="18" charset="-78"/>
              </a:rPr>
              <a:t>ثلاثة، هي:</a:t>
            </a:r>
          </a:p>
          <a:p>
            <a:pPr algn="r"/>
            <a:r>
              <a:rPr lang="ar-IQ" sz="3900" dirty="0">
                <a:solidFill>
                  <a:srgbClr val="FF0000"/>
                </a:solidFill>
                <a:latin typeface="Rabar_025" panose="02040703060201020203" pitchFamily="18" charset="-78"/>
                <a:cs typeface="Rabar_025" panose="02040703060201020203" pitchFamily="18" charset="-78"/>
              </a:rPr>
              <a:t>السَّبب، والشَّرطِ، والمانعِ</a:t>
            </a:r>
            <a:r>
              <a:rPr lang="ar-IQ" sz="3900" dirty="0">
                <a:latin typeface="Rabar_025" panose="02040703060201020203" pitchFamily="18" charset="-78"/>
                <a:cs typeface="Rabar_025" panose="02040703060201020203" pitchFamily="18" charset="-78"/>
              </a:rPr>
              <a:t>، ووجودُ كلٍّ منها أو تخلُّفُه (عدَمُ وجودِهِ)، يتفرَّعُ عنه </a:t>
            </a:r>
            <a:r>
              <a:rPr lang="ar-IQ" sz="3900" dirty="0">
                <a:solidFill>
                  <a:srgbClr val="FF0000"/>
                </a:solidFill>
                <a:latin typeface="Rabar_025" panose="02040703060201020203" pitchFamily="18" charset="-78"/>
                <a:cs typeface="Rabar_025" panose="02040703060201020203" pitchFamily="18" charset="-78"/>
              </a:rPr>
              <a:t>صحّةُ</a:t>
            </a:r>
            <a:r>
              <a:rPr lang="ar-IQ" sz="3900" dirty="0">
                <a:latin typeface="Rabar_025" panose="02040703060201020203" pitchFamily="18" charset="-78"/>
                <a:cs typeface="Rabar_025" panose="02040703060201020203" pitchFamily="18" charset="-78"/>
              </a:rPr>
              <a:t> العملِ أو </a:t>
            </a:r>
            <a:r>
              <a:rPr lang="ar-IQ" sz="3900" dirty="0">
                <a:solidFill>
                  <a:srgbClr val="FF0000"/>
                </a:solidFill>
                <a:latin typeface="Rabar_025" panose="02040703060201020203" pitchFamily="18" charset="-78"/>
                <a:cs typeface="Rabar_025" panose="02040703060201020203" pitchFamily="18" charset="-78"/>
              </a:rPr>
              <a:t>فسادُهُ</a:t>
            </a:r>
            <a:r>
              <a:rPr lang="ar-IQ" sz="3900" dirty="0">
                <a:latin typeface="Rabar_025" panose="02040703060201020203" pitchFamily="18" charset="-78"/>
                <a:cs typeface="Rabar_025" panose="02040703060201020203" pitchFamily="18" charset="-78"/>
              </a:rPr>
              <a:t>، كما يتفرَّعُ ما وضعَتْهُ الشَّريعةُ من الاعتباراتِ التَّابعةِ لقُدرةِ المكَلَّفِ على الامتثالِ إلى: </a:t>
            </a:r>
            <a:r>
              <a:rPr lang="ar-IQ" sz="3900" dirty="0">
                <a:solidFill>
                  <a:srgbClr val="FF0000"/>
                </a:solidFill>
                <a:latin typeface="Rabar_025" panose="02040703060201020203" pitchFamily="18" charset="-78"/>
                <a:cs typeface="Rabar_025" panose="02040703060201020203" pitchFamily="18" charset="-78"/>
              </a:rPr>
              <a:t>عزيمةٍ</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cs typeface="Rabar_025" panose="02040703060201020203" pitchFamily="18" charset="-78"/>
              </a:rPr>
              <a:t>ورُخصةٍ</a:t>
            </a:r>
            <a:r>
              <a:rPr lang="ar-IQ" sz="3900" dirty="0">
                <a:latin typeface="Rabar_025" panose="02040703060201020203" pitchFamily="18" charset="-78"/>
                <a:cs typeface="Rabar_025" panose="02040703060201020203" pitchFamily="18" charset="-78"/>
              </a:rPr>
              <a:t>.</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10</a:t>
            </a:fld>
            <a:endParaRPr lang="en-US"/>
          </a:p>
        </p:txBody>
      </p:sp>
    </p:spTree>
    <p:extLst>
      <p:ext uri="{BB962C8B-B14F-4D97-AF65-F5344CB8AC3E}">
        <p14:creationId xmlns:p14="http://schemas.microsoft.com/office/powerpoint/2010/main" val="223043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الأول: السبب</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900" dirty="0">
                <a:solidFill>
                  <a:srgbClr val="FF0000"/>
                </a:solidFill>
                <a:latin typeface="Rabar_025" panose="02040703060201020203" pitchFamily="18" charset="-78"/>
                <a:cs typeface="Rabar_025" panose="02040703060201020203" pitchFamily="18" charset="-78"/>
              </a:rPr>
              <a:t>تعريف السبب: </a:t>
            </a:r>
          </a:p>
          <a:p>
            <a:pPr algn="r"/>
            <a:r>
              <a:rPr lang="ar-IQ" sz="3900" dirty="0">
                <a:latin typeface="Rabar_025" panose="02040703060201020203" pitchFamily="18" charset="-78"/>
                <a:cs typeface="Rabar_025" panose="02040703060201020203" pitchFamily="18" charset="-78"/>
              </a:rPr>
              <a:t>السبب لغةً: ما يُتَوَصَّلُ به إلى غيره.</a:t>
            </a:r>
          </a:p>
          <a:p>
            <a:pPr algn="r"/>
            <a:r>
              <a:rPr lang="ar-IQ" sz="3900" dirty="0">
                <a:latin typeface="Rabar_025" panose="02040703060201020203" pitchFamily="18" charset="-78"/>
                <a:cs typeface="Rabar_025" panose="02040703060201020203" pitchFamily="18" charset="-78"/>
              </a:rPr>
              <a:t>وفي اصطلاح الأصوليين: </a:t>
            </a:r>
            <a:r>
              <a:rPr lang="ar-IQ" sz="3900" dirty="0">
                <a:solidFill>
                  <a:srgbClr val="0070C0"/>
                </a:solidFill>
                <a:latin typeface="Rabar_025" panose="02040703060201020203" pitchFamily="18" charset="-78"/>
                <a:cs typeface="Rabar_025" panose="02040703060201020203" pitchFamily="18" charset="-78"/>
              </a:rPr>
              <a:t>هو الأمرُ الَّذي جعلَ الشَّرعُ وجودَهُ علامةً على وجودِ الحُكمِ، وعدَمَهُ علامةً على عدَمِ الحُكمِ.</a:t>
            </a:r>
          </a:p>
          <a:p>
            <a:pPr algn="r"/>
            <a:r>
              <a:rPr lang="ar-IQ" sz="3900" dirty="0">
                <a:solidFill>
                  <a:srgbClr val="0070C0"/>
                </a:solidFill>
                <a:latin typeface="Rabar_025" panose="02040703060201020203" pitchFamily="18" charset="-78"/>
                <a:cs typeface="Rabar_025" panose="02040703060201020203" pitchFamily="18" charset="-78"/>
              </a:rPr>
              <a:t> </a:t>
            </a:r>
            <a:r>
              <a:rPr lang="ar-IQ" sz="3900" dirty="0">
                <a:latin typeface="Rabar_025" panose="02040703060201020203" pitchFamily="18" charset="-78"/>
                <a:cs typeface="Rabar_025" panose="02040703060201020203" pitchFamily="18" charset="-78"/>
              </a:rPr>
              <a:t>أي أن وجود السبب علامة على وجود الحكم، وانتفاءه علامة على انتفاء الحكم. </a:t>
            </a:r>
          </a:p>
          <a:p>
            <a:pPr algn="r"/>
            <a:r>
              <a:rPr lang="ar-IQ" sz="3900" dirty="0">
                <a:latin typeface="Rabar_025" panose="02040703060201020203" pitchFamily="18" charset="-78"/>
                <a:cs typeface="Rabar_025" panose="02040703060201020203" pitchFamily="18" charset="-78"/>
              </a:rPr>
              <a:t>فمثلا: الزوال سبب لوجوب صلاة الظهر، وإن كان أصل الوجوب من الشرع، لكن لولا الزوال؛ ما عَرَفَ الناس متى يصلون الظهر، وهكذا بقية الأوقات.</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11</a:t>
            </a:fld>
            <a:endParaRPr lang="en-US"/>
          </a:p>
        </p:txBody>
      </p:sp>
    </p:spTree>
    <p:extLst>
      <p:ext uri="{BB962C8B-B14F-4D97-AF65-F5344CB8AC3E}">
        <p14:creationId xmlns:p14="http://schemas.microsoft.com/office/powerpoint/2010/main" val="335342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الأول: السبب</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الفرق بين العلة والسبب: </a:t>
            </a:r>
          </a:p>
          <a:p>
            <a:pPr algn="r"/>
            <a:r>
              <a:rPr lang="ar-IQ" sz="3900" dirty="0">
                <a:latin typeface="Rabar_025" panose="02040703060201020203" pitchFamily="18" charset="-78"/>
                <a:cs typeface="Rabar_025" panose="02040703060201020203" pitchFamily="18" charset="-78"/>
              </a:rPr>
              <a:t>فإذا كانَ السَّببُ معقولَ المعنى يُدرِكُ العقلُ مناسبَتَهُ للحُكمِ سُمِّي ب (العلَّة) كما يُسمَّى (السَّببُ)، مثلُ: الإسكَارِ علَّةٌ لتحريمِ الخمْرِ.</a:t>
            </a:r>
          </a:p>
          <a:p>
            <a:pPr algn="r"/>
            <a:r>
              <a:rPr lang="ar-IQ" sz="3900" dirty="0">
                <a:latin typeface="Rabar_025" panose="02040703060201020203" pitchFamily="18" charset="-78"/>
                <a:cs typeface="Rabar_025" panose="02040703060201020203" pitchFamily="18" charset="-78"/>
              </a:rPr>
              <a:t>وإذا كانَ السَّببُ غيرَ معقولَ المعنى، بأنْ خفِيَ علَى العقلِ أنْ يُدركَ مُناسبَتَهُ للحُكمِ، فيُقتصرُ على تسميتهِ (سببًا) ولا يُسمَّى (علَّةً) ، مثلُ: دخولِ الوقتِ سببٌ لوجوبِ الصَّلاةِ.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12</a:t>
            </a:fld>
            <a:endParaRPr lang="en-US"/>
          </a:p>
        </p:txBody>
      </p:sp>
    </p:spTree>
    <p:extLst>
      <p:ext uri="{BB962C8B-B14F-4D97-AF65-F5344CB8AC3E}">
        <p14:creationId xmlns:p14="http://schemas.microsoft.com/office/powerpoint/2010/main" val="881759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الأول: السبب</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بم يُعرف السب:</a:t>
            </a:r>
          </a:p>
          <a:p>
            <a:pPr algn="r"/>
            <a:r>
              <a:rPr lang="ar-IQ" sz="3900" dirty="0">
                <a:latin typeface="Rabar_025" panose="02040703060201020203" pitchFamily="18" charset="-78"/>
                <a:cs typeface="Rabar_025" panose="02040703060201020203" pitchFamily="18" charset="-78"/>
              </a:rPr>
              <a:t>مِمَّا يُساعدُ على معرفةِ كونِ الشَّيءِ سببًا: </a:t>
            </a:r>
          </a:p>
          <a:p>
            <a:pPr algn="r"/>
            <a:r>
              <a:rPr lang="ar-IQ" sz="3900" dirty="0">
                <a:solidFill>
                  <a:srgbClr val="FF0000"/>
                </a:solidFill>
                <a:latin typeface="Rabar_025" panose="02040703060201020203" pitchFamily="18" charset="-78"/>
                <a:cs typeface="Rabar_025" panose="02040703060201020203" pitchFamily="18" charset="-78"/>
              </a:rPr>
              <a:t>إضافَةُ</a:t>
            </a:r>
            <a:r>
              <a:rPr lang="ar-IQ" sz="3900" dirty="0">
                <a:latin typeface="Rabar_025" panose="02040703060201020203" pitchFamily="18" charset="-78"/>
                <a:cs typeface="Rabar_025" panose="02040703060201020203" pitchFamily="18" charset="-78"/>
              </a:rPr>
              <a:t> الحُكمِ إليهِ، تقولُ مثلاً: (صلاَةُ المغربِ، وصومُ الشَّهرِ، وحدُّ الشُّربِ، وكفَّارةُ اليمينِ) ، فالمغربُ والشَّهرُ والشُّربُ واليمينُ أسبابٌ لما أُضيفَتْ إليه من الأحكامِ.</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13</a:t>
            </a:fld>
            <a:endParaRPr lang="en-US"/>
          </a:p>
        </p:txBody>
      </p:sp>
    </p:spTree>
    <p:extLst>
      <p:ext uri="{BB962C8B-B14F-4D97-AF65-F5344CB8AC3E}">
        <p14:creationId xmlns:p14="http://schemas.microsoft.com/office/powerpoint/2010/main" val="348413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الأول: السبب</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4600" dirty="0">
                <a:solidFill>
                  <a:srgbClr val="FF0000"/>
                </a:solidFill>
                <a:latin typeface="Rabar_025" panose="02040703060201020203" pitchFamily="18" charset="-78"/>
                <a:ea typeface="+mj-ea"/>
                <a:cs typeface="Rabar_025" panose="02040703060201020203" pitchFamily="18" charset="-78"/>
              </a:rPr>
              <a:t>أقسام السبب:</a:t>
            </a:r>
          </a:p>
          <a:p>
            <a:pPr algn="r"/>
            <a:r>
              <a:rPr lang="ar-IQ" sz="3900" dirty="0">
                <a:latin typeface="Rabar_025" panose="02040703060201020203" pitchFamily="18" charset="-78"/>
                <a:cs typeface="Rabar_025" panose="02040703060201020203" pitchFamily="18" charset="-78"/>
              </a:rPr>
              <a:t>ينقسمُ (السَّببُ) باعتبارِ من سبَّبه إلى قسمينِ:</a:t>
            </a:r>
          </a:p>
          <a:p>
            <a:pPr algn="r"/>
            <a:r>
              <a:rPr lang="ar-IQ" sz="3900" dirty="0">
                <a:latin typeface="Rabar_025" panose="02040703060201020203" pitchFamily="18" charset="-78"/>
                <a:cs typeface="Rabar_025" panose="02040703060201020203" pitchFamily="18" charset="-78"/>
              </a:rPr>
              <a:t>1ـ ما جعلتْهُ </a:t>
            </a:r>
            <a:r>
              <a:rPr lang="ar-IQ" sz="3900" dirty="0">
                <a:solidFill>
                  <a:srgbClr val="FF0000"/>
                </a:solidFill>
                <a:latin typeface="Rabar_025" panose="02040703060201020203" pitchFamily="18" charset="-78"/>
                <a:ea typeface="+mj-ea"/>
                <a:cs typeface="Rabar_025" panose="02040703060201020203" pitchFamily="18" charset="-78"/>
              </a:rPr>
              <a:t>الشَّريعةُ سببًا ابتداءً، </a:t>
            </a:r>
            <a:r>
              <a:rPr lang="ar-IQ" sz="3900" dirty="0">
                <a:latin typeface="Rabar_025" panose="02040703060201020203" pitchFamily="18" charset="-78"/>
                <a:cs typeface="Rabar_025" panose="02040703060201020203" pitchFamily="18" charset="-78"/>
              </a:rPr>
              <a:t>من غيرِ أن يكونَ للمكلَّفِ فعلٌ فيه.</a:t>
            </a:r>
          </a:p>
          <a:p>
            <a:pPr algn="r"/>
            <a:r>
              <a:rPr lang="ar-IQ" sz="3900" dirty="0">
                <a:latin typeface="Rabar_025" panose="02040703060201020203" pitchFamily="18" charset="-78"/>
                <a:cs typeface="Rabar_025" panose="02040703060201020203" pitchFamily="18" charset="-78"/>
              </a:rPr>
              <a:t>من أمثلتهِ:</a:t>
            </a:r>
          </a:p>
          <a:p>
            <a:pPr algn="r"/>
            <a:r>
              <a:rPr lang="ar-IQ" sz="3900" dirty="0">
                <a:latin typeface="Rabar_025" panose="02040703060201020203" pitchFamily="18" charset="-78"/>
                <a:cs typeface="Rabar_025" panose="02040703060201020203" pitchFamily="18" charset="-78"/>
              </a:rPr>
              <a:t>أ: دُخولُ الشَّهر لوُجوبِ صومِ رمضانَ، قال تعالى: {فَمَنْ شَهِدَ مِنْكُمُ الشَّهْرَ فَلْيَصُمْهُ} [البقرة: 185] .</a:t>
            </a:r>
          </a:p>
          <a:p>
            <a:pPr algn="r"/>
            <a:r>
              <a:rPr lang="ar-IQ" sz="3900" dirty="0">
                <a:latin typeface="Rabar_025" panose="02040703060201020203" pitchFamily="18" charset="-78"/>
                <a:cs typeface="Rabar_025" panose="02040703060201020203" pitchFamily="18" charset="-78"/>
              </a:rPr>
              <a:t>ب: الاضطِرارُ لجوازِ أكلِ الميتَةِ، قال تعالى: {فَمَنِ اضْطُرَّ غَيْرَ بَاغٍ وَلَا عَادٍ فَلَا إِثْمَ عَلَيْهِ} [البقرة: 173] .</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14</a:t>
            </a:fld>
            <a:endParaRPr lang="en-US"/>
          </a:p>
        </p:txBody>
      </p:sp>
    </p:spTree>
    <p:extLst>
      <p:ext uri="{BB962C8B-B14F-4D97-AF65-F5344CB8AC3E}">
        <p14:creationId xmlns:p14="http://schemas.microsoft.com/office/powerpoint/2010/main" val="399526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الأول: السبب</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2ـ ما </a:t>
            </a:r>
            <a:r>
              <a:rPr lang="ar-IQ" sz="3900" dirty="0">
                <a:solidFill>
                  <a:srgbClr val="FF0000"/>
                </a:solidFill>
                <a:latin typeface="Rabar_025" panose="02040703060201020203" pitchFamily="18" charset="-78"/>
                <a:ea typeface="+mj-ea"/>
                <a:cs typeface="Rabar_025" panose="02040703060201020203" pitchFamily="18" charset="-78"/>
              </a:rPr>
              <a:t>سببُهُ</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ea typeface="+mj-ea"/>
                <a:cs typeface="Rabar_025" panose="02040703060201020203" pitchFamily="18" charset="-78"/>
              </a:rPr>
              <a:t>المكلَّفُ</a:t>
            </a:r>
            <a:r>
              <a:rPr lang="ar-IQ" sz="3900" dirty="0">
                <a:latin typeface="Rabar_025" panose="02040703060201020203" pitchFamily="18" charset="-78"/>
                <a:cs typeface="Rabar_025" panose="02040703060201020203" pitchFamily="18" charset="-78"/>
              </a:rPr>
              <a:t> فرتَّبَتِ الشَّريعة الآثارَ على وجودِهِ.</a:t>
            </a:r>
          </a:p>
          <a:p>
            <a:pPr algn="r"/>
            <a:r>
              <a:rPr lang="ar-IQ" sz="3900" dirty="0">
                <a:latin typeface="Rabar_025" panose="02040703060201020203" pitchFamily="18" charset="-78"/>
                <a:cs typeface="Rabar_025" panose="02040703060201020203" pitchFamily="18" charset="-78"/>
              </a:rPr>
              <a:t>من أمثلتِهِ:</a:t>
            </a:r>
          </a:p>
          <a:p>
            <a:pPr algn="r"/>
            <a:r>
              <a:rPr lang="ar-IQ" sz="3900" dirty="0">
                <a:latin typeface="Rabar_025" panose="02040703060201020203" pitchFamily="18" charset="-78"/>
                <a:cs typeface="Rabar_025" panose="02040703060201020203" pitchFamily="18" charset="-78"/>
              </a:rPr>
              <a:t>أ: السَّفرُ لإباحةِ الفِطرِ، قال تعالى في الآية المتقدمة: {أَوْ عَلَى سَفَرٍ} .</a:t>
            </a:r>
          </a:p>
          <a:p>
            <a:pPr algn="r"/>
            <a:r>
              <a:rPr lang="ar-IQ" sz="3900" dirty="0">
                <a:latin typeface="Rabar_025" panose="02040703060201020203" pitchFamily="18" charset="-78"/>
                <a:cs typeface="Rabar_025" panose="02040703060201020203" pitchFamily="18" charset="-78"/>
              </a:rPr>
              <a:t>ب: الإهداءُ لمِلكِ المُهدَى إليهِ للهديَّة، والبيعُ لِملكِ المشتري للسِّلعةِ، والتَّصدُّقُ لملكِ المُتصدَّقُ عليه للصَّدقَةِ، فهذهِ وشِبهُهَا أسبابٌ لنقلِ ملكيَّةِ الشَّيءِ لمن صارتْ إليهِ، ويكونُ بها حُرَّ التَّصرُّفِ فيها.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15</a:t>
            </a:fld>
            <a:endParaRPr lang="en-US"/>
          </a:p>
        </p:txBody>
      </p:sp>
    </p:spTree>
    <p:extLst>
      <p:ext uri="{BB962C8B-B14F-4D97-AF65-F5344CB8AC3E}">
        <p14:creationId xmlns:p14="http://schemas.microsoft.com/office/powerpoint/2010/main" val="327260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الثاني: الشرط</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ea typeface="+mj-ea"/>
                <a:cs typeface="Rabar_025" panose="02040703060201020203" pitchFamily="18" charset="-78"/>
              </a:rPr>
              <a:t>تعريف الشرط:</a:t>
            </a:r>
          </a:p>
          <a:p>
            <a:pPr algn="r"/>
            <a:r>
              <a:rPr lang="ar-IQ" sz="3900" dirty="0">
                <a:latin typeface="Rabar_025" panose="02040703060201020203" pitchFamily="18" charset="-78"/>
                <a:cs typeface="Rabar_025" panose="02040703060201020203" pitchFamily="18" charset="-78"/>
              </a:rPr>
              <a:t>الشرط </a:t>
            </a:r>
            <a:r>
              <a:rPr lang="ar-IQ" sz="3900" dirty="0">
                <a:solidFill>
                  <a:srgbClr val="FF0000"/>
                </a:solidFill>
                <a:latin typeface="Rabar_025" panose="02040703060201020203" pitchFamily="18" charset="-78"/>
                <a:ea typeface="+mj-ea"/>
                <a:cs typeface="Rabar_025" panose="02040703060201020203" pitchFamily="18" charset="-78"/>
              </a:rPr>
              <a:t>لغة</a:t>
            </a:r>
            <a:r>
              <a:rPr lang="ar-IQ" sz="3900" dirty="0">
                <a:latin typeface="Rabar_025" panose="02040703060201020203" pitchFamily="18" charset="-78"/>
                <a:cs typeface="Rabar_025" panose="02040703060201020203" pitchFamily="18" charset="-78"/>
              </a:rPr>
              <a:t>: الشِّينُ وَالرَّاءُ وَالطَّاءُ أَصْلٌ يَدُلُّ عَلَى </a:t>
            </a:r>
            <a:r>
              <a:rPr lang="ar-IQ" sz="3900" dirty="0">
                <a:solidFill>
                  <a:srgbClr val="FF0000"/>
                </a:solidFill>
                <a:latin typeface="Rabar_025" panose="02040703060201020203" pitchFamily="18" charset="-78"/>
                <a:ea typeface="+mj-ea"/>
                <a:cs typeface="Rabar_025" panose="02040703060201020203" pitchFamily="18" charset="-78"/>
              </a:rPr>
              <a:t>عَلَمٍ</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ea typeface="+mj-ea"/>
                <a:cs typeface="Rabar_025" panose="02040703060201020203" pitchFamily="18" charset="-78"/>
              </a:rPr>
              <a:t>وَعَلَامَةٍ</a:t>
            </a:r>
            <a:r>
              <a:rPr lang="ar-IQ" sz="3900" dirty="0">
                <a:latin typeface="Rabar_025" panose="02040703060201020203" pitchFamily="18" charset="-78"/>
                <a:cs typeface="Rabar_025" panose="02040703060201020203" pitchFamily="18" charset="-78"/>
              </a:rPr>
              <a:t>، ..... ومِنْ ذَلِكَ، الشَّرَطُ: الْعَلَامَةُ. وَأَشْرَاطُ السَّاعَةِ: عَلَامَاتُهَا.</a:t>
            </a:r>
          </a:p>
          <a:p>
            <a:pPr algn="r"/>
            <a:r>
              <a:rPr lang="ar-IQ" sz="3900" dirty="0">
                <a:latin typeface="Rabar_025" panose="02040703060201020203" pitchFamily="18" charset="-78"/>
                <a:cs typeface="Rabar_025" panose="02040703060201020203" pitchFamily="18" charset="-78"/>
              </a:rPr>
              <a:t>وهذا المعنى هو المقصود.</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16</a:t>
            </a:fld>
            <a:endParaRPr lang="en-US"/>
          </a:p>
        </p:txBody>
      </p:sp>
    </p:spTree>
    <p:extLst>
      <p:ext uri="{BB962C8B-B14F-4D97-AF65-F5344CB8AC3E}">
        <p14:creationId xmlns:p14="http://schemas.microsoft.com/office/powerpoint/2010/main" val="12370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الثاني: الشرط</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ea typeface="+mj-ea"/>
                <a:cs typeface="Rabar_025" panose="02040703060201020203" pitchFamily="18" charset="-78"/>
              </a:rPr>
              <a:t>الشرط</a:t>
            </a:r>
            <a:r>
              <a:rPr lang="ar-IQ" sz="3900" dirty="0">
                <a:latin typeface="Rabar_025" panose="02040703060201020203" pitchFamily="18" charset="-78"/>
                <a:cs typeface="Rabar_025" panose="02040703060201020203" pitchFamily="18" charset="-78"/>
              </a:rPr>
              <a:t> في اصطلاح </a:t>
            </a:r>
            <a:r>
              <a:rPr lang="ar-IQ" sz="3900" dirty="0">
                <a:solidFill>
                  <a:srgbClr val="FF0000"/>
                </a:solidFill>
                <a:latin typeface="Rabar_025" panose="02040703060201020203" pitchFamily="18" charset="-78"/>
                <a:ea typeface="+mj-ea"/>
                <a:cs typeface="Rabar_025" panose="02040703060201020203" pitchFamily="18" charset="-78"/>
              </a:rPr>
              <a:t>الأصوليين</a:t>
            </a:r>
            <a:r>
              <a:rPr lang="ar-IQ" sz="3900" dirty="0">
                <a:latin typeface="Rabar_025" panose="02040703060201020203" pitchFamily="18" charset="-78"/>
                <a:cs typeface="Rabar_025" panose="02040703060201020203" pitchFamily="18" charset="-78"/>
              </a:rPr>
              <a:t>: ما توقَّفَ وجودُ الشَّيءِ على وجودِهِ، وليسَ هوَ جزْءًا من ذاتِ ذلكَ الشَّيءِ، بلْ هوَ خارجٌ عنهُ، كما لا يلزمُ من جودِهِ، وُجودُ ما كانَ شرْطًا فيهِ.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17</a:t>
            </a:fld>
            <a:endParaRPr lang="en-US"/>
          </a:p>
        </p:txBody>
      </p:sp>
    </p:spTree>
    <p:extLst>
      <p:ext uri="{BB962C8B-B14F-4D97-AF65-F5344CB8AC3E}">
        <p14:creationId xmlns:p14="http://schemas.microsoft.com/office/powerpoint/2010/main" val="305340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pPr algn="r"/>
            <a:r>
              <a:rPr lang="ar-IQ" sz="4000" dirty="0">
                <a:solidFill>
                  <a:srgbClr val="C00000"/>
                </a:solidFill>
                <a:latin typeface="Rabar_025" panose="02040703060201020203" pitchFamily="18" charset="-78"/>
                <a:cs typeface="Rabar_025" panose="02040703060201020203" pitchFamily="18" charset="-78"/>
              </a:rPr>
              <a:t>القسم الثاني: الشرط</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من أمثلتِهِ:</a:t>
            </a:r>
          </a:p>
          <a:p>
            <a:pPr algn="r"/>
            <a:endParaRPr lang="ar-IQ" sz="390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مثاله: </a:t>
            </a:r>
            <a:r>
              <a:rPr lang="ar-IQ" sz="3900" dirty="0">
                <a:solidFill>
                  <a:srgbClr val="FF0000"/>
                </a:solidFill>
                <a:latin typeface="Rabar_025" panose="02040703060201020203" pitchFamily="18" charset="-78"/>
                <a:ea typeface="+mj-ea"/>
                <a:cs typeface="Rabar_025" panose="02040703060201020203" pitchFamily="18" charset="-78"/>
              </a:rPr>
              <a:t>الطهارة</a:t>
            </a:r>
            <a:r>
              <a:rPr lang="ar-IQ" sz="3900" dirty="0">
                <a:latin typeface="Rabar_025" panose="02040703060201020203" pitchFamily="18" charset="-78"/>
                <a:cs typeface="Rabar_025" panose="02040703060201020203" pitchFamily="18" charset="-78"/>
              </a:rPr>
              <a:t> شرط </a:t>
            </a:r>
            <a:r>
              <a:rPr lang="ar-IQ" sz="3900" dirty="0">
                <a:solidFill>
                  <a:srgbClr val="FF0000"/>
                </a:solidFill>
                <a:latin typeface="Rabar_025" panose="02040703060201020203" pitchFamily="18" charset="-78"/>
                <a:ea typeface="+mj-ea"/>
                <a:cs typeface="Rabar_025" panose="02040703060201020203" pitchFamily="18" charset="-78"/>
              </a:rPr>
              <a:t>لصحة</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ea typeface="+mj-ea"/>
                <a:cs typeface="Rabar_025" panose="02040703060201020203" pitchFamily="18" charset="-78"/>
              </a:rPr>
              <a:t>الصلاة</a:t>
            </a:r>
            <a:r>
              <a:rPr lang="ar-IQ" sz="3900" dirty="0">
                <a:latin typeface="Rabar_025" panose="02040703060201020203" pitchFamily="18" charset="-78"/>
                <a:cs typeface="Rabar_025" panose="02040703060201020203" pitchFamily="18" charset="-78"/>
              </a:rPr>
              <a:t>، لحديث: (( لا يقبلُ الله صلاةً بغيرِ طُهورٍ)) أخرجهُ مسلمٌ .</a:t>
            </a:r>
          </a:p>
          <a:p>
            <a:pPr algn="r"/>
            <a:r>
              <a:rPr lang="ar-IQ" sz="3900" dirty="0">
                <a:latin typeface="Rabar_025" panose="02040703060201020203" pitchFamily="18" charset="-78"/>
                <a:cs typeface="Rabar_025" panose="02040703060201020203" pitchFamily="18" charset="-78"/>
              </a:rPr>
              <a:t>فيلزم من عدم الطهارة عدم صحة الصلاة، ولا يلزم من وجود الطهارة صحة الصلاة ولا عدمها؛ لأن الطهارة قد تحصل ولا تحصل صلاة، أو تحصل صلاة غير مستوفية لبقية الشروط والأركان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18</a:t>
            </a:fld>
            <a:endParaRPr lang="en-US"/>
          </a:p>
        </p:txBody>
      </p:sp>
      <p:pic>
        <p:nvPicPr>
          <p:cNvPr id="7" name="صورة 6">
            <a:extLst>
              <a:ext uri="{FF2B5EF4-FFF2-40B4-BE49-F238E27FC236}">
                <a16:creationId xmlns:a16="http://schemas.microsoft.com/office/drawing/2014/main" id="{2B1CAF0B-487E-4017-BE5B-764F46D87C5E}"/>
              </a:ext>
            </a:extLst>
          </p:cNvPr>
          <p:cNvPicPr>
            <a:picLocks noChangeAspect="1"/>
          </p:cNvPicPr>
          <p:nvPr/>
        </p:nvPicPr>
        <p:blipFill>
          <a:blip r:embed="rId2"/>
          <a:stretch>
            <a:fillRect/>
          </a:stretch>
        </p:blipFill>
        <p:spPr>
          <a:xfrm>
            <a:off x="1058562" y="48396"/>
            <a:ext cx="3908854" cy="2405555"/>
          </a:xfrm>
          <a:prstGeom prst="rect">
            <a:avLst/>
          </a:prstGeom>
        </p:spPr>
      </p:pic>
    </p:spTree>
    <p:extLst>
      <p:ext uri="{BB962C8B-B14F-4D97-AF65-F5344CB8AC3E}">
        <p14:creationId xmlns:p14="http://schemas.microsoft.com/office/powerpoint/2010/main" val="356378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الثاني: الشرط</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ea typeface="+mj-ea"/>
                <a:cs typeface="Rabar_025" panose="02040703060201020203" pitchFamily="18" charset="-78"/>
              </a:rPr>
              <a:t>الفرق بين الشَّرط والرّكن</a:t>
            </a:r>
          </a:p>
          <a:p>
            <a:pPr algn="r"/>
            <a:r>
              <a:rPr lang="ar-IQ" sz="3900" dirty="0">
                <a:solidFill>
                  <a:srgbClr val="FF0000"/>
                </a:solidFill>
                <a:latin typeface="Rabar_025" panose="02040703060201020203" pitchFamily="18" charset="-78"/>
                <a:ea typeface="+mj-ea"/>
                <a:cs typeface="Rabar_025" panose="02040703060201020203" pitchFamily="18" charset="-78"/>
              </a:rPr>
              <a:t>يشتركُ</a:t>
            </a:r>
            <a:r>
              <a:rPr lang="ar-IQ" sz="3900" dirty="0">
                <a:latin typeface="Rabar_025" panose="02040703060201020203" pitchFamily="18" charset="-78"/>
                <a:cs typeface="Rabar_025" panose="02040703060201020203" pitchFamily="18" charset="-78"/>
              </a:rPr>
              <a:t> (الشَّرطُ) و (الُّركن) في أنَّ كُلاًّ منهما </a:t>
            </a:r>
            <a:r>
              <a:rPr lang="ar-IQ" sz="3900" dirty="0">
                <a:solidFill>
                  <a:srgbClr val="FF0000"/>
                </a:solidFill>
                <a:latin typeface="Rabar_025" panose="02040703060201020203" pitchFamily="18" charset="-78"/>
                <a:ea typeface="+mj-ea"/>
                <a:cs typeface="Rabar_025" panose="02040703060201020203" pitchFamily="18" charset="-78"/>
              </a:rPr>
              <a:t>يتوقَّفُ</a:t>
            </a:r>
            <a:r>
              <a:rPr lang="ar-IQ" sz="3900" dirty="0">
                <a:latin typeface="Rabar_025" panose="02040703060201020203" pitchFamily="18" charset="-78"/>
                <a:cs typeface="Rabar_025" panose="02040703060201020203" pitchFamily="18" charset="-78"/>
              </a:rPr>
              <a:t> عليهِ </a:t>
            </a:r>
            <a:r>
              <a:rPr lang="ar-IQ" sz="3900" dirty="0">
                <a:solidFill>
                  <a:srgbClr val="FF0000"/>
                </a:solidFill>
                <a:latin typeface="Rabar_025" panose="02040703060201020203" pitchFamily="18" charset="-78"/>
                <a:ea typeface="+mj-ea"/>
                <a:cs typeface="Rabar_025" panose="02040703060201020203" pitchFamily="18" charset="-78"/>
              </a:rPr>
              <a:t>وجودُ</a:t>
            </a:r>
            <a:r>
              <a:rPr lang="ar-IQ" sz="3900" dirty="0">
                <a:latin typeface="Rabar_025" panose="02040703060201020203" pitchFamily="18" charset="-78"/>
                <a:cs typeface="Rabar_025" panose="02040703060201020203" pitchFamily="18" charset="-78"/>
              </a:rPr>
              <a:t> الشَّيءِ.</a:t>
            </a:r>
          </a:p>
          <a:p>
            <a:pPr algn="r"/>
            <a:r>
              <a:rPr lang="ar-IQ" sz="3900" dirty="0">
                <a:latin typeface="Rabar_025" panose="02040703060201020203" pitchFamily="18" charset="-78"/>
                <a:cs typeface="Rabar_025" panose="02040703060201020203" pitchFamily="18" charset="-78"/>
              </a:rPr>
              <a:t> فالوضُوءُ شرطٌ للصَّلاةِ، والرُّكوعُ رُكنٌ فيها، ولا بُدَّ من وجودِ كلٍّ منهمَا لصحَّةِ الصَّلاةِ.</a:t>
            </a:r>
          </a:p>
          <a:p>
            <a:pPr algn="r"/>
            <a:r>
              <a:rPr lang="ar-IQ" sz="3900" dirty="0">
                <a:latin typeface="Rabar_025" panose="02040703060201020203" pitchFamily="18" charset="-78"/>
                <a:cs typeface="Rabar_025" panose="02040703060201020203" pitchFamily="18" charset="-78"/>
              </a:rPr>
              <a:t> لكنْ </a:t>
            </a:r>
            <a:r>
              <a:rPr lang="ar-IQ" sz="3900" dirty="0">
                <a:solidFill>
                  <a:srgbClr val="FF0000"/>
                </a:solidFill>
                <a:latin typeface="Rabar_025" panose="02040703060201020203" pitchFamily="18" charset="-78"/>
                <a:ea typeface="+mj-ea"/>
                <a:cs typeface="Rabar_025" panose="02040703060201020203" pitchFamily="18" charset="-78"/>
              </a:rPr>
              <a:t>الفرقُ</a:t>
            </a:r>
            <a:r>
              <a:rPr lang="ar-IQ" sz="3900" dirty="0">
                <a:latin typeface="Rabar_025" panose="02040703060201020203" pitchFamily="18" charset="-78"/>
                <a:cs typeface="Rabar_025" panose="02040703060201020203" pitchFamily="18" charset="-78"/>
              </a:rPr>
              <a:t> بينهمَا في أنَّ:</a:t>
            </a:r>
          </a:p>
          <a:p>
            <a:pPr algn="r"/>
            <a:r>
              <a:rPr lang="ar-IQ" sz="3900" dirty="0">
                <a:solidFill>
                  <a:srgbClr val="FF0000"/>
                </a:solidFill>
                <a:latin typeface="Rabar_025" panose="02040703060201020203" pitchFamily="18" charset="-78"/>
                <a:ea typeface="+mj-ea"/>
                <a:cs typeface="Rabar_025" panose="02040703060201020203" pitchFamily="18" charset="-78"/>
              </a:rPr>
              <a:t>الشَّرطَ</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ea typeface="+mj-ea"/>
                <a:cs typeface="Rabar_025" panose="02040703060201020203" pitchFamily="18" charset="-78"/>
              </a:rPr>
              <a:t>خارجٌ</a:t>
            </a:r>
            <a:r>
              <a:rPr lang="ar-IQ" sz="3900" dirty="0">
                <a:latin typeface="Rabar_025" panose="02040703060201020203" pitchFamily="18" charset="-78"/>
                <a:cs typeface="Rabar_025" panose="02040703060201020203" pitchFamily="18" charset="-78"/>
              </a:rPr>
              <a:t> عن نفسِ الصَّلاةِ ليس جُزءًا منها.</a:t>
            </a:r>
          </a:p>
          <a:p>
            <a:pPr algn="r"/>
            <a:r>
              <a:rPr lang="ar-IQ" sz="3900" dirty="0">
                <a:solidFill>
                  <a:srgbClr val="FF0000"/>
                </a:solidFill>
                <a:latin typeface="Rabar_025" panose="02040703060201020203" pitchFamily="18" charset="-78"/>
                <a:ea typeface="+mj-ea"/>
                <a:cs typeface="Rabar_025" panose="02040703060201020203" pitchFamily="18" charset="-78"/>
              </a:rPr>
              <a:t>والرُّكنَ</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ea typeface="+mj-ea"/>
                <a:cs typeface="Rabar_025" panose="02040703060201020203" pitchFamily="18" charset="-78"/>
              </a:rPr>
              <a:t>جزءٌ</a:t>
            </a:r>
            <a:r>
              <a:rPr lang="ar-IQ" sz="3900" dirty="0">
                <a:latin typeface="Rabar_025" panose="02040703060201020203" pitchFamily="18" charset="-78"/>
                <a:cs typeface="Rabar_025" panose="02040703060201020203" pitchFamily="18" charset="-78"/>
              </a:rPr>
              <a:t> من نفسِ الصَّلاةِ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19</a:t>
            </a:fld>
            <a:endParaRPr lang="en-US"/>
          </a:p>
        </p:txBody>
      </p:sp>
    </p:spTree>
    <p:extLst>
      <p:ext uri="{BB962C8B-B14F-4D97-AF65-F5344CB8AC3E}">
        <p14:creationId xmlns:p14="http://schemas.microsoft.com/office/powerpoint/2010/main" val="312924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5494" y="141668"/>
            <a:ext cx="11331198" cy="6581103"/>
          </a:xfrm>
        </p:spPr>
        <p:txBody>
          <a:bodyPr anchor="t">
            <a:normAutofit/>
          </a:bodyPr>
          <a:lstStyle/>
          <a:p>
            <a:pPr rtl="1">
              <a:lnSpc>
                <a:spcPct val="100000"/>
              </a:lnSpc>
            </a:pPr>
            <a:r>
              <a:rPr lang="ar-IQ" sz="13800" dirty="0">
                <a:solidFill>
                  <a:srgbClr val="002060"/>
                </a:solidFill>
                <a:latin typeface="56_Sarchia_Kurdish_Bold" panose="02040703060201020203" pitchFamily="18" charset="-78"/>
                <a:ea typeface="+mn-ea"/>
                <a:cs typeface="56_Sarchia_Kurdish_Bold" panose="02040703060201020203" pitchFamily="18" charset="-78"/>
              </a:rPr>
              <a:t>مدخل إلى أصولِ الفقه</a:t>
            </a:r>
            <a:endParaRPr lang="en-US" sz="13800" b="0" dirty="0">
              <a:solidFill>
                <a:srgbClr val="002060"/>
              </a:solidFill>
              <a:effectLst/>
              <a:latin typeface="56_Sarchia_Kurdish_Bold" panose="02040703060201020203" pitchFamily="18" charset="-78"/>
              <a:ea typeface="+mn-ea"/>
              <a:cs typeface="56_Sarchia_Kurdish_Bold"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0D83593F-05CC-4199-AAB6-E55A7C06A9F8}"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a:solidFill>
                  <a:schemeClr val="tx2"/>
                </a:solidFill>
              </a:rPr>
              <a:t>مدخل الى اصول الفقه                                                   د. ابراهيم 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a:t>
            </a:fld>
            <a:endParaRPr lang="en-US"/>
          </a:p>
        </p:txBody>
      </p:sp>
      <p:sp>
        <p:nvSpPr>
          <p:cNvPr id="3" name="مستطيل: زوايا مستديرة 2">
            <a:extLst>
              <a:ext uri="{FF2B5EF4-FFF2-40B4-BE49-F238E27FC236}">
                <a16:creationId xmlns:a16="http://schemas.microsoft.com/office/drawing/2014/main" id="{30491705-6CF5-4CEB-9AC3-9D24AF56A7B0}"/>
              </a:ext>
            </a:extLst>
          </p:cNvPr>
          <p:cNvSpPr/>
          <p:nvPr/>
        </p:nvSpPr>
        <p:spPr>
          <a:xfrm>
            <a:off x="924444" y="3336324"/>
            <a:ext cx="8715945" cy="2823519"/>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rtl="1"/>
            <a:r>
              <a:rPr lang="ar-OM"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پر</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ؤفيسؤرى</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ياريدةدةر</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دكتؤر</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ابراهیم</a:t>
            </a:r>
            <a:r>
              <a:rPr lang="ar-IQ" sz="28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 احمد </a:t>
            </a:r>
            <a:r>
              <a:rPr lang="ar-IQ" sz="2800" dirty="0" err="1">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rPr>
              <a:t>سه‌نگه‌سه‌ری</a:t>
            </a:r>
            <a:endParaRPr lang="ar-IQ" sz="2800" dirty="0">
              <a:solidFill>
                <a:schemeClr val="tx1"/>
              </a:solidFill>
              <a:effectLst>
                <a:outerShdw blurRad="50800" dist="38100" dir="2700000" algn="tl" rotWithShape="0">
                  <a:srgbClr val="000000">
                    <a:alpha val="48000"/>
                  </a:srgbClr>
                </a:outerShdw>
              </a:effectLst>
              <a:latin typeface="Rabar_022" panose="02040503050201020203" pitchFamily="18" charset="-78"/>
              <a:cs typeface="Rabar_022" panose="02040503050201020203" pitchFamily="18" charset="-78"/>
            </a:endParaRPr>
          </a:p>
          <a:p>
            <a:pPr algn="ctr" rtl="1"/>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دكتؤرا</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لة</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فيقهي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ئيسلامي</a:t>
            </a:r>
            <a:r>
              <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 </a:t>
            </a:r>
            <a:r>
              <a:rPr lang="ar-IQ" sz="2800" dirty="0" err="1">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rPr>
              <a:t>بةراورد</a:t>
            </a:r>
            <a:endPar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endParaRPr>
          </a:p>
          <a:p>
            <a:pPr algn="ctr" rtl="1"/>
            <a:endParaRPr lang="ar-IQ" sz="2800" dirty="0">
              <a:solidFill>
                <a:schemeClr val="tx1"/>
              </a:solidFill>
              <a:effectLst>
                <a:outerShdw blurRad="50800" dist="38100" dir="2700000" algn="tl" rotWithShape="0">
                  <a:srgbClr val="000000">
                    <a:alpha val="48000"/>
                  </a:srgbClr>
                </a:outerShdw>
              </a:effectLst>
              <a:latin typeface="Rabar_063" panose="020A0503020102020204" pitchFamily="18" charset="-78"/>
              <a:ea typeface="Rabar_063" panose="020A0503020102020204" pitchFamily="18" charset="-78"/>
              <a:cs typeface="Rabar_063" panose="020A0503020102020204" pitchFamily="18" charset="-78"/>
            </a:endParaRPr>
          </a:p>
          <a:p>
            <a:pPr algn="ctr" rtl="1"/>
            <a:r>
              <a:rPr lang="en-US" sz="2400" dirty="0">
                <a:solidFill>
                  <a:srgbClr val="002060"/>
                </a:solidFill>
                <a:latin typeface="02_Sarchia_Abdullah" panose="020B0604030504040204" pitchFamily="34" charset="-78"/>
                <a:cs typeface="02_Sarchia_Abdullah" panose="020B0604030504040204" pitchFamily="34" charset="-78"/>
              </a:rPr>
              <a:t>Dr. Ibrahim Ahmed </a:t>
            </a:r>
            <a:r>
              <a:rPr lang="en-US" sz="2400" dirty="0" err="1">
                <a:solidFill>
                  <a:srgbClr val="002060"/>
                </a:solidFill>
                <a:latin typeface="02_Sarchia_Abdullah" panose="020B0604030504040204" pitchFamily="34" charset="-78"/>
                <a:cs typeface="02_Sarchia_Abdullah" panose="020B0604030504040204" pitchFamily="34" charset="-78"/>
              </a:rPr>
              <a:t>Sangasary</a:t>
            </a:r>
            <a:r>
              <a:rPr lang="ar-IQ" sz="2400" dirty="0">
                <a:solidFill>
                  <a:srgbClr val="002060"/>
                </a:solidFill>
                <a:latin typeface="02_Sarchia_Abdullah" panose="020B0604030504040204" pitchFamily="34" charset="-78"/>
                <a:cs typeface="02_Sarchia_Abdullah" panose="020B0604030504040204" pitchFamily="34" charset="-78"/>
              </a:rPr>
              <a:t> </a:t>
            </a:r>
          </a:p>
          <a:p>
            <a:pPr algn="l" rtl="1"/>
            <a:r>
              <a:rPr lang="en-US" sz="2400" dirty="0">
                <a:solidFill>
                  <a:srgbClr val="002060"/>
                </a:solidFill>
                <a:latin typeface="02_Sarchia_Abdullah" panose="020B0604030504040204" pitchFamily="34" charset="-78"/>
                <a:cs typeface="02_Sarchia_Abdullah" panose="020B0604030504040204" pitchFamily="34" charset="-78"/>
              </a:rPr>
              <a:t>                       Ibrahim </a:t>
            </a:r>
            <a:r>
              <a:rPr lang="en-US" sz="2400" dirty="0" err="1">
                <a:solidFill>
                  <a:srgbClr val="002060"/>
                </a:solidFill>
                <a:latin typeface="02_Sarchia_Abdullah" panose="020B0604030504040204" pitchFamily="34" charset="-78"/>
                <a:cs typeface="02_Sarchia_Abdullah" panose="020B0604030504040204" pitchFamily="34" charset="-78"/>
              </a:rPr>
              <a:t>sangasary</a:t>
            </a:r>
            <a:r>
              <a:rPr lang="ar-IQ" sz="2400" dirty="0">
                <a:solidFill>
                  <a:srgbClr val="002060"/>
                </a:solidFill>
                <a:latin typeface="02_Sarchia_Abdullah" panose="020B0604030504040204" pitchFamily="34" charset="-78"/>
                <a:cs typeface="02_Sarchia_Abdullah" panose="020B0604030504040204" pitchFamily="34" charset="-78"/>
              </a:rPr>
              <a:t> </a:t>
            </a:r>
            <a:endParaRPr lang="en-US" sz="2400" dirty="0">
              <a:solidFill>
                <a:srgbClr val="002060"/>
              </a:solidFill>
              <a:latin typeface="02_Sarchia_Abdullah" panose="020B0604030504040204" pitchFamily="34" charset="-78"/>
              <a:cs typeface="02_Sarchia_Abdullah" panose="020B0604030504040204" pitchFamily="34" charset="-78"/>
            </a:endParaRPr>
          </a:p>
        </p:txBody>
      </p:sp>
      <p:pic>
        <p:nvPicPr>
          <p:cNvPr id="8" name="صورة 7">
            <a:extLst>
              <a:ext uri="{FF2B5EF4-FFF2-40B4-BE49-F238E27FC236}">
                <a16:creationId xmlns:a16="http://schemas.microsoft.com/office/drawing/2014/main" id="{C1730AE1-E77E-4904-B8C9-E417E089AF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445" y="4732582"/>
            <a:ext cx="566057" cy="902153"/>
          </a:xfrm>
          <a:prstGeom prst="rect">
            <a:avLst/>
          </a:prstGeom>
        </p:spPr>
      </p:pic>
    </p:spTree>
    <p:extLst>
      <p:ext uri="{BB962C8B-B14F-4D97-AF65-F5344CB8AC3E}">
        <p14:creationId xmlns:p14="http://schemas.microsoft.com/office/powerpoint/2010/main" val="172498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الثاني: الشرط</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5000" dirty="0">
                <a:solidFill>
                  <a:srgbClr val="FF0000"/>
                </a:solidFill>
                <a:latin typeface="Rabar_025" panose="02040703060201020203" pitchFamily="18" charset="-78"/>
                <a:ea typeface="+mj-ea"/>
                <a:cs typeface="Rabar_025" panose="02040703060201020203" pitchFamily="18" charset="-78"/>
              </a:rPr>
              <a:t>أقسام الشرط:</a:t>
            </a:r>
          </a:p>
          <a:p>
            <a:pPr algn="r"/>
            <a:r>
              <a:rPr lang="ar-IQ" sz="3900" dirty="0">
                <a:latin typeface="Rabar_025" panose="02040703060201020203" pitchFamily="18" charset="-78"/>
                <a:cs typeface="Rabar_025" panose="02040703060201020203" pitchFamily="18" charset="-78"/>
              </a:rPr>
              <a:t>ينقسم الشرط من حيث مصدرُه قسمين:</a:t>
            </a:r>
          </a:p>
          <a:p>
            <a:pPr algn="r"/>
            <a:r>
              <a:rPr lang="ar-IQ" sz="3900" dirty="0">
                <a:latin typeface="Rabar_025" panose="02040703060201020203" pitchFamily="18" charset="-78"/>
                <a:cs typeface="Rabar_025" panose="02040703060201020203" pitchFamily="18" charset="-78"/>
              </a:rPr>
              <a:t>أحدهما: شرطٌ </a:t>
            </a:r>
            <a:r>
              <a:rPr lang="ar-IQ" sz="3600" dirty="0">
                <a:solidFill>
                  <a:srgbClr val="FF0000"/>
                </a:solidFill>
                <a:latin typeface="Rabar_025" panose="02040703060201020203" pitchFamily="18" charset="-78"/>
                <a:ea typeface="+mj-ea"/>
                <a:cs typeface="Rabar_025" panose="02040703060201020203" pitchFamily="18" charset="-78"/>
              </a:rPr>
              <a:t>شرعيٌّ</a:t>
            </a:r>
            <a:r>
              <a:rPr lang="ar-IQ" sz="3900" dirty="0">
                <a:latin typeface="Rabar_025" panose="02040703060201020203" pitchFamily="18" charset="-78"/>
                <a:cs typeface="Rabar_025" panose="02040703060201020203" pitchFamily="18" charset="-78"/>
              </a:rPr>
              <a:t>: هو ما اشترطه الشارع.</a:t>
            </a:r>
          </a:p>
          <a:p>
            <a:pPr algn="r"/>
            <a:r>
              <a:rPr lang="ar-IQ" sz="3900" dirty="0">
                <a:latin typeface="Rabar_025" panose="02040703060201020203" pitchFamily="18" charset="-78"/>
                <a:cs typeface="Rabar_025" panose="02040703060201020203" pitchFamily="18" charset="-78"/>
              </a:rPr>
              <a:t>مثال: شروط صحة الوضوء.</a:t>
            </a:r>
          </a:p>
          <a:p>
            <a:pPr algn="r"/>
            <a:r>
              <a:rPr lang="ar-IQ" sz="3900" dirty="0">
                <a:latin typeface="Rabar_025" panose="02040703060201020203" pitchFamily="18" charset="-78"/>
                <a:cs typeface="Rabar_025" panose="02040703060201020203" pitchFamily="18" charset="-78"/>
              </a:rPr>
              <a:t>مثال: شروط صحة الصلاة.</a:t>
            </a:r>
            <a:endParaRPr lang="ar-IQ" sz="5000" dirty="0">
              <a:solidFill>
                <a:srgbClr val="FF0000"/>
              </a:solidFill>
              <a:latin typeface="Rabar_025" panose="02040703060201020203" pitchFamily="18" charset="-78"/>
              <a:ea typeface="+mj-ea"/>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20</a:t>
            </a:fld>
            <a:endParaRPr lang="en-US"/>
          </a:p>
        </p:txBody>
      </p:sp>
    </p:spTree>
    <p:extLst>
      <p:ext uri="{BB962C8B-B14F-4D97-AF65-F5344CB8AC3E}">
        <p14:creationId xmlns:p14="http://schemas.microsoft.com/office/powerpoint/2010/main" val="360540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الثاني: الشرط</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FF0000"/>
                </a:solidFill>
                <a:latin typeface="Rabar_025" panose="02040703060201020203" pitchFamily="18" charset="-78"/>
                <a:ea typeface="+mj-ea"/>
                <a:cs typeface="Rabar_025" panose="02040703060201020203" pitchFamily="18" charset="-78"/>
              </a:rPr>
              <a:t>أقسام الشرط:</a:t>
            </a:r>
          </a:p>
          <a:p>
            <a:pPr algn="r"/>
            <a:r>
              <a:rPr lang="ar-IQ" sz="3600" dirty="0">
                <a:latin typeface="Rabar_025" panose="02040703060201020203" pitchFamily="18" charset="-78"/>
                <a:cs typeface="Rabar_025" panose="02040703060201020203" pitchFamily="18" charset="-78"/>
              </a:rPr>
              <a:t>الثاني: شرطٌ </a:t>
            </a:r>
            <a:r>
              <a:rPr lang="ar-IQ" sz="3600" dirty="0">
                <a:solidFill>
                  <a:srgbClr val="FF0000"/>
                </a:solidFill>
                <a:latin typeface="Rabar_025" panose="02040703060201020203" pitchFamily="18" charset="-78"/>
                <a:ea typeface="+mj-ea"/>
                <a:cs typeface="Rabar_025" panose="02040703060201020203" pitchFamily="18" charset="-78"/>
              </a:rPr>
              <a:t>جَعليٌّ</a:t>
            </a:r>
            <a:r>
              <a:rPr lang="ar-IQ" sz="3600" dirty="0">
                <a:latin typeface="Rabar_025" panose="02040703060201020203" pitchFamily="18" charset="-78"/>
                <a:cs typeface="Rabar_025" panose="02040703060201020203" pitchFamily="18" charset="-78"/>
              </a:rPr>
              <a:t>: هو ما اشترطه المكلَّف على نفسِه؛ حيث يعلِّق عليه تصرُّفاتِه ومعاملاتِه.</a:t>
            </a:r>
          </a:p>
          <a:p>
            <a:pPr algn="r"/>
            <a:r>
              <a:rPr lang="ar-IQ" sz="3600" dirty="0">
                <a:latin typeface="Rabar_025" panose="02040703060201020203" pitchFamily="18" charset="-78"/>
                <a:cs typeface="Rabar_025" panose="02040703060201020203" pitchFamily="18" charset="-78"/>
              </a:rPr>
              <a:t>مثال: الاشتراط في البيوع؛ كأن يقولَ: بِعني هذا الثوب</a:t>
            </a:r>
            <a:r>
              <a:rPr lang="ar-IQ" sz="3600" dirty="0">
                <a:solidFill>
                  <a:srgbClr val="FF0000"/>
                </a:solidFill>
                <a:latin typeface="Rabar_025" panose="02040703060201020203" pitchFamily="18" charset="-78"/>
                <a:ea typeface="+mj-ea"/>
                <a:cs typeface="Rabar_025" panose="02040703060201020203" pitchFamily="18" charset="-78"/>
              </a:rPr>
              <a:t>،</a:t>
            </a:r>
            <a:r>
              <a:rPr lang="ar-IQ" sz="3600" dirty="0">
                <a:latin typeface="Rabar_025" panose="02040703060201020203" pitchFamily="18" charset="-78"/>
                <a:cs typeface="Rabar_025" panose="02040703060201020203" pitchFamily="18" charset="-78"/>
              </a:rPr>
              <a:t> بشرط أن أستلمه منك في مكةَ.</a:t>
            </a:r>
          </a:p>
          <a:p>
            <a:pPr algn="r"/>
            <a:r>
              <a:rPr lang="ar-IQ" sz="3600" dirty="0">
                <a:latin typeface="Rabar_025" panose="02040703060201020203" pitchFamily="18" charset="-78"/>
                <a:cs typeface="Rabar_025" panose="02040703060201020203" pitchFamily="18" charset="-78"/>
              </a:rPr>
              <a:t>أو يقول للمشتري: لك الخيار شهرًا، ونحوه.</a:t>
            </a:r>
          </a:p>
          <a:p>
            <a:pPr algn="r"/>
            <a:r>
              <a:rPr lang="ar-IQ" sz="3600" dirty="0">
                <a:latin typeface="Rabar_025" panose="02040703060201020203" pitchFamily="18" charset="-78"/>
                <a:cs typeface="Rabar_025" panose="02040703060201020203" pitchFamily="18" charset="-78"/>
              </a:rPr>
              <a:t>مثال: الاشتراط في النكاح؛ كأن يقولَ: أُزوِّجك ابنتي بشرط ألا تنقلَها من بلدها.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21</a:t>
            </a:fld>
            <a:endParaRPr lang="en-US"/>
          </a:p>
        </p:txBody>
      </p:sp>
    </p:spTree>
    <p:extLst>
      <p:ext uri="{BB962C8B-B14F-4D97-AF65-F5344CB8AC3E}">
        <p14:creationId xmlns:p14="http://schemas.microsoft.com/office/powerpoint/2010/main" val="335122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القسم الثالث: المانع</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ea typeface="+mj-ea"/>
                <a:cs typeface="Rabar_025" panose="02040703060201020203" pitchFamily="18" charset="-78"/>
              </a:rPr>
              <a:t>تعريف المانع: </a:t>
            </a:r>
          </a:p>
          <a:p>
            <a:pPr algn="r"/>
            <a:r>
              <a:rPr lang="ar-IQ" sz="3900" dirty="0">
                <a:latin typeface="Rabar_025" panose="02040703060201020203" pitchFamily="18" charset="-78"/>
                <a:cs typeface="Rabar_025" panose="02040703060201020203" pitchFamily="18" charset="-78"/>
              </a:rPr>
              <a:t>المانع لغة: اسم فاعل من منَعَ، و(الْمَنْعُ) </a:t>
            </a:r>
            <a:r>
              <a:rPr lang="ar-IQ" sz="3900" dirty="0">
                <a:solidFill>
                  <a:srgbClr val="FF0000"/>
                </a:solidFill>
                <a:latin typeface="Rabar_025" panose="02040703060201020203" pitchFamily="18" charset="-78"/>
                <a:ea typeface="+mj-ea"/>
                <a:cs typeface="Rabar_025" panose="02040703060201020203" pitchFamily="18" charset="-78"/>
              </a:rPr>
              <a:t>ضِدُّ</a:t>
            </a:r>
            <a:r>
              <a:rPr lang="ar-IQ" sz="3900" dirty="0">
                <a:latin typeface="Rabar_025" panose="02040703060201020203" pitchFamily="18" charset="-78"/>
                <a:cs typeface="Rabar_025" panose="02040703060201020203" pitchFamily="18" charset="-78"/>
              </a:rPr>
              <a:t> </a:t>
            </a:r>
            <a:r>
              <a:rPr lang="ar-IQ" sz="3900" dirty="0">
                <a:solidFill>
                  <a:srgbClr val="FF0000"/>
                </a:solidFill>
                <a:latin typeface="Rabar_025" panose="02040703060201020203" pitchFamily="18" charset="-78"/>
                <a:ea typeface="+mj-ea"/>
                <a:cs typeface="Rabar_025" panose="02040703060201020203" pitchFamily="18" charset="-78"/>
              </a:rPr>
              <a:t>الْإِعْطَاءِ</a:t>
            </a:r>
            <a:r>
              <a:rPr lang="ar-IQ" sz="3900" dirty="0">
                <a:latin typeface="Rabar_025" panose="02040703060201020203" pitchFamily="18" charset="-78"/>
                <a:cs typeface="Rabar_025" panose="02040703060201020203" pitchFamily="18" charset="-78"/>
              </a:rPr>
              <a:t>، وَقَدْ مَنَعَ مِنْ بَابِ قَطَعَ فَهُوَ (مَانِعٌ).</a:t>
            </a:r>
          </a:p>
          <a:p>
            <a:pPr algn="r"/>
            <a:r>
              <a:rPr lang="ar-IQ" sz="3900" dirty="0">
                <a:solidFill>
                  <a:srgbClr val="FF0000"/>
                </a:solidFill>
                <a:latin typeface="Rabar_025" panose="02040703060201020203" pitchFamily="18" charset="-78"/>
                <a:ea typeface="+mj-ea"/>
                <a:cs typeface="Rabar_025" panose="02040703060201020203" pitchFamily="18" charset="-78"/>
              </a:rPr>
              <a:t>المانع في اصطلاح الأصوليين: </a:t>
            </a:r>
          </a:p>
          <a:p>
            <a:pPr algn="r"/>
            <a:r>
              <a:rPr lang="ar-IQ" sz="3900" dirty="0">
                <a:latin typeface="Rabar_025" panose="02040703060201020203" pitchFamily="18" charset="-78"/>
                <a:cs typeface="Rabar_025" panose="02040703060201020203" pitchFamily="18" charset="-78"/>
              </a:rPr>
              <a:t>"هو الذي يلزم من وجوده العدم". </a:t>
            </a:r>
          </a:p>
          <a:p>
            <a:pPr algn="r"/>
            <a:r>
              <a:rPr lang="ar-IQ" sz="3900" dirty="0">
                <a:latin typeface="Rabar_025" panose="02040703060201020203" pitchFamily="18" charset="-78"/>
                <a:cs typeface="Rabar_025" panose="02040703060201020203" pitchFamily="18" charset="-78"/>
              </a:rPr>
              <a:t>أي: يلزم من تحقُّقه انعدام صحَّة العمل أو أجره.</a:t>
            </a:r>
          </a:p>
          <a:p>
            <a:pPr algn="r"/>
            <a:r>
              <a:rPr lang="ar-IQ" sz="3900" dirty="0">
                <a:latin typeface="Rabar_025" panose="02040703060201020203" pitchFamily="18" charset="-78"/>
                <a:cs typeface="Rabar_025" panose="02040703060201020203" pitchFamily="18" charset="-78"/>
              </a:rPr>
              <a:t>بمعنى آخر: إذا وجد المانع لا يصح العمل.</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22</a:t>
            </a:fld>
            <a:endParaRPr lang="en-US"/>
          </a:p>
        </p:txBody>
      </p:sp>
    </p:spTree>
    <p:extLst>
      <p:ext uri="{BB962C8B-B14F-4D97-AF65-F5344CB8AC3E}">
        <p14:creationId xmlns:p14="http://schemas.microsoft.com/office/powerpoint/2010/main" val="321524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pPr algn="r"/>
            <a:r>
              <a:rPr lang="ar-IQ" sz="4000" dirty="0">
                <a:solidFill>
                  <a:srgbClr val="C00000"/>
                </a:solidFill>
                <a:latin typeface="Rabar_025" panose="02040703060201020203" pitchFamily="18" charset="-78"/>
                <a:cs typeface="Rabar_025" panose="02040703060201020203" pitchFamily="18" charset="-78"/>
              </a:rPr>
              <a:t>القسم الثالث: المانع</a:t>
            </a:r>
          </a:p>
        </p:txBody>
      </p:sp>
      <p:sp>
        <p:nvSpPr>
          <p:cNvPr id="3" name="عنوان فرعي 2"/>
          <p:cNvSpPr>
            <a:spLocks noGrp="1"/>
          </p:cNvSpPr>
          <p:nvPr>
            <p:ph type="subTitle" idx="1"/>
          </p:nvPr>
        </p:nvSpPr>
        <p:spPr>
          <a:xfrm>
            <a:off x="605308" y="1175657"/>
            <a:ext cx="10093172" cy="5144466"/>
          </a:xfrm>
        </p:spPr>
        <p:txBody>
          <a:bodyPr>
            <a:normAutofit lnSpcReduction="10000"/>
          </a:bodyPr>
          <a:lstStyle/>
          <a:p>
            <a:pPr algn="r"/>
            <a:r>
              <a:rPr lang="ar-IQ" sz="3900" dirty="0">
                <a:latin typeface="Rabar_025" panose="02040703060201020203" pitchFamily="18" charset="-78"/>
                <a:cs typeface="Rabar_025" panose="02040703060201020203" pitchFamily="18" charset="-78"/>
              </a:rPr>
              <a:t>أمثلة: </a:t>
            </a:r>
          </a:p>
          <a:p>
            <a:pPr algn="r"/>
            <a:endParaRPr lang="ar-IQ" sz="390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الدَّين يلزم من وجوده عدم وجود الحكم - وهو: وجوب الزكاة -، ولا يلزم من عدم الدين وجود الحكم - وهو: وجوب الزكاة - ولا عدم وجوده: فقد يكون الشخص غير المدين غنيا يملك النصاب مع حولان الحول، فهنا يوجد الحكم - وهو:</a:t>
            </a:r>
          </a:p>
          <a:p>
            <a:pPr algn="r"/>
            <a:r>
              <a:rPr lang="ar-IQ" sz="3900" dirty="0">
                <a:latin typeface="Rabar_025" panose="02040703060201020203" pitchFamily="18" charset="-78"/>
                <a:cs typeface="Rabar_025" panose="02040703060201020203" pitchFamily="18" charset="-78"/>
              </a:rPr>
              <a:t>وجوب الزكاة -، وقد يكون الشخص غير المدين فقيراً لم يبلغ المال</a:t>
            </a:r>
          </a:p>
          <a:p>
            <a:pPr algn="r"/>
            <a:r>
              <a:rPr lang="ar-IQ" sz="3900" dirty="0">
                <a:latin typeface="Rabar_025" panose="02040703060201020203" pitchFamily="18" charset="-78"/>
                <a:cs typeface="Rabar_025" panose="02040703060201020203" pitchFamily="18" charset="-78"/>
              </a:rPr>
              <a:t>الذي عنده النصاب، فهنا لا يوجد الحكم - وهو وجوب الزكاة -.</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23</a:t>
            </a:fld>
            <a:endParaRPr lang="en-US"/>
          </a:p>
        </p:txBody>
      </p:sp>
      <p:pic>
        <p:nvPicPr>
          <p:cNvPr id="7" name="صورة 6">
            <a:extLst>
              <a:ext uri="{FF2B5EF4-FFF2-40B4-BE49-F238E27FC236}">
                <a16:creationId xmlns:a16="http://schemas.microsoft.com/office/drawing/2014/main" id="{1BF2E268-A0DD-4CAE-A4AD-D3E653021748}"/>
              </a:ext>
            </a:extLst>
          </p:cNvPr>
          <p:cNvPicPr>
            <a:picLocks noChangeAspect="1"/>
          </p:cNvPicPr>
          <p:nvPr/>
        </p:nvPicPr>
        <p:blipFill>
          <a:blip r:embed="rId2"/>
          <a:stretch>
            <a:fillRect/>
          </a:stretch>
        </p:blipFill>
        <p:spPr>
          <a:xfrm>
            <a:off x="347148" y="215191"/>
            <a:ext cx="3742938" cy="2021205"/>
          </a:xfrm>
          <a:prstGeom prst="rect">
            <a:avLst/>
          </a:prstGeom>
        </p:spPr>
      </p:pic>
    </p:spTree>
    <p:extLst>
      <p:ext uri="{BB962C8B-B14F-4D97-AF65-F5344CB8AC3E}">
        <p14:creationId xmlns:p14="http://schemas.microsoft.com/office/powerpoint/2010/main" val="367337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5400" dirty="0">
                <a:solidFill>
                  <a:srgbClr val="C00000"/>
                </a:solidFill>
                <a:latin typeface="Rabar_025" panose="02040703060201020203" pitchFamily="18" charset="-78"/>
                <a:cs typeface="Rabar_025" panose="02040703060201020203" pitchFamily="18" charset="-78"/>
              </a:rPr>
              <a:t>من هو الحاكم</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يطلق لفظ الحاكم عند الأصوليين على معنيين:</a:t>
            </a:r>
          </a:p>
          <a:p>
            <a:pPr algn="r"/>
            <a:r>
              <a:rPr lang="ar-IQ" sz="3900" dirty="0">
                <a:latin typeface="Rabar_025" panose="02040703060201020203" pitchFamily="18" charset="-78"/>
                <a:cs typeface="Rabar_025" panose="02040703060201020203" pitchFamily="18" charset="-78"/>
              </a:rPr>
              <a:t>المعنى الأول: الحاكم بمعنى واضع الأحكام، ومثبتها، ومصدرها.</a:t>
            </a:r>
          </a:p>
          <a:p>
            <a:pPr algn="r"/>
            <a:r>
              <a:rPr lang="ar-IQ" sz="3900" dirty="0">
                <a:latin typeface="Rabar_025" panose="02040703060201020203" pitchFamily="18" charset="-78"/>
                <a:cs typeface="Rabar_025" panose="02040703060201020203" pitchFamily="18" charset="-78"/>
              </a:rPr>
              <a:t>المعنى الثاني: الحاكم بمعنى الذي يدرك الأحكام، ويظهرها ويعرفها ويكشف عنها.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24</a:t>
            </a:fld>
            <a:endParaRPr lang="en-US"/>
          </a:p>
        </p:txBody>
      </p:sp>
    </p:spTree>
    <p:extLst>
      <p:ext uri="{BB962C8B-B14F-4D97-AF65-F5344CB8AC3E}">
        <p14:creationId xmlns:p14="http://schemas.microsoft.com/office/powerpoint/2010/main" val="337473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5400" dirty="0">
                <a:solidFill>
                  <a:srgbClr val="C00000"/>
                </a:solidFill>
                <a:latin typeface="Rabar_025" panose="02040703060201020203" pitchFamily="18" charset="-78"/>
                <a:cs typeface="Rabar_025" panose="02040703060201020203" pitchFamily="18" charset="-78"/>
              </a:rPr>
              <a:t>أولاً: الحاكم بالمعنى الأول</a:t>
            </a:r>
          </a:p>
        </p:txBody>
      </p:sp>
      <p:sp>
        <p:nvSpPr>
          <p:cNvPr id="3" name="عنوان فرعي 2"/>
          <p:cNvSpPr>
            <a:spLocks noGrp="1"/>
          </p:cNvSpPr>
          <p:nvPr>
            <p:ph type="subTitle" idx="1"/>
          </p:nvPr>
        </p:nvSpPr>
        <p:spPr>
          <a:xfrm>
            <a:off x="500449" y="1175657"/>
            <a:ext cx="10198031" cy="5144466"/>
          </a:xfrm>
        </p:spPr>
        <p:txBody>
          <a:bodyPr>
            <a:normAutofit fontScale="92500" lnSpcReduction="20000"/>
          </a:bodyPr>
          <a:lstStyle/>
          <a:p>
            <a:pPr algn="r"/>
            <a:r>
              <a:rPr lang="ar-IQ" sz="3900" dirty="0">
                <a:latin typeface="Rabar_025" panose="02040703060201020203" pitchFamily="18" charset="-78"/>
                <a:cs typeface="Rabar_025" panose="02040703060201020203" pitchFamily="18" charset="-78"/>
              </a:rPr>
              <a:t>الحاكم بالمعنى الأول هو اللَّه تبارك وتعالى، الخالق البارئ المصور، فلا شرع في الإسلام إلا من اللَّه تعالى، سواء أكانت الأحكام تكليفية أم وضعية، ولا حكم إلا ما حكم به.</a:t>
            </a:r>
          </a:p>
          <a:p>
            <a:pPr algn="r"/>
            <a:r>
              <a:rPr lang="ar-IQ" sz="3900" dirty="0">
                <a:latin typeface="Rabar_025" panose="02040703060201020203" pitchFamily="18" charset="-78"/>
                <a:cs typeface="Rabar_025" panose="02040703060201020203" pitchFamily="18" charset="-78"/>
              </a:rPr>
              <a:t>هذا باتفاق المسلمين قاطبة، لم يخالف بذلك أحد منهم يؤمن باللَّه ربّا، وبمحمد نبيًّا، وبالقرآن دستورًا، وبالإسلام دينًا.</a:t>
            </a:r>
          </a:p>
          <a:p>
            <a:pPr algn="r"/>
            <a:r>
              <a:rPr lang="ar-IQ" sz="3900" dirty="0">
                <a:latin typeface="Rabar_025" panose="02040703060201020203" pitchFamily="18" charset="-78"/>
                <a:cs typeface="Rabar_025" panose="02040703060201020203" pitchFamily="18" charset="-78"/>
              </a:rPr>
              <a:t>سواء أظهر هذا الحكم بالنص الذي أوحى به إلى محمد - صلى الله عليه وسلم -، أم فيما يتوصل إليه المجتهد بالقياس والدلائل والأمارات التي شرعها اللَّه لاستنباط أحكامه.</a:t>
            </a:r>
          </a:p>
          <a:p>
            <a:pPr algn="r"/>
            <a:r>
              <a:rPr lang="ar-IQ" sz="3900" dirty="0">
                <a:latin typeface="Rabar_025" panose="02040703060201020203" pitchFamily="18" charset="-78"/>
                <a:cs typeface="Rabar_025" panose="02040703060201020203" pitchFamily="18" charset="-78"/>
              </a:rPr>
              <a:t>فليست السنة والإجماع والقياس وبقية المصادر إلا مبيِّنة وكاشفة عن حكم اللَّه تعالى، ولا تعتبر حجة ولا دليلًا إلا لثبوت حجيتها من قبل اللَّه تعالى.</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25</a:t>
            </a:fld>
            <a:endParaRPr lang="en-US"/>
          </a:p>
        </p:txBody>
      </p:sp>
    </p:spTree>
    <p:extLst>
      <p:ext uri="{BB962C8B-B14F-4D97-AF65-F5344CB8AC3E}">
        <p14:creationId xmlns:p14="http://schemas.microsoft.com/office/powerpoint/2010/main" val="254459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5400" dirty="0">
                <a:solidFill>
                  <a:srgbClr val="C00000"/>
                </a:solidFill>
                <a:latin typeface="Rabar_025" panose="02040703060201020203" pitchFamily="18" charset="-78"/>
                <a:cs typeface="Rabar_025" panose="02040703060201020203" pitchFamily="18" charset="-78"/>
              </a:rPr>
              <a:t>الأدلة على أن الحاكم هو الله</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وضع علماء الأصول القاعدة المشهورة "لا حكم إلا للَّه"، فالحاكم هو اللَّه تعالى الذي يصدر عنه الخطاب، وترجع إليه الأحكام.</a:t>
            </a:r>
          </a:p>
          <a:p>
            <a:pPr algn="r"/>
            <a:r>
              <a:rPr lang="ar-IQ" sz="3900" dirty="0">
                <a:solidFill>
                  <a:srgbClr val="FF0000"/>
                </a:solidFill>
                <a:latin typeface="Rabar_025" panose="02040703060201020203" pitchFamily="18" charset="-78"/>
                <a:cs typeface="Rabar_025" panose="02040703060201020203" pitchFamily="18" charset="-78"/>
              </a:rPr>
              <a:t>واستدل العلماء على ذلك بأدلة كثيرة أهمها:</a:t>
            </a:r>
          </a:p>
          <a:p>
            <a:pPr algn="r"/>
            <a:r>
              <a:rPr lang="ar-IQ" sz="3900" dirty="0">
                <a:latin typeface="Rabar_025" panose="02040703060201020203" pitchFamily="18" charset="-78"/>
                <a:cs typeface="Rabar_025" panose="02040703060201020203" pitchFamily="18" charset="-78"/>
              </a:rPr>
              <a:t>1: قال تعالى: {إِنِ الْحُكْمُ إلا لِلَّهِ يَقُصُّ الْحَقَّ وَهُوَ خَيْرُ الْفَاصِلِينَ (57)} [الأنعام: 57]، فالآية الكريمة حصرت الحاكمية باللَّه تعالى، واستعمل القرآن الكريم أداة الحصر لتأكيد هذا المعنى.</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26</a:t>
            </a:fld>
            <a:endParaRPr lang="en-US"/>
          </a:p>
        </p:txBody>
      </p:sp>
    </p:spTree>
    <p:extLst>
      <p:ext uri="{BB962C8B-B14F-4D97-AF65-F5344CB8AC3E}">
        <p14:creationId xmlns:p14="http://schemas.microsoft.com/office/powerpoint/2010/main" val="48277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5400" dirty="0">
                <a:solidFill>
                  <a:srgbClr val="C00000"/>
                </a:solidFill>
                <a:latin typeface="Rabar_025" panose="02040703060201020203" pitchFamily="18" charset="-78"/>
                <a:cs typeface="Rabar_025" panose="02040703060201020203" pitchFamily="18" charset="-78"/>
              </a:rPr>
              <a:t>الأدلة على أن الحاكم هو الله</a:t>
            </a:r>
          </a:p>
        </p:txBody>
      </p:sp>
      <p:sp>
        <p:nvSpPr>
          <p:cNvPr id="3" name="عنوان فرعي 2"/>
          <p:cNvSpPr>
            <a:spLocks noGrp="1"/>
          </p:cNvSpPr>
          <p:nvPr>
            <p:ph type="subTitle" idx="1"/>
          </p:nvPr>
        </p:nvSpPr>
        <p:spPr>
          <a:xfrm>
            <a:off x="500449" y="1175657"/>
            <a:ext cx="10198031" cy="5144466"/>
          </a:xfrm>
        </p:spPr>
        <p:txBody>
          <a:bodyPr>
            <a:normAutofit lnSpcReduction="10000"/>
          </a:bodyPr>
          <a:lstStyle/>
          <a:p>
            <a:pPr algn="r"/>
            <a:r>
              <a:rPr lang="ar-IQ" sz="3900" dirty="0">
                <a:latin typeface="Rabar_025" panose="02040703060201020203" pitchFamily="18" charset="-78"/>
                <a:cs typeface="Rabar_025" panose="02040703060201020203" pitchFamily="18" charset="-78"/>
              </a:rPr>
              <a:t>2: وقال تعالى: {وَأَنِ احْكُمْ بَيْنَهُمْ بِمَا أَنْزَلَ اللَّهُ وَلَا تَتَّبِعْ أَهْوَاءَهُمْ} [المائدة: 49]، فالآية الكريمة بيَّنت أن الحكم الواجب على المؤمنين هو ما أنزله اللَّه تعالى، وليس ما تميل إليه الأهواء والنفوس والعقول البشرية.</a:t>
            </a:r>
          </a:p>
          <a:p>
            <a:pPr algn="r"/>
            <a:endParaRPr lang="ar-IQ" sz="390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3 - بين القرآن وجوب الرجوع إلى أحكام اللَّه تعالى في القرآن والسنة عند التنازع وعلق الإيمان عليه، فقال تعالى: {فَإِنْ تَنَازَعْتُمْ فِي شَيْءٍ فَرُدُّوهُ إِلَى اللَّهِ وَالرَّسُولِ إِنْ كُنْتُمْ تُؤْمِنُونَ بِاللَّهِ وَالْيَوْمِ الْآخِرِ} [النساء: 59].</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27</a:t>
            </a:fld>
            <a:endParaRPr lang="en-US"/>
          </a:p>
        </p:txBody>
      </p:sp>
    </p:spTree>
    <p:extLst>
      <p:ext uri="{BB962C8B-B14F-4D97-AF65-F5344CB8AC3E}">
        <p14:creationId xmlns:p14="http://schemas.microsoft.com/office/powerpoint/2010/main" val="106531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ثانياً: الحاكم بالمعنى الثاني</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أما المعنى الثاني للحاكم وهو الذي يدرك الأحكام ويظهرها ويعرفها ويكشف عنها، فميز العلماء بين حالتين:</a:t>
            </a:r>
          </a:p>
          <a:p>
            <a:pPr algn="r"/>
            <a:r>
              <a:rPr lang="ar-IQ" sz="4400" b="1" dirty="0">
                <a:solidFill>
                  <a:srgbClr val="FF0000"/>
                </a:solidFill>
                <a:latin typeface="Rabar_025" panose="02040703060201020203" pitchFamily="18" charset="-78"/>
                <a:cs typeface="Rabar_025" panose="02040703060201020203" pitchFamily="18" charset="-78"/>
              </a:rPr>
              <a:t>أ: بعد البعثة وبلوغ الدعوة.</a:t>
            </a:r>
          </a:p>
          <a:p>
            <a:pPr algn="r"/>
            <a:r>
              <a:rPr lang="ar-IQ" sz="4400" b="1" dirty="0">
                <a:solidFill>
                  <a:srgbClr val="FF0000"/>
                </a:solidFill>
                <a:latin typeface="Rabar_025" panose="02040703060201020203" pitchFamily="18" charset="-78"/>
                <a:cs typeface="Rabar_025" panose="02040703060201020203" pitchFamily="18" charset="-78"/>
              </a:rPr>
              <a:t>ب: قبل البعثة.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28</a:t>
            </a:fld>
            <a:endParaRPr lang="en-US"/>
          </a:p>
        </p:txBody>
      </p:sp>
    </p:spTree>
    <p:extLst>
      <p:ext uri="{BB962C8B-B14F-4D97-AF65-F5344CB8AC3E}">
        <p14:creationId xmlns:p14="http://schemas.microsoft.com/office/powerpoint/2010/main" val="49164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 الحاكم بعد البعثة وبلوغ الدعوة</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اتفق العلماء على أن الذي يدرك الأحكام الشرعية ويظهرها بعد البعثة، هو التشريع السماوي المنزل، والحاكم هو الشرع الذي جاء به الرسول، فما أحله اللَّه فهو حلال، وما حرمه اللَّه فهو حرام، وما أمر به الشرع فهو حسن وفيه مصلحة، وما نهى عنه الشرع فهو قبيح وفيه مفسدة، وهكذا، وإن ما ورد بالشرع يلتزم به المسلم، ولا يخرج عنه قيد أنملة، ويسلم بكل ما جاء فيه دون اعتراض.</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29</a:t>
            </a:fld>
            <a:endParaRPr lang="en-US"/>
          </a:p>
        </p:txBody>
      </p:sp>
    </p:spTree>
    <p:extLst>
      <p:ext uri="{BB962C8B-B14F-4D97-AF65-F5344CB8AC3E}">
        <p14:creationId xmlns:p14="http://schemas.microsoft.com/office/powerpoint/2010/main" val="260915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02467" y="191626"/>
            <a:ext cx="9311423" cy="139457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الإمام الغزالي في المستصفى: </a:t>
            </a:r>
            <a:br>
              <a:rPr lang="ar-IQ" sz="4000" dirty="0">
                <a:solidFill>
                  <a:srgbClr val="C00000"/>
                </a:solidFill>
                <a:latin typeface="Rabar_025" panose="02040703060201020203" pitchFamily="18" charset="-78"/>
                <a:cs typeface="Rabar_025" panose="02040703060201020203" pitchFamily="18" charset="-78"/>
              </a:rPr>
            </a:br>
            <a:r>
              <a:rPr lang="ar-IQ" sz="4000" dirty="0">
                <a:solidFill>
                  <a:srgbClr val="FF0000"/>
                </a:solidFill>
                <a:latin typeface="Rabar_025" panose="02040703060201020203" pitchFamily="18" charset="-78"/>
                <a:cs typeface="Rabar_025" panose="02040703060201020203" pitchFamily="18" charset="-78"/>
              </a:rPr>
              <a:t>جُمْلَةُ الْأُصُولِ تَدُورُ عَلَى أَرْبَعَةِ أَقْطَابٍ:</a:t>
            </a:r>
            <a:endParaRPr lang="ar-IQ" sz="4000" dirty="0">
              <a:solidFill>
                <a:srgbClr val="C00000"/>
              </a:solidFill>
              <a:latin typeface="Rabar_025" panose="02040703060201020203" pitchFamily="18" charset="-78"/>
              <a:cs typeface="Rabar_025" panose="02040703060201020203" pitchFamily="18" charset="-78"/>
            </a:endParaRPr>
          </a:p>
        </p:txBody>
      </p:sp>
      <p:sp>
        <p:nvSpPr>
          <p:cNvPr id="3" name="عنوان فرعي 2"/>
          <p:cNvSpPr>
            <a:spLocks noGrp="1"/>
          </p:cNvSpPr>
          <p:nvPr>
            <p:ph type="subTitle" idx="1"/>
          </p:nvPr>
        </p:nvSpPr>
        <p:spPr>
          <a:xfrm>
            <a:off x="605308" y="1492897"/>
            <a:ext cx="10093172" cy="4827225"/>
          </a:xfrm>
        </p:spPr>
        <p:txBody>
          <a:bodyPr>
            <a:normAutofit fontScale="92500"/>
          </a:bodyPr>
          <a:lstStyle/>
          <a:p>
            <a:pPr algn="r"/>
            <a:r>
              <a:rPr lang="ar-IQ" sz="3200" dirty="0">
                <a:latin typeface="Rabar_025" panose="02040703060201020203" pitchFamily="18" charset="-78"/>
                <a:cs typeface="Rabar_025" panose="02040703060201020203" pitchFamily="18" charset="-78"/>
              </a:rPr>
              <a:t>‌</a:t>
            </a:r>
          </a:p>
          <a:p>
            <a:pPr algn="r"/>
            <a:r>
              <a:rPr lang="ar-IQ" sz="3600" dirty="0">
                <a:latin typeface="Rabar_025" panose="02040703060201020203" pitchFamily="18" charset="-78"/>
                <a:cs typeface="Rabar_025" panose="02040703060201020203" pitchFamily="18" charset="-78"/>
              </a:rPr>
              <a:t>الْقُطْبُ الْأَوَّلُ: فِي الْأَحْكَامِ، وَالْبُدَاءَةُ بِهَا أَوْلَى، لِأَنَّهَا الثَّمَرَةُ الْمَطْلُوبَةُ.</a:t>
            </a:r>
          </a:p>
          <a:p>
            <a:pPr algn="r"/>
            <a:r>
              <a:rPr lang="ar-IQ" sz="3600" dirty="0">
                <a:latin typeface="Rabar_025" panose="02040703060201020203" pitchFamily="18" charset="-78"/>
                <a:cs typeface="Rabar_025" panose="02040703060201020203" pitchFamily="18" charset="-78"/>
              </a:rPr>
              <a:t>‌الْقُطْبُ الثَّانِي: فِي الْأَدِلَّةِ، وَهِيَ الْكِتَابُ وَالسُّنَّةُ وَالْإِجْمَاعُ، وَبِهَا التَّثْنِيَةُ، إذْ بَعْدَ الْفَرَاغِ مِنْ مَعْرِفَةِ الثَّمَرَةِ، لَا أَهَمَّ مِنْ مَعْرِفَةِ ‌الْمُثْمِرِ.</a:t>
            </a:r>
          </a:p>
          <a:p>
            <a:pPr algn="r"/>
            <a:r>
              <a:rPr lang="ar-IQ" sz="3600" dirty="0">
                <a:latin typeface="Rabar_025" panose="02040703060201020203" pitchFamily="18" charset="-78"/>
                <a:cs typeface="Rabar_025" panose="02040703060201020203" pitchFamily="18" charset="-78"/>
              </a:rPr>
              <a:t>‌الْقُطْبُ الثَّالِثُ: فِي طَرِيقِ الِاسْتِثْمَارِ، وَهُوَ وُجُوهُ دَلَالَةِ الْأَدِلَّةِ، وَهِيَ أَرْبَعَةٌ: دَلَالَةٌ بِالْمَنْظُومِ، وَدَلَالَةٌ بِالْمَفْهُومِ، وَدَلَالَةٌ بِالضَّرُورَةِ وَالِاقْتِضَاءِ، وَدَلَالَةٌ بِالْمَعْنَى الْمَعْقُولِ.</a:t>
            </a:r>
          </a:p>
          <a:p>
            <a:pPr algn="r"/>
            <a:r>
              <a:rPr lang="ar-IQ" sz="3600" dirty="0">
                <a:latin typeface="Rabar_025" panose="02040703060201020203" pitchFamily="18" charset="-78"/>
                <a:cs typeface="Rabar_025" panose="02040703060201020203" pitchFamily="18" charset="-78"/>
              </a:rPr>
              <a:t>‌الْقُطْبُ الرَّابِعُ: فِي الْمُسْتَثْمِرِ، وَهُوَ الْمُجْتَهِدُ الَّذِي يَحْكُمُ بِظَنِّهِ، وَيُقَابِلُهُ الْمُقَلِّدُ الَّذِي يَلْزَمُهُ اتِّبَاعُهُ، فَيَجِبُ ذِكْرُ شُرُوطِ الْمُقَلِّدِ وَالْمُجْتَهِدِ وَصِفَاتِهِمَا.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a:t>
            </a:fld>
            <a:endParaRPr lang="en-US"/>
          </a:p>
        </p:txBody>
      </p:sp>
    </p:spTree>
    <p:extLst>
      <p:ext uri="{BB962C8B-B14F-4D97-AF65-F5344CB8AC3E}">
        <p14:creationId xmlns:p14="http://schemas.microsoft.com/office/powerpoint/2010/main" val="131631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ب: الحاكم قبل البعثة وبلوغ الدعوة</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اختلف علماء المسلمين في تحديد الحاكم قبل البعثة، بالمعنى الثاني – أي الذي يدرك الأحكام- واختلفوا على دور العقل في ذلك على قولين: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30</a:t>
            </a:fld>
            <a:endParaRPr lang="en-US"/>
          </a:p>
        </p:txBody>
      </p:sp>
    </p:spTree>
    <p:extLst>
      <p:ext uri="{BB962C8B-B14F-4D97-AF65-F5344CB8AC3E}">
        <p14:creationId xmlns:p14="http://schemas.microsoft.com/office/powerpoint/2010/main" val="117971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ب: الحاكم قبل البعثة وبلوغ الدعوة</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القول الأول: </a:t>
            </a:r>
            <a:r>
              <a:rPr lang="ar-IQ" sz="3900" dirty="0">
                <a:latin typeface="Rabar_025" panose="02040703060201020203" pitchFamily="18" charset="-78"/>
                <a:cs typeface="Rabar_025" panose="02040703060201020203" pitchFamily="18" charset="-78"/>
              </a:rPr>
              <a:t>لا يوجد ما يكشف عن حكم اللَّه، قبل البعثة، وأن العقل لا يدرك الأحكام بنفسه، بدون واسطة الرسل والكتب السماوية، فالحاكم هو اللَّه تعالى، والكاشف هو الشرع، ولم يرد شرع، وهو قول أهل السنة والجماعة.</a:t>
            </a:r>
          </a:p>
          <a:p>
            <a:pPr algn="r"/>
            <a:endParaRPr lang="ar-IQ" sz="2800" dirty="0">
              <a:latin typeface="Rabar_025" panose="02040703060201020203" pitchFamily="18" charset="-78"/>
              <a:cs typeface="Rabar_025" panose="02040703060201020203" pitchFamily="18" charset="-78"/>
            </a:endParaRPr>
          </a:p>
          <a:p>
            <a:pPr algn="r"/>
            <a:r>
              <a:rPr lang="ar-IQ" sz="3900" dirty="0">
                <a:solidFill>
                  <a:srgbClr val="FF0000"/>
                </a:solidFill>
                <a:latin typeface="Rabar_025" panose="02040703060201020203" pitchFamily="18" charset="-78"/>
                <a:cs typeface="Rabar_025" panose="02040703060201020203" pitchFamily="18" charset="-78"/>
              </a:rPr>
              <a:t>القول الثاني: </a:t>
            </a:r>
            <a:r>
              <a:rPr lang="ar-IQ" sz="3900" dirty="0">
                <a:latin typeface="Rabar_025" panose="02040703060201020203" pitchFamily="18" charset="-78"/>
                <a:cs typeface="Rabar_025" panose="02040703060201020203" pitchFamily="18" charset="-78"/>
              </a:rPr>
              <a:t>أن الحاكم حقيقة هو اللَّه تعالى، ولكن العقل يدرك أحكام اللَّه تعالى ويكشف عنها ويعرفها ويظهرها، قبل ورود الشرع، وهو قول المعتزلة، كما أن العقل يعرف أحكام اللَّه تعالى بعد البعثة فيما لم يرد فيه نص.</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31</a:t>
            </a:fld>
            <a:endParaRPr lang="en-US"/>
          </a:p>
        </p:txBody>
      </p:sp>
    </p:spTree>
    <p:extLst>
      <p:ext uri="{BB962C8B-B14F-4D97-AF65-F5344CB8AC3E}">
        <p14:creationId xmlns:p14="http://schemas.microsoft.com/office/powerpoint/2010/main" val="381389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معنى الحسن والقبح</a:t>
            </a:r>
          </a:p>
        </p:txBody>
      </p:sp>
      <p:sp>
        <p:nvSpPr>
          <p:cNvPr id="3" name="عنوان فرعي 2"/>
          <p:cNvSpPr>
            <a:spLocks noGrp="1"/>
          </p:cNvSpPr>
          <p:nvPr>
            <p:ph type="subTitle" idx="1"/>
          </p:nvPr>
        </p:nvSpPr>
        <p:spPr>
          <a:xfrm>
            <a:off x="500449" y="1175657"/>
            <a:ext cx="10198031" cy="5144466"/>
          </a:xfrm>
        </p:spPr>
        <p:txBody>
          <a:bodyPr>
            <a:normAutofit lnSpcReduction="10000"/>
          </a:bodyPr>
          <a:lstStyle/>
          <a:p>
            <a:pPr algn="r"/>
            <a:r>
              <a:rPr lang="ar-IQ" sz="3900" dirty="0">
                <a:latin typeface="Rabar_025" panose="02040703060201020203" pitchFamily="18" charset="-78"/>
                <a:cs typeface="Rabar_025" panose="02040703060201020203" pitchFamily="18" charset="-78"/>
              </a:rPr>
              <a:t>يطلق الحسن والقبح على أربعة إطلاقات، هي:</a:t>
            </a:r>
          </a:p>
          <a:p>
            <a:pPr algn="r"/>
            <a:r>
              <a:rPr lang="ar-IQ" sz="3900" dirty="0">
                <a:latin typeface="Rabar_025" panose="02040703060201020203" pitchFamily="18" charset="-78"/>
                <a:cs typeface="Rabar_025" panose="02040703060201020203" pitchFamily="18" charset="-78"/>
              </a:rPr>
              <a:t>1 – يطلق الحسن على كل أمر يلائم الطبع، مثل: حُسْن إنقاذ الغرقى، و القبح يطلق على كل أمر ينفر الطبع منه، مثل: قبح أخذ المال ظلمًا.</a:t>
            </a:r>
          </a:p>
          <a:p>
            <a:pPr algn="r"/>
            <a:r>
              <a:rPr lang="ar-IQ" sz="3900" dirty="0">
                <a:latin typeface="Rabar_025" panose="02040703060201020203" pitchFamily="18" charset="-78"/>
                <a:cs typeface="Rabar_025" panose="02040703060201020203" pitchFamily="18" charset="-78"/>
              </a:rPr>
              <a:t>2 - يطلق الحسن على صفة الكمال، مثل حسن العلم وحسن الكرم، ويطلق القبح على صفة النقص، مثل قبح الجهل وقبح البخل.</a:t>
            </a:r>
          </a:p>
          <a:p>
            <a:pPr algn="r"/>
            <a:r>
              <a:rPr lang="ar-IQ" sz="3900" dirty="0">
                <a:latin typeface="Rabar_025" panose="02040703060201020203" pitchFamily="18" charset="-78"/>
                <a:cs typeface="Rabar_025" panose="02040703060201020203" pitchFamily="18" charset="-78"/>
              </a:rPr>
              <a:t>وهذان الإطلاقان معنيان عقليان، يحكم بهما العقل بالاتفاق بين أهل السنة والمعتزلة.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32</a:t>
            </a:fld>
            <a:endParaRPr lang="en-US"/>
          </a:p>
        </p:txBody>
      </p:sp>
    </p:spTree>
    <p:extLst>
      <p:ext uri="{BB962C8B-B14F-4D97-AF65-F5344CB8AC3E}">
        <p14:creationId xmlns:p14="http://schemas.microsoft.com/office/powerpoint/2010/main" val="3556898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معنى الحسن والقبح</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3 – يطلق على المدح والثواب، والذم والعقاب، كحُسن الطاعة وقبح المعصية.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33</a:t>
            </a:fld>
            <a:endParaRPr lang="en-US"/>
          </a:p>
        </p:txBody>
      </p:sp>
    </p:spTree>
    <p:extLst>
      <p:ext uri="{BB962C8B-B14F-4D97-AF65-F5344CB8AC3E}">
        <p14:creationId xmlns:p14="http://schemas.microsoft.com/office/powerpoint/2010/main" val="239296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مذاهب العلماء في دور العقل قبل البعثة</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اختلف علماء المسلمين في موضوع النزاع في معنى الحاكم الكاشف المظهر، ودور العقل في إظهار الأحكام، وأساس الاختلاف في الحسن والقبح والنتائج المترتبة عليه، على ثلاثة مذاهب.</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34</a:t>
            </a:fld>
            <a:endParaRPr lang="en-US"/>
          </a:p>
        </p:txBody>
      </p:sp>
    </p:spTree>
    <p:extLst>
      <p:ext uri="{BB962C8B-B14F-4D97-AF65-F5344CB8AC3E}">
        <p14:creationId xmlns:p14="http://schemas.microsoft.com/office/powerpoint/2010/main" val="146990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800" dirty="0">
                <a:solidFill>
                  <a:srgbClr val="C00000"/>
                </a:solidFill>
                <a:latin typeface="Rabar_025" panose="02040703060201020203" pitchFamily="18" charset="-78"/>
                <a:cs typeface="Rabar_025" panose="02040703060201020203" pitchFamily="18" charset="-78"/>
              </a:rPr>
              <a:t>مذاهب العلماء في دور العقل قبل البعثة</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المذهب الأول: </a:t>
            </a:r>
            <a:r>
              <a:rPr lang="ar-IQ" sz="3900" dirty="0">
                <a:latin typeface="Rabar_025" panose="02040703060201020203" pitchFamily="18" charset="-78"/>
                <a:cs typeface="Rabar_025" panose="02040703060201020203" pitchFamily="18" charset="-78"/>
              </a:rPr>
              <a:t>للأشاعرة، يرون أن العقل لا يعرف حكم اللَّه تعالى في أفعال المكلفين، إلا بواسطة رسله وكتبه.</a:t>
            </a:r>
          </a:p>
          <a:p>
            <a:pPr algn="r"/>
            <a:r>
              <a:rPr lang="ar-IQ" sz="3900" dirty="0">
                <a:solidFill>
                  <a:srgbClr val="FF0000"/>
                </a:solidFill>
                <a:latin typeface="Rabar_025" panose="02040703060201020203" pitchFamily="18" charset="-78"/>
                <a:cs typeface="Rabar_025" panose="02040703060201020203" pitchFamily="18" charset="-78"/>
              </a:rPr>
              <a:t>المذهب الثاني: </a:t>
            </a:r>
            <a:r>
              <a:rPr lang="ar-IQ" sz="3900" dirty="0">
                <a:latin typeface="Rabar_025" panose="02040703060201020203" pitchFamily="18" charset="-78"/>
                <a:cs typeface="Rabar_025" panose="02040703060201020203" pitchFamily="18" charset="-78"/>
              </a:rPr>
              <a:t>للمعتزلة، ويرون أن العقل نفسه يعرف حكم اللَّه تعالى في أفعال المكلفين قبل البعثة، بدون واسطة الرسل والأنبياء والكتب.</a:t>
            </a:r>
          </a:p>
          <a:p>
            <a:pPr algn="r"/>
            <a:r>
              <a:rPr lang="ar-IQ" sz="3900" dirty="0">
                <a:solidFill>
                  <a:srgbClr val="FF0000"/>
                </a:solidFill>
                <a:latin typeface="Rabar_025" panose="02040703060201020203" pitchFamily="18" charset="-78"/>
                <a:cs typeface="Rabar_025" panose="02040703060201020203" pitchFamily="18" charset="-78"/>
              </a:rPr>
              <a:t>المذهب الثالث: </a:t>
            </a:r>
            <a:r>
              <a:rPr lang="ar-IQ" sz="3900" dirty="0" err="1">
                <a:latin typeface="Rabar_025" panose="02040703060201020203" pitchFamily="18" charset="-78"/>
                <a:cs typeface="Rabar_025" panose="02040703060201020203" pitchFamily="18" charset="-78"/>
              </a:rPr>
              <a:t>للماتريدية</a:t>
            </a:r>
            <a:r>
              <a:rPr lang="ar-IQ" sz="3900" dirty="0">
                <a:latin typeface="Rabar_025" panose="02040703060201020203" pitchFamily="18" charset="-78"/>
                <a:cs typeface="Rabar_025" panose="02040703060201020203" pitchFamily="18" charset="-78"/>
              </a:rPr>
              <a:t>، وهو مذهب وسط بين المذهبين السابقين.</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35</a:t>
            </a:fld>
            <a:endParaRPr lang="en-US"/>
          </a:p>
        </p:txBody>
      </p:sp>
    </p:spTree>
    <p:extLst>
      <p:ext uri="{BB962C8B-B14F-4D97-AF65-F5344CB8AC3E}">
        <p14:creationId xmlns:p14="http://schemas.microsoft.com/office/powerpoint/2010/main" val="150685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أولًا: مذهب الأشاعرة</a:t>
            </a:r>
          </a:p>
        </p:txBody>
      </p:sp>
      <p:sp>
        <p:nvSpPr>
          <p:cNvPr id="3" name="عنوان فرعي 2"/>
          <p:cNvSpPr>
            <a:spLocks noGrp="1"/>
          </p:cNvSpPr>
          <p:nvPr>
            <p:ph type="subTitle" idx="1"/>
          </p:nvPr>
        </p:nvSpPr>
        <p:spPr>
          <a:xfrm>
            <a:off x="500449" y="1175657"/>
            <a:ext cx="10198031" cy="5144466"/>
          </a:xfrm>
        </p:spPr>
        <p:txBody>
          <a:bodyPr>
            <a:normAutofit fontScale="77500" lnSpcReduction="20000"/>
          </a:bodyPr>
          <a:lstStyle/>
          <a:p>
            <a:pPr algn="r"/>
            <a:r>
              <a:rPr lang="ar-IQ" sz="3900" dirty="0">
                <a:solidFill>
                  <a:srgbClr val="FF0000"/>
                </a:solidFill>
                <a:latin typeface="Rabar_025" panose="02040703060201020203" pitchFamily="18" charset="-78"/>
                <a:cs typeface="Rabar_025" panose="02040703060201020203" pitchFamily="18" charset="-78"/>
              </a:rPr>
              <a:t>المذهب الأول: للأشاعرة، </a:t>
            </a:r>
            <a:r>
              <a:rPr lang="ar-IQ" sz="3900" dirty="0">
                <a:latin typeface="Rabar_025" panose="02040703060201020203" pitchFamily="18" charset="-78"/>
                <a:cs typeface="Rabar_025" panose="02040703060201020203" pitchFamily="18" charset="-78"/>
              </a:rPr>
              <a:t>يرون أن العقل لا يعرف حكم اللَّه تعالى في أفعال المكلفين، إلا بواسطة رسله وكتبه.</a:t>
            </a:r>
          </a:p>
          <a:p>
            <a:pPr algn="r"/>
            <a:r>
              <a:rPr lang="ar-IQ" sz="3900" dirty="0">
                <a:solidFill>
                  <a:srgbClr val="FF0000"/>
                </a:solidFill>
                <a:latin typeface="Rabar_025" panose="02040703060201020203" pitchFamily="18" charset="-78"/>
                <a:cs typeface="Rabar_025" panose="02040703060201020203" pitchFamily="18" charset="-78"/>
              </a:rPr>
              <a:t>مستند هذا المذهب:</a:t>
            </a:r>
          </a:p>
          <a:p>
            <a:pPr algn="r"/>
            <a:r>
              <a:rPr lang="ar-IQ" sz="3900" dirty="0">
                <a:latin typeface="Rabar_025" panose="02040703060201020203" pitchFamily="18" charset="-78"/>
                <a:cs typeface="Rabar_025" panose="02040703060201020203" pitchFamily="18" charset="-78"/>
              </a:rPr>
              <a:t> أ: أن العقول تختلف اختلافًا ظاهرًا في الحكم على الأفعال، فبعض العقول تستحسن فعلًا معينًا، بينما تستقبحه بعض العقول، وأن عقل الشخص الواحد يختلف في الفعل الواحد، فيراه حسنًا في وقت، ويراه قبيحًا في وقت آخر، ولأنه قد يغلب الهوى والتشهي على العقل، فيكون التحسين والتقبيح واهيًا وضعيفًا وقائمًا على الهوى.</a:t>
            </a:r>
          </a:p>
          <a:p>
            <a:pPr algn="r"/>
            <a:r>
              <a:rPr lang="ar-IQ" sz="3900" dirty="0">
                <a:latin typeface="Rabar_025" panose="02040703060201020203" pitchFamily="18" charset="-78"/>
                <a:cs typeface="Rabar_025" panose="02040703060201020203" pitchFamily="18" charset="-78"/>
              </a:rPr>
              <a:t>2: أن الحسن والقبح للأفعال شرعيان، وأن الحسن من أفعال العباد هو ما رآه الشارع حسنًا، فأباحه وطلب فعله كالإيمان والصوم والصلاة وغيرها، وأن القبيح من أفعال الناس هو ما رآه الشارع قبيحًا وطلب تركه، مثل الكفر والزنا وشرب الخمر وغيرها، وليس الحسن ما رآه العقل حسنًا، ولا القبيح ما رآه العقل قبيحًا، أي: إن مقياس الحسن والقبح هو الشرع لا العقل.</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36</a:t>
            </a:fld>
            <a:endParaRPr lang="en-US"/>
          </a:p>
        </p:txBody>
      </p:sp>
    </p:spTree>
    <p:extLst>
      <p:ext uri="{BB962C8B-B14F-4D97-AF65-F5344CB8AC3E}">
        <p14:creationId xmlns:p14="http://schemas.microsoft.com/office/powerpoint/2010/main" val="152037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ما ينتج عن مذهب الأشاعرة</a:t>
            </a:r>
          </a:p>
        </p:txBody>
      </p:sp>
      <p:sp>
        <p:nvSpPr>
          <p:cNvPr id="3" name="عنوان فرعي 2"/>
          <p:cNvSpPr>
            <a:spLocks noGrp="1"/>
          </p:cNvSpPr>
          <p:nvPr>
            <p:ph type="subTitle" idx="1"/>
          </p:nvPr>
        </p:nvSpPr>
        <p:spPr>
          <a:xfrm>
            <a:off x="500449" y="1175657"/>
            <a:ext cx="10198031" cy="5144466"/>
          </a:xfrm>
        </p:spPr>
        <p:txBody>
          <a:bodyPr>
            <a:normAutofit lnSpcReduction="10000"/>
          </a:bodyPr>
          <a:lstStyle/>
          <a:p>
            <a:pPr algn="r"/>
            <a:r>
              <a:rPr lang="ar-IQ" sz="3900" dirty="0">
                <a:latin typeface="Rabar_025" panose="02040703060201020203" pitchFamily="18" charset="-78"/>
                <a:cs typeface="Rabar_025" panose="02040703060201020203" pitchFamily="18" charset="-78"/>
              </a:rPr>
              <a:t>1 - أن أهل الفترة الذين عاشوا بعد موت رسولٍ، وقبل مبعث رسول، ومن عاش في عزلة تامة فلم تبلغه دعوة النبي، لا يُكلَّف من اللَّه تعالى بفعل شيء ولا بترك شيء، ولا يثاب على فعل الحسن، ولا يعاقب على كفر، ولا يجب عليه الإيمان والشكر للمنعم، ولا يحرم عليه غيره، لأن الثناء والشكر والتكليف واجب بالشرع لا بالعقل.</a:t>
            </a:r>
          </a:p>
          <a:p>
            <a:pPr algn="r"/>
            <a:r>
              <a:rPr lang="ar-IQ" sz="3900" dirty="0">
                <a:latin typeface="Rabar_025" panose="02040703060201020203" pitchFamily="18" charset="-78"/>
                <a:cs typeface="Rabar_025" panose="02040703060201020203" pitchFamily="18" charset="-78"/>
              </a:rPr>
              <a:t>واستدلوا على ذلك بقوله تعالى: {وَمَا كُنَّا مُعَذِّبِينَ حَتَّى نَبْعَثَ رَسُولًا (15)} [الإسراء: 15]، فقد نفى القرآن الكريم الحساب والمؤاخذة والعذاب قبل بعثة الرسل الذين تنزل عليهم الأحكام الشرعية، واستغنى عن ذكر الثواب بذكر مقابله من العذاب.</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37</a:t>
            </a:fld>
            <a:endParaRPr lang="en-US"/>
          </a:p>
        </p:txBody>
      </p:sp>
    </p:spTree>
    <p:extLst>
      <p:ext uri="{BB962C8B-B14F-4D97-AF65-F5344CB8AC3E}">
        <p14:creationId xmlns:p14="http://schemas.microsoft.com/office/powerpoint/2010/main" val="229473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ما ينتج عن مذهب الأشاعرة</a:t>
            </a:r>
          </a:p>
        </p:txBody>
      </p:sp>
      <p:sp>
        <p:nvSpPr>
          <p:cNvPr id="3" name="عنوان فرعي 2"/>
          <p:cNvSpPr>
            <a:spLocks noGrp="1"/>
          </p:cNvSpPr>
          <p:nvPr>
            <p:ph type="subTitle" idx="1"/>
          </p:nvPr>
        </p:nvSpPr>
        <p:spPr>
          <a:xfrm>
            <a:off x="500449" y="1175657"/>
            <a:ext cx="10198031" cy="5144466"/>
          </a:xfrm>
        </p:spPr>
        <p:txBody>
          <a:bodyPr>
            <a:normAutofit/>
          </a:bodyPr>
          <a:lstStyle/>
          <a:p>
            <a:pPr algn="r"/>
            <a:r>
              <a:rPr lang="ar-IQ" sz="3900" dirty="0">
                <a:latin typeface="Rabar_025" panose="02040703060201020203" pitchFamily="18" charset="-78"/>
                <a:cs typeface="Rabar_025" panose="02040703060201020203" pitchFamily="18" charset="-78"/>
              </a:rPr>
              <a:t>2 - لا يجب على اللَّه تعالى أن يحكم بحسن ما رآه العقل حسنًا، وأن يطلب فعله من الناس، ويوجبه عليهم، ولا يجب عليه أن يحكم بقبح ما رآه العقل قبيحًا، وأن يطلب من الناس تركه، لأن إرادة اللَّه مطلقة، وهو خالق الحسن والقبيح، فله أن يشرع ما شاء على من شاء، من غير منفعة أصلًا، ولكن ثبت بالاستقراء أن اللَّه تعالى شرع أحكامه لتحقيق مصالح العباد تفضلًا منه وإحسانًا، فإن مراعاة النفع والضرر والمصلحة والمفسدة هي تفضل وكرم من اللَّه سبحانه وتعالى، وإذا لم تظهر لنا المنفعة والمصلحة فيكون الوجوب الشرعي لفائدة في الآخرة قطعًا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38</a:t>
            </a:fld>
            <a:endParaRPr lang="en-US"/>
          </a:p>
        </p:txBody>
      </p:sp>
    </p:spTree>
    <p:extLst>
      <p:ext uri="{BB962C8B-B14F-4D97-AF65-F5344CB8AC3E}">
        <p14:creationId xmlns:p14="http://schemas.microsoft.com/office/powerpoint/2010/main" val="35569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المذهب الثاني: مذهب المعتزلة</a:t>
            </a:r>
          </a:p>
        </p:txBody>
      </p:sp>
      <p:sp>
        <p:nvSpPr>
          <p:cNvPr id="3" name="عنوان فرعي 2"/>
          <p:cNvSpPr>
            <a:spLocks noGrp="1"/>
          </p:cNvSpPr>
          <p:nvPr>
            <p:ph type="subTitle" idx="1"/>
          </p:nvPr>
        </p:nvSpPr>
        <p:spPr>
          <a:xfrm>
            <a:off x="605308" y="1175657"/>
            <a:ext cx="10093172" cy="5144466"/>
          </a:xfrm>
        </p:spPr>
        <p:txBody>
          <a:bodyPr>
            <a:normAutofit/>
          </a:bodyPr>
          <a:lstStyle/>
          <a:p>
            <a:pPr lvl="0" algn="r"/>
            <a:r>
              <a:rPr lang="ar-IQ" sz="3400" dirty="0">
                <a:solidFill>
                  <a:prstClr val="black"/>
                </a:solidFill>
                <a:latin typeface="Rabar_025" panose="02040703060201020203" pitchFamily="18" charset="-78"/>
                <a:cs typeface="Rabar_025" panose="02040703060201020203" pitchFamily="18" charset="-78"/>
              </a:rPr>
              <a:t>يرى المعتزلة أن العقل نفسه يعرف حكم اللَّه تعالى في أفعال المكلفين قبل البعثة، بدون واسطة الرسل والأنبياء والكتب، لأن كل فعل من أفعال العباد فيه من الصفات، وله من الآثار ما يجعله نافعًا أو ضارًّا، فالفعل حسن بذاته أو قبيح بذاته، وإن العقل بناء على صفات الفعل وآثاره يستطيع أن يحكم بأنه حسن أو قبيح.</a:t>
            </a:r>
          </a:p>
          <a:p>
            <a:pPr lvl="0" algn="r"/>
            <a:r>
              <a:rPr lang="ar-IQ" sz="3400" dirty="0">
                <a:solidFill>
                  <a:prstClr val="black"/>
                </a:solidFill>
                <a:latin typeface="Rabar_025" panose="02040703060201020203" pitchFamily="18" charset="-78"/>
                <a:cs typeface="Rabar_025" panose="02040703060201020203" pitchFamily="18" charset="-78"/>
              </a:rPr>
              <a:t>واستدلوا على ذلك بأن بعض الأفعال والأقوال لا يسع العاقل إلا أن يفعلها، ويحكم بمدح فاعلها، فهي حسنة بذاتها كالصدق والإيمان، وأن بعض الأفعال والأقوال لا يسيغ العقل فعلها، لما تجلب من المضار واستنكار الناس وذمهم، كالكذب والضرر والكفر، فلا تحتاج لإقامة الدليل عليها، فالعلم بحسنها أو قبحها ضروري، فالعدل حسن</a:t>
            </a: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39</a:t>
            </a:fld>
            <a:endParaRPr lang="en-US"/>
          </a:p>
        </p:txBody>
      </p:sp>
    </p:spTree>
    <p:extLst>
      <p:ext uri="{BB962C8B-B14F-4D97-AF65-F5344CB8AC3E}">
        <p14:creationId xmlns:p14="http://schemas.microsoft.com/office/powerpoint/2010/main" val="423266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أقسام الحكم الشرعي</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سبق أن قلنا أن الحكم الشرعي ينقسم إلى:</a:t>
            </a:r>
          </a:p>
          <a:p>
            <a:pPr algn="r"/>
            <a:r>
              <a:rPr lang="ar-IQ" sz="3900" dirty="0">
                <a:latin typeface="Rabar_025" panose="02040703060201020203" pitchFamily="18" charset="-78"/>
                <a:cs typeface="Rabar_025" panose="02040703060201020203" pitchFamily="18" charset="-78"/>
              </a:rPr>
              <a:t>(أ) الحكم التكليفي، وتحدثنا عنه وعن أقسامه الخمسة ( الواجب، المندوب، الحرام، المكروه، المباح )</a:t>
            </a:r>
          </a:p>
          <a:p>
            <a:pPr algn="r"/>
            <a:r>
              <a:rPr lang="ar-IQ" sz="3900" dirty="0">
                <a:latin typeface="Rabar_025" panose="02040703060201020203" pitchFamily="18" charset="-78"/>
                <a:cs typeface="Rabar_025" panose="02040703060201020203" pitchFamily="18" charset="-78"/>
              </a:rPr>
              <a:t>(ب) الحكم الوضعي. وآن الوقت للحديث عنه.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a:t>
            </a:fld>
            <a:endParaRPr lang="en-US"/>
          </a:p>
        </p:txBody>
      </p:sp>
    </p:spTree>
    <p:extLst>
      <p:ext uri="{BB962C8B-B14F-4D97-AF65-F5344CB8AC3E}">
        <p14:creationId xmlns:p14="http://schemas.microsoft.com/office/powerpoint/2010/main" val="372370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المذهب الثالث</a:t>
            </a:r>
          </a:p>
        </p:txBody>
      </p:sp>
      <p:sp>
        <p:nvSpPr>
          <p:cNvPr id="3" name="عنوان فرعي 2"/>
          <p:cNvSpPr>
            <a:spLocks noGrp="1"/>
          </p:cNvSpPr>
          <p:nvPr>
            <p:ph type="subTitle" idx="1"/>
          </p:nvPr>
        </p:nvSpPr>
        <p:spPr>
          <a:xfrm>
            <a:off x="605308" y="1175657"/>
            <a:ext cx="10093172" cy="5144466"/>
          </a:xfrm>
        </p:spPr>
        <p:txBody>
          <a:bodyPr>
            <a:normAutofit fontScale="85000" lnSpcReduction="10000"/>
          </a:bodyPr>
          <a:lstStyle/>
          <a:p>
            <a:pPr algn="r"/>
            <a:r>
              <a:rPr lang="ar-IQ" sz="3900" dirty="0">
                <a:latin typeface="Rabar_025" panose="02040703060201020203" pitchFamily="18" charset="-78"/>
                <a:cs typeface="Rabar_025" panose="02040703060201020203" pitchFamily="18" charset="-78"/>
              </a:rPr>
              <a:t>مذهب </a:t>
            </a:r>
            <a:r>
              <a:rPr lang="ar-IQ" sz="3900" dirty="0" err="1">
                <a:latin typeface="Rabar_025" panose="02040703060201020203" pitchFamily="18" charset="-78"/>
                <a:cs typeface="Rabar_025" panose="02040703060201020203" pitchFamily="18" charset="-78"/>
              </a:rPr>
              <a:t>الماتريدية</a:t>
            </a:r>
            <a:r>
              <a:rPr lang="ar-IQ" sz="3900" dirty="0">
                <a:latin typeface="Rabar_025" panose="02040703060201020203" pitchFamily="18" charset="-78"/>
                <a:cs typeface="Rabar_025" panose="02040703060201020203" pitchFamily="18" charset="-78"/>
              </a:rPr>
              <a:t>، وهو مذهب وسط بين المذهبين السابقين، ويرى -كالمعتزلة- أن أفعال المكلفين فيها خواص ولها آثار تقتضي حسنها أو قبحها، فالأشياء لها حسن ذاتي وقبح ذاتي، وأن العقل بناء على هذه الآثار والخواص يحكم بأن هذا الفعل حسن، وأن هذا الفعل قبيح، وما رآه العقل السليم حسنًا فهو حسن، وما رآه العقل السليم قبيحًا فهو قبيح، وأن اللَّه تعالى لا يأمر بما هو قبيح في ذاته، ولا ينهى عما هو حسن لذاته .</a:t>
            </a:r>
          </a:p>
          <a:p>
            <a:pPr algn="r"/>
            <a:r>
              <a:rPr lang="ar-IQ" sz="3900" dirty="0">
                <a:latin typeface="Rabar_025" panose="02040703060201020203" pitchFamily="18" charset="-78"/>
                <a:cs typeface="Rabar_025" panose="02040703060201020203" pitchFamily="18" charset="-78"/>
              </a:rPr>
              <a:t>ومبدأ </a:t>
            </a:r>
            <a:r>
              <a:rPr lang="ar-IQ" sz="3900" dirty="0" err="1">
                <a:latin typeface="Rabar_025" panose="02040703060201020203" pitchFamily="18" charset="-78"/>
                <a:cs typeface="Rabar_025" panose="02040703060201020203" pitchFamily="18" charset="-78"/>
              </a:rPr>
              <a:t>الماتريدية</a:t>
            </a:r>
            <a:r>
              <a:rPr lang="ar-IQ" sz="3900" dirty="0">
                <a:latin typeface="Rabar_025" panose="02040703060201020203" pitchFamily="18" charset="-78"/>
                <a:cs typeface="Rabar_025" panose="02040703060201020203" pitchFamily="18" charset="-78"/>
              </a:rPr>
              <a:t> أن الحسن والقبح عقليان لا شرعيان، لأن أمهات الفضائل يدرك العقل حسنها، لما فيها من نفع، وأمهات الرذائل يدرك العقل قبحها، لما فيها من ضرر، ولو لم يرد بها شرع، ولكنهم قالوا: إن هذا الحسن والقبح العقليين لا يقتضي طلب الحسن أو ترك القبيح في الدنيا، ولا يقتضي الثواب أو العقاب في الآخرة، لأن الثواب والعقاب على الأفعال من وضع الشارع، ومتوقف على الشرع والرسل.</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40</a:t>
            </a:fld>
            <a:endParaRPr lang="en-US"/>
          </a:p>
        </p:txBody>
      </p:sp>
    </p:spTree>
    <p:extLst>
      <p:ext uri="{BB962C8B-B14F-4D97-AF65-F5344CB8AC3E}">
        <p14:creationId xmlns:p14="http://schemas.microsoft.com/office/powerpoint/2010/main" val="69588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ما ينتج عن مذهب </a:t>
            </a:r>
            <a:r>
              <a:rPr lang="ar-IQ" sz="4000" dirty="0" err="1">
                <a:solidFill>
                  <a:srgbClr val="C00000"/>
                </a:solidFill>
                <a:latin typeface="Rabar_025" panose="02040703060201020203" pitchFamily="18" charset="-78"/>
                <a:cs typeface="Rabar_025" panose="02040703060201020203" pitchFamily="18" charset="-78"/>
              </a:rPr>
              <a:t>الماتريدية</a:t>
            </a:r>
            <a:endParaRPr lang="ar-IQ" sz="4000" dirty="0">
              <a:solidFill>
                <a:srgbClr val="C00000"/>
              </a:solidFill>
              <a:latin typeface="Rabar_025" panose="02040703060201020203" pitchFamily="18" charset="-78"/>
              <a:cs typeface="Rabar_025" panose="02040703060201020203" pitchFamily="18" charset="-78"/>
            </a:endParaRPr>
          </a:p>
        </p:txBody>
      </p:sp>
      <p:sp>
        <p:nvSpPr>
          <p:cNvPr id="3" name="عنوان فرعي 2"/>
          <p:cNvSpPr>
            <a:spLocks noGrp="1"/>
          </p:cNvSpPr>
          <p:nvPr>
            <p:ph type="subTitle" idx="1"/>
          </p:nvPr>
        </p:nvSpPr>
        <p:spPr>
          <a:xfrm>
            <a:off x="605308" y="1175657"/>
            <a:ext cx="10093172" cy="5144466"/>
          </a:xfrm>
        </p:spPr>
        <p:txBody>
          <a:bodyPr>
            <a:normAutofit fontScale="92500" lnSpcReduction="20000"/>
          </a:bodyPr>
          <a:lstStyle/>
          <a:p>
            <a:pPr algn="r"/>
            <a:r>
              <a:rPr lang="ar-IQ" sz="3900" dirty="0">
                <a:latin typeface="Rabar_025" panose="02040703060201020203" pitchFamily="18" charset="-78"/>
                <a:cs typeface="Rabar_025" panose="02040703060201020203" pitchFamily="18" charset="-78"/>
              </a:rPr>
              <a:t>1 - إن أهل الفترة، ومن لم تبلغه الدعوة، لا يطالب بفعل الحسن ولا يطالب بترك القبيح، ولا ثواب لفعل الحسن، ولا عقاب على تركه، كما لا ذم على فعل القبيح، ولا ثواب على تركه، لأن الثواب والعقاب لا يكون بمجرد العقل، لقوله تعالى: {وَمَا كُنَّا مُعَذِّبِينَ حَتَّى نَبْعَثَ رَسُولًا (15)} [الإسراء: 15].</a:t>
            </a:r>
          </a:p>
          <a:p>
            <a:pPr algn="r"/>
            <a:r>
              <a:rPr lang="ar-IQ" sz="3900" dirty="0">
                <a:latin typeface="Rabar_025" panose="02040703060201020203" pitchFamily="18" charset="-78"/>
                <a:cs typeface="Rabar_025" panose="02040703060201020203" pitchFamily="18" charset="-78"/>
              </a:rPr>
              <a:t>وهذا مما يتفق فيه </a:t>
            </a:r>
            <a:r>
              <a:rPr lang="ar-IQ" sz="3900" dirty="0" err="1">
                <a:latin typeface="Rabar_025" panose="02040703060201020203" pitchFamily="18" charset="-78"/>
                <a:cs typeface="Rabar_025" panose="02040703060201020203" pitchFamily="18" charset="-78"/>
              </a:rPr>
              <a:t>الماتريدية</a:t>
            </a:r>
            <a:r>
              <a:rPr lang="ar-IQ" sz="3900" dirty="0">
                <a:latin typeface="Rabar_025" panose="02040703060201020203" pitchFamily="18" charset="-78"/>
                <a:cs typeface="Rabar_025" panose="02040703060201020203" pitchFamily="18" charset="-78"/>
              </a:rPr>
              <a:t> مع الأشاعرة، وأن الثواب والعقاب والمدح والذم أمور شرعية، وتتوقف على البعثة وبلوغ الدعوة.</a:t>
            </a:r>
          </a:p>
          <a:p>
            <a:pPr algn="r"/>
            <a:r>
              <a:rPr lang="ar-IQ" sz="3900" dirty="0">
                <a:latin typeface="Rabar_025" panose="02040703060201020203" pitchFamily="18" charset="-78"/>
                <a:cs typeface="Rabar_025" panose="02040703060201020203" pitchFamily="18" charset="-78"/>
              </a:rPr>
              <a:t>واستثنى </a:t>
            </a:r>
            <a:r>
              <a:rPr lang="ar-IQ" sz="3900" dirty="0" err="1">
                <a:latin typeface="Rabar_025" panose="02040703060201020203" pitchFamily="18" charset="-78"/>
                <a:cs typeface="Rabar_025" panose="02040703060201020203" pitchFamily="18" charset="-78"/>
              </a:rPr>
              <a:t>الماتريدية</a:t>
            </a:r>
            <a:r>
              <a:rPr lang="ar-IQ" sz="3900" dirty="0">
                <a:latin typeface="Rabar_025" panose="02040703060201020203" pitchFamily="18" charset="-78"/>
                <a:cs typeface="Rabar_025" panose="02040703060201020203" pitchFamily="18" charset="-78"/>
              </a:rPr>
              <a:t> أمرًا واحدًا، وهو وجوب الإيمان والاعتقاد بوحدانية اللَّه تعالى، وأن أهل الفترة إذا لم يعتقدوا ذلك بموجب عقولهم فإنهم يعذبون ويحاسبون على شركهم وكفرهم، لأن الإيمان حسن لنفسه حسنًا لا يقبل السقوط بحال من الأحوال.</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41</a:t>
            </a:fld>
            <a:endParaRPr lang="en-US"/>
          </a:p>
        </p:txBody>
      </p:sp>
    </p:spTree>
    <p:extLst>
      <p:ext uri="{BB962C8B-B14F-4D97-AF65-F5344CB8AC3E}">
        <p14:creationId xmlns:p14="http://schemas.microsoft.com/office/powerpoint/2010/main" val="235490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ما ينتج عن مذهب </a:t>
            </a:r>
            <a:r>
              <a:rPr lang="ar-IQ" sz="4000" dirty="0" err="1">
                <a:solidFill>
                  <a:srgbClr val="C00000"/>
                </a:solidFill>
                <a:latin typeface="Rabar_025" panose="02040703060201020203" pitchFamily="18" charset="-78"/>
                <a:cs typeface="Rabar_025" panose="02040703060201020203" pitchFamily="18" charset="-78"/>
              </a:rPr>
              <a:t>الماتريدية</a:t>
            </a:r>
            <a:endParaRPr lang="ar-IQ" sz="4000" dirty="0">
              <a:solidFill>
                <a:srgbClr val="C00000"/>
              </a:solidFill>
              <a:latin typeface="Rabar_025" panose="02040703060201020203" pitchFamily="18" charset="-78"/>
              <a:cs typeface="Rabar_025" panose="02040703060201020203" pitchFamily="18" charset="-78"/>
            </a:endParaRP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2 - إن الحكم العقلي بحسن الفعل أو قبحه لا يلزم منه أن تكون أحكام اللَّه تعالى في أفعال المكلفين حسب ما تدركه العقول فيها من حسن أو قبح، لأن الفعل قد يخطئ، وحكم اللَّه لا يخطئ، ولأن بعض الأفعال قد تشتبه فيها العقول، ولذا فلا تلازم بين أحكام اللَّه تعالى وما تدركه العقول، وبالتالي فلا يعرف حكم اللَّه تعالى إلا بواسطة الرسل والكتب السماوية.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42</a:t>
            </a:fld>
            <a:endParaRPr lang="en-US"/>
          </a:p>
        </p:txBody>
      </p:sp>
    </p:spTree>
    <p:extLst>
      <p:ext uri="{BB962C8B-B14F-4D97-AF65-F5344CB8AC3E}">
        <p14:creationId xmlns:p14="http://schemas.microsoft.com/office/powerpoint/2010/main" val="101163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ثمرة الاختلاف:</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1 - يظهر مما سبق أن جميع المسلمين متفقون على أن الحسن ما حسنه الشرع، وأن القبيح ما قبحه الشرع بعد البعثة ونزول الكتاب، فلا يترتب على الاختلاف السابق أثر بالنسبة للمكلفين الذين بلغتهم الدعوة، سواء آمنوا بها أم كفروا، فكل فعل أمر به الشارع فهو حسن ومطلوب فعله ويثاب فاعله، وكل فعل نهى عنه الشارع فهو قبيح، ومطلوب تركه ويعاقب فاعله.</a:t>
            </a:r>
          </a:p>
          <a:p>
            <a:pPr algn="r"/>
            <a:r>
              <a:rPr lang="ar-IQ" sz="3900" dirty="0">
                <a:latin typeface="Rabar_025" panose="02040703060201020203" pitchFamily="18" charset="-78"/>
                <a:cs typeface="Rabar_025" panose="02040703060201020203" pitchFamily="18" charset="-78"/>
              </a:rPr>
              <a:t> وإن الدراسة السابقة في موضوع الحاكم والاختلاف في الحسن والقبح دراسة تاريخية نظرية.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43</a:t>
            </a:fld>
            <a:endParaRPr lang="en-US"/>
          </a:p>
        </p:txBody>
      </p:sp>
    </p:spTree>
    <p:extLst>
      <p:ext uri="{BB962C8B-B14F-4D97-AF65-F5344CB8AC3E}">
        <p14:creationId xmlns:p14="http://schemas.microsoft.com/office/powerpoint/2010/main" val="458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ثمرة الاختلاف:</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2 - يظهر أثر الاختلاف وثمرته بالنسبة لمن لم تبلغهم شرائع الرسل في زماننا مثلًا، أو قبل البعثة الذين يطلق عليهم اسم أهل الفترة، فقال </a:t>
            </a:r>
            <a:r>
              <a:rPr lang="ar-IQ" sz="3900" dirty="0">
                <a:solidFill>
                  <a:srgbClr val="FF0000"/>
                </a:solidFill>
                <a:latin typeface="Rabar_025" panose="02040703060201020203" pitchFamily="18" charset="-78"/>
                <a:cs typeface="Rabar_025" panose="02040703060201020203" pitchFamily="18" charset="-78"/>
              </a:rPr>
              <a:t>الأشاعرة</a:t>
            </a:r>
            <a:r>
              <a:rPr lang="ar-IQ" sz="3900" dirty="0">
                <a:latin typeface="Rabar_025" panose="02040703060201020203" pitchFamily="18" charset="-78"/>
                <a:cs typeface="Rabar_025" panose="02040703060201020203" pitchFamily="18" charset="-78"/>
              </a:rPr>
              <a:t>: إنهم ناجون، ولا يثابون على فعل ولا يعاقبون على غيره، وأن أمرهم راجع إلى اللَّه تعالى، وقال </a:t>
            </a:r>
            <a:r>
              <a:rPr lang="ar-IQ" sz="3900" dirty="0">
                <a:solidFill>
                  <a:srgbClr val="FF0000"/>
                </a:solidFill>
                <a:latin typeface="Rabar_025" panose="02040703060201020203" pitchFamily="18" charset="-78"/>
                <a:cs typeface="Rabar_025" panose="02040703060201020203" pitchFamily="18" charset="-78"/>
              </a:rPr>
              <a:t>المعتزلة</a:t>
            </a:r>
            <a:r>
              <a:rPr lang="ar-IQ" sz="3900" dirty="0">
                <a:latin typeface="Rabar_025" panose="02040703060201020203" pitchFamily="18" charset="-78"/>
                <a:cs typeface="Rabar_025" panose="02040703060201020203" pitchFamily="18" charset="-78"/>
              </a:rPr>
              <a:t>: إنهم مكلفون ومحاسبون إن خيرًا فخير وإن شرًّا فشر، </a:t>
            </a:r>
            <a:r>
              <a:rPr lang="ar-IQ" sz="3900" dirty="0">
                <a:solidFill>
                  <a:srgbClr val="FF0000"/>
                </a:solidFill>
                <a:latin typeface="Rabar_025" panose="02040703060201020203" pitchFamily="18" charset="-78"/>
                <a:cs typeface="Rabar_025" panose="02040703060201020203" pitchFamily="18" charset="-78"/>
              </a:rPr>
              <a:t>وقال </a:t>
            </a:r>
            <a:r>
              <a:rPr lang="ar-IQ" sz="3900" dirty="0" err="1">
                <a:solidFill>
                  <a:srgbClr val="FF0000"/>
                </a:solidFill>
                <a:latin typeface="Rabar_025" panose="02040703060201020203" pitchFamily="18" charset="-78"/>
                <a:cs typeface="Rabar_025" panose="02040703060201020203" pitchFamily="18" charset="-78"/>
              </a:rPr>
              <a:t>الماتريدية</a:t>
            </a:r>
            <a:r>
              <a:rPr lang="ar-IQ" sz="3900" dirty="0">
                <a:latin typeface="Rabar_025" panose="02040703060201020203" pitchFamily="18" charset="-78"/>
                <a:cs typeface="Rabar_025" panose="02040703060201020203" pitchFamily="18" charset="-78"/>
              </a:rPr>
              <a:t>: إنهم مكلفون بالإيمان باللَّه تعالى فقط، ولا يحاسبون ولا يعاقبون على غيره.</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44</a:t>
            </a:fld>
            <a:endParaRPr lang="en-US"/>
          </a:p>
        </p:txBody>
      </p:sp>
    </p:spTree>
    <p:extLst>
      <p:ext uri="{BB962C8B-B14F-4D97-AF65-F5344CB8AC3E}">
        <p14:creationId xmlns:p14="http://schemas.microsoft.com/office/powerpoint/2010/main" val="3402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المحكوم فيه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تعريفه:</a:t>
            </a:r>
          </a:p>
          <a:p>
            <a:pPr algn="r"/>
            <a:r>
              <a:rPr lang="ar-IQ" sz="3900" dirty="0">
                <a:latin typeface="Rabar_025" panose="02040703060201020203" pitchFamily="18" charset="-78"/>
                <a:cs typeface="Rabar_025" panose="02040703060201020203" pitchFamily="18" charset="-78"/>
              </a:rPr>
              <a:t>هو ما يتعلَّقُ بهِ خطابُ الشَّارعِ.</a:t>
            </a:r>
          </a:p>
          <a:p>
            <a:pPr algn="r"/>
            <a:r>
              <a:rPr lang="ar-IQ" sz="3900" dirty="0">
                <a:latin typeface="Rabar_025" panose="02040703060201020203" pitchFamily="18" charset="-78"/>
                <a:cs typeface="Rabar_025" panose="02040703060201020203" pitchFamily="18" charset="-78"/>
              </a:rPr>
              <a:t> أو: هوَ الفِعلُ المُكلَّفُ بهِ، سواء أكان مطلوب الفعل، أم مطلوب الترك.</a:t>
            </a:r>
          </a:p>
          <a:p>
            <a:pPr algn="r"/>
            <a:r>
              <a:rPr lang="ar-IQ" sz="3900" dirty="0">
                <a:latin typeface="Rabar_025" panose="02040703060201020203" pitchFamily="18" charset="-78"/>
                <a:cs typeface="Rabar_025" panose="02040703060201020203" pitchFamily="18" charset="-78"/>
              </a:rPr>
              <a:t> مثل الصلاة، والصوم، والزكاة كلها أفعال محكوم فيها: بأنها واجبه . </a:t>
            </a:r>
          </a:p>
          <a:p>
            <a:pPr algn="r"/>
            <a:r>
              <a:rPr lang="ar-IQ" sz="3900" dirty="0">
                <a:latin typeface="Rabar_025" panose="02040703060201020203" pitchFamily="18" charset="-78"/>
                <a:cs typeface="Rabar_025" panose="02040703060201020203" pitchFamily="18" charset="-78"/>
              </a:rPr>
              <a:t>والكذب، والغش، والخيانة أفعال محكوم فيها: بأنها محرمة.</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45</a:t>
            </a:fld>
            <a:endParaRPr lang="en-US"/>
          </a:p>
        </p:txBody>
      </p:sp>
    </p:spTree>
    <p:extLst>
      <p:ext uri="{BB962C8B-B14F-4D97-AF65-F5344CB8AC3E}">
        <p14:creationId xmlns:p14="http://schemas.microsoft.com/office/powerpoint/2010/main" val="101425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المحكوم فيه</a:t>
            </a:r>
          </a:p>
        </p:txBody>
      </p:sp>
      <p:sp>
        <p:nvSpPr>
          <p:cNvPr id="3" name="عنوان فرعي 2"/>
          <p:cNvSpPr>
            <a:spLocks noGrp="1"/>
          </p:cNvSpPr>
          <p:nvPr>
            <p:ph type="subTitle" idx="1"/>
          </p:nvPr>
        </p:nvSpPr>
        <p:spPr>
          <a:xfrm>
            <a:off x="605308" y="1175657"/>
            <a:ext cx="10093172" cy="5144466"/>
          </a:xfrm>
        </p:spPr>
        <p:txBody>
          <a:bodyPr>
            <a:noAutofit/>
          </a:bodyPr>
          <a:lstStyle/>
          <a:p>
            <a:pPr algn="r"/>
            <a:endParaRPr lang="ar-IQ" sz="3600" dirty="0">
              <a:latin typeface="Rabar_025" panose="02040703060201020203" pitchFamily="18" charset="-78"/>
              <a:cs typeface="Rabar_025" panose="02040703060201020203" pitchFamily="18" charset="-78"/>
            </a:endParaRPr>
          </a:p>
          <a:p>
            <a:pPr algn="r"/>
            <a:r>
              <a:rPr lang="ar-IQ" sz="3600" dirty="0">
                <a:latin typeface="Rabar_025" panose="02040703060201020203" pitchFamily="18" charset="-78"/>
                <a:cs typeface="Rabar_025" panose="02040703060201020203" pitchFamily="18" charset="-78"/>
              </a:rPr>
              <a:t>فقوله تعالى: {يَا أَيُّهَا الَّذِينَ آمَنُواْ أَوْفُواْ بِالْعُقُودِ} [المائدة: 1] ، الإيجاب المستفاد من هذا الخطاب تعلق بفعل من أفعال المكلفين هو: الإيفاد بالعقود فجعله واجبا.</a:t>
            </a:r>
          </a:p>
          <a:p>
            <a:pPr algn="r"/>
            <a:endParaRPr lang="ar-IQ" sz="3600" dirty="0">
              <a:latin typeface="Rabar_025" panose="02040703060201020203" pitchFamily="18" charset="-78"/>
              <a:cs typeface="Rabar_025" panose="02040703060201020203" pitchFamily="18" charset="-78"/>
            </a:endParaRPr>
          </a:p>
          <a:p>
            <a:pPr algn="r"/>
            <a:r>
              <a:rPr lang="ar-IQ" sz="3600" dirty="0">
                <a:latin typeface="Rabar_025" panose="02040703060201020203" pitchFamily="18" charset="-78"/>
                <a:cs typeface="Rabar_025" panose="02040703060201020203" pitchFamily="18" charset="-78"/>
              </a:rPr>
              <a:t>وقوله تعالى: {يَا أَيُّهَا الَّذِينَ آمَنُواْ إِذَا تَدَايَنتُم بِدَيْنٍ إِلَى أَجَلٍ مُّسَمًّى فَاكْتُبُوهُ} [البقرة: 282] ، الندب المستفاد من هذا الخطاب تعلقت بفعل من أفعال المكلفين هو كتاب الدين، فجعله مندوباً.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46</a:t>
            </a:fld>
            <a:endParaRPr lang="en-US"/>
          </a:p>
        </p:txBody>
      </p:sp>
    </p:spTree>
    <p:extLst>
      <p:ext uri="{BB962C8B-B14F-4D97-AF65-F5344CB8AC3E}">
        <p14:creationId xmlns:p14="http://schemas.microsoft.com/office/powerpoint/2010/main" val="32441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المحكوم فيه</a:t>
            </a:r>
          </a:p>
        </p:txBody>
      </p:sp>
      <p:sp>
        <p:nvSpPr>
          <p:cNvPr id="3" name="عنوان فرعي 2"/>
          <p:cNvSpPr>
            <a:spLocks noGrp="1"/>
          </p:cNvSpPr>
          <p:nvPr>
            <p:ph type="subTitle" idx="1"/>
          </p:nvPr>
        </p:nvSpPr>
        <p:spPr>
          <a:xfrm>
            <a:off x="605308" y="1175657"/>
            <a:ext cx="10093172" cy="5144466"/>
          </a:xfrm>
        </p:spPr>
        <p:txBody>
          <a:bodyPr>
            <a:noAutofit/>
          </a:bodyPr>
          <a:lstStyle/>
          <a:p>
            <a:pPr algn="r"/>
            <a:endParaRPr lang="ar-IQ" sz="1100" dirty="0">
              <a:latin typeface="Rabar_025" panose="02040703060201020203" pitchFamily="18" charset="-78"/>
              <a:cs typeface="Rabar_025" panose="02040703060201020203" pitchFamily="18" charset="-78"/>
            </a:endParaRPr>
          </a:p>
          <a:p>
            <a:pPr algn="r"/>
            <a:r>
              <a:rPr lang="ar-IQ" sz="3600" dirty="0">
                <a:latin typeface="Rabar_025" panose="02040703060201020203" pitchFamily="18" charset="-78"/>
                <a:cs typeface="Rabar_025" panose="02040703060201020203" pitchFamily="18" charset="-78"/>
              </a:rPr>
              <a:t>وقوله تعالى: {وَلاَ تَقْتُلُواْ النَّفْسَ} </a:t>
            </a:r>
            <a:r>
              <a:rPr lang="ar-IQ" sz="2800" dirty="0">
                <a:latin typeface="Rabar_025" panose="02040703060201020203" pitchFamily="18" charset="-78"/>
                <a:cs typeface="Rabar_025" panose="02040703060201020203" pitchFamily="18" charset="-78"/>
              </a:rPr>
              <a:t>[الأنعام:151] </a:t>
            </a:r>
            <a:r>
              <a:rPr lang="ar-IQ" sz="3600" dirty="0">
                <a:latin typeface="Rabar_025" panose="02040703060201020203" pitchFamily="18" charset="-78"/>
                <a:cs typeface="Rabar_025" panose="02040703060201020203" pitchFamily="18" charset="-78"/>
              </a:rPr>
              <a:t>،التحريم المستفاد من هذا الخطاب تعلّق بفعل من أفعال المكلفين هو قتل النفس، فجعله محرّماً.</a:t>
            </a:r>
          </a:p>
          <a:p>
            <a:pPr algn="r"/>
            <a:endParaRPr lang="ar-IQ" sz="1100" dirty="0">
              <a:latin typeface="Rabar_025" panose="02040703060201020203" pitchFamily="18" charset="-78"/>
              <a:cs typeface="Rabar_025" panose="02040703060201020203" pitchFamily="18" charset="-78"/>
            </a:endParaRPr>
          </a:p>
          <a:p>
            <a:pPr algn="r"/>
            <a:r>
              <a:rPr lang="ar-IQ" sz="3600" dirty="0">
                <a:latin typeface="Rabar_025" panose="02040703060201020203" pitchFamily="18" charset="-78"/>
                <a:cs typeface="Rabar_025" panose="02040703060201020203" pitchFamily="18" charset="-78"/>
              </a:rPr>
              <a:t>وقوله تعالى: {وَلاَ تَيَمَّمُواْ الْخَبِيثَ مِنْهُ تُنفِقُونَ} </a:t>
            </a:r>
            <a:r>
              <a:rPr lang="ar-IQ" sz="2800" dirty="0">
                <a:latin typeface="Rabar_025" panose="02040703060201020203" pitchFamily="18" charset="-78"/>
                <a:cs typeface="Rabar_025" panose="02040703060201020203" pitchFamily="18" charset="-78"/>
              </a:rPr>
              <a:t>[البقرة:267] </a:t>
            </a:r>
            <a:r>
              <a:rPr lang="ar-IQ" sz="3600" dirty="0">
                <a:latin typeface="Rabar_025" panose="02040703060201020203" pitchFamily="18" charset="-78"/>
                <a:cs typeface="Rabar_025" panose="02040703060201020203" pitchFamily="18" charset="-78"/>
              </a:rPr>
              <a:t>،الكراهة المستفادة من هذا الخطاب تعلقت بفعل من أفعال المكلفين هو إنفاق المال الخبيث فجعلته مكروهاً.</a:t>
            </a:r>
          </a:p>
          <a:p>
            <a:pPr algn="r"/>
            <a:endParaRPr lang="ar-IQ" sz="600" dirty="0">
              <a:latin typeface="Rabar_025" panose="02040703060201020203" pitchFamily="18" charset="-78"/>
              <a:cs typeface="Rabar_025" panose="02040703060201020203" pitchFamily="18" charset="-78"/>
            </a:endParaRPr>
          </a:p>
          <a:p>
            <a:pPr algn="r"/>
            <a:r>
              <a:rPr lang="ar-IQ" sz="3600" dirty="0">
                <a:latin typeface="Rabar_025" panose="02040703060201020203" pitchFamily="18" charset="-78"/>
                <a:cs typeface="Rabar_025" panose="02040703060201020203" pitchFamily="18" charset="-78"/>
              </a:rPr>
              <a:t>وقوله تعالى: {فَمَن كَانَ مِنكُم مَّرِيضاً أَوْ عَلَى سَفَرٍ فَعِدَّةٌ مِّنْ أَيَّامٍ أُخَرَ} </a:t>
            </a:r>
            <a:r>
              <a:rPr lang="ar-IQ" sz="2800" dirty="0">
                <a:latin typeface="Rabar_025" panose="02040703060201020203" pitchFamily="18" charset="-78"/>
                <a:cs typeface="Rabar_025" panose="02040703060201020203" pitchFamily="18" charset="-78"/>
              </a:rPr>
              <a:t>[البقرة: 184] </a:t>
            </a:r>
            <a:r>
              <a:rPr lang="ar-IQ" sz="3600" dirty="0">
                <a:latin typeface="Rabar_025" panose="02040703060201020203" pitchFamily="18" charset="-78"/>
                <a:cs typeface="Rabar_025" panose="02040703060201020203" pitchFamily="18" charset="-78"/>
              </a:rPr>
              <a:t>، الخطاب تعلق بالمرض والسفر فجعل كلا منهما مبيحا للفطر.</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47</a:t>
            </a:fld>
            <a:endParaRPr lang="en-US"/>
          </a:p>
        </p:txBody>
      </p:sp>
    </p:spTree>
    <p:extLst>
      <p:ext uri="{BB962C8B-B14F-4D97-AF65-F5344CB8AC3E}">
        <p14:creationId xmlns:p14="http://schemas.microsoft.com/office/powerpoint/2010/main" val="155010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المحكوم فيه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أمثلتُهُ</a:t>
            </a:r>
            <a:r>
              <a:rPr lang="ar-IQ" sz="3900" dirty="0">
                <a:latin typeface="Rabar_025" panose="02040703060201020203" pitchFamily="18" charset="-78"/>
                <a:cs typeface="Rabar_025" panose="02040703060201020203" pitchFamily="18" charset="-78"/>
              </a:rPr>
              <a:t>:</a:t>
            </a:r>
          </a:p>
          <a:p>
            <a:pPr algn="r"/>
            <a:r>
              <a:rPr lang="ar-IQ" sz="3900" dirty="0">
                <a:latin typeface="Rabar_025" panose="02040703060201020203" pitchFamily="18" charset="-78"/>
                <a:cs typeface="Rabar_025" panose="02040703060201020203" pitchFamily="18" charset="-78"/>
              </a:rPr>
              <a:t>1ـ قوله تعالى: {وَآَتُوا الزَّكَاةَ} [البقرة: 43] ، أفادَ إيجابَ الزَّكاةِ، وهذا الأمرُ تعلَّقَ بِفعلِ المكلَّفِ الَّذي هو (إيتاءُ الزَّكاة) .</a:t>
            </a:r>
          </a:p>
          <a:p>
            <a:pPr algn="r"/>
            <a:r>
              <a:rPr lang="ar-IQ" sz="3900" dirty="0">
                <a:latin typeface="Rabar_025" panose="02040703060201020203" pitchFamily="18" charset="-78"/>
                <a:cs typeface="Rabar_025" panose="02040703060201020203" pitchFamily="18" charset="-78"/>
              </a:rPr>
              <a:t>2ـ قوله تعالى: {يَا أَيُّهَا الَّذِينَ آَمَنُوا إِذَا تَدَايَنْتُمْ بِدَيْنٍ إِلَى أَجَلٍ مُسَمًّى فَاكْتُبُوهُ} [البقرة: 282] ، أفادَ النَّدب إلى كتابَةِ الدَّيْنِ، وهذا الأمرُ تعلَّق بِفعلِ المكلَّفِ الَّذي هو (كتابةُ الدَّيْنِ) .</a:t>
            </a:r>
          </a:p>
          <a:p>
            <a:pPr algn="r"/>
            <a:r>
              <a:rPr lang="ar-IQ" sz="3900" dirty="0">
                <a:latin typeface="Rabar_025" panose="02040703060201020203" pitchFamily="18" charset="-78"/>
                <a:cs typeface="Rabar_025" panose="02040703060201020203" pitchFamily="18" charset="-78"/>
              </a:rPr>
              <a:t>3ـ قوله تعالى: {وَلَا تَقْرَبُوا الزِّنَا} [الإسراء: 32] ، أفادَ حُرمَةَ الزِّنَا، وهذا النَّهيُ تعلَّق بِفعلِ المكلَّفِ الَّذي هوَ (قُربانُ الزِّنَا) .</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48</a:t>
            </a:fld>
            <a:endParaRPr lang="en-US"/>
          </a:p>
        </p:txBody>
      </p:sp>
    </p:spTree>
    <p:extLst>
      <p:ext uri="{BB962C8B-B14F-4D97-AF65-F5344CB8AC3E}">
        <p14:creationId xmlns:p14="http://schemas.microsoft.com/office/powerpoint/2010/main" val="420235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400" dirty="0">
                <a:solidFill>
                  <a:srgbClr val="C00000"/>
                </a:solidFill>
                <a:latin typeface="+mn-lt"/>
                <a:ea typeface="+mn-ea"/>
                <a:cs typeface="Findi_A_Tv" pitchFamily="2" charset="-78"/>
              </a:rPr>
              <a:t>متى يلزم الفعلُ المكلف؟</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49</a:t>
            </a:fld>
            <a:endParaRPr lang="en-US"/>
          </a:p>
        </p:txBody>
      </p:sp>
      <p:sp>
        <p:nvSpPr>
          <p:cNvPr id="9" name="وسيلة الشرح: سهم لأسفل 8">
            <a:extLst>
              <a:ext uri="{FF2B5EF4-FFF2-40B4-BE49-F238E27FC236}">
                <a16:creationId xmlns:a16="http://schemas.microsoft.com/office/drawing/2014/main" id="{08D77D3F-9F1E-6208-6FBB-D959D816BF0A}"/>
              </a:ext>
            </a:extLst>
          </p:cNvPr>
          <p:cNvSpPr/>
          <p:nvPr/>
        </p:nvSpPr>
        <p:spPr>
          <a:xfrm>
            <a:off x="3377682" y="1362269"/>
            <a:ext cx="4861249" cy="196876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dirty="0">
                <a:cs typeface="Findi_A_Tv" pitchFamily="2" charset="-78"/>
              </a:rPr>
              <a:t>يكونُ الفِعلُ لازمًا للمكلَّفِ</a:t>
            </a:r>
            <a:endParaRPr lang="en-US" sz="3200" dirty="0">
              <a:cs typeface="Findi_A_Tv" pitchFamily="2" charset="-78"/>
            </a:endParaRPr>
          </a:p>
          <a:p>
            <a:pPr algn="ctr"/>
            <a:r>
              <a:rPr lang="ar-IQ" sz="3200" dirty="0">
                <a:cs typeface="Findi_A_Tv" pitchFamily="2" charset="-78"/>
              </a:rPr>
              <a:t> إذا اجتمعَ فيه وصفَانِ:</a:t>
            </a:r>
          </a:p>
        </p:txBody>
      </p:sp>
      <p:sp>
        <p:nvSpPr>
          <p:cNvPr id="11" name="مستطيل: زوايا مستديرة 10">
            <a:extLst>
              <a:ext uri="{FF2B5EF4-FFF2-40B4-BE49-F238E27FC236}">
                <a16:creationId xmlns:a16="http://schemas.microsoft.com/office/drawing/2014/main" id="{E3DF5608-B5DD-0E5C-EAB1-D6C66896355F}"/>
              </a:ext>
            </a:extLst>
          </p:cNvPr>
          <p:cNvSpPr/>
          <p:nvPr/>
        </p:nvSpPr>
        <p:spPr>
          <a:xfrm>
            <a:off x="6242180" y="3422279"/>
            <a:ext cx="4381655" cy="21880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3200" dirty="0">
                <a:solidFill>
                  <a:srgbClr val="C00000"/>
                </a:solidFill>
                <a:cs typeface="Findi_A_Tv" pitchFamily="2" charset="-78"/>
              </a:rPr>
              <a:t>1ـ</a:t>
            </a:r>
            <a:endParaRPr lang="en-US" sz="3200" dirty="0">
              <a:solidFill>
                <a:srgbClr val="C00000"/>
              </a:solidFill>
              <a:cs typeface="Findi_A_Tv" pitchFamily="2" charset="-78"/>
            </a:endParaRPr>
          </a:p>
          <a:p>
            <a:pPr algn="ctr"/>
            <a:r>
              <a:rPr lang="ar-IQ" sz="3200" dirty="0">
                <a:solidFill>
                  <a:srgbClr val="C00000"/>
                </a:solidFill>
                <a:cs typeface="Findi_A_Tv" pitchFamily="2" charset="-78"/>
              </a:rPr>
              <a:t> أن يكونَ معلومًا للمكلَّفِ.</a:t>
            </a:r>
          </a:p>
        </p:txBody>
      </p:sp>
      <p:sp>
        <p:nvSpPr>
          <p:cNvPr id="19" name="مستطيل: زوايا مستديرة 18">
            <a:extLst>
              <a:ext uri="{FF2B5EF4-FFF2-40B4-BE49-F238E27FC236}">
                <a16:creationId xmlns:a16="http://schemas.microsoft.com/office/drawing/2014/main" id="{F0D020F4-A187-C125-E591-8516BDAA4F83}"/>
              </a:ext>
            </a:extLst>
          </p:cNvPr>
          <p:cNvSpPr/>
          <p:nvPr/>
        </p:nvSpPr>
        <p:spPr>
          <a:xfrm>
            <a:off x="838200" y="3422279"/>
            <a:ext cx="4256314" cy="218802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3200" dirty="0">
                <a:solidFill>
                  <a:srgbClr val="C00000"/>
                </a:solidFill>
                <a:cs typeface="Findi_A_Tv" pitchFamily="2" charset="-78"/>
              </a:rPr>
              <a:t>2ـ</a:t>
            </a:r>
            <a:r>
              <a:rPr lang="ar-IQ" sz="3200" dirty="0">
                <a:solidFill>
                  <a:schemeClr val="lt1"/>
                </a:solidFill>
                <a:cs typeface="Findi_A_Tv" pitchFamily="2" charset="-78"/>
              </a:rPr>
              <a:t> </a:t>
            </a:r>
            <a:endParaRPr lang="en-US" sz="3200" dirty="0">
              <a:solidFill>
                <a:schemeClr val="lt1"/>
              </a:solidFill>
              <a:cs typeface="Findi_A_Tv" pitchFamily="2" charset="-78"/>
            </a:endParaRPr>
          </a:p>
          <a:p>
            <a:pPr algn="ctr"/>
            <a:r>
              <a:rPr lang="ar-IQ" sz="3200" dirty="0">
                <a:solidFill>
                  <a:srgbClr val="C00000"/>
                </a:solidFill>
                <a:cs typeface="Findi_A_Tv" pitchFamily="2" charset="-78"/>
              </a:rPr>
              <a:t>أن يكونَ مقدورًا للمكلَّف.</a:t>
            </a:r>
          </a:p>
        </p:txBody>
      </p:sp>
    </p:spTree>
    <p:extLst>
      <p:ext uri="{BB962C8B-B14F-4D97-AF65-F5344CB8AC3E}">
        <p14:creationId xmlns:p14="http://schemas.microsoft.com/office/powerpoint/2010/main" val="394601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1"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أقسام الحكم الشرعي</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الحكم الوضعي.</a:t>
            </a:r>
          </a:p>
          <a:p>
            <a:pPr algn="r"/>
            <a:r>
              <a:rPr lang="ar-IQ" sz="3900" dirty="0">
                <a:latin typeface="Rabar_025" panose="02040703060201020203" pitchFamily="18" charset="-78"/>
                <a:cs typeface="Rabar_025" panose="02040703060201020203" pitchFamily="18" charset="-78"/>
              </a:rPr>
              <a:t>الوضع لغةً: الترك والإسقاط.</a:t>
            </a:r>
          </a:p>
          <a:p>
            <a:pPr algn="r"/>
            <a:endParaRPr lang="ar-IQ" sz="200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واصطلاحاً: هو خطاب الله تعالى، المتعلقَّ بجعل الشيء سبباً لفعل المكلف، أو شرطاً له، أو مانعاً منه.</a:t>
            </a:r>
          </a:p>
          <a:p>
            <a:pPr algn="r"/>
            <a:endParaRPr lang="ar-IQ" sz="1050" dirty="0">
              <a:latin typeface="Rabar_025" panose="02040703060201020203" pitchFamily="18" charset="-78"/>
              <a:cs typeface="Rabar_025" panose="02040703060201020203" pitchFamily="18" charset="-78"/>
            </a:endParaRPr>
          </a:p>
          <a:p>
            <a:pPr algn="r"/>
            <a:r>
              <a:rPr lang="ar-IQ" sz="3900" dirty="0">
                <a:latin typeface="Rabar_025" panose="02040703060201020203" pitchFamily="18" charset="-78"/>
                <a:cs typeface="Rabar_025" panose="02040703060201020203" pitchFamily="18" charset="-78"/>
              </a:rPr>
              <a:t>وهو خطاب لا يتضمن توجيهاً مباشراً للمكلفين، بل هو توضيح للحكم التكليفي ( وخادمٌ له )، حيث إنه يبين سببه، وشرطه، ومانعه، وهل هو صحيح، أو فاسد، أو عزيمة، أو رخصة .</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a:t>
            </a:fld>
            <a:endParaRPr lang="en-US"/>
          </a:p>
        </p:txBody>
      </p:sp>
    </p:spTree>
    <p:extLst>
      <p:ext uri="{BB962C8B-B14F-4D97-AF65-F5344CB8AC3E}">
        <p14:creationId xmlns:p14="http://schemas.microsoft.com/office/powerpoint/2010/main" val="192659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متى يلزم الفعلُ المكلف؟</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1ـ أن يكونَ معلومًا للمكلَّفِ.</a:t>
            </a:r>
          </a:p>
          <a:p>
            <a:pPr algn="r"/>
            <a:r>
              <a:rPr lang="ar-IQ" sz="3900" dirty="0">
                <a:latin typeface="Rabar_025" panose="02040703060201020203" pitchFamily="18" charset="-78"/>
                <a:cs typeface="Rabar_025" panose="02040703060201020203" pitchFamily="18" charset="-78"/>
              </a:rPr>
              <a:t>فالجهْلُ ينفي التَّكليفَ، فلوْ جَهِل إنسانٌ كونَ الوُضُوء شرطًا لصحَّةِ الصَّلاة وكان يُصلِّي زمانًا بغيرِ وُضوءٍ، ثمَّ علمَ هذا الحُكمَ، فإنَّهُ لا يُطالبُ بقضاءِ ما صلاَّهُ بغيرِ وُضوءٍ، إلاَّ صلاةً لم يزَلْ في وقْتِهَا.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50</a:t>
            </a:fld>
            <a:endParaRPr lang="en-US"/>
          </a:p>
        </p:txBody>
      </p:sp>
    </p:spTree>
    <p:extLst>
      <p:ext uri="{BB962C8B-B14F-4D97-AF65-F5344CB8AC3E}">
        <p14:creationId xmlns:p14="http://schemas.microsoft.com/office/powerpoint/2010/main" val="243420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متى يلزم الفعلُ المكلف؟</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latin typeface="Rabar_025" panose="02040703060201020203" pitchFamily="18" charset="-78"/>
                <a:cs typeface="Rabar_025" panose="02040703060201020203" pitchFamily="18" charset="-78"/>
              </a:rPr>
              <a:t>ومن الدَّليل عليهِ الحديثُ المشهُورُ بحديثِ المُسيءِ صلاتَه.</a:t>
            </a:r>
          </a:p>
          <a:p>
            <a:pPr algn="r"/>
            <a:r>
              <a:rPr lang="ar-IQ" sz="3600" dirty="0">
                <a:latin typeface="Rabar_025" panose="02040703060201020203" pitchFamily="18" charset="-78"/>
                <a:cs typeface="Rabar_025" panose="02040703060201020203" pitchFamily="18" charset="-78"/>
              </a:rPr>
              <a:t> أنَّ النَّبيَّ - ﷺ - دخل المسجِدَ، فَدخلَ رجلٌ فصلَّى، ثمَّ جاءَ فسلَّم على النَّبيِّ </a:t>
            </a:r>
            <a:r>
              <a:rPr lang="ar-IQ" sz="3600" dirty="0">
                <a:latin typeface="Rabar_025" panose="02040703060201020203" pitchFamily="18" charset="-78"/>
                <a:cs typeface="Rabar_025" panose="02040703060201020203" pitchFamily="18" charset="-78"/>
                <a:sym typeface="AGA Arabesque" panose="05010101010101010101" pitchFamily="2" charset="2"/>
              </a:rPr>
              <a:t></a:t>
            </a:r>
            <a:r>
              <a:rPr lang="en-CC" sz="3600" dirty="0">
                <a:latin typeface="Rabar_025" panose="02040703060201020203" pitchFamily="18" charset="-78"/>
                <a:cs typeface="Rabar_025" panose="02040703060201020203" pitchFamily="18" charset="-78"/>
                <a:sym typeface="AGA Arabesque" panose="05010101010101010101" pitchFamily="2" charset="2"/>
              </a:rPr>
              <a:t> </a:t>
            </a:r>
            <a:r>
              <a:rPr lang="ar-IQ" sz="3600" dirty="0">
                <a:latin typeface="Rabar_025" panose="02040703060201020203" pitchFamily="18" charset="-78"/>
                <a:cs typeface="Rabar_025" panose="02040703060201020203" pitchFamily="18" charset="-78"/>
              </a:rPr>
              <a:t>فردَّ النَّبيُّ ﷺ، فقالَ: </a:t>
            </a:r>
            <a:r>
              <a:rPr lang="ar-IQ" sz="3600" dirty="0">
                <a:latin typeface="Rabar_025" panose="02040703060201020203" pitchFamily="18" charset="-78"/>
                <a:cs typeface="AF-Botani Kurdi" pitchFamily="2" charset="-78"/>
                <a:sym typeface="AGA Arabesque" panose="05010101010101010101" pitchFamily="2" charset="2"/>
              </a:rPr>
              <a:t>«</a:t>
            </a:r>
            <a:r>
              <a:rPr lang="ar-IQ" sz="3600" dirty="0">
                <a:latin typeface="Rabar_025" panose="02040703060201020203" pitchFamily="18" charset="-78"/>
                <a:cs typeface="Rabar_025" panose="02040703060201020203" pitchFamily="18" charset="-78"/>
              </a:rPr>
              <a:t>ارجِعْ فصلِّ فإنَّك لم تُصلِّ، ثلاثًا</a:t>
            </a:r>
            <a:r>
              <a:rPr lang="ar-IQ" sz="3600" dirty="0">
                <a:latin typeface="Rabar_025" panose="02040703060201020203" pitchFamily="18" charset="-78"/>
                <a:cs typeface="AF-Botani Kurdi" pitchFamily="2" charset="-78"/>
                <a:sym typeface="AGA Arabesque" panose="05010101010101010101" pitchFamily="2" charset="2"/>
              </a:rPr>
              <a:t> »</a:t>
            </a:r>
            <a:r>
              <a:rPr lang="ar-IQ" sz="3600" dirty="0">
                <a:latin typeface="Rabar_025" panose="02040703060201020203" pitchFamily="18" charset="-78"/>
                <a:cs typeface="Rabar_025" panose="02040703060201020203" pitchFamily="18" charset="-78"/>
              </a:rPr>
              <a:t>، فقال: والَّذي بعثَكَ بالحقِّ فما أُحسنُ غيرَهُ فعلِّمني، قالَ: </a:t>
            </a:r>
            <a:r>
              <a:rPr lang="ar-IQ" sz="3600" dirty="0">
                <a:latin typeface="Rabar_025" panose="02040703060201020203" pitchFamily="18" charset="-78"/>
                <a:cs typeface="AF-Botani Kurdi" pitchFamily="2" charset="-78"/>
                <a:sym typeface="AGA Arabesque" panose="05010101010101010101" pitchFamily="2" charset="2"/>
              </a:rPr>
              <a:t>« </a:t>
            </a:r>
            <a:r>
              <a:rPr lang="ar-IQ" sz="3600" dirty="0">
                <a:latin typeface="Rabar_025" panose="02040703060201020203" pitchFamily="18" charset="-78"/>
                <a:cs typeface="Rabar_025" panose="02040703060201020203" pitchFamily="18" charset="-78"/>
              </a:rPr>
              <a:t>إذا قُمتَ إلى الصَّلاةِ فَكَبِّرْ ... </a:t>
            </a:r>
            <a:r>
              <a:rPr lang="ar-IQ" sz="3600" dirty="0">
                <a:latin typeface="Rabar_025" panose="02040703060201020203" pitchFamily="18" charset="-78"/>
                <a:cs typeface="AF-Botani Kurdi" pitchFamily="2" charset="-78"/>
                <a:sym typeface="AGA Arabesque" panose="05010101010101010101" pitchFamily="2" charset="2"/>
              </a:rPr>
              <a:t>»</a:t>
            </a:r>
            <a:r>
              <a:rPr lang="ar-IQ" sz="3600" dirty="0">
                <a:latin typeface="Rabar_025" panose="02040703060201020203" pitchFamily="18" charset="-78"/>
                <a:cs typeface="Rabar_025" panose="02040703060201020203" pitchFamily="18" charset="-78"/>
              </a:rPr>
              <a:t> فساقَ الحديثَ. متفقٌ عليه .</a:t>
            </a:r>
          </a:p>
          <a:p>
            <a:pPr algn="r"/>
            <a:r>
              <a:rPr lang="ar-IQ" sz="3600" dirty="0">
                <a:latin typeface="Rabar_025" panose="02040703060201020203" pitchFamily="18" charset="-78"/>
                <a:cs typeface="Rabar_025" panose="02040703060201020203" pitchFamily="18" charset="-78"/>
              </a:rPr>
              <a:t>وموضعُ الشَّاهدِ منه أنَّ هذا الرَّجلَ كانَ يُصلِّي صلاةً غيرَ صحيحةٍ وهوَ لا يعلمُ حتَّى </a:t>
            </a:r>
            <a:r>
              <a:rPr lang="ar-IQ" sz="3600" dirty="0" err="1">
                <a:latin typeface="Rabar_025" panose="02040703060201020203" pitchFamily="18" charset="-78"/>
                <a:cs typeface="Rabar_025" panose="02040703060201020203" pitchFamily="18" charset="-78"/>
              </a:rPr>
              <a:t>عل‍َّمهُ</a:t>
            </a:r>
            <a:r>
              <a:rPr lang="ar-IQ" sz="3600" dirty="0">
                <a:latin typeface="Rabar_025" panose="02040703060201020203" pitchFamily="18" charset="-78"/>
                <a:cs typeface="Rabar_025" panose="02040703060201020203" pitchFamily="18" charset="-78"/>
              </a:rPr>
              <a:t> النَّبيُّ - ﷺ - كيفَ يُصلِّي، ولم يأمُرهُ النَّبيُّ - ﷺ - أن يُعيدَ شيئًا من الصَّلواتِ الَّتي صلاَّها على تلكَ الصِّفةِ إلاَّ الصَّلاةَ الَّتِي رَآهُ يُصلِّيهَا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51</a:t>
            </a:fld>
            <a:endParaRPr lang="en-US"/>
          </a:p>
        </p:txBody>
      </p:sp>
    </p:spTree>
    <p:extLst>
      <p:ext uri="{BB962C8B-B14F-4D97-AF65-F5344CB8AC3E}">
        <p14:creationId xmlns:p14="http://schemas.microsoft.com/office/powerpoint/2010/main" val="412705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متى يلزم الفعلُ المكلف؟</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2ـ أن يكونَ مقدورًا للمكلَّف.</a:t>
            </a:r>
          </a:p>
          <a:p>
            <a:pPr algn="r"/>
            <a:r>
              <a:rPr lang="ar-IQ" sz="3900" dirty="0">
                <a:latin typeface="Rabar_025" panose="02040703060201020203" pitchFamily="18" charset="-78"/>
                <a:cs typeface="Rabar_025" panose="02040703060201020203" pitchFamily="18" charset="-78"/>
              </a:rPr>
              <a:t>أيْ: يمكِنُ وقوعُ امتثالهِ لهُ، ليسَ خارِجًا</a:t>
            </a:r>
            <a:r>
              <a:rPr lang="en-CC" sz="3900" dirty="0">
                <a:latin typeface="Rabar_025" panose="02040703060201020203" pitchFamily="18" charset="-78"/>
                <a:cs typeface="Rabar_025" panose="02040703060201020203" pitchFamily="18" charset="-78"/>
              </a:rPr>
              <a:t> </a:t>
            </a:r>
            <a:r>
              <a:rPr lang="ar-IQ" sz="3900" dirty="0">
                <a:latin typeface="Rabar_025" panose="02040703060201020203" pitchFamily="18" charset="-78"/>
                <a:cs typeface="Rabar_025" panose="02040703060201020203" pitchFamily="18" charset="-78"/>
              </a:rPr>
              <a:t>عن طاقتِهِ وقُدرتِهِ، وهذا حاصلٌ في جميعِ تكاليفِ الإسلامِ، فليسَ فيها فعلٌ يستحيلُ امتثالُهُ.</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52</a:t>
            </a:fld>
            <a:endParaRPr lang="en-US"/>
          </a:p>
        </p:txBody>
      </p:sp>
    </p:spTree>
    <p:extLst>
      <p:ext uri="{BB962C8B-B14F-4D97-AF65-F5344CB8AC3E}">
        <p14:creationId xmlns:p14="http://schemas.microsoft.com/office/powerpoint/2010/main" val="147435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متى يلزم الفعلُ المكلف؟</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وممَّا يتخرَّجُ على وجودِ هذا الوصفِ في الفعلِ المكلَّفِ بهِ قاعدَتَانِ:</a:t>
            </a:r>
          </a:p>
          <a:p>
            <a:pPr algn="r"/>
            <a:r>
              <a:rPr lang="ar-IQ" sz="3900" dirty="0">
                <a:latin typeface="Rabar_025" panose="02040703060201020203" pitchFamily="18" charset="-78"/>
                <a:cs typeface="Rabar_025" panose="02040703060201020203" pitchFamily="18" charset="-78"/>
              </a:rPr>
              <a:t>1ـ لا تكليفَ بِما لا يُطاقُ.</a:t>
            </a:r>
          </a:p>
          <a:p>
            <a:pPr algn="r"/>
            <a:r>
              <a:rPr lang="ar-IQ" sz="3900" dirty="0">
                <a:latin typeface="Rabar_025" panose="02040703060201020203" pitchFamily="18" charset="-78"/>
                <a:cs typeface="Rabar_025" panose="02040703060201020203" pitchFamily="18" charset="-78"/>
              </a:rPr>
              <a:t>2ـ المشقَّةُ تجلبُ التَّيسيرَ.</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53</a:t>
            </a:fld>
            <a:endParaRPr lang="en-US"/>
          </a:p>
        </p:txBody>
      </p:sp>
    </p:spTree>
    <p:extLst>
      <p:ext uri="{BB962C8B-B14F-4D97-AF65-F5344CB8AC3E}">
        <p14:creationId xmlns:p14="http://schemas.microsoft.com/office/powerpoint/2010/main" val="141236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أنواع الفعل المكلف به باعتبار من يُضاف إليه: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الفعلُ من جهةِ اتِّصالهِ بحقِّ الله تعالى أو بحقِّ الخَلْقِ أربعَةُ أنواعٍ:</a:t>
            </a:r>
          </a:p>
          <a:p>
            <a:pPr algn="r"/>
            <a:r>
              <a:rPr lang="ar-IQ" sz="3900" dirty="0">
                <a:solidFill>
                  <a:srgbClr val="0070C0"/>
                </a:solidFill>
                <a:latin typeface="Rabar_025" panose="02040703060201020203" pitchFamily="18" charset="-78"/>
                <a:cs typeface="Rabar_025" panose="02040703060201020203" pitchFamily="18" charset="-78"/>
              </a:rPr>
              <a:t>1ـ حقُّ الله </a:t>
            </a:r>
            <a:r>
              <a:rPr lang="ar-IQ" sz="3900" dirty="0" err="1">
                <a:solidFill>
                  <a:srgbClr val="0070C0"/>
                </a:solidFill>
                <a:latin typeface="Rabar_025" panose="02040703060201020203" pitchFamily="18" charset="-78"/>
                <a:cs typeface="Rabar_025" panose="02040703060201020203" pitchFamily="18" charset="-78"/>
              </a:rPr>
              <a:t>عزَّوجلَّ</a:t>
            </a:r>
            <a:r>
              <a:rPr lang="ar-IQ" sz="3900" dirty="0">
                <a:solidFill>
                  <a:srgbClr val="0070C0"/>
                </a:solidFill>
                <a:latin typeface="Rabar_025" panose="02040703060201020203" pitchFamily="18" charset="-78"/>
                <a:cs typeface="Rabar_025" panose="02040703060201020203" pitchFamily="18" charset="-78"/>
              </a:rPr>
              <a:t>:</a:t>
            </a:r>
          </a:p>
          <a:p>
            <a:pPr algn="r"/>
            <a:r>
              <a:rPr lang="ar-IQ" sz="3900" dirty="0">
                <a:latin typeface="Rabar_025" panose="02040703060201020203" pitchFamily="18" charset="-78"/>
                <a:cs typeface="Rabar_025" panose="02040703060201020203" pitchFamily="18" charset="-78"/>
              </a:rPr>
              <a:t>وهوَ </a:t>
            </a:r>
            <a:r>
              <a:rPr lang="ar-IQ" sz="3900" dirty="0">
                <a:solidFill>
                  <a:srgbClr val="0070C0"/>
                </a:solidFill>
                <a:latin typeface="Rabar_025" panose="02040703060201020203" pitchFamily="18" charset="-78"/>
                <a:cs typeface="Rabar_025" panose="02040703060201020203" pitchFamily="18" charset="-78"/>
              </a:rPr>
              <a:t>حقٌّ</a:t>
            </a:r>
            <a:r>
              <a:rPr lang="ar-IQ" sz="3900" dirty="0">
                <a:latin typeface="Rabar_025" panose="02040703060201020203" pitchFamily="18" charset="-78"/>
                <a:cs typeface="Rabar_025" panose="02040703060201020203" pitchFamily="18" charset="-78"/>
              </a:rPr>
              <a:t> </a:t>
            </a:r>
            <a:r>
              <a:rPr lang="ar-IQ" sz="3900" dirty="0">
                <a:solidFill>
                  <a:srgbClr val="0070C0"/>
                </a:solidFill>
                <a:latin typeface="Rabar_025" panose="02040703060201020203" pitchFamily="18" charset="-78"/>
                <a:cs typeface="Rabar_025" panose="02040703060201020203" pitchFamily="18" charset="-78"/>
              </a:rPr>
              <a:t>عامٌّ</a:t>
            </a:r>
            <a:r>
              <a:rPr lang="ar-IQ" sz="3900" dirty="0">
                <a:latin typeface="Rabar_025" panose="02040703060201020203" pitchFamily="18" charset="-78"/>
                <a:cs typeface="Rabar_025" panose="02040703060201020203" pitchFamily="18" charset="-78"/>
              </a:rPr>
              <a:t>، لا يملكُ أحدٌ إسقاطَهُ بوجهٍ من الوُجوهِ، وأحكَامُهُ واجبةُ التَّنفيذِ في ذمَّةِ كلِّ من تناولَهُ هذا الحقُّ.</a:t>
            </a:r>
          </a:p>
          <a:p>
            <a:pPr algn="r"/>
            <a:r>
              <a:rPr lang="ar-IQ" sz="3900" dirty="0">
                <a:latin typeface="Rabar_025" panose="02040703060201020203" pitchFamily="18" charset="-78"/>
                <a:cs typeface="Rabar_025" panose="02040703060201020203" pitchFamily="18" charset="-78"/>
              </a:rPr>
              <a:t>مثل: الإيمان، والصَّلاة، والأيمان، والكفارات.</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54</a:t>
            </a:fld>
            <a:endParaRPr lang="en-US"/>
          </a:p>
        </p:txBody>
      </p:sp>
    </p:spTree>
    <p:extLst>
      <p:ext uri="{BB962C8B-B14F-4D97-AF65-F5344CB8AC3E}">
        <p14:creationId xmlns:p14="http://schemas.microsoft.com/office/powerpoint/2010/main" val="26699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أنواع الفعل المكلف به باعتبار من يُضاف إليه: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C00000"/>
                </a:solidFill>
                <a:latin typeface="Rabar_025" panose="02040703060201020203" pitchFamily="18" charset="-78"/>
                <a:cs typeface="Rabar_025" panose="02040703060201020203" pitchFamily="18" charset="-78"/>
              </a:rPr>
              <a:t>2ـ حقُّ العَبْد:</a:t>
            </a:r>
          </a:p>
          <a:p>
            <a:pPr algn="r"/>
            <a:r>
              <a:rPr lang="ar-IQ" sz="3900" dirty="0">
                <a:latin typeface="Rabar_025" panose="02040703060201020203" pitchFamily="18" charset="-78"/>
                <a:cs typeface="Rabar_025" panose="02040703060201020203" pitchFamily="18" charset="-78"/>
              </a:rPr>
              <a:t>هوَ مصالحُهُ، وهو </a:t>
            </a:r>
            <a:r>
              <a:rPr lang="ar-IQ" sz="3300" dirty="0">
                <a:solidFill>
                  <a:srgbClr val="0070C0"/>
                </a:solidFill>
                <a:latin typeface="Rabar_025" panose="02040703060201020203" pitchFamily="18" charset="-78"/>
                <a:cs typeface="Rabar_025" panose="02040703060201020203" pitchFamily="18" charset="-78"/>
              </a:rPr>
              <a:t>حقٌّ</a:t>
            </a:r>
            <a:r>
              <a:rPr lang="ar-IQ" sz="3900" dirty="0">
                <a:latin typeface="Rabar_025" panose="02040703060201020203" pitchFamily="18" charset="-78"/>
                <a:cs typeface="Rabar_025" panose="02040703060201020203" pitchFamily="18" charset="-78"/>
              </a:rPr>
              <a:t> </a:t>
            </a:r>
            <a:r>
              <a:rPr lang="ar-IQ" sz="3300" dirty="0">
                <a:solidFill>
                  <a:srgbClr val="0070C0"/>
                </a:solidFill>
                <a:latin typeface="Rabar_025" panose="02040703060201020203" pitchFamily="18" charset="-78"/>
                <a:cs typeface="Rabar_025" panose="02040703060201020203" pitchFamily="18" charset="-78"/>
              </a:rPr>
              <a:t>خاصٌّ</a:t>
            </a:r>
            <a:r>
              <a:rPr lang="ar-IQ" sz="3900" dirty="0">
                <a:latin typeface="Rabar_025" panose="02040703060201020203" pitchFamily="18" charset="-78"/>
                <a:cs typeface="Rabar_025" panose="02040703060201020203" pitchFamily="18" charset="-78"/>
              </a:rPr>
              <a:t>، والمكلَّفُ صاحبُ القرارِ فيه مُطالَبَةً وإسقاطًا، وذلك مثلُ: </a:t>
            </a:r>
            <a:r>
              <a:rPr lang="ar-IQ" sz="3300" dirty="0">
                <a:solidFill>
                  <a:srgbClr val="0070C0"/>
                </a:solidFill>
                <a:latin typeface="Rabar_025" panose="02040703060201020203" pitchFamily="18" charset="-78"/>
                <a:cs typeface="Rabar_025" panose="02040703060201020203" pitchFamily="18" charset="-78"/>
              </a:rPr>
              <a:t>الدَّين</a:t>
            </a:r>
            <a:r>
              <a:rPr lang="ar-IQ" sz="3900" dirty="0">
                <a:latin typeface="Rabar_025" panose="02040703060201020203" pitchFamily="18" charset="-78"/>
                <a:cs typeface="Rabar_025" panose="02040703060201020203" pitchFamily="18" charset="-78"/>
              </a:rPr>
              <a:t>، </a:t>
            </a:r>
            <a:r>
              <a:rPr lang="ar-IQ" sz="3300" dirty="0">
                <a:solidFill>
                  <a:srgbClr val="0070C0"/>
                </a:solidFill>
                <a:latin typeface="Rabar_025" panose="02040703060201020203" pitchFamily="18" charset="-78"/>
                <a:cs typeface="Rabar_025" panose="02040703060201020203" pitchFamily="18" charset="-78"/>
              </a:rPr>
              <a:t>والدِّيَّة</a:t>
            </a:r>
            <a:r>
              <a:rPr lang="ar-IQ" sz="3900" dirty="0">
                <a:latin typeface="Rabar_025" panose="02040703060201020203" pitchFamily="18" charset="-78"/>
                <a:cs typeface="Rabar_025" panose="02040703060201020203" pitchFamily="18" charset="-78"/>
              </a:rPr>
              <a:t>، وسائرِ الحقُوقِ الماليَّة للأفرادِ.</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55</a:t>
            </a:fld>
            <a:endParaRPr lang="en-US"/>
          </a:p>
        </p:txBody>
      </p:sp>
    </p:spTree>
    <p:extLst>
      <p:ext uri="{BB962C8B-B14F-4D97-AF65-F5344CB8AC3E}">
        <p14:creationId xmlns:p14="http://schemas.microsoft.com/office/powerpoint/2010/main" val="376115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أنواع الفعل المكلف به باعتبار من يُضاف إليه: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300" dirty="0">
                <a:solidFill>
                  <a:srgbClr val="C00000"/>
                </a:solidFill>
                <a:latin typeface="Rabar_025" panose="02040703060201020203" pitchFamily="18" charset="-78"/>
                <a:cs typeface="Rabar_025" panose="02040703060201020203" pitchFamily="18" charset="-78"/>
              </a:rPr>
              <a:t>3ـ ما اجتمعَ فيه الحقَّان وحقُّ الله فيه أغلَب:</a:t>
            </a:r>
          </a:p>
          <a:p>
            <a:pPr algn="r"/>
            <a:r>
              <a:rPr lang="ar-IQ" sz="3300" dirty="0">
                <a:solidFill>
                  <a:srgbClr val="C00000"/>
                </a:solidFill>
                <a:latin typeface="Rabar_025" panose="02040703060201020203" pitchFamily="18" charset="-78"/>
                <a:cs typeface="Rabar_025" panose="02040703060201020203" pitchFamily="18" charset="-78"/>
              </a:rPr>
              <a:t>مثالُهُ</a:t>
            </a:r>
            <a:r>
              <a:rPr lang="ar-IQ" sz="3900" dirty="0">
                <a:solidFill>
                  <a:srgbClr val="C00000"/>
                </a:solidFill>
                <a:latin typeface="Rabar_025" panose="02040703060201020203" pitchFamily="18" charset="-78"/>
                <a:cs typeface="Rabar_025" panose="02040703060201020203" pitchFamily="18" charset="-78"/>
              </a:rPr>
              <a:t>: </a:t>
            </a:r>
            <a:r>
              <a:rPr lang="ar-IQ" sz="3900" dirty="0">
                <a:latin typeface="Rabar_025" panose="02040703060201020203" pitchFamily="18" charset="-78"/>
                <a:cs typeface="Rabar_025" panose="02040703060201020203" pitchFamily="18" charset="-78"/>
              </a:rPr>
              <a:t>حدُّ القَذْفِ، </a:t>
            </a:r>
            <a:r>
              <a:rPr lang="ar-IQ" sz="3300" dirty="0">
                <a:solidFill>
                  <a:srgbClr val="0070C0"/>
                </a:solidFill>
                <a:latin typeface="Rabar_025" panose="02040703060201020203" pitchFamily="18" charset="-78"/>
                <a:cs typeface="Rabar_025" panose="02040703060201020203" pitchFamily="18" charset="-78"/>
              </a:rPr>
              <a:t>فحقُّ</a:t>
            </a:r>
            <a:r>
              <a:rPr lang="ar-IQ" sz="3900" dirty="0">
                <a:latin typeface="Rabar_025" panose="02040703060201020203" pitchFamily="18" charset="-78"/>
                <a:cs typeface="Rabar_025" panose="02040703060201020203" pitchFamily="18" charset="-78"/>
              </a:rPr>
              <a:t> </a:t>
            </a:r>
            <a:r>
              <a:rPr lang="ar-IQ" sz="3300" dirty="0">
                <a:solidFill>
                  <a:srgbClr val="0070C0"/>
                </a:solidFill>
                <a:latin typeface="Rabar_025" panose="02040703060201020203" pitchFamily="18" charset="-78"/>
                <a:cs typeface="Rabar_025" panose="02040703060201020203" pitchFamily="18" charset="-78"/>
              </a:rPr>
              <a:t>الله</a:t>
            </a:r>
            <a:r>
              <a:rPr lang="ar-IQ" sz="3900" dirty="0">
                <a:latin typeface="Rabar_025" panose="02040703060201020203" pitchFamily="18" charset="-78"/>
                <a:cs typeface="Rabar_025" panose="02040703060201020203" pitchFamily="18" charset="-78"/>
              </a:rPr>
              <a:t> فيه من جهةِ </a:t>
            </a:r>
            <a:r>
              <a:rPr lang="ar-IQ" sz="3300" dirty="0">
                <a:solidFill>
                  <a:srgbClr val="0070C0"/>
                </a:solidFill>
                <a:latin typeface="Rabar_025" panose="02040703060201020203" pitchFamily="18" charset="-78"/>
                <a:cs typeface="Rabar_025" panose="02040703060201020203" pitchFamily="18" charset="-78"/>
              </a:rPr>
              <a:t>وقايةِ</a:t>
            </a:r>
            <a:r>
              <a:rPr lang="ar-IQ" sz="3900" dirty="0">
                <a:latin typeface="Rabar_025" panose="02040703060201020203" pitchFamily="18" charset="-78"/>
                <a:cs typeface="Rabar_025" panose="02040703060201020203" pitchFamily="18" charset="-78"/>
              </a:rPr>
              <a:t> </a:t>
            </a:r>
            <a:r>
              <a:rPr lang="ar-IQ" sz="3300" dirty="0">
                <a:solidFill>
                  <a:srgbClr val="0070C0"/>
                </a:solidFill>
                <a:latin typeface="Rabar_025" panose="02040703060201020203" pitchFamily="18" charset="-78"/>
                <a:cs typeface="Rabar_025" panose="02040703060201020203" pitchFamily="18" charset="-78"/>
              </a:rPr>
              <a:t>المجتمعِ</a:t>
            </a:r>
            <a:r>
              <a:rPr lang="ar-IQ" sz="3900" dirty="0">
                <a:latin typeface="Rabar_025" panose="02040703060201020203" pitchFamily="18" charset="-78"/>
                <a:cs typeface="Rabar_025" panose="02040703060201020203" pitchFamily="18" charset="-78"/>
              </a:rPr>
              <a:t> من أن تشيعَ فيه الفاحشَةُ، وهذا ضررٌ عامٌّ.</a:t>
            </a:r>
          </a:p>
          <a:p>
            <a:pPr algn="r"/>
            <a:r>
              <a:rPr lang="ar-IQ" sz="3300" dirty="0">
                <a:solidFill>
                  <a:srgbClr val="C00000"/>
                </a:solidFill>
                <a:latin typeface="Rabar_025" panose="02040703060201020203" pitchFamily="18" charset="-78"/>
                <a:cs typeface="Rabar_025" panose="02040703060201020203" pitchFamily="18" charset="-78"/>
              </a:rPr>
              <a:t>وحقُّ العبدِ </a:t>
            </a:r>
            <a:r>
              <a:rPr lang="ar-IQ" sz="3900" dirty="0">
                <a:latin typeface="Rabar_025" panose="02040703060201020203" pitchFamily="18" charset="-78"/>
                <a:cs typeface="Rabar_025" panose="02040703060201020203" pitchFamily="18" charset="-78"/>
              </a:rPr>
              <a:t>من جهةِ ما فيه من </a:t>
            </a:r>
            <a:r>
              <a:rPr lang="ar-IQ" sz="3300" dirty="0">
                <a:solidFill>
                  <a:srgbClr val="0070C0"/>
                </a:solidFill>
                <a:latin typeface="Rabar_025" panose="02040703060201020203" pitchFamily="18" charset="-78"/>
                <a:cs typeface="Rabar_025" panose="02040703060201020203" pitchFamily="18" charset="-78"/>
              </a:rPr>
              <a:t>إظهار</a:t>
            </a:r>
            <a:r>
              <a:rPr lang="ar-IQ" sz="3900" dirty="0">
                <a:latin typeface="Rabar_025" panose="02040703060201020203" pitchFamily="18" charset="-78"/>
                <a:cs typeface="Rabar_025" panose="02040703060201020203" pitchFamily="18" charset="-78"/>
              </a:rPr>
              <a:t> </a:t>
            </a:r>
            <a:r>
              <a:rPr lang="ar-IQ" sz="3300" dirty="0">
                <a:solidFill>
                  <a:srgbClr val="0070C0"/>
                </a:solidFill>
                <a:latin typeface="Rabar_025" panose="02040703060201020203" pitchFamily="18" charset="-78"/>
                <a:cs typeface="Rabar_025" panose="02040703060201020203" pitchFamily="18" charset="-78"/>
              </a:rPr>
              <a:t>عفَّتِهِ</a:t>
            </a:r>
            <a:r>
              <a:rPr lang="ar-IQ" sz="3900" dirty="0">
                <a:latin typeface="Rabar_025" panose="02040703060201020203" pitchFamily="18" charset="-78"/>
                <a:cs typeface="Rabar_025" panose="02040703060201020203" pitchFamily="18" charset="-78"/>
              </a:rPr>
              <a:t> </a:t>
            </a:r>
            <a:r>
              <a:rPr lang="ar-IQ" sz="3300" dirty="0">
                <a:solidFill>
                  <a:srgbClr val="0070C0"/>
                </a:solidFill>
                <a:latin typeface="Rabar_025" panose="02040703060201020203" pitchFamily="18" charset="-78"/>
                <a:cs typeface="Rabar_025" panose="02040703060201020203" pitchFamily="18" charset="-78"/>
              </a:rPr>
              <a:t>وبراءتهِ</a:t>
            </a:r>
            <a:r>
              <a:rPr lang="ar-IQ" sz="3900" dirty="0">
                <a:latin typeface="Rabar_025" panose="02040703060201020203" pitchFamily="18" charset="-78"/>
                <a:cs typeface="Rabar_025" panose="02040703060201020203" pitchFamily="18" charset="-78"/>
              </a:rPr>
              <a:t>، والضَّرر العامُّ أغلبُ من الضَّررِ الخاصِّ.</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56</a:t>
            </a:fld>
            <a:endParaRPr lang="en-US"/>
          </a:p>
        </p:txBody>
      </p:sp>
    </p:spTree>
    <p:extLst>
      <p:ext uri="{BB962C8B-B14F-4D97-AF65-F5344CB8AC3E}">
        <p14:creationId xmlns:p14="http://schemas.microsoft.com/office/powerpoint/2010/main" val="196906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أنواع الفعل المكلف به باعتبار من يُضاف إليه:</a:t>
            </a:r>
          </a:p>
        </p:txBody>
      </p:sp>
      <p:sp>
        <p:nvSpPr>
          <p:cNvPr id="3" name="عنوان فرعي 2"/>
          <p:cNvSpPr>
            <a:spLocks noGrp="1"/>
          </p:cNvSpPr>
          <p:nvPr>
            <p:ph type="subTitle" idx="1"/>
          </p:nvPr>
        </p:nvSpPr>
        <p:spPr>
          <a:xfrm>
            <a:off x="605308" y="1175657"/>
            <a:ext cx="10093172" cy="5144466"/>
          </a:xfrm>
        </p:spPr>
        <p:txBody>
          <a:bodyPr>
            <a:normAutofit fontScale="85000" lnSpcReduction="10000"/>
          </a:bodyPr>
          <a:lstStyle/>
          <a:p>
            <a:pPr algn="r"/>
            <a:r>
              <a:rPr lang="ar-IQ" sz="4300" dirty="0">
                <a:solidFill>
                  <a:srgbClr val="C00000"/>
                </a:solidFill>
                <a:latin typeface="Rabar_025" panose="02040703060201020203" pitchFamily="18" charset="-78"/>
                <a:ea typeface="+mj-ea"/>
                <a:cs typeface="Rabar_025" panose="02040703060201020203" pitchFamily="18" charset="-78"/>
              </a:rPr>
              <a:t>4ـ ما اجتمع فيه الحقَّان وحقُّ العبدِ فيه أغلب</a:t>
            </a:r>
            <a:r>
              <a:rPr lang="ar-IQ" sz="3900" dirty="0">
                <a:latin typeface="Rabar_025" panose="02040703060201020203" pitchFamily="18" charset="-78"/>
                <a:cs typeface="Rabar_025" panose="02040703060201020203" pitchFamily="18" charset="-78"/>
              </a:rPr>
              <a:t>:</a:t>
            </a:r>
          </a:p>
          <a:p>
            <a:pPr algn="r"/>
            <a:r>
              <a:rPr lang="ar-IQ" sz="3900" dirty="0">
                <a:solidFill>
                  <a:srgbClr val="0070C0"/>
                </a:solidFill>
                <a:latin typeface="Rabar_025" panose="02040703060201020203" pitchFamily="18" charset="-78"/>
                <a:cs typeface="Rabar_025" panose="02040703060201020203" pitchFamily="18" charset="-78"/>
              </a:rPr>
              <a:t>مثالهُ: القصاصُ من القاتلِ العمدِ، فيهِ حقٌّ لله من جهَةِ ما يقعُ به من إشاعَةِ الأمنِ وحفظِ حياةِ النَّاسِ من الاعتداء عليها</a:t>
            </a:r>
            <a:r>
              <a:rPr lang="ar-IQ" sz="3900" dirty="0">
                <a:latin typeface="Rabar_025" panose="02040703060201020203" pitchFamily="18" charset="-78"/>
                <a:cs typeface="Rabar_025" panose="02040703060201020203" pitchFamily="18" charset="-78"/>
              </a:rPr>
              <a:t>، كما قال تعالى: {وَلَكُمْ فِي الْقِصَاصِ حَيَاةٌ يَا أُولِي الْأَلْبَابِ لَعَلَّكُمْ تَتَّقُونَ}.</a:t>
            </a:r>
          </a:p>
          <a:p>
            <a:pPr algn="r"/>
            <a:r>
              <a:rPr lang="ar-IQ" sz="3900" dirty="0">
                <a:latin typeface="Rabar_025" panose="02040703060201020203" pitchFamily="18" charset="-78"/>
                <a:cs typeface="Rabar_025" panose="02040703060201020203" pitchFamily="18" charset="-78"/>
              </a:rPr>
              <a:t>[البقرة: 179] ، وهذا حقٌّ عامٌّ فهو حقٌّ لله تعالى.</a:t>
            </a:r>
          </a:p>
          <a:p>
            <a:pPr algn="r"/>
            <a:r>
              <a:rPr lang="ar-IQ" sz="3900" dirty="0">
                <a:latin typeface="Rabar_025" panose="02040703060201020203" pitchFamily="18" charset="-78"/>
                <a:cs typeface="Rabar_025" panose="02040703060201020203" pitchFamily="18" charset="-78"/>
              </a:rPr>
              <a:t> </a:t>
            </a:r>
            <a:r>
              <a:rPr lang="ar-IQ" sz="3900" dirty="0">
                <a:solidFill>
                  <a:srgbClr val="0070C0"/>
                </a:solidFill>
                <a:latin typeface="Rabar_025" panose="02040703060201020203" pitchFamily="18" charset="-78"/>
                <a:cs typeface="Rabar_025" panose="02040703060201020203" pitchFamily="18" charset="-78"/>
              </a:rPr>
              <a:t>وفيه حقٌّ لأولياءِ القتيل من شفاءِ صُدورِهم وإزالَةِ غلِّهم على القاتلِ.</a:t>
            </a:r>
          </a:p>
          <a:p>
            <a:pPr algn="r"/>
            <a:r>
              <a:rPr lang="ar-IQ" sz="3900" dirty="0">
                <a:solidFill>
                  <a:srgbClr val="0070C0"/>
                </a:solidFill>
                <a:latin typeface="Rabar_025" panose="02040703060201020203" pitchFamily="18" charset="-78"/>
                <a:cs typeface="Rabar_025" panose="02040703060201020203" pitchFamily="18" charset="-78"/>
              </a:rPr>
              <a:t> فغلَّبتِ الشَّريعةُ حقَّهُم في ذلك على الحقِّ العامِّ</a:t>
            </a:r>
            <a:r>
              <a:rPr lang="ar-IQ" sz="3900" dirty="0">
                <a:latin typeface="Rabar_025" panose="02040703060201020203" pitchFamily="18" charset="-78"/>
                <a:cs typeface="Rabar_025" panose="02040703060201020203" pitchFamily="18" charset="-78"/>
              </a:rPr>
              <a:t>، فالعبدِ حرّ في اختيارِ حقِّه، فكانَ لهُ أن يقتصَّ، أو يعفُوَ عن القصاصِ إلى أخذِ الدِّيَةِ، أو يعفُوَ عن القصاصِ والدِّيةِ جميعًا، قال تعالى: {فَمَنْ عُفِيَ لَهُ مِنْ أَخِيهِ شَيْءٌ فَاتِّبَاعٌ بِالْمَعْرُوفِ وَأَدَاءٌ إِلَيْهِ بِإِحْسَانٍ ذَلِكَ تَخْفِيفٌ مِنْ رَبِّكُمْ وَرَحْمَةٌ} [البقرة: 178] .</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57</a:t>
            </a:fld>
            <a:endParaRPr lang="en-US"/>
          </a:p>
        </p:txBody>
      </p:sp>
    </p:spTree>
    <p:extLst>
      <p:ext uri="{BB962C8B-B14F-4D97-AF65-F5344CB8AC3E}">
        <p14:creationId xmlns:p14="http://schemas.microsoft.com/office/powerpoint/2010/main" val="345605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المحكوم عليه</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endParaRPr lang="ar-IQ" sz="3900" dirty="0">
              <a:latin typeface="Rabar_025" panose="02040703060201020203" pitchFamily="18" charset="-78"/>
              <a:cs typeface="Rabar_025" panose="02040703060201020203" pitchFamily="18" charset="-78"/>
            </a:endParaRPr>
          </a:p>
          <a:p>
            <a:pPr algn="r"/>
            <a:r>
              <a:rPr lang="ar-IQ" sz="4000" dirty="0">
                <a:solidFill>
                  <a:srgbClr val="C00000"/>
                </a:solidFill>
                <a:latin typeface="Rabar_025" panose="02040703060201020203" pitchFamily="18" charset="-78"/>
                <a:cs typeface="Rabar_025" panose="02040703060201020203" pitchFamily="18" charset="-78"/>
              </a:rPr>
              <a:t>تعريفهُ:</a:t>
            </a:r>
          </a:p>
          <a:p>
            <a:pPr algn="r"/>
            <a:r>
              <a:rPr lang="ar-IQ" sz="3900" dirty="0">
                <a:latin typeface="Rabar_025" panose="02040703060201020203" pitchFamily="18" charset="-78"/>
                <a:cs typeface="Rabar_025" panose="02040703060201020203" pitchFamily="18" charset="-78"/>
              </a:rPr>
              <a:t>هو الشَّخصُ الَّذي تعلَّق به خِطابُ الشَّارعِ، وهوَ المكلَّفُ.</a:t>
            </a:r>
          </a:p>
          <a:p>
            <a:pPr algn="r"/>
            <a:endParaRPr lang="ar-IQ" sz="3900" dirty="0">
              <a:latin typeface="Rabar_025" panose="02040703060201020203" pitchFamily="18" charset="-78"/>
              <a:cs typeface="Rabar_025" panose="02040703060201020203" pitchFamily="18" charset="-78"/>
            </a:endParaRP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58</a:t>
            </a:fld>
            <a:endParaRPr lang="en-US"/>
          </a:p>
        </p:txBody>
      </p:sp>
    </p:spTree>
    <p:extLst>
      <p:ext uri="{BB962C8B-B14F-4D97-AF65-F5344CB8AC3E}">
        <p14:creationId xmlns:p14="http://schemas.microsoft.com/office/powerpoint/2010/main" val="217505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67092" y="145856"/>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شرط صحة التكليف</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latin typeface="Rabar_025" panose="02040703060201020203" pitchFamily="18" charset="-78"/>
                <a:cs typeface="Rabar_025" panose="02040703060201020203" pitchFamily="18" charset="-78"/>
              </a:rPr>
              <a:t>لا يكونُ الإنسانُ صالحًا للتَّكليف إلاَّ باجتماعِ وصفَينِ فيهِ:</a:t>
            </a:r>
          </a:p>
          <a:p>
            <a:pPr algn="r"/>
            <a:r>
              <a:rPr lang="ar-IQ" sz="3900" dirty="0">
                <a:latin typeface="Rabar_025" panose="02040703060201020203" pitchFamily="18" charset="-78"/>
                <a:cs typeface="Rabar_025" panose="02040703060201020203" pitchFamily="18" charset="-78"/>
              </a:rPr>
              <a:t>1ـ العقلُ.</a:t>
            </a:r>
          </a:p>
          <a:p>
            <a:pPr algn="r"/>
            <a:r>
              <a:rPr lang="ar-IQ" sz="3900" dirty="0">
                <a:latin typeface="Rabar_025" panose="02040703060201020203" pitchFamily="18" charset="-78"/>
                <a:cs typeface="Rabar_025" panose="02040703060201020203" pitchFamily="18" charset="-78"/>
              </a:rPr>
              <a:t>2ـ البُلوغُ.</a:t>
            </a:r>
          </a:p>
          <a:p>
            <a:pPr algn="r"/>
            <a:r>
              <a:rPr lang="ar-IQ" sz="3900" dirty="0">
                <a:latin typeface="Rabar_025" panose="02040703060201020203" pitchFamily="18" charset="-78"/>
                <a:cs typeface="Rabar_025" panose="02040703060201020203" pitchFamily="18" charset="-78"/>
              </a:rPr>
              <a:t>ومنهم من عبر عن الشرطين بقدرة المكلف على فهم دليل التكليف، وقدرته على العمل بخطاب التكليف.</a:t>
            </a:r>
          </a:p>
          <a:p>
            <a:pPr algn="r"/>
            <a:r>
              <a:rPr lang="ar-IQ" sz="3900" dirty="0">
                <a:latin typeface="Rabar_025" panose="02040703060201020203" pitchFamily="18" charset="-78"/>
                <a:cs typeface="Rabar_025" panose="02040703060201020203" pitchFamily="18" charset="-78"/>
              </a:rPr>
              <a:t>والدَّليلُ: قوله ﷺ: (( رُفع القلمُ عن ثلاثةٍ: عن المجنونِ المغلُوبِ على عقلِهِ حتَّى يبْرَأ، وعن النَّائمِ حتَّى يستيقظَ، وعن الصَّبيِّ حتَّى يحتلِمَ )). أخرجه أحمدُ وأصحابُ السُّنن.</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59</a:t>
            </a:fld>
            <a:endParaRPr lang="en-US"/>
          </a:p>
        </p:txBody>
      </p:sp>
    </p:spTree>
    <p:extLst>
      <p:ext uri="{BB962C8B-B14F-4D97-AF65-F5344CB8AC3E}">
        <p14:creationId xmlns:p14="http://schemas.microsoft.com/office/powerpoint/2010/main" val="359328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أقسام الحكم الشرعي</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900" dirty="0">
                <a:solidFill>
                  <a:srgbClr val="FF0000"/>
                </a:solidFill>
                <a:latin typeface="Rabar_025" panose="02040703060201020203" pitchFamily="18" charset="-78"/>
                <a:cs typeface="Rabar_025" panose="02040703060201020203" pitchFamily="18" charset="-78"/>
              </a:rPr>
              <a:t>لماذا</a:t>
            </a:r>
            <a:r>
              <a:rPr lang="ar-IQ" sz="3600" dirty="0">
                <a:solidFill>
                  <a:srgbClr val="FF0000"/>
                </a:solidFill>
                <a:latin typeface="Rabar_025" panose="02040703060201020203" pitchFamily="18" charset="-78"/>
                <a:cs typeface="Rabar_025" panose="02040703060201020203" pitchFamily="18" charset="-78"/>
              </a:rPr>
              <a:t> سُمّي بالحكم الوضعي؟</a:t>
            </a:r>
          </a:p>
          <a:p>
            <a:pPr algn="r"/>
            <a:r>
              <a:rPr lang="ar-IQ" sz="3600" dirty="0">
                <a:solidFill>
                  <a:srgbClr val="FF0000"/>
                </a:solidFill>
                <a:latin typeface="Rabar_025" panose="02040703060201020203" pitchFamily="18" charset="-78"/>
                <a:cs typeface="Rabar_025" panose="02040703060201020203" pitchFamily="18" charset="-78"/>
              </a:rPr>
              <a:t>الجواب</a:t>
            </a:r>
            <a:r>
              <a:rPr lang="ar-IQ" sz="3600" dirty="0">
                <a:latin typeface="Rabar_025" panose="02040703060201020203" pitchFamily="18" charset="-78"/>
                <a:cs typeface="Rabar_025" panose="02040703060201020203" pitchFamily="18" charset="-78"/>
              </a:rPr>
              <a:t>: لأن مقتضاه وضع أسباب لمسببات، أو شروط لمشروطات، أو موانع من أحكام.</a:t>
            </a:r>
          </a:p>
          <a:p>
            <a:pPr algn="r"/>
            <a:r>
              <a:rPr lang="ar-IQ" sz="3600" dirty="0">
                <a:solidFill>
                  <a:srgbClr val="FF0000"/>
                </a:solidFill>
                <a:latin typeface="Rabar_025" panose="02040703060201020203" pitchFamily="18" charset="-78"/>
                <a:cs typeface="Rabar_025" panose="02040703060201020203" pitchFamily="18" charset="-78"/>
              </a:rPr>
              <a:t>فالشَّارعِ</a:t>
            </a:r>
            <a:r>
              <a:rPr lang="ar-IQ" sz="3600" dirty="0">
                <a:latin typeface="Rabar_025" panose="02040703060201020203" pitchFamily="18" charset="-78"/>
                <a:cs typeface="Rabar_025" panose="02040703060201020203" pitchFamily="18" charset="-78"/>
              </a:rPr>
              <a:t> هوَ الَّذي </a:t>
            </a:r>
            <a:r>
              <a:rPr lang="ar-IQ" sz="3600" dirty="0">
                <a:solidFill>
                  <a:srgbClr val="FF0000"/>
                </a:solidFill>
                <a:latin typeface="Rabar_025" panose="02040703060201020203" pitchFamily="18" charset="-78"/>
                <a:cs typeface="Rabar_025" panose="02040703060201020203" pitchFamily="18" charset="-78"/>
              </a:rPr>
              <a:t>قرَّرَ</a:t>
            </a:r>
            <a:r>
              <a:rPr lang="ar-IQ" sz="3600" dirty="0">
                <a:latin typeface="Rabar_025" panose="02040703060201020203" pitchFamily="18" charset="-78"/>
                <a:cs typeface="Rabar_025" panose="02040703060201020203" pitchFamily="18" charset="-78"/>
              </a:rPr>
              <a:t> مثلاً: أنَّ </a:t>
            </a:r>
            <a:r>
              <a:rPr lang="ar-IQ" sz="3600" dirty="0">
                <a:solidFill>
                  <a:srgbClr val="FF0000"/>
                </a:solidFill>
                <a:latin typeface="Rabar_025" panose="02040703060201020203" pitchFamily="18" charset="-78"/>
                <a:cs typeface="Rabar_025" panose="02040703060201020203" pitchFamily="18" charset="-78"/>
              </a:rPr>
              <a:t>السَّرقةَ</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سببٌ</a:t>
            </a:r>
            <a:r>
              <a:rPr lang="ar-IQ" sz="3600" dirty="0">
                <a:latin typeface="Rabar_025" panose="02040703060201020203" pitchFamily="18" charset="-78"/>
                <a:cs typeface="Rabar_025" panose="02040703060201020203" pitchFamily="18" charset="-78"/>
              </a:rPr>
              <a:t> لقطعِ اليَدِ.</a:t>
            </a:r>
          </a:p>
          <a:p>
            <a:pPr algn="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والوضوءَ</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شرطٌ</a:t>
            </a:r>
            <a:r>
              <a:rPr lang="ar-IQ" sz="3600" dirty="0">
                <a:latin typeface="Rabar_025" panose="02040703060201020203" pitchFamily="18" charset="-78"/>
                <a:cs typeface="Rabar_025" panose="02040703060201020203" pitchFamily="18" charset="-78"/>
              </a:rPr>
              <a:t> لصحَّةِ الصَّلاةِ.</a:t>
            </a:r>
          </a:p>
          <a:p>
            <a:pPr algn="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وقتلَ</a:t>
            </a:r>
            <a:r>
              <a:rPr lang="ar-IQ" sz="3600" dirty="0">
                <a:latin typeface="Rabar_025" panose="02040703060201020203" pitchFamily="18" charset="-78"/>
                <a:cs typeface="Rabar_025" panose="02040703060201020203" pitchFamily="18" charset="-78"/>
              </a:rPr>
              <a:t> الوارثِ مورِّثه </a:t>
            </a:r>
            <a:r>
              <a:rPr lang="ar-IQ" sz="3600" dirty="0">
                <a:solidFill>
                  <a:srgbClr val="FF0000"/>
                </a:solidFill>
                <a:latin typeface="Rabar_025" panose="02040703060201020203" pitchFamily="18" charset="-78"/>
                <a:cs typeface="Rabar_025" panose="02040703060201020203" pitchFamily="18" charset="-78"/>
              </a:rPr>
              <a:t>مانعٌ</a:t>
            </a:r>
            <a:r>
              <a:rPr lang="ar-IQ" sz="3600" dirty="0">
                <a:latin typeface="Rabar_025" panose="02040703060201020203" pitchFamily="18" charset="-78"/>
                <a:cs typeface="Rabar_025" panose="02040703060201020203" pitchFamily="18" charset="-78"/>
              </a:rPr>
              <a:t> من الميراثِ، من غيرِ أن يتعلَّقَ بطلبٍ من المكلَّفِ.</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6</a:t>
            </a:fld>
            <a:endParaRPr lang="en-US"/>
          </a:p>
        </p:txBody>
      </p:sp>
    </p:spTree>
    <p:extLst>
      <p:ext uri="{BB962C8B-B14F-4D97-AF65-F5344CB8AC3E}">
        <p14:creationId xmlns:p14="http://schemas.microsoft.com/office/powerpoint/2010/main" val="191184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الفرق بين الحكم التكليفي والحكم الوضعي</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latin typeface="Rabar_025" panose="02040703060201020203" pitchFamily="18" charset="-78"/>
                <a:cs typeface="Rabar_025" panose="02040703060201020203" pitchFamily="18" charset="-78"/>
              </a:rPr>
              <a:t>يتفرق الحكم التكليفي عن الحكم الوضعي بما يلي:</a:t>
            </a:r>
          </a:p>
          <a:p>
            <a:pPr algn="r"/>
            <a:endParaRPr lang="ar-IQ" sz="3600" dirty="0">
              <a:latin typeface="Rabar_025" panose="02040703060201020203" pitchFamily="18" charset="-78"/>
              <a:cs typeface="Rabar_025" panose="02040703060201020203" pitchFamily="18" charset="-78"/>
            </a:endParaRPr>
          </a:p>
          <a:p>
            <a:pPr algn="r"/>
            <a:r>
              <a:rPr lang="ar-IQ" sz="3600" dirty="0">
                <a:latin typeface="Rabar_025" panose="02040703060201020203" pitchFamily="18" charset="-78"/>
                <a:cs typeface="Rabar_025" panose="02040703060201020203" pitchFamily="18" charset="-78"/>
              </a:rPr>
              <a:t>أولًا: أن </a:t>
            </a:r>
            <a:r>
              <a:rPr lang="ar-IQ" sz="3600" dirty="0">
                <a:solidFill>
                  <a:srgbClr val="FF0000"/>
                </a:solidFill>
                <a:latin typeface="Rabar_025" panose="02040703060201020203" pitchFamily="18" charset="-78"/>
                <a:cs typeface="Rabar_025" panose="02040703060201020203" pitchFamily="18" charset="-78"/>
              </a:rPr>
              <a:t>المقصود</a:t>
            </a:r>
            <a:r>
              <a:rPr lang="ar-IQ" sz="3600" dirty="0">
                <a:latin typeface="Rabar_025" panose="02040703060201020203" pitchFamily="18" charset="-78"/>
                <a:cs typeface="Rabar_025" panose="02040703060201020203" pitchFamily="18" charset="-78"/>
              </a:rPr>
              <a:t> من </a:t>
            </a:r>
            <a:r>
              <a:rPr lang="ar-IQ" sz="3600" dirty="0">
                <a:solidFill>
                  <a:srgbClr val="FF0000"/>
                </a:solidFill>
                <a:latin typeface="Rabar_025" panose="02040703060201020203" pitchFamily="18" charset="-78"/>
                <a:cs typeface="Rabar_025" panose="02040703060201020203" pitchFamily="18" charset="-78"/>
              </a:rPr>
              <a:t>الحكم</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التكليفي</a:t>
            </a:r>
            <a:r>
              <a:rPr lang="ar-IQ" sz="3600" dirty="0">
                <a:latin typeface="Rabar_025" panose="02040703060201020203" pitchFamily="18" charset="-78"/>
                <a:cs typeface="Rabar_025" panose="02040703060201020203" pitchFamily="18" charset="-78"/>
              </a:rPr>
              <a:t> طلب </a:t>
            </a:r>
            <a:r>
              <a:rPr lang="ar-IQ" sz="3600" dirty="0">
                <a:solidFill>
                  <a:srgbClr val="FF0000"/>
                </a:solidFill>
                <a:latin typeface="Rabar_025" panose="02040703060201020203" pitchFamily="18" charset="-78"/>
                <a:cs typeface="Rabar_025" panose="02040703060201020203" pitchFamily="18" charset="-78"/>
              </a:rPr>
              <a:t>فعل</a:t>
            </a:r>
            <a:r>
              <a:rPr lang="ar-IQ" sz="3600" dirty="0">
                <a:latin typeface="Rabar_025" panose="02040703060201020203" pitchFamily="18" charset="-78"/>
                <a:cs typeface="Rabar_025" panose="02040703060201020203" pitchFamily="18" charset="-78"/>
              </a:rPr>
              <a:t> أو </a:t>
            </a:r>
            <a:r>
              <a:rPr lang="ar-IQ" sz="3600" dirty="0">
                <a:solidFill>
                  <a:srgbClr val="FF0000"/>
                </a:solidFill>
                <a:latin typeface="Rabar_025" panose="02040703060201020203" pitchFamily="18" charset="-78"/>
                <a:cs typeface="Rabar_025" panose="02040703060201020203" pitchFamily="18" charset="-78"/>
              </a:rPr>
              <a:t>ترك</a:t>
            </a:r>
            <a:r>
              <a:rPr lang="ar-IQ" sz="3600" dirty="0">
                <a:latin typeface="Rabar_025" panose="02040703060201020203" pitchFamily="18" charset="-78"/>
                <a:cs typeface="Rabar_025" panose="02040703060201020203" pitchFamily="18" charset="-78"/>
              </a:rPr>
              <a:t> من المكلف، أو التخيير بين الفعل والترك.</a:t>
            </a:r>
          </a:p>
          <a:p>
            <a:pPr algn="r"/>
            <a:r>
              <a:rPr lang="ar-IQ" sz="3600" dirty="0">
                <a:latin typeface="Rabar_025" panose="02040703060201020203" pitchFamily="18" charset="-78"/>
                <a:cs typeface="Rabar_025" panose="02040703060201020203" pitchFamily="18" charset="-78"/>
              </a:rPr>
              <a:t>وأما </a:t>
            </a:r>
            <a:r>
              <a:rPr lang="ar-IQ" sz="3600" dirty="0">
                <a:solidFill>
                  <a:srgbClr val="FF0000"/>
                </a:solidFill>
                <a:latin typeface="Rabar_025" panose="02040703060201020203" pitchFamily="18" charset="-78"/>
                <a:cs typeface="Rabar_025" panose="02040703060201020203" pitchFamily="18" charset="-78"/>
              </a:rPr>
              <a:t>الحكم</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الوضعي</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فليس</a:t>
            </a:r>
            <a:r>
              <a:rPr lang="ar-IQ" sz="3600" dirty="0">
                <a:latin typeface="Rabar_025" panose="02040703060201020203" pitchFamily="18" charset="-78"/>
                <a:cs typeface="Rabar_025" panose="02040703060201020203" pitchFamily="18" charset="-78"/>
              </a:rPr>
              <a:t> فيه </a:t>
            </a:r>
            <a:r>
              <a:rPr lang="ar-IQ" sz="3600" dirty="0">
                <a:solidFill>
                  <a:srgbClr val="FF0000"/>
                </a:solidFill>
                <a:latin typeface="Rabar_025" panose="02040703060201020203" pitchFamily="18" charset="-78"/>
                <a:cs typeface="Rabar_025" panose="02040703060201020203" pitchFamily="18" charset="-78"/>
              </a:rPr>
              <a:t>تكليف</a:t>
            </a:r>
            <a:r>
              <a:rPr lang="ar-IQ" sz="3600" dirty="0">
                <a:latin typeface="Rabar_025" panose="02040703060201020203" pitchFamily="18" charset="-78"/>
                <a:cs typeface="Rabar_025" panose="02040703060201020203" pitchFamily="18" charset="-78"/>
              </a:rPr>
              <a:t> أو </a:t>
            </a:r>
            <a:r>
              <a:rPr lang="ar-IQ" sz="3600" dirty="0">
                <a:solidFill>
                  <a:srgbClr val="FF0000"/>
                </a:solidFill>
                <a:latin typeface="Rabar_025" panose="02040703060201020203" pitchFamily="18" charset="-78"/>
                <a:cs typeface="Rabar_025" panose="02040703060201020203" pitchFamily="18" charset="-78"/>
              </a:rPr>
              <a:t>تخيير</a:t>
            </a:r>
            <a:r>
              <a:rPr lang="ar-IQ" sz="3600" dirty="0">
                <a:latin typeface="Rabar_025" panose="02040703060201020203" pitchFamily="18" charset="-78"/>
                <a:cs typeface="Rabar_025" panose="02040703060201020203" pitchFamily="18" charset="-78"/>
              </a:rPr>
              <a:t>، وإنما فيه </a:t>
            </a:r>
            <a:r>
              <a:rPr lang="ar-IQ" sz="3600" dirty="0">
                <a:solidFill>
                  <a:srgbClr val="FF0000"/>
                </a:solidFill>
                <a:latin typeface="Rabar_025" panose="02040703060201020203" pitchFamily="18" charset="-78"/>
                <a:cs typeface="Rabar_025" panose="02040703060201020203" pitchFamily="18" charset="-78"/>
              </a:rPr>
              <a:t>ارتباط</a:t>
            </a:r>
            <a:r>
              <a:rPr lang="ar-IQ" sz="3600" dirty="0">
                <a:latin typeface="Rabar_025" panose="02040703060201020203" pitchFamily="18" charset="-78"/>
                <a:cs typeface="Rabar_025" panose="02040703060201020203" pitchFamily="18" charset="-78"/>
              </a:rPr>
              <a:t> أمر بآخر على وجه السببية أو الشرطية أو </a:t>
            </a:r>
            <a:r>
              <a:rPr lang="ar-IQ" sz="3600" dirty="0" err="1">
                <a:latin typeface="Rabar_025" panose="02040703060201020203" pitchFamily="18" charset="-78"/>
                <a:cs typeface="Rabar_025" panose="02040703060201020203" pitchFamily="18" charset="-78"/>
              </a:rPr>
              <a:t>المانعية</a:t>
            </a:r>
            <a:r>
              <a:rPr lang="ar-IQ" sz="3600" dirty="0">
                <a:latin typeface="Rabar_025" panose="02040703060201020203" pitchFamily="18" charset="-78"/>
                <a:cs typeface="Rabar_025" panose="02040703060201020203" pitchFamily="18" charset="-78"/>
              </a:rPr>
              <a:t> الخ....</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7</a:t>
            </a:fld>
            <a:endParaRPr lang="en-US"/>
          </a:p>
        </p:txBody>
      </p:sp>
    </p:spTree>
    <p:extLst>
      <p:ext uri="{BB962C8B-B14F-4D97-AF65-F5344CB8AC3E}">
        <p14:creationId xmlns:p14="http://schemas.microsoft.com/office/powerpoint/2010/main" val="2276794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الفرق بين الحكم التكليفي والحكم الوضعي</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r>
              <a:rPr lang="ar-IQ" sz="3600" dirty="0">
                <a:solidFill>
                  <a:srgbClr val="FF0000"/>
                </a:solidFill>
                <a:latin typeface="Rabar_025" panose="02040703060201020203" pitchFamily="18" charset="-78"/>
                <a:cs typeface="Rabar_025" panose="02040703060201020203" pitchFamily="18" charset="-78"/>
              </a:rPr>
              <a:t>ثانيًا: أن الحكم التكليفي مقدور للمكلف</a:t>
            </a:r>
            <a:r>
              <a:rPr lang="ar-IQ" sz="3600" dirty="0">
                <a:latin typeface="Rabar_025" panose="02040703060201020203" pitchFamily="18" charset="-78"/>
                <a:cs typeface="Rabar_025" panose="02040703060201020203" pitchFamily="18" charset="-78"/>
              </a:rPr>
              <a:t>، وفي استطاعته أن يفعله أو يتركه، ولذلك يثاب على الفعل ويعاقب على الترك.</a:t>
            </a:r>
          </a:p>
          <a:p>
            <a:pPr algn="r"/>
            <a:r>
              <a:rPr lang="ar-IQ" sz="3600" dirty="0">
                <a:latin typeface="Rabar_025" panose="02040703060201020203" pitchFamily="18" charset="-78"/>
                <a:cs typeface="Rabar_025" panose="02040703060201020203" pitchFamily="18" charset="-78"/>
              </a:rPr>
              <a:t>أما الحكم </a:t>
            </a:r>
            <a:r>
              <a:rPr lang="ar-IQ" sz="3600" dirty="0">
                <a:solidFill>
                  <a:srgbClr val="FF0000"/>
                </a:solidFill>
                <a:latin typeface="Rabar_025" panose="02040703060201020203" pitchFamily="18" charset="-78"/>
                <a:cs typeface="Rabar_025" panose="02040703060201020203" pitchFamily="18" charset="-78"/>
              </a:rPr>
              <a:t>الوضعي</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فقد</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يكون</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مقدورًا</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للمكلف</a:t>
            </a:r>
            <a:r>
              <a:rPr lang="ar-IQ" sz="3600" dirty="0">
                <a:latin typeface="Rabar_025" panose="02040703060201020203" pitchFamily="18" charset="-78"/>
                <a:cs typeface="Rabar_025" panose="02040703060201020203" pitchFamily="18" charset="-78"/>
              </a:rPr>
              <a:t>، مثل: صيغ العقود، التي هي سبب لصحتها، واقتراف الجرائم، فهي سبب لترتب أحكامها، واستحقاق العقوبة.</a:t>
            </a:r>
          </a:p>
          <a:p>
            <a:pPr algn="r"/>
            <a:r>
              <a:rPr lang="ar-IQ" sz="3600" dirty="0">
                <a:latin typeface="Rabar_025" panose="02040703060201020203" pitchFamily="18" charset="-78"/>
                <a:cs typeface="Rabar_025" panose="02040703060201020203" pitchFamily="18" charset="-78"/>
              </a:rPr>
              <a:t>وقد </a:t>
            </a:r>
            <a:r>
              <a:rPr lang="ar-IQ" sz="3600" dirty="0">
                <a:solidFill>
                  <a:srgbClr val="FF0000"/>
                </a:solidFill>
                <a:latin typeface="Rabar_025" panose="02040703060201020203" pitchFamily="18" charset="-78"/>
                <a:cs typeface="Rabar_025" panose="02040703060201020203" pitchFamily="18" charset="-78"/>
              </a:rPr>
              <a:t>يكون</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غير</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مقدور</a:t>
            </a:r>
            <a:r>
              <a:rPr lang="ar-IQ" sz="3600" dirty="0">
                <a:latin typeface="Rabar_025" panose="02040703060201020203" pitchFamily="18" charset="-78"/>
                <a:cs typeface="Rabar_025" panose="02040703060201020203" pitchFamily="18" charset="-78"/>
              </a:rPr>
              <a:t> </a:t>
            </a:r>
            <a:r>
              <a:rPr lang="ar-IQ" sz="3600" dirty="0">
                <a:solidFill>
                  <a:srgbClr val="FF0000"/>
                </a:solidFill>
                <a:latin typeface="Rabar_025" panose="02040703060201020203" pitchFamily="18" charset="-78"/>
                <a:cs typeface="Rabar_025" panose="02040703060201020203" pitchFamily="18" charset="-78"/>
              </a:rPr>
              <a:t>للمكلف</a:t>
            </a:r>
            <a:r>
              <a:rPr lang="ar-IQ" sz="3600" dirty="0">
                <a:latin typeface="Rabar_025" panose="02040703060201020203" pitchFamily="18" charset="-78"/>
                <a:cs typeface="Rabar_025" panose="02040703060201020203" pitchFamily="18" charset="-78"/>
              </a:rPr>
              <a:t>، مثل: القرابة التي هي سبب للإرث، فالإرث سبب من أسباب الملك، وهما غير مقدورين للمكلف، مثل: دلوك الشمس فإنه سبب لوجوب الصلاة. والدلوك ليس من فعل المكلف ولا قدره له على إيجاده. =</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8</a:t>
            </a:fld>
            <a:endParaRPr lang="en-US"/>
          </a:p>
        </p:txBody>
      </p:sp>
    </p:spTree>
    <p:extLst>
      <p:ext uri="{BB962C8B-B14F-4D97-AF65-F5344CB8AC3E}">
        <p14:creationId xmlns:p14="http://schemas.microsoft.com/office/powerpoint/2010/main" val="307276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5308" y="141669"/>
            <a:ext cx="9311423" cy="1033988"/>
          </a:xfrm>
        </p:spPr>
        <p:txBody>
          <a:bodyPr anchor="ctr">
            <a:normAutofit/>
          </a:bodyPr>
          <a:lstStyle/>
          <a:p>
            <a:r>
              <a:rPr lang="ar-IQ" sz="4000" dirty="0">
                <a:solidFill>
                  <a:srgbClr val="C00000"/>
                </a:solidFill>
                <a:latin typeface="Rabar_025" panose="02040703060201020203" pitchFamily="18" charset="-78"/>
                <a:cs typeface="Rabar_025" panose="02040703060201020203" pitchFamily="18" charset="-78"/>
              </a:rPr>
              <a:t>الفرق بين الحكم التكليفي والحكم الوضعي</a:t>
            </a:r>
          </a:p>
        </p:txBody>
      </p:sp>
      <p:sp>
        <p:nvSpPr>
          <p:cNvPr id="3" name="عنوان فرعي 2"/>
          <p:cNvSpPr>
            <a:spLocks noGrp="1"/>
          </p:cNvSpPr>
          <p:nvPr>
            <p:ph type="subTitle" idx="1"/>
          </p:nvPr>
        </p:nvSpPr>
        <p:spPr>
          <a:xfrm>
            <a:off x="605308" y="1175657"/>
            <a:ext cx="10093172" cy="5144466"/>
          </a:xfrm>
        </p:spPr>
        <p:txBody>
          <a:bodyPr>
            <a:normAutofit/>
          </a:bodyPr>
          <a:lstStyle/>
          <a:p>
            <a:pPr algn="r"/>
            <a:endParaRPr lang="ar-IQ" sz="3600" dirty="0">
              <a:latin typeface="Rabar_025" panose="02040703060201020203" pitchFamily="18" charset="-78"/>
              <a:cs typeface="Rabar_025" panose="02040703060201020203" pitchFamily="18" charset="-78"/>
            </a:endParaRPr>
          </a:p>
          <a:p>
            <a:pPr algn="r"/>
            <a:r>
              <a:rPr lang="ar-IQ" sz="3600" dirty="0">
                <a:solidFill>
                  <a:srgbClr val="FF0000"/>
                </a:solidFill>
                <a:latin typeface="Rabar_025" panose="02040703060201020203" pitchFamily="18" charset="-78"/>
                <a:cs typeface="Rabar_025" panose="02040703060201020203" pitchFamily="18" charset="-78"/>
              </a:rPr>
              <a:t>ثالثًا: أن الحكم التكليفي لا يتعلق إلا بالمكلف.</a:t>
            </a:r>
          </a:p>
          <a:p>
            <a:pPr algn="r"/>
            <a:r>
              <a:rPr lang="ar-IQ" sz="3600" dirty="0">
                <a:latin typeface="Rabar_025" panose="02040703060201020203" pitchFamily="18" charset="-78"/>
                <a:cs typeface="Rabar_025" panose="02040703060201020203" pitchFamily="18" charset="-78"/>
              </a:rPr>
              <a:t> أما الحكم الوضعي: فإنه يتعلق بالجميع، فالصبي -مثلًا- تجب الزكاة في ماله وإن كان غير مكلف، لوجود سبب الزكاة، وهو ملك النصاب، ويضمن وليه ما يتلفه وهكذا</a:t>
            </a:r>
          </a:p>
        </p:txBody>
      </p:sp>
      <p:sp>
        <p:nvSpPr>
          <p:cNvPr id="4" name="عنصر نائب للتاريخ 3"/>
          <p:cNvSpPr>
            <a:spLocks noGrp="1"/>
          </p:cNvSpPr>
          <p:nvPr>
            <p:ph type="dt" sz="half" idx="10"/>
          </p:nvPr>
        </p:nvSpPr>
        <p:spPr>
          <a:xfrm>
            <a:off x="10266546" y="6223924"/>
            <a:ext cx="1470871" cy="365125"/>
          </a:xfrm>
        </p:spPr>
        <p:txBody>
          <a:bodyPr/>
          <a:lstStyle/>
          <a:p>
            <a:pPr algn="ctr"/>
            <a:fld id="{7324D0C4-A9D9-444A-B985-032922AEAB8E}" type="datetime1">
              <a:rPr lang="en-US" sz="1050" smtClean="0"/>
              <a:t>5/28/2023</a:t>
            </a:fld>
            <a:endParaRPr lang="en-US" dirty="0"/>
          </a:p>
        </p:txBody>
      </p:sp>
      <p:sp>
        <p:nvSpPr>
          <p:cNvPr id="5" name="عنصر نائب للتذييل 4"/>
          <p:cNvSpPr>
            <a:spLocks noGrp="1"/>
          </p:cNvSpPr>
          <p:nvPr>
            <p:ph type="ftr" sz="quarter" idx="11"/>
          </p:nvPr>
        </p:nvSpPr>
        <p:spPr>
          <a:xfrm>
            <a:off x="255494" y="6406487"/>
            <a:ext cx="8471647" cy="316284"/>
          </a:xfrm>
        </p:spPr>
        <p:txBody>
          <a:bodyPr/>
          <a:lstStyle/>
          <a:p>
            <a:pPr algn="r"/>
            <a:r>
              <a:rPr lang="ar-IQ" sz="1100" dirty="0">
                <a:solidFill>
                  <a:schemeClr val="tx2"/>
                </a:solidFill>
              </a:rPr>
              <a:t>مدخل الى اصول الفقه                                                   د. ابراهيم </a:t>
            </a:r>
            <a:r>
              <a:rPr lang="ar-IQ" sz="1100" dirty="0" err="1">
                <a:solidFill>
                  <a:schemeClr val="tx2"/>
                </a:solidFill>
              </a:rPr>
              <a:t>سةنكةسةري</a:t>
            </a:r>
            <a:endParaRPr lang="en-US" sz="1100" dirty="0">
              <a:solidFill>
                <a:schemeClr val="tx2"/>
              </a:solidFill>
            </a:endParaRPr>
          </a:p>
        </p:txBody>
      </p:sp>
      <p:sp>
        <p:nvSpPr>
          <p:cNvPr id="6" name="عنصر نائب لرقم الشريحة 5"/>
          <p:cNvSpPr>
            <a:spLocks noGrp="1"/>
          </p:cNvSpPr>
          <p:nvPr>
            <p:ph type="sldNum" sz="quarter" idx="12"/>
          </p:nvPr>
        </p:nvSpPr>
        <p:spPr/>
        <p:txBody>
          <a:bodyPr/>
          <a:lstStyle/>
          <a:p>
            <a:fld id="{ED633F8D-5A62-4B3E-9AE7-608C236255CC}" type="slidenum">
              <a:rPr lang="en-US" smtClean="0"/>
              <a:t>9</a:t>
            </a:fld>
            <a:endParaRPr lang="en-US"/>
          </a:p>
        </p:txBody>
      </p:sp>
    </p:spTree>
    <p:extLst>
      <p:ext uri="{BB962C8B-B14F-4D97-AF65-F5344CB8AC3E}">
        <p14:creationId xmlns:p14="http://schemas.microsoft.com/office/powerpoint/2010/main" val="215338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9687</TotalTime>
  <Words>4825</Words>
  <Application>Microsoft Office PowerPoint</Application>
  <PresentationFormat>شاشة عريضة</PresentationFormat>
  <Paragraphs>437</Paragraphs>
  <Slides>59</Slides>
  <Notes>0</Notes>
  <HiddenSlides>0</HiddenSlides>
  <MMClips>0</MMClips>
  <ScaleCrop>false</ScaleCrop>
  <HeadingPairs>
    <vt:vector size="6" baseType="variant">
      <vt:variant>
        <vt:lpstr>الخطوط المستخدمة</vt:lpstr>
      </vt:variant>
      <vt:variant>
        <vt:i4>9</vt:i4>
      </vt:variant>
      <vt:variant>
        <vt:lpstr>نسق</vt:lpstr>
      </vt:variant>
      <vt:variant>
        <vt:i4>1</vt:i4>
      </vt:variant>
      <vt:variant>
        <vt:lpstr>عناوين الشرائح</vt:lpstr>
      </vt:variant>
      <vt:variant>
        <vt:i4>59</vt:i4>
      </vt:variant>
    </vt:vector>
  </HeadingPairs>
  <TitlesOfParts>
    <vt:vector size="69" baseType="lpstr">
      <vt:lpstr>02_Sarchia_Abdullah</vt:lpstr>
      <vt:lpstr>13_Sarchia_Anas</vt:lpstr>
      <vt:lpstr>56_Sarchia_Kurdish_Bold</vt:lpstr>
      <vt:lpstr>Arial</vt:lpstr>
      <vt:lpstr>Calibri</vt:lpstr>
      <vt:lpstr>Calibri Light</vt:lpstr>
      <vt:lpstr>Rabar_022</vt:lpstr>
      <vt:lpstr>Rabar_025</vt:lpstr>
      <vt:lpstr>Rabar_063</vt:lpstr>
      <vt:lpstr>نسق Office</vt:lpstr>
      <vt:lpstr>عرض تقديمي في PowerPoint</vt:lpstr>
      <vt:lpstr>مدخل إلى أصولِ الفقه</vt:lpstr>
      <vt:lpstr>الإمام الغزالي في المستصفى:  جُمْلَةُ الْأُصُولِ تَدُورُ عَلَى أَرْبَعَةِ أَقْطَابٍ:</vt:lpstr>
      <vt:lpstr>أقسام الحكم الشرعي</vt:lpstr>
      <vt:lpstr>أقسام الحكم الشرعي</vt:lpstr>
      <vt:lpstr>أقسام الحكم الشرعي</vt:lpstr>
      <vt:lpstr>الفرق بين الحكم التكليفي والحكم الوضعي</vt:lpstr>
      <vt:lpstr>الفرق بين الحكم التكليفي والحكم الوضعي</vt:lpstr>
      <vt:lpstr>الفرق بين الحكم التكليفي والحكم الوضعي</vt:lpstr>
      <vt:lpstr>أقسام الحكم الشرعي</vt:lpstr>
      <vt:lpstr>القسم الأول: السبب</vt:lpstr>
      <vt:lpstr>القسم الأول: السبب</vt:lpstr>
      <vt:lpstr>القسم الأول: السبب</vt:lpstr>
      <vt:lpstr>القسم الأول: السبب</vt:lpstr>
      <vt:lpstr>القسم الأول: السبب</vt:lpstr>
      <vt:lpstr>القسم الثاني: الشرط</vt:lpstr>
      <vt:lpstr>القسم الثاني: الشرط</vt:lpstr>
      <vt:lpstr>القسم الثاني: الشرط</vt:lpstr>
      <vt:lpstr>القسم الثاني: الشرط</vt:lpstr>
      <vt:lpstr>القسم الثاني: الشرط</vt:lpstr>
      <vt:lpstr>القسم الثاني: الشرط</vt:lpstr>
      <vt:lpstr>القسم الثالث: المانع</vt:lpstr>
      <vt:lpstr>القسم الثالث: المانع</vt:lpstr>
      <vt:lpstr>من هو الحاكم</vt:lpstr>
      <vt:lpstr>أولاً: الحاكم بالمعنى الأول</vt:lpstr>
      <vt:lpstr>الأدلة على أن الحاكم هو الله</vt:lpstr>
      <vt:lpstr>الأدلة على أن الحاكم هو الله</vt:lpstr>
      <vt:lpstr>ثانياً: الحاكم بالمعنى الثاني</vt:lpstr>
      <vt:lpstr>أ: الحاكم بعد البعثة وبلوغ الدعوة</vt:lpstr>
      <vt:lpstr>ب: الحاكم قبل البعثة وبلوغ الدعوة</vt:lpstr>
      <vt:lpstr>ب: الحاكم قبل البعثة وبلوغ الدعوة</vt:lpstr>
      <vt:lpstr>معنى الحسن والقبح</vt:lpstr>
      <vt:lpstr>معنى الحسن والقبح</vt:lpstr>
      <vt:lpstr>مذاهب العلماء في دور العقل قبل البعثة</vt:lpstr>
      <vt:lpstr>مذاهب العلماء في دور العقل قبل البعثة</vt:lpstr>
      <vt:lpstr>أولًا: مذهب الأشاعرة</vt:lpstr>
      <vt:lpstr>ما ينتج عن مذهب الأشاعرة</vt:lpstr>
      <vt:lpstr>ما ينتج عن مذهب الأشاعرة</vt:lpstr>
      <vt:lpstr>المذهب الثاني: مذهب المعتزلة</vt:lpstr>
      <vt:lpstr>المذهب الثالث</vt:lpstr>
      <vt:lpstr>ما ينتج عن مذهب الماتريدية</vt:lpstr>
      <vt:lpstr>ما ينتج عن مذهب الماتريدية</vt:lpstr>
      <vt:lpstr>ثمرة الاختلاف:</vt:lpstr>
      <vt:lpstr>ثمرة الاختلاف:</vt:lpstr>
      <vt:lpstr>المحكوم فيه</vt:lpstr>
      <vt:lpstr>المحكوم فيه</vt:lpstr>
      <vt:lpstr>المحكوم فيه</vt:lpstr>
      <vt:lpstr>المحكوم فيه</vt:lpstr>
      <vt:lpstr>متى يلزم الفعلُ المكلف؟</vt:lpstr>
      <vt:lpstr>متى يلزم الفعلُ المكلف؟</vt:lpstr>
      <vt:lpstr>متى يلزم الفعلُ المكلف؟</vt:lpstr>
      <vt:lpstr>متى يلزم الفعلُ المكلف؟</vt:lpstr>
      <vt:lpstr>متى يلزم الفعلُ المكلف؟</vt:lpstr>
      <vt:lpstr>أنواع الفعل المكلف به باعتبار من يُضاف إليه:</vt:lpstr>
      <vt:lpstr>أنواع الفعل المكلف به باعتبار من يُضاف إليه:</vt:lpstr>
      <vt:lpstr>أنواع الفعل المكلف به باعتبار من يُضاف إليه:</vt:lpstr>
      <vt:lpstr>أنواع الفعل المكلف به باعتبار من يُضاف إليه:</vt:lpstr>
      <vt:lpstr>المحكوم عليه</vt:lpstr>
      <vt:lpstr>شرط صحة التكليف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High Tech</dc:creator>
  <cp:lastModifiedBy>High_Tech</cp:lastModifiedBy>
  <cp:revision>591</cp:revision>
  <dcterms:created xsi:type="dcterms:W3CDTF">2020-12-05T08:45:42Z</dcterms:created>
  <dcterms:modified xsi:type="dcterms:W3CDTF">2023-05-28T09:02:44Z</dcterms:modified>
</cp:coreProperties>
</file>