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4" r:id="rId1"/>
  </p:sldMasterIdLst>
  <p:notesMasterIdLst>
    <p:notesMasterId r:id="rId35"/>
  </p:notesMasterIdLst>
  <p:sldIdLst>
    <p:sldId id="257" r:id="rId2"/>
    <p:sldId id="276" r:id="rId3"/>
    <p:sldId id="412" r:id="rId4"/>
    <p:sldId id="526" r:id="rId5"/>
    <p:sldId id="419" r:id="rId6"/>
    <p:sldId id="420" r:id="rId7"/>
    <p:sldId id="527" r:id="rId8"/>
    <p:sldId id="421" r:id="rId9"/>
    <p:sldId id="422" r:id="rId10"/>
    <p:sldId id="423" r:id="rId11"/>
    <p:sldId id="424" r:id="rId12"/>
    <p:sldId id="418" r:id="rId13"/>
    <p:sldId id="425" r:id="rId14"/>
    <p:sldId id="427" r:id="rId15"/>
    <p:sldId id="428" r:id="rId16"/>
    <p:sldId id="426" r:id="rId17"/>
    <p:sldId id="430" r:id="rId18"/>
    <p:sldId id="431" r:id="rId19"/>
    <p:sldId id="432" r:id="rId20"/>
    <p:sldId id="433" r:id="rId21"/>
    <p:sldId id="434" r:id="rId22"/>
    <p:sldId id="435" r:id="rId23"/>
    <p:sldId id="436" r:id="rId24"/>
    <p:sldId id="437" r:id="rId25"/>
    <p:sldId id="438" r:id="rId26"/>
    <p:sldId id="439" r:id="rId27"/>
    <p:sldId id="440" r:id="rId28"/>
    <p:sldId id="441" r:id="rId29"/>
    <p:sldId id="442" r:id="rId30"/>
    <p:sldId id="443" r:id="rId31"/>
    <p:sldId id="445" r:id="rId32"/>
    <p:sldId id="444" r:id="rId33"/>
    <p:sldId id="446" r:id="rId34"/>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gh Tech" initials="HT" lastIdx="1" clrIdx="0">
    <p:extLst>
      <p:ext uri="{19B8F6BF-5375-455C-9EA6-DF929625EA0E}">
        <p15:presenceInfo xmlns:p15="http://schemas.microsoft.com/office/powerpoint/2012/main" userId="High Tec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124" autoAdjust="0"/>
    <p:restoredTop sz="96544" autoAdjust="0"/>
  </p:normalViewPr>
  <p:slideViewPr>
    <p:cSldViewPr snapToGrid="0">
      <p:cViewPr varScale="1">
        <p:scale>
          <a:sx n="78" d="100"/>
          <a:sy n="78" d="100"/>
        </p:scale>
        <p:origin x="792" y="91"/>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l">
              <a:defRPr sz="1200"/>
            </a:lvl1pPr>
          </a:lstStyle>
          <a:p>
            <a:endParaRPr lang="en-US"/>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r">
              <a:defRPr sz="1200"/>
            </a:lvl1pPr>
          </a:lstStyle>
          <a:p>
            <a:fld id="{DF1157E3-CAE2-4690-9B34-3A5E6D6758EA}" type="datetimeFigureOut">
              <a:rPr lang="en-US" smtClean="0"/>
              <a:t>5/28/2023</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r">
              <a:defRPr sz="1200"/>
            </a:lvl1pPr>
          </a:lstStyle>
          <a:p>
            <a:fld id="{A537D7BA-03BB-41F0-9F9B-DE69849F19D2}" type="slidenum">
              <a:rPr lang="en-US" smtClean="0"/>
              <a:t>‹#›</a:t>
            </a:fld>
            <a:endParaRPr lang="en-US"/>
          </a:p>
        </p:txBody>
      </p:sp>
    </p:spTree>
    <p:extLst>
      <p:ext uri="{BB962C8B-B14F-4D97-AF65-F5344CB8AC3E}">
        <p14:creationId xmlns:p14="http://schemas.microsoft.com/office/powerpoint/2010/main" val="82810202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B36CCA6-D11E-4A8F-BB7D-DB023152DE78}"/>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IQ"/>
          </a:p>
        </p:txBody>
      </p:sp>
      <p:sp>
        <p:nvSpPr>
          <p:cNvPr id="3" name="عنوان فرعي 2">
            <a:extLst>
              <a:ext uri="{FF2B5EF4-FFF2-40B4-BE49-F238E27FC236}">
                <a16:creationId xmlns:a16="http://schemas.microsoft.com/office/drawing/2014/main" id="{8B92AD2E-0A3D-407D-A769-E7494075C7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IQ"/>
          </a:p>
        </p:txBody>
      </p:sp>
      <p:sp>
        <p:nvSpPr>
          <p:cNvPr id="4" name="عنصر نائب للتاريخ 3">
            <a:extLst>
              <a:ext uri="{FF2B5EF4-FFF2-40B4-BE49-F238E27FC236}">
                <a16:creationId xmlns:a16="http://schemas.microsoft.com/office/drawing/2014/main" id="{AE889561-5FBC-4E28-8D54-1360D9D576DC}"/>
              </a:ext>
            </a:extLst>
          </p:cNvPr>
          <p:cNvSpPr>
            <a:spLocks noGrp="1"/>
          </p:cNvSpPr>
          <p:nvPr>
            <p:ph type="dt" sz="half" idx="10"/>
          </p:nvPr>
        </p:nvSpPr>
        <p:spPr/>
        <p:txBody>
          <a:bodyPr/>
          <a:lstStyle/>
          <a:p>
            <a:fld id="{7586B531-BF5A-4869-B458-F7608DE04555}" type="datetime1">
              <a:rPr lang="en-US" smtClean="0"/>
              <a:t>5/28/2023</a:t>
            </a:fld>
            <a:endParaRPr lang="en-US"/>
          </a:p>
        </p:txBody>
      </p:sp>
      <p:sp>
        <p:nvSpPr>
          <p:cNvPr id="5" name="عنصر نائب للتذييل 4">
            <a:extLst>
              <a:ext uri="{FF2B5EF4-FFF2-40B4-BE49-F238E27FC236}">
                <a16:creationId xmlns:a16="http://schemas.microsoft.com/office/drawing/2014/main" id="{E3B54686-2AF8-4439-AE2B-31DDEB26F9FC}"/>
              </a:ext>
            </a:extLst>
          </p:cNvPr>
          <p:cNvSpPr>
            <a:spLocks noGrp="1"/>
          </p:cNvSpPr>
          <p:nvPr>
            <p:ph type="ftr" sz="quarter" idx="11"/>
          </p:nvPr>
        </p:nvSpPr>
        <p:spPr/>
        <p:txBody>
          <a:bodyPr/>
          <a:lstStyle/>
          <a:p>
            <a:r>
              <a:rPr lang="ar-IQ"/>
              <a:t>مدخل الى اصول الفقه                                                   د. ابراهيم سةنكةسةري</a:t>
            </a:r>
            <a:endParaRPr lang="en-US"/>
          </a:p>
        </p:txBody>
      </p:sp>
      <p:sp>
        <p:nvSpPr>
          <p:cNvPr id="6" name="عنصر نائب لرقم الشريحة 5">
            <a:extLst>
              <a:ext uri="{FF2B5EF4-FFF2-40B4-BE49-F238E27FC236}">
                <a16:creationId xmlns:a16="http://schemas.microsoft.com/office/drawing/2014/main" id="{93875D11-CFD5-4E47-87D1-68764D72A15B}"/>
              </a:ext>
            </a:extLst>
          </p:cNvPr>
          <p:cNvSpPr>
            <a:spLocks noGrp="1"/>
          </p:cNvSpPr>
          <p:nvPr>
            <p:ph type="sldNum" sz="quarter" idx="12"/>
          </p:nvPr>
        </p:nvSpPr>
        <p:spPr/>
        <p:txBody>
          <a:bodyPr/>
          <a:lstStyle/>
          <a:p>
            <a:fld id="{5D5C987B-FED1-4092-A56A-6525D121BDE4}" type="slidenum">
              <a:rPr lang="en-US" smtClean="0"/>
              <a:t>‹#›</a:t>
            </a:fld>
            <a:endParaRPr lang="en-US"/>
          </a:p>
        </p:txBody>
      </p:sp>
    </p:spTree>
    <p:extLst>
      <p:ext uri="{BB962C8B-B14F-4D97-AF65-F5344CB8AC3E}">
        <p14:creationId xmlns:p14="http://schemas.microsoft.com/office/powerpoint/2010/main" val="1521242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B59AE4C-4000-481C-8327-A2ED994A41CF}"/>
              </a:ext>
            </a:extLst>
          </p:cNvPr>
          <p:cNvSpPr>
            <a:spLocks noGrp="1"/>
          </p:cNvSpPr>
          <p:nvPr>
            <p:ph type="title"/>
          </p:nvPr>
        </p:nvSpPr>
        <p:spPr/>
        <p:txBody>
          <a:bodyPr/>
          <a:lstStyle/>
          <a:p>
            <a:r>
              <a:rPr lang="ar-SA"/>
              <a:t>انقر لتحرير نمط عنوان الشكل الرئيسي</a:t>
            </a:r>
            <a:endParaRPr lang="ar-IQ"/>
          </a:p>
        </p:txBody>
      </p:sp>
      <p:sp>
        <p:nvSpPr>
          <p:cNvPr id="3" name="عنصر نائب للعنوان العمودي 2">
            <a:extLst>
              <a:ext uri="{FF2B5EF4-FFF2-40B4-BE49-F238E27FC236}">
                <a16:creationId xmlns:a16="http://schemas.microsoft.com/office/drawing/2014/main" id="{F7DF2CA1-59B9-495E-BB3D-91DEFFCE59AF}"/>
              </a:ext>
            </a:extLst>
          </p:cNvPr>
          <p:cNvSpPr>
            <a:spLocks noGrp="1"/>
          </p:cNvSpPr>
          <p:nvPr>
            <p:ph type="body" orient="vert" idx="1"/>
          </p:nvPr>
        </p:nvSpPr>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a:extLst>
              <a:ext uri="{FF2B5EF4-FFF2-40B4-BE49-F238E27FC236}">
                <a16:creationId xmlns:a16="http://schemas.microsoft.com/office/drawing/2014/main" id="{95B26B49-1901-40F0-A52F-182D2B1D0E41}"/>
              </a:ext>
            </a:extLst>
          </p:cNvPr>
          <p:cNvSpPr>
            <a:spLocks noGrp="1"/>
          </p:cNvSpPr>
          <p:nvPr>
            <p:ph type="dt" sz="half" idx="10"/>
          </p:nvPr>
        </p:nvSpPr>
        <p:spPr/>
        <p:txBody>
          <a:bodyPr/>
          <a:lstStyle/>
          <a:p>
            <a:fld id="{7330874F-D0C2-4C38-AA67-697465CBF01F}" type="datetime1">
              <a:rPr lang="en-US" smtClean="0"/>
              <a:t>5/28/2023</a:t>
            </a:fld>
            <a:endParaRPr lang="en-US"/>
          </a:p>
        </p:txBody>
      </p:sp>
      <p:sp>
        <p:nvSpPr>
          <p:cNvPr id="5" name="عنصر نائب للتذييل 4">
            <a:extLst>
              <a:ext uri="{FF2B5EF4-FFF2-40B4-BE49-F238E27FC236}">
                <a16:creationId xmlns:a16="http://schemas.microsoft.com/office/drawing/2014/main" id="{8C1C4641-089B-47B5-86D4-DDD57A68B1CF}"/>
              </a:ext>
            </a:extLst>
          </p:cNvPr>
          <p:cNvSpPr>
            <a:spLocks noGrp="1"/>
          </p:cNvSpPr>
          <p:nvPr>
            <p:ph type="ftr" sz="quarter" idx="11"/>
          </p:nvPr>
        </p:nvSpPr>
        <p:spPr/>
        <p:txBody>
          <a:bodyPr/>
          <a:lstStyle/>
          <a:p>
            <a:r>
              <a:rPr lang="ar-IQ"/>
              <a:t>مدخل الى اصول الفقه                                                   د. ابراهيم سةنكةسةري</a:t>
            </a:r>
            <a:endParaRPr lang="en-US"/>
          </a:p>
        </p:txBody>
      </p:sp>
      <p:sp>
        <p:nvSpPr>
          <p:cNvPr id="6" name="عنصر نائب لرقم الشريحة 5">
            <a:extLst>
              <a:ext uri="{FF2B5EF4-FFF2-40B4-BE49-F238E27FC236}">
                <a16:creationId xmlns:a16="http://schemas.microsoft.com/office/drawing/2014/main" id="{4E6922A7-EDD9-4C96-A9FA-669056E002F2}"/>
              </a:ext>
            </a:extLst>
          </p:cNvPr>
          <p:cNvSpPr>
            <a:spLocks noGrp="1"/>
          </p:cNvSpPr>
          <p:nvPr>
            <p:ph type="sldNum" sz="quarter" idx="12"/>
          </p:nvPr>
        </p:nvSpPr>
        <p:spPr/>
        <p:txBody>
          <a:bodyPr/>
          <a:lstStyle/>
          <a:p>
            <a:fld id="{5D5C987B-FED1-4092-A56A-6525D121BDE4}" type="slidenum">
              <a:rPr lang="en-US" smtClean="0"/>
              <a:t>‹#›</a:t>
            </a:fld>
            <a:endParaRPr lang="en-US"/>
          </a:p>
        </p:txBody>
      </p:sp>
    </p:spTree>
    <p:extLst>
      <p:ext uri="{BB962C8B-B14F-4D97-AF65-F5344CB8AC3E}">
        <p14:creationId xmlns:p14="http://schemas.microsoft.com/office/powerpoint/2010/main" val="1215217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9B0C3E75-F8DF-4FF9-AD8E-B9504762E060}"/>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IQ"/>
          </a:p>
        </p:txBody>
      </p:sp>
      <p:sp>
        <p:nvSpPr>
          <p:cNvPr id="3" name="عنصر نائب للعنوان العمودي 2">
            <a:extLst>
              <a:ext uri="{FF2B5EF4-FFF2-40B4-BE49-F238E27FC236}">
                <a16:creationId xmlns:a16="http://schemas.microsoft.com/office/drawing/2014/main" id="{78B55BD2-46C2-472F-A626-F0763BC4C458}"/>
              </a:ext>
            </a:extLst>
          </p:cNvPr>
          <p:cNvSpPr>
            <a:spLocks noGrp="1"/>
          </p:cNvSpPr>
          <p:nvPr>
            <p:ph type="body" orient="vert" idx="1"/>
          </p:nvPr>
        </p:nvSpPr>
        <p:spPr>
          <a:xfrm>
            <a:off x="838200" y="365125"/>
            <a:ext cx="7734300" cy="5811838"/>
          </a:xfrm>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a:extLst>
              <a:ext uri="{FF2B5EF4-FFF2-40B4-BE49-F238E27FC236}">
                <a16:creationId xmlns:a16="http://schemas.microsoft.com/office/drawing/2014/main" id="{F50A7822-5D34-4FBF-AF0A-4D047C1D09AC}"/>
              </a:ext>
            </a:extLst>
          </p:cNvPr>
          <p:cNvSpPr>
            <a:spLocks noGrp="1"/>
          </p:cNvSpPr>
          <p:nvPr>
            <p:ph type="dt" sz="half" idx="10"/>
          </p:nvPr>
        </p:nvSpPr>
        <p:spPr/>
        <p:txBody>
          <a:bodyPr/>
          <a:lstStyle/>
          <a:p>
            <a:fld id="{D1AAA95B-8677-4BAA-8017-CC86B01FF787}" type="datetime1">
              <a:rPr lang="en-US" smtClean="0"/>
              <a:t>5/28/2023</a:t>
            </a:fld>
            <a:endParaRPr lang="en-US"/>
          </a:p>
        </p:txBody>
      </p:sp>
      <p:sp>
        <p:nvSpPr>
          <p:cNvPr id="5" name="عنصر نائب للتذييل 4">
            <a:extLst>
              <a:ext uri="{FF2B5EF4-FFF2-40B4-BE49-F238E27FC236}">
                <a16:creationId xmlns:a16="http://schemas.microsoft.com/office/drawing/2014/main" id="{798ED84E-71AF-416D-B6CF-452D3E7F8CC1}"/>
              </a:ext>
            </a:extLst>
          </p:cNvPr>
          <p:cNvSpPr>
            <a:spLocks noGrp="1"/>
          </p:cNvSpPr>
          <p:nvPr>
            <p:ph type="ftr" sz="quarter" idx="11"/>
          </p:nvPr>
        </p:nvSpPr>
        <p:spPr/>
        <p:txBody>
          <a:bodyPr/>
          <a:lstStyle/>
          <a:p>
            <a:r>
              <a:rPr lang="ar-IQ"/>
              <a:t>مدخل الى اصول الفقه                                                   د. ابراهيم سةنكةسةري</a:t>
            </a:r>
            <a:endParaRPr lang="en-US"/>
          </a:p>
        </p:txBody>
      </p:sp>
      <p:sp>
        <p:nvSpPr>
          <p:cNvPr id="6" name="عنصر نائب لرقم الشريحة 5">
            <a:extLst>
              <a:ext uri="{FF2B5EF4-FFF2-40B4-BE49-F238E27FC236}">
                <a16:creationId xmlns:a16="http://schemas.microsoft.com/office/drawing/2014/main" id="{58490EFF-1120-4A8F-B35C-C33D461BC759}"/>
              </a:ext>
            </a:extLst>
          </p:cNvPr>
          <p:cNvSpPr>
            <a:spLocks noGrp="1"/>
          </p:cNvSpPr>
          <p:nvPr>
            <p:ph type="sldNum" sz="quarter" idx="12"/>
          </p:nvPr>
        </p:nvSpPr>
        <p:spPr/>
        <p:txBody>
          <a:bodyPr/>
          <a:lstStyle/>
          <a:p>
            <a:fld id="{5D5C987B-FED1-4092-A56A-6525D121BDE4}" type="slidenum">
              <a:rPr lang="en-US" smtClean="0"/>
              <a:t>‹#›</a:t>
            </a:fld>
            <a:endParaRPr lang="en-US"/>
          </a:p>
        </p:txBody>
      </p:sp>
    </p:spTree>
    <p:extLst>
      <p:ext uri="{BB962C8B-B14F-4D97-AF65-F5344CB8AC3E}">
        <p14:creationId xmlns:p14="http://schemas.microsoft.com/office/powerpoint/2010/main" val="2473094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562FC1E-1CB3-4058-82D9-0027ED0BE374}"/>
              </a:ext>
            </a:extLst>
          </p:cNvPr>
          <p:cNvSpPr>
            <a:spLocks noGrp="1"/>
          </p:cNvSpPr>
          <p:nvPr>
            <p:ph type="title"/>
          </p:nvPr>
        </p:nvSpPr>
        <p:spPr/>
        <p:txBody>
          <a:bodyPr/>
          <a:lstStyle/>
          <a:p>
            <a:r>
              <a:rPr lang="ar-SA"/>
              <a:t>انقر لتحرير نمط عنوان الشكل الرئيسي</a:t>
            </a:r>
            <a:endParaRPr lang="ar-IQ"/>
          </a:p>
        </p:txBody>
      </p:sp>
      <p:sp>
        <p:nvSpPr>
          <p:cNvPr id="3" name="عنصر نائب للمحتوى 2">
            <a:extLst>
              <a:ext uri="{FF2B5EF4-FFF2-40B4-BE49-F238E27FC236}">
                <a16:creationId xmlns:a16="http://schemas.microsoft.com/office/drawing/2014/main" id="{D2F5FB90-B649-4452-9B8B-AE12E6AAC8BC}"/>
              </a:ext>
            </a:extLst>
          </p:cNvPr>
          <p:cNvSpPr>
            <a:spLocks noGrp="1"/>
          </p:cNvSpPr>
          <p:nvPr>
            <p:ph idx="1"/>
          </p:nvPr>
        </p:nvSpPr>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a:extLst>
              <a:ext uri="{FF2B5EF4-FFF2-40B4-BE49-F238E27FC236}">
                <a16:creationId xmlns:a16="http://schemas.microsoft.com/office/drawing/2014/main" id="{D824BB55-EAA1-45E4-9807-D65FF4BBBB3D}"/>
              </a:ext>
            </a:extLst>
          </p:cNvPr>
          <p:cNvSpPr>
            <a:spLocks noGrp="1"/>
          </p:cNvSpPr>
          <p:nvPr>
            <p:ph type="dt" sz="half" idx="10"/>
          </p:nvPr>
        </p:nvSpPr>
        <p:spPr/>
        <p:txBody>
          <a:bodyPr/>
          <a:lstStyle/>
          <a:p>
            <a:fld id="{077F4F8A-DDEC-422D-AFE9-279FE5003565}" type="datetime1">
              <a:rPr lang="en-US" smtClean="0"/>
              <a:t>5/28/2023</a:t>
            </a:fld>
            <a:endParaRPr lang="en-US"/>
          </a:p>
        </p:txBody>
      </p:sp>
      <p:sp>
        <p:nvSpPr>
          <p:cNvPr id="5" name="عنصر نائب للتذييل 4">
            <a:extLst>
              <a:ext uri="{FF2B5EF4-FFF2-40B4-BE49-F238E27FC236}">
                <a16:creationId xmlns:a16="http://schemas.microsoft.com/office/drawing/2014/main" id="{0C783433-F8E3-42CE-8C15-F817CEC5D2F1}"/>
              </a:ext>
            </a:extLst>
          </p:cNvPr>
          <p:cNvSpPr>
            <a:spLocks noGrp="1"/>
          </p:cNvSpPr>
          <p:nvPr>
            <p:ph type="ftr" sz="quarter" idx="11"/>
          </p:nvPr>
        </p:nvSpPr>
        <p:spPr/>
        <p:txBody>
          <a:bodyPr/>
          <a:lstStyle/>
          <a:p>
            <a:r>
              <a:rPr lang="ar-IQ"/>
              <a:t>مدخل الى اصول الفقه                                                   د. ابراهيم سةنكةسةري</a:t>
            </a:r>
            <a:endParaRPr lang="en-US"/>
          </a:p>
        </p:txBody>
      </p:sp>
      <p:sp>
        <p:nvSpPr>
          <p:cNvPr id="6" name="عنصر نائب لرقم الشريحة 5">
            <a:extLst>
              <a:ext uri="{FF2B5EF4-FFF2-40B4-BE49-F238E27FC236}">
                <a16:creationId xmlns:a16="http://schemas.microsoft.com/office/drawing/2014/main" id="{C318A7E7-6966-4AAC-AA8B-9D717429BB37}"/>
              </a:ext>
            </a:extLst>
          </p:cNvPr>
          <p:cNvSpPr>
            <a:spLocks noGrp="1"/>
          </p:cNvSpPr>
          <p:nvPr>
            <p:ph type="sldNum" sz="quarter" idx="12"/>
          </p:nvPr>
        </p:nvSpPr>
        <p:spPr/>
        <p:txBody>
          <a:bodyPr/>
          <a:lstStyle/>
          <a:p>
            <a:fld id="{5D5C987B-FED1-4092-A56A-6525D121BDE4}" type="slidenum">
              <a:rPr lang="en-US" smtClean="0"/>
              <a:t>‹#›</a:t>
            </a:fld>
            <a:endParaRPr lang="en-US"/>
          </a:p>
        </p:txBody>
      </p:sp>
    </p:spTree>
    <p:extLst>
      <p:ext uri="{BB962C8B-B14F-4D97-AF65-F5344CB8AC3E}">
        <p14:creationId xmlns:p14="http://schemas.microsoft.com/office/powerpoint/2010/main" val="4030350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780EDF3-77E0-4704-A925-FC6646F69210}"/>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IQ"/>
          </a:p>
        </p:txBody>
      </p:sp>
      <p:sp>
        <p:nvSpPr>
          <p:cNvPr id="3" name="عنصر نائب للنص 2">
            <a:extLst>
              <a:ext uri="{FF2B5EF4-FFF2-40B4-BE49-F238E27FC236}">
                <a16:creationId xmlns:a16="http://schemas.microsoft.com/office/drawing/2014/main" id="{825AF97F-78EE-4D96-929C-7CAE221142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حرر أنماط نص الشكل الرئيسي</a:t>
            </a:r>
          </a:p>
        </p:txBody>
      </p:sp>
      <p:sp>
        <p:nvSpPr>
          <p:cNvPr id="4" name="عنصر نائب للتاريخ 3">
            <a:extLst>
              <a:ext uri="{FF2B5EF4-FFF2-40B4-BE49-F238E27FC236}">
                <a16:creationId xmlns:a16="http://schemas.microsoft.com/office/drawing/2014/main" id="{D0D28168-5F35-495B-A663-275B465D07BC}"/>
              </a:ext>
            </a:extLst>
          </p:cNvPr>
          <p:cNvSpPr>
            <a:spLocks noGrp="1"/>
          </p:cNvSpPr>
          <p:nvPr>
            <p:ph type="dt" sz="half" idx="10"/>
          </p:nvPr>
        </p:nvSpPr>
        <p:spPr/>
        <p:txBody>
          <a:bodyPr/>
          <a:lstStyle/>
          <a:p>
            <a:fld id="{BEF78481-ED0C-4D19-B772-1C488C889F20}" type="datetime1">
              <a:rPr lang="en-US" smtClean="0"/>
              <a:t>5/28/2023</a:t>
            </a:fld>
            <a:endParaRPr lang="en-US"/>
          </a:p>
        </p:txBody>
      </p:sp>
      <p:sp>
        <p:nvSpPr>
          <p:cNvPr id="5" name="عنصر نائب للتذييل 4">
            <a:extLst>
              <a:ext uri="{FF2B5EF4-FFF2-40B4-BE49-F238E27FC236}">
                <a16:creationId xmlns:a16="http://schemas.microsoft.com/office/drawing/2014/main" id="{784E5ACA-285B-466E-80E2-248AB5553341}"/>
              </a:ext>
            </a:extLst>
          </p:cNvPr>
          <p:cNvSpPr>
            <a:spLocks noGrp="1"/>
          </p:cNvSpPr>
          <p:nvPr>
            <p:ph type="ftr" sz="quarter" idx="11"/>
          </p:nvPr>
        </p:nvSpPr>
        <p:spPr/>
        <p:txBody>
          <a:bodyPr/>
          <a:lstStyle/>
          <a:p>
            <a:r>
              <a:rPr lang="ar-IQ"/>
              <a:t>مدخل الى اصول الفقه                                                   د. ابراهيم سةنكةسةري</a:t>
            </a:r>
            <a:endParaRPr lang="en-US"/>
          </a:p>
        </p:txBody>
      </p:sp>
      <p:sp>
        <p:nvSpPr>
          <p:cNvPr id="6" name="عنصر نائب لرقم الشريحة 5">
            <a:extLst>
              <a:ext uri="{FF2B5EF4-FFF2-40B4-BE49-F238E27FC236}">
                <a16:creationId xmlns:a16="http://schemas.microsoft.com/office/drawing/2014/main" id="{D1CDE8A8-D633-4D47-9246-37BCB17D7010}"/>
              </a:ext>
            </a:extLst>
          </p:cNvPr>
          <p:cNvSpPr>
            <a:spLocks noGrp="1"/>
          </p:cNvSpPr>
          <p:nvPr>
            <p:ph type="sldNum" sz="quarter" idx="12"/>
          </p:nvPr>
        </p:nvSpPr>
        <p:spPr/>
        <p:txBody>
          <a:bodyPr/>
          <a:lstStyle/>
          <a:p>
            <a:fld id="{5D5C987B-FED1-4092-A56A-6525D121BDE4}" type="slidenum">
              <a:rPr lang="en-US" smtClean="0"/>
              <a:t>‹#›</a:t>
            </a:fld>
            <a:endParaRPr lang="en-US"/>
          </a:p>
        </p:txBody>
      </p:sp>
    </p:spTree>
    <p:extLst>
      <p:ext uri="{BB962C8B-B14F-4D97-AF65-F5344CB8AC3E}">
        <p14:creationId xmlns:p14="http://schemas.microsoft.com/office/powerpoint/2010/main" val="1325700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C0B38BF-F502-4EE0-9ACA-53B48A98BB70}"/>
              </a:ext>
            </a:extLst>
          </p:cNvPr>
          <p:cNvSpPr>
            <a:spLocks noGrp="1"/>
          </p:cNvSpPr>
          <p:nvPr>
            <p:ph type="title"/>
          </p:nvPr>
        </p:nvSpPr>
        <p:spPr/>
        <p:txBody>
          <a:bodyPr/>
          <a:lstStyle/>
          <a:p>
            <a:r>
              <a:rPr lang="ar-SA"/>
              <a:t>انقر لتحرير نمط عنوان الشكل الرئيسي</a:t>
            </a:r>
            <a:endParaRPr lang="ar-IQ"/>
          </a:p>
        </p:txBody>
      </p:sp>
      <p:sp>
        <p:nvSpPr>
          <p:cNvPr id="3" name="عنصر نائب للمحتوى 2">
            <a:extLst>
              <a:ext uri="{FF2B5EF4-FFF2-40B4-BE49-F238E27FC236}">
                <a16:creationId xmlns:a16="http://schemas.microsoft.com/office/drawing/2014/main" id="{69403743-BC85-43A3-9F87-C118C704B1EB}"/>
              </a:ext>
            </a:extLst>
          </p:cNvPr>
          <p:cNvSpPr>
            <a:spLocks noGrp="1"/>
          </p:cNvSpPr>
          <p:nvPr>
            <p:ph sz="half" idx="1"/>
          </p:nvPr>
        </p:nvSpPr>
        <p:spPr>
          <a:xfrm>
            <a:off x="838200" y="1825625"/>
            <a:ext cx="5181600" cy="4351338"/>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a:extLst>
              <a:ext uri="{FF2B5EF4-FFF2-40B4-BE49-F238E27FC236}">
                <a16:creationId xmlns:a16="http://schemas.microsoft.com/office/drawing/2014/main" id="{250A7D9C-40F3-491C-A533-5C82CA63521E}"/>
              </a:ext>
            </a:extLst>
          </p:cNvPr>
          <p:cNvSpPr>
            <a:spLocks noGrp="1"/>
          </p:cNvSpPr>
          <p:nvPr>
            <p:ph sz="half" idx="2"/>
          </p:nvPr>
        </p:nvSpPr>
        <p:spPr>
          <a:xfrm>
            <a:off x="6172200" y="1825625"/>
            <a:ext cx="5181600" cy="4351338"/>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a:extLst>
              <a:ext uri="{FF2B5EF4-FFF2-40B4-BE49-F238E27FC236}">
                <a16:creationId xmlns:a16="http://schemas.microsoft.com/office/drawing/2014/main" id="{DC855C21-B625-43A3-AAEB-9746599DEF55}"/>
              </a:ext>
            </a:extLst>
          </p:cNvPr>
          <p:cNvSpPr>
            <a:spLocks noGrp="1"/>
          </p:cNvSpPr>
          <p:nvPr>
            <p:ph type="dt" sz="half" idx="10"/>
          </p:nvPr>
        </p:nvSpPr>
        <p:spPr/>
        <p:txBody>
          <a:bodyPr/>
          <a:lstStyle/>
          <a:p>
            <a:fld id="{E3D1C4D0-B97A-4CDB-9E5E-E5972A1A827E}" type="datetime1">
              <a:rPr lang="en-US" smtClean="0"/>
              <a:t>5/28/2023</a:t>
            </a:fld>
            <a:endParaRPr lang="en-US"/>
          </a:p>
        </p:txBody>
      </p:sp>
      <p:sp>
        <p:nvSpPr>
          <p:cNvPr id="6" name="عنصر نائب للتذييل 5">
            <a:extLst>
              <a:ext uri="{FF2B5EF4-FFF2-40B4-BE49-F238E27FC236}">
                <a16:creationId xmlns:a16="http://schemas.microsoft.com/office/drawing/2014/main" id="{DD60DE7F-D434-4490-84C2-B04A43F5F2D5}"/>
              </a:ext>
            </a:extLst>
          </p:cNvPr>
          <p:cNvSpPr>
            <a:spLocks noGrp="1"/>
          </p:cNvSpPr>
          <p:nvPr>
            <p:ph type="ftr" sz="quarter" idx="11"/>
          </p:nvPr>
        </p:nvSpPr>
        <p:spPr/>
        <p:txBody>
          <a:bodyPr/>
          <a:lstStyle/>
          <a:p>
            <a:r>
              <a:rPr lang="ar-IQ"/>
              <a:t>مدخل الى اصول الفقه                                                   د. ابراهيم سةنكةسةري</a:t>
            </a:r>
            <a:endParaRPr lang="en-US"/>
          </a:p>
        </p:txBody>
      </p:sp>
      <p:sp>
        <p:nvSpPr>
          <p:cNvPr id="7" name="عنصر نائب لرقم الشريحة 6">
            <a:extLst>
              <a:ext uri="{FF2B5EF4-FFF2-40B4-BE49-F238E27FC236}">
                <a16:creationId xmlns:a16="http://schemas.microsoft.com/office/drawing/2014/main" id="{2D9AD9E5-3984-4E3E-8075-58AAF5417F75}"/>
              </a:ext>
            </a:extLst>
          </p:cNvPr>
          <p:cNvSpPr>
            <a:spLocks noGrp="1"/>
          </p:cNvSpPr>
          <p:nvPr>
            <p:ph type="sldNum" sz="quarter" idx="12"/>
          </p:nvPr>
        </p:nvSpPr>
        <p:spPr/>
        <p:txBody>
          <a:bodyPr/>
          <a:lstStyle/>
          <a:p>
            <a:fld id="{5D5C987B-FED1-4092-A56A-6525D121BDE4}" type="slidenum">
              <a:rPr lang="en-US" smtClean="0"/>
              <a:t>‹#›</a:t>
            </a:fld>
            <a:endParaRPr lang="en-US"/>
          </a:p>
        </p:txBody>
      </p:sp>
    </p:spTree>
    <p:extLst>
      <p:ext uri="{BB962C8B-B14F-4D97-AF65-F5344CB8AC3E}">
        <p14:creationId xmlns:p14="http://schemas.microsoft.com/office/powerpoint/2010/main" val="3671084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B54F902-0A8C-4CD0-B594-7B434A11DE87}"/>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IQ"/>
          </a:p>
        </p:txBody>
      </p:sp>
      <p:sp>
        <p:nvSpPr>
          <p:cNvPr id="3" name="عنصر نائب للنص 2">
            <a:extLst>
              <a:ext uri="{FF2B5EF4-FFF2-40B4-BE49-F238E27FC236}">
                <a16:creationId xmlns:a16="http://schemas.microsoft.com/office/drawing/2014/main" id="{463A5F2B-75DA-4D58-ADCA-13D585927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حرر أنماط نص الشكل الرئيسي</a:t>
            </a:r>
          </a:p>
        </p:txBody>
      </p:sp>
      <p:sp>
        <p:nvSpPr>
          <p:cNvPr id="4" name="عنصر نائب للمحتوى 3">
            <a:extLst>
              <a:ext uri="{FF2B5EF4-FFF2-40B4-BE49-F238E27FC236}">
                <a16:creationId xmlns:a16="http://schemas.microsoft.com/office/drawing/2014/main" id="{2E368AF0-E3E0-4740-ADA7-B6F41701FDA1}"/>
              </a:ext>
            </a:extLst>
          </p:cNvPr>
          <p:cNvSpPr>
            <a:spLocks noGrp="1"/>
          </p:cNvSpPr>
          <p:nvPr>
            <p:ph sz="half" idx="2"/>
          </p:nvPr>
        </p:nvSpPr>
        <p:spPr>
          <a:xfrm>
            <a:off x="839788" y="2505075"/>
            <a:ext cx="5157787" cy="3684588"/>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a:extLst>
              <a:ext uri="{FF2B5EF4-FFF2-40B4-BE49-F238E27FC236}">
                <a16:creationId xmlns:a16="http://schemas.microsoft.com/office/drawing/2014/main" id="{F2EE5495-2AC2-4799-9FF0-030AA002D1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حرر أنماط نص الشكل الرئيسي</a:t>
            </a:r>
          </a:p>
        </p:txBody>
      </p:sp>
      <p:sp>
        <p:nvSpPr>
          <p:cNvPr id="6" name="عنصر نائب للمحتوى 5">
            <a:extLst>
              <a:ext uri="{FF2B5EF4-FFF2-40B4-BE49-F238E27FC236}">
                <a16:creationId xmlns:a16="http://schemas.microsoft.com/office/drawing/2014/main" id="{F89227EC-3D61-4A95-9A74-024FE398332A}"/>
              </a:ext>
            </a:extLst>
          </p:cNvPr>
          <p:cNvSpPr>
            <a:spLocks noGrp="1"/>
          </p:cNvSpPr>
          <p:nvPr>
            <p:ph sz="quarter" idx="4"/>
          </p:nvPr>
        </p:nvSpPr>
        <p:spPr>
          <a:xfrm>
            <a:off x="6172200" y="2505075"/>
            <a:ext cx="5183188" cy="3684588"/>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a:extLst>
              <a:ext uri="{FF2B5EF4-FFF2-40B4-BE49-F238E27FC236}">
                <a16:creationId xmlns:a16="http://schemas.microsoft.com/office/drawing/2014/main" id="{4EB04E2A-77B6-48B6-865A-6F75184295D7}"/>
              </a:ext>
            </a:extLst>
          </p:cNvPr>
          <p:cNvSpPr>
            <a:spLocks noGrp="1"/>
          </p:cNvSpPr>
          <p:nvPr>
            <p:ph type="dt" sz="half" idx="10"/>
          </p:nvPr>
        </p:nvSpPr>
        <p:spPr/>
        <p:txBody>
          <a:bodyPr/>
          <a:lstStyle/>
          <a:p>
            <a:fld id="{3D00E77F-1E5D-4701-BDF5-8B26FA9D83D1}" type="datetime1">
              <a:rPr lang="en-US" smtClean="0"/>
              <a:t>5/28/2023</a:t>
            </a:fld>
            <a:endParaRPr lang="en-US"/>
          </a:p>
        </p:txBody>
      </p:sp>
      <p:sp>
        <p:nvSpPr>
          <p:cNvPr id="8" name="عنصر نائب للتذييل 7">
            <a:extLst>
              <a:ext uri="{FF2B5EF4-FFF2-40B4-BE49-F238E27FC236}">
                <a16:creationId xmlns:a16="http://schemas.microsoft.com/office/drawing/2014/main" id="{160488A2-C7D8-4D03-BADA-4707A5EBD68A}"/>
              </a:ext>
            </a:extLst>
          </p:cNvPr>
          <p:cNvSpPr>
            <a:spLocks noGrp="1"/>
          </p:cNvSpPr>
          <p:nvPr>
            <p:ph type="ftr" sz="quarter" idx="11"/>
          </p:nvPr>
        </p:nvSpPr>
        <p:spPr/>
        <p:txBody>
          <a:bodyPr/>
          <a:lstStyle/>
          <a:p>
            <a:r>
              <a:rPr lang="ar-IQ"/>
              <a:t>مدخل الى اصول الفقه                                                   د. ابراهيم سةنكةسةري</a:t>
            </a:r>
            <a:endParaRPr lang="en-US"/>
          </a:p>
        </p:txBody>
      </p:sp>
      <p:sp>
        <p:nvSpPr>
          <p:cNvPr id="9" name="عنصر نائب لرقم الشريحة 8">
            <a:extLst>
              <a:ext uri="{FF2B5EF4-FFF2-40B4-BE49-F238E27FC236}">
                <a16:creationId xmlns:a16="http://schemas.microsoft.com/office/drawing/2014/main" id="{677EEB7C-4F31-44FE-BFD4-A3C0CEAB6EA7}"/>
              </a:ext>
            </a:extLst>
          </p:cNvPr>
          <p:cNvSpPr>
            <a:spLocks noGrp="1"/>
          </p:cNvSpPr>
          <p:nvPr>
            <p:ph type="sldNum" sz="quarter" idx="12"/>
          </p:nvPr>
        </p:nvSpPr>
        <p:spPr/>
        <p:txBody>
          <a:bodyPr/>
          <a:lstStyle/>
          <a:p>
            <a:fld id="{5D5C987B-FED1-4092-A56A-6525D121BDE4}" type="slidenum">
              <a:rPr lang="en-US" smtClean="0"/>
              <a:t>‹#›</a:t>
            </a:fld>
            <a:endParaRPr lang="en-US"/>
          </a:p>
        </p:txBody>
      </p:sp>
    </p:spTree>
    <p:extLst>
      <p:ext uri="{BB962C8B-B14F-4D97-AF65-F5344CB8AC3E}">
        <p14:creationId xmlns:p14="http://schemas.microsoft.com/office/powerpoint/2010/main" val="523920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55643B5-989C-4C10-9D12-F3C2D2203850}"/>
              </a:ext>
            </a:extLst>
          </p:cNvPr>
          <p:cNvSpPr>
            <a:spLocks noGrp="1"/>
          </p:cNvSpPr>
          <p:nvPr>
            <p:ph type="title"/>
          </p:nvPr>
        </p:nvSpPr>
        <p:spPr/>
        <p:txBody>
          <a:bodyPr/>
          <a:lstStyle/>
          <a:p>
            <a:r>
              <a:rPr lang="ar-SA"/>
              <a:t>انقر لتحرير نمط عنوان الشكل الرئيسي</a:t>
            </a:r>
            <a:endParaRPr lang="ar-IQ"/>
          </a:p>
        </p:txBody>
      </p:sp>
      <p:sp>
        <p:nvSpPr>
          <p:cNvPr id="3" name="عنصر نائب للتاريخ 2">
            <a:extLst>
              <a:ext uri="{FF2B5EF4-FFF2-40B4-BE49-F238E27FC236}">
                <a16:creationId xmlns:a16="http://schemas.microsoft.com/office/drawing/2014/main" id="{06541DD0-7B29-4113-A619-E944C26FD2CA}"/>
              </a:ext>
            </a:extLst>
          </p:cNvPr>
          <p:cNvSpPr>
            <a:spLocks noGrp="1"/>
          </p:cNvSpPr>
          <p:nvPr>
            <p:ph type="dt" sz="half" idx="10"/>
          </p:nvPr>
        </p:nvSpPr>
        <p:spPr/>
        <p:txBody>
          <a:bodyPr/>
          <a:lstStyle/>
          <a:p>
            <a:fld id="{0AD91DC9-7A7E-41C6-B0B0-8FC032E2EA4A}" type="datetime1">
              <a:rPr lang="en-US" smtClean="0"/>
              <a:t>5/28/2023</a:t>
            </a:fld>
            <a:endParaRPr lang="en-US"/>
          </a:p>
        </p:txBody>
      </p:sp>
      <p:sp>
        <p:nvSpPr>
          <p:cNvPr id="4" name="عنصر نائب للتذييل 3">
            <a:extLst>
              <a:ext uri="{FF2B5EF4-FFF2-40B4-BE49-F238E27FC236}">
                <a16:creationId xmlns:a16="http://schemas.microsoft.com/office/drawing/2014/main" id="{E6A9508D-F92A-467D-BA62-E61D08886F72}"/>
              </a:ext>
            </a:extLst>
          </p:cNvPr>
          <p:cNvSpPr>
            <a:spLocks noGrp="1"/>
          </p:cNvSpPr>
          <p:nvPr>
            <p:ph type="ftr" sz="quarter" idx="11"/>
          </p:nvPr>
        </p:nvSpPr>
        <p:spPr/>
        <p:txBody>
          <a:bodyPr/>
          <a:lstStyle/>
          <a:p>
            <a:r>
              <a:rPr lang="ar-IQ"/>
              <a:t>مدخل الى اصول الفقه                                                   د. ابراهيم سةنكةسةري</a:t>
            </a:r>
            <a:endParaRPr lang="en-US"/>
          </a:p>
        </p:txBody>
      </p:sp>
      <p:sp>
        <p:nvSpPr>
          <p:cNvPr id="5" name="عنصر نائب لرقم الشريحة 4">
            <a:extLst>
              <a:ext uri="{FF2B5EF4-FFF2-40B4-BE49-F238E27FC236}">
                <a16:creationId xmlns:a16="http://schemas.microsoft.com/office/drawing/2014/main" id="{A0F9A9A7-0E98-4284-A350-91891B9D0DD1}"/>
              </a:ext>
            </a:extLst>
          </p:cNvPr>
          <p:cNvSpPr>
            <a:spLocks noGrp="1"/>
          </p:cNvSpPr>
          <p:nvPr>
            <p:ph type="sldNum" sz="quarter" idx="12"/>
          </p:nvPr>
        </p:nvSpPr>
        <p:spPr/>
        <p:txBody>
          <a:bodyPr/>
          <a:lstStyle/>
          <a:p>
            <a:fld id="{5D5C987B-FED1-4092-A56A-6525D121BDE4}" type="slidenum">
              <a:rPr lang="en-US" smtClean="0"/>
              <a:t>‹#›</a:t>
            </a:fld>
            <a:endParaRPr lang="en-US"/>
          </a:p>
        </p:txBody>
      </p:sp>
    </p:spTree>
    <p:extLst>
      <p:ext uri="{BB962C8B-B14F-4D97-AF65-F5344CB8AC3E}">
        <p14:creationId xmlns:p14="http://schemas.microsoft.com/office/powerpoint/2010/main" val="1720582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571F27A3-21E4-4CC8-B112-23D4CAF55307}"/>
              </a:ext>
            </a:extLst>
          </p:cNvPr>
          <p:cNvSpPr>
            <a:spLocks noGrp="1"/>
          </p:cNvSpPr>
          <p:nvPr>
            <p:ph type="dt" sz="half" idx="10"/>
          </p:nvPr>
        </p:nvSpPr>
        <p:spPr/>
        <p:txBody>
          <a:bodyPr/>
          <a:lstStyle/>
          <a:p>
            <a:fld id="{09DB215C-0039-4917-A1C9-74402A8D990F}" type="datetime1">
              <a:rPr lang="en-US" smtClean="0"/>
              <a:t>5/28/2023</a:t>
            </a:fld>
            <a:endParaRPr lang="en-US"/>
          </a:p>
        </p:txBody>
      </p:sp>
      <p:sp>
        <p:nvSpPr>
          <p:cNvPr id="3" name="عنصر نائب للتذييل 2">
            <a:extLst>
              <a:ext uri="{FF2B5EF4-FFF2-40B4-BE49-F238E27FC236}">
                <a16:creationId xmlns:a16="http://schemas.microsoft.com/office/drawing/2014/main" id="{B78269F5-4AC7-4F73-851F-D05028374064}"/>
              </a:ext>
            </a:extLst>
          </p:cNvPr>
          <p:cNvSpPr>
            <a:spLocks noGrp="1"/>
          </p:cNvSpPr>
          <p:nvPr>
            <p:ph type="ftr" sz="quarter" idx="11"/>
          </p:nvPr>
        </p:nvSpPr>
        <p:spPr/>
        <p:txBody>
          <a:bodyPr/>
          <a:lstStyle/>
          <a:p>
            <a:r>
              <a:rPr lang="ar-IQ"/>
              <a:t>مدخل الى اصول الفقه                                                   د. ابراهيم سةنكةسةري</a:t>
            </a:r>
            <a:endParaRPr lang="en-US"/>
          </a:p>
        </p:txBody>
      </p:sp>
      <p:sp>
        <p:nvSpPr>
          <p:cNvPr id="4" name="عنصر نائب لرقم الشريحة 3">
            <a:extLst>
              <a:ext uri="{FF2B5EF4-FFF2-40B4-BE49-F238E27FC236}">
                <a16:creationId xmlns:a16="http://schemas.microsoft.com/office/drawing/2014/main" id="{F764588A-DD63-4728-BE44-EBD283C12A3C}"/>
              </a:ext>
            </a:extLst>
          </p:cNvPr>
          <p:cNvSpPr>
            <a:spLocks noGrp="1"/>
          </p:cNvSpPr>
          <p:nvPr>
            <p:ph type="sldNum" sz="quarter" idx="12"/>
          </p:nvPr>
        </p:nvSpPr>
        <p:spPr/>
        <p:txBody>
          <a:bodyPr/>
          <a:lstStyle/>
          <a:p>
            <a:fld id="{5D5C987B-FED1-4092-A56A-6525D121BDE4}" type="slidenum">
              <a:rPr lang="en-US" smtClean="0"/>
              <a:t>‹#›</a:t>
            </a:fld>
            <a:endParaRPr lang="en-US"/>
          </a:p>
        </p:txBody>
      </p:sp>
    </p:spTree>
    <p:extLst>
      <p:ext uri="{BB962C8B-B14F-4D97-AF65-F5344CB8AC3E}">
        <p14:creationId xmlns:p14="http://schemas.microsoft.com/office/powerpoint/2010/main" val="1615441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FC1B089-AA9A-45E6-8236-52C7D973BB4D}"/>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IQ"/>
          </a:p>
        </p:txBody>
      </p:sp>
      <p:sp>
        <p:nvSpPr>
          <p:cNvPr id="3" name="عنصر نائب للمحتوى 2">
            <a:extLst>
              <a:ext uri="{FF2B5EF4-FFF2-40B4-BE49-F238E27FC236}">
                <a16:creationId xmlns:a16="http://schemas.microsoft.com/office/drawing/2014/main" id="{586B0836-4D3A-421B-818F-9AE3E6AA51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a:extLst>
              <a:ext uri="{FF2B5EF4-FFF2-40B4-BE49-F238E27FC236}">
                <a16:creationId xmlns:a16="http://schemas.microsoft.com/office/drawing/2014/main" id="{B637B423-4659-4529-867D-6B2078ABB9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حرر أنماط نص الشكل الرئيسي</a:t>
            </a:r>
          </a:p>
        </p:txBody>
      </p:sp>
      <p:sp>
        <p:nvSpPr>
          <p:cNvPr id="5" name="عنصر نائب للتاريخ 4">
            <a:extLst>
              <a:ext uri="{FF2B5EF4-FFF2-40B4-BE49-F238E27FC236}">
                <a16:creationId xmlns:a16="http://schemas.microsoft.com/office/drawing/2014/main" id="{D4D77C4B-B5D6-4A13-8AA6-341CE23B6EE3}"/>
              </a:ext>
            </a:extLst>
          </p:cNvPr>
          <p:cNvSpPr>
            <a:spLocks noGrp="1"/>
          </p:cNvSpPr>
          <p:nvPr>
            <p:ph type="dt" sz="half" idx="10"/>
          </p:nvPr>
        </p:nvSpPr>
        <p:spPr/>
        <p:txBody>
          <a:bodyPr/>
          <a:lstStyle/>
          <a:p>
            <a:fld id="{02167033-6E68-4B74-896D-E93ABA9282AB}" type="datetime1">
              <a:rPr lang="en-US" smtClean="0"/>
              <a:t>5/28/2023</a:t>
            </a:fld>
            <a:endParaRPr lang="en-US"/>
          </a:p>
        </p:txBody>
      </p:sp>
      <p:sp>
        <p:nvSpPr>
          <p:cNvPr id="6" name="عنصر نائب للتذييل 5">
            <a:extLst>
              <a:ext uri="{FF2B5EF4-FFF2-40B4-BE49-F238E27FC236}">
                <a16:creationId xmlns:a16="http://schemas.microsoft.com/office/drawing/2014/main" id="{0BAA60E5-7614-4332-AC3A-11F07EB73C31}"/>
              </a:ext>
            </a:extLst>
          </p:cNvPr>
          <p:cNvSpPr>
            <a:spLocks noGrp="1"/>
          </p:cNvSpPr>
          <p:nvPr>
            <p:ph type="ftr" sz="quarter" idx="11"/>
          </p:nvPr>
        </p:nvSpPr>
        <p:spPr/>
        <p:txBody>
          <a:bodyPr/>
          <a:lstStyle/>
          <a:p>
            <a:r>
              <a:rPr lang="ar-IQ"/>
              <a:t>مدخل الى اصول الفقه                                                   د. ابراهيم سةنكةسةري</a:t>
            </a:r>
            <a:endParaRPr lang="en-US"/>
          </a:p>
        </p:txBody>
      </p:sp>
      <p:sp>
        <p:nvSpPr>
          <p:cNvPr id="7" name="عنصر نائب لرقم الشريحة 6">
            <a:extLst>
              <a:ext uri="{FF2B5EF4-FFF2-40B4-BE49-F238E27FC236}">
                <a16:creationId xmlns:a16="http://schemas.microsoft.com/office/drawing/2014/main" id="{8BEE852F-B725-42B5-9CD4-29EE8E40A5A9}"/>
              </a:ext>
            </a:extLst>
          </p:cNvPr>
          <p:cNvSpPr>
            <a:spLocks noGrp="1"/>
          </p:cNvSpPr>
          <p:nvPr>
            <p:ph type="sldNum" sz="quarter" idx="12"/>
          </p:nvPr>
        </p:nvSpPr>
        <p:spPr/>
        <p:txBody>
          <a:bodyPr/>
          <a:lstStyle/>
          <a:p>
            <a:fld id="{5D5C987B-FED1-4092-A56A-6525D121BDE4}" type="slidenum">
              <a:rPr lang="en-US" smtClean="0"/>
              <a:t>‹#›</a:t>
            </a:fld>
            <a:endParaRPr lang="en-US"/>
          </a:p>
        </p:txBody>
      </p:sp>
    </p:spTree>
    <p:extLst>
      <p:ext uri="{BB962C8B-B14F-4D97-AF65-F5344CB8AC3E}">
        <p14:creationId xmlns:p14="http://schemas.microsoft.com/office/powerpoint/2010/main" val="993524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6FCF566-A527-4F9A-AAD7-6721A56CCD8A}"/>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IQ"/>
          </a:p>
        </p:txBody>
      </p:sp>
      <p:sp>
        <p:nvSpPr>
          <p:cNvPr id="3" name="عنصر نائب للصورة 2">
            <a:extLst>
              <a:ext uri="{FF2B5EF4-FFF2-40B4-BE49-F238E27FC236}">
                <a16:creationId xmlns:a16="http://schemas.microsoft.com/office/drawing/2014/main" id="{7E33B742-EFA9-438E-A41E-6722846734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a:extLst>
              <a:ext uri="{FF2B5EF4-FFF2-40B4-BE49-F238E27FC236}">
                <a16:creationId xmlns:a16="http://schemas.microsoft.com/office/drawing/2014/main" id="{7847286A-BF63-41A4-A2E2-DF59925F82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حرر أنماط نص الشكل الرئيسي</a:t>
            </a:r>
          </a:p>
        </p:txBody>
      </p:sp>
      <p:sp>
        <p:nvSpPr>
          <p:cNvPr id="5" name="عنصر نائب للتاريخ 4">
            <a:extLst>
              <a:ext uri="{FF2B5EF4-FFF2-40B4-BE49-F238E27FC236}">
                <a16:creationId xmlns:a16="http://schemas.microsoft.com/office/drawing/2014/main" id="{4248B7F0-ED9D-47E7-9EA7-DFB333D841EF}"/>
              </a:ext>
            </a:extLst>
          </p:cNvPr>
          <p:cNvSpPr>
            <a:spLocks noGrp="1"/>
          </p:cNvSpPr>
          <p:nvPr>
            <p:ph type="dt" sz="half" idx="10"/>
          </p:nvPr>
        </p:nvSpPr>
        <p:spPr/>
        <p:txBody>
          <a:bodyPr/>
          <a:lstStyle/>
          <a:p>
            <a:fld id="{E42498BF-DEBD-485B-BF50-E4CADCFF3FA6}" type="datetime1">
              <a:rPr lang="en-US" smtClean="0"/>
              <a:t>5/28/2023</a:t>
            </a:fld>
            <a:endParaRPr lang="en-US"/>
          </a:p>
        </p:txBody>
      </p:sp>
      <p:sp>
        <p:nvSpPr>
          <p:cNvPr id="6" name="عنصر نائب للتذييل 5">
            <a:extLst>
              <a:ext uri="{FF2B5EF4-FFF2-40B4-BE49-F238E27FC236}">
                <a16:creationId xmlns:a16="http://schemas.microsoft.com/office/drawing/2014/main" id="{558C92EE-2ECD-4A33-8640-DB8C61E0CFF8}"/>
              </a:ext>
            </a:extLst>
          </p:cNvPr>
          <p:cNvSpPr>
            <a:spLocks noGrp="1"/>
          </p:cNvSpPr>
          <p:nvPr>
            <p:ph type="ftr" sz="quarter" idx="11"/>
          </p:nvPr>
        </p:nvSpPr>
        <p:spPr/>
        <p:txBody>
          <a:bodyPr/>
          <a:lstStyle/>
          <a:p>
            <a:r>
              <a:rPr lang="ar-IQ"/>
              <a:t>مدخل الى اصول الفقه                                                   د. ابراهيم سةنكةسةري</a:t>
            </a:r>
            <a:endParaRPr lang="en-US"/>
          </a:p>
        </p:txBody>
      </p:sp>
      <p:sp>
        <p:nvSpPr>
          <p:cNvPr id="7" name="عنصر نائب لرقم الشريحة 6">
            <a:extLst>
              <a:ext uri="{FF2B5EF4-FFF2-40B4-BE49-F238E27FC236}">
                <a16:creationId xmlns:a16="http://schemas.microsoft.com/office/drawing/2014/main" id="{DE393B06-C11A-421C-AF12-70EFF23DFD8F}"/>
              </a:ext>
            </a:extLst>
          </p:cNvPr>
          <p:cNvSpPr>
            <a:spLocks noGrp="1"/>
          </p:cNvSpPr>
          <p:nvPr>
            <p:ph type="sldNum" sz="quarter" idx="12"/>
          </p:nvPr>
        </p:nvSpPr>
        <p:spPr/>
        <p:txBody>
          <a:bodyPr/>
          <a:lstStyle/>
          <a:p>
            <a:fld id="{5D5C987B-FED1-4092-A56A-6525D121BDE4}" type="slidenum">
              <a:rPr lang="en-US" smtClean="0"/>
              <a:t>‹#›</a:t>
            </a:fld>
            <a:endParaRPr lang="en-US"/>
          </a:p>
        </p:txBody>
      </p:sp>
    </p:spTree>
    <p:extLst>
      <p:ext uri="{BB962C8B-B14F-4D97-AF65-F5344CB8AC3E}">
        <p14:creationId xmlns:p14="http://schemas.microsoft.com/office/powerpoint/2010/main" val="2223285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CBA08576-435E-4E00-B93B-421CA3799C2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IQ"/>
          </a:p>
        </p:txBody>
      </p:sp>
      <p:sp>
        <p:nvSpPr>
          <p:cNvPr id="3" name="عنصر نائب للنص 2">
            <a:extLst>
              <a:ext uri="{FF2B5EF4-FFF2-40B4-BE49-F238E27FC236}">
                <a16:creationId xmlns:a16="http://schemas.microsoft.com/office/drawing/2014/main" id="{4F9E6862-599F-4427-925E-1379BB7F2B9E}"/>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a:extLst>
              <a:ext uri="{FF2B5EF4-FFF2-40B4-BE49-F238E27FC236}">
                <a16:creationId xmlns:a16="http://schemas.microsoft.com/office/drawing/2014/main" id="{33427CDD-8C0A-4F8B-A5BD-EDC6D6CD88E3}"/>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C03F81-78FE-48A0-87F2-B50B105A3AD2}" type="datetime1">
              <a:rPr lang="en-US" smtClean="0"/>
              <a:t>5/28/2023</a:t>
            </a:fld>
            <a:endParaRPr lang="en-US"/>
          </a:p>
        </p:txBody>
      </p:sp>
      <p:sp>
        <p:nvSpPr>
          <p:cNvPr id="5" name="عنصر نائب للتذييل 4">
            <a:extLst>
              <a:ext uri="{FF2B5EF4-FFF2-40B4-BE49-F238E27FC236}">
                <a16:creationId xmlns:a16="http://schemas.microsoft.com/office/drawing/2014/main" id="{21A7CCB7-4C78-4030-B7D7-58F22EA01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IQ"/>
              <a:t>مدخل الى اصول الفقه                                                   د. ابراهيم سةنكةسةري</a:t>
            </a:r>
            <a:endParaRPr lang="en-US"/>
          </a:p>
        </p:txBody>
      </p:sp>
      <p:sp>
        <p:nvSpPr>
          <p:cNvPr id="6" name="عنصر نائب لرقم الشريحة 5">
            <a:extLst>
              <a:ext uri="{FF2B5EF4-FFF2-40B4-BE49-F238E27FC236}">
                <a16:creationId xmlns:a16="http://schemas.microsoft.com/office/drawing/2014/main" id="{E6A786DF-9771-4F75-BA19-0CA5D4F8A5CB}"/>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D5C987B-FED1-4092-A56A-6525D121BDE4}" type="slidenum">
              <a:rPr lang="en-US" smtClean="0"/>
              <a:t>‹#›</a:t>
            </a:fld>
            <a:endParaRPr lang="en-US"/>
          </a:p>
        </p:txBody>
      </p:sp>
    </p:spTree>
    <p:extLst>
      <p:ext uri="{BB962C8B-B14F-4D97-AF65-F5344CB8AC3E}">
        <p14:creationId xmlns:p14="http://schemas.microsoft.com/office/powerpoint/2010/main" val="104383266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اريخ 3"/>
          <p:cNvSpPr>
            <a:spLocks noGrp="1"/>
          </p:cNvSpPr>
          <p:nvPr>
            <p:ph type="dt" sz="half" idx="10"/>
          </p:nvPr>
        </p:nvSpPr>
        <p:spPr>
          <a:xfrm>
            <a:off x="10266546" y="6223924"/>
            <a:ext cx="1470871" cy="365125"/>
          </a:xfrm>
        </p:spPr>
        <p:txBody>
          <a:bodyPr/>
          <a:lstStyle/>
          <a:p>
            <a:pPr algn="ctr"/>
            <a:fld id="{3CE4778C-E454-4BA2-A259-6467E4FEBB29}"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a:solidFill>
                  <a:schemeClr val="tx2"/>
                </a:solidFill>
              </a:rPr>
              <a:t>مدخل الى اصول الفقه                                                   د. ابراهيم 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1</a:t>
            </a:fld>
            <a:endParaRPr lang="en-US"/>
          </a:p>
        </p:txBody>
      </p:sp>
      <p:sp>
        <p:nvSpPr>
          <p:cNvPr id="3" name="مستطيل: زوايا مستديرة 2">
            <a:extLst>
              <a:ext uri="{FF2B5EF4-FFF2-40B4-BE49-F238E27FC236}">
                <a16:creationId xmlns:a16="http://schemas.microsoft.com/office/drawing/2014/main" id="{30491705-6CF5-4CEB-9AC3-9D24AF56A7B0}"/>
              </a:ext>
            </a:extLst>
          </p:cNvPr>
          <p:cNvSpPr/>
          <p:nvPr/>
        </p:nvSpPr>
        <p:spPr>
          <a:xfrm>
            <a:off x="2916195" y="4207475"/>
            <a:ext cx="6724194" cy="1952368"/>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rtl="1"/>
            <a:r>
              <a:rPr lang="ar-IQ" sz="3200" dirty="0">
                <a:solidFill>
                  <a:schemeClr val="tx1"/>
                </a:solidFill>
                <a:effectLst>
                  <a:outerShdw blurRad="50800" dist="38100" dir="2700000" algn="tl" rotWithShape="0">
                    <a:srgbClr val="000000">
                      <a:alpha val="48000"/>
                    </a:srgbClr>
                  </a:outerShdw>
                </a:effectLst>
                <a:latin typeface="Rabar_022" panose="02040503050201020203" pitchFamily="18" charset="-78"/>
                <a:cs typeface="Rabar_022" panose="02040503050201020203" pitchFamily="18" charset="-78"/>
              </a:rPr>
              <a:t>1444هـ 2022-2023م</a:t>
            </a:r>
          </a:p>
        </p:txBody>
      </p:sp>
      <p:sp>
        <p:nvSpPr>
          <p:cNvPr id="7" name="مستطيل: زوايا مستديرة 6">
            <a:extLst>
              <a:ext uri="{FF2B5EF4-FFF2-40B4-BE49-F238E27FC236}">
                <a16:creationId xmlns:a16="http://schemas.microsoft.com/office/drawing/2014/main" id="{91FEC47C-4CAD-4E19-B458-3C92C51F8F51}"/>
              </a:ext>
            </a:extLst>
          </p:cNvPr>
          <p:cNvSpPr/>
          <p:nvPr/>
        </p:nvSpPr>
        <p:spPr>
          <a:xfrm>
            <a:off x="2644346" y="240957"/>
            <a:ext cx="7370805" cy="38305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4400" b="1" dirty="0">
                <a:latin typeface="13_Sarchia_Anas" panose="020B0604030504040204" pitchFamily="34" charset="-78"/>
                <a:cs typeface="13_Sarchia_Anas" panose="020B0604030504040204" pitchFamily="34" charset="-78"/>
              </a:rPr>
              <a:t>جامعة صلاح الدين</a:t>
            </a:r>
          </a:p>
          <a:p>
            <a:pPr algn="ctr"/>
            <a:r>
              <a:rPr lang="ar-IQ" sz="4400" b="1" dirty="0">
                <a:latin typeface="13_Sarchia_Anas" panose="020B0604030504040204" pitchFamily="34" charset="-78"/>
                <a:cs typeface="13_Sarchia_Anas" panose="020B0604030504040204" pitchFamily="34" charset="-78"/>
              </a:rPr>
              <a:t>كلية العلوم الإسلامية</a:t>
            </a:r>
          </a:p>
          <a:p>
            <a:pPr algn="ctr"/>
            <a:r>
              <a:rPr lang="ar-IQ" sz="4400" b="1" dirty="0">
                <a:latin typeface="13_Sarchia_Anas" panose="020B0604030504040204" pitchFamily="34" charset="-78"/>
                <a:cs typeface="13_Sarchia_Anas" panose="020B0604030504040204" pitchFamily="34" charset="-78"/>
              </a:rPr>
              <a:t>قسم الشريعة</a:t>
            </a:r>
            <a:endParaRPr lang="ar-IQ" sz="4400" dirty="0"/>
          </a:p>
        </p:txBody>
      </p:sp>
    </p:spTree>
    <p:extLst>
      <p:ext uri="{BB962C8B-B14F-4D97-AF65-F5344CB8AC3E}">
        <p14:creationId xmlns:p14="http://schemas.microsoft.com/office/powerpoint/2010/main" val="126330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سبب تسميته بالناقصة:</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latin typeface="Rabar_025" panose="02040703060201020203" pitchFamily="18" charset="-78"/>
                <a:cs typeface="Rabar_025" panose="02040703060201020203" pitchFamily="18" charset="-78"/>
              </a:rPr>
              <a:t>وسبب تسميته بالناقصة لسببين هما:</a:t>
            </a:r>
          </a:p>
          <a:p>
            <a:pPr algn="r"/>
            <a:r>
              <a:rPr lang="ar-IQ" sz="3900" dirty="0">
                <a:latin typeface="Rabar_025" panose="02040703060201020203" pitchFamily="18" charset="-78"/>
                <a:cs typeface="Rabar_025" panose="02040703060201020203" pitchFamily="18" charset="-78"/>
              </a:rPr>
              <a:t>أ: أنه جزء من أمه، فهو ليس مستقلاً.</a:t>
            </a:r>
          </a:p>
          <a:p>
            <a:pPr algn="r"/>
            <a:r>
              <a:rPr lang="ar-IQ" sz="3900" dirty="0">
                <a:latin typeface="Rabar_025" panose="02040703060201020203" pitchFamily="18" charset="-78"/>
                <a:cs typeface="Rabar_025" panose="02040703060201020203" pitchFamily="18" charset="-78"/>
              </a:rPr>
              <a:t>ب: أنه نفس قائمة، فلذا اعتبرت له أهلية وجوب لكنها جاءت ناقصة.</a:t>
            </a:r>
          </a:p>
          <a:p>
            <a:pPr algn="r"/>
            <a:endParaRPr lang="ar-IQ" sz="3900" dirty="0">
              <a:latin typeface="Rabar_025" panose="02040703060201020203" pitchFamily="18" charset="-78"/>
              <a:cs typeface="Rabar_025" panose="02040703060201020203" pitchFamily="18" charset="-78"/>
            </a:endParaRP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10</a:t>
            </a:fld>
            <a:endParaRPr lang="en-US"/>
          </a:p>
        </p:txBody>
      </p:sp>
    </p:spTree>
    <p:extLst>
      <p:ext uri="{BB962C8B-B14F-4D97-AF65-F5344CB8AC3E}">
        <p14:creationId xmlns:p14="http://schemas.microsoft.com/office/powerpoint/2010/main" val="240169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الحقوق التي تثبت للجنين</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latin typeface="Rabar_025" panose="02040703060201020203" pitchFamily="18" charset="-78"/>
                <a:cs typeface="Rabar_025" panose="02040703060201020203" pitchFamily="18" charset="-78"/>
              </a:rPr>
              <a:t>تثبت للجنين حقوق وهو في بطن أمه ولا يحتاج إلى قبول، وهي:</a:t>
            </a:r>
          </a:p>
          <a:p>
            <a:pPr algn="r"/>
            <a:r>
              <a:rPr lang="ar-IQ" sz="3900" dirty="0">
                <a:latin typeface="Rabar_025" panose="02040703060201020203" pitchFamily="18" charset="-78"/>
                <a:cs typeface="Rabar_025" panose="02040703060201020203" pitchFamily="18" charset="-78"/>
              </a:rPr>
              <a:t>1: الميراث ممن يموت من مورثيه.</a:t>
            </a:r>
          </a:p>
          <a:p>
            <a:pPr algn="r"/>
            <a:r>
              <a:rPr lang="ar-IQ" sz="3900" dirty="0">
                <a:latin typeface="Rabar_025" panose="02040703060201020203" pitchFamily="18" charset="-78"/>
                <a:cs typeface="Rabar_025" panose="02040703060201020203" pitchFamily="18" charset="-78"/>
              </a:rPr>
              <a:t>2: استحقاقه إنتاج ما يوقَف عليه.</a:t>
            </a:r>
          </a:p>
          <a:p>
            <a:pPr algn="r"/>
            <a:r>
              <a:rPr lang="ar-IQ" sz="3900" dirty="0">
                <a:latin typeface="Rabar_025" panose="02040703060201020203" pitchFamily="18" charset="-78"/>
                <a:cs typeface="Rabar_025" panose="02040703060201020203" pitchFamily="18" charset="-78"/>
              </a:rPr>
              <a:t>3: النسب من أبويه.</a:t>
            </a:r>
          </a:p>
          <a:p>
            <a:pPr algn="r"/>
            <a:r>
              <a:rPr lang="ar-IQ" sz="3900" dirty="0">
                <a:latin typeface="Rabar_025" panose="02040703060201020203" pitchFamily="18" charset="-78"/>
                <a:cs typeface="Rabar_025" panose="02040703060201020203" pitchFamily="18" charset="-78"/>
              </a:rPr>
              <a:t>4: الوصية، فيستحق ما يوصى له به.</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11</a:t>
            </a:fld>
            <a:endParaRPr lang="en-US"/>
          </a:p>
        </p:txBody>
      </p:sp>
    </p:spTree>
    <p:extLst>
      <p:ext uri="{BB962C8B-B14F-4D97-AF65-F5344CB8AC3E}">
        <p14:creationId xmlns:p14="http://schemas.microsoft.com/office/powerpoint/2010/main" val="425987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الثانية: أهلية الوجوب الكاملة</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latin typeface="Rabar_025" panose="02040703060201020203" pitchFamily="18" charset="-78"/>
                <a:cs typeface="Rabar_025" panose="02040703060201020203" pitchFamily="18" charset="-78"/>
              </a:rPr>
              <a:t>تثبت لكل إنسان منذ ولادته حياً، ولا تفارقه طيلة حياته، ويصبح بها صالحاً لثبوت الحقوق والالتزام بالواجبات، من حين ولادته إلى طفولته، إلى بلوغه، وعلى أية حال كان، وفي أي طور من أطوار حياته له أهلية وجوب كاملة.</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12</a:t>
            </a:fld>
            <a:endParaRPr lang="en-US"/>
          </a:p>
        </p:txBody>
      </p:sp>
    </p:spTree>
    <p:extLst>
      <p:ext uri="{BB962C8B-B14F-4D97-AF65-F5344CB8AC3E}">
        <p14:creationId xmlns:p14="http://schemas.microsoft.com/office/powerpoint/2010/main" val="66098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أهلية وجوب الصغير</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latin typeface="Rabar_025" panose="02040703060201020203" pitchFamily="18" charset="-78"/>
                <a:cs typeface="Rabar_025" panose="02040703060201020203" pitchFamily="18" charset="-78"/>
              </a:rPr>
              <a:t>الصغير الذي لم يبلغ سن التكليف بعدُ، فإنه يسقط عنه ما يعجر عن أدائه بنفسه كالعبادات والعقوبات، ويبقى ما يمكن لغيره أن يؤديه عنه، كالغرامات والأعواض والنفقات، فيؤديها عنه وليه.</a:t>
            </a:r>
          </a:p>
          <a:p>
            <a:pPr algn="r"/>
            <a:r>
              <a:rPr lang="ar-IQ" sz="3900" dirty="0">
                <a:latin typeface="Rabar_025" panose="02040703060201020203" pitchFamily="18" charset="-78"/>
                <a:cs typeface="Rabar_025" panose="02040703060201020203" pitchFamily="18" charset="-78"/>
              </a:rPr>
              <a:t>وبالتالي فكل حق يمكن أداؤه عن الصبي يجب عليه من قبل وليه، وما </a:t>
            </a:r>
            <a:r>
              <a:rPr lang="ar-IQ" sz="3900" dirty="0" err="1">
                <a:latin typeface="Rabar_025" panose="02040703060201020203" pitchFamily="18" charset="-78"/>
                <a:cs typeface="Rabar_025" panose="02040703060201020203" pitchFamily="18" charset="-78"/>
              </a:rPr>
              <a:t>لايمكن</a:t>
            </a:r>
            <a:r>
              <a:rPr lang="ar-IQ" sz="3900" dirty="0">
                <a:latin typeface="Rabar_025" panose="02040703060201020203" pitchFamily="18" charset="-78"/>
                <a:cs typeface="Rabar_025" panose="02040703060201020203" pitchFamily="18" charset="-78"/>
              </a:rPr>
              <a:t> أداؤه عنه لا يجب عليه، وعلى التفصيل الآتي:</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13</a:t>
            </a:fld>
            <a:endParaRPr lang="en-US"/>
          </a:p>
        </p:txBody>
      </p:sp>
    </p:spTree>
    <p:extLst>
      <p:ext uri="{BB962C8B-B14F-4D97-AF65-F5344CB8AC3E}">
        <p14:creationId xmlns:p14="http://schemas.microsoft.com/office/powerpoint/2010/main" val="344035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أهلية وجوب الصغير</a:t>
            </a:r>
          </a:p>
        </p:txBody>
      </p:sp>
      <p:sp>
        <p:nvSpPr>
          <p:cNvPr id="3" name="عنوان فرعي 2"/>
          <p:cNvSpPr>
            <a:spLocks noGrp="1"/>
          </p:cNvSpPr>
          <p:nvPr>
            <p:ph type="subTitle" idx="1"/>
          </p:nvPr>
        </p:nvSpPr>
        <p:spPr>
          <a:xfrm>
            <a:off x="605308" y="1175657"/>
            <a:ext cx="10093172" cy="5144466"/>
          </a:xfrm>
        </p:spPr>
        <p:txBody>
          <a:bodyPr>
            <a:normAutofit lnSpcReduction="10000"/>
          </a:bodyPr>
          <a:lstStyle/>
          <a:p>
            <a:pPr algn="r"/>
            <a:r>
              <a:rPr lang="ar-IQ" sz="3900" dirty="0">
                <a:latin typeface="Rabar_025" panose="02040703060201020203" pitchFamily="18" charset="-78"/>
                <a:cs typeface="Rabar_025" panose="02040703060201020203" pitchFamily="18" charset="-78"/>
              </a:rPr>
              <a:t>1: </a:t>
            </a:r>
            <a:r>
              <a:rPr lang="ar-IQ" sz="3900" dirty="0" err="1">
                <a:latin typeface="Rabar_025" panose="02040703060201020203" pitchFamily="18" charset="-78"/>
                <a:cs typeface="Rabar_025" panose="02040703060201020203" pitchFamily="18" charset="-78"/>
              </a:rPr>
              <a:t>ماكان</a:t>
            </a:r>
            <a:r>
              <a:rPr lang="ar-IQ" sz="3900" dirty="0">
                <a:latin typeface="Rabar_025" panose="02040703060201020203" pitchFamily="18" charset="-78"/>
                <a:cs typeface="Rabar_025" panose="02040703060201020203" pitchFamily="18" charset="-78"/>
              </a:rPr>
              <a:t> من حقوق مالية، كضمان المتلفات ونفقة الزوجة والأقارب، فتجب على الصبي لأن المقصود منها هو المال، ويؤديها عنه وليه.</a:t>
            </a:r>
          </a:p>
          <a:p>
            <a:pPr algn="r"/>
            <a:r>
              <a:rPr lang="ar-IQ" sz="3900" dirty="0">
                <a:latin typeface="Rabar_025" panose="02040703060201020203" pitchFamily="18" charset="-78"/>
                <a:cs typeface="Rabar_025" panose="02040703060201020203" pitchFamily="18" charset="-78"/>
              </a:rPr>
              <a:t>2: </a:t>
            </a:r>
            <a:r>
              <a:rPr lang="ar-IQ" sz="3900" dirty="0" err="1">
                <a:latin typeface="Rabar_025" panose="02040703060201020203" pitchFamily="18" charset="-78"/>
                <a:cs typeface="Rabar_025" panose="02040703060201020203" pitchFamily="18" charset="-78"/>
              </a:rPr>
              <a:t>وماكان</a:t>
            </a:r>
            <a:r>
              <a:rPr lang="ar-IQ" sz="3900" dirty="0">
                <a:latin typeface="Rabar_025" panose="02040703060201020203" pitchFamily="18" charset="-78"/>
                <a:cs typeface="Rabar_025" panose="02040703060201020203" pitchFamily="18" charset="-78"/>
              </a:rPr>
              <a:t> متعلقا بالجناية، فيؤاخذ الطفل مالياً لا بدنيا، فلا تجب عليه القصاص، </a:t>
            </a:r>
            <a:r>
              <a:rPr lang="ar-IQ" sz="3900" dirty="0" err="1">
                <a:latin typeface="Rabar_025" panose="02040703060201020203" pitchFamily="18" charset="-78"/>
                <a:cs typeface="Rabar_025" panose="02040703060201020203" pitchFamily="18" charset="-78"/>
              </a:rPr>
              <a:t>ولاتنتقل</a:t>
            </a:r>
            <a:r>
              <a:rPr lang="ar-IQ" sz="3900" dirty="0">
                <a:latin typeface="Rabar_025" panose="02040703060201020203" pitchFamily="18" charset="-78"/>
                <a:cs typeface="Rabar_025" panose="02040703060201020203" pitchFamily="18" charset="-78"/>
              </a:rPr>
              <a:t> إلى وليه حيث القصاص </a:t>
            </a:r>
            <a:r>
              <a:rPr lang="ar-IQ" sz="3900" dirty="0" err="1">
                <a:latin typeface="Rabar_025" panose="02040703060201020203" pitchFamily="18" charset="-78"/>
                <a:cs typeface="Rabar_025" panose="02040703060201020203" pitchFamily="18" charset="-78"/>
              </a:rPr>
              <a:t>لاتنتقل</a:t>
            </a:r>
            <a:r>
              <a:rPr lang="ar-IQ" sz="3900" dirty="0">
                <a:latin typeface="Rabar_025" panose="02040703060201020203" pitchFamily="18" charset="-78"/>
                <a:cs typeface="Rabar_025" panose="02040703060201020203" pitchFamily="18" charset="-78"/>
              </a:rPr>
              <a:t>، لكن يؤاخذ بالدية التي هي حق مالي، فتجب عليه، ويؤديها عنه وليه، فهو حق قابل للنيابة.</a:t>
            </a:r>
          </a:p>
          <a:p>
            <a:pPr algn="r"/>
            <a:r>
              <a:rPr lang="ar-IQ" sz="3900" dirty="0">
                <a:latin typeface="Rabar_025" panose="02040703060201020203" pitchFamily="18" charset="-78"/>
                <a:cs typeface="Rabar_025" panose="02040703060201020203" pitchFamily="18" charset="-78"/>
              </a:rPr>
              <a:t>3: وأما زكاة، فتجب في مال الصبي عند الجمهور، </a:t>
            </a:r>
            <a:r>
              <a:rPr lang="ar-IQ" sz="3900" dirty="0" err="1">
                <a:latin typeface="Rabar_025" panose="02040703060201020203" pitchFamily="18" charset="-78"/>
                <a:cs typeface="Rabar_025" panose="02040703060201020203" pitchFamily="18" charset="-78"/>
              </a:rPr>
              <a:t>ولاتجب</a:t>
            </a:r>
            <a:r>
              <a:rPr lang="ar-IQ" sz="3900" dirty="0">
                <a:latin typeface="Rabar_025" panose="02040703060201020203" pitchFamily="18" charset="-78"/>
                <a:cs typeface="Rabar_025" panose="02040703060201020203" pitchFamily="18" charset="-78"/>
              </a:rPr>
              <a:t> فيه عند الحنفية.</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14</a:t>
            </a:fld>
            <a:endParaRPr lang="en-US"/>
          </a:p>
        </p:txBody>
      </p:sp>
    </p:spTree>
    <p:extLst>
      <p:ext uri="{BB962C8B-B14F-4D97-AF65-F5344CB8AC3E}">
        <p14:creationId xmlns:p14="http://schemas.microsoft.com/office/powerpoint/2010/main" val="1636294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ثانياً: أهلية الأداء</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solidFill>
                  <a:srgbClr val="FF0000"/>
                </a:solidFill>
                <a:latin typeface="Rabar_025" panose="02040703060201020203" pitchFamily="18" charset="-78"/>
                <a:cs typeface="Rabar_025" panose="02040703060201020203" pitchFamily="18" charset="-78"/>
              </a:rPr>
              <a:t>أهلية الأداء: </a:t>
            </a:r>
            <a:r>
              <a:rPr lang="ar-IQ" sz="3900" dirty="0">
                <a:latin typeface="Rabar_025" panose="02040703060201020203" pitchFamily="18" charset="-78"/>
                <a:cs typeface="Rabar_025" panose="02040703060201020203" pitchFamily="18" charset="-78"/>
              </a:rPr>
              <a:t>هي صلاحية الإنسان لصدور الأفعال والأقوال منه، على وجه يُعتَدُّ به شرعاً.</a:t>
            </a:r>
          </a:p>
          <a:p>
            <a:pPr algn="r"/>
            <a:r>
              <a:rPr lang="ar-IQ" sz="3900" dirty="0">
                <a:latin typeface="Rabar_025" panose="02040703060201020203" pitchFamily="18" charset="-78"/>
                <a:cs typeface="Rabar_025" panose="02040703060201020203" pitchFamily="18" charset="-78"/>
              </a:rPr>
              <a:t>أي إذا صدر منه عقد أو تصرفٌ كان معتبراً شرعاً، وترتبت عليه أحكامه، فإذا أدى عبادة كان أداؤه معتبراً شرعاً ومسقِطاً للواجب، وإذا جنى على غيره أُخذ بجنايته، وعوقب عليها بدنياً أو مالياً.</a:t>
            </a:r>
          </a:p>
          <a:p>
            <a:pPr algn="r"/>
            <a:r>
              <a:rPr lang="ar-IQ" sz="3900" dirty="0">
                <a:latin typeface="Rabar_025" panose="02040703060201020203" pitchFamily="18" charset="-78"/>
                <a:cs typeface="Rabar_025" panose="02040703060201020203" pitchFamily="18" charset="-78"/>
              </a:rPr>
              <a:t>وأهلية الأداء هي المسؤولية، ومناطها في الإنسان التمييز بالعقل.</a:t>
            </a:r>
          </a:p>
          <a:p>
            <a:pPr algn="r"/>
            <a:endParaRPr lang="ar-IQ" sz="3900" dirty="0">
              <a:latin typeface="Rabar_025" panose="02040703060201020203" pitchFamily="18" charset="-78"/>
              <a:cs typeface="Rabar_025" panose="02040703060201020203" pitchFamily="18" charset="-78"/>
            </a:endParaRP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15</a:t>
            </a:fld>
            <a:endParaRPr lang="en-US"/>
          </a:p>
        </p:txBody>
      </p:sp>
    </p:spTree>
    <p:extLst>
      <p:ext uri="{BB962C8B-B14F-4D97-AF65-F5344CB8AC3E}">
        <p14:creationId xmlns:p14="http://schemas.microsoft.com/office/powerpoint/2010/main" val="21941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400" dirty="0">
                <a:solidFill>
                  <a:srgbClr val="C00000"/>
                </a:solidFill>
                <a:latin typeface="Rabar_025" panose="02040703060201020203" pitchFamily="18" charset="-78"/>
                <a:cs typeface="Rabar_025" panose="02040703060201020203" pitchFamily="18" charset="-78"/>
              </a:rPr>
              <a:t>حالات الإنسان بالنسبة لأهلية الأداء</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latin typeface="Rabar_025" panose="02040703060201020203" pitchFamily="18" charset="-78"/>
                <a:cs typeface="Rabar_025" panose="02040703060201020203" pitchFamily="18" charset="-78"/>
              </a:rPr>
              <a:t>أ: فاقد أهلية الأداء..</a:t>
            </a:r>
          </a:p>
          <a:p>
            <a:pPr algn="r"/>
            <a:r>
              <a:rPr lang="ar-IQ" sz="3900" dirty="0">
                <a:latin typeface="Rabar_025" panose="02040703060201020203" pitchFamily="18" charset="-78"/>
                <a:cs typeface="Rabar_025" panose="02040703060201020203" pitchFamily="18" charset="-78"/>
              </a:rPr>
              <a:t>ب: أهلية الأداء الناقصة.</a:t>
            </a:r>
          </a:p>
          <a:p>
            <a:pPr algn="r"/>
            <a:r>
              <a:rPr lang="ar-IQ" sz="3900" dirty="0">
                <a:latin typeface="Rabar_025" panose="02040703060201020203" pitchFamily="18" charset="-78"/>
                <a:cs typeface="Rabar_025" panose="02040703060201020203" pitchFamily="18" charset="-78"/>
              </a:rPr>
              <a:t>ج: أهلية الأداء الكاملة.</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16</a:t>
            </a:fld>
            <a:endParaRPr lang="en-US"/>
          </a:p>
        </p:txBody>
      </p:sp>
    </p:spTree>
    <p:extLst>
      <p:ext uri="{BB962C8B-B14F-4D97-AF65-F5344CB8AC3E}">
        <p14:creationId xmlns:p14="http://schemas.microsoft.com/office/powerpoint/2010/main" val="2087089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حالات الإنسان بالنسبة لأهلية الأداء</a:t>
            </a:r>
          </a:p>
        </p:txBody>
      </p:sp>
      <p:sp>
        <p:nvSpPr>
          <p:cNvPr id="3" name="عنوان فرعي 2"/>
          <p:cNvSpPr>
            <a:spLocks noGrp="1"/>
          </p:cNvSpPr>
          <p:nvPr>
            <p:ph type="subTitle" idx="1"/>
          </p:nvPr>
        </p:nvSpPr>
        <p:spPr>
          <a:xfrm>
            <a:off x="605308" y="1175657"/>
            <a:ext cx="10093172" cy="5144466"/>
          </a:xfrm>
        </p:spPr>
        <p:txBody>
          <a:bodyPr>
            <a:normAutofit fontScale="92500" lnSpcReduction="10000"/>
          </a:bodyPr>
          <a:lstStyle/>
          <a:p>
            <a:pPr algn="r">
              <a:lnSpc>
                <a:spcPct val="100000"/>
              </a:lnSpc>
            </a:pPr>
            <a:r>
              <a:rPr lang="ar-IQ" sz="4200" dirty="0">
                <a:solidFill>
                  <a:srgbClr val="FF0000"/>
                </a:solidFill>
                <a:latin typeface="Rabar_025" panose="02040703060201020203" pitchFamily="18" charset="-78"/>
                <a:cs typeface="Rabar_025" panose="02040703060201020203" pitchFamily="18" charset="-78"/>
              </a:rPr>
              <a:t>أ: فاقد أهلية الأداء.</a:t>
            </a:r>
          </a:p>
          <a:p>
            <a:pPr algn="r"/>
            <a:r>
              <a:rPr lang="ar-IQ" sz="3900" dirty="0">
                <a:latin typeface="Rabar_025" panose="02040703060201020203" pitchFamily="18" charset="-78"/>
                <a:cs typeface="Rabar_025" panose="02040703060201020203" pitchFamily="18" charset="-78"/>
              </a:rPr>
              <a:t> هو الطفل في زمن طفولته، والمجنون في أي سن كان. فكل منهما لكونه لا عقل له، لا أهلية أداء له.</a:t>
            </a:r>
          </a:p>
          <a:p>
            <a:pPr algn="r"/>
            <a:r>
              <a:rPr lang="ar-IQ" sz="3900" dirty="0">
                <a:latin typeface="Rabar_025" panose="02040703060201020203" pitchFamily="18" charset="-78"/>
                <a:cs typeface="Rabar_025" panose="02040703060201020203" pitchFamily="18" charset="-78"/>
              </a:rPr>
              <a:t> وكل من الصبي والمجنون لا تترتب آثار شرعية على أقواله ولا على أفعاله، فعقوده وتصرفاته باطلة، غاية الأمر أنه إذا جنى أحدهما على نفس أو مال يؤاخذ ماليا لا بدنيا، فإذا قتل الطفل أو المجنون أو أتلف مال غيره ضمن دية القتيل أو ما أتلفه ولكنه لا يقتص منه. </a:t>
            </a:r>
          </a:p>
          <a:p>
            <a:pPr algn="r"/>
            <a:r>
              <a:rPr lang="ar-IQ" sz="3900" dirty="0">
                <a:latin typeface="Rabar_025" panose="02040703060201020203" pitchFamily="18" charset="-78"/>
                <a:cs typeface="Rabar_025" panose="02040703060201020203" pitchFamily="18" charset="-78"/>
              </a:rPr>
              <a:t>وهذا معنى قول الفقهاء: "عمد الطفل أو المجنون خطأ"؛ لأنه ما دام لا يوجد العقل لا يوجد القصد فلا يوجد العمد.</a:t>
            </a:r>
          </a:p>
          <a:p>
            <a:pPr algn="r"/>
            <a:endParaRPr lang="ar-IQ" sz="3900" dirty="0">
              <a:latin typeface="Rabar_025" panose="02040703060201020203" pitchFamily="18" charset="-78"/>
              <a:cs typeface="Rabar_025" panose="02040703060201020203" pitchFamily="18" charset="-78"/>
            </a:endParaRP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17</a:t>
            </a:fld>
            <a:endParaRPr lang="en-US"/>
          </a:p>
        </p:txBody>
      </p:sp>
    </p:spTree>
    <p:extLst>
      <p:ext uri="{BB962C8B-B14F-4D97-AF65-F5344CB8AC3E}">
        <p14:creationId xmlns:p14="http://schemas.microsoft.com/office/powerpoint/2010/main" val="359051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حالات الإنسان بالنسبة لأهلية الأداء</a:t>
            </a:r>
          </a:p>
        </p:txBody>
      </p:sp>
      <p:sp>
        <p:nvSpPr>
          <p:cNvPr id="3" name="عنوان فرعي 2"/>
          <p:cNvSpPr>
            <a:spLocks noGrp="1"/>
          </p:cNvSpPr>
          <p:nvPr>
            <p:ph type="subTitle" idx="1"/>
          </p:nvPr>
        </p:nvSpPr>
        <p:spPr>
          <a:xfrm>
            <a:off x="605308" y="1175657"/>
            <a:ext cx="10093172" cy="5144466"/>
          </a:xfrm>
        </p:spPr>
        <p:txBody>
          <a:bodyPr>
            <a:normAutofit fontScale="70000" lnSpcReduction="20000"/>
          </a:bodyPr>
          <a:lstStyle/>
          <a:p>
            <a:pPr algn="r">
              <a:lnSpc>
                <a:spcPct val="110000"/>
              </a:lnSpc>
            </a:pPr>
            <a:r>
              <a:rPr lang="ar-IQ" sz="5600" dirty="0">
                <a:solidFill>
                  <a:srgbClr val="FF0000"/>
                </a:solidFill>
                <a:latin typeface="Rabar_025" panose="02040703060201020203" pitchFamily="18" charset="-78"/>
                <a:cs typeface="Rabar_025" panose="02040703060201020203" pitchFamily="18" charset="-78"/>
              </a:rPr>
              <a:t>ب: أهلية الأداء الناقصة.</a:t>
            </a:r>
          </a:p>
          <a:p>
            <a:pPr algn="r"/>
            <a:r>
              <a:rPr lang="ar-IQ" sz="3900" dirty="0">
                <a:latin typeface="Rabar_025" panose="02040703060201020203" pitchFamily="18" charset="-78"/>
                <a:cs typeface="Rabar_025" panose="02040703060201020203" pitchFamily="18" charset="-78"/>
              </a:rPr>
              <a:t> هو الطفل المميز الذي لم يبلغ الحلم، وهذا يصدق على الصبي في دور التمييز قبل البلوغ، ويصدق على المعتوه، فإن المعتوه ليس مختل العقل ولا فاقده ولكنه ضعيف العقل ناقصه، فحكمه حكم الصبي المميز. </a:t>
            </a:r>
          </a:p>
          <a:p>
            <a:pPr algn="r"/>
            <a:r>
              <a:rPr lang="ar-IQ" sz="3900" dirty="0">
                <a:latin typeface="Rabar_025" panose="02040703060201020203" pitchFamily="18" charset="-78"/>
                <a:cs typeface="Rabar_025" panose="02040703060201020203" pitchFamily="18" charset="-78"/>
              </a:rPr>
              <a:t>وكل منهما لوجود وثبوت أصل أهلية الأداء له بالتمييز، تصح تصرفاته النافعة له نفعا محضا، كقبوله الهبات والصدقات بدون إذن وليه.</a:t>
            </a:r>
          </a:p>
          <a:p>
            <a:pPr algn="r"/>
            <a:r>
              <a:rPr lang="ar-IQ" sz="3900" dirty="0">
                <a:latin typeface="Rabar_025" panose="02040703060201020203" pitchFamily="18" charset="-78"/>
                <a:cs typeface="Rabar_025" panose="02040703060201020203" pitchFamily="18" charset="-78"/>
              </a:rPr>
              <a:t>وأما تصرفاته الضارة بماله ضررا محضا، كتبرعاته، وإسقاطاته، فلا تصح أصلا ولو أجازها وليه، فهبته ووصيته ووقفه وطلاقه وإعتاقه كل هذه باطلة ولا تلحقها إجازة وليه.</a:t>
            </a:r>
          </a:p>
          <a:p>
            <a:pPr algn="r"/>
            <a:r>
              <a:rPr lang="ar-IQ" sz="3900" dirty="0">
                <a:latin typeface="Rabar_025" panose="02040703060201020203" pitchFamily="18" charset="-78"/>
                <a:cs typeface="Rabar_025" panose="02040703060201020203" pitchFamily="18" charset="-78"/>
              </a:rPr>
              <a:t>وأما تصرفاته الدائرة بين النفع له والضرر به، فتصح منه ولكنها تكون موقوفة على إذن وليه بها. فإن أجاز وليه العقد أو التصرف نفذ، وإن لم يجزه بطل.</a:t>
            </a:r>
          </a:p>
          <a:p>
            <a:pPr algn="r"/>
            <a:r>
              <a:rPr lang="ar-IQ" sz="3900" dirty="0">
                <a:latin typeface="Rabar_025" panose="02040703060201020203" pitchFamily="18" charset="-78"/>
                <a:cs typeface="Rabar_025" panose="02040703060201020203" pitchFamily="18" charset="-78"/>
              </a:rPr>
              <a:t>فصحة أصل هذه العقود والتصرفات من المميز أو المعتوه مبنية على ثبوت أصل أهلية الأداء له، وجعلها موقوفة على إذن الولي مبني على نقص هذه الأهلية، فإذا انضم الولي أو إجازته إلى التصرف جبر هذا النقص، فاعتبر العقد أو التصرف من ذي أهلية كاملة.</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18</a:t>
            </a:fld>
            <a:endParaRPr lang="en-US"/>
          </a:p>
        </p:txBody>
      </p:sp>
    </p:spTree>
    <p:extLst>
      <p:ext uri="{BB962C8B-B14F-4D97-AF65-F5344CB8AC3E}">
        <p14:creationId xmlns:p14="http://schemas.microsoft.com/office/powerpoint/2010/main" val="3717889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حالات الإنسان بالنسبة لأهلية الأداء</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solidFill>
                  <a:srgbClr val="FF0000"/>
                </a:solidFill>
                <a:latin typeface="Rabar_025" panose="02040703060201020203" pitchFamily="18" charset="-78"/>
                <a:cs typeface="Rabar_025" panose="02040703060201020203" pitchFamily="18" charset="-78"/>
              </a:rPr>
              <a:t>ج: أهلية الأداء الكاملة</a:t>
            </a:r>
            <a:r>
              <a:rPr lang="ar-IQ" sz="3900" dirty="0">
                <a:latin typeface="Rabar_025" panose="02040703060201020203" pitchFamily="18" charset="-78"/>
                <a:cs typeface="Rabar_025" panose="02040703060201020203" pitchFamily="18" charset="-78"/>
              </a:rPr>
              <a:t>.</a:t>
            </a:r>
          </a:p>
          <a:p>
            <a:pPr algn="r"/>
            <a:r>
              <a:rPr lang="ar-IQ" sz="3900" dirty="0">
                <a:latin typeface="Rabar_025" panose="02040703060201020203" pitchFamily="18" charset="-78"/>
                <a:cs typeface="Rabar_025" panose="02040703060201020203" pitchFamily="18" charset="-78"/>
              </a:rPr>
              <a:t> وهو من بلغ الحلم عاقلا، فأهلية الأداء الكاملة تتحقق ببلوغ الإنسان عاقلا.</a:t>
            </a:r>
          </a:p>
          <a:p>
            <a:pPr algn="r"/>
            <a:r>
              <a:rPr lang="ar-IQ" sz="3900" dirty="0">
                <a:latin typeface="Rabar_025" panose="02040703060201020203" pitchFamily="18" charset="-78"/>
                <a:cs typeface="Rabar_025" panose="02040703060201020203" pitchFamily="18" charset="-78"/>
              </a:rPr>
              <a:t>والأصل أن أهلية الأداء بالعقل، ولكنها ربطت بالبلوغ؛ لأن البلوغ مظنة العقل، </a:t>
            </a:r>
            <a:r>
              <a:rPr lang="ar-IQ" sz="3900" dirty="0">
                <a:solidFill>
                  <a:srgbClr val="FF0000"/>
                </a:solidFill>
                <a:latin typeface="Rabar_025" panose="02040703060201020203" pitchFamily="18" charset="-78"/>
                <a:cs typeface="Rabar_025" panose="02040703060201020203" pitchFamily="18" charset="-78"/>
              </a:rPr>
              <a:t>والأحكام</a:t>
            </a:r>
            <a:r>
              <a:rPr lang="ar-IQ" sz="3900" dirty="0">
                <a:latin typeface="Rabar_025" panose="02040703060201020203" pitchFamily="18" charset="-78"/>
                <a:cs typeface="Rabar_025" panose="02040703060201020203" pitchFamily="18" charset="-78"/>
              </a:rPr>
              <a:t> </a:t>
            </a:r>
            <a:r>
              <a:rPr lang="ar-IQ" sz="3900" dirty="0">
                <a:solidFill>
                  <a:srgbClr val="FF0000"/>
                </a:solidFill>
                <a:latin typeface="Rabar_025" panose="02040703060201020203" pitchFamily="18" charset="-78"/>
                <a:cs typeface="Rabar_025" panose="02040703060201020203" pitchFamily="18" charset="-78"/>
              </a:rPr>
              <a:t>تربط</a:t>
            </a:r>
            <a:r>
              <a:rPr lang="ar-IQ" sz="3900" dirty="0">
                <a:latin typeface="Rabar_025" panose="02040703060201020203" pitchFamily="18" charset="-78"/>
                <a:cs typeface="Rabar_025" panose="02040703060201020203" pitchFamily="18" charset="-78"/>
              </a:rPr>
              <a:t> </a:t>
            </a:r>
            <a:r>
              <a:rPr lang="ar-IQ" sz="3900" dirty="0">
                <a:solidFill>
                  <a:srgbClr val="FF0000"/>
                </a:solidFill>
                <a:latin typeface="Rabar_025" panose="02040703060201020203" pitchFamily="18" charset="-78"/>
                <a:cs typeface="Rabar_025" panose="02040703060201020203" pitchFamily="18" charset="-78"/>
              </a:rPr>
              <a:t>بعلل</a:t>
            </a:r>
            <a:r>
              <a:rPr lang="ar-IQ" sz="3900" dirty="0">
                <a:latin typeface="Rabar_025" panose="02040703060201020203" pitchFamily="18" charset="-78"/>
                <a:cs typeface="Rabar_025" panose="02040703060201020203" pitchFamily="18" charset="-78"/>
              </a:rPr>
              <a:t> </a:t>
            </a:r>
            <a:r>
              <a:rPr lang="ar-IQ" sz="3900" dirty="0">
                <a:solidFill>
                  <a:srgbClr val="FF0000"/>
                </a:solidFill>
                <a:latin typeface="Rabar_025" panose="02040703060201020203" pitchFamily="18" charset="-78"/>
                <a:cs typeface="Rabar_025" panose="02040703060201020203" pitchFamily="18" charset="-78"/>
              </a:rPr>
              <a:t>ظاهرة</a:t>
            </a:r>
            <a:r>
              <a:rPr lang="ar-IQ" sz="3900" dirty="0">
                <a:latin typeface="Rabar_025" panose="02040703060201020203" pitchFamily="18" charset="-78"/>
                <a:cs typeface="Rabar_025" panose="02040703060201020203" pitchFamily="18" charset="-78"/>
              </a:rPr>
              <a:t> </a:t>
            </a:r>
            <a:r>
              <a:rPr lang="ar-IQ" sz="3900" dirty="0">
                <a:solidFill>
                  <a:srgbClr val="FF0000"/>
                </a:solidFill>
                <a:latin typeface="Rabar_025" panose="02040703060201020203" pitchFamily="18" charset="-78"/>
                <a:cs typeface="Rabar_025" panose="02040703060201020203" pitchFamily="18" charset="-78"/>
              </a:rPr>
              <a:t>منضبطة</a:t>
            </a:r>
            <a:r>
              <a:rPr lang="ar-IQ" sz="3900" dirty="0">
                <a:latin typeface="Rabar_025" panose="02040703060201020203" pitchFamily="18" charset="-78"/>
                <a:cs typeface="Rabar_025" panose="02040703060201020203" pitchFamily="18" charset="-78"/>
              </a:rPr>
              <a:t>، فالبالغ سواء كان بلوغه بالسن أو بالعلامات يعتبر عاقلا وأهلا للأداء كامل الأهلية ما لم يوجد ما يدل على اختلال عقله أو نقصه.</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19</a:t>
            </a:fld>
            <a:endParaRPr lang="en-US"/>
          </a:p>
        </p:txBody>
      </p:sp>
    </p:spTree>
    <p:extLst>
      <p:ext uri="{BB962C8B-B14F-4D97-AF65-F5344CB8AC3E}">
        <p14:creationId xmlns:p14="http://schemas.microsoft.com/office/powerpoint/2010/main" val="1371519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5494" y="141668"/>
            <a:ext cx="11331198" cy="6581103"/>
          </a:xfrm>
        </p:spPr>
        <p:txBody>
          <a:bodyPr anchor="t">
            <a:normAutofit/>
          </a:bodyPr>
          <a:lstStyle/>
          <a:p>
            <a:pPr rtl="1">
              <a:lnSpc>
                <a:spcPct val="100000"/>
              </a:lnSpc>
            </a:pPr>
            <a:r>
              <a:rPr lang="ar-IQ" sz="13800" dirty="0">
                <a:solidFill>
                  <a:srgbClr val="002060"/>
                </a:solidFill>
                <a:latin typeface="56_Sarchia_Kurdish_Bold" panose="02040703060201020203" pitchFamily="18" charset="-78"/>
                <a:ea typeface="+mn-ea"/>
                <a:cs typeface="56_Sarchia_Kurdish_Bold" panose="02040703060201020203" pitchFamily="18" charset="-78"/>
              </a:rPr>
              <a:t>مدخل إلى أصولِ الفقه</a:t>
            </a:r>
            <a:endParaRPr lang="en-US" sz="13800" b="0" dirty="0">
              <a:solidFill>
                <a:srgbClr val="002060"/>
              </a:solidFill>
              <a:effectLst/>
              <a:latin typeface="56_Sarchia_Kurdish_Bold" panose="02040703060201020203" pitchFamily="18" charset="-78"/>
              <a:ea typeface="+mn-ea"/>
              <a:cs typeface="56_Sarchia_Kurdish_Bold" panose="02040703060201020203" pitchFamily="18" charset="-78"/>
            </a:endParaRPr>
          </a:p>
        </p:txBody>
      </p:sp>
      <p:sp>
        <p:nvSpPr>
          <p:cNvPr id="4" name="عنصر نائب للتاريخ 3"/>
          <p:cNvSpPr>
            <a:spLocks noGrp="1"/>
          </p:cNvSpPr>
          <p:nvPr>
            <p:ph type="dt" sz="half" idx="10"/>
          </p:nvPr>
        </p:nvSpPr>
        <p:spPr>
          <a:xfrm>
            <a:off x="10266546" y="6223924"/>
            <a:ext cx="1470871" cy="365125"/>
          </a:xfrm>
        </p:spPr>
        <p:txBody>
          <a:bodyPr/>
          <a:lstStyle/>
          <a:p>
            <a:pPr algn="ctr"/>
            <a:fld id="{0D83593F-05CC-4199-AAB6-E55A7C06A9F8}"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a:solidFill>
                  <a:schemeClr val="tx2"/>
                </a:solidFill>
              </a:rPr>
              <a:t>مدخل الى اصول الفقه                                                   د. ابراهيم 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2</a:t>
            </a:fld>
            <a:endParaRPr lang="en-US"/>
          </a:p>
        </p:txBody>
      </p:sp>
      <p:sp>
        <p:nvSpPr>
          <p:cNvPr id="3" name="مستطيل: زوايا مستديرة 2">
            <a:extLst>
              <a:ext uri="{FF2B5EF4-FFF2-40B4-BE49-F238E27FC236}">
                <a16:creationId xmlns:a16="http://schemas.microsoft.com/office/drawing/2014/main" id="{30491705-6CF5-4CEB-9AC3-9D24AF56A7B0}"/>
              </a:ext>
            </a:extLst>
          </p:cNvPr>
          <p:cNvSpPr/>
          <p:nvPr/>
        </p:nvSpPr>
        <p:spPr>
          <a:xfrm>
            <a:off x="924444" y="3336324"/>
            <a:ext cx="8715945" cy="2823519"/>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rtl="1"/>
            <a:r>
              <a:rPr lang="ar-OM" sz="2800" dirty="0" err="1">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پر</a:t>
            </a:r>
            <a:r>
              <a:rPr lang="ar-IQ" sz="2800" dirty="0" err="1">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ؤفيسؤرى</a:t>
            </a:r>
            <a:r>
              <a:rPr lang="ar-IQ" sz="2800" dirty="0">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 </a:t>
            </a:r>
            <a:r>
              <a:rPr lang="ar-IQ" sz="2800" dirty="0" err="1">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ياريدةدةر</a:t>
            </a:r>
            <a:r>
              <a:rPr lang="ar-IQ" sz="2800" dirty="0">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 </a:t>
            </a:r>
            <a:r>
              <a:rPr lang="ar-IQ" sz="2800" dirty="0" err="1">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دكتؤر</a:t>
            </a:r>
            <a:r>
              <a:rPr lang="ar-IQ" sz="2800" dirty="0">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 </a:t>
            </a:r>
            <a:r>
              <a:rPr lang="ar-IQ" sz="2800" dirty="0" err="1">
                <a:solidFill>
                  <a:schemeClr val="tx1"/>
                </a:solidFill>
                <a:effectLst>
                  <a:outerShdw blurRad="50800" dist="38100" dir="2700000" algn="tl" rotWithShape="0">
                    <a:srgbClr val="000000">
                      <a:alpha val="48000"/>
                    </a:srgbClr>
                  </a:outerShdw>
                </a:effectLst>
                <a:latin typeface="Rabar_022" panose="02040503050201020203" pitchFamily="18" charset="-78"/>
                <a:cs typeface="Rabar_022" panose="02040503050201020203" pitchFamily="18" charset="-78"/>
              </a:rPr>
              <a:t>ابراهیم</a:t>
            </a:r>
            <a:r>
              <a:rPr lang="ar-IQ" sz="2800" dirty="0">
                <a:solidFill>
                  <a:schemeClr val="tx1"/>
                </a:solidFill>
                <a:effectLst>
                  <a:outerShdw blurRad="50800" dist="38100" dir="2700000" algn="tl" rotWithShape="0">
                    <a:srgbClr val="000000">
                      <a:alpha val="48000"/>
                    </a:srgbClr>
                  </a:outerShdw>
                </a:effectLst>
                <a:latin typeface="Rabar_022" panose="02040503050201020203" pitchFamily="18" charset="-78"/>
                <a:cs typeface="Rabar_022" panose="02040503050201020203" pitchFamily="18" charset="-78"/>
              </a:rPr>
              <a:t> احمد </a:t>
            </a:r>
            <a:r>
              <a:rPr lang="ar-IQ" sz="2800" dirty="0" err="1">
                <a:solidFill>
                  <a:schemeClr val="tx1"/>
                </a:solidFill>
                <a:effectLst>
                  <a:outerShdw blurRad="50800" dist="38100" dir="2700000" algn="tl" rotWithShape="0">
                    <a:srgbClr val="000000">
                      <a:alpha val="48000"/>
                    </a:srgbClr>
                  </a:outerShdw>
                </a:effectLst>
                <a:latin typeface="Rabar_022" panose="02040503050201020203" pitchFamily="18" charset="-78"/>
                <a:cs typeface="Rabar_022" panose="02040503050201020203" pitchFamily="18" charset="-78"/>
              </a:rPr>
              <a:t>سه‌نگه‌سه‌ری</a:t>
            </a:r>
            <a:endParaRPr lang="ar-IQ" sz="2800" dirty="0">
              <a:solidFill>
                <a:schemeClr val="tx1"/>
              </a:solidFill>
              <a:effectLst>
                <a:outerShdw blurRad="50800" dist="38100" dir="2700000" algn="tl" rotWithShape="0">
                  <a:srgbClr val="000000">
                    <a:alpha val="48000"/>
                  </a:srgbClr>
                </a:outerShdw>
              </a:effectLst>
              <a:latin typeface="Rabar_022" panose="02040503050201020203" pitchFamily="18" charset="-78"/>
              <a:cs typeface="Rabar_022" panose="02040503050201020203" pitchFamily="18" charset="-78"/>
            </a:endParaRPr>
          </a:p>
          <a:p>
            <a:pPr algn="ctr" rtl="1"/>
            <a:r>
              <a:rPr lang="ar-IQ" sz="2800" dirty="0" err="1">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دكتؤرا</a:t>
            </a:r>
            <a:r>
              <a:rPr lang="ar-IQ" sz="2800" dirty="0">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 </a:t>
            </a:r>
            <a:r>
              <a:rPr lang="ar-IQ" sz="2800" dirty="0" err="1">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لة</a:t>
            </a:r>
            <a:r>
              <a:rPr lang="ar-IQ" sz="2800" dirty="0">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 فيقهي </a:t>
            </a:r>
            <a:r>
              <a:rPr lang="ar-IQ" sz="2800" dirty="0" err="1">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ئيسلامي</a:t>
            </a:r>
            <a:r>
              <a:rPr lang="ar-IQ" sz="2800" dirty="0">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 </a:t>
            </a:r>
            <a:r>
              <a:rPr lang="ar-IQ" sz="2800" dirty="0" err="1">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rPr>
              <a:t>بةراورد</a:t>
            </a:r>
            <a:endParaRPr lang="ar-IQ" sz="2800" dirty="0">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endParaRPr>
          </a:p>
          <a:p>
            <a:pPr algn="ctr" rtl="1"/>
            <a:endParaRPr lang="ar-IQ" sz="2800" dirty="0">
              <a:solidFill>
                <a:schemeClr val="tx1"/>
              </a:solidFill>
              <a:effectLst>
                <a:outerShdw blurRad="50800" dist="38100" dir="2700000" algn="tl" rotWithShape="0">
                  <a:srgbClr val="000000">
                    <a:alpha val="48000"/>
                  </a:srgbClr>
                </a:outerShdw>
              </a:effectLst>
              <a:latin typeface="Rabar_063" panose="020A0503020102020204" pitchFamily="18" charset="-78"/>
              <a:ea typeface="Rabar_063" panose="020A0503020102020204" pitchFamily="18" charset="-78"/>
              <a:cs typeface="Rabar_063" panose="020A0503020102020204" pitchFamily="18" charset="-78"/>
            </a:endParaRPr>
          </a:p>
          <a:p>
            <a:pPr algn="ctr" rtl="1"/>
            <a:r>
              <a:rPr lang="en-US" sz="2400" dirty="0">
                <a:solidFill>
                  <a:srgbClr val="002060"/>
                </a:solidFill>
                <a:latin typeface="02_Sarchia_Abdullah" panose="020B0604030504040204" pitchFamily="34" charset="-78"/>
                <a:cs typeface="02_Sarchia_Abdullah" panose="020B0604030504040204" pitchFamily="34" charset="-78"/>
              </a:rPr>
              <a:t>Dr. Ibrahim Ahmed </a:t>
            </a:r>
            <a:r>
              <a:rPr lang="en-US" sz="2400" dirty="0" err="1">
                <a:solidFill>
                  <a:srgbClr val="002060"/>
                </a:solidFill>
                <a:latin typeface="02_Sarchia_Abdullah" panose="020B0604030504040204" pitchFamily="34" charset="-78"/>
                <a:cs typeface="02_Sarchia_Abdullah" panose="020B0604030504040204" pitchFamily="34" charset="-78"/>
              </a:rPr>
              <a:t>Sangasary</a:t>
            </a:r>
            <a:r>
              <a:rPr lang="ar-IQ" sz="2400" dirty="0">
                <a:solidFill>
                  <a:srgbClr val="002060"/>
                </a:solidFill>
                <a:latin typeface="02_Sarchia_Abdullah" panose="020B0604030504040204" pitchFamily="34" charset="-78"/>
                <a:cs typeface="02_Sarchia_Abdullah" panose="020B0604030504040204" pitchFamily="34" charset="-78"/>
              </a:rPr>
              <a:t> </a:t>
            </a:r>
          </a:p>
          <a:p>
            <a:pPr algn="l" rtl="1"/>
            <a:r>
              <a:rPr lang="en-US" sz="2400" dirty="0">
                <a:solidFill>
                  <a:srgbClr val="002060"/>
                </a:solidFill>
                <a:latin typeface="02_Sarchia_Abdullah" panose="020B0604030504040204" pitchFamily="34" charset="-78"/>
                <a:cs typeface="02_Sarchia_Abdullah" panose="020B0604030504040204" pitchFamily="34" charset="-78"/>
              </a:rPr>
              <a:t>                       Ibrahim </a:t>
            </a:r>
            <a:r>
              <a:rPr lang="en-US" sz="2400" dirty="0" err="1">
                <a:solidFill>
                  <a:srgbClr val="002060"/>
                </a:solidFill>
                <a:latin typeface="02_Sarchia_Abdullah" panose="020B0604030504040204" pitchFamily="34" charset="-78"/>
                <a:cs typeface="02_Sarchia_Abdullah" panose="020B0604030504040204" pitchFamily="34" charset="-78"/>
              </a:rPr>
              <a:t>sangasary</a:t>
            </a:r>
            <a:r>
              <a:rPr lang="ar-IQ" sz="2400" dirty="0">
                <a:solidFill>
                  <a:srgbClr val="002060"/>
                </a:solidFill>
                <a:latin typeface="02_Sarchia_Abdullah" panose="020B0604030504040204" pitchFamily="34" charset="-78"/>
                <a:cs typeface="02_Sarchia_Abdullah" panose="020B0604030504040204" pitchFamily="34" charset="-78"/>
              </a:rPr>
              <a:t> </a:t>
            </a:r>
            <a:endParaRPr lang="en-US" sz="2400" dirty="0">
              <a:solidFill>
                <a:srgbClr val="002060"/>
              </a:solidFill>
              <a:latin typeface="02_Sarchia_Abdullah" panose="020B0604030504040204" pitchFamily="34" charset="-78"/>
              <a:cs typeface="02_Sarchia_Abdullah" panose="020B0604030504040204" pitchFamily="34" charset="-78"/>
            </a:endParaRPr>
          </a:p>
        </p:txBody>
      </p:sp>
      <p:pic>
        <p:nvPicPr>
          <p:cNvPr id="8" name="صورة 7">
            <a:extLst>
              <a:ext uri="{FF2B5EF4-FFF2-40B4-BE49-F238E27FC236}">
                <a16:creationId xmlns:a16="http://schemas.microsoft.com/office/drawing/2014/main" id="{C1730AE1-E77E-4904-B8C9-E417E089AF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6445" y="4732582"/>
            <a:ext cx="566057" cy="902153"/>
          </a:xfrm>
          <a:prstGeom prst="rect">
            <a:avLst/>
          </a:prstGeom>
        </p:spPr>
      </p:pic>
    </p:spTree>
    <p:extLst>
      <p:ext uri="{BB962C8B-B14F-4D97-AF65-F5344CB8AC3E}">
        <p14:creationId xmlns:p14="http://schemas.microsoft.com/office/powerpoint/2010/main" val="172498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fontScale="90000"/>
          </a:bodyPr>
          <a:lstStyle/>
          <a:p>
            <a:r>
              <a:rPr lang="ar-IQ" sz="4000" dirty="0">
                <a:solidFill>
                  <a:srgbClr val="C00000"/>
                </a:solidFill>
                <a:latin typeface="Rabar_025" panose="02040703060201020203" pitchFamily="18" charset="-78"/>
                <a:cs typeface="Rabar_025" panose="02040703060201020203" pitchFamily="18" charset="-78"/>
              </a:rPr>
              <a:t>المراحل التي يمر بها الإنسان من حيث أهلية الأداء والوجوب</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solidFill>
                  <a:srgbClr val="FF0000"/>
                </a:solidFill>
                <a:latin typeface="Rabar_025" panose="02040703060201020203" pitchFamily="18" charset="-78"/>
                <a:cs typeface="Rabar_025" panose="02040703060201020203" pitchFamily="18" charset="-78"/>
              </a:rPr>
              <a:t>1: مرحلة الاجتنان، </a:t>
            </a:r>
            <a:r>
              <a:rPr lang="ar-IQ" sz="3900" dirty="0">
                <a:latin typeface="Rabar_025" panose="02040703060201020203" pitchFamily="18" charset="-78"/>
                <a:cs typeface="Rabar_025" panose="02040703060201020203" pitchFamily="18" charset="-78"/>
              </a:rPr>
              <a:t>وفيها: أهلية وجوب ناقصة.</a:t>
            </a:r>
          </a:p>
          <a:p>
            <a:pPr algn="r"/>
            <a:r>
              <a:rPr lang="ar-IQ" sz="3900" dirty="0">
                <a:solidFill>
                  <a:srgbClr val="FF0000"/>
                </a:solidFill>
                <a:latin typeface="Rabar_025" panose="02040703060201020203" pitchFamily="18" charset="-78"/>
                <a:cs typeface="Rabar_025" panose="02040703060201020203" pitchFamily="18" charset="-78"/>
              </a:rPr>
              <a:t>2: مرحلة</a:t>
            </a:r>
            <a:r>
              <a:rPr lang="ar-IQ" sz="3900" dirty="0">
                <a:latin typeface="Rabar_025" panose="02040703060201020203" pitchFamily="18" charset="-78"/>
                <a:cs typeface="Rabar_025" panose="02040703060201020203" pitchFamily="18" charset="-78"/>
              </a:rPr>
              <a:t> </a:t>
            </a:r>
            <a:r>
              <a:rPr lang="ar-IQ" sz="3900" dirty="0">
                <a:solidFill>
                  <a:srgbClr val="FF0000"/>
                </a:solidFill>
                <a:latin typeface="Rabar_025" panose="02040703060201020203" pitchFamily="18" charset="-78"/>
                <a:cs typeface="Rabar_025" panose="02040703060201020203" pitchFamily="18" charset="-78"/>
              </a:rPr>
              <a:t>الولادة</a:t>
            </a:r>
            <a:r>
              <a:rPr lang="ar-IQ" sz="3900" dirty="0">
                <a:latin typeface="Rabar_025" panose="02040703060201020203" pitchFamily="18" charset="-78"/>
                <a:cs typeface="Rabar_025" panose="02040703060201020203" pitchFamily="18" charset="-78"/>
              </a:rPr>
              <a:t> </a:t>
            </a:r>
            <a:r>
              <a:rPr lang="ar-IQ" sz="3900" dirty="0">
                <a:solidFill>
                  <a:srgbClr val="FF0000"/>
                </a:solidFill>
                <a:latin typeface="Rabar_025" panose="02040703060201020203" pitchFamily="18" charset="-78"/>
                <a:cs typeface="Rabar_025" panose="02040703060201020203" pitchFamily="18" charset="-78"/>
              </a:rPr>
              <a:t>إلى سن التمييز</a:t>
            </a:r>
            <a:r>
              <a:rPr lang="ar-IQ" sz="3900" dirty="0">
                <a:latin typeface="Rabar_025" panose="02040703060201020203" pitchFamily="18" charset="-78"/>
                <a:cs typeface="Rabar_025" panose="02040703060201020203" pitchFamily="18" charset="-78"/>
              </a:rPr>
              <a:t>، ويلحق بها المجنون، وفيها أهلية وجوب كاملة + وأهلية الأداء معدومة.</a:t>
            </a:r>
          </a:p>
          <a:p>
            <a:pPr algn="r"/>
            <a:r>
              <a:rPr lang="ar-IQ" sz="3900" dirty="0">
                <a:solidFill>
                  <a:srgbClr val="FF0000"/>
                </a:solidFill>
                <a:latin typeface="Rabar_025" panose="02040703060201020203" pitchFamily="18" charset="-78"/>
                <a:cs typeface="Rabar_025" panose="02040703060201020203" pitchFamily="18" charset="-78"/>
              </a:rPr>
              <a:t>3: مرحلة التمييز إلى البلوغ</a:t>
            </a:r>
            <a:r>
              <a:rPr lang="ar-IQ" sz="3900" dirty="0">
                <a:latin typeface="Rabar_025" panose="02040703060201020203" pitchFamily="18" charset="-78"/>
                <a:cs typeface="Rabar_025" panose="02040703060201020203" pitchFamily="18" charset="-78"/>
              </a:rPr>
              <a:t>، ويُلحَق بها المعتوه، وفيها: أهلية وجوب كاملة + أهلية أداء ناقصة.</a:t>
            </a:r>
          </a:p>
          <a:p>
            <a:pPr algn="r"/>
            <a:r>
              <a:rPr lang="ar-IQ" sz="3900" dirty="0">
                <a:solidFill>
                  <a:srgbClr val="FF0000"/>
                </a:solidFill>
                <a:latin typeface="Rabar_025" panose="02040703060201020203" pitchFamily="18" charset="-78"/>
                <a:cs typeface="Rabar_025" panose="02040703060201020203" pitchFamily="18" charset="-78"/>
              </a:rPr>
              <a:t>4: مرحلة البلوغ عاقلاً إلى الموت</a:t>
            </a:r>
            <a:r>
              <a:rPr lang="ar-IQ" sz="3900" dirty="0">
                <a:latin typeface="Rabar_025" panose="02040703060201020203" pitchFamily="18" charset="-78"/>
                <a:cs typeface="Rabar_025" panose="02040703060201020203" pitchFamily="18" charset="-78"/>
              </a:rPr>
              <a:t>، وفيها: أهلية وجوب كاملة+ أهلية أداء كاملة.</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20</a:t>
            </a:fld>
            <a:endParaRPr lang="en-US"/>
          </a:p>
        </p:txBody>
      </p:sp>
    </p:spTree>
    <p:extLst>
      <p:ext uri="{BB962C8B-B14F-4D97-AF65-F5344CB8AC3E}">
        <p14:creationId xmlns:p14="http://schemas.microsoft.com/office/powerpoint/2010/main" val="297438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عوارض الأهلية</a:t>
            </a:r>
          </a:p>
        </p:txBody>
      </p:sp>
      <p:sp>
        <p:nvSpPr>
          <p:cNvPr id="3" name="عنوان فرعي 2"/>
          <p:cNvSpPr>
            <a:spLocks noGrp="1"/>
          </p:cNvSpPr>
          <p:nvPr>
            <p:ph type="subTitle" idx="1"/>
          </p:nvPr>
        </p:nvSpPr>
        <p:spPr>
          <a:xfrm>
            <a:off x="605308" y="1175657"/>
            <a:ext cx="10093172" cy="5144466"/>
          </a:xfrm>
        </p:spPr>
        <p:txBody>
          <a:bodyPr>
            <a:normAutofit lnSpcReduction="10000"/>
          </a:bodyPr>
          <a:lstStyle/>
          <a:p>
            <a:pPr algn="r"/>
            <a:r>
              <a:rPr lang="ar-IQ" sz="3900" dirty="0">
                <a:latin typeface="Rabar_025" panose="02040703060201020203" pitchFamily="18" charset="-78"/>
                <a:cs typeface="Rabar_025" panose="02040703060201020203" pitchFamily="18" charset="-78"/>
              </a:rPr>
              <a:t>سبق القول بأن الأهلية هي صلاحية الأنسان لاكتساب الحقوق وتحمل الواجبات، وتنقسم الاهلية إلى أهلية الوجوب وأهلية الأداء.</a:t>
            </a:r>
          </a:p>
          <a:p>
            <a:pPr algn="r"/>
            <a:r>
              <a:rPr lang="ar-IQ" sz="3900" dirty="0">
                <a:latin typeface="Rabar_025" panose="02040703060201020203" pitchFamily="18" charset="-78"/>
                <a:cs typeface="Rabar_025" panose="02040703060201020203" pitchFamily="18" charset="-78"/>
              </a:rPr>
              <a:t> وإذا فقد الإنسان الأهلية، فإنه لا يكون اهلاَ لاكتساب الحقوق وتحمل الواجبات، وهذا يجري أيضا على الأمور الدينية، فالقيام وبالواجبات وترك المحرمات والكبائر لا يجب إلا على من ثبتت له الأهلية، فمن سقطت منه الأهلية لأي سبب كان تسقط عليه هذه الأمور تباعاً.</a:t>
            </a:r>
          </a:p>
          <a:p>
            <a:pPr algn="r"/>
            <a:r>
              <a:rPr lang="ar-IQ" sz="3900" dirty="0">
                <a:latin typeface="Rabar_025" panose="02040703060201020203" pitchFamily="18" charset="-78"/>
                <a:cs typeface="Rabar_025" panose="02040703060201020203" pitchFamily="18" charset="-78"/>
              </a:rPr>
              <a:t>وكمال الأهلية أو الأهلية تسقط بالعوارض، فما هي العوارض، وما هي أنواعها؟</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21</a:t>
            </a:fld>
            <a:endParaRPr lang="en-US"/>
          </a:p>
        </p:txBody>
      </p:sp>
    </p:spTree>
    <p:extLst>
      <p:ext uri="{BB962C8B-B14F-4D97-AF65-F5344CB8AC3E}">
        <p14:creationId xmlns:p14="http://schemas.microsoft.com/office/powerpoint/2010/main" val="30947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عوارض الأهلية</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solidFill>
                  <a:srgbClr val="FF0000"/>
                </a:solidFill>
                <a:latin typeface="Rabar_025" panose="02040703060201020203" pitchFamily="18" charset="-78"/>
                <a:cs typeface="Rabar_025" panose="02040703060201020203" pitchFamily="18" charset="-78"/>
              </a:rPr>
              <a:t>العوارض لغةً</a:t>
            </a:r>
            <a:r>
              <a:rPr lang="ar-IQ" sz="3900" dirty="0">
                <a:latin typeface="Rabar_025" panose="02040703060201020203" pitchFamily="18" charset="-78"/>
                <a:cs typeface="Rabar_025" panose="02040703060201020203" pitchFamily="18" charset="-78"/>
              </a:rPr>
              <a:t>: جمع عارض؛ وهو كل مانعٍ منَعك، من شغلٍ وغيره من الأمراض، من بلوغ قصدك.</a:t>
            </a:r>
          </a:p>
          <a:p>
            <a:pPr algn="r"/>
            <a:r>
              <a:rPr lang="ar-IQ" sz="3900" dirty="0">
                <a:solidFill>
                  <a:srgbClr val="FF0000"/>
                </a:solidFill>
                <a:latin typeface="Rabar_025" panose="02040703060201020203" pitchFamily="18" charset="-78"/>
                <a:cs typeface="Rabar_025" panose="02040703060201020203" pitchFamily="18" charset="-78"/>
              </a:rPr>
              <a:t>تعريف العوارض عند الأصوليين</a:t>
            </a:r>
            <a:r>
              <a:rPr lang="ar-IQ" sz="3900" dirty="0">
                <a:latin typeface="Rabar_025" panose="02040703060201020203" pitchFamily="18" charset="-78"/>
                <a:cs typeface="Rabar_025" panose="02040703060201020203" pitchFamily="18" charset="-78"/>
              </a:rPr>
              <a:t>: هي أوصاف غير ملازمة لمعنى الإنسانية، تقوم بالإنسان فتَسْلُبُه أهليتَه، أو تُنْقِصُها، أو تُغَيُّرُ بعضَ أحكامِها.</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22</a:t>
            </a:fld>
            <a:endParaRPr lang="en-US"/>
          </a:p>
        </p:txBody>
      </p:sp>
    </p:spTree>
    <p:extLst>
      <p:ext uri="{BB962C8B-B14F-4D97-AF65-F5344CB8AC3E}">
        <p14:creationId xmlns:p14="http://schemas.microsoft.com/office/powerpoint/2010/main" val="243099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الأهلية التي تتأثر بالعوارض</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solidFill>
                  <a:srgbClr val="FF0000"/>
                </a:solidFill>
                <a:latin typeface="Rabar_025" panose="02040703060201020203" pitchFamily="18" charset="-78"/>
                <a:cs typeface="Rabar_025" panose="02040703060201020203" pitchFamily="18" charset="-78"/>
              </a:rPr>
              <a:t>تتأثر أهلية الأداء بالعوارض:</a:t>
            </a:r>
          </a:p>
          <a:p>
            <a:pPr algn="r"/>
            <a:r>
              <a:rPr lang="ar-IQ" sz="3900" dirty="0">
                <a:latin typeface="Rabar_025" panose="02040703060201020203" pitchFamily="18" charset="-78"/>
                <a:cs typeface="Rabar_025" panose="02040703060201020203" pitchFamily="18" charset="-78"/>
              </a:rPr>
              <a:t>إن الأمور التي تتأثر بالعوارض، هي أهلية الأداء فقط، ذلك لأن مناطها هو العقل، فهي ترتبط بالعقل وجوداً وعدماً، ونقصاً وزيادة، فلذلك كانت الأمور التي تطرأ عليها، والتي سميناها عوارض تؤثر في أهلية الأداء فقط.</a:t>
            </a:r>
          </a:p>
          <a:p>
            <a:pPr algn="r"/>
            <a:endParaRPr lang="ar-IQ" sz="3900" dirty="0">
              <a:latin typeface="Rabar_025" panose="02040703060201020203" pitchFamily="18" charset="-78"/>
              <a:cs typeface="Rabar_025" panose="02040703060201020203" pitchFamily="18" charset="-78"/>
            </a:endParaRP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23</a:t>
            </a:fld>
            <a:endParaRPr lang="en-US"/>
          </a:p>
        </p:txBody>
      </p:sp>
    </p:spTree>
    <p:extLst>
      <p:ext uri="{BB962C8B-B14F-4D97-AF65-F5344CB8AC3E}">
        <p14:creationId xmlns:p14="http://schemas.microsoft.com/office/powerpoint/2010/main" val="336328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الأهلية التي تتأثر بالعوارض</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solidFill>
                  <a:srgbClr val="FF0000"/>
                </a:solidFill>
                <a:latin typeface="Rabar_025" panose="02040703060201020203" pitchFamily="18" charset="-78"/>
                <a:cs typeface="Rabar_025" panose="02040703060201020203" pitchFamily="18" charset="-78"/>
              </a:rPr>
              <a:t>العوارض لا تؤثر في أهلية الوجوب:</a:t>
            </a:r>
          </a:p>
          <a:p>
            <a:pPr algn="r"/>
            <a:r>
              <a:rPr lang="ar-IQ" sz="3900" dirty="0">
                <a:latin typeface="Rabar_025" panose="02040703060201020203" pitchFamily="18" charset="-78"/>
                <a:cs typeface="Rabar_025" panose="02040703060201020203" pitchFamily="18" charset="-78"/>
              </a:rPr>
              <a:t>أما أهلية الوجوب فمناطها الإنسانية، وبالتالي تكون مع الإنسان منذ وجوده في بطن أمه، حيث تكون ناقصة، ثم تستمر مع الإنسان وتكتمل بولادته، وتبقى ملازمة له في جميع أحواله، لا تفارقه إلا بالموت.</a:t>
            </a:r>
          </a:p>
          <a:p>
            <a:pPr algn="r"/>
            <a:r>
              <a:rPr lang="ar-IQ" sz="3900" dirty="0">
                <a:latin typeface="Rabar_025" panose="02040703060201020203" pitchFamily="18" charset="-78"/>
                <a:cs typeface="Rabar_025" panose="02040703060201020203" pitchFamily="18" charset="-78"/>
              </a:rPr>
              <a:t>ولا يمكن للعوارض أن تؤثر فيها لأنها </a:t>
            </a:r>
            <a:r>
              <a:rPr lang="ar-IQ" sz="3900" dirty="0" err="1">
                <a:latin typeface="Rabar_025" panose="02040703060201020203" pitchFamily="18" charset="-78"/>
                <a:cs typeface="Rabar_025" panose="02040703060201020203" pitchFamily="18" charset="-78"/>
              </a:rPr>
              <a:t>لايمكن</a:t>
            </a:r>
            <a:r>
              <a:rPr lang="ar-IQ" sz="3900" dirty="0">
                <a:latin typeface="Rabar_025" panose="02040703060201020203" pitchFamily="18" charset="-78"/>
                <a:cs typeface="Rabar_025" panose="02040703060201020203" pitchFamily="18" charset="-78"/>
              </a:rPr>
              <a:t> أن تخرج من الإنسان من إنسانيته.</a:t>
            </a:r>
          </a:p>
          <a:p>
            <a:pPr algn="r"/>
            <a:endParaRPr lang="ar-IQ" sz="3900" dirty="0">
              <a:latin typeface="Rabar_025" panose="02040703060201020203" pitchFamily="18" charset="-78"/>
              <a:cs typeface="Rabar_025" panose="02040703060201020203" pitchFamily="18" charset="-78"/>
            </a:endParaRP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24</a:t>
            </a:fld>
            <a:endParaRPr lang="en-US"/>
          </a:p>
        </p:txBody>
      </p:sp>
    </p:spTree>
    <p:extLst>
      <p:ext uri="{BB962C8B-B14F-4D97-AF65-F5344CB8AC3E}">
        <p14:creationId xmlns:p14="http://schemas.microsoft.com/office/powerpoint/2010/main" val="2845101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أنواع العوارض</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latin typeface="Rabar_025" panose="02040703060201020203" pitchFamily="18" charset="-78"/>
                <a:cs typeface="Rabar_025" panose="02040703060201020203" pitchFamily="18" charset="-78"/>
              </a:rPr>
              <a:t>تنقسم العوارض إلى قسمين، هما:</a:t>
            </a:r>
          </a:p>
          <a:p>
            <a:pPr algn="r"/>
            <a:r>
              <a:rPr lang="ar-IQ" sz="3900" dirty="0">
                <a:solidFill>
                  <a:srgbClr val="FF0000"/>
                </a:solidFill>
                <a:latin typeface="Rabar_025" panose="02040703060201020203" pitchFamily="18" charset="-78"/>
                <a:cs typeface="Rabar_025" panose="02040703060201020203" pitchFamily="18" charset="-78"/>
              </a:rPr>
              <a:t>أولاً: </a:t>
            </a:r>
            <a:r>
              <a:rPr lang="ar-IQ" sz="3900" dirty="0">
                <a:latin typeface="Rabar_025" panose="02040703060201020203" pitchFamily="18" charset="-78"/>
                <a:cs typeface="Rabar_025" panose="02040703060201020203" pitchFamily="18" charset="-78"/>
              </a:rPr>
              <a:t>من حيث </a:t>
            </a:r>
            <a:r>
              <a:rPr lang="ar-IQ" sz="3900" dirty="0">
                <a:solidFill>
                  <a:srgbClr val="FF0000"/>
                </a:solidFill>
                <a:latin typeface="Rabar_025" panose="02040703060201020203" pitchFamily="18" charset="-78"/>
                <a:cs typeface="Rabar_025" panose="02040703060201020203" pitchFamily="18" charset="-78"/>
              </a:rPr>
              <a:t>المنشأ</a:t>
            </a:r>
            <a:r>
              <a:rPr lang="ar-IQ" sz="3900" dirty="0">
                <a:latin typeface="Rabar_025" panose="02040703060201020203" pitchFamily="18" charset="-78"/>
                <a:cs typeface="Rabar_025" panose="02040703060201020203" pitchFamily="18" charset="-78"/>
              </a:rPr>
              <a:t> تنقسم إلى: عوارض </a:t>
            </a:r>
            <a:r>
              <a:rPr lang="ar-IQ" sz="3900" dirty="0">
                <a:solidFill>
                  <a:srgbClr val="FF0000"/>
                </a:solidFill>
                <a:latin typeface="Rabar_025" panose="02040703060201020203" pitchFamily="18" charset="-78"/>
                <a:cs typeface="Rabar_025" panose="02040703060201020203" pitchFamily="18" charset="-78"/>
              </a:rPr>
              <a:t>سماوية</a:t>
            </a:r>
            <a:r>
              <a:rPr lang="ar-IQ" sz="3900" dirty="0">
                <a:latin typeface="Rabar_025" panose="02040703060201020203" pitchFamily="18" charset="-78"/>
                <a:cs typeface="Rabar_025" panose="02040703060201020203" pitchFamily="18" charset="-78"/>
              </a:rPr>
              <a:t> </a:t>
            </a:r>
            <a:r>
              <a:rPr lang="ar-IQ" sz="3900" dirty="0">
                <a:solidFill>
                  <a:srgbClr val="FF0000"/>
                </a:solidFill>
                <a:latin typeface="Rabar_025" panose="02040703060201020203" pitchFamily="18" charset="-78"/>
                <a:cs typeface="Rabar_025" panose="02040703060201020203" pitchFamily="18" charset="-78"/>
              </a:rPr>
              <a:t>وعوارض</a:t>
            </a:r>
            <a:r>
              <a:rPr lang="ar-IQ" sz="3900" dirty="0">
                <a:latin typeface="Rabar_025" panose="02040703060201020203" pitchFamily="18" charset="-78"/>
                <a:cs typeface="Rabar_025" panose="02040703060201020203" pitchFamily="18" charset="-78"/>
              </a:rPr>
              <a:t> </a:t>
            </a:r>
            <a:r>
              <a:rPr lang="ar-IQ" sz="3900" dirty="0">
                <a:solidFill>
                  <a:srgbClr val="FF0000"/>
                </a:solidFill>
                <a:latin typeface="Rabar_025" panose="02040703060201020203" pitchFamily="18" charset="-78"/>
                <a:cs typeface="Rabar_025" panose="02040703060201020203" pitchFamily="18" charset="-78"/>
              </a:rPr>
              <a:t>مكتسبة</a:t>
            </a:r>
            <a:r>
              <a:rPr lang="ar-IQ" sz="3900" dirty="0">
                <a:latin typeface="Rabar_025" panose="02040703060201020203" pitchFamily="18" charset="-78"/>
                <a:cs typeface="Rabar_025" panose="02040703060201020203" pitchFamily="18" charset="-78"/>
              </a:rPr>
              <a:t>.</a:t>
            </a:r>
          </a:p>
          <a:p>
            <a:pPr algn="r"/>
            <a:r>
              <a:rPr lang="ar-IQ" sz="3900" dirty="0">
                <a:solidFill>
                  <a:srgbClr val="FF0000"/>
                </a:solidFill>
                <a:latin typeface="Rabar_025" panose="02040703060201020203" pitchFamily="18" charset="-78"/>
                <a:cs typeface="Rabar_025" panose="02040703060201020203" pitchFamily="18" charset="-78"/>
              </a:rPr>
              <a:t>ثانياً</a:t>
            </a:r>
            <a:r>
              <a:rPr lang="ar-IQ" sz="3900" dirty="0">
                <a:latin typeface="Rabar_025" panose="02040703060201020203" pitchFamily="18" charset="-78"/>
                <a:cs typeface="Rabar_025" panose="02040703060201020203" pitchFamily="18" charset="-78"/>
              </a:rPr>
              <a:t>: من حيث </a:t>
            </a:r>
            <a:r>
              <a:rPr lang="ar-IQ" sz="3900" dirty="0">
                <a:solidFill>
                  <a:srgbClr val="FF0000"/>
                </a:solidFill>
                <a:latin typeface="Rabar_025" panose="02040703060201020203" pitchFamily="18" charset="-78"/>
                <a:cs typeface="Rabar_025" panose="02040703060201020203" pitchFamily="18" charset="-78"/>
              </a:rPr>
              <a:t>تأثيرها</a:t>
            </a:r>
            <a:r>
              <a:rPr lang="ar-IQ" sz="3900" dirty="0">
                <a:latin typeface="Rabar_025" panose="02040703060201020203" pitchFamily="18" charset="-78"/>
                <a:cs typeface="Rabar_025" panose="02040703060201020203" pitchFamily="18" charset="-78"/>
              </a:rPr>
              <a:t> على الأهلية تنقسم إلى: عوارض </a:t>
            </a:r>
            <a:r>
              <a:rPr lang="ar-IQ" sz="3900" dirty="0">
                <a:solidFill>
                  <a:srgbClr val="FF0000"/>
                </a:solidFill>
                <a:latin typeface="Rabar_025" panose="02040703060201020203" pitchFamily="18" charset="-78"/>
                <a:cs typeface="Rabar_025" panose="02040703060201020203" pitchFamily="18" charset="-78"/>
              </a:rPr>
              <a:t>تزيل</a:t>
            </a:r>
            <a:r>
              <a:rPr lang="ar-IQ" sz="3900" dirty="0">
                <a:latin typeface="Rabar_025" panose="02040703060201020203" pitchFamily="18" charset="-78"/>
                <a:cs typeface="Rabar_025" panose="02040703060201020203" pitchFamily="18" charset="-78"/>
              </a:rPr>
              <a:t> </a:t>
            </a:r>
            <a:r>
              <a:rPr lang="ar-IQ" sz="3900" dirty="0">
                <a:solidFill>
                  <a:srgbClr val="FF0000"/>
                </a:solidFill>
                <a:latin typeface="Rabar_025" panose="02040703060201020203" pitchFamily="18" charset="-78"/>
                <a:cs typeface="Rabar_025" panose="02040703060201020203" pitchFamily="18" charset="-78"/>
              </a:rPr>
              <a:t>أهلية</a:t>
            </a:r>
            <a:r>
              <a:rPr lang="ar-IQ" sz="3900" dirty="0">
                <a:latin typeface="Rabar_025" panose="02040703060201020203" pitchFamily="18" charset="-78"/>
                <a:cs typeface="Rabar_025" panose="02040703060201020203" pitchFamily="18" charset="-78"/>
              </a:rPr>
              <a:t> الأداء، وعوارض </a:t>
            </a:r>
            <a:r>
              <a:rPr lang="ar-IQ" sz="3900" dirty="0">
                <a:solidFill>
                  <a:srgbClr val="FF0000"/>
                </a:solidFill>
                <a:latin typeface="Rabar_025" panose="02040703060201020203" pitchFamily="18" charset="-78"/>
                <a:cs typeface="Rabar_025" panose="02040703060201020203" pitchFamily="18" charset="-78"/>
              </a:rPr>
              <a:t>تنقص</a:t>
            </a:r>
            <a:r>
              <a:rPr lang="ar-IQ" sz="3900" dirty="0">
                <a:latin typeface="Rabar_025" panose="02040703060201020203" pitchFamily="18" charset="-78"/>
                <a:cs typeface="Rabar_025" panose="02040703060201020203" pitchFamily="18" charset="-78"/>
              </a:rPr>
              <a:t> </a:t>
            </a:r>
            <a:r>
              <a:rPr lang="ar-IQ" sz="3900" dirty="0">
                <a:solidFill>
                  <a:srgbClr val="FF0000"/>
                </a:solidFill>
                <a:latin typeface="Rabar_025" panose="02040703060201020203" pitchFamily="18" charset="-78"/>
                <a:cs typeface="Rabar_025" panose="02040703060201020203" pitchFamily="18" charset="-78"/>
              </a:rPr>
              <a:t>أهلية</a:t>
            </a:r>
            <a:r>
              <a:rPr lang="ar-IQ" sz="3900" dirty="0">
                <a:latin typeface="Rabar_025" panose="02040703060201020203" pitchFamily="18" charset="-78"/>
                <a:cs typeface="Rabar_025" panose="02040703060201020203" pitchFamily="18" charset="-78"/>
              </a:rPr>
              <a:t> الأداء.</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25</a:t>
            </a:fld>
            <a:endParaRPr lang="en-US"/>
          </a:p>
        </p:txBody>
      </p:sp>
    </p:spTree>
    <p:extLst>
      <p:ext uri="{BB962C8B-B14F-4D97-AF65-F5344CB8AC3E}">
        <p14:creationId xmlns:p14="http://schemas.microsoft.com/office/powerpoint/2010/main" val="205736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أولاً: أنواع العوارض من حيث المنشأ</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latin typeface="Rabar_025" panose="02040703060201020203" pitchFamily="18" charset="-78"/>
                <a:cs typeface="Rabar_025" panose="02040703060201020203" pitchFamily="18" charset="-78"/>
              </a:rPr>
              <a:t>أولاً: </a:t>
            </a:r>
            <a:r>
              <a:rPr lang="ar-IQ" sz="3900" dirty="0">
                <a:solidFill>
                  <a:srgbClr val="FF0000"/>
                </a:solidFill>
                <a:latin typeface="Rabar_025" panose="02040703060201020203" pitchFamily="18" charset="-78"/>
                <a:cs typeface="Rabar_025" panose="02040703060201020203" pitchFamily="18" charset="-78"/>
              </a:rPr>
              <a:t>تنقسم</a:t>
            </a:r>
            <a:r>
              <a:rPr lang="ar-IQ" sz="3900" dirty="0">
                <a:latin typeface="Rabar_025" panose="02040703060201020203" pitchFamily="18" charset="-78"/>
                <a:cs typeface="Rabar_025" panose="02040703060201020203" pitchFamily="18" charset="-78"/>
              </a:rPr>
              <a:t> العوارض من حيث </a:t>
            </a:r>
            <a:r>
              <a:rPr lang="ar-IQ" sz="3900" dirty="0">
                <a:solidFill>
                  <a:srgbClr val="FF0000"/>
                </a:solidFill>
                <a:latin typeface="Rabar_025" panose="02040703060201020203" pitchFamily="18" charset="-78"/>
                <a:cs typeface="Rabar_025" panose="02040703060201020203" pitchFamily="18" charset="-78"/>
              </a:rPr>
              <a:t>المنشأ</a:t>
            </a:r>
            <a:r>
              <a:rPr lang="ar-IQ" sz="3900" dirty="0">
                <a:latin typeface="Rabar_025" panose="02040703060201020203" pitchFamily="18" charset="-78"/>
                <a:cs typeface="Rabar_025" panose="02040703060201020203" pitchFamily="18" charset="-78"/>
              </a:rPr>
              <a:t> إلى: عوارض </a:t>
            </a:r>
            <a:r>
              <a:rPr lang="ar-IQ" sz="3900" dirty="0">
                <a:solidFill>
                  <a:srgbClr val="FF0000"/>
                </a:solidFill>
                <a:latin typeface="Rabar_025" panose="02040703060201020203" pitchFamily="18" charset="-78"/>
                <a:cs typeface="Rabar_025" panose="02040703060201020203" pitchFamily="18" charset="-78"/>
              </a:rPr>
              <a:t>سماوية</a:t>
            </a:r>
            <a:r>
              <a:rPr lang="ar-IQ" sz="3900" dirty="0">
                <a:latin typeface="Rabar_025" panose="02040703060201020203" pitchFamily="18" charset="-78"/>
                <a:cs typeface="Rabar_025" panose="02040703060201020203" pitchFamily="18" charset="-78"/>
              </a:rPr>
              <a:t> وعوارض </a:t>
            </a:r>
            <a:r>
              <a:rPr lang="ar-IQ" sz="3900" dirty="0">
                <a:solidFill>
                  <a:srgbClr val="FF0000"/>
                </a:solidFill>
                <a:latin typeface="Rabar_025" panose="02040703060201020203" pitchFamily="18" charset="-78"/>
                <a:cs typeface="Rabar_025" panose="02040703060201020203" pitchFamily="18" charset="-78"/>
              </a:rPr>
              <a:t>مكتسبة</a:t>
            </a:r>
            <a:r>
              <a:rPr lang="ar-IQ" sz="3900" dirty="0">
                <a:latin typeface="Rabar_025" panose="02040703060201020203" pitchFamily="18" charset="-78"/>
                <a:cs typeface="Rabar_025" panose="02040703060201020203" pitchFamily="18" charset="-78"/>
              </a:rPr>
              <a:t>.</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26</a:t>
            </a:fld>
            <a:endParaRPr lang="en-US"/>
          </a:p>
        </p:txBody>
      </p:sp>
    </p:spTree>
    <p:extLst>
      <p:ext uri="{BB962C8B-B14F-4D97-AF65-F5344CB8AC3E}">
        <p14:creationId xmlns:p14="http://schemas.microsoft.com/office/powerpoint/2010/main" val="3967454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أولاً: أنواع العوارض من حيث المنشأ</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4000" dirty="0">
                <a:solidFill>
                  <a:srgbClr val="C00000"/>
                </a:solidFill>
                <a:latin typeface="Rabar_025" panose="02040703060201020203" pitchFamily="18" charset="-78"/>
                <a:ea typeface="+mj-ea"/>
                <a:cs typeface="Rabar_025" panose="02040703060201020203" pitchFamily="18" charset="-78"/>
              </a:rPr>
              <a:t>أ:</a:t>
            </a:r>
            <a:r>
              <a:rPr lang="ar-IQ" sz="3900" dirty="0">
                <a:latin typeface="Rabar_025" panose="02040703060201020203" pitchFamily="18" charset="-78"/>
                <a:cs typeface="Rabar_025" panose="02040703060201020203" pitchFamily="18" charset="-78"/>
              </a:rPr>
              <a:t> </a:t>
            </a:r>
            <a:r>
              <a:rPr lang="ar-IQ" sz="4000" dirty="0">
                <a:solidFill>
                  <a:srgbClr val="C00000"/>
                </a:solidFill>
                <a:latin typeface="Rabar_025" panose="02040703060201020203" pitchFamily="18" charset="-78"/>
                <a:ea typeface="+mj-ea"/>
                <a:cs typeface="Rabar_025" panose="02040703060201020203" pitchFamily="18" charset="-78"/>
              </a:rPr>
              <a:t>العوارض</a:t>
            </a:r>
            <a:r>
              <a:rPr lang="ar-IQ" sz="3900" dirty="0">
                <a:latin typeface="Rabar_025" panose="02040703060201020203" pitchFamily="18" charset="-78"/>
                <a:cs typeface="Rabar_025" panose="02040703060201020203" pitchFamily="18" charset="-78"/>
              </a:rPr>
              <a:t> </a:t>
            </a:r>
            <a:r>
              <a:rPr lang="ar-IQ" sz="4000" dirty="0">
                <a:solidFill>
                  <a:srgbClr val="C00000"/>
                </a:solidFill>
                <a:latin typeface="Rabar_025" panose="02040703060201020203" pitchFamily="18" charset="-78"/>
                <a:ea typeface="+mj-ea"/>
                <a:cs typeface="Rabar_025" panose="02040703060201020203" pitchFamily="18" charset="-78"/>
              </a:rPr>
              <a:t>السماوية</a:t>
            </a:r>
            <a:r>
              <a:rPr lang="ar-IQ" sz="3900" dirty="0">
                <a:latin typeface="Rabar_025" panose="02040703060201020203" pitchFamily="18" charset="-78"/>
                <a:cs typeface="Rabar_025" panose="02040703060201020203" pitchFamily="18" charset="-78"/>
              </a:rPr>
              <a:t>، وهي الأوصاف التي تلحق الإنسان، دون أن يكون له فيها اختيار، ولأنها خارجة عن قدرة الإنسان نسبت إلى السماء. وهي:</a:t>
            </a:r>
          </a:p>
          <a:p>
            <a:pPr algn="r"/>
            <a:r>
              <a:rPr lang="ar-IQ" sz="3900" dirty="0">
                <a:latin typeface="Rabar_025" panose="02040703060201020203" pitchFamily="18" charset="-78"/>
                <a:cs typeface="Rabar_025" panose="02040703060201020203" pitchFamily="18" charset="-78"/>
              </a:rPr>
              <a:t>الجنون، والعته، مرض الموت، والنوم، والإغماء، والنسيان، والحيض والنفاس.</a:t>
            </a:r>
          </a:p>
          <a:p>
            <a:pPr algn="r"/>
            <a:r>
              <a:rPr lang="ar-IQ" sz="4000" dirty="0">
                <a:solidFill>
                  <a:srgbClr val="C00000"/>
                </a:solidFill>
                <a:latin typeface="Rabar_025" panose="02040703060201020203" pitchFamily="18" charset="-78"/>
                <a:ea typeface="+mj-ea"/>
                <a:cs typeface="Rabar_025" panose="02040703060201020203" pitchFamily="18" charset="-78"/>
              </a:rPr>
              <a:t>العته</a:t>
            </a:r>
            <a:r>
              <a:rPr lang="ar-IQ" sz="3900" dirty="0">
                <a:latin typeface="Rabar_025" panose="02040703060201020203" pitchFamily="18" charset="-78"/>
                <a:cs typeface="Rabar_025" panose="02040703060201020203" pitchFamily="18" charset="-78"/>
              </a:rPr>
              <a:t>: هي آفة ناشئة، توجب خللا في العقل، فيصير صاحبه مختلط العقل فيشبه بعضُ كلامه العقلاءَ، وبعض كلامه المجانين.</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27</a:t>
            </a:fld>
            <a:endParaRPr lang="en-US"/>
          </a:p>
        </p:txBody>
      </p:sp>
    </p:spTree>
    <p:extLst>
      <p:ext uri="{BB962C8B-B14F-4D97-AF65-F5344CB8AC3E}">
        <p14:creationId xmlns:p14="http://schemas.microsoft.com/office/powerpoint/2010/main" val="246046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أولاً: أنواع العوارض من حيث المنشأ</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4000" dirty="0">
                <a:solidFill>
                  <a:srgbClr val="C00000"/>
                </a:solidFill>
                <a:latin typeface="Rabar_025" panose="02040703060201020203" pitchFamily="18" charset="-78"/>
                <a:ea typeface="+mj-ea"/>
                <a:cs typeface="Rabar_025" panose="02040703060201020203" pitchFamily="18" charset="-78"/>
              </a:rPr>
              <a:t>ب:</a:t>
            </a:r>
            <a:r>
              <a:rPr lang="ar-IQ" sz="3900" dirty="0">
                <a:latin typeface="Rabar_025" panose="02040703060201020203" pitchFamily="18" charset="-78"/>
                <a:cs typeface="Rabar_025" panose="02040703060201020203" pitchFamily="18" charset="-78"/>
              </a:rPr>
              <a:t> </a:t>
            </a:r>
            <a:r>
              <a:rPr lang="ar-IQ" sz="4000" dirty="0">
                <a:solidFill>
                  <a:srgbClr val="C00000"/>
                </a:solidFill>
                <a:latin typeface="Rabar_025" panose="02040703060201020203" pitchFamily="18" charset="-78"/>
                <a:ea typeface="+mj-ea"/>
                <a:cs typeface="Rabar_025" panose="02040703060201020203" pitchFamily="18" charset="-78"/>
              </a:rPr>
              <a:t>العوارض</a:t>
            </a:r>
            <a:r>
              <a:rPr lang="ar-IQ" sz="3900" dirty="0">
                <a:latin typeface="Rabar_025" panose="02040703060201020203" pitchFamily="18" charset="-78"/>
                <a:cs typeface="Rabar_025" panose="02040703060201020203" pitchFamily="18" charset="-78"/>
              </a:rPr>
              <a:t> </a:t>
            </a:r>
            <a:r>
              <a:rPr lang="ar-IQ" sz="4000" dirty="0">
                <a:solidFill>
                  <a:srgbClr val="C00000"/>
                </a:solidFill>
                <a:latin typeface="Rabar_025" panose="02040703060201020203" pitchFamily="18" charset="-78"/>
                <a:ea typeface="+mj-ea"/>
                <a:cs typeface="Rabar_025" panose="02040703060201020203" pitchFamily="18" charset="-78"/>
              </a:rPr>
              <a:t>المكتسبة</a:t>
            </a:r>
            <a:r>
              <a:rPr lang="ar-IQ" sz="3900" dirty="0">
                <a:latin typeface="Rabar_025" panose="02040703060201020203" pitchFamily="18" charset="-78"/>
                <a:cs typeface="Rabar_025" panose="02040703060201020203" pitchFamily="18" charset="-78"/>
              </a:rPr>
              <a:t>، وهي الأوصاف التي تلحق الشخص، ويكون له في وقوعها اختيار، وهي نوعان:</a:t>
            </a:r>
          </a:p>
          <a:p>
            <a:pPr algn="r"/>
            <a:r>
              <a:rPr lang="ar-IQ" sz="3900" dirty="0">
                <a:latin typeface="Rabar_025" panose="02040703060201020203" pitchFamily="18" charset="-78"/>
                <a:cs typeface="Rabar_025" panose="02040703060201020203" pitchFamily="18" charset="-78"/>
              </a:rPr>
              <a:t>ا: ما يكون من نفس الإنسان، كالجهل والسكر.</a:t>
            </a:r>
          </a:p>
          <a:p>
            <a:pPr algn="r"/>
            <a:r>
              <a:rPr lang="ar-IQ" sz="3900" dirty="0">
                <a:latin typeface="Rabar_025" panose="02040703060201020203" pitchFamily="18" charset="-78"/>
                <a:cs typeface="Rabar_025" panose="02040703060201020203" pitchFamily="18" charset="-78"/>
              </a:rPr>
              <a:t>2: ما يكون من غيره عليه، مثل: الإكراه.</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28</a:t>
            </a:fld>
            <a:endParaRPr lang="en-US"/>
          </a:p>
        </p:txBody>
      </p:sp>
    </p:spTree>
    <p:extLst>
      <p:ext uri="{BB962C8B-B14F-4D97-AF65-F5344CB8AC3E}">
        <p14:creationId xmlns:p14="http://schemas.microsoft.com/office/powerpoint/2010/main" val="300182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ثانيا: أنواع العوارض من حيث تأثيرها على أهلية الأداء</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latin typeface="Rabar_025" panose="02040703060201020203" pitchFamily="18" charset="-78"/>
                <a:cs typeface="Rabar_025" panose="02040703060201020203" pitchFamily="18" charset="-78"/>
              </a:rPr>
              <a:t>تنقسم العوارض من هذه الحيثية إلى:</a:t>
            </a:r>
          </a:p>
          <a:p>
            <a:pPr algn="r"/>
            <a:r>
              <a:rPr lang="ar-IQ" sz="3900" dirty="0">
                <a:solidFill>
                  <a:srgbClr val="FF0000"/>
                </a:solidFill>
                <a:latin typeface="Rabar_025" panose="02040703060201020203" pitchFamily="18" charset="-78"/>
                <a:cs typeface="Rabar_025" panose="02040703060201020203" pitchFamily="18" charset="-78"/>
              </a:rPr>
              <a:t>أ: عوارض تزيل أهلية الأداء.</a:t>
            </a:r>
          </a:p>
          <a:p>
            <a:pPr algn="r"/>
            <a:r>
              <a:rPr lang="ar-IQ" sz="3900" dirty="0">
                <a:solidFill>
                  <a:srgbClr val="FF0000"/>
                </a:solidFill>
                <a:latin typeface="Rabar_025" panose="02040703060201020203" pitchFamily="18" charset="-78"/>
                <a:cs typeface="Rabar_025" panose="02040703060201020203" pitchFamily="18" charset="-78"/>
              </a:rPr>
              <a:t>ب: عوارض تنقص أهلية الأداء.</a:t>
            </a:r>
          </a:p>
          <a:p>
            <a:pPr algn="r"/>
            <a:r>
              <a:rPr lang="ar-IQ" sz="3900" dirty="0">
                <a:latin typeface="Rabar_025" panose="02040703060201020203" pitchFamily="18" charset="-78"/>
                <a:cs typeface="Rabar_025" panose="02040703060201020203" pitchFamily="18" charset="-78"/>
              </a:rPr>
              <a:t>ج: عوارض تؤثر في تغير بعض الأحكام لمصالح معينة.</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29</a:t>
            </a:fld>
            <a:endParaRPr lang="en-US"/>
          </a:p>
        </p:txBody>
      </p:sp>
    </p:spTree>
    <p:extLst>
      <p:ext uri="{BB962C8B-B14F-4D97-AF65-F5344CB8AC3E}">
        <p14:creationId xmlns:p14="http://schemas.microsoft.com/office/powerpoint/2010/main" val="69760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6600" dirty="0">
                <a:solidFill>
                  <a:srgbClr val="C00000"/>
                </a:solidFill>
                <a:latin typeface="Rabar_025" panose="02040703060201020203" pitchFamily="18" charset="-78"/>
                <a:cs typeface="Rabar_025" panose="02040703060201020203" pitchFamily="18" charset="-78"/>
              </a:rPr>
              <a:t>مباحث الأهلية</a:t>
            </a:r>
          </a:p>
        </p:txBody>
      </p:sp>
      <p:sp>
        <p:nvSpPr>
          <p:cNvPr id="3" name="عنوان فرعي 2"/>
          <p:cNvSpPr>
            <a:spLocks noGrp="1"/>
          </p:cNvSpPr>
          <p:nvPr>
            <p:ph type="subTitle" idx="1"/>
          </p:nvPr>
        </p:nvSpPr>
        <p:spPr>
          <a:xfrm>
            <a:off x="605308" y="1175657"/>
            <a:ext cx="10093172" cy="5144466"/>
          </a:xfrm>
        </p:spPr>
        <p:txBody>
          <a:bodyPr>
            <a:normAutofit/>
          </a:bodyPr>
          <a:lstStyle/>
          <a:p>
            <a:pPr marL="685800" indent="-685800" algn="r">
              <a:buFont typeface="Wingdings" panose="05000000000000000000" pitchFamily="2" charset="2"/>
              <a:buChar char="Ø"/>
            </a:pPr>
            <a:r>
              <a:rPr lang="ar-IQ" sz="5400" b="1" dirty="0">
                <a:solidFill>
                  <a:srgbClr val="C00000"/>
                </a:solidFill>
                <a:latin typeface="Rabar_025" panose="02040703060201020203" pitchFamily="18" charset="-78"/>
                <a:cs typeface="Rabar_025" panose="02040703060201020203" pitchFamily="18" charset="-78"/>
              </a:rPr>
              <a:t>تعريفها.</a:t>
            </a:r>
          </a:p>
          <a:p>
            <a:pPr marL="685800" indent="-685800" algn="r">
              <a:buFont typeface="Wingdings" panose="05000000000000000000" pitchFamily="2" charset="2"/>
              <a:buChar char="Ø"/>
            </a:pPr>
            <a:r>
              <a:rPr lang="ar-IQ" sz="5400" b="1" dirty="0">
                <a:solidFill>
                  <a:srgbClr val="C00000"/>
                </a:solidFill>
                <a:latin typeface="Rabar_025" panose="02040703060201020203" pitchFamily="18" charset="-78"/>
                <a:cs typeface="Rabar_025" panose="02040703060201020203" pitchFamily="18" charset="-78"/>
              </a:rPr>
              <a:t>أنواعها.</a:t>
            </a:r>
          </a:p>
          <a:p>
            <a:pPr marL="685800" indent="-685800" algn="r">
              <a:buFont typeface="Wingdings" panose="05000000000000000000" pitchFamily="2" charset="2"/>
              <a:buChar char="Ø"/>
            </a:pPr>
            <a:r>
              <a:rPr lang="ar-IQ" sz="5400" b="1" dirty="0">
                <a:solidFill>
                  <a:srgbClr val="C00000"/>
                </a:solidFill>
                <a:latin typeface="Rabar_025" panose="02040703060201020203" pitchFamily="18" charset="-78"/>
                <a:cs typeface="Rabar_025" panose="02040703060201020203" pitchFamily="18" charset="-78"/>
              </a:rPr>
              <a:t>حالات الإنسان بالنسبة لأهلية الوجوب.</a:t>
            </a:r>
          </a:p>
          <a:p>
            <a:pPr marL="685800" indent="-685800" algn="r">
              <a:buFont typeface="Wingdings" panose="05000000000000000000" pitchFamily="2" charset="2"/>
              <a:buChar char="Ø"/>
            </a:pPr>
            <a:r>
              <a:rPr lang="ar-IQ" sz="5400" dirty="0">
                <a:solidFill>
                  <a:srgbClr val="C00000"/>
                </a:solidFill>
                <a:latin typeface="Rabar_025" panose="02040703060201020203" pitchFamily="18" charset="-78"/>
                <a:cs typeface="Rabar_025" panose="02040703060201020203" pitchFamily="18" charset="-78"/>
              </a:rPr>
              <a:t>حالات الإنسان بالنسبة لأهلية الأداء.</a:t>
            </a:r>
          </a:p>
          <a:p>
            <a:pPr marL="685800" indent="-685800" algn="r">
              <a:buFont typeface="Wingdings" panose="05000000000000000000" pitchFamily="2" charset="2"/>
              <a:buChar char="Ø"/>
            </a:pPr>
            <a:r>
              <a:rPr lang="ar-IQ" sz="5400" b="1" dirty="0">
                <a:solidFill>
                  <a:srgbClr val="C00000"/>
                </a:solidFill>
                <a:latin typeface="Rabar_025" panose="02040703060201020203" pitchFamily="18" charset="-78"/>
                <a:cs typeface="Rabar_025" panose="02040703060201020203" pitchFamily="18" charset="-78"/>
              </a:rPr>
              <a:t>عوارض الأهلية.</a:t>
            </a:r>
          </a:p>
          <a:p>
            <a:pPr algn="r"/>
            <a:endParaRPr lang="ar-IQ" sz="3600" b="1" dirty="0">
              <a:solidFill>
                <a:srgbClr val="C00000"/>
              </a:solidFill>
              <a:latin typeface="Rabar_025" panose="02040703060201020203" pitchFamily="18" charset="-78"/>
              <a:cs typeface="Rabar_025" panose="02040703060201020203" pitchFamily="18" charset="-78"/>
            </a:endParaRPr>
          </a:p>
          <a:p>
            <a:pPr algn="r"/>
            <a:endParaRPr lang="ar-IQ" sz="3900" dirty="0">
              <a:latin typeface="Rabar_025" panose="02040703060201020203" pitchFamily="18" charset="-78"/>
              <a:cs typeface="Rabar_025" panose="02040703060201020203" pitchFamily="18" charset="-78"/>
            </a:endParaRP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3</a:t>
            </a:fld>
            <a:endParaRPr lang="en-US"/>
          </a:p>
        </p:txBody>
      </p:sp>
    </p:spTree>
    <p:extLst>
      <p:ext uri="{BB962C8B-B14F-4D97-AF65-F5344CB8AC3E}">
        <p14:creationId xmlns:p14="http://schemas.microsoft.com/office/powerpoint/2010/main" val="17990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ثانيا: أنواع العوارض من حيث تأثيرها على أهلية الأداء</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solidFill>
                  <a:srgbClr val="FF0000"/>
                </a:solidFill>
                <a:latin typeface="Rabar_025" panose="02040703060201020203" pitchFamily="18" charset="-78"/>
                <a:cs typeface="Rabar_025" panose="02040703060201020203" pitchFamily="18" charset="-78"/>
              </a:rPr>
              <a:t>أ: عوارض تزيل أهلية الأداء.</a:t>
            </a:r>
          </a:p>
          <a:p>
            <a:pPr algn="r"/>
            <a:r>
              <a:rPr lang="ar-IQ" sz="3900" dirty="0">
                <a:latin typeface="Rabar_025" panose="02040703060201020203" pitchFamily="18" charset="-78"/>
                <a:cs typeface="Rabar_025" panose="02040703060201020203" pitchFamily="18" charset="-78"/>
              </a:rPr>
              <a:t>وتشمل الجنون والنوم والإغماء والعته الشديد.</a:t>
            </a:r>
          </a:p>
          <a:p>
            <a:pPr algn="r"/>
            <a:r>
              <a:rPr lang="ar-IQ" sz="3900" dirty="0">
                <a:latin typeface="Rabar_025" panose="02040703060201020203" pitchFamily="18" charset="-78"/>
                <a:cs typeface="Rabar_025" panose="02040703060201020203" pitchFamily="18" charset="-78"/>
              </a:rPr>
              <a:t>فلا تترتب على تصرفاتهم أي آثار شرعية، وهم </a:t>
            </a:r>
            <a:r>
              <a:rPr lang="ar-IQ" sz="3900">
                <a:latin typeface="Rabar_025" panose="02040703060201020203" pitchFamily="18" charset="-78"/>
                <a:cs typeface="Rabar_025" panose="02040703060201020203" pitchFamily="18" charset="-78"/>
              </a:rPr>
              <a:t>غير مطالبين </a:t>
            </a:r>
            <a:r>
              <a:rPr lang="ar-IQ" sz="3900" dirty="0">
                <a:latin typeface="Rabar_025" panose="02040703060201020203" pitchFamily="18" charset="-78"/>
                <a:cs typeface="Rabar_025" panose="02040703060201020203" pitchFamily="18" charset="-78"/>
              </a:rPr>
              <a:t>بالتكاليف.</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30</a:t>
            </a:fld>
            <a:endParaRPr lang="en-US"/>
          </a:p>
        </p:txBody>
      </p:sp>
    </p:spTree>
    <p:extLst>
      <p:ext uri="{BB962C8B-B14F-4D97-AF65-F5344CB8AC3E}">
        <p14:creationId xmlns:p14="http://schemas.microsoft.com/office/powerpoint/2010/main" val="98499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ثانيا: أنواع العوارض من حيث تأثيرها على أهلية الأداء</a:t>
            </a:r>
          </a:p>
        </p:txBody>
      </p:sp>
      <p:sp>
        <p:nvSpPr>
          <p:cNvPr id="3" name="عنوان فرعي 2"/>
          <p:cNvSpPr>
            <a:spLocks noGrp="1"/>
          </p:cNvSpPr>
          <p:nvPr>
            <p:ph type="subTitle" idx="1"/>
          </p:nvPr>
        </p:nvSpPr>
        <p:spPr>
          <a:xfrm>
            <a:off x="605308" y="1175657"/>
            <a:ext cx="10093172" cy="5144466"/>
          </a:xfrm>
        </p:spPr>
        <p:txBody>
          <a:bodyPr>
            <a:normAutofit lnSpcReduction="10000"/>
          </a:bodyPr>
          <a:lstStyle/>
          <a:p>
            <a:pPr algn="r"/>
            <a:r>
              <a:rPr lang="ar-IQ" sz="3900" dirty="0">
                <a:solidFill>
                  <a:srgbClr val="FF0000"/>
                </a:solidFill>
                <a:latin typeface="Rabar_025" panose="02040703060201020203" pitchFamily="18" charset="-78"/>
                <a:cs typeface="Rabar_025" panose="02040703060201020203" pitchFamily="18" charset="-78"/>
              </a:rPr>
              <a:t>ب: عوارض تنقص أهلية الأداء.</a:t>
            </a:r>
          </a:p>
          <a:p>
            <a:pPr algn="r"/>
            <a:r>
              <a:rPr lang="ar-IQ" sz="3900" dirty="0">
                <a:latin typeface="Rabar_025" panose="02040703060201020203" pitchFamily="18" charset="-78"/>
                <a:cs typeface="Rabar_025" panose="02040703060201020203" pitchFamily="18" charset="-78"/>
              </a:rPr>
              <a:t>كالعته الخفيف، وهو الذي يكون معه إدراك وتمييز، فيكون كالصبي المميز في الأحكام، فتثبت له أهلية ناقصة، فلا تجب عليها العبادات لكن تصح منها.</a:t>
            </a:r>
          </a:p>
          <a:p>
            <a:pPr algn="r"/>
            <a:r>
              <a:rPr lang="ar-IQ" sz="3900" dirty="0">
                <a:latin typeface="Rabar_025" panose="02040703060201020203" pitchFamily="18" charset="-78"/>
                <a:cs typeface="Rabar_025" panose="02040703060201020203" pitchFamily="18" charset="-78"/>
              </a:rPr>
              <a:t>ولا تثبت في حقه العقوبات، لكن تجب عليه حقوق العباد المالية، ويؤديها عنه وليه، كضمان المتلفات.</a:t>
            </a:r>
          </a:p>
          <a:p>
            <a:pPr algn="r"/>
            <a:r>
              <a:rPr lang="ar-IQ" sz="3900" dirty="0">
                <a:latin typeface="Rabar_025" panose="02040703060201020203" pitchFamily="18" charset="-78"/>
                <a:cs typeface="Rabar_025" panose="02040703060201020203" pitchFamily="18" charset="-78"/>
              </a:rPr>
              <a:t>وتكون تصرفاته صحيحة نافذة إذا كانت نافعة له، نفعاً محضاً، وباطلة إذا كانت مضرة له ضرراً محضاً، وموقوفة على إجازة الولي إذا كانت دائرة بين النفع والضرر.</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31</a:t>
            </a:fld>
            <a:endParaRPr lang="en-US"/>
          </a:p>
        </p:txBody>
      </p:sp>
    </p:spTree>
    <p:extLst>
      <p:ext uri="{BB962C8B-B14F-4D97-AF65-F5344CB8AC3E}">
        <p14:creationId xmlns:p14="http://schemas.microsoft.com/office/powerpoint/2010/main" val="200384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ثانيا: أنواع العوارض من حيث تأثيرها على أهلية الأداء</a:t>
            </a:r>
          </a:p>
        </p:txBody>
      </p:sp>
      <p:sp>
        <p:nvSpPr>
          <p:cNvPr id="3" name="عنوان فرعي 2"/>
          <p:cNvSpPr>
            <a:spLocks noGrp="1"/>
          </p:cNvSpPr>
          <p:nvPr>
            <p:ph type="subTitle" idx="1"/>
          </p:nvPr>
        </p:nvSpPr>
        <p:spPr>
          <a:xfrm>
            <a:off x="574416" y="1170796"/>
            <a:ext cx="10093172" cy="5144466"/>
          </a:xfrm>
        </p:spPr>
        <p:txBody>
          <a:bodyPr>
            <a:normAutofit/>
          </a:bodyPr>
          <a:lstStyle/>
          <a:p>
            <a:pPr algn="r"/>
            <a:r>
              <a:rPr lang="ar-IQ" sz="3900" dirty="0">
                <a:solidFill>
                  <a:srgbClr val="FF0000"/>
                </a:solidFill>
                <a:latin typeface="Rabar_025" panose="02040703060201020203" pitchFamily="18" charset="-78"/>
                <a:cs typeface="Rabar_025" panose="02040703060201020203" pitchFamily="18" charset="-78"/>
              </a:rPr>
              <a:t>ج: عوارض تؤثر في تغير بعض الأحكام لمصالح معينة.</a:t>
            </a:r>
          </a:p>
          <a:p>
            <a:pPr algn="r"/>
            <a:r>
              <a:rPr lang="ar-IQ" sz="3900" dirty="0">
                <a:latin typeface="Rabar_025" panose="02040703060201020203" pitchFamily="18" charset="-78"/>
                <a:cs typeface="Rabar_025" panose="02040703060201020203" pitchFamily="18" charset="-78"/>
              </a:rPr>
              <a:t>ومنها:</a:t>
            </a:r>
          </a:p>
          <a:p>
            <a:pPr algn="r"/>
            <a:r>
              <a:rPr lang="ar-IQ" sz="3900" dirty="0">
                <a:solidFill>
                  <a:srgbClr val="FF0000"/>
                </a:solidFill>
                <a:latin typeface="Rabar_025" panose="02040703060201020203" pitchFamily="18" charset="-78"/>
                <a:cs typeface="Rabar_025" panose="02040703060201020203" pitchFamily="18" charset="-78"/>
              </a:rPr>
              <a:t>1: السفه والدَّين والغفلة</a:t>
            </a:r>
            <a:r>
              <a:rPr lang="ar-IQ" sz="3900" dirty="0">
                <a:latin typeface="Rabar_025" panose="02040703060201020203" pitchFamily="18" charset="-78"/>
                <a:cs typeface="Rabar_025" panose="02040703060201020203" pitchFamily="18" charset="-78"/>
              </a:rPr>
              <a:t>، فكل منهم له أهلية أداء كاملة، لكن محافظة على مال كل منهم من الضياع ومنعاً من أن يكونوا عالة على غيرهم، يُحجَر على تصرفاتهم المالية فقط.</a:t>
            </a:r>
          </a:p>
          <a:p>
            <a:pPr algn="r"/>
            <a:endParaRPr lang="ar-IQ" sz="3200" dirty="0">
              <a:solidFill>
                <a:srgbClr val="FF0000"/>
              </a:solidFill>
              <a:latin typeface="Rabar_025" panose="02040703060201020203" pitchFamily="18" charset="-78"/>
              <a:cs typeface="Rabar_025" panose="02040703060201020203" pitchFamily="18" charset="-78"/>
            </a:endParaRPr>
          </a:p>
          <a:p>
            <a:pPr algn="r"/>
            <a:r>
              <a:rPr lang="ar-IQ" sz="3200" dirty="0">
                <a:solidFill>
                  <a:srgbClr val="FF0000"/>
                </a:solidFill>
                <a:latin typeface="Rabar_025" panose="02040703060201020203" pitchFamily="18" charset="-78"/>
                <a:cs typeface="Rabar_025" panose="02040703060201020203" pitchFamily="18" charset="-78"/>
              </a:rPr>
              <a:t>تعريف الحَجْر</a:t>
            </a:r>
            <a:r>
              <a:rPr lang="ar-IQ" sz="3200" dirty="0">
                <a:latin typeface="Rabar_025" panose="02040703060201020203" pitchFamily="18" charset="-78"/>
                <a:cs typeface="Rabar_025" panose="02040703060201020203" pitchFamily="18" charset="-78"/>
              </a:rPr>
              <a:t>: الْمَنْعُ مِنَ التَّصَرُّفَاتِ الْمَالِيَّةِ، سَوَاءٌ أَكَانَ الْمَنْعُ قَدْ شُرِعَ لِمَصْلَحَةِ الْغَيْرِ كَالْحَجْرِ عَلَى الْمُفْلِسِ لِلْغُرَمَاءِ، أَمْ شُرِعَ لِمَصْلَحَةِ الْمَحْجُورِ عَلَيْهِ كَالْحَجْرِ عَلَى الْمَجْنُونِ، وَالسَّفِيهِ.</a:t>
            </a:r>
          </a:p>
          <a:p>
            <a:pPr algn="r"/>
            <a:endParaRPr lang="ar-IQ" sz="3900" dirty="0">
              <a:latin typeface="Rabar_025" panose="02040703060201020203" pitchFamily="18" charset="-78"/>
              <a:cs typeface="Rabar_025" panose="02040703060201020203" pitchFamily="18" charset="-78"/>
            </a:endParaRP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32</a:t>
            </a:fld>
            <a:endParaRPr lang="en-US"/>
          </a:p>
        </p:txBody>
      </p:sp>
    </p:spTree>
    <p:extLst>
      <p:ext uri="{BB962C8B-B14F-4D97-AF65-F5344CB8AC3E}">
        <p14:creationId xmlns:p14="http://schemas.microsoft.com/office/powerpoint/2010/main" val="123243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ثانيا: أنواع العوارض من حيث تأثيرها على أهلية الأداء</a:t>
            </a:r>
          </a:p>
        </p:txBody>
      </p:sp>
      <p:sp>
        <p:nvSpPr>
          <p:cNvPr id="3" name="عنوان فرعي 2"/>
          <p:cNvSpPr>
            <a:spLocks noGrp="1"/>
          </p:cNvSpPr>
          <p:nvPr>
            <p:ph type="subTitle" idx="1"/>
          </p:nvPr>
        </p:nvSpPr>
        <p:spPr>
          <a:xfrm>
            <a:off x="605308" y="1175657"/>
            <a:ext cx="10093172" cy="5144466"/>
          </a:xfrm>
        </p:spPr>
        <p:txBody>
          <a:bodyPr>
            <a:normAutofit lnSpcReduction="10000"/>
          </a:bodyPr>
          <a:lstStyle/>
          <a:p>
            <a:pPr algn="r"/>
            <a:r>
              <a:rPr lang="ar-IQ" sz="3900" dirty="0">
                <a:latin typeface="Rabar_025" panose="02040703060201020203" pitchFamily="18" charset="-78"/>
                <a:cs typeface="Rabar_025" panose="02040703060201020203" pitchFamily="18" charset="-78"/>
              </a:rPr>
              <a:t>2: المريض مرض الموت، فإنه يُحجَر على ثلث ماله فقط، محافظة على حقوق الورثة الذين تعلق حقهم بهذا المال.</a:t>
            </a:r>
          </a:p>
          <a:p>
            <a:pPr algn="r"/>
            <a:r>
              <a:rPr lang="ar-IQ" sz="3900">
                <a:latin typeface="Rabar_025" panose="02040703060201020203" pitchFamily="18" charset="-78"/>
                <a:cs typeface="Rabar_025" panose="02040703060201020203" pitchFamily="18" charset="-78"/>
              </a:rPr>
              <a:t>وقال: {إِنِ الْحُكْمُ إِلَّا لِلَّهِ} [الأنعام: 57] ، </a:t>
            </a:r>
          </a:p>
          <a:p>
            <a:pPr algn="r"/>
            <a:r>
              <a:rPr lang="ar-IQ" sz="3900">
                <a:latin typeface="Rabar_025" panose="02040703060201020203" pitchFamily="18" charset="-78"/>
                <a:cs typeface="Rabar_025" panose="02040703060201020203" pitchFamily="18" charset="-78"/>
              </a:rPr>
              <a:t>وقال: {وَمَا اخْتَلَفْتُمْ فِيهِ مِنْ شَيْءٍ فَحُكْمُهُ إِلَى اللَّهِ} [الشورى: 10] ، </a:t>
            </a:r>
          </a:p>
          <a:p>
            <a:pPr algn="r"/>
            <a:r>
              <a:rPr lang="ar-IQ" sz="3900">
                <a:latin typeface="Rabar_025" panose="02040703060201020203" pitchFamily="18" charset="-78"/>
                <a:cs typeface="Rabar_025" panose="02040703060201020203" pitchFamily="18" charset="-78"/>
              </a:rPr>
              <a:t>وقال: {فَاحْكُمْ بَيْنَهُمْ بِمَا أَنْزَلَ اللَّهُ} [المائدة:48].</a:t>
            </a:r>
          </a:p>
          <a:p>
            <a:pPr algn="r"/>
            <a:r>
              <a:rPr lang="ar-IQ" sz="3900">
                <a:latin typeface="Rabar_025" panose="02040703060201020203" pitchFamily="18" charset="-78"/>
                <a:cs typeface="Rabar_025" panose="02040703060201020203" pitchFamily="18" charset="-78"/>
              </a:rPr>
              <a:t>وعلى هذا فالتَّشريعُ حقُّ الله تعالى وحدَهُ، ونِسبَتُهُ إلى النَّبي - ﷺ - أو إلى العلماءِ المجتهدينَ نسبةٌ مجازِيَّةٌ، ذلكَ لأنَّهُم يعالجونَهُ وينظُرونَ فيهِ.</a:t>
            </a:r>
            <a:endParaRPr lang="ar-IQ" sz="3900" dirty="0">
              <a:latin typeface="Rabar_025" panose="02040703060201020203" pitchFamily="18" charset="-78"/>
              <a:cs typeface="Rabar_025" panose="02040703060201020203" pitchFamily="18" charset="-78"/>
            </a:endParaRP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33</a:t>
            </a:fld>
            <a:endParaRPr lang="en-US"/>
          </a:p>
        </p:txBody>
      </p:sp>
    </p:spTree>
    <p:extLst>
      <p:ext uri="{BB962C8B-B14F-4D97-AF65-F5344CB8AC3E}">
        <p14:creationId xmlns:p14="http://schemas.microsoft.com/office/powerpoint/2010/main" val="389362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تعريف الأهلية</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endParaRPr lang="ar-IQ" sz="3900" dirty="0">
              <a:latin typeface="Rabar_025" panose="02040703060201020203" pitchFamily="18" charset="-78"/>
              <a:cs typeface="Rabar_025" panose="02040703060201020203" pitchFamily="18" charset="-78"/>
            </a:endParaRPr>
          </a:p>
          <a:p>
            <a:pPr algn="r"/>
            <a:r>
              <a:rPr lang="ar-IQ" sz="3900" dirty="0">
                <a:latin typeface="Rabar_025" panose="02040703060201020203" pitchFamily="18" charset="-78"/>
                <a:cs typeface="Rabar_025" panose="02040703060201020203" pitchFamily="18" charset="-78"/>
              </a:rPr>
              <a:t>لُغَةً: مصدر صناعي من أهل، أي الكفاءة والجدارة.</a:t>
            </a:r>
          </a:p>
          <a:p>
            <a:pPr algn="r"/>
            <a:r>
              <a:rPr lang="ar-IQ" sz="3900" dirty="0">
                <a:latin typeface="Rabar_025" panose="02040703060201020203" pitchFamily="18" charset="-78"/>
                <a:cs typeface="Rabar_025" panose="02040703060201020203" pitchFamily="18" charset="-78"/>
              </a:rPr>
              <a:t>ويقصد بها هنا: الصَّلاحيَّة، تقولُ: (فلانٌ أهلٌ لكَذا) أي صالحٌ ومستوجبٌ لهُ، وتقولُ: (أهلتُهُ لِكذا) إذا جعلتَهُ صالحًا لهُ.</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4</a:t>
            </a:fld>
            <a:endParaRPr lang="en-US"/>
          </a:p>
        </p:txBody>
      </p:sp>
    </p:spTree>
    <p:extLst>
      <p:ext uri="{BB962C8B-B14F-4D97-AF65-F5344CB8AC3E}">
        <p14:creationId xmlns:p14="http://schemas.microsoft.com/office/powerpoint/2010/main" val="401502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800" dirty="0">
                <a:solidFill>
                  <a:srgbClr val="C00000"/>
                </a:solidFill>
                <a:latin typeface="Rabar_025" panose="02040703060201020203" pitchFamily="18" charset="-78"/>
                <a:cs typeface="Rabar_025" panose="02040703060201020203" pitchFamily="18" charset="-78"/>
              </a:rPr>
              <a:t>الأهلية</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4400" dirty="0">
                <a:solidFill>
                  <a:srgbClr val="C00000"/>
                </a:solidFill>
                <a:latin typeface="Rabar_025" panose="02040703060201020203" pitchFamily="18" charset="-78"/>
                <a:cs typeface="Rabar_025" panose="02040703060201020203" pitchFamily="18" charset="-78"/>
              </a:rPr>
              <a:t>تعريفها:</a:t>
            </a:r>
          </a:p>
          <a:p>
            <a:pPr algn="r"/>
            <a:r>
              <a:rPr lang="ar-IQ" sz="3900" dirty="0">
                <a:latin typeface="Rabar_025" panose="02040703060201020203" pitchFamily="18" charset="-78"/>
                <a:cs typeface="Rabar_025" panose="02040703060201020203" pitchFamily="18" charset="-78"/>
              </a:rPr>
              <a:t>في اصطلاح الأصوليين: هي صلاحية الإنسان لوجوب الحقوق المشروعة له، وعليه.</a:t>
            </a:r>
          </a:p>
          <a:p>
            <a:pPr algn="r"/>
            <a:endParaRPr lang="ar-IQ" sz="3900" dirty="0">
              <a:latin typeface="Rabar_025" panose="02040703060201020203" pitchFamily="18" charset="-78"/>
              <a:cs typeface="Rabar_025" panose="02040703060201020203" pitchFamily="18" charset="-78"/>
            </a:endParaRPr>
          </a:p>
          <a:p>
            <a:pPr algn="r"/>
            <a:r>
              <a:rPr lang="ar-IQ" sz="3900" dirty="0">
                <a:latin typeface="Rabar_025" panose="02040703060201020203" pitchFamily="18" charset="-78"/>
                <a:cs typeface="Rabar_025" panose="02040703060201020203" pitchFamily="18" charset="-78"/>
              </a:rPr>
              <a:t>فالمراد صلاحية الإنسان لأن يكون معطياً وآخذاً، وكذلك صلاحيته ليُعتَدّ بتصرفاته، وأقواله، وأفعاله، الصادرة عنه شرعاً.</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5</a:t>
            </a:fld>
            <a:endParaRPr lang="en-US"/>
          </a:p>
        </p:txBody>
      </p:sp>
    </p:spTree>
    <p:extLst>
      <p:ext uri="{BB962C8B-B14F-4D97-AF65-F5344CB8AC3E}">
        <p14:creationId xmlns:p14="http://schemas.microsoft.com/office/powerpoint/2010/main" val="266173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أنواع الأهلية</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latin typeface="Rabar_025" panose="02040703060201020203" pitchFamily="18" charset="-78"/>
                <a:cs typeface="Rabar_025" panose="02040703060201020203" pitchFamily="18" charset="-78"/>
              </a:rPr>
              <a:t>تنقسم الأهلية إلى قسمين: </a:t>
            </a:r>
          </a:p>
          <a:p>
            <a:pPr algn="r"/>
            <a:r>
              <a:rPr lang="ar-IQ" sz="6600" dirty="0">
                <a:solidFill>
                  <a:srgbClr val="FF0000"/>
                </a:solidFill>
                <a:latin typeface="Rabar_025" panose="02040703060201020203" pitchFamily="18" charset="-78"/>
                <a:cs typeface="Rabar_025" panose="02040703060201020203" pitchFamily="18" charset="-78"/>
              </a:rPr>
              <a:t>1: أهلية الوجوب.</a:t>
            </a:r>
          </a:p>
          <a:p>
            <a:pPr algn="r"/>
            <a:r>
              <a:rPr lang="ar-IQ" sz="6600" dirty="0">
                <a:solidFill>
                  <a:srgbClr val="FF0000"/>
                </a:solidFill>
                <a:latin typeface="Rabar_025" panose="02040703060201020203" pitchFamily="18" charset="-78"/>
                <a:cs typeface="Rabar_025" panose="02040703060201020203" pitchFamily="18" charset="-78"/>
              </a:rPr>
              <a:t>2: أهلية الأداء.</a:t>
            </a:r>
          </a:p>
          <a:p>
            <a:pPr algn="r"/>
            <a:endParaRPr lang="ar-IQ" sz="3900" dirty="0">
              <a:latin typeface="Rabar_025" panose="02040703060201020203" pitchFamily="18" charset="-78"/>
              <a:cs typeface="Rabar_025" panose="02040703060201020203" pitchFamily="18" charset="-78"/>
            </a:endParaRP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6</a:t>
            </a:fld>
            <a:endParaRPr lang="en-US"/>
          </a:p>
        </p:txBody>
      </p:sp>
    </p:spTree>
    <p:extLst>
      <p:ext uri="{BB962C8B-B14F-4D97-AF65-F5344CB8AC3E}">
        <p14:creationId xmlns:p14="http://schemas.microsoft.com/office/powerpoint/2010/main" val="208036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800" dirty="0">
                <a:solidFill>
                  <a:srgbClr val="C00000"/>
                </a:solidFill>
                <a:latin typeface="Rabar_025" panose="02040703060201020203" pitchFamily="18" charset="-78"/>
                <a:cs typeface="Rabar_025" panose="02040703060201020203" pitchFamily="18" charset="-78"/>
              </a:rPr>
              <a:t>أولاً: أهلية الوجوب</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endParaRPr lang="ar-IQ" sz="3900" dirty="0">
              <a:latin typeface="Rabar_025" panose="02040703060201020203" pitchFamily="18" charset="-78"/>
              <a:cs typeface="Rabar_025" panose="02040703060201020203" pitchFamily="18" charset="-78"/>
            </a:endParaRPr>
          </a:p>
          <a:p>
            <a:pPr algn="r"/>
            <a:r>
              <a:rPr lang="ar-IQ" sz="3900" dirty="0">
                <a:latin typeface="Rabar_025" panose="02040703060201020203" pitchFamily="18" charset="-78"/>
                <a:cs typeface="Rabar_025" panose="02040703060201020203" pitchFamily="18" charset="-78"/>
              </a:rPr>
              <a:t>وهي صلاحية الإنسان، لوجوب الحقوق المشروعة له وعليه.</a:t>
            </a:r>
          </a:p>
          <a:p>
            <a:pPr algn="r"/>
            <a:r>
              <a:rPr lang="ar-IQ" sz="3900" dirty="0">
                <a:latin typeface="Rabar_025" panose="02040703060201020203" pitchFamily="18" charset="-78"/>
                <a:cs typeface="Rabar_025" panose="02040703060201020203" pitchFamily="18" charset="-78"/>
              </a:rPr>
              <a:t>أي صلاحيته لأن تثبت له الحقوق وتجب عليه الواجبات، وتسمى عند الفقهاء بالذمة، وهي وصف شرعي يصير به الإنسان أهلاً لما يجب له وعليه، وهي خاصية أودعها الله في كل إنسان.</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7</a:t>
            </a:fld>
            <a:endParaRPr lang="en-US"/>
          </a:p>
        </p:txBody>
      </p:sp>
    </p:spTree>
    <p:extLst>
      <p:ext uri="{BB962C8B-B14F-4D97-AF65-F5344CB8AC3E}">
        <p14:creationId xmlns:p14="http://schemas.microsoft.com/office/powerpoint/2010/main" val="3311383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dirty="0">
                <a:solidFill>
                  <a:srgbClr val="C00000"/>
                </a:solidFill>
                <a:latin typeface="Rabar_025" panose="02040703060201020203" pitchFamily="18" charset="-78"/>
                <a:cs typeface="Rabar_025" panose="02040703060201020203" pitchFamily="18" charset="-78"/>
              </a:rPr>
              <a:t>أنواع الأهلية</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latin typeface="Rabar_025" panose="02040703060201020203" pitchFamily="18" charset="-78"/>
                <a:cs typeface="Rabar_025" panose="02040703060201020203" pitchFamily="18" charset="-78"/>
              </a:rPr>
              <a:t>وأهلية الوجوب هذه ثابتة لكل إنسان، بوصفه إنه إنسان سواء أكان ذكراً أم أنثى جنينا أم طفلاً، مميزاً أم بالغاً، رشيداً أم سفيهاً، عاقلاً أم مجنوناً، صحيحاً أم مريضاً، لأن هذه الأهلية مبنية على خاصية فطرية في الإنسان، فكل إنسان له أهلية الوجوب، وتلازمه مدى الحياة ولا تفارقه إلا بالموت.</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8</a:t>
            </a:fld>
            <a:endParaRPr lang="en-US"/>
          </a:p>
        </p:txBody>
      </p:sp>
    </p:spTree>
    <p:extLst>
      <p:ext uri="{BB962C8B-B14F-4D97-AF65-F5344CB8AC3E}">
        <p14:creationId xmlns:p14="http://schemas.microsoft.com/office/powerpoint/2010/main" val="24395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67092" y="145856"/>
            <a:ext cx="9311423" cy="1033988"/>
          </a:xfrm>
        </p:spPr>
        <p:txBody>
          <a:bodyPr anchor="ctr">
            <a:normAutofit/>
          </a:bodyPr>
          <a:lstStyle/>
          <a:p>
            <a:r>
              <a:rPr lang="ar-IQ" sz="4000" b="1" dirty="0">
                <a:solidFill>
                  <a:srgbClr val="C00000"/>
                </a:solidFill>
                <a:latin typeface="Rabar_025" panose="02040703060201020203" pitchFamily="18" charset="-78"/>
                <a:cs typeface="Rabar_025" panose="02040703060201020203" pitchFamily="18" charset="-78"/>
              </a:rPr>
              <a:t>حالات الإنسان بالنسبة لأهلية الوجوب</a:t>
            </a:r>
          </a:p>
        </p:txBody>
      </p:sp>
      <p:sp>
        <p:nvSpPr>
          <p:cNvPr id="3" name="عنوان فرعي 2"/>
          <p:cNvSpPr>
            <a:spLocks noGrp="1"/>
          </p:cNvSpPr>
          <p:nvPr>
            <p:ph type="subTitle" idx="1"/>
          </p:nvPr>
        </p:nvSpPr>
        <p:spPr>
          <a:xfrm>
            <a:off x="605308" y="1175657"/>
            <a:ext cx="10093172" cy="5144466"/>
          </a:xfrm>
        </p:spPr>
        <p:txBody>
          <a:bodyPr>
            <a:normAutofit/>
          </a:bodyPr>
          <a:lstStyle/>
          <a:p>
            <a:pPr algn="r"/>
            <a:r>
              <a:rPr lang="ar-IQ" sz="3900" dirty="0">
                <a:latin typeface="Rabar_025" panose="02040703060201020203" pitchFamily="18" charset="-78"/>
                <a:cs typeface="Rabar_025" panose="02040703060201020203" pitchFamily="18" charset="-78"/>
              </a:rPr>
              <a:t>للإنسان بالنسبة لأهلية الوجوب حالتان:</a:t>
            </a:r>
          </a:p>
          <a:p>
            <a:pPr algn="r"/>
            <a:r>
              <a:rPr lang="ar-IQ" sz="4000" dirty="0">
                <a:solidFill>
                  <a:srgbClr val="C00000"/>
                </a:solidFill>
                <a:latin typeface="Rabar_025" panose="02040703060201020203" pitchFamily="18" charset="-78"/>
                <a:ea typeface="+mj-ea"/>
                <a:cs typeface="Rabar_025" panose="02040703060201020203" pitchFamily="18" charset="-78"/>
              </a:rPr>
              <a:t>الأولى</a:t>
            </a:r>
            <a:r>
              <a:rPr lang="ar-IQ" sz="3900" dirty="0">
                <a:latin typeface="Rabar_025" panose="02040703060201020203" pitchFamily="18" charset="-78"/>
                <a:cs typeface="Rabar_025" panose="02040703060201020203" pitchFamily="18" charset="-78"/>
              </a:rPr>
              <a:t>: </a:t>
            </a:r>
            <a:r>
              <a:rPr lang="ar-IQ" sz="4000" dirty="0">
                <a:solidFill>
                  <a:srgbClr val="C00000"/>
                </a:solidFill>
                <a:latin typeface="Rabar_025" panose="02040703060201020203" pitchFamily="18" charset="-78"/>
                <a:ea typeface="+mj-ea"/>
                <a:cs typeface="Rabar_025" panose="02040703060201020203" pitchFamily="18" charset="-78"/>
              </a:rPr>
              <a:t>أهلية</a:t>
            </a:r>
            <a:r>
              <a:rPr lang="ar-IQ" sz="3900" dirty="0">
                <a:latin typeface="Rabar_025" panose="02040703060201020203" pitchFamily="18" charset="-78"/>
                <a:cs typeface="Rabar_025" panose="02040703060201020203" pitchFamily="18" charset="-78"/>
              </a:rPr>
              <a:t> </a:t>
            </a:r>
            <a:r>
              <a:rPr lang="ar-IQ" sz="4000" dirty="0">
                <a:solidFill>
                  <a:srgbClr val="C00000"/>
                </a:solidFill>
                <a:latin typeface="Rabar_025" panose="02040703060201020203" pitchFamily="18" charset="-78"/>
                <a:ea typeface="+mj-ea"/>
                <a:cs typeface="Rabar_025" panose="02040703060201020203" pitchFamily="18" charset="-78"/>
              </a:rPr>
              <a:t>وجوب</a:t>
            </a:r>
            <a:r>
              <a:rPr lang="ar-IQ" sz="3900" dirty="0">
                <a:latin typeface="Rabar_025" panose="02040703060201020203" pitchFamily="18" charset="-78"/>
                <a:cs typeface="Rabar_025" panose="02040703060201020203" pitchFamily="18" charset="-78"/>
              </a:rPr>
              <a:t> </a:t>
            </a:r>
            <a:r>
              <a:rPr lang="ar-IQ" sz="4000" dirty="0">
                <a:solidFill>
                  <a:srgbClr val="C00000"/>
                </a:solidFill>
                <a:latin typeface="Rabar_025" panose="02040703060201020203" pitchFamily="18" charset="-78"/>
                <a:ea typeface="+mj-ea"/>
                <a:cs typeface="Rabar_025" panose="02040703060201020203" pitchFamily="18" charset="-78"/>
              </a:rPr>
              <a:t>ناقصة</a:t>
            </a:r>
            <a:r>
              <a:rPr lang="ar-IQ" sz="3900" dirty="0">
                <a:latin typeface="Rabar_025" panose="02040703060201020203" pitchFamily="18" charset="-78"/>
                <a:cs typeface="Rabar_025" panose="02040703060201020203" pitchFamily="18" charset="-78"/>
              </a:rPr>
              <a:t>، وبها يصلح لأن تثبت له حقوق فقط، دون أن تترتب عليه واجبات.</a:t>
            </a:r>
          </a:p>
          <a:p>
            <a:pPr algn="r"/>
            <a:r>
              <a:rPr lang="ar-IQ" sz="3900" dirty="0">
                <a:latin typeface="Rabar_025" panose="02040703060201020203" pitchFamily="18" charset="-78"/>
                <a:cs typeface="Rabar_025" panose="02040703060201020203" pitchFamily="18" charset="-78"/>
              </a:rPr>
              <a:t>وتثبت هذه الأهلية للجنين في بطن أمه، فتبت له حقوق من غير واجبات، شرط أن يولَد حياً.</a:t>
            </a:r>
          </a:p>
        </p:txBody>
      </p:sp>
      <p:sp>
        <p:nvSpPr>
          <p:cNvPr id="4" name="عنصر نائب للتاريخ 3"/>
          <p:cNvSpPr>
            <a:spLocks noGrp="1"/>
          </p:cNvSpPr>
          <p:nvPr>
            <p:ph type="dt" sz="half" idx="10"/>
          </p:nvPr>
        </p:nvSpPr>
        <p:spPr>
          <a:xfrm>
            <a:off x="10266546" y="6223924"/>
            <a:ext cx="1470871" cy="365125"/>
          </a:xfrm>
        </p:spPr>
        <p:txBody>
          <a:bodyPr/>
          <a:lstStyle/>
          <a:p>
            <a:pPr algn="ctr"/>
            <a:fld id="{7324D0C4-A9D9-444A-B985-032922AEAB8E}" type="datetime1">
              <a:rPr lang="en-US" sz="1050" smtClean="0"/>
              <a:t>5/28/2023</a:t>
            </a:fld>
            <a:endParaRPr lang="en-US" dirty="0"/>
          </a:p>
        </p:txBody>
      </p:sp>
      <p:sp>
        <p:nvSpPr>
          <p:cNvPr id="5" name="عنصر نائب للتذييل 4"/>
          <p:cNvSpPr>
            <a:spLocks noGrp="1"/>
          </p:cNvSpPr>
          <p:nvPr>
            <p:ph type="ftr" sz="quarter" idx="11"/>
          </p:nvPr>
        </p:nvSpPr>
        <p:spPr>
          <a:xfrm>
            <a:off x="255494" y="6406487"/>
            <a:ext cx="8471647" cy="316284"/>
          </a:xfrm>
        </p:spPr>
        <p:txBody>
          <a:bodyPr/>
          <a:lstStyle/>
          <a:p>
            <a:pPr algn="r"/>
            <a:r>
              <a:rPr lang="ar-IQ" sz="1100" dirty="0">
                <a:solidFill>
                  <a:schemeClr val="tx2"/>
                </a:solidFill>
              </a:rPr>
              <a:t>مدخل الى اصول الفقه                                                   د. ابراهيم </a:t>
            </a:r>
            <a:r>
              <a:rPr lang="ar-IQ" sz="1100" dirty="0" err="1">
                <a:solidFill>
                  <a:schemeClr val="tx2"/>
                </a:solidFill>
              </a:rPr>
              <a:t>سةنكةسةري</a:t>
            </a:r>
            <a:endParaRPr lang="en-US" sz="1100" dirty="0">
              <a:solidFill>
                <a:schemeClr val="tx2"/>
              </a:solidFill>
            </a:endParaRPr>
          </a:p>
        </p:txBody>
      </p:sp>
      <p:sp>
        <p:nvSpPr>
          <p:cNvPr id="6" name="عنصر نائب لرقم الشريحة 5"/>
          <p:cNvSpPr>
            <a:spLocks noGrp="1"/>
          </p:cNvSpPr>
          <p:nvPr>
            <p:ph type="sldNum" sz="quarter" idx="12"/>
          </p:nvPr>
        </p:nvSpPr>
        <p:spPr/>
        <p:txBody>
          <a:bodyPr/>
          <a:lstStyle/>
          <a:p>
            <a:fld id="{ED633F8D-5A62-4B3E-9AE7-608C236255CC}" type="slidenum">
              <a:rPr lang="en-US" smtClean="0"/>
              <a:t>9</a:t>
            </a:fld>
            <a:endParaRPr lang="en-US"/>
          </a:p>
        </p:txBody>
      </p:sp>
    </p:spTree>
    <p:extLst>
      <p:ext uri="{BB962C8B-B14F-4D97-AF65-F5344CB8AC3E}">
        <p14:creationId xmlns:p14="http://schemas.microsoft.com/office/powerpoint/2010/main" val="347926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9687</TotalTime>
  <Words>2288</Words>
  <Application>Microsoft Office PowerPoint</Application>
  <PresentationFormat>شاشة عريضة</PresentationFormat>
  <Paragraphs>240</Paragraphs>
  <Slides>33</Slides>
  <Notes>0</Notes>
  <HiddenSlides>0</HiddenSlides>
  <MMClips>0</MMClips>
  <ScaleCrop>false</ScaleCrop>
  <HeadingPairs>
    <vt:vector size="6" baseType="variant">
      <vt:variant>
        <vt:lpstr>الخطوط المستخدمة</vt:lpstr>
      </vt:variant>
      <vt:variant>
        <vt:i4>10</vt:i4>
      </vt:variant>
      <vt:variant>
        <vt:lpstr>نسق</vt:lpstr>
      </vt:variant>
      <vt:variant>
        <vt:i4>1</vt:i4>
      </vt:variant>
      <vt:variant>
        <vt:lpstr>عناوين الشرائح</vt:lpstr>
      </vt:variant>
      <vt:variant>
        <vt:i4>33</vt:i4>
      </vt:variant>
    </vt:vector>
  </HeadingPairs>
  <TitlesOfParts>
    <vt:vector size="44" baseType="lpstr">
      <vt:lpstr>02_Sarchia_Abdullah</vt:lpstr>
      <vt:lpstr>13_Sarchia_Anas</vt:lpstr>
      <vt:lpstr>56_Sarchia_Kurdish_Bold</vt:lpstr>
      <vt:lpstr>Arial</vt:lpstr>
      <vt:lpstr>Calibri</vt:lpstr>
      <vt:lpstr>Calibri Light</vt:lpstr>
      <vt:lpstr>Rabar_022</vt:lpstr>
      <vt:lpstr>Rabar_025</vt:lpstr>
      <vt:lpstr>Rabar_063</vt:lpstr>
      <vt:lpstr>Wingdings</vt:lpstr>
      <vt:lpstr>نسق Office</vt:lpstr>
      <vt:lpstr>عرض تقديمي في PowerPoint</vt:lpstr>
      <vt:lpstr>مدخل إلى أصولِ الفقه</vt:lpstr>
      <vt:lpstr>مباحث الأهلية</vt:lpstr>
      <vt:lpstr>تعريف الأهلية</vt:lpstr>
      <vt:lpstr>الأهلية</vt:lpstr>
      <vt:lpstr>أنواع الأهلية</vt:lpstr>
      <vt:lpstr>أولاً: أهلية الوجوب</vt:lpstr>
      <vt:lpstr>أنواع الأهلية</vt:lpstr>
      <vt:lpstr>حالات الإنسان بالنسبة لأهلية الوجوب</vt:lpstr>
      <vt:lpstr>سبب تسميته بالناقصة:</vt:lpstr>
      <vt:lpstr>الحقوق التي تثبت للجنين</vt:lpstr>
      <vt:lpstr>الثانية: أهلية الوجوب الكاملة</vt:lpstr>
      <vt:lpstr>أهلية وجوب الصغير</vt:lpstr>
      <vt:lpstr>أهلية وجوب الصغير</vt:lpstr>
      <vt:lpstr>ثانياً: أهلية الأداء</vt:lpstr>
      <vt:lpstr>حالات الإنسان بالنسبة لأهلية الأداء</vt:lpstr>
      <vt:lpstr>حالات الإنسان بالنسبة لأهلية الأداء</vt:lpstr>
      <vt:lpstr>حالات الإنسان بالنسبة لأهلية الأداء</vt:lpstr>
      <vt:lpstr>حالات الإنسان بالنسبة لأهلية الأداء</vt:lpstr>
      <vt:lpstr>المراحل التي يمر بها الإنسان من حيث أهلية الأداء والوجوب</vt:lpstr>
      <vt:lpstr>عوارض الأهلية</vt:lpstr>
      <vt:lpstr>عوارض الأهلية</vt:lpstr>
      <vt:lpstr>الأهلية التي تتأثر بالعوارض</vt:lpstr>
      <vt:lpstr>الأهلية التي تتأثر بالعوارض</vt:lpstr>
      <vt:lpstr>أنواع العوارض</vt:lpstr>
      <vt:lpstr>أولاً: أنواع العوارض من حيث المنشأ</vt:lpstr>
      <vt:lpstr>أولاً: أنواع العوارض من حيث المنشأ</vt:lpstr>
      <vt:lpstr>أولاً: أنواع العوارض من حيث المنشأ</vt:lpstr>
      <vt:lpstr>ثانيا: أنواع العوارض من حيث تأثيرها على أهلية الأداء</vt:lpstr>
      <vt:lpstr>ثانيا: أنواع العوارض من حيث تأثيرها على أهلية الأداء</vt:lpstr>
      <vt:lpstr>ثانيا: أنواع العوارض من حيث تأثيرها على أهلية الأداء</vt:lpstr>
      <vt:lpstr>ثانيا: أنواع العوارض من حيث تأثيرها على أهلية الأداء</vt:lpstr>
      <vt:lpstr>ثانيا: أنواع العوارض من حيث تأثيرها على أهلية الأداء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High Tech</dc:creator>
  <cp:lastModifiedBy>High_Tech</cp:lastModifiedBy>
  <cp:revision>591</cp:revision>
  <dcterms:created xsi:type="dcterms:W3CDTF">2020-12-05T08:45:42Z</dcterms:created>
  <dcterms:modified xsi:type="dcterms:W3CDTF">2023-05-28T09:04:18Z</dcterms:modified>
</cp:coreProperties>
</file>