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3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pPr>
              <a:defRPr/>
            </a:pPr>
            <a:fld id="{A4ED1D31-56DE-483C-982C-E85E0AE6DA1F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pPr>
              <a:defRPr/>
            </a:pPr>
            <a:fld id="{1D181224-C126-41E4-815C-4AC2555AA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5053F-2190-4945-A62D-6B2A1A9AB354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89045-8244-4336-A5A4-E277F597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89045-8244-4336-A5A4-E277F597F1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132F-1544-4585-9114-7C6E101CE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AC9F8-CDD0-438A-A7B0-F83B521FC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E96D-5187-4390-9826-1242908C7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E30AE-1B95-4573-A214-3E2F9B3A1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D84DC-AAA2-44C1-881B-8AA61626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13AA-81BD-4B01-BDBE-096270D56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C38C-8845-4004-AE68-D828D1654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97DD3-8CDF-427D-82DE-B92C44661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3C321-7828-4D94-9D2E-2B4E35B8D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EBB2-A789-4B25-8D73-E4CE987A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40-9942-4619-9490-57A90EA4F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8F31C0-B109-438C-83C4-5409D2A1C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Economic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514600"/>
            <a:ext cx="6400800" cy="17526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926013"/>
            <a:ext cx="7620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0132F-1544-4585-9114-7C6E101CE0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Def. </a:t>
            </a:r>
            <a:r>
              <a:rPr lang="en-US" dirty="0" smtClean="0">
                <a:solidFill>
                  <a:srgbClr val="FF0000"/>
                </a:solidFill>
              </a:rPr>
              <a:t>The method used by a society to produce and distribute goods and services.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3333FF"/>
                </a:solidFill>
              </a:rPr>
              <a:t>The way a society produces goods &amp; services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3333FF"/>
                </a:solidFill>
              </a:rPr>
              <a:t>The way a society provides and distributes goods &amp; services to its citizens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All Economic Systems Must Consider the Following Questions: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9248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goods and services to produce?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How will they produce them?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Who will get them?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How much will they produce now, and how much later?</a:t>
            </a:r>
          </a:p>
          <a:p>
            <a:pPr marL="609600" indent="-609600" eaLnBrk="1" hangingPunct="1"/>
            <a:endParaRPr lang="en-US" dirty="0" smtClean="0">
              <a:solidFill>
                <a:srgbClr val="FF0000"/>
              </a:solidFill>
            </a:endParaRPr>
          </a:p>
          <a:p>
            <a:pPr marL="609600" indent="-609600" eaLnBrk="1" hangingPunct="1"/>
            <a:r>
              <a:rPr lang="en-US" dirty="0" smtClean="0"/>
              <a:t>Each economic system answers these questions in a </a:t>
            </a:r>
            <a:r>
              <a:rPr lang="en-US" dirty="0" smtClean="0">
                <a:solidFill>
                  <a:schemeClr val="accent2"/>
                </a:solidFill>
              </a:rPr>
              <a:t>DIFFERENT WAY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6477000" cy="1143000"/>
          </a:xfrm>
        </p:spPr>
        <p:txBody>
          <a:bodyPr/>
          <a:lstStyle/>
          <a:p>
            <a:pPr algn="l" eaLnBrk="1" hangingPunct="1"/>
            <a:r>
              <a:rPr lang="en-US" sz="2400" dirty="0"/>
              <a:t>There are 3 basic types of economic systems.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200" b="1" dirty="0"/>
              <a:t>1</a:t>
            </a:r>
            <a:r>
              <a:rPr lang="en-US" sz="3200" b="1" dirty="0" smtClean="0"/>
              <a:t>. Traditional Economy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07560" y="1524000"/>
            <a:ext cx="7951109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Economic questions are answered by habits and customs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Children work the same jobs parents worked</a:t>
            </a:r>
            <a:r>
              <a:rPr lang="en-US" dirty="0" smtClean="0"/>
              <a:t>, often farming or hunter/gatherer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Ex. Eskimos, the Amish,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Pigmies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6910" y="4495800"/>
            <a:ext cx="315327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43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" y="4495800"/>
            <a:ext cx="243253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79153"/>
            <a:ext cx="3581401" cy="2678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 Command Economy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990600"/>
            <a:ext cx="8229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The government answers the basic economic questions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Advantages</a:t>
            </a:r>
            <a:r>
              <a:rPr lang="en-US" dirty="0" smtClean="0"/>
              <a:t>: able to act quickly in emergencies, provide for all people equally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Disadvantages</a:t>
            </a:r>
            <a:r>
              <a:rPr lang="en-US" dirty="0" smtClean="0"/>
              <a:t>: Inefficient, no incentive to work hard or be creative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Ex. Communist Countries (China, Vietnam, North Korea, former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Soviet Union, Cuba)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7525" y="5029200"/>
            <a:ext cx="223043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7564" y="1600200"/>
            <a:ext cx="1796436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SMARTInkAnnotation0"/>
          <p:cNvSpPr>
            <a:spLocks/>
          </p:cNvSpPr>
          <p:nvPr/>
        </p:nvSpPr>
        <p:spPr bwMode="auto">
          <a:xfrm>
            <a:off x="6751638" y="1973263"/>
            <a:ext cx="168275" cy="98425"/>
          </a:xfrm>
          <a:custGeom>
            <a:avLst/>
            <a:gdLst>
              <a:gd name="T0" fmla="*/ 0 w 169665"/>
              <a:gd name="T1" fmla="*/ 0 h 98228"/>
              <a:gd name="T2" fmla="*/ 7625 w 169665"/>
              <a:gd name="T3" fmla="*/ 7703 h 98228"/>
              <a:gd name="T4" fmla="*/ 10934 w 169665"/>
              <a:gd name="T5" fmla="*/ 8395 h 98228"/>
              <a:gd name="T6" fmla="*/ 16374 w 169665"/>
              <a:gd name="T7" fmla="*/ 8839 h 98228"/>
              <a:gd name="T8" fmla="*/ 19742 w 169665"/>
              <a:gd name="T9" fmla="*/ 11550 h 98228"/>
              <a:gd name="T10" fmla="*/ 22018 w 169665"/>
              <a:gd name="T11" fmla="*/ 13665 h 98228"/>
              <a:gd name="T12" fmla="*/ 24518 w 169665"/>
              <a:gd name="T13" fmla="*/ 15075 h 98228"/>
              <a:gd name="T14" fmla="*/ 27171 w 169665"/>
              <a:gd name="T15" fmla="*/ 16015 h 98228"/>
              <a:gd name="T16" fmla="*/ 29923 w 169665"/>
              <a:gd name="T17" fmla="*/ 16642 h 98228"/>
              <a:gd name="T18" fmla="*/ 32741 w 169665"/>
              <a:gd name="T19" fmla="*/ 18053 h 98228"/>
              <a:gd name="T20" fmla="*/ 35604 w 169665"/>
              <a:gd name="T21" fmla="*/ 19989 h 98228"/>
              <a:gd name="T22" fmla="*/ 38497 w 169665"/>
              <a:gd name="T23" fmla="*/ 22274 h 98228"/>
              <a:gd name="T24" fmla="*/ 41409 w 169665"/>
              <a:gd name="T25" fmla="*/ 24791 h 98228"/>
              <a:gd name="T26" fmla="*/ 44336 w 169665"/>
              <a:gd name="T27" fmla="*/ 27463 h 98228"/>
              <a:gd name="T28" fmla="*/ 47270 w 169665"/>
              <a:gd name="T29" fmla="*/ 30240 h 98228"/>
              <a:gd name="T30" fmla="*/ 50210 w 169665"/>
              <a:gd name="T31" fmla="*/ 32089 h 98228"/>
              <a:gd name="T32" fmla="*/ 53154 w 169665"/>
              <a:gd name="T33" fmla="*/ 33323 h 98228"/>
              <a:gd name="T34" fmla="*/ 56102 w 169665"/>
              <a:gd name="T35" fmla="*/ 34145 h 98228"/>
              <a:gd name="T36" fmla="*/ 59050 w 169665"/>
              <a:gd name="T37" fmla="*/ 35688 h 98228"/>
              <a:gd name="T38" fmla="*/ 62000 w 169665"/>
              <a:gd name="T39" fmla="*/ 37710 h 98228"/>
              <a:gd name="T40" fmla="*/ 64950 w 169665"/>
              <a:gd name="T41" fmla="*/ 40053 h 98228"/>
              <a:gd name="T42" fmla="*/ 67902 w 169665"/>
              <a:gd name="T43" fmla="*/ 41615 h 98228"/>
              <a:gd name="T44" fmla="*/ 70854 w 169665"/>
              <a:gd name="T45" fmla="*/ 42655 h 98228"/>
              <a:gd name="T46" fmla="*/ 73805 w 169665"/>
              <a:gd name="T47" fmla="*/ 43350 h 98228"/>
              <a:gd name="T48" fmla="*/ 76757 w 169665"/>
              <a:gd name="T49" fmla="*/ 44807 h 98228"/>
              <a:gd name="T50" fmla="*/ 79709 w 169665"/>
              <a:gd name="T51" fmla="*/ 46772 h 98228"/>
              <a:gd name="T52" fmla="*/ 82661 w 169665"/>
              <a:gd name="T53" fmla="*/ 49076 h 98228"/>
              <a:gd name="T54" fmla="*/ 85613 w 169665"/>
              <a:gd name="T55" fmla="*/ 51607 h 98228"/>
              <a:gd name="T56" fmla="*/ 88565 w 169665"/>
              <a:gd name="T57" fmla="*/ 54289 h 98228"/>
              <a:gd name="T58" fmla="*/ 91516 w 169665"/>
              <a:gd name="T59" fmla="*/ 57070 h 98228"/>
              <a:gd name="T60" fmla="*/ 94471 w 169665"/>
              <a:gd name="T61" fmla="*/ 58924 h 98228"/>
              <a:gd name="T62" fmla="*/ 97421 w 169665"/>
              <a:gd name="T63" fmla="*/ 60160 h 98228"/>
              <a:gd name="T64" fmla="*/ 100373 w 169665"/>
              <a:gd name="T65" fmla="*/ 60985 h 98228"/>
              <a:gd name="T66" fmla="*/ 103326 w 169665"/>
              <a:gd name="T67" fmla="*/ 62528 h 98228"/>
              <a:gd name="T68" fmla="*/ 106278 w 169665"/>
              <a:gd name="T69" fmla="*/ 64552 h 98228"/>
              <a:gd name="T70" fmla="*/ 109230 w 169665"/>
              <a:gd name="T71" fmla="*/ 66895 h 98228"/>
              <a:gd name="T72" fmla="*/ 112183 w 169665"/>
              <a:gd name="T73" fmla="*/ 68456 h 98228"/>
              <a:gd name="T74" fmla="*/ 115135 w 169665"/>
              <a:gd name="T75" fmla="*/ 69498 h 98228"/>
              <a:gd name="T76" fmla="*/ 118086 w 169665"/>
              <a:gd name="T77" fmla="*/ 70192 h 98228"/>
              <a:gd name="T78" fmla="*/ 121040 w 169665"/>
              <a:gd name="T79" fmla="*/ 71649 h 98228"/>
              <a:gd name="T80" fmla="*/ 123991 w 169665"/>
              <a:gd name="T81" fmla="*/ 73614 h 98228"/>
              <a:gd name="T82" fmla="*/ 126942 w 169665"/>
              <a:gd name="T83" fmla="*/ 75919 h 98228"/>
              <a:gd name="T84" fmla="*/ 129896 w 169665"/>
              <a:gd name="T85" fmla="*/ 77455 h 98228"/>
              <a:gd name="T86" fmla="*/ 132848 w 169665"/>
              <a:gd name="T87" fmla="*/ 78480 h 98228"/>
              <a:gd name="T88" fmla="*/ 135799 w 169665"/>
              <a:gd name="T89" fmla="*/ 79162 h 98228"/>
              <a:gd name="T90" fmla="*/ 138753 w 169665"/>
              <a:gd name="T91" fmla="*/ 80612 h 98228"/>
              <a:gd name="T92" fmla="*/ 141704 w 169665"/>
              <a:gd name="T93" fmla="*/ 82572 h 98228"/>
              <a:gd name="T94" fmla="*/ 148811 w 169665"/>
              <a:gd name="T95" fmla="*/ 88112 h 98228"/>
              <a:gd name="T96" fmla="*/ 152407 w 169665"/>
              <a:gd name="T97" fmla="*/ 88870 h 98228"/>
              <a:gd name="T98" fmla="*/ 158033 w 169665"/>
              <a:gd name="T99" fmla="*/ 89356 h 98228"/>
              <a:gd name="T100" fmla="*/ 158494 w 169665"/>
              <a:gd name="T101" fmla="*/ 90390 h 98228"/>
              <a:gd name="T102" fmla="*/ 158801 w 169665"/>
              <a:gd name="T103" fmla="*/ 92073 h 98228"/>
              <a:gd name="T104" fmla="*/ 159007 w 169665"/>
              <a:gd name="T105" fmla="*/ 94191 h 98228"/>
              <a:gd name="T106" fmla="*/ 160127 w 169665"/>
              <a:gd name="T107" fmla="*/ 95601 h 98228"/>
              <a:gd name="T108" fmla="*/ 161859 w 169665"/>
              <a:gd name="T109" fmla="*/ 96542 h 98228"/>
              <a:gd name="T110" fmla="*/ 168274 w 169665"/>
              <a:gd name="T111" fmla="*/ 98424 h 9822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69665"/>
              <a:gd name="T169" fmla="*/ 0 h 98228"/>
              <a:gd name="T170" fmla="*/ 169665 w 169665"/>
              <a:gd name="T171" fmla="*/ 98228 h 9822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69665" h="98228">
                <a:moveTo>
                  <a:pt x="0" y="0"/>
                </a:moveTo>
                <a:lnTo>
                  <a:pt x="7688" y="7688"/>
                </a:lnTo>
                <a:lnTo>
                  <a:pt x="11024" y="8378"/>
                </a:lnTo>
                <a:lnTo>
                  <a:pt x="16509" y="8821"/>
                </a:lnTo>
                <a:lnTo>
                  <a:pt x="19905" y="11527"/>
                </a:lnTo>
                <a:lnTo>
                  <a:pt x="22200" y="13638"/>
                </a:lnTo>
                <a:lnTo>
                  <a:pt x="24721" y="15045"/>
                </a:lnTo>
                <a:lnTo>
                  <a:pt x="27395" y="15983"/>
                </a:lnTo>
                <a:lnTo>
                  <a:pt x="30170" y="16609"/>
                </a:lnTo>
                <a:lnTo>
                  <a:pt x="33011" y="18017"/>
                </a:lnTo>
                <a:lnTo>
                  <a:pt x="35898" y="19949"/>
                </a:lnTo>
                <a:lnTo>
                  <a:pt x="38815" y="22229"/>
                </a:lnTo>
                <a:lnTo>
                  <a:pt x="41751" y="24741"/>
                </a:lnTo>
                <a:lnTo>
                  <a:pt x="44702" y="27408"/>
                </a:lnTo>
                <a:lnTo>
                  <a:pt x="47660" y="30179"/>
                </a:lnTo>
                <a:lnTo>
                  <a:pt x="50625" y="32025"/>
                </a:lnTo>
                <a:lnTo>
                  <a:pt x="53593" y="33256"/>
                </a:lnTo>
                <a:lnTo>
                  <a:pt x="56565" y="34077"/>
                </a:lnTo>
                <a:lnTo>
                  <a:pt x="59538" y="35617"/>
                </a:lnTo>
                <a:lnTo>
                  <a:pt x="62512" y="37635"/>
                </a:lnTo>
                <a:lnTo>
                  <a:pt x="65487" y="39973"/>
                </a:lnTo>
                <a:lnTo>
                  <a:pt x="68463" y="41532"/>
                </a:lnTo>
                <a:lnTo>
                  <a:pt x="71439" y="42570"/>
                </a:lnTo>
                <a:lnTo>
                  <a:pt x="74415" y="43263"/>
                </a:lnTo>
                <a:lnTo>
                  <a:pt x="77391" y="44717"/>
                </a:lnTo>
                <a:lnTo>
                  <a:pt x="80367" y="46678"/>
                </a:lnTo>
                <a:lnTo>
                  <a:pt x="83344" y="48978"/>
                </a:lnTo>
                <a:lnTo>
                  <a:pt x="86320" y="51504"/>
                </a:lnTo>
                <a:lnTo>
                  <a:pt x="89297" y="54180"/>
                </a:lnTo>
                <a:lnTo>
                  <a:pt x="92272" y="56956"/>
                </a:lnTo>
                <a:lnTo>
                  <a:pt x="95251" y="58806"/>
                </a:lnTo>
                <a:lnTo>
                  <a:pt x="98226" y="60040"/>
                </a:lnTo>
                <a:lnTo>
                  <a:pt x="101202" y="60863"/>
                </a:lnTo>
                <a:lnTo>
                  <a:pt x="104180" y="62403"/>
                </a:lnTo>
                <a:lnTo>
                  <a:pt x="107156" y="64423"/>
                </a:lnTo>
                <a:lnTo>
                  <a:pt x="110132" y="66761"/>
                </a:lnTo>
                <a:lnTo>
                  <a:pt x="113110" y="68319"/>
                </a:lnTo>
                <a:lnTo>
                  <a:pt x="116086" y="69359"/>
                </a:lnTo>
                <a:lnTo>
                  <a:pt x="119061" y="70052"/>
                </a:lnTo>
                <a:lnTo>
                  <a:pt x="122040" y="71506"/>
                </a:lnTo>
                <a:lnTo>
                  <a:pt x="125015" y="73467"/>
                </a:lnTo>
                <a:lnTo>
                  <a:pt x="127991" y="75767"/>
                </a:lnTo>
                <a:lnTo>
                  <a:pt x="130969" y="77300"/>
                </a:lnTo>
                <a:lnTo>
                  <a:pt x="133945" y="78323"/>
                </a:lnTo>
                <a:lnTo>
                  <a:pt x="136921" y="79004"/>
                </a:lnTo>
                <a:lnTo>
                  <a:pt x="139899" y="80451"/>
                </a:lnTo>
                <a:lnTo>
                  <a:pt x="142875" y="82407"/>
                </a:lnTo>
                <a:lnTo>
                  <a:pt x="150040" y="87936"/>
                </a:lnTo>
                <a:lnTo>
                  <a:pt x="153666" y="88692"/>
                </a:lnTo>
                <a:lnTo>
                  <a:pt x="159338" y="89177"/>
                </a:lnTo>
                <a:lnTo>
                  <a:pt x="159803" y="90209"/>
                </a:lnTo>
                <a:lnTo>
                  <a:pt x="160113" y="91889"/>
                </a:lnTo>
                <a:lnTo>
                  <a:pt x="160320" y="94002"/>
                </a:lnTo>
                <a:lnTo>
                  <a:pt x="161450" y="95410"/>
                </a:lnTo>
                <a:lnTo>
                  <a:pt x="163196" y="96349"/>
                </a:lnTo>
                <a:lnTo>
                  <a:pt x="169664" y="98227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SMARTInkAnnotation1"/>
          <p:cNvSpPr>
            <a:spLocks/>
          </p:cNvSpPr>
          <p:nvPr/>
        </p:nvSpPr>
        <p:spPr bwMode="auto">
          <a:xfrm>
            <a:off x="6778625" y="1874838"/>
            <a:ext cx="177800" cy="71437"/>
          </a:xfrm>
          <a:custGeom>
            <a:avLst/>
            <a:gdLst>
              <a:gd name="T0" fmla="*/ 8542 w 178228"/>
              <a:gd name="T1" fmla="*/ 0 h 71439"/>
              <a:gd name="T2" fmla="*/ 0 w 178228"/>
              <a:gd name="T3" fmla="*/ 0 h 71439"/>
              <a:gd name="T4" fmla="*/ 21781 w 178228"/>
              <a:gd name="T5" fmla="*/ 0 h 71439"/>
              <a:gd name="T6" fmla="*/ 23306 w 178228"/>
              <a:gd name="T7" fmla="*/ 993 h 71439"/>
              <a:gd name="T8" fmla="*/ 24323 w 178228"/>
              <a:gd name="T9" fmla="*/ 2646 h 71439"/>
              <a:gd name="T10" fmla="*/ 25002 w 178228"/>
              <a:gd name="T11" fmla="*/ 4741 h 71439"/>
              <a:gd name="T12" fmla="*/ 26444 w 178228"/>
              <a:gd name="T13" fmla="*/ 6137 h 71439"/>
              <a:gd name="T14" fmla="*/ 28396 w 178228"/>
              <a:gd name="T15" fmla="*/ 7068 h 71439"/>
              <a:gd name="T16" fmla="*/ 33202 w 178228"/>
              <a:gd name="T17" fmla="*/ 8103 h 71439"/>
              <a:gd name="T18" fmla="*/ 38638 w 178228"/>
              <a:gd name="T19" fmla="*/ 8562 h 71439"/>
              <a:gd name="T20" fmla="*/ 41474 w 178228"/>
              <a:gd name="T21" fmla="*/ 9677 h 71439"/>
              <a:gd name="T22" fmla="*/ 44353 w 178228"/>
              <a:gd name="T23" fmla="*/ 11413 h 71439"/>
              <a:gd name="T24" fmla="*/ 47263 w 178228"/>
              <a:gd name="T25" fmla="*/ 13562 h 71439"/>
              <a:gd name="T26" fmla="*/ 50193 w 178228"/>
              <a:gd name="T27" fmla="*/ 14994 h 71439"/>
              <a:gd name="T28" fmla="*/ 53136 w 178228"/>
              <a:gd name="T29" fmla="*/ 15949 h 71439"/>
              <a:gd name="T30" fmla="*/ 56088 w 178228"/>
              <a:gd name="T31" fmla="*/ 16586 h 71439"/>
              <a:gd name="T32" fmla="*/ 59045 w 178228"/>
              <a:gd name="T33" fmla="*/ 17011 h 71439"/>
              <a:gd name="T34" fmla="*/ 62007 w 178228"/>
              <a:gd name="T35" fmla="*/ 17294 h 71439"/>
              <a:gd name="T36" fmla="*/ 64971 w 178228"/>
              <a:gd name="T37" fmla="*/ 17482 h 71439"/>
              <a:gd name="T38" fmla="*/ 67938 w 178228"/>
              <a:gd name="T39" fmla="*/ 18599 h 71439"/>
              <a:gd name="T40" fmla="*/ 70904 w 178228"/>
              <a:gd name="T41" fmla="*/ 20337 h 71439"/>
              <a:gd name="T42" fmla="*/ 73872 w 178228"/>
              <a:gd name="T43" fmla="*/ 22487 h 71439"/>
              <a:gd name="T44" fmla="*/ 76841 w 178228"/>
              <a:gd name="T45" fmla="*/ 23921 h 71439"/>
              <a:gd name="T46" fmla="*/ 79810 w 178228"/>
              <a:gd name="T47" fmla="*/ 24877 h 71439"/>
              <a:gd name="T48" fmla="*/ 82779 w 178228"/>
              <a:gd name="T49" fmla="*/ 25514 h 71439"/>
              <a:gd name="T50" fmla="*/ 85748 w 178228"/>
              <a:gd name="T51" fmla="*/ 25939 h 71439"/>
              <a:gd name="T52" fmla="*/ 88716 w 178228"/>
              <a:gd name="T53" fmla="*/ 26222 h 71439"/>
              <a:gd name="T54" fmla="*/ 91685 w 178228"/>
              <a:gd name="T55" fmla="*/ 26411 h 71439"/>
              <a:gd name="T56" fmla="*/ 94654 w 178228"/>
              <a:gd name="T57" fmla="*/ 27529 h 71439"/>
              <a:gd name="T58" fmla="*/ 97624 w 178228"/>
              <a:gd name="T59" fmla="*/ 29267 h 71439"/>
              <a:gd name="T60" fmla="*/ 100593 w 178228"/>
              <a:gd name="T61" fmla="*/ 31417 h 71439"/>
              <a:gd name="T62" fmla="*/ 103563 w 178228"/>
              <a:gd name="T63" fmla="*/ 32851 h 71439"/>
              <a:gd name="T64" fmla="*/ 106533 w 178228"/>
              <a:gd name="T65" fmla="*/ 33807 h 71439"/>
              <a:gd name="T66" fmla="*/ 109501 w 178228"/>
              <a:gd name="T67" fmla="*/ 34444 h 71439"/>
              <a:gd name="T68" fmla="*/ 112470 w 178228"/>
              <a:gd name="T69" fmla="*/ 35861 h 71439"/>
              <a:gd name="T70" fmla="*/ 115441 w 178228"/>
              <a:gd name="T71" fmla="*/ 37797 h 71439"/>
              <a:gd name="T72" fmla="*/ 118410 w 178228"/>
              <a:gd name="T73" fmla="*/ 40081 h 71439"/>
              <a:gd name="T74" fmla="*/ 121379 w 178228"/>
              <a:gd name="T75" fmla="*/ 41603 h 71439"/>
              <a:gd name="T76" fmla="*/ 124349 w 178228"/>
              <a:gd name="T77" fmla="*/ 42618 h 71439"/>
              <a:gd name="T78" fmla="*/ 131497 w 178228"/>
              <a:gd name="T79" fmla="*/ 44247 h 71439"/>
              <a:gd name="T80" fmla="*/ 133074 w 178228"/>
              <a:gd name="T81" fmla="*/ 45373 h 71439"/>
              <a:gd name="T82" fmla="*/ 135115 w 178228"/>
              <a:gd name="T83" fmla="*/ 47115 h 71439"/>
              <a:gd name="T84" fmla="*/ 137465 w 178228"/>
              <a:gd name="T85" fmla="*/ 49269 h 71439"/>
              <a:gd name="T86" fmla="*/ 140022 w 178228"/>
              <a:gd name="T87" fmla="*/ 50705 h 71439"/>
              <a:gd name="T88" fmla="*/ 145503 w 178228"/>
              <a:gd name="T89" fmla="*/ 52301 h 71439"/>
              <a:gd name="T90" fmla="*/ 150963 w 178228"/>
              <a:gd name="T91" fmla="*/ 53325 h 71439"/>
              <a:gd name="T92" fmla="*/ 155314 w 178228"/>
              <a:gd name="T93" fmla="*/ 53465 h 71439"/>
              <a:gd name="T94" fmla="*/ 156870 w 178228"/>
              <a:gd name="T95" fmla="*/ 54494 h 71439"/>
              <a:gd name="T96" fmla="*/ 157907 w 178228"/>
              <a:gd name="T97" fmla="*/ 56172 h 71439"/>
              <a:gd name="T98" fmla="*/ 158598 w 178228"/>
              <a:gd name="T99" fmla="*/ 58284 h 71439"/>
              <a:gd name="T100" fmla="*/ 160050 w 178228"/>
              <a:gd name="T101" fmla="*/ 59691 h 71439"/>
              <a:gd name="T102" fmla="*/ 162007 w 178228"/>
              <a:gd name="T103" fmla="*/ 60630 h 71439"/>
              <a:gd name="T104" fmla="*/ 168772 w 178228"/>
              <a:gd name="T105" fmla="*/ 62473 h 71439"/>
              <a:gd name="T106" fmla="*/ 177799 w 178228"/>
              <a:gd name="T107" fmla="*/ 71436 h 7143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78228"/>
              <a:gd name="T163" fmla="*/ 0 h 71439"/>
              <a:gd name="T164" fmla="*/ 178228 w 178228"/>
              <a:gd name="T165" fmla="*/ 71439 h 71439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78228" h="71439">
                <a:moveTo>
                  <a:pt x="8563" y="0"/>
                </a:moveTo>
                <a:lnTo>
                  <a:pt x="0" y="0"/>
                </a:lnTo>
                <a:lnTo>
                  <a:pt x="21833" y="0"/>
                </a:lnTo>
                <a:lnTo>
                  <a:pt x="23362" y="993"/>
                </a:lnTo>
                <a:lnTo>
                  <a:pt x="24382" y="2646"/>
                </a:lnTo>
                <a:lnTo>
                  <a:pt x="25062" y="4741"/>
                </a:lnTo>
                <a:lnTo>
                  <a:pt x="26508" y="6137"/>
                </a:lnTo>
                <a:lnTo>
                  <a:pt x="28464" y="7068"/>
                </a:lnTo>
                <a:lnTo>
                  <a:pt x="33282" y="8103"/>
                </a:lnTo>
                <a:lnTo>
                  <a:pt x="38731" y="8562"/>
                </a:lnTo>
                <a:lnTo>
                  <a:pt x="41574" y="9677"/>
                </a:lnTo>
                <a:lnTo>
                  <a:pt x="44460" y="11413"/>
                </a:lnTo>
                <a:lnTo>
                  <a:pt x="47377" y="13562"/>
                </a:lnTo>
                <a:lnTo>
                  <a:pt x="50314" y="14994"/>
                </a:lnTo>
                <a:lnTo>
                  <a:pt x="53264" y="15949"/>
                </a:lnTo>
                <a:lnTo>
                  <a:pt x="56223" y="16586"/>
                </a:lnTo>
                <a:lnTo>
                  <a:pt x="59187" y="17011"/>
                </a:lnTo>
                <a:lnTo>
                  <a:pt x="62156" y="17294"/>
                </a:lnTo>
                <a:lnTo>
                  <a:pt x="65127" y="17482"/>
                </a:lnTo>
                <a:lnTo>
                  <a:pt x="68102" y="18600"/>
                </a:lnTo>
                <a:lnTo>
                  <a:pt x="71075" y="20338"/>
                </a:lnTo>
                <a:lnTo>
                  <a:pt x="74050" y="22488"/>
                </a:lnTo>
                <a:lnTo>
                  <a:pt x="77026" y="23922"/>
                </a:lnTo>
                <a:lnTo>
                  <a:pt x="80002" y="24878"/>
                </a:lnTo>
                <a:lnTo>
                  <a:pt x="82978" y="25515"/>
                </a:lnTo>
                <a:lnTo>
                  <a:pt x="85954" y="25940"/>
                </a:lnTo>
                <a:lnTo>
                  <a:pt x="88930" y="26223"/>
                </a:lnTo>
                <a:lnTo>
                  <a:pt x="91906" y="26412"/>
                </a:lnTo>
                <a:lnTo>
                  <a:pt x="94882" y="27530"/>
                </a:lnTo>
                <a:lnTo>
                  <a:pt x="97859" y="29268"/>
                </a:lnTo>
                <a:lnTo>
                  <a:pt x="100835" y="31418"/>
                </a:lnTo>
                <a:lnTo>
                  <a:pt x="103812" y="32852"/>
                </a:lnTo>
                <a:lnTo>
                  <a:pt x="106789" y="33808"/>
                </a:lnTo>
                <a:lnTo>
                  <a:pt x="109765" y="34445"/>
                </a:lnTo>
                <a:lnTo>
                  <a:pt x="112741" y="35862"/>
                </a:lnTo>
                <a:lnTo>
                  <a:pt x="115719" y="37798"/>
                </a:lnTo>
                <a:lnTo>
                  <a:pt x="118695" y="40082"/>
                </a:lnTo>
                <a:lnTo>
                  <a:pt x="121671" y="41604"/>
                </a:lnTo>
                <a:lnTo>
                  <a:pt x="124648" y="42619"/>
                </a:lnTo>
                <a:lnTo>
                  <a:pt x="131814" y="44248"/>
                </a:lnTo>
                <a:lnTo>
                  <a:pt x="133394" y="45374"/>
                </a:lnTo>
                <a:lnTo>
                  <a:pt x="135440" y="47116"/>
                </a:lnTo>
                <a:lnTo>
                  <a:pt x="137796" y="49270"/>
                </a:lnTo>
                <a:lnTo>
                  <a:pt x="140359" y="50706"/>
                </a:lnTo>
                <a:lnTo>
                  <a:pt x="145853" y="52302"/>
                </a:lnTo>
                <a:lnTo>
                  <a:pt x="151326" y="53326"/>
                </a:lnTo>
                <a:lnTo>
                  <a:pt x="155688" y="53466"/>
                </a:lnTo>
                <a:lnTo>
                  <a:pt x="157248" y="54496"/>
                </a:lnTo>
                <a:lnTo>
                  <a:pt x="158287" y="56174"/>
                </a:lnTo>
                <a:lnTo>
                  <a:pt x="158980" y="58286"/>
                </a:lnTo>
                <a:lnTo>
                  <a:pt x="160435" y="59693"/>
                </a:lnTo>
                <a:lnTo>
                  <a:pt x="162397" y="60632"/>
                </a:lnTo>
                <a:lnTo>
                  <a:pt x="169178" y="62475"/>
                </a:lnTo>
                <a:lnTo>
                  <a:pt x="178227" y="7143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SMARTInkAnnotation2"/>
          <p:cNvSpPr>
            <a:spLocks/>
          </p:cNvSpPr>
          <p:nvPr/>
        </p:nvSpPr>
        <p:spPr bwMode="auto">
          <a:xfrm>
            <a:off x="6858000" y="1911350"/>
            <a:ext cx="17463" cy="71438"/>
          </a:xfrm>
          <a:custGeom>
            <a:avLst/>
            <a:gdLst>
              <a:gd name="T0" fmla="*/ 17462 w 17860"/>
              <a:gd name="T1" fmla="*/ 0 h 71439"/>
              <a:gd name="T2" fmla="*/ 12827 w 17860"/>
              <a:gd name="T3" fmla="*/ 0 h 71439"/>
              <a:gd name="T4" fmla="*/ 11461 w 17860"/>
              <a:gd name="T5" fmla="*/ 992 h 71439"/>
              <a:gd name="T6" fmla="*/ 10552 w 17860"/>
              <a:gd name="T7" fmla="*/ 2646 h 71439"/>
              <a:gd name="T8" fmla="*/ 8762 w 17860"/>
              <a:gd name="T9" fmla="*/ 8821 h 71439"/>
              <a:gd name="T10" fmla="*/ 8732 w 17860"/>
              <a:gd name="T11" fmla="*/ 48027 h 71439"/>
              <a:gd name="T12" fmla="*/ 7762 w 17860"/>
              <a:gd name="T13" fmla="*/ 49877 h 71439"/>
              <a:gd name="T14" fmla="*/ 6143 w 17860"/>
              <a:gd name="T15" fmla="*/ 51111 h 71439"/>
              <a:gd name="T16" fmla="*/ 1213 w 17860"/>
              <a:gd name="T17" fmla="*/ 53090 h 71439"/>
              <a:gd name="T18" fmla="*/ 809 w 17860"/>
              <a:gd name="T19" fmla="*/ 54245 h 71439"/>
              <a:gd name="T20" fmla="*/ 539 w 17860"/>
              <a:gd name="T21" fmla="*/ 56007 h 71439"/>
              <a:gd name="T22" fmla="*/ 107 w 17860"/>
              <a:gd name="T23" fmla="*/ 61223 h 71439"/>
              <a:gd name="T24" fmla="*/ 48 w 17860"/>
              <a:gd name="T25" fmla="*/ 64582 h 71439"/>
              <a:gd name="T26" fmla="*/ 1 w 17860"/>
              <a:gd name="T27" fmla="*/ 71402 h 71439"/>
              <a:gd name="T28" fmla="*/ 0 w 17860"/>
              <a:gd name="T29" fmla="*/ 71437 h 714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860"/>
              <a:gd name="T46" fmla="*/ 0 h 71439"/>
              <a:gd name="T47" fmla="*/ 17860 w 17860"/>
              <a:gd name="T48" fmla="*/ 71439 h 7143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860" h="71439">
                <a:moveTo>
                  <a:pt x="17859" y="0"/>
                </a:moveTo>
                <a:lnTo>
                  <a:pt x="13119" y="0"/>
                </a:lnTo>
                <a:lnTo>
                  <a:pt x="11722" y="992"/>
                </a:lnTo>
                <a:lnTo>
                  <a:pt x="10792" y="2646"/>
                </a:lnTo>
                <a:lnTo>
                  <a:pt x="8961" y="8821"/>
                </a:lnTo>
                <a:lnTo>
                  <a:pt x="8930" y="48028"/>
                </a:lnTo>
                <a:lnTo>
                  <a:pt x="7938" y="49878"/>
                </a:lnTo>
                <a:lnTo>
                  <a:pt x="6283" y="51112"/>
                </a:lnTo>
                <a:lnTo>
                  <a:pt x="1241" y="53091"/>
                </a:lnTo>
                <a:lnTo>
                  <a:pt x="827" y="54246"/>
                </a:lnTo>
                <a:lnTo>
                  <a:pt x="551" y="56008"/>
                </a:lnTo>
                <a:lnTo>
                  <a:pt x="109" y="61224"/>
                </a:lnTo>
                <a:lnTo>
                  <a:pt x="49" y="64583"/>
                </a:lnTo>
                <a:lnTo>
                  <a:pt x="1" y="71403"/>
                </a:lnTo>
                <a:lnTo>
                  <a:pt x="0" y="71438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SMARTInkAnnotation3"/>
          <p:cNvSpPr>
            <a:spLocks/>
          </p:cNvSpPr>
          <p:nvPr/>
        </p:nvSpPr>
        <p:spPr bwMode="auto">
          <a:xfrm>
            <a:off x="6902450" y="1820863"/>
            <a:ext cx="71438" cy="36512"/>
          </a:xfrm>
          <a:custGeom>
            <a:avLst/>
            <a:gdLst>
              <a:gd name="T0" fmla="*/ 0 w 71439"/>
              <a:gd name="T1" fmla="*/ 0 h 35720"/>
              <a:gd name="T2" fmla="*/ 0 w 71439"/>
              <a:gd name="T3" fmla="*/ 7859 h 35720"/>
              <a:gd name="T4" fmla="*/ 992 w 71439"/>
              <a:gd name="T5" fmla="*/ 8282 h 35720"/>
              <a:gd name="T6" fmla="*/ 2646 w 71439"/>
              <a:gd name="T7" fmla="*/ 8564 h 35720"/>
              <a:gd name="T8" fmla="*/ 7689 w 71439"/>
              <a:gd name="T9" fmla="*/ 9017 h 35720"/>
              <a:gd name="T10" fmla="*/ 9094 w 71439"/>
              <a:gd name="T11" fmla="*/ 10067 h 35720"/>
              <a:gd name="T12" fmla="*/ 11025 w 71439"/>
              <a:gd name="T13" fmla="*/ 11783 h 35720"/>
              <a:gd name="T14" fmla="*/ 17460 w 71439"/>
              <a:gd name="T15" fmla="*/ 17877 h 35720"/>
              <a:gd name="T16" fmla="*/ 18585 w 71439"/>
              <a:gd name="T17" fmla="*/ 18004 h 35720"/>
              <a:gd name="T18" fmla="*/ 20327 w 71439"/>
              <a:gd name="T19" fmla="*/ 18087 h 35720"/>
              <a:gd name="T20" fmla="*/ 22482 w 71439"/>
              <a:gd name="T21" fmla="*/ 18144 h 35720"/>
              <a:gd name="T22" fmla="*/ 23918 w 71439"/>
              <a:gd name="T23" fmla="*/ 19195 h 35720"/>
              <a:gd name="T24" fmla="*/ 24875 w 71439"/>
              <a:gd name="T25" fmla="*/ 20911 h 35720"/>
              <a:gd name="T26" fmla="*/ 25513 w 71439"/>
              <a:gd name="T27" fmla="*/ 23067 h 35720"/>
              <a:gd name="T28" fmla="*/ 26931 w 71439"/>
              <a:gd name="T29" fmla="*/ 24507 h 35720"/>
              <a:gd name="T30" fmla="*/ 28868 w 71439"/>
              <a:gd name="T31" fmla="*/ 25465 h 35720"/>
              <a:gd name="T32" fmla="*/ 34366 w 71439"/>
              <a:gd name="T33" fmla="*/ 27005 h 35720"/>
              <a:gd name="T34" fmla="*/ 35808 w 71439"/>
              <a:gd name="T35" fmla="*/ 27131 h 35720"/>
              <a:gd name="T36" fmla="*/ 37762 w 71439"/>
              <a:gd name="T37" fmla="*/ 27215 h 35720"/>
              <a:gd name="T38" fmla="*/ 43288 w 71439"/>
              <a:gd name="T39" fmla="*/ 27350 h 35720"/>
              <a:gd name="T40" fmla="*/ 52216 w 71439"/>
              <a:gd name="T41" fmla="*/ 27381 h 35720"/>
              <a:gd name="T42" fmla="*/ 52671 w 71439"/>
              <a:gd name="T43" fmla="*/ 28396 h 35720"/>
              <a:gd name="T44" fmla="*/ 52974 w 71439"/>
              <a:gd name="T45" fmla="*/ 30087 h 35720"/>
              <a:gd name="T46" fmla="*/ 53174 w 71439"/>
              <a:gd name="T47" fmla="*/ 32228 h 35720"/>
              <a:gd name="T48" fmla="*/ 54301 w 71439"/>
              <a:gd name="T49" fmla="*/ 33656 h 35720"/>
              <a:gd name="T50" fmla="*/ 56044 w 71439"/>
              <a:gd name="T51" fmla="*/ 34608 h 35720"/>
              <a:gd name="T52" fmla="*/ 62474 w 71439"/>
              <a:gd name="T53" fmla="*/ 36501 h 35720"/>
              <a:gd name="T54" fmla="*/ 71437 w 71439"/>
              <a:gd name="T55" fmla="*/ 36511 h 3572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1439"/>
              <a:gd name="T85" fmla="*/ 0 h 35720"/>
              <a:gd name="T86" fmla="*/ 71439 w 71439"/>
              <a:gd name="T87" fmla="*/ 35720 h 3572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1439" h="35720">
                <a:moveTo>
                  <a:pt x="0" y="0"/>
                </a:moveTo>
                <a:lnTo>
                  <a:pt x="0" y="7689"/>
                </a:lnTo>
                <a:lnTo>
                  <a:pt x="992" y="8102"/>
                </a:lnTo>
                <a:lnTo>
                  <a:pt x="2646" y="8378"/>
                </a:lnTo>
                <a:lnTo>
                  <a:pt x="7689" y="8821"/>
                </a:lnTo>
                <a:lnTo>
                  <a:pt x="9094" y="9849"/>
                </a:lnTo>
                <a:lnTo>
                  <a:pt x="11025" y="11527"/>
                </a:lnTo>
                <a:lnTo>
                  <a:pt x="17460" y="17489"/>
                </a:lnTo>
                <a:lnTo>
                  <a:pt x="18585" y="17613"/>
                </a:lnTo>
                <a:lnTo>
                  <a:pt x="20327" y="17695"/>
                </a:lnTo>
                <a:lnTo>
                  <a:pt x="22482" y="17750"/>
                </a:lnTo>
                <a:lnTo>
                  <a:pt x="23918" y="18779"/>
                </a:lnTo>
                <a:lnTo>
                  <a:pt x="24875" y="20457"/>
                </a:lnTo>
                <a:lnTo>
                  <a:pt x="25513" y="22567"/>
                </a:lnTo>
                <a:lnTo>
                  <a:pt x="26931" y="23975"/>
                </a:lnTo>
                <a:lnTo>
                  <a:pt x="28868" y="24913"/>
                </a:lnTo>
                <a:lnTo>
                  <a:pt x="34366" y="26419"/>
                </a:lnTo>
                <a:lnTo>
                  <a:pt x="35809" y="26542"/>
                </a:lnTo>
                <a:lnTo>
                  <a:pt x="37763" y="26625"/>
                </a:lnTo>
                <a:lnTo>
                  <a:pt x="43289" y="26757"/>
                </a:lnTo>
                <a:lnTo>
                  <a:pt x="52217" y="26787"/>
                </a:lnTo>
                <a:lnTo>
                  <a:pt x="52672" y="27780"/>
                </a:lnTo>
                <a:lnTo>
                  <a:pt x="52975" y="29434"/>
                </a:lnTo>
                <a:lnTo>
                  <a:pt x="53175" y="31529"/>
                </a:lnTo>
                <a:lnTo>
                  <a:pt x="54302" y="32926"/>
                </a:lnTo>
                <a:lnTo>
                  <a:pt x="56045" y="33857"/>
                </a:lnTo>
                <a:lnTo>
                  <a:pt x="62475" y="35709"/>
                </a:lnTo>
                <a:lnTo>
                  <a:pt x="71438" y="35719"/>
                </a:ln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Freeform 5"/>
          <p:cNvSpPr>
            <a:spLocks/>
          </p:cNvSpPr>
          <p:nvPr/>
        </p:nvSpPr>
        <p:spPr bwMode="auto">
          <a:xfrm>
            <a:off x="6840538" y="1751013"/>
            <a:ext cx="1587" cy="0"/>
          </a:xfrm>
          <a:custGeom>
            <a:avLst/>
            <a:gdLst>
              <a:gd name="T0" fmla="*/ 0 w 2646"/>
              <a:gd name="T1" fmla="*/ 0 h 1"/>
              <a:gd name="T2" fmla="*/ 1586 w 2646"/>
              <a:gd name="T3" fmla="*/ 0 h 1"/>
              <a:gd name="T4" fmla="*/ 0 w 2646"/>
              <a:gd name="T5" fmla="*/ 0 h 1"/>
              <a:gd name="T6" fmla="*/ 0 60000 65536"/>
              <a:gd name="T7" fmla="*/ 0 60000 65536"/>
              <a:gd name="T8" fmla="*/ 0 60000 65536"/>
              <a:gd name="T9" fmla="*/ 0 w 2646"/>
              <a:gd name="T10" fmla="*/ 0 h 1"/>
              <a:gd name="T11" fmla="*/ 2646 w 2646"/>
              <a:gd name="T12" fmla="*/ 0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6" h="1">
                <a:moveTo>
                  <a:pt x="0" y="0"/>
                </a:moveTo>
                <a:lnTo>
                  <a:pt x="264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idrees.abdullah@su.edu.krd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3. Free Market Economy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81000" y="1409700"/>
            <a:ext cx="7924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Economic questions are answered by individual buyers and sellers.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Supply and demand influence economy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People act out of self interest; motive for profit (money) drives the economy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Also known as </a:t>
            </a:r>
            <a:r>
              <a:rPr lang="en-US" u="sng" dirty="0" smtClean="0">
                <a:solidFill>
                  <a:srgbClr val="FF0000"/>
                </a:solidFill>
              </a:rPr>
              <a:t>FREE ENTERPRISE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rgbClr val="FF0000"/>
                </a:solidFill>
              </a:rPr>
              <a:t>CAPITALISM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Ex. The United States, Western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Europe, Japan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6375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065713"/>
            <a:ext cx="2152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rgbClr val="33CC33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143000"/>
            <a:ext cx="79248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 said there were 3 types of economic systems, but there is a 4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Mixed Economy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No economy is pure market, pure command or pure traditional, elements of each appear in all economies</a:t>
            </a:r>
            <a:r>
              <a:rPr lang="en-US" dirty="0" smtClean="0"/>
              <a:t>, some have more elements of one economy than another.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33CC33"/>
                </a:solidFill>
              </a:rPr>
              <a:t>Market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Mixed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Command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USA		Great Britain		China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33400" y="5181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609600" y="4800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0386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6934200" y="4800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752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V="1">
            <a:off x="4038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 flipV="1">
            <a:off x="7086600" y="5181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American Mixed Economy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371600"/>
            <a:ext cx="75438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While the United States is mostly a </a:t>
            </a:r>
            <a:r>
              <a:rPr lang="en-US" u="sng" dirty="0" smtClean="0">
                <a:solidFill>
                  <a:srgbClr val="FF0000"/>
                </a:solidFill>
              </a:rPr>
              <a:t>free market economy</a:t>
            </a:r>
            <a:r>
              <a:rPr lang="en-US" dirty="0" smtClean="0">
                <a:solidFill>
                  <a:srgbClr val="FF0000"/>
                </a:solidFill>
              </a:rPr>
              <a:t>, it does have elements of a </a:t>
            </a:r>
            <a:r>
              <a:rPr lang="en-US" u="sng" dirty="0" smtClean="0">
                <a:solidFill>
                  <a:srgbClr val="FF0000"/>
                </a:solidFill>
              </a:rPr>
              <a:t>command economy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441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089275"/>
            <a:ext cx="24384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idrees.abdullah@su.edu.krd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E30AE-1B95-4573-A214-3E2F9B3A1C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</TotalTime>
  <Words>327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Economic Systems</vt:lpstr>
      <vt:lpstr>Economic Systems</vt:lpstr>
      <vt:lpstr>All Economic Systems Must Consider the Following Questions:</vt:lpstr>
      <vt:lpstr>There are 3 basic types of economic systems.  1. Traditional Economy</vt:lpstr>
      <vt:lpstr>2. Command Economy</vt:lpstr>
      <vt:lpstr>3. Free Market Economy</vt:lpstr>
      <vt:lpstr>PowerPoint Presentation</vt:lpstr>
      <vt:lpstr>American Mixed Economy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SIPAN</dc:creator>
  <cp:lastModifiedBy>SIPAN</cp:lastModifiedBy>
  <cp:revision>33</cp:revision>
  <cp:lastPrinted>2012-09-13T18:57:17Z</cp:lastPrinted>
  <dcterms:created xsi:type="dcterms:W3CDTF">1601-01-01T00:00:00Z</dcterms:created>
  <dcterms:modified xsi:type="dcterms:W3CDTF">2017-05-24T02:20:57Z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