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2" r:id="rId13"/>
    <p:sldId id="261"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2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D13758-AB9D-464A-BA0C-E593C4F30D89}" type="datetimeFigureOut">
              <a:rPr lang="ar-IQ" smtClean="0"/>
              <a:t>11/04/1438</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683D57-8E8A-49A6-B2EA-DFEEBEE9CB4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4D13758-AB9D-464A-BA0C-E593C4F30D89}" type="datetimeFigureOut">
              <a:rPr lang="ar-IQ" smtClean="0"/>
              <a:t>11/04/1438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683D57-8E8A-49A6-B2EA-DFEEBEE9CB4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B4D13758-AB9D-464A-BA0C-E593C4F30D89}" type="datetimeFigureOut">
              <a:rPr lang="ar-IQ" smtClean="0"/>
              <a:t>11/04/1438</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8A683D57-8E8A-49A6-B2EA-DFEEBEE9CB4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B4D13758-AB9D-464A-BA0C-E593C4F30D89}" type="datetimeFigureOut">
              <a:rPr lang="ar-IQ" smtClean="0"/>
              <a:t>11/04/1438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8A683D57-8E8A-49A6-B2EA-DFEEBEE9CB4C}" type="slidenum">
              <a:rPr lang="ar-IQ" smtClean="0"/>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B4D13758-AB9D-464A-BA0C-E593C4F30D89}" type="datetimeFigureOut">
              <a:rPr lang="ar-IQ" smtClean="0"/>
              <a:t>11/04/1438</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683D57-8E8A-49A6-B2EA-DFEEBEE9CB4C}" type="slidenum">
              <a:rPr lang="ar-IQ" smtClean="0"/>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B4D13758-AB9D-464A-BA0C-E593C4F30D89}" type="datetimeFigureOut">
              <a:rPr lang="ar-IQ" smtClean="0"/>
              <a:t>11/04/1438</a:t>
            </a:fld>
            <a:endParaRPr lang="ar-IQ"/>
          </a:p>
        </p:txBody>
      </p:sp>
      <p:sp>
        <p:nvSpPr>
          <p:cNvPr id="10" name="عنصر نائب لرقم الشريحة 9"/>
          <p:cNvSpPr>
            <a:spLocks noGrp="1"/>
          </p:cNvSpPr>
          <p:nvPr>
            <p:ph type="sldNum" sz="quarter" idx="16"/>
          </p:nvPr>
        </p:nvSpPr>
        <p:spPr/>
        <p:txBody>
          <a:bodyPr rtlCol="0"/>
          <a:lstStyle/>
          <a:p>
            <a:fld id="{8A683D57-8E8A-49A6-B2EA-DFEEBEE9CB4C}" type="slidenum">
              <a:rPr lang="ar-IQ" smtClean="0"/>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B4D13758-AB9D-464A-BA0C-E593C4F30D89}" type="datetimeFigureOut">
              <a:rPr lang="ar-IQ" smtClean="0"/>
              <a:t>11/04/1438</a:t>
            </a:fld>
            <a:endParaRPr lang="ar-IQ"/>
          </a:p>
        </p:txBody>
      </p:sp>
      <p:sp>
        <p:nvSpPr>
          <p:cNvPr id="12" name="عنصر نائب لرقم الشريحة 11"/>
          <p:cNvSpPr>
            <a:spLocks noGrp="1"/>
          </p:cNvSpPr>
          <p:nvPr>
            <p:ph type="sldNum" sz="quarter" idx="16"/>
          </p:nvPr>
        </p:nvSpPr>
        <p:spPr/>
        <p:txBody>
          <a:bodyPr rtlCol="0"/>
          <a:lstStyle/>
          <a:p>
            <a:fld id="{8A683D57-8E8A-49A6-B2EA-DFEEBEE9CB4C}" type="slidenum">
              <a:rPr lang="ar-IQ" smtClean="0"/>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4D13758-AB9D-464A-BA0C-E593C4F30D89}" type="datetimeFigureOut">
              <a:rPr lang="ar-IQ" smtClean="0"/>
              <a:t>11/04/1438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8A683D57-8E8A-49A6-B2EA-DFEEBEE9CB4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D13758-AB9D-464A-BA0C-E593C4F30D89}" type="datetimeFigureOut">
              <a:rPr lang="ar-IQ" smtClean="0"/>
              <a:t>11/04/1438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8A683D57-8E8A-49A6-B2EA-DFEEBEE9CB4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B4D13758-AB9D-464A-BA0C-E593C4F30D89}" type="datetimeFigureOut">
              <a:rPr lang="ar-IQ" smtClean="0"/>
              <a:t>11/04/1438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8A683D57-8E8A-49A6-B2EA-DFEEBEE9CB4C}" type="slidenum">
              <a:rPr lang="ar-IQ" smtClean="0"/>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B4D13758-AB9D-464A-BA0C-E593C4F30D89}" type="datetimeFigureOut">
              <a:rPr lang="ar-IQ" smtClean="0"/>
              <a:t>11/04/1438</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8A683D57-8E8A-49A6-B2EA-DFEEBEE9CB4C}" type="slidenum">
              <a:rPr lang="ar-IQ" smtClean="0"/>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D13758-AB9D-464A-BA0C-E593C4F30D89}" type="datetimeFigureOut">
              <a:rPr lang="ar-IQ" smtClean="0"/>
              <a:t>11/04/1438</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683D57-8E8A-49A6-B2EA-DFEEBEE9CB4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ar-IQ" dirty="0" smtClean="0">
                <a:effectLst>
                  <a:outerShdw blurRad="63500" sx="102000" sy="102000" algn="ctr" rotWithShape="0">
                    <a:prstClr val="black">
                      <a:alpha val="40000"/>
                    </a:prstClr>
                  </a:outerShdw>
                </a:effectLst>
                <a:latin typeface="ae_AlBattar" pitchFamily="18" charset="-78"/>
                <a:cs typeface="ae_AlBattar" pitchFamily="18" charset="-78"/>
              </a:rPr>
              <a:t>علم المناسبات والتفسير الموضوعي</a:t>
            </a:r>
            <a:endParaRPr lang="ar-IQ" dirty="0">
              <a:effectLst>
                <a:outerShdw blurRad="63500" sx="102000" sy="102000" algn="ctr" rotWithShape="0">
                  <a:prstClr val="black">
                    <a:alpha val="40000"/>
                  </a:prstClr>
                </a:outerShdw>
              </a:effectLst>
              <a:latin typeface="ae_AlBattar" pitchFamily="18" charset="-78"/>
              <a:cs typeface="ae_AlBattar" pitchFamily="18" charset="-78"/>
            </a:endParaRPr>
          </a:p>
        </p:txBody>
      </p:sp>
      <p:sp>
        <p:nvSpPr>
          <p:cNvPr id="3" name="عنوان فرعي 2"/>
          <p:cNvSpPr>
            <a:spLocks noGrp="1"/>
          </p:cNvSpPr>
          <p:nvPr>
            <p:ph sz="quarter" idx="1"/>
          </p:nvPr>
        </p:nvSpPr>
        <p:spPr>
          <a:solidFill>
            <a:srgbClr val="C00000"/>
          </a:solidFill>
        </p:spPr>
        <p:txBody>
          <a:bodyPr>
            <a:normAutofit fontScale="92500" lnSpcReduction="10000"/>
          </a:bodyPr>
          <a:lstStyle/>
          <a:p>
            <a:pPr algn="r"/>
            <a:r>
              <a:rPr lang="ar-IQ" sz="3600" b="1" dirty="0" smtClean="0">
                <a:solidFill>
                  <a:srgbClr val="000000"/>
                </a:solidFill>
                <a:latin typeface="Traditional Arabic"/>
                <a:cs typeface="Ali-A-Traditional" pitchFamily="2" charset="-78"/>
              </a:rPr>
              <a:t>المناسبة  لغة : المقاربة والمشاكلة .</a:t>
            </a:r>
          </a:p>
          <a:p>
            <a:pPr algn="r"/>
            <a:r>
              <a:rPr lang="ar-IQ" sz="3600" b="1" dirty="0" smtClean="0">
                <a:solidFill>
                  <a:srgbClr val="000000"/>
                </a:solidFill>
                <a:latin typeface="Traditional Arabic"/>
                <a:cs typeface="Ali-A-Traditional" pitchFamily="2" charset="-78"/>
              </a:rPr>
              <a:t>اصطلاحاً: </a:t>
            </a:r>
            <a:r>
              <a:rPr lang="ar-IQ" sz="3600" b="1" dirty="0" smtClean="0">
                <a:solidFill>
                  <a:srgbClr val="000000"/>
                </a:solidFill>
                <a:latin typeface="Traditional Arabic"/>
                <a:cs typeface="Traditional Arabic"/>
              </a:rPr>
              <a:t>هي بيان : ( وجه </a:t>
            </a:r>
            <a:r>
              <a:rPr lang="ar-IQ" sz="3600" b="1" dirty="0" err="1" smtClean="0">
                <a:solidFill>
                  <a:srgbClr val="000000"/>
                </a:solidFill>
                <a:latin typeface="Traditional Arabic"/>
                <a:cs typeface="Traditional Arabic"/>
              </a:rPr>
              <a:t>الإرتباط</a:t>
            </a:r>
            <a:r>
              <a:rPr lang="ar-IQ" sz="3600" b="1" dirty="0" smtClean="0">
                <a:solidFill>
                  <a:srgbClr val="000000"/>
                </a:solidFill>
                <a:latin typeface="Traditional Arabic"/>
                <a:cs typeface="Traditional Arabic"/>
              </a:rPr>
              <a:t> بين الجملة والجملة في الآية الواحدة ، أو بين الآية والآية في الآيات المتعددة ، أو بين السورة والسورة ) .</a:t>
            </a:r>
          </a:p>
          <a:p>
            <a:pPr algn="just"/>
            <a:r>
              <a:rPr lang="ar-IQ" b="1" dirty="0">
                <a:solidFill>
                  <a:srgbClr val="000000"/>
                </a:solidFill>
                <a:latin typeface="Traditional Arabic"/>
                <a:cs typeface="Traditional Arabic"/>
              </a:rPr>
              <a:t> </a:t>
            </a:r>
            <a:r>
              <a:rPr lang="ar-IQ" b="1" dirty="0" smtClean="0">
                <a:solidFill>
                  <a:srgbClr val="000000"/>
                </a:solidFill>
                <a:latin typeface="Traditional Arabic"/>
                <a:cs typeface="Traditional Arabic"/>
              </a:rPr>
              <a:t>       </a:t>
            </a:r>
            <a:r>
              <a:rPr lang="ar-IQ" sz="3600" b="1" dirty="0" smtClean="0">
                <a:solidFill>
                  <a:srgbClr val="000000"/>
                </a:solidFill>
                <a:latin typeface="Traditional Arabic"/>
                <a:cs typeface="Traditional Arabic"/>
              </a:rPr>
              <a:t>علم المناسبات وثيق الصلة بالتفسير الموضوعي، وبخاصة التفسير الموضوعي للسورة الواحدة، وذلك أننا نلحظ أن الآية أو مجموعة الآيات تنزل في أسباب مختلفة وحوادث متفرقة ثم توضع في سورة واحدة... لذا كان من المهم أن نلم أولاً بأطراف ما قيل في علم المناسبات بين الآيات والسور.</a:t>
            </a:r>
          </a:p>
        </p:txBody>
      </p:sp>
      <p:sp>
        <p:nvSpPr>
          <p:cNvPr id="4" name="نجمة ذات 5 نقاط 3"/>
          <p:cNvSpPr/>
          <p:nvPr/>
        </p:nvSpPr>
        <p:spPr>
          <a:xfrm>
            <a:off x="7674024" y="3990786"/>
            <a:ext cx="852736" cy="284774"/>
          </a:xfrm>
          <a:prstGeom prst="star5">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5252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extLst>
      <p:ext uri="{BB962C8B-B14F-4D97-AF65-F5344CB8AC3E}">
        <p14:creationId xmlns:p14="http://schemas.microsoft.com/office/powerpoint/2010/main" val="4048950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extLst>
      <p:ext uri="{BB962C8B-B14F-4D97-AF65-F5344CB8AC3E}">
        <p14:creationId xmlns:p14="http://schemas.microsoft.com/office/powerpoint/2010/main" val="26843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مستطيل 2"/>
          <p:cNvSpPr/>
          <p:nvPr/>
        </p:nvSpPr>
        <p:spPr>
          <a:xfrm>
            <a:off x="179512" y="2348880"/>
            <a:ext cx="8568952" cy="4524315"/>
          </a:xfrm>
          <a:prstGeom prst="rect">
            <a:avLst/>
          </a:prstGeom>
        </p:spPr>
        <p:txBody>
          <a:bodyPr wrap="square">
            <a:spAutoFit/>
          </a:bodyPr>
          <a:lstStyle/>
          <a:p>
            <a:pPr marL="457200" algn="justLow"/>
            <a:r>
              <a:rPr lang="ar-SA" sz="3200" u="sng" dirty="0">
                <a:solidFill>
                  <a:srgbClr val="00B050"/>
                </a:solidFill>
                <a:latin typeface="Times New Roman"/>
                <a:ea typeface="Times New Roman"/>
                <a:cs typeface="Ali-A-Traditional"/>
              </a:rPr>
              <a:t> وكل عاقل فضلاً عن عالم لا يشك أن هذه الحوادث </a:t>
            </a:r>
            <a:r>
              <a:rPr lang="ar-SA" sz="3200" u="sng" dirty="0" err="1">
                <a:solidFill>
                  <a:srgbClr val="00B050"/>
                </a:solidFill>
                <a:latin typeface="Times New Roman"/>
                <a:ea typeface="Times New Roman"/>
                <a:cs typeface="Ali-A-Traditional"/>
              </a:rPr>
              <a:t>المقتضية</a:t>
            </a:r>
            <a:r>
              <a:rPr lang="ar-SA" sz="3200" u="sng" dirty="0">
                <a:solidFill>
                  <a:srgbClr val="00B050"/>
                </a:solidFill>
                <a:latin typeface="Times New Roman"/>
                <a:ea typeface="Times New Roman"/>
                <a:cs typeface="Ali-A-Traditional"/>
              </a:rPr>
              <a:t> لنزول القرآن متخالفة باعتبار نفسها بل قد يكون متناقضة كتحريم أمر كان حلالاً ، وتحليل أمر كان حراماً .</a:t>
            </a:r>
            <a:endParaRPr lang="en-US" sz="2400" dirty="0">
              <a:solidFill>
                <a:srgbClr val="00B050"/>
              </a:solidFill>
              <a:latin typeface="Times New Roman"/>
              <a:ea typeface="Times New Roman"/>
            </a:endParaRPr>
          </a:p>
          <a:p>
            <a:pPr marL="457200" algn="justLow"/>
            <a:r>
              <a:rPr lang="ar-SA" sz="3200" u="sng" dirty="0">
                <a:solidFill>
                  <a:srgbClr val="00B050"/>
                </a:solidFill>
                <a:latin typeface="Times New Roman"/>
                <a:ea typeface="Times New Roman"/>
                <a:cs typeface="Ali-A-Traditional"/>
              </a:rPr>
              <a:t>    وإذا كان أسباب النزول مختلفة هذا </a:t>
            </a:r>
            <a:r>
              <a:rPr lang="ar-SA" sz="3200" u="sng" dirty="0" err="1">
                <a:solidFill>
                  <a:srgbClr val="00B050"/>
                </a:solidFill>
                <a:latin typeface="Times New Roman"/>
                <a:ea typeface="Times New Roman"/>
                <a:cs typeface="Ali-A-Traditional"/>
              </a:rPr>
              <a:t>الإختلاف</a:t>
            </a:r>
            <a:r>
              <a:rPr lang="ar-SA" sz="3200" u="sng" dirty="0">
                <a:solidFill>
                  <a:srgbClr val="00B050"/>
                </a:solidFill>
                <a:latin typeface="Times New Roman"/>
                <a:ea typeface="Times New Roman"/>
                <a:cs typeface="Ali-A-Traditional"/>
              </a:rPr>
              <a:t> ومتباينة هذا التباين الذي لا يتيسر معه الائتلاف ، فالقرآن النازل فيها باعتبار نفسه مختلف كاختلافها ، فكيف يطلب العاقل المناسبة بين العنب والتوت ، والماء والنار ، والملاح والحادي ؟ وهل هذا إلا من فتح أبواب الشك وتوسيع دائرة الريب على من في قلبه مرض ، أو كان مرضه مجرد الجهل والقصور ؟ ) </a:t>
            </a:r>
            <a:endParaRPr lang="ar-IQ" sz="3200" dirty="0">
              <a:solidFill>
                <a:srgbClr val="00B050"/>
              </a:solidFill>
            </a:endParaRPr>
          </a:p>
        </p:txBody>
      </p:sp>
    </p:spTree>
    <p:extLst>
      <p:ext uri="{BB962C8B-B14F-4D97-AF65-F5344CB8AC3E}">
        <p14:creationId xmlns:p14="http://schemas.microsoft.com/office/powerpoint/2010/main" val="238447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وجهة نظر المنكرين</a:t>
            </a:r>
            <a:endParaRPr lang="ar-IQ" dirty="0"/>
          </a:p>
        </p:txBody>
      </p:sp>
      <p:sp>
        <p:nvSpPr>
          <p:cNvPr id="3" name="مستطيل 2"/>
          <p:cNvSpPr/>
          <p:nvPr/>
        </p:nvSpPr>
        <p:spPr>
          <a:xfrm>
            <a:off x="-104618" y="2276872"/>
            <a:ext cx="8712968" cy="3970318"/>
          </a:xfrm>
          <a:prstGeom prst="rect">
            <a:avLst/>
          </a:prstGeom>
        </p:spPr>
        <p:style>
          <a:lnRef idx="0">
            <a:scrgbClr r="0" g="0" b="0"/>
          </a:lnRef>
          <a:fillRef idx="1002">
            <a:schemeClr val="lt2"/>
          </a:fillRef>
          <a:effectRef idx="0">
            <a:scrgbClr r="0" g="0" b="0"/>
          </a:effectRef>
          <a:fontRef idx="major"/>
        </p:style>
        <p:txBody>
          <a:bodyPr wrap="square">
            <a:spAutoFit/>
          </a:bodyPr>
          <a:lstStyle/>
          <a:p>
            <a:pPr marL="342900" lvl="0" indent="-342900" algn="justLow">
              <a:buFont typeface="Wingdings"/>
              <a:buChar char=""/>
              <a:tabLst>
                <a:tab pos="457200" algn="l"/>
              </a:tabLst>
            </a:pPr>
            <a:r>
              <a:rPr lang="ar-IQ" sz="2800" dirty="0" smtClean="0">
                <a:solidFill>
                  <a:schemeClr val="tx1">
                    <a:lumMod val="75000"/>
                    <a:lumOff val="25000"/>
                  </a:schemeClr>
                </a:solidFill>
                <a:latin typeface="Times New Roman"/>
                <a:ea typeface="Times New Roman"/>
                <a:cs typeface="Ali-A-Traditional"/>
              </a:rPr>
              <a:t>إن أول من استنكر ورفع صوته في انكار علم المناسبة هو عزالين بن </a:t>
            </a:r>
            <a:r>
              <a:rPr lang="ar-IQ" sz="2800" dirty="0" err="1" smtClean="0">
                <a:solidFill>
                  <a:schemeClr val="tx1">
                    <a:lumMod val="75000"/>
                    <a:lumOff val="25000"/>
                  </a:schemeClr>
                </a:solidFill>
                <a:latin typeface="Times New Roman"/>
                <a:ea typeface="Times New Roman"/>
                <a:cs typeface="Ali-A-Traditional"/>
              </a:rPr>
              <a:t>عببدالسلام</a:t>
            </a:r>
            <a:r>
              <a:rPr lang="ar-IQ" sz="2800" dirty="0" smtClean="0">
                <a:solidFill>
                  <a:schemeClr val="tx1">
                    <a:lumMod val="75000"/>
                    <a:lumOff val="25000"/>
                  </a:schemeClr>
                </a:solidFill>
                <a:latin typeface="Times New Roman"/>
                <a:ea typeface="Times New Roman"/>
                <a:cs typeface="Ali-A-Traditional"/>
              </a:rPr>
              <a:t> </a:t>
            </a:r>
            <a:r>
              <a:rPr lang="ar-SA" sz="2800" dirty="0" smtClean="0">
                <a:solidFill>
                  <a:schemeClr val="tx1">
                    <a:lumMod val="75000"/>
                    <a:lumOff val="25000"/>
                  </a:schemeClr>
                </a:solidFill>
                <a:latin typeface="Times New Roman"/>
                <a:ea typeface="Times New Roman"/>
                <a:cs typeface="Ali-A-Traditional"/>
              </a:rPr>
              <a:t>ولعل </a:t>
            </a:r>
            <a:r>
              <a:rPr lang="ar-SA" sz="2800" dirty="0">
                <a:solidFill>
                  <a:schemeClr val="tx1">
                    <a:lumMod val="75000"/>
                    <a:lumOff val="25000"/>
                  </a:schemeClr>
                </a:solidFill>
                <a:latin typeface="Times New Roman"/>
                <a:ea typeface="Times New Roman"/>
                <a:cs typeface="Ali-A-Traditional"/>
              </a:rPr>
              <a:t>أوسع مقال في ذلك ما كتبه </a:t>
            </a:r>
            <a:r>
              <a:rPr lang="ar-SA" sz="2800" dirty="0">
                <a:solidFill>
                  <a:schemeClr val="tx1">
                    <a:lumMod val="75000"/>
                    <a:lumOff val="25000"/>
                  </a:schemeClr>
                </a:solidFill>
                <a:latin typeface="Times New Roman"/>
                <a:ea typeface="Times New Roman"/>
                <a:cs typeface="Ali-A-Samik"/>
              </a:rPr>
              <a:t>الشيخ محمد بن عبدالله الغزنوي </a:t>
            </a:r>
            <a:r>
              <a:rPr lang="ar-SA" sz="2800" dirty="0">
                <a:solidFill>
                  <a:schemeClr val="tx1">
                    <a:lumMod val="75000"/>
                    <a:lumOff val="25000"/>
                  </a:schemeClr>
                </a:solidFill>
                <a:latin typeface="Times New Roman"/>
                <a:ea typeface="Times New Roman"/>
                <a:cs typeface="Ali-A-Traditional"/>
              </a:rPr>
              <a:t>، يقول الشيخ : </a:t>
            </a:r>
            <a:r>
              <a:rPr lang="ar-SA" sz="2800" u="sng" dirty="0">
                <a:solidFill>
                  <a:schemeClr val="tx1">
                    <a:lumMod val="75000"/>
                    <a:lumOff val="25000"/>
                  </a:schemeClr>
                </a:solidFill>
                <a:latin typeface="Times New Roman"/>
                <a:ea typeface="Times New Roman"/>
                <a:cs typeface="Ali-A-Traditional"/>
              </a:rPr>
              <a:t>(أعلم أن كثيراً من المفسرين جاؤوا بعلم متكلف وخاضوا في بحر لم يكلفوا سباحته ، استغرقوا أوقاتهم في فن لا يعود عليهم بفائدة ... أنهم أرادوا أن يذكروا المناسبة بين الآيات القرآنية المسرودة على هذا الترتيب الموجود في المصاحف ، فجاؤوا </a:t>
            </a:r>
            <a:r>
              <a:rPr lang="ar-SA" sz="2800" u="sng" dirty="0" err="1">
                <a:solidFill>
                  <a:schemeClr val="tx1">
                    <a:lumMod val="75000"/>
                    <a:lumOff val="25000"/>
                  </a:schemeClr>
                </a:solidFill>
                <a:latin typeface="Times New Roman"/>
                <a:ea typeface="Times New Roman"/>
                <a:cs typeface="Ali-A-Traditional"/>
              </a:rPr>
              <a:t>بتكلفات</a:t>
            </a:r>
            <a:r>
              <a:rPr lang="ar-SA" sz="2800" u="sng" dirty="0">
                <a:solidFill>
                  <a:schemeClr val="tx1">
                    <a:lumMod val="75000"/>
                    <a:lumOff val="25000"/>
                  </a:schemeClr>
                </a:solidFill>
                <a:latin typeface="Times New Roman"/>
                <a:ea typeface="Times New Roman"/>
                <a:cs typeface="Ali-A-Traditional"/>
              </a:rPr>
              <a:t> وتعسفات يتبرأ منها الإنصاف ، ويتنزه عنها كلام البلغاء فضلاً عن كلام الرب سبحانه ... وإن هذا لمن أعجب ما يسمعه من يعرف أن هذا القرآن مازال ينزل مفرقاً على حسب الحوادث </a:t>
            </a:r>
            <a:r>
              <a:rPr lang="ar-SA" sz="2800" u="sng" dirty="0" err="1">
                <a:solidFill>
                  <a:schemeClr val="tx1">
                    <a:lumMod val="75000"/>
                    <a:lumOff val="25000"/>
                  </a:schemeClr>
                </a:solidFill>
                <a:latin typeface="Times New Roman"/>
                <a:ea typeface="Times New Roman"/>
                <a:cs typeface="Ali-A-Traditional"/>
              </a:rPr>
              <a:t>المقتضية</a:t>
            </a:r>
            <a:r>
              <a:rPr lang="ar-SA" sz="2800" u="sng" dirty="0">
                <a:solidFill>
                  <a:schemeClr val="tx1">
                    <a:lumMod val="75000"/>
                    <a:lumOff val="25000"/>
                  </a:schemeClr>
                </a:solidFill>
                <a:latin typeface="Times New Roman"/>
                <a:ea typeface="Times New Roman"/>
                <a:cs typeface="Ali-A-Traditional"/>
              </a:rPr>
              <a:t> لنزوله منذ نزل الوحي على رسول الله </a:t>
            </a:r>
            <a:r>
              <a:rPr lang="en-US" sz="2800" u="sng" dirty="0">
                <a:solidFill>
                  <a:schemeClr val="tx1">
                    <a:lumMod val="75000"/>
                    <a:lumOff val="25000"/>
                  </a:schemeClr>
                </a:solidFill>
                <a:latin typeface="Times New Roman"/>
                <a:ea typeface="Times New Roman"/>
                <a:cs typeface="Ali-A-Traditional"/>
                <a:sym typeface="Ali- Arabesque"/>
              </a:rPr>
              <a:t></a:t>
            </a:r>
            <a:r>
              <a:rPr lang="ar-SA" sz="2800" u="sng" dirty="0">
                <a:solidFill>
                  <a:schemeClr val="tx1">
                    <a:lumMod val="75000"/>
                    <a:lumOff val="25000"/>
                  </a:schemeClr>
                </a:solidFill>
                <a:latin typeface="Times New Roman"/>
                <a:ea typeface="Times New Roman"/>
                <a:cs typeface="Ali-A-Traditional"/>
              </a:rPr>
              <a:t> إلى أن قبضه الله </a:t>
            </a:r>
            <a:r>
              <a:rPr lang="ar-SA" sz="2800" u="sng" dirty="0" err="1">
                <a:solidFill>
                  <a:schemeClr val="tx1">
                    <a:lumMod val="75000"/>
                    <a:lumOff val="25000"/>
                  </a:schemeClr>
                </a:solidFill>
                <a:latin typeface="Times New Roman"/>
                <a:ea typeface="Times New Roman"/>
                <a:cs typeface="Ali-A-Traditional"/>
              </a:rPr>
              <a:t>عزوجل</a:t>
            </a:r>
            <a:r>
              <a:rPr lang="ar-SA" sz="2800" u="sng" dirty="0">
                <a:solidFill>
                  <a:schemeClr val="tx1">
                    <a:lumMod val="75000"/>
                    <a:lumOff val="25000"/>
                  </a:schemeClr>
                </a:solidFill>
                <a:latin typeface="Times New Roman"/>
                <a:ea typeface="Times New Roman"/>
                <a:cs typeface="Ali-A-Traditional"/>
              </a:rPr>
              <a:t> إليه .</a:t>
            </a:r>
            <a:endParaRPr lang="en-US" sz="2000" dirty="0">
              <a:solidFill>
                <a:schemeClr val="tx1">
                  <a:lumMod val="75000"/>
                  <a:lumOff val="25000"/>
                </a:schemeClr>
              </a:solidFill>
              <a:effectLst/>
              <a:latin typeface="Times New Roman"/>
              <a:ea typeface="Times New Roman"/>
            </a:endParaRPr>
          </a:p>
        </p:txBody>
      </p:sp>
    </p:spTree>
    <p:extLst>
      <p:ext uri="{BB962C8B-B14F-4D97-AF65-F5344CB8AC3E}">
        <p14:creationId xmlns:p14="http://schemas.microsoft.com/office/powerpoint/2010/main" val="15257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effectLst>
            <a:glow rad="228600">
              <a:schemeClr val="accent3">
                <a:satMod val="175000"/>
                <a:alpha val="40000"/>
              </a:schemeClr>
            </a:glow>
            <a:outerShdw blurRad="57150" dist="38100" dir="5400000" algn="ctr" rotWithShape="0">
              <a:schemeClr val="accent3">
                <a:shade val="9000"/>
                <a:alpha val="48000"/>
                <a:satMod val="105000"/>
              </a:schemeClr>
            </a:outerShdw>
          </a:effectLst>
        </p:spPr>
        <p:style>
          <a:lnRef idx="1">
            <a:schemeClr val="accent3"/>
          </a:lnRef>
          <a:fillRef idx="3">
            <a:schemeClr val="accent3"/>
          </a:fillRef>
          <a:effectRef idx="2">
            <a:schemeClr val="accent3"/>
          </a:effectRef>
          <a:fontRef idx="minor">
            <a:schemeClr val="lt1"/>
          </a:fontRef>
        </p:style>
        <p:txBody>
          <a:bodyPr/>
          <a:lstStyle/>
          <a:p>
            <a:pPr algn="ctr"/>
            <a:r>
              <a:rPr lang="ar-IQ" sz="5400" b="1" dirty="0">
                <a:solidFill>
                  <a:srgbClr val="000000"/>
                </a:solidFill>
                <a:latin typeface="ae_AlMothnna" pitchFamily="34" charset="-78"/>
                <a:cs typeface="ae_AlMothnna" pitchFamily="34" charset="-78"/>
              </a:rPr>
              <a:t>فوائد معرفتها</a:t>
            </a:r>
            <a:endParaRPr lang="ar-IQ" dirty="0">
              <a:latin typeface="ae_AlMothnna" pitchFamily="34" charset="-78"/>
              <a:cs typeface="ae_AlMothnna" pitchFamily="34" charset="-78"/>
            </a:endParaRPr>
          </a:p>
        </p:txBody>
      </p:sp>
      <p:sp>
        <p:nvSpPr>
          <p:cNvPr id="3" name="عنصر نائب للمحتوى 2"/>
          <p:cNvSpPr>
            <a:spLocks noGrp="1"/>
          </p:cNvSpPr>
          <p:nvPr>
            <p:ph sz="quarter" idx="1"/>
          </p:nvPr>
        </p:nvSpPr>
        <p:spPr>
          <a:solidFill>
            <a:schemeClr val="accent5"/>
          </a:solidFill>
          <a:ln>
            <a:solidFill>
              <a:srgbClr val="FFFF00"/>
            </a:solidFill>
          </a:ln>
        </p:spPr>
        <p:txBody>
          <a:bodyPr>
            <a:noAutofit/>
          </a:bodyPr>
          <a:lstStyle/>
          <a:p>
            <a:pPr algn="just"/>
            <a:r>
              <a:rPr lang="ar-IQ" sz="3200" b="1" dirty="0">
                <a:solidFill>
                  <a:srgbClr val="000000"/>
                </a:solidFill>
                <a:latin typeface="Traditional Arabic"/>
                <a:cs typeface="Traditional Arabic"/>
              </a:rPr>
              <a:t>إذا كان لمعرفة سبب النزول أثر في فهم المعنى ، </a:t>
            </a:r>
            <a:r>
              <a:rPr lang="ar-IQ" sz="3200" b="1" dirty="0" smtClean="0">
                <a:solidFill>
                  <a:srgbClr val="000000"/>
                </a:solidFill>
                <a:latin typeface="Traditional Arabic"/>
                <a:cs typeface="Traditional Arabic"/>
              </a:rPr>
              <a:t>وتفسير الآية </a:t>
            </a:r>
            <a:r>
              <a:rPr lang="ar-IQ" sz="3200" b="1" dirty="0">
                <a:solidFill>
                  <a:srgbClr val="000000"/>
                </a:solidFill>
                <a:latin typeface="Traditional Arabic"/>
                <a:cs typeface="Traditional Arabic"/>
              </a:rPr>
              <a:t>، فمعرفة المناسبة بين الآيات تساعد كذلك على حسن التأويل ، ودقة الفهم ، وإدراك اتساق المعاني بين الآيات ، وترابط أفكارها ، وتلاؤم ألفاظها ، فالقرآن الكريم فيه كثير من فنون العقائد ، والأحكام ، والأخلاق ، والوعظ ، والقصص ، وغيرها من مقاصد القرآن التي جعلها الله سبحانه هداية للبشر ، والتي تدور جميعها على الدعوة إلى الله ، والقرآن يبث هذا المعنى من خلال المقاصد ، والأغراض الموزعة على كافة الآيات والسور ، فلو جمع كل نوع على حدة ، لفقد القرآن بذلك أعظم مزايا هدايته المقصودة .</a:t>
            </a:r>
            <a:endParaRPr lang="ar-IQ" sz="3200" dirty="0"/>
          </a:p>
        </p:txBody>
      </p:sp>
    </p:spTree>
    <p:extLst>
      <p:ext uri="{BB962C8B-B14F-4D97-AF65-F5344CB8AC3E}">
        <p14:creationId xmlns:p14="http://schemas.microsoft.com/office/powerpoint/2010/main" val="108911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a:effectLst>
            <a:glow rad="228600">
              <a:schemeClr val="accent4">
                <a:satMod val="175000"/>
                <a:alpha val="40000"/>
              </a:schemeClr>
            </a:glow>
          </a:effectLst>
        </p:spPr>
        <p:txBody>
          <a:bodyPr/>
          <a:lstStyle/>
          <a:p>
            <a:pPr algn="ctr"/>
            <a:r>
              <a:rPr lang="ar-IQ" dirty="0" smtClean="0">
                <a:latin typeface="ae_AlHor" pitchFamily="18" charset="-78"/>
                <a:cs typeface="ae_AlHor" pitchFamily="18" charset="-78"/>
              </a:rPr>
              <a:t>أقوال العلماء في أهمية علم المناسبات</a:t>
            </a:r>
            <a:endParaRPr lang="ar-IQ" dirty="0">
              <a:latin typeface="ae_AlHor" pitchFamily="18" charset="-78"/>
              <a:cs typeface="ae_AlHor" pitchFamily="18" charset="-78"/>
            </a:endParaRPr>
          </a:p>
        </p:txBody>
      </p:sp>
      <p:sp>
        <p:nvSpPr>
          <p:cNvPr id="3" name="عنصر نائب للمحتوى 2"/>
          <p:cNvSpPr>
            <a:spLocks noGrp="1"/>
          </p:cNvSpPr>
          <p:nvPr>
            <p:ph sz="quarter" idx="1"/>
          </p:nvPr>
        </p:nvSpPr>
        <p:spPr>
          <a:xfrm>
            <a:off x="420799" y="2288747"/>
            <a:ext cx="8229600" cy="4733880"/>
          </a:xfrm>
          <a:solidFill>
            <a:schemeClr val="tx1"/>
          </a:solidFill>
          <a:ln>
            <a:noFill/>
          </a:ln>
          <a:effectLst>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txBody>
          <a:bodyPr>
            <a:normAutofit/>
          </a:bodyPr>
          <a:lstStyle/>
          <a:p>
            <a:pPr algn="just"/>
            <a:r>
              <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aditional Arabic"/>
                <a:cs typeface="Traditional Arabic"/>
              </a:rPr>
              <a:t>قال الإمام الزركشي : ( واعلم أن المناسبة علم شريف ، تحرز بها العقول ، ويعرف به قدر القائل فيما يقول ... ثم يقول : وفائدته : جعل أجزاء الكلام بعضها آخذ بأعناق بعض ، فيقوى بذلك الارتباط ، ويصير التأليف حاله حال البناء المحكم ، المتلائم الأجزاء .)</a:t>
            </a:r>
          </a:p>
          <a:p>
            <a:pPr algn="just"/>
            <a:endPar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aditional Arabic"/>
              <a:cs typeface="Traditional Arabic"/>
            </a:endParaRPr>
          </a:p>
          <a:p>
            <a:pPr algn="just"/>
            <a:endPar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aditional Arabic"/>
              <a:cs typeface="Traditional Arabic"/>
            </a:endParaRPr>
          </a:p>
          <a:p>
            <a:endPar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aditional Arabic"/>
              <a:cs typeface="Traditional Arabic"/>
            </a:endParaRPr>
          </a:p>
          <a:p>
            <a:endParaRPr lang="ar-IQ"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2783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052736"/>
            <a:ext cx="8496944" cy="4524315"/>
          </a:xfrm>
          <a:prstGeom prst="rect">
            <a:avLst/>
          </a:prstGeom>
        </p:spPr>
        <p:txBody>
          <a:bodyPr wrap="square">
            <a:spAutoFit/>
          </a:bodyPr>
          <a:lstStyle/>
          <a:p>
            <a:pPr algn="just"/>
            <a:r>
              <a:rPr lang="ar-IQ" sz="3600" b="1" dirty="0" smtClean="0">
                <a:solidFill>
                  <a:srgbClr val="000000"/>
                </a:solidFill>
                <a:latin typeface="Traditional Arabic"/>
                <a:cs typeface="Traditional Arabic"/>
              </a:rPr>
              <a:t>وقال الشيخ أبو بكر النيسابوري : ( إن إعجاز القرآن البلاغي لم يرجع إلا إلى هذه المناسبات الخفية ، والقوية بين آياته وسوره ،حتى كأن القرآن كله كالكلمة الواحدة ، ترتيبا وتماسكا ) .</a:t>
            </a:r>
          </a:p>
          <a:p>
            <a:pPr algn="just"/>
            <a:r>
              <a:rPr lang="ar-IQ" sz="3600" b="1" dirty="0" smtClean="0">
                <a:solidFill>
                  <a:srgbClr val="000000"/>
                </a:solidFill>
                <a:latin typeface="Traditional Arabic"/>
                <a:cs typeface="Traditional Arabic"/>
              </a:rPr>
              <a:t>وقال البقاعي: ( وبهذا العلم يرسخ الإيمان في القلب ).</a:t>
            </a:r>
          </a:p>
          <a:p>
            <a:pPr algn="just"/>
            <a:r>
              <a:rPr lang="ar-IQ" sz="3600" b="1" dirty="0" smtClean="0">
                <a:solidFill>
                  <a:srgbClr val="000000"/>
                </a:solidFill>
                <a:latin typeface="Traditional Arabic"/>
                <a:cs typeface="Traditional Arabic"/>
              </a:rPr>
              <a:t>وقال الرازي: ( علم المناسبات علم عظيم أودعت فيه أكثر لطائف القرآن وروائعه، وهو أمر معقول إذا عرض على العقول تلقته بالقبول).</a:t>
            </a:r>
          </a:p>
          <a:p>
            <a:pPr algn="just"/>
            <a:endParaRPr lang="ar-IQ" sz="3600" dirty="0"/>
          </a:p>
        </p:txBody>
      </p:sp>
      <p:sp>
        <p:nvSpPr>
          <p:cNvPr id="3" name="سهم إلى اليسار 2"/>
          <p:cNvSpPr/>
          <p:nvPr/>
        </p:nvSpPr>
        <p:spPr>
          <a:xfrm>
            <a:off x="8908510" y="1124744"/>
            <a:ext cx="4892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سهم إلى اليسار 3"/>
          <p:cNvSpPr/>
          <p:nvPr/>
        </p:nvSpPr>
        <p:spPr>
          <a:xfrm>
            <a:off x="8908510" y="2733668"/>
            <a:ext cx="4892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سهم إلى اليسار 4"/>
          <p:cNvSpPr/>
          <p:nvPr/>
        </p:nvSpPr>
        <p:spPr>
          <a:xfrm>
            <a:off x="8886141" y="3260402"/>
            <a:ext cx="4892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391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مثال تطبيقي</a:t>
            </a:r>
            <a:endParaRPr lang="ar-IQ" dirty="0"/>
          </a:p>
        </p:txBody>
      </p:sp>
      <p:sp>
        <p:nvSpPr>
          <p:cNvPr id="3" name="عنصر نائب للمحتوى 2"/>
          <p:cNvSpPr>
            <a:spLocks noGrp="1"/>
          </p:cNvSpPr>
          <p:nvPr>
            <p:ph sz="quarter" idx="1"/>
          </p:nvPr>
        </p:nvSpPr>
        <p:spPr/>
        <p:txBody>
          <a:bodyPr>
            <a:normAutofit/>
          </a:bodyPr>
          <a:lstStyle/>
          <a:p>
            <a:pPr algn="justLow"/>
            <a:r>
              <a:rPr lang="ar-SA" sz="2400" dirty="0">
                <a:latin typeface="Times New Roman"/>
                <a:ea typeface="Times New Roman"/>
                <a:cs typeface="Ali-A-Traditional"/>
              </a:rPr>
              <a:t>جاء في سبب نزول صدر الآية عن ابن عباس : سأل الناس رسول الله </a:t>
            </a:r>
            <a:r>
              <a:rPr lang="en-US" sz="2400" dirty="0">
                <a:latin typeface="Times New Roman"/>
                <a:ea typeface="Times New Roman"/>
                <a:cs typeface="Ali-A-Traditional"/>
                <a:sym typeface="Ali- Arabesque"/>
              </a:rPr>
              <a:t></a:t>
            </a:r>
            <a:r>
              <a:rPr lang="ar-SA" sz="2400" dirty="0">
                <a:latin typeface="Times New Roman"/>
                <a:ea typeface="Times New Roman"/>
                <a:cs typeface="Ali-A-Traditional"/>
              </a:rPr>
              <a:t> عن الأهلة فنزلت هذه الآية [يَسْأَلُونَكَ عَنِ الْأَهِلَّةِ قُلْ هِيَ مَوَاقِيتُ لِلنَّاسِ وَالْحَجِّ] وقال </a:t>
            </a:r>
            <a:r>
              <a:rPr lang="ar-SA" sz="2400" dirty="0" err="1">
                <a:latin typeface="Times New Roman"/>
                <a:ea typeface="Times New Roman"/>
                <a:cs typeface="Ali-A-Traditional"/>
              </a:rPr>
              <a:t>أبوالعالية</a:t>
            </a:r>
            <a:r>
              <a:rPr lang="ar-SA" sz="2400" dirty="0">
                <a:latin typeface="Times New Roman"/>
                <a:ea typeface="Times New Roman"/>
                <a:cs typeface="Ali-A-Traditional"/>
              </a:rPr>
              <a:t> : بلغنا أنهم قالوا : </a:t>
            </a:r>
            <a:r>
              <a:rPr lang="ar-SA" sz="2400" dirty="0" err="1">
                <a:latin typeface="Times New Roman"/>
                <a:ea typeface="Times New Roman"/>
                <a:cs typeface="Ali-A-Traditional"/>
              </a:rPr>
              <a:t>يارسول</a:t>
            </a:r>
            <a:r>
              <a:rPr lang="ar-SA" sz="2400" dirty="0">
                <a:latin typeface="Times New Roman"/>
                <a:ea typeface="Times New Roman"/>
                <a:cs typeface="Ali-A-Traditional"/>
              </a:rPr>
              <a:t> الله </a:t>
            </a:r>
            <a:r>
              <a:rPr lang="en-US" sz="2400" dirty="0">
                <a:latin typeface="Times New Roman"/>
                <a:ea typeface="Times New Roman"/>
                <a:cs typeface="Ali-A-Traditional"/>
                <a:sym typeface="Ali- Arabesque"/>
              </a:rPr>
              <a:t></a:t>
            </a:r>
            <a:r>
              <a:rPr lang="ar-SA" sz="2400" dirty="0">
                <a:latin typeface="Times New Roman"/>
                <a:ea typeface="Times New Roman"/>
                <a:cs typeface="Ali-A-Traditional"/>
              </a:rPr>
              <a:t> لم خلقت الأهلة ؟ فأنزل الله [يَسْأَلُونَكَ عَنِ الْأَهِلَّةِ . . .] .</a:t>
            </a:r>
            <a:endParaRPr lang="en-US" sz="1800" dirty="0">
              <a:latin typeface="Times New Roman"/>
              <a:ea typeface="Times New Roman"/>
            </a:endParaRPr>
          </a:p>
          <a:p>
            <a:r>
              <a:rPr lang="ar-SA" sz="2400" dirty="0">
                <a:latin typeface="Times New Roman"/>
                <a:ea typeface="Times New Roman"/>
                <a:cs typeface="Ali-A-Traditional"/>
              </a:rPr>
              <a:t>ثم ذكر تأويل قوله تعالى : [لَيْسَ الْبِرُّ بِأَنْ تَأْتُوا الْبُيُوتَ مِنْ ظُهُورِهَا . . .] ، قيل : نزلت هذه الآية في قوم كانوا لا يدخلون إذا أحرموا </a:t>
            </a:r>
            <a:r>
              <a:rPr lang="ar-SA" sz="2400" dirty="0" smtClean="0">
                <a:latin typeface="Times New Roman"/>
                <a:ea typeface="Times New Roman"/>
                <a:cs typeface="Ali-A-Traditional"/>
              </a:rPr>
              <a:t>بيوتهم </a:t>
            </a:r>
            <a:r>
              <a:rPr lang="ar-SA" sz="2400" dirty="0">
                <a:latin typeface="Times New Roman"/>
                <a:ea typeface="Times New Roman"/>
                <a:cs typeface="Ali-A-Traditional"/>
              </a:rPr>
              <a:t>من قِبَلِ أبوابها ... </a:t>
            </a:r>
            <a:endParaRPr lang="ar-IQ" sz="2400" dirty="0" smtClean="0">
              <a:latin typeface="Times New Roman"/>
              <a:ea typeface="Times New Roman"/>
              <a:cs typeface="Ali-A-Traditional"/>
            </a:endParaRPr>
          </a:p>
          <a:p>
            <a:pPr algn="justLow"/>
            <a:r>
              <a:rPr lang="ar-SA" sz="2400" dirty="0">
                <a:latin typeface="Times New Roman"/>
                <a:ea typeface="Times New Roman"/>
                <a:cs typeface="Ali-A-Traditional"/>
              </a:rPr>
              <a:t>ونجد الإمام الرازي – ولأنه يهتم بالمناسبة بين الآيات – أوّّل من التفت إلى ذلك ، حيث قال : (فجعل إتيان البيوت من ظهورها كناية عن العدول عن الطريق الصحيح وإتيانها من أبوابها كناية عن التمسك بالطريق المستقيم) .</a:t>
            </a:r>
            <a:endParaRPr lang="en-US" sz="1800" dirty="0">
              <a:latin typeface="Times New Roman"/>
              <a:ea typeface="Times New Roman"/>
            </a:endParaRPr>
          </a:p>
          <a:p>
            <a:pPr algn="justLow"/>
            <a:r>
              <a:rPr lang="ar-SA" sz="2400" dirty="0">
                <a:latin typeface="Times New Roman"/>
                <a:ea typeface="Times New Roman"/>
                <a:cs typeface="Ali-A-Traditional"/>
              </a:rPr>
              <a:t>     أي إن سؤالهم عن حادثة فلكية دقيقة قبل تمكنهم من علم الفلك وتعاطي أسباب معرفته كمن يأتي البيت من ظهره وذلك مناقض للحكمة والبرّ .</a:t>
            </a:r>
            <a:endParaRPr lang="en-US" sz="1800" dirty="0">
              <a:latin typeface="Times New Roman"/>
              <a:ea typeface="Times New Roman"/>
            </a:endParaRPr>
          </a:p>
          <a:p>
            <a:endParaRPr lang="ar-IQ" sz="2400" dirty="0"/>
          </a:p>
        </p:txBody>
      </p:sp>
    </p:spTree>
    <p:extLst>
      <p:ext uri="{BB962C8B-B14F-4D97-AF65-F5344CB8AC3E}">
        <p14:creationId xmlns:p14="http://schemas.microsoft.com/office/powerpoint/2010/main" val="145473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extLst>
      <p:ext uri="{BB962C8B-B14F-4D97-AF65-F5344CB8AC3E}">
        <p14:creationId xmlns:p14="http://schemas.microsoft.com/office/powerpoint/2010/main" val="316208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extLst>
      <p:ext uri="{BB962C8B-B14F-4D97-AF65-F5344CB8AC3E}">
        <p14:creationId xmlns:p14="http://schemas.microsoft.com/office/powerpoint/2010/main" val="359053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extLst>
      <p:ext uri="{BB962C8B-B14F-4D97-AF65-F5344CB8AC3E}">
        <p14:creationId xmlns:p14="http://schemas.microsoft.com/office/powerpoint/2010/main" val="101107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extLst>
      <p:ext uri="{BB962C8B-B14F-4D97-AF65-F5344CB8AC3E}">
        <p14:creationId xmlns:p14="http://schemas.microsoft.com/office/powerpoint/2010/main" val="34431746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5044</TotalTime>
  <Words>697</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ألوان متوسطة</vt:lpstr>
      <vt:lpstr>علم المناسبات والتفسير الموضوعي</vt:lpstr>
      <vt:lpstr>فوائد معرفتها</vt:lpstr>
      <vt:lpstr>أقوال العلماء في أهمية علم المناسبات</vt:lpstr>
      <vt:lpstr>PowerPoint Presentation</vt:lpstr>
      <vt:lpstr>مثال تطبيقي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وجهة نظر المنكرين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المناسبات والتفسير الموضوعي</dc:title>
  <dc:creator>Idrees</dc:creator>
  <cp:lastModifiedBy>د. ادريس</cp:lastModifiedBy>
  <cp:revision>16</cp:revision>
  <dcterms:created xsi:type="dcterms:W3CDTF">2011-11-14T13:27:24Z</dcterms:created>
  <dcterms:modified xsi:type="dcterms:W3CDTF">2017-01-09T07:09:50Z</dcterms:modified>
</cp:coreProperties>
</file>