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4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t="-2000" b="-2000"/>
          </a:stretch>
        </a:blipFill>
        <a:effectLst/>
      </p:bgPr>
    </p:bg>
    <p:spTree>
      <p:nvGrpSpPr>
        <p:cNvPr id="1" name=""/>
        <p:cNvGrpSpPr/>
        <p:nvPr/>
      </p:nvGrpSpPr>
      <p:grpSpPr>
        <a:xfrm>
          <a:off x="0" y="0"/>
          <a:ext cx="0" cy="0"/>
          <a:chOff x="0" y="0"/>
          <a:chExt cx="0" cy="0"/>
        </a:xfrm>
      </p:grpSpPr>
      <p:sp>
        <p:nvSpPr>
          <p:cNvPr id="4" name="Rectangle 3"/>
          <p:cNvSpPr/>
          <p:nvPr/>
        </p:nvSpPr>
        <p:spPr>
          <a:xfrm>
            <a:off x="228600" y="228600"/>
            <a:ext cx="839685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علم المناسبات والتفسير الموضوعي</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3200400" y="1371600"/>
            <a:ext cx="559159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ما تعريف المناسبة لغة؟</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3352800" y="2362200"/>
            <a:ext cx="561724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ما مفهوم علم المناسبة؟</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3733800" y="3429000"/>
            <a:ext cx="507863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ما أقوال المؤيدين له؟</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3886200" y="4495800"/>
            <a:ext cx="507863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ما أقوال المنكرين له؟</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2286000" y="5715000"/>
            <a:ext cx="65710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ما هو القول الفصل في ذلك؟</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ppt_x</p:attrName>
                                        </p:attrNameLst>
                                      </p:cBhvr>
                                      <p:tavLst>
                                        <p:tav tm="0">
                                          <p:val>
                                            <p:strVal val="#ppt_x-.2"/>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ppt_x</p:attrName>
                                        </p:attrNameLst>
                                      </p:cBhvr>
                                      <p:tavLst>
                                        <p:tav tm="0">
                                          <p:val>
                                            <p:strVal val="#ppt_x-.2"/>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ppt_x</p:attrName>
                                        </p:attrNameLst>
                                      </p:cBhvr>
                                      <p:tavLst>
                                        <p:tav tm="0">
                                          <p:val>
                                            <p:strVal val="#ppt_x-.2"/>
                                          </p:val>
                                        </p:tav>
                                        <p:tav tm="100000">
                                          <p:val>
                                            <p:strVal val="#ppt_x"/>
                                          </p:val>
                                        </p:tav>
                                      </p:tavLst>
                                    </p:anim>
                                    <p:anim calcmode="lin" valueType="num">
                                      <p:cBhvr>
                                        <p:cTn id="4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18900000" scaled="1"/>
        </a:gradFill>
        <a:effectLst/>
      </p:bgPr>
    </p:bg>
    <p:spTree>
      <p:nvGrpSpPr>
        <p:cNvPr id="1" name=""/>
        <p:cNvGrpSpPr/>
        <p:nvPr/>
      </p:nvGrpSpPr>
      <p:grpSpPr>
        <a:xfrm>
          <a:off x="0" y="0"/>
          <a:ext cx="0" cy="0"/>
          <a:chOff x="0" y="0"/>
          <a:chExt cx="0" cy="0"/>
        </a:xfrm>
      </p:grpSpPr>
      <p:sp>
        <p:nvSpPr>
          <p:cNvPr id="2" name="TextBox 1"/>
          <p:cNvSpPr txBox="1"/>
          <p:nvPr/>
        </p:nvSpPr>
        <p:spPr>
          <a:xfrm>
            <a:off x="685800" y="533400"/>
            <a:ext cx="7543800" cy="5216813"/>
          </a:xfrm>
          <a:prstGeom prst="rect">
            <a:avLst/>
          </a:prstGeom>
          <a:noFill/>
        </p:spPr>
        <p:txBody>
          <a:bodyPr wrap="square" rtlCol="1">
            <a:spAutoFit/>
          </a:bodyPr>
          <a:lstStyle/>
          <a:p>
            <a:pPr algn="r" rtl="1"/>
            <a:r>
              <a:rPr lang="ar-JO" sz="2800" dirty="0" smtClean="0"/>
              <a:t>كما نقول إن القول بوجود المناسبات أمر يحتمه الاعتقاد بتنزيه كلام الله سبحانه وتعالى عن الفوضى والتناقض: {أَفَلا يَتَدَبَّرُونَ الْقُرْآنَ وَلَوْ كَانَ مِنْ عِنْدِ غَيْرِ اللَّهِ لَوَجَدُوا فِيهِ اخْتِلافًا كَثِيرًا} [النساء: 82] .</a:t>
            </a:r>
          </a:p>
          <a:p>
            <a:pPr algn="r" rtl="1"/>
            <a:r>
              <a:rPr lang="ar-JO" sz="2800" dirty="0" smtClean="0"/>
              <a:t>وعلى الباحث أن يبذل قصارى جهده للتعرف على وجه المناسبة بين الآيات، فإن ظهر له شيء من ذلك فذلك نعمة من الله تعالى وفضل عليه، وله أن يقول به ويظهره خدمة لكتاب الله تعالى، وإن خفي عليه وجه المناسبة فعليه أن يمسك ولا يتكلف، وينسب علم ما خفي عليه إلى منزل الكتاب الذي أمر بترتيبه على هذا الشكل، ولا يدرك أسرار كتاب الله كلها أحد من البشر {قُلْ أَنْزَلَهُ الَّذِي يَعْلَمُ السِّرَّ فِي السَّمَاوَاتِ وَالْأَرْضِ إِنَّهُ كَانَ غَفُورًا رَحِيمًا} [الفرقان: 6] .</a:t>
            </a:r>
          </a:p>
          <a:p>
            <a:pPr algn="r" rtl="1"/>
            <a:endParaRPr lang="ar-JO"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1905000" y="381000"/>
            <a:ext cx="51956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IQ"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ظهوره و المؤلفات فيه</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381000" y="3962400"/>
            <a:ext cx="8229600" cy="2246769"/>
          </a:xfrm>
          <a:prstGeom prst="rect">
            <a:avLst/>
          </a:prstGeom>
          <a:solidFill>
            <a:srgbClr val="92D050"/>
          </a:solidFill>
        </p:spPr>
        <p:txBody>
          <a:bodyPr wrap="square" rtlCol="1">
            <a:spAutoFit/>
          </a:bodyPr>
          <a:lstStyle/>
          <a:p>
            <a:pPr algn="r" rtl="1"/>
            <a:r>
              <a:rPr lang="ar-JO" sz="2800" dirty="0" smtClean="0"/>
              <a:t>يُعَد الإمام أبو بكر النيسابوري المتوفى سنة 324هـ أول من أظهر علم المناسبات في بغداد، وكان يزدري على علماء بغداد لجهلهم وجوه المناسبة بين الآيات، وكان لا يني يقول إذا قرئت عليه الآية أو السورة: لم جعلت هذه الآية إلى جنب هذه؟ وما الحكمة في جعل هذه إلى جنب هذه السورة؟</a:t>
            </a:r>
            <a:endParaRPr lang="ar-JO"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3505200"/>
            <a:ext cx="7924800" cy="1569660"/>
          </a:xfrm>
          <a:prstGeom prst="rect">
            <a:avLst/>
          </a:prstGeom>
          <a:solidFill>
            <a:schemeClr val="accent2">
              <a:lumMod val="40000"/>
              <a:lumOff val="60000"/>
            </a:schemeClr>
          </a:solidFill>
        </p:spPr>
        <p:txBody>
          <a:bodyPr wrap="square" rtlCol="1">
            <a:spAutoFit/>
          </a:bodyPr>
          <a:lstStyle/>
          <a:p>
            <a:pPr algn="r" rtl="1"/>
            <a:r>
              <a:rPr lang="ar-SA" sz="3200" dirty="0" smtClean="0"/>
              <a:t>وكذلك أبو بكر </a:t>
            </a:r>
            <a:r>
              <a:rPr lang="ar-IQ" sz="3200" dirty="0" smtClean="0"/>
              <a:t>ابن </a:t>
            </a:r>
            <a:r>
              <a:rPr lang="ar-SA" sz="3200" dirty="0" smtClean="0"/>
              <a:t>العربي المالكي المتوفى سنة 543هـ وتقدمت الإشارة إلى كلامه ضمن كلام البقاعي. كما تجد ذكر المناسبات من خلال تفسيره "أحكام القرآن".</a:t>
            </a:r>
            <a:endParaRPr lang="ar-JO"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143000" y="1066800"/>
            <a:ext cx="6477000" cy="4524315"/>
          </a:xfrm>
          <a:prstGeom prst="rect">
            <a:avLst/>
          </a:prstGeom>
          <a:noFill/>
        </p:spPr>
        <p:txBody>
          <a:bodyPr wrap="square" rtlCol="1">
            <a:spAutoFit/>
          </a:bodyPr>
          <a:lstStyle/>
          <a:p>
            <a:pPr algn="r" rtl="1"/>
            <a:r>
              <a:rPr lang="ar-SA" sz="3600" dirty="0" smtClean="0"/>
              <a:t>ومن المكثرين </a:t>
            </a:r>
            <a:r>
              <a:rPr lang="ar-IQ" sz="3600" dirty="0" smtClean="0"/>
              <a:t>في </a:t>
            </a:r>
            <a:r>
              <a:rPr lang="ar-SA" sz="3600" dirty="0" smtClean="0"/>
              <a:t>إيراد المناسبات بين الآيات الإمام فخر الدين الرازي المتوفى سنة 606هـ في تفسيره الكبير المسمى بمفاتيح الغيب.</a:t>
            </a:r>
            <a:endParaRPr lang="en-US" sz="3600" dirty="0" smtClean="0"/>
          </a:p>
          <a:p>
            <a:pPr algn="r" rtl="1"/>
            <a:r>
              <a:rPr lang="ar-SA" sz="3600" dirty="0" smtClean="0"/>
              <a:t>وقد أفرده </a:t>
            </a:r>
            <a:r>
              <a:rPr lang="ar-IQ" sz="3600" dirty="0" smtClean="0"/>
              <a:t>بالتصنيف </a:t>
            </a:r>
            <a:r>
              <a:rPr lang="ar-SA" sz="3600" dirty="0" smtClean="0"/>
              <a:t>الأستاذ أبو جعفر بن الزبير الأندلسي المتوفى سنة 807هـ في كتابه "البرهان في مناسبة ترتيب سور القرآن"</a:t>
            </a:r>
            <a:r>
              <a:rPr lang="ar-SA" dirty="0" smtClean="0"/>
              <a:t>.</a:t>
            </a:r>
            <a:endParaRPr lang="ar-J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18900000" scaled="1"/>
        </a:gradFill>
        <a:effectLst/>
      </p:bgPr>
    </p:bg>
    <p:spTree>
      <p:nvGrpSpPr>
        <p:cNvPr id="1" name=""/>
        <p:cNvGrpSpPr/>
        <p:nvPr/>
      </p:nvGrpSpPr>
      <p:grpSpPr>
        <a:xfrm>
          <a:off x="0" y="0"/>
          <a:ext cx="0" cy="0"/>
          <a:chOff x="0" y="0"/>
          <a:chExt cx="0" cy="0"/>
        </a:xfrm>
      </p:grpSpPr>
      <p:sp>
        <p:nvSpPr>
          <p:cNvPr id="2" name="TextBox 1"/>
          <p:cNvSpPr txBox="1"/>
          <p:nvPr/>
        </p:nvSpPr>
        <p:spPr>
          <a:xfrm>
            <a:off x="1295400" y="1295400"/>
            <a:ext cx="7086600" cy="5016758"/>
          </a:xfrm>
          <a:prstGeom prst="rect">
            <a:avLst/>
          </a:prstGeom>
          <a:noFill/>
        </p:spPr>
        <p:txBody>
          <a:bodyPr wrap="square" rtlCol="1">
            <a:spAutoFit/>
          </a:bodyPr>
          <a:lstStyle/>
          <a:p>
            <a:pPr algn="r" rtl="1"/>
            <a:r>
              <a:rPr lang="ar-SA" sz="3200" dirty="0" smtClean="0"/>
              <a:t>وقد خص الزركشي المتوفى سنة 794هـ في كتابه "البرهان في علوم القرآن" فصلًا خاصًا تحت عنوان "النوع الثاني" معرفة المناسبات بين الآيات، تحدث فيه عن أهمية هذا العلم وضرب أمثلة على المناسبات بين السور، وبين الآيات في السورة الواحدة</a:t>
            </a:r>
            <a:r>
              <a:rPr lang="ar-SA" sz="3200" dirty="0" smtClean="0"/>
              <a:t>.</a:t>
            </a:r>
          </a:p>
          <a:p>
            <a:pPr algn="r" rtl="1"/>
            <a:endParaRPr lang="en-US" sz="3200" dirty="0" smtClean="0"/>
          </a:p>
          <a:p>
            <a:pPr algn="r" rtl="1"/>
            <a:r>
              <a:rPr lang="ar-SA" sz="3200" dirty="0" smtClean="0"/>
              <a:t>ومن أوسع </a:t>
            </a:r>
            <a:r>
              <a:rPr lang="ar-IQ" sz="3200" dirty="0" smtClean="0"/>
              <a:t>المراجع </a:t>
            </a:r>
            <a:r>
              <a:rPr lang="ar-SA" sz="3200" dirty="0" smtClean="0"/>
              <a:t>في هذا العلم كتاب "نظم الدرر في تناسب الآيات والسور" لبرهان الدين البقاعي المتوفى سنة 885هـ، حيث ذكر المناسبات بين آيات القرآن الكريم سورة سورة</a:t>
            </a:r>
            <a:endParaRPr lang="ar-JO"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295400" y="762000"/>
            <a:ext cx="6705600" cy="4031873"/>
          </a:xfrm>
          <a:prstGeom prst="rect">
            <a:avLst/>
          </a:prstGeom>
          <a:noFill/>
        </p:spPr>
        <p:txBody>
          <a:bodyPr wrap="square" rtlCol="1">
            <a:spAutoFit/>
          </a:bodyPr>
          <a:lstStyle/>
          <a:p>
            <a:pPr algn="r" rtl="1"/>
            <a:r>
              <a:rPr lang="ar-SA" sz="3200" dirty="0" smtClean="0"/>
              <a:t>وألف الإمام </a:t>
            </a:r>
            <a:r>
              <a:rPr lang="ar-IQ" sz="3200" dirty="0" smtClean="0"/>
              <a:t>السيوطي </a:t>
            </a:r>
            <a:r>
              <a:rPr lang="ar-SA" sz="3200" dirty="0" smtClean="0"/>
              <a:t>المتوفى سنة 911هـ كتابًا خاصًا سماه "تناسق الدرر في تناسب السور" تحدث فيه عن أهمية علم المناسبات وذكر وجوهًا للمناسبات بين سور القرآن الكريم.</a:t>
            </a:r>
            <a:endParaRPr lang="en-US" sz="3200" dirty="0" smtClean="0"/>
          </a:p>
          <a:p>
            <a:pPr algn="r"/>
            <a:r>
              <a:rPr lang="ar-SA" sz="3200" dirty="0" smtClean="0"/>
              <a:t>كما خصص النوع الثاني والستين من كتابه الإتقان في علوم القرآن للحديث عن "مناسبات الآيات والسور" </a:t>
            </a:r>
            <a:r>
              <a:rPr lang="ar-IQ" sz="3200" dirty="0" smtClean="0"/>
              <a:t>ذكر </a:t>
            </a:r>
            <a:r>
              <a:rPr lang="ar-SA" sz="3200" dirty="0" smtClean="0"/>
              <a:t>فيه أغلب ما ذكره الزركشي في البرهان، وزاد عليه في الأمثلة.</a:t>
            </a:r>
            <a:endParaRPr lang="ar-JO"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914400" y="914401"/>
            <a:ext cx="7848600" cy="3323987"/>
          </a:xfrm>
          <a:prstGeom prst="rect">
            <a:avLst/>
          </a:prstGeom>
          <a:noFill/>
        </p:spPr>
        <p:txBody>
          <a:bodyPr wrap="square" rtlCol="1">
            <a:spAutoFit/>
          </a:bodyPr>
          <a:lstStyle/>
          <a:p>
            <a:pPr algn="r" rtl="1"/>
            <a:r>
              <a:rPr lang="ar-SA" sz="3200" dirty="0" smtClean="0"/>
              <a:t>ومن العلماء </a:t>
            </a:r>
            <a:r>
              <a:rPr lang="ar-IQ" sz="3200" dirty="0" smtClean="0"/>
              <a:t>المعاصرين </a:t>
            </a:r>
            <a:r>
              <a:rPr lang="ar-SA" sz="3200" dirty="0" smtClean="0"/>
              <a:t>الذين كتبوا في علم المناسبات الشيخ عبد الله محمد الصديق الغماري، كتب كتابًا سماه "جواهر البيان في تناسب سور القرآن" ذكر فيه وجه المناسبة بين سور القرآن سورة سورة. كما تحدث </a:t>
            </a:r>
            <a:r>
              <a:rPr lang="ar-IQ" sz="3200" dirty="0" smtClean="0"/>
              <a:t>الشيخ </a:t>
            </a:r>
            <a:r>
              <a:rPr lang="ar-SA" sz="3200" dirty="0" smtClean="0"/>
              <a:t>محمد عبد الله دراز في كتابه "النبأ العظيم" عن المناسبات بين آيات سورة البقرة.</a:t>
            </a:r>
            <a:endParaRPr lang="en-US" sz="3200" dirty="0" smtClean="0"/>
          </a:p>
          <a:p>
            <a:endParaRPr lang="ar-J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057400" y="228600"/>
            <a:ext cx="4626588" cy="923330"/>
          </a:xfrm>
          <a:prstGeom prst="rect">
            <a:avLst/>
          </a:prstGeom>
          <a:solidFill>
            <a:schemeClr val="accent6">
              <a:lumMod val="20000"/>
              <a:lumOff val="80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IQ"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تعريف علم المناسبة</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152400" y="3124201"/>
            <a:ext cx="8763000" cy="2400657"/>
          </a:xfrm>
          <a:prstGeom prst="rect">
            <a:avLst/>
          </a:prstGeom>
          <a:solidFill>
            <a:srgbClr val="92D050"/>
          </a:solidFill>
        </p:spPr>
        <p:txBody>
          <a:bodyPr wrap="square" rtlCol="1">
            <a:spAutoFit/>
          </a:bodyPr>
          <a:lstStyle/>
          <a:p>
            <a:pPr algn="just" rtl="1"/>
            <a:r>
              <a:rPr lang="ar-JO" sz="3000" dirty="0" smtClean="0"/>
              <a:t>المناسبة في اللغة: المقاربة والمشاكلة.</a:t>
            </a:r>
          </a:p>
          <a:p>
            <a:pPr algn="just" rtl="1"/>
            <a:r>
              <a:rPr lang="ar-JO" sz="3000" dirty="0" smtClean="0"/>
              <a:t>وفي الاصطلاح: هي الرابطة بين شيئين بأي وجه من الوجوه. وفي كتاب الله تعني ارتباط السورة بما قبلها وما بعدها. وفي الآيات تعني وجه الارتباط في كل آية بما قبلها وما بعدها.</a:t>
            </a:r>
          </a:p>
          <a:p>
            <a:pPr algn="just" rtl="1"/>
            <a:endParaRPr lang="ar-JO" sz="3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235362" y="381000"/>
            <a:ext cx="890179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IQ"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أهمية علم المناسبات وأقوال العلماء فيه</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914400" y="1600200"/>
            <a:ext cx="7696200" cy="2554545"/>
          </a:xfrm>
          <a:prstGeom prst="rect">
            <a:avLst/>
          </a:prstGeom>
          <a:blipFill>
            <a:blip r:embed="rId3" cstate="print"/>
            <a:tile tx="0" ty="0" sx="100000" sy="100000" flip="none" algn="tl"/>
          </a:blipFill>
        </p:spPr>
        <p:txBody>
          <a:bodyPr wrap="square" rtlCol="1">
            <a:spAutoFit/>
          </a:bodyPr>
          <a:lstStyle/>
          <a:p>
            <a:pPr algn="r" rtl="1"/>
            <a:r>
              <a:rPr lang="ar-IQ" sz="3200" dirty="0" smtClean="0"/>
              <a:t>علم المناسبات بين سور القرآن الكريم أو بين الآيات في السورة الواحدة من العلوم الدقيقة التي تحتاج إلى فهم دقيق لمقاصد القرآن الكريم، وتذوق لنظم القرآن الكريم وبيانه المعجز، وإلى معايشة جو التنزيل، وكثيرًا ما تأتي إلى ذهن المفسر على شاكلة إشراقات فكرية أو روحية. </a:t>
            </a:r>
            <a:endParaRPr lang="ar-JO"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838200" y="1143000"/>
            <a:ext cx="7848600" cy="1569660"/>
          </a:xfrm>
          <a:prstGeom prst="rect">
            <a:avLst/>
          </a:prstGeom>
          <a:noFill/>
        </p:spPr>
        <p:txBody>
          <a:bodyPr wrap="square" rtlCol="1">
            <a:spAutoFit/>
          </a:bodyPr>
          <a:lstStyle/>
          <a:p>
            <a:pPr algn="r" rtl="1"/>
            <a:r>
              <a:rPr lang="ar-IQ" sz="3200" dirty="0" smtClean="0"/>
              <a:t>قال القاضي أبوبكر بن العربي: </a:t>
            </a:r>
            <a:r>
              <a:rPr lang="ar-JO" sz="3200" dirty="0" smtClean="0"/>
              <a:t>ارتباط </a:t>
            </a:r>
            <a:r>
              <a:rPr lang="ar-JO" sz="3200" dirty="0" smtClean="0"/>
              <a:t>آي القرآن بعضها ببعض حتى يكون كالكلمة الواحدة متسعة المعاني منتظمة المباني، علم </a:t>
            </a:r>
            <a:r>
              <a:rPr lang="ar-JO" sz="3200" dirty="0" smtClean="0"/>
              <a:t>عظيم</a:t>
            </a:r>
            <a:r>
              <a:rPr lang="ar-IQ" sz="3200" dirty="0" smtClean="0"/>
              <a:t>.</a:t>
            </a:r>
            <a:r>
              <a:rPr lang="ar-JO" sz="3200" dirty="0" smtClean="0"/>
              <a:t> </a:t>
            </a:r>
            <a:endParaRPr lang="ar-JO" sz="3200" dirty="0"/>
          </a:p>
        </p:txBody>
      </p:sp>
      <p:sp>
        <p:nvSpPr>
          <p:cNvPr id="3" name="TextBox 2"/>
          <p:cNvSpPr txBox="1"/>
          <p:nvPr/>
        </p:nvSpPr>
        <p:spPr>
          <a:xfrm>
            <a:off x="838200" y="2743200"/>
            <a:ext cx="7848600" cy="3539430"/>
          </a:xfrm>
          <a:prstGeom prst="rect">
            <a:avLst/>
          </a:prstGeom>
          <a:noFill/>
        </p:spPr>
        <p:txBody>
          <a:bodyPr wrap="square" rtlCol="1">
            <a:spAutoFit/>
          </a:bodyPr>
          <a:lstStyle/>
          <a:p>
            <a:pPr algn="r" rtl="1"/>
            <a:r>
              <a:rPr lang="ar-IQ" sz="3200" dirty="0" smtClean="0"/>
              <a:t>ونقل الزركشي قول أحد العلماء: </a:t>
            </a:r>
            <a:r>
              <a:rPr lang="ar-JO" sz="3200" dirty="0" smtClean="0"/>
              <a:t>قد </a:t>
            </a:r>
            <a:r>
              <a:rPr lang="ar-JO" sz="3200" dirty="0" smtClean="0"/>
              <a:t>وهم من قال: لا يطلب للآي الكريمة مناسبة، لأنها على حسب الوقائع المتفرقة، وفصل الخطاب أنها على حسب الوقائع تنزيلًا وعلى حسب الحكمة ترتيبًا </a:t>
            </a:r>
            <a:r>
              <a:rPr lang="ar-JO" sz="3200" dirty="0" smtClean="0"/>
              <a:t>وتأصيلًا</a:t>
            </a:r>
            <a:r>
              <a:rPr lang="ar-IQ" sz="3200" dirty="0" smtClean="0"/>
              <a:t>.. والذي ينبغي في كل آية أن يبحث أول كل شيء عن كونها تكملة لما قبلها أو مستقلة، ثم المستقلة ما وجه مناسبتها لما قبلها، ففي ذلك علم جم. وهكذا في السور يطلب وجه اتصالها بما قبلها وما سيقت له</a:t>
            </a:r>
            <a:endParaRPr lang="ar-JO"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18900000" scaled="1"/>
        </a:gradFill>
        <a:effectLst/>
      </p:bgPr>
    </p:bg>
    <p:spTree>
      <p:nvGrpSpPr>
        <p:cNvPr id="1" name=""/>
        <p:cNvGrpSpPr/>
        <p:nvPr/>
      </p:nvGrpSpPr>
      <p:grpSpPr>
        <a:xfrm>
          <a:off x="0" y="0"/>
          <a:ext cx="0" cy="0"/>
          <a:chOff x="0" y="0"/>
          <a:chExt cx="0" cy="0"/>
        </a:xfrm>
      </p:grpSpPr>
      <p:sp>
        <p:nvSpPr>
          <p:cNvPr id="2" name="TextBox 1"/>
          <p:cNvSpPr txBox="1"/>
          <p:nvPr/>
        </p:nvSpPr>
        <p:spPr>
          <a:xfrm>
            <a:off x="609600" y="685800"/>
            <a:ext cx="7848600" cy="2062103"/>
          </a:xfrm>
          <a:prstGeom prst="rect">
            <a:avLst/>
          </a:prstGeom>
          <a:noFill/>
        </p:spPr>
        <p:txBody>
          <a:bodyPr wrap="square" rtlCol="1">
            <a:spAutoFit/>
          </a:bodyPr>
          <a:lstStyle/>
          <a:p>
            <a:pPr algn="r" rtl="1"/>
            <a:r>
              <a:rPr lang="ar-IQ" sz="3200" dirty="0" smtClean="0"/>
              <a:t>يقول البقاعي: وبهذا </a:t>
            </a:r>
            <a:r>
              <a:rPr lang="ar-IQ" sz="3200" dirty="0" smtClean="0"/>
              <a:t>العلم يرسخ الإيمان في القلب ويتمكن من اللب، وذلك أنه يكشف أن للإعجاز طريقين: أحدهما: نظم كل جملة على حيادها بحسب التركيب، والثاني: نظمها مع أختها بالنظر إلى </a:t>
            </a:r>
            <a:r>
              <a:rPr lang="ar-IQ" sz="3200" dirty="0" smtClean="0"/>
              <a:t>الترتيب.</a:t>
            </a:r>
            <a:endParaRPr lang="ar-JO" sz="3200" dirty="0"/>
          </a:p>
        </p:txBody>
      </p:sp>
      <p:sp>
        <p:nvSpPr>
          <p:cNvPr id="3" name="TextBox 2"/>
          <p:cNvSpPr txBox="1"/>
          <p:nvPr/>
        </p:nvSpPr>
        <p:spPr>
          <a:xfrm>
            <a:off x="838200" y="3581400"/>
            <a:ext cx="7848600" cy="1569660"/>
          </a:xfrm>
          <a:prstGeom prst="rect">
            <a:avLst/>
          </a:prstGeom>
          <a:noFill/>
        </p:spPr>
        <p:txBody>
          <a:bodyPr wrap="square" rtlCol="1">
            <a:spAutoFit/>
          </a:bodyPr>
          <a:lstStyle/>
          <a:p>
            <a:pPr algn="r" rtl="1"/>
            <a:r>
              <a:rPr lang="ar-IQ" sz="3200" dirty="0" smtClean="0"/>
              <a:t>ويقول الرازي: علم </a:t>
            </a:r>
            <a:r>
              <a:rPr lang="ar-IQ" sz="3200" dirty="0" smtClean="0"/>
              <a:t>المناسبات علم عظيم أودعت فيه أكثر لطائف القرآن وروائعه، وهو أمر معقول إذا عرض على العقول تلقته بالقبول</a:t>
            </a:r>
            <a:endParaRPr lang="ar-JO"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18900000" scaled="0"/>
        </a:gradFill>
        <a:effectLst/>
      </p:bgPr>
    </p:bg>
    <p:spTree>
      <p:nvGrpSpPr>
        <p:cNvPr id="1" name=""/>
        <p:cNvGrpSpPr/>
        <p:nvPr/>
      </p:nvGrpSpPr>
      <p:grpSpPr>
        <a:xfrm>
          <a:off x="0" y="0"/>
          <a:ext cx="0" cy="0"/>
          <a:chOff x="0" y="0"/>
          <a:chExt cx="0" cy="0"/>
        </a:xfrm>
      </p:grpSpPr>
      <p:sp>
        <p:nvSpPr>
          <p:cNvPr id="2" name="Rectangle 1"/>
          <p:cNvSpPr/>
          <p:nvPr/>
        </p:nvSpPr>
        <p:spPr>
          <a:xfrm>
            <a:off x="1295400" y="457200"/>
            <a:ext cx="661591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IQ" sz="5400" b="1" dirty="0" smtClean="0">
                <a:ln/>
                <a:solidFill>
                  <a:schemeClr val="accent3"/>
                </a:solidFill>
              </a:rPr>
              <a:t>أقوال الرافضين لعلم المناسبة</a:t>
            </a:r>
            <a:endParaRPr lang="en-US" sz="5400" b="1" dirty="0">
              <a:ln/>
              <a:solidFill>
                <a:schemeClr val="accent3"/>
              </a:solidFill>
            </a:endParaRPr>
          </a:p>
        </p:txBody>
      </p:sp>
      <p:sp>
        <p:nvSpPr>
          <p:cNvPr id="3" name="TextBox 2"/>
          <p:cNvSpPr txBox="1"/>
          <p:nvPr/>
        </p:nvSpPr>
        <p:spPr>
          <a:xfrm>
            <a:off x="762000" y="1219200"/>
            <a:ext cx="7848600" cy="4939814"/>
          </a:xfrm>
          <a:prstGeom prst="rect">
            <a:avLst/>
          </a:prstGeom>
          <a:noFill/>
        </p:spPr>
        <p:txBody>
          <a:bodyPr wrap="square" rtlCol="1">
            <a:spAutoFit/>
          </a:bodyPr>
          <a:lstStyle/>
          <a:p>
            <a:pPr algn="r" rtl="1"/>
            <a:r>
              <a:rPr lang="ar-IQ" sz="3500" dirty="0" smtClean="0"/>
              <a:t>يقول أقدم عز بن عبدالسلام (ت660هـ): </a:t>
            </a:r>
            <a:r>
              <a:rPr lang="ar-SA" sz="3500" dirty="0" smtClean="0"/>
              <a:t>إن ربط آيات القرآن على ترتيب نزوله تكلف لا يليق، إذ إنه يشترط في حسن الكلام </a:t>
            </a:r>
            <a:r>
              <a:rPr lang="ar-IQ" sz="3500" dirty="0" smtClean="0"/>
              <a:t>أن </a:t>
            </a:r>
            <a:r>
              <a:rPr lang="ar-SA" sz="3500" dirty="0" smtClean="0"/>
              <a:t>يقع في أمر متحد مرتبط أوله بآخره، فإن وقع على أسباب مختلفة لم يقع فيه ارتباط، ومن ربط ذلك فهو متكلف بما لا يقدر عليه إلا بربط ركيك، يصان عن مثله حسن الحديث فضلًا عن أحسنه، فإن القرآن نزل في نيف وعشرين سنة في أحكام مختلفة شرعت لأسباب مختلفة، وما كان كذلك لا يتأتى ربط بعضه </a:t>
            </a:r>
            <a:r>
              <a:rPr lang="ar-SA" sz="3500" dirty="0" smtClean="0"/>
              <a:t>ببعض</a:t>
            </a:r>
            <a:r>
              <a:rPr lang="ar-IQ" sz="3500" dirty="0" smtClean="0"/>
              <a:t>. </a:t>
            </a:r>
            <a:endParaRPr lang="ar-JO" sz="3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gradFill>
        <a:effectLst/>
      </p:bgPr>
    </p:bg>
    <p:spTree>
      <p:nvGrpSpPr>
        <p:cNvPr id="1" name=""/>
        <p:cNvGrpSpPr/>
        <p:nvPr/>
      </p:nvGrpSpPr>
      <p:grpSpPr>
        <a:xfrm>
          <a:off x="0" y="0"/>
          <a:ext cx="0" cy="0"/>
          <a:chOff x="0" y="0"/>
          <a:chExt cx="0" cy="0"/>
        </a:xfrm>
      </p:grpSpPr>
      <p:sp>
        <p:nvSpPr>
          <p:cNvPr id="2" name="TextBox 1"/>
          <p:cNvSpPr txBox="1"/>
          <p:nvPr/>
        </p:nvSpPr>
        <p:spPr>
          <a:xfrm>
            <a:off x="685800" y="1143000"/>
            <a:ext cx="7315200" cy="4708981"/>
          </a:xfrm>
          <a:prstGeom prst="rect">
            <a:avLst/>
          </a:prstGeom>
          <a:noFill/>
        </p:spPr>
        <p:txBody>
          <a:bodyPr wrap="square" rtlCol="1">
            <a:spAutoFit/>
          </a:bodyPr>
          <a:lstStyle/>
          <a:p>
            <a:pPr algn="r" rtl="1"/>
            <a:r>
              <a:rPr lang="ar-SA" sz="3000" dirty="0" smtClean="0"/>
              <a:t>ويقول الشوكاني: اعلم </a:t>
            </a:r>
            <a:r>
              <a:rPr lang="ar-SA" sz="3000" dirty="0" smtClean="0"/>
              <a:t>أن كثيرًا من المفسرين جاءوا بعلم متكلف وخاضوا في بحر لم يكلفوا سباحته، استغرقوا أوقاتهم في فن لا يعود عليهم بفائدة. بل أوقعوا أنفسهم في التكلم بمحض الرأي المنهي عنه في الأمور المتعلقة بكتاب الله سبحانه وذلك أنهم أرادوا أن يذكروا المناسبة بين الآيات القرآنية المسرودة على هذا الترتيب الموجود في المصاحف، فجاءوا بتكلفات، وتعسفات يتبرأ منها الإنصاف، ويتنزه عنها كلام البلغاء فضلًا عن كلام الرب سبحانه، حتى أفردوا ذلك بالتصنيف وجعلوه المقصد الأهم من التأليف، كما فعله البقاعي في تفسيره ومن تقدمه ومن تأخره</a:t>
            </a:r>
            <a:endParaRPr lang="ar-JO" sz="3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18900000" scaled="0"/>
        </a:gradFill>
        <a:effectLst/>
      </p:bgPr>
    </p:bg>
    <p:spTree>
      <p:nvGrpSpPr>
        <p:cNvPr id="1" name=""/>
        <p:cNvGrpSpPr/>
        <p:nvPr/>
      </p:nvGrpSpPr>
      <p:grpSpPr>
        <a:xfrm>
          <a:off x="0" y="0"/>
          <a:ext cx="0" cy="0"/>
          <a:chOff x="0" y="0"/>
          <a:chExt cx="0" cy="0"/>
        </a:xfrm>
      </p:grpSpPr>
      <p:sp>
        <p:nvSpPr>
          <p:cNvPr id="2" name="Rectangle 1"/>
          <p:cNvSpPr/>
          <p:nvPr/>
        </p:nvSpPr>
        <p:spPr>
          <a:xfrm>
            <a:off x="2962122" y="457200"/>
            <a:ext cx="360066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IQ"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قول جامع فصل</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533400" y="1371600"/>
            <a:ext cx="8229600" cy="2862322"/>
          </a:xfrm>
          <a:prstGeom prst="rect">
            <a:avLst/>
          </a:prstGeom>
          <a:noFill/>
        </p:spPr>
        <p:txBody>
          <a:bodyPr wrap="square" rtlCol="1">
            <a:spAutoFit/>
          </a:bodyPr>
          <a:lstStyle/>
          <a:p>
            <a:pPr algn="r" rtl="1"/>
            <a:r>
              <a:rPr lang="ar-JO" sz="3000" dirty="0" smtClean="0"/>
              <a:t>ولا شك أن هذا العلم دقيق المسالك خفي المدارك، وهو من العلوم التي تحتاج إلى بذل الجهد في التتبع والاستقصاء اللغوي لدلالات الألفاظ القرآنية، والإحاطة بأسباب النزول، والتوسع في أفانين علم البلاغة والأساليب البيانية، وفوق كل ذلك ينبغي أن يكون الباحث ذا حس مرهف ونفس شفافة وذكاء لماح ليدرك سر هذا الترتيب للآيات التي وضعت بجوار بعضها</a:t>
            </a:r>
            <a:endParaRPr lang="ar-JO"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295400" y="762000"/>
            <a:ext cx="6781800" cy="4247317"/>
          </a:xfrm>
          <a:prstGeom prst="rect">
            <a:avLst/>
          </a:prstGeom>
          <a:noFill/>
        </p:spPr>
        <p:txBody>
          <a:bodyPr wrap="square" rtlCol="1">
            <a:spAutoFit/>
          </a:bodyPr>
          <a:lstStyle/>
          <a:p>
            <a:pPr algn="r" rtl="1"/>
            <a:r>
              <a:rPr lang="ar-JO" sz="3000" dirty="0" smtClean="0"/>
              <a:t>ونحن نسلم أن بعض العلماء الباحثين في وجوه المناسبات قد تكلفوا أحيانًا في استخراج وجه المناسبة، ولكن تكلفهم هذا لا ينبغي أن يكون ذريعة لرد الوجوه المعقولة المقبولة التي ذكرها الآخرون. ونؤمن إيمانًا جازمًا أن ترتيب الآيات في السور كان بأمر من رسول الله صلى الله عليه وسلم لكتبه الوحي، ولم يكن لأحد رأي واجتهاد في ذلك. ونقول إن هذا الترتيب الموحي به لم يكن جزافًا ولا اعتباطًا أو عبثًا وننزه كلام الباري سبحانه وتعالى عن كل ذلك.</a:t>
            </a:r>
            <a:endParaRPr lang="ar-JO"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1088</Words>
  <Application>Microsoft Office PowerPoint</Application>
  <PresentationFormat>On-screen Show (4:3)</PresentationFormat>
  <Paragraphs>34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IB-2</dc:creator>
  <cp:lastModifiedBy>IB-2</cp:lastModifiedBy>
  <cp:revision>13</cp:revision>
  <dcterms:created xsi:type="dcterms:W3CDTF">2006-08-16T00:00:00Z</dcterms:created>
  <dcterms:modified xsi:type="dcterms:W3CDTF">2015-01-03T22:01:48Z</dcterms:modified>
</cp:coreProperties>
</file>