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7" r:id="rId2"/>
    <p:sldId id="259" r:id="rId3"/>
    <p:sldId id="258" r:id="rId4"/>
    <p:sldId id="260" r:id="rId5"/>
    <p:sldId id="261" r:id="rId6"/>
    <p:sldId id="262" r:id="rId7"/>
    <p:sldId id="263" r:id="rId8"/>
    <p:sldId id="264" r:id="rId9"/>
    <p:sldId id="265" r:id="rId10"/>
    <p:sldId id="266" r:id="rId11"/>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71" d="100"/>
          <a:sy n="71" d="100"/>
        </p:scale>
        <p:origin x="-113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510E81C-3951-4442-B826-AD48858DA388}" type="doc">
      <dgm:prSet loTypeId="urn:microsoft.com/office/officeart/2005/8/layout/radial6" loCatId="cycle" qsTypeId="urn:microsoft.com/office/officeart/2005/8/quickstyle/simple1" qsCatId="simple" csTypeId="urn:microsoft.com/office/officeart/2005/8/colors/accent1_2" csCatId="accent1" phldr="1"/>
      <dgm:spPr/>
      <dgm:t>
        <a:bodyPr/>
        <a:lstStyle/>
        <a:p>
          <a:pPr rtl="1"/>
          <a:endParaRPr lang="ar-IQ"/>
        </a:p>
      </dgm:t>
    </dgm:pt>
    <dgm:pt modelId="{047685DB-3EAC-493F-B01D-051CFAE876E4}">
      <dgm:prSet phldrT="[Text]"/>
      <dgm:spPr/>
      <dgm:t>
        <a:bodyPr/>
        <a:lstStyle/>
        <a:p>
          <a:pPr rtl="1"/>
          <a:r>
            <a:rPr lang="ar-IQ" dirty="0" smtClean="0"/>
            <a:t>مراحل التفسير</a:t>
          </a:r>
          <a:endParaRPr lang="ar-IQ" dirty="0"/>
        </a:p>
      </dgm:t>
    </dgm:pt>
    <dgm:pt modelId="{556DD420-D0F8-4DD2-AF63-B2C5C135D8C2}" type="parTrans" cxnId="{A63F770D-689A-46D0-887C-F76F80AC6909}">
      <dgm:prSet/>
      <dgm:spPr/>
      <dgm:t>
        <a:bodyPr/>
        <a:lstStyle/>
        <a:p>
          <a:pPr rtl="1"/>
          <a:endParaRPr lang="ar-IQ"/>
        </a:p>
      </dgm:t>
    </dgm:pt>
    <dgm:pt modelId="{475100CF-E226-4F41-9D6B-9901A821E3D2}" type="sibTrans" cxnId="{A63F770D-689A-46D0-887C-F76F80AC6909}">
      <dgm:prSet/>
      <dgm:spPr/>
      <dgm:t>
        <a:bodyPr/>
        <a:lstStyle/>
        <a:p>
          <a:pPr rtl="1"/>
          <a:endParaRPr lang="ar-IQ"/>
        </a:p>
      </dgm:t>
    </dgm:pt>
    <dgm:pt modelId="{43981D9D-3255-4C3A-9069-E93134438E57}">
      <dgm:prSet phldrT="[Text]"/>
      <dgm:spPr/>
      <dgm:t>
        <a:bodyPr/>
        <a:lstStyle/>
        <a:p>
          <a:pPr rtl="1"/>
          <a:r>
            <a:rPr lang="ar-IQ" dirty="0" smtClean="0"/>
            <a:t>مرحلة التأسيس</a:t>
          </a:r>
          <a:endParaRPr lang="ar-IQ" dirty="0"/>
        </a:p>
      </dgm:t>
    </dgm:pt>
    <dgm:pt modelId="{D09F8786-F5E2-4E06-B5D2-93AE8B6D2C53}" type="parTrans" cxnId="{6181E604-9277-4DDF-9148-515CB6D4605A}">
      <dgm:prSet/>
      <dgm:spPr/>
      <dgm:t>
        <a:bodyPr/>
        <a:lstStyle/>
        <a:p>
          <a:pPr rtl="1"/>
          <a:endParaRPr lang="ar-IQ"/>
        </a:p>
      </dgm:t>
    </dgm:pt>
    <dgm:pt modelId="{600C67FF-94F4-491A-AB1E-5D2FE79A43FD}" type="sibTrans" cxnId="{6181E604-9277-4DDF-9148-515CB6D4605A}">
      <dgm:prSet/>
      <dgm:spPr/>
      <dgm:t>
        <a:bodyPr/>
        <a:lstStyle/>
        <a:p>
          <a:pPr rtl="1"/>
          <a:endParaRPr lang="ar-IQ"/>
        </a:p>
      </dgm:t>
    </dgm:pt>
    <dgm:pt modelId="{143711C1-48D1-472D-ACFC-1C8050456AB0}">
      <dgm:prSet phldrT="[Text]"/>
      <dgm:spPr/>
      <dgm:t>
        <a:bodyPr/>
        <a:lstStyle/>
        <a:p>
          <a:pPr rtl="1"/>
          <a:r>
            <a:rPr lang="ar-IQ" dirty="0" smtClean="0"/>
            <a:t>مرحلة التأصيل</a:t>
          </a:r>
          <a:endParaRPr lang="ar-IQ" dirty="0"/>
        </a:p>
      </dgm:t>
    </dgm:pt>
    <dgm:pt modelId="{3DC709C7-960A-472B-AE61-A72729BAD9E1}" type="parTrans" cxnId="{5F9E2D8A-AEB2-4B06-B55C-5488E9FF2F88}">
      <dgm:prSet/>
      <dgm:spPr/>
      <dgm:t>
        <a:bodyPr/>
        <a:lstStyle/>
        <a:p>
          <a:pPr rtl="1"/>
          <a:endParaRPr lang="ar-IQ"/>
        </a:p>
      </dgm:t>
    </dgm:pt>
    <dgm:pt modelId="{30FDD0B6-CA60-463C-A7CA-4F4258D4F991}" type="sibTrans" cxnId="{5F9E2D8A-AEB2-4B06-B55C-5488E9FF2F88}">
      <dgm:prSet/>
      <dgm:spPr/>
      <dgm:t>
        <a:bodyPr/>
        <a:lstStyle/>
        <a:p>
          <a:pPr rtl="1"/>
          <a:endParaRPr lang="ar-IQ"/>
        </a:p>
      </dgm:t>
    </dgm:pt>
    <dgm:pt modelId="{E7710467-4DFE-42B9-A8BC-BAB912188D84}">
      <dgm:prSet phldrT="[Text]"/>
      <dgm:spPr/>
      <dgm:t>
        <a:bodyPr/>
        <a:lstStyle/>
        <a:p>
          <a:pPr rtl="1"/>
          <a:r>
            <a:rPr lang="ar-IQ" dirty="0" smtClean="0"/>
            <a:t>مرحلة التفريع</a:t>
          </a:r>
          <a:endParaRPr lang="ar-IQ" dirty="0"/>
        </a:p>
      </dgm:t>
    </dgm:pt>
    <dgm:pt modelId="{C7A8DD12-924A-4124-9EC0-73B961122E36}" type="parTrans" cxnId="{4EE786C6-C794-4B8D-A54E-9BFDF3C7CC1F}">
      <dgm:prSet/>
      <dgm:spPr/>
      <dgm:t>
        <a:bodyPr/>
        <a:lstStyle/>
        <a:p>
          <a:pPr rtl="1"/>
          <a:endParaRPr lang="ar-IQ"/>
        </a:p>
      </dgm:t>
    </dgm:pt>
    <dgm:pt modelId="{CAEF0336-8898-416D-BBC8-99FD3842806A}" type="sibTrans" cxnId="{4EE786C6-C794-4B8D-A54E-9BFDF3C7CC1F}">
      <dgm:prSet/>
      <dgm:spPr/>
      <dgm:t>
        <a:bodyPr/>
        <a:lstStyle/>
        <a:p>
          <a:pPr rtl="1"/>
          <a:endParaRPr lang="ar-IQ"/>
        </a:p>
      </dgm:t>
    </dgm:pt>
    <dgm:pt modelId="{31404AAF-0DE4-4304-BF84-DA6CE126B040}">
      <dgm:prSet phldrT="[Text]"/>
      <dgm:spPr/>
      <dgm:t>
        <a:bodyPr/>
        <a:lstStyle/>
        <a:p>
          <a:pPr rtl="1"/>
          <a:r>
            <a:rPr lang="ar-IQ" dirty="0" smtClean="0"/>
            <a:t>مرحلة التجديد</a:t>
          </a:r>
          <a:endParaRPr lang="ar-IQ" dirty="0"/>
        </a:p>
      </dgm:t>
    </dgm:pt>
    <dgm:pt modelId="{48BF908E-7B3B-4CC1-8DC8-56D49EBAEEB9}" type="parTrans" cxnId="{8527B2C0-F9AC-40E0-BF93-F7F1F86D1D50}">
      <dgm:prSet/>
      <dgm:spPr/>
      <dgm:t>
        <a:bodyPr/>
        <a:lstStyle/>
        <a:p>
          <a:pPr rtl="1"/>
          <a:endParaRPr lang="ar-IQ"/>
        </a:p>
      </dgm:t>
    </dgm:pt>
    <dgm:pt modelId="{FD97CA3D-936B-4485-A3B9-03A4C523DADD}" type="sibTrans" cxnId="{8527B2C0-F9AC-40E0-BF93-F7F1F86D1D50}">
      <dgm:prSet/>
      <dgm:spPr/>
      <dgm:t>
        <a:bodyPr/>
        <a:lstStyle/>
        <a:p>
          <a:pPr rtl="1"/>
          <a:endParaRPr lang="ar-IQ"/>
        </a:p>
      </dgm:t>
    </dgm:pt>
    <dgm:pt modelId="{A0A85F49-DF6E-4FAE-B1E7-A7832B23D80E}" type="pres">
      <dgm:prSet presAssocID="{3510E81C-3951-4442-B826-AD48858DA388}" presName="Name0" presStyleCnt="0">
        <dgm:presLayoutVars>
          <dgm:chMax val="1"/>
          <dgm:dir/>
          <dgm:animLvl val="ctr"/>
          <dgm:resizeHandles val="exact"/>
        </dgm:presLayoutVars>
      </dgm:prSet>
      <dgm:spPr/>
      <dgm:t>
        <a:bodyPr/>
        <a:lstStyle/>
        <a:p>
          <a:pPr rtl="1"/>
          <a:endParaRPr lang="ar-IQ"/>
        </a:p>
      </dgm:t>
    </dgm:pt>
    <dgm:pt modelId="{052F7B17-83AE-4DE4-BFD3-EAC3E017143D}" type="pres">
      <dgm:prSet presAssocID="{047685DB-3EAC-493F-B01D-051CFAE876E4}" presName="centerShape" presStyleLbl="node0" presStyleIdx="0" presStyleCnt="1"/>
      <dgm:spPr/>
      <dgm:t>
        <a:bodyPr/>
        <a:lstStyle/>
        <a:p>
          <a:pPr rtl="1"/>
          <a:endParaRPr lang="ar-IQ"/>
        </a:p>
      </dgm:t>
    </dgm:pt>
    <dgm:pt modelId="{1B5CCFA8-C2F4-474B-8DFF-66727C76D363}" type="pres">
      <dgm:prSet presAssocID="{43981D9D-3255-4C3A-9069-E93134438E57}" presName="node" presStyleLbl="node1" presStyleIdx="0" presStyleCnt="4">
        <dgm:presLayoutVars>
          <dgm:bulletEnabled val="1"/>
        </dgm:presLayoutVars>
      </dgm:prSet>
      <dgm:spPr/>
      <dgm:t>
        <a:bodyPr/>
        <a:lstStyle/>
        <a:p>
          <a:pPr rtl="1"/>
          <a:endParaRPr lang="ar-IQ"/>
        </a:p>
      </dgm:t>
    </dgm:pt>
    <dgm:pt modelId="{DD109881-23E5-4C57-AB30-A8BE374F086A}" type="pres">
      <dgm:prSet presAssocID="{43981D9D-3255-4C3A-9069-E93134438E57}" presName="dummy" presStyleCnt="0"/>
      <dgm:spPr/>
    </dgm:pt>
    <dgm:pt modelId="{247E092F-4EC3-4E69-8F0A-500FBF8A3133}" type="pres">
      <dgm:prSet presAssocID="{600C67FF-94F4-491A-AB1E-5D2FE79A43FD}" presName="sibTrans" presStyleLbl="sibTrans2D1" presStyleIdx="0" presStyleCnt="4"/>
      <dgm:spPr/>
      <dgm:t>
        <a:bodyPr/>
        <a:lstStyle/>
        <a:p>
          <a:pPr rtl="1"/>
          <a:endParaRPr lang="ar-IQ"/>
        </a:p>
      </dgm:t>
    </dgm:pt>
    <dgm:pt modelId="{BCDB88B6-DBE5-4956-914E-D4833D885441}" type="pres">
      <dgm:prSet presAssocID="{143711C1-48D1-472D-ACFC-1C8050456AB0}" presName="node" presStyleLbl="node1" presStyleIdx="1" presStyleCnt="4">
        <dgm:presLayoutVars>
          <dgm:bulletEnabled val="1"/>
        </dgm:presLayoutVars>
      </dgm:prSet>
      <dgm:spPr/>
      <dgm:t>
        <a:bodyPr/>
        <a:lstStyle/>
        <a:p>
          <a:pPr rtl="1"/>
          <a:endParaRPr lang="ar-IQ"/>
        </a:p>
      </dgm:t>
    </dgm:pt>
    <dgm:pt modelId="{33B097FD-E382-4355-9220-F6FDC6C102F0}" type="pres">
      <dgm:prSet presAssocID="{143711C1-48D1-472D-ACFC-1C8050456AB0}" presName="dummy" presStyleCnt="0"/>
      <dgm:spPr/>
    </dgm:pt>
    <dgm:pt modelId="{6A2E3C96-5EE0-4471-B29A-3DEC4EF82D42}" type="pres">
      <dgm:prSet presAssocID="{30FDD0B6-CA60-463C-A7CA-4F4258D4F991}" presName="sibTrans" presStyleLbl="sibTrans2D1" presStyleIdx="1" presStyleCnt="4"/>
      <dgm:spPr/>
      <dgm:t>
        <a:bodyPr/>
        <a:lstStyle/>
        <a:p>
          <a:pPr rtl="1"/>
          <a:endParaRPr lang="ar-IQ"/>
        </a:p>
      </dgm:t>
    </dgm:pt>
    <dgm:pt modelId="{49A07CD2-042A-4594-A73B-E87776D431ED}" type="pres">
      <dgm:prSet presAssocID="{E7710467-4DFE-42B9-A8BC-BAB912188D84}" presName="node" presStyleLbl="node1" presStyleIdx="2" presStyleCnt="4">
        <dgm:presLayoutVars>
          <dgm:bulletEnabled val="1"/>
        </dgm:presLayoutVars>
      </dgm:prSet>
      <dgm:spPr/>
      <dgm:t>
        <a:bodyPr/>
        <a:lstStyle/>
        <a:p>
          <a:pPr rtl="1"/>
          <a:endParaRPr lang="ar-IQ"/>
        </a:p>
      </dgm:t>
    </dgm:pt>
    <dgm:pt modelId="{673E335E-9174-45C1-8A8F-B5C190D2905D}" type="pres">
      <dgm:prSet presAssocID="{E7710467-4DFE-42B9-A8BC-BAB912188D84}" presName="dummy" presStyleCnt="0"/>
      <dgm:spPr/>
    </dgm:pt>
    <dgm:pt modelId="{FE5D4011-6D7D-4096-A0CB-629200C9C3BF}" type="pres">
      <dgm:prSet presAssocID="{CAEF0336-8898-416D-BBC8-99FD3842806A}" presName="sibTrans" presStyleLbl="sibTrans2D1" presStyleIdx="2" presStyleCnt="4"/>
      <dgm:spPr/>
      <dgm:t>
        <a:bodyPr/>
        <a:lstStyle/>
        <a:p>
          <a:pPr rtl="1"/>
          <a:endParaRPr lang="ar-IQ"/>
        </a:p>
      </dgm:t>
    </dgm:pt>
    <dgm:pt modelId="{D20E08DD-B59E-4CAC-A484-D8F307D5A9A1}" type="pres">
      <dgm:prSet presAssocID="{31404AAF-0DE4-4304-BF84-DA6CE126B040}" presName="node" presStyleLbl="node1" presStyleIdx="3" presStyleCnt="4">
        <dgm:presLayoutVars>
          <dgm:bulletEnabled val="1"/>
        </dgm:presLayoutVars>
      </dgm:prSet>
      <dgm:spPr/>
      <dgm:t>
        <a:bodyPr/>
        <a:lstStyle/>
        <a:p>
          <a:pPr rtl="1"/>
          <a:endParaRPr lang="ar-IQ"/>
        </a:p>
      </dgm:t>
    </dgm:pt>
    <dgm:pt modelId="{C596F50C-5061-4764-BDC7-5D29AE7E27AE}" type="pres">
      <dgm:prSet presAssocID="{31404AAF-0DE4-4304-BF84-DA6CE126B040}" presName="dummy" presStyleCnt="0"/>
      <dgm:spPr/>
    </dgm:pt>
    <dgm:pt modelId="{B2208120-5AEA-4775-B2FB-09BEEF8E0471}" type="pres">
      <dgm:prSet presAssocID="{FD97CA3D-936B-4485-A3B9-03A4C523DADD}" presName="sibTrans" presStyleLbl="sibTrans2D1" presStyleIdx="3" presStyleCnt="4"/>
      <dgm:spPr/>
      <dgm:t>
        <a:bodyPr/>
        <a:lstStyle/>
        <a:p>
          <a:pPr rtl="1"/>
          <a:endParaRPr lang="ar-IQ"/>
        </a:p>
      </dgm:t>
    </dgm:pt>
  </dgm:ptLst>
  <dgm:cxnLst>
    <dgm:cxn modelId="{A63F770D-689A-46D0-887C-F76F80AC6909}" srcId="{3510E81C-3951-4442-B826-AD48858DA388}" destId="{047685DB-3EAC-493F-B01D-051CFAE876E4}" srcOrd="0" destOrd="0" parTransId="{556DD420-D0F8-4DD2-AF63-B2C5C135D8C2}" sibTransId="{475100CF-E226-4F41-9D6B-9901A821E3D2}"/>
    <dgm:cxn modelId="{34AFF585-1185-47FB-A8EF-A57D82FEA974}" type="presOf" srcId="{3510E81C-3951-4442-B826-AD48858DA388}" destId="{A0A85F49-DF6E-4FAE-B1E7-A7832B23D80E}" srcOrd="0" destOrd="0" presId="urn:microsoft.com/office/officeart/2005/8/layout/radial6"/>
    <dgm:cxn modelId="{599CC6BA-FF7C-4158-AADE-518CE34C53F9}" type="presOf" srcId="{047685DB-3EAC-493F-B01D-051CFAE876E4}" destId="{052F7B17-83AE-4DE4-BFD3-EAC3E017143D}" srcOrd="0" destOrd="0" presId="urn:microsoft.com/office/officeart/2005/8/layout/radial6"/>
    <dgm:cxn modelId="{4EE786C6-C794-4B8D-A54E-9BFDF3C7CC1F}" srcId="{047685DB-3EAC-493F-B01D-051CFAE876E4}" destId="{E7710467-4DFE-42B9-A8BC-BAB912188D84}" srcOrd="2" destOrd="0" parTransId="{C7A8DD12-924A-4124-9EC0-73B961122E36}" sibTransId="{CAEF0336-8898-416D-BBC8-99FD3842806A}"/>
    <dgm:cxn modelId="{7E6BEAEE-BCA5-4BFB-8B78-836B66942334}" type="presOf" srcId="{E7710467-4DFE-42B9-A8BC-BAB912188D84}" destId="{49A07CD2-042A-4594-A73B-E87776D431ED}" srcOrd="0" destOrd="0" presId="urn:microsoft.com/office/officeart/2005/8/layout/radial6"/>
    <dgm:cxn modelId="{49975E50-EF1B-480D-88F6-38265189C6E7}" type="presOf" srcId="{143711C1-48D1-472D-ACFC-1C8050456AB0}" destId="{BCDB88B6-DBE5-4956-914E-D4833D885441}" srcOrd="0" destOrd="0" presId="urn:microsoft.com/office/officeart/2005/8/layout/radial6"/>
    <dgm:cxn modelId="{8527B2C0-F9AC-40E0-BF93-F7F1F86D1D50}" srcId="{047685DB-3EAC-493F-B01D-051CFAE876E4}" destId="{31404AAF-0DE4-4304-BF84-DA6CE126B040}" srcOrd="3" destOrd="0" parTransId="{48BF908E-7B3B-4CC1-8DC8-56D49EBAEEB9}" sibTransId="{FD97CA3D-936B-4485-A3B9-03A4C523DADD}"/>
    <dgm:cxn modelId="{DB86162D-A8FF-455D-A55A-1695E641ECF0}" type="presOf" srcId="{FD97CA3D-936B-4485-A3B9-03A4C523DADD}" destId="{B2208120-5AEA-4775-B2FB-09BEEF8E0471}" srcOrd="0" destOrd="0" presId="urn:microsoft.com/office/officeart/2005/8/layout/radial6"/>
    <dgm:cxn modelId="{46B4ECB7-D953-4451-90AE-282AA9D206AE}" type="presOf" srcId="{CAEF0336-8898-416D-BBC8-99FD3842806A}" destId="{FE5D4011-6D7D-4096-A0CB-629200C9C3BF}" srcOrd="0" destOrd="0" presId="urn:microsoft.com/office/officeart/2005/8/layout/radial6"/>
    <dgm:cxn modelId="{D4421ADF-50BF-4F9C-8146-387CBC2E9F8C}" type="presOf" srcId="{600C67FF-94F4-491A-AB1E-5D2FE79A43FD}" destId="{247E092F-4EC3-4E69-8F0A-500FBF8A3133}" srcOrd="0" destOrd="0" presId="urn:microsoft.com/office/officeart/2005/8/layout/radial6"/>
    <dgm:cxn modelId="{7F66D1A9-FC00-478F-9AD5-B296F7DE177A}" type="presOf" srcId="{30FDD0B6-CA60-463C-A7CA-4F4258D4F991}" destId="{6A2E3C96-5EE0-4471-B29A-3DEC4EF82D42}" srcOrd="0" destOrd="0" presId="urn:microsoft.com/office/officeart/2005/8/layout/radial6"/>
    <dgm:cxn modelId="{5F9E2D8A-AEB2-4B06-B55C-5488E9FF2F88}" srcId="{047685DB-3EAC-493F-B01D-051CFAE876E4}" destId="{143711C1-48D1-472D-ACFC-1C8050456AB0}" srcOrd="1" destOrd="0" parTransId="{3DC709C7-960A-472B-AE61-A72729BAD9E1}" sibTransId="{30FDD0B6-CA60-463C-A7CA-4F4258D4F991}"/>
    <dgm:cxn modelId="{F712705C-60A5-422A-AAF1-98ECA405894C}" type="presOf" srcId="{31404AAF-0DE4-4304-BF84-DA6CE126B040}" destId="{D20E08DD-B59E-4CAC-A484-D8F307D5A9A1}" srcOrd="0" destOrd="0" presId="urn:microsoft.com/office/officeart/2005/8/layout/radial6"/>
    <dgm:cxn modelId="{15901290-772E-4A80-A317-F5532BE7C5D8}" type="presOf" srcId="{43981D9D-3255-4C3A-9069-E93134438E57}" destId="{1B5CCFA8-C2F4-474B-8DFF-66727C76D363}" srcOrd="0" destOrd="0" presId="urn:microsoft.com/office/officeart/2005/8/layout/radial6"/>
    <dgm:cxn modelId="{6181E604-9277-4DDF-9148-515CB6D4605A}" srcId="{047685DB-3EAC-493F-B01D-051CFAE876E4}" destId="{43981D9D-3255-4C3A-9069-E93134438E57}" srcOrd="0" destOrd="0" parTransId="{D09F8786-F5E2-4E06-B5D2-93AE8B6D2C53}" sibTransId="{600C67FF-94F4-491A-AB1E-5D2FE79A43FD}"/>
    <dgm:cxn modelId="{B69AA1D1-075A-44D0-A93E-8CC6045AE4D1}" type="presParOf" srcId="{A0A85F49-DF6E-4FAE-B1E7-A7832B23D80E}" destId="{052F7B17-83AE-4DE4-BFD3-EAC3E017143D}" srcOrd="0" destOrd="0" presId="urn:microsoft.com/office/officeart/2005/8/layout/radial6"/>
    <dgm:cxn modelId="{80DB0D59-F814-4755-8517-9A026A1E61F9}" type="presParOf" srcId="{A0A85F49-DF6E-4FAE-B1E7-A7832B23D80E}" destId="{1B5CCFA8-C2F4-474B-8DFF-66727C76D363}" srcOrd="1" destOrd="0" presId="urn:microsoft.com/office/officeart/2005/8/layout/radial6"/>
    <dgm:cxn modelId="{34523752-71EF-476E-95D4-D9FEB4EF5243}" type="presParOf" srcId="{A0A85F49-DF6E-4FAE-B1E7-A7832B23D80E}" destId="{DD109881-23E5-4C57-AB30-A8BE374F086A}" srcOrd="2" destOrd="0" presId="urn:microsoft.com/office/officeart/2005/8/layout/radial6"/>
    <dgm:cxn modelId="{294BA4F7-5FA0-4E73-9CD8-B5F3C672AD65}" type="presParOf" srcId="{A0A85F49-DF6E-4FAE-B1E7-A7832B23D80E}" destId="{247E092F-4EC3-4E69-8F0A-500FBF8A3133}" srcOrd="3" destOrd="0" presId="urn:microsoft.com/office/officeart/2005/8/layout/radial6"/>
    <dgm:cxn modelId="{5B9DDDBC-385E-4CFF-BCC4-8A0CBFB8CC9C}" type="presParOf" srcId="{A0A85F49-DF6E-4FAE-B1E7-A7832B23D80E}" destId="{BCDB88B6-DBE5-4956-914E-D4833D885441}" srcOrd="4" destOrd="0" presId="urn:microsoft.com/office/officeart/2005/8/layout/radial6"/>
    <dgm:cxn modelId="{A869142D-FCB7-4C97-9473-033856974EE6}" type="presParOf" srcId="{A0A85F49-DF6E-4FAE-B1E7-A7832B23D80E}" destId="{33B097FD-E382-4355-9220-F6FDC6C102F0}" srcOrd="5" destOrd="0" presId="urn:microsoft.com/office/officeart/2005/8/layout/radial6"/>
    <dgm:cxn modelId="{F3E3E0C1-3CDE-47A4-9961-7BFEF97F7385}" type="presParOf" srcId="{A0A85F49-DF6E-4FAE-B1E7-A7832B23D80E}" destId="{6A2E3C96-5EE0-4471-B29A-3DEC4EF82D42}" srcOrd="6" destOrd="0" presId="urn:microsoft.com/office/officeart/2005/8/layout/radial6"/>
    <dgm:cxn modelId="{59BB2618-E1DB-4269-94C8-28CA5971D362}" type="presParOf" srcId="{A0A85F49-DF6E-4FAE-B1E7-A7832B23D80E}" destId="{49A07CD2-042A-4594-A73B-E87776D431ED}" srcOrd="7" destOrd="0" presId="urn:microsoft.com/office/officeart/2005/8/layout/radial6"/>
    <dgm:cxn modelId="{ABE252C6-6B9E-4E42-B858-9130DF5B06F9}" type="presParOf" srcId="{A0A85F49-DF6E-4FAE-B1E7-A7832B23D80E}" destId="{673E335E-9174-45C1-8A8F-B5C190D2905D}" srcOrd="8" destOrd="0" presId="urn:microsoft.com/office/officeart/2005/8/layout/radial6"/>
    <dgm:cxn modelId="{61332D19-1FF3-4544-A015-5080016076CD}" type="presParOf" srcId="{A0A85F49-DF6E-4FAE-B1E7-A7832B23D80E}" destId="{FE5D4011-6D7D-4096-A0CB-629200C9C3BF}" srcOrd="9" destOrd="0" presId="urn:microsoft.com/office/officeart/2005/8/layout/radial6"/>
    <dgm:cxn modelId="{91E7D4BA-5C5B-43C3-8C19-3BB2B3322E10}" type="presParOf" srcId="{A0A85F49-DF6E-4FAE-B1E7-A7832B23D80E}" destId="{D20E08DD-B59E-4CAC-A484-D8F307D5A9A1}" srcOrd="10" destOrd="0" presId="urn:microsoft.com/office/officeart/2005/8/layout/radial6"/>
    <dgm:cxn modelId="{5C408B12-7D80-42B2-A57E-7C523E0A1F3D}" type="presParOf" srcId="{A0A85F49-DF6E-4FAE-B1E7-A7832B23D80E}" destId="{C596F50C-5061-4764-BDC7-5D29AE7E27AE}" srcOrd="11" destOrd="0" presId="urn:microsoft.com/office/officeart/2005/8/layout/radial6"/>
    <dgm:cxn modelId="{127546D6-1863-40C7-A9FA-E4740E8E1E83}" type="presParOf" srcId="{A0A85F49-DF6E-4FAE-B1E7-A7832B23D80E}" destId="{B2208120-5AEA-4775-B2FB-09BEEF8E0471}"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208120-5AEA-4775-B2FB-09BEEF8E0471}">
      <dsp:nvSpPr>
        <dsp:cNvPr id="0" name=""/>
        <dsp:cNvSpPr/>
      </dsp:nvSpPr>
      <dsp:spPr>
        <a:xfrm>
          <a:off x="1999343" y="635147"/>
          <a:ext cx="4230913" cy="4230913"/>
        </a:xfrm>
        <a:prstGeom prst="blockArc">
          <a:avLst>
            <a:gd name="adj1" fmla="val 10800000"/>
            <a:gd name="adj2" fmla="val 16200000"/>
            <a:gd name="adj3" fmla="val 4643"/>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E5D4011-6D7D-4096-A0CB-629200C9C3BF}">
      <dsp:nvSpPr>
        <dsp:cNvPr id="0" name=""/>
        <dsp:cNvSpPr/>
      </dsp:nvSpPr>
      <dsp:spPr>
        <a:xfrm>
          <a:off x="1999343" y="635147"/>
          <a:ext cx="4230913" cy="4230913"/>
        </a:xfrm>
        <a:prstGeom prst="blockArc">
          <a:avLst>
            <a:gd name="adj1" fmla="val 5400000"/>
            <a:gd name="adj2" fmla="val 10800000"/>
            <a:gd name="adj3" fmla="val 4643"/>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A2E3C96-5EE0-4471-B29A-3DEC4EF82D42}">
      <dsp:nvSpPr>
        <dsp:cNvPr id="0" name=""/>
        <dsp:cNvSpPr/>
      </dsp:nvSpPr>
      <dsp:spPr>
        <a:xfrm>
          <a:off x="1999343" y="635147"/>
          <a:ext cx="4230913" cy="4230913"/>
        </a:xfrm>
        <a:prstGeom prst="blockArc">
          <a:avLst>
            <a:gd name="adj1" fmla="val 0"/>
            <a:gd name="adj2" fmla="val 5400000"/>
            <a:gd name="adj3" fmla="val 4643"/>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47E092F-4EC3-4E69-8F0A-500FBF8A3133}">
      <dsp:nvSpPr>
        <dsp:cNvPr id="0" name=""/>
        <dsp:cNvSpPr/>
      </dsp:nvSpPr>
      <dsp:spPr>
        <a:xfrm>
          <a:off x="1999343" y="635147"/>
          <a:ext cx="4230913" cy="4230913"/>
        </a:xfrm>
        <a:prstGeom prst="blockArc">
          <a:avLst>
            <a:gd name="adj1" fmla="val 16200000"/>
            <a:gd name="adj2" fmla="val 0"/>
            <a:gd name="adj3" fmla="val 4643"/>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52F7B17-83AE-4DE4-BFD3-EAC3E017143D}">
      <dsp:nvSpPr>
        <dsp:cNvPr id="0" name=""/>
        <dsp:cNvSpPr/>
      </dsp:nvSpPr>
      <dsp:spPr>
        <a:xfrm>
          <a:off x="3140347" y="1776151"/>
          <a:ext cx="1948904" cy="194890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2000250" rtl="1">
            <a:lnSpc>
              <a:spcPct val="90000"/>
            </a:lnSpc>
            <a:spcBef>
              <a:spcPct val="0"/>
            </a:spcBef>
            <a:spcAft>
              <a:spcPct val="35000"/>
            </a:spcAft>
          </a:pPr>
          <a:r>
            <a:rPr lang="ar-IQ" sz="4500" kern="1200" dirty="0" smtClean="0"/>
            <a:t>مراحل التفسير</a:t>
          </a:r>
          <a:endParaRPr lang="ar-IQ" sz="4500" kern="1200" dirty="0"/>
        </a:p>
      </dsp:txBody>
      <dsp:txXfrm>
        <a:off x="3425757" y="2061561"/>
        <a:ext cx="1378084" cy="1378084"/>
      </dsp:txXfrm>
    </dsp:sp>
    <dsp:sp modelId="{1B5CCFA8-C2F4-474B-8DFF-66727C76D363}">
      <dsp:nvSpPr>
        <dsp:cNvPr id="0" name=""/>
        <dsp:cNvSpPr/>
      </dsp:nvSpPr>
      <dsp:spPr>
        <a:xfrm>
          <a:off x="3432683" y="2143"/>
          <a:ext cx="1364233" cy="136423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rtl="1">
            <a:lnSpc>
              <a:spcPct val="90000"/>
            </a:lnSpc>
            <a:spcBef>
              <a:spcPct val="0"/>
            </a:spcBef>
            <a:spcAft>
              <a:spcPct val="35000"/>
            </a:spcAft>
          </a:pPr>
          <a:r>
            <a:rPr lang="ar-IQ" sz="2800" kern="1200" dirty="0" smtClean="0"/>
            <a:t>مرحلة التأسيس</a:t>
          </a:r>
          <a:endParaRPr lang="ar-IQ" sz="2800" kern="1200" dirty="0"/>
        </a:p>
      </dsp:txBody>
      <dsp:txXfrm>
        <a:off x="3632470" y="201930"/>
        <a:ext cx="964659" cy="964659"/>
      </dsp:txXfrm>
    </dsp:sp>
    <dsp:sp modelId="{BCDB88B6-DBE5-4956-914E-D4833D885441}">
      <dsp:nvSpPr>
        <dsp:cNvPr id="0" name=""/>
        <dsp:cNvSpPr/>
      </dsp:nvSpPr>
      <dsp:spPr>
        <a:xfrm>
          <a:off x="5499027" y="2068487"/>
          <a:ext cx="1364233" cy="136423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rtl="1">
            <a:lnSpc>
              <a:spcPct val="90000"/>
            </a:lnSpc>
            <a:spcBef>
              <a:spcPct val="0"/>
            </a:spcBef>
            <a:spcAft>
              <a:spcPct val="35000"/>
            </a:spcAft>
          </a:pPr>
          <a:r>
            <a:rPr lang="ar-IQ" sz="2800" kern="1200" dirty="0" smtClean="0"/>
            <a:t>مرحلة التأصيل</a:t>
          </a:r>
          <a:endParaRPr lang="ar-IQ" sz="2800" kern="1200" dirty="0"/>
        </a:p>
      </dsp:txBody>
      <dsp:txXfrm>
        <a:off x="5698814" y="2268274"/>
        <a:ext cx="964659" cy="964659"/>
      </dsp:txXfrm>
    </dsp:sp>
    <dsp:sp modelId="{49A07CD2-042A-4594-A73B-E87776D431ED}">
      <dsp:nvSpPr>
        <dsp:cNvPr id="0" name=""/>
        <dsp:cNvSpPr/>
      </dsp:nvSpPr>
      <dsp:spPr>
        <a:xfrm>
          <a:off x="3432683" y="4134831"/>
          <a:ext cx="1364233" cy="136423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rtl="1">
            <a:lnSpc>
              <a:spcPct val="90000"/>
            </a:lnSpc>
            <a:spcBef>
              <a:spcPct val="0"/>
            </a:spcBef>
            <a:spcAft>
              <a:spcPct val="35000"/>
            </a:spcAft>
          </a:pPr>
          <a:r>
            <a:rPr lang="ar-IQ" sz="2800" kern="1200" dirty="0" smtClean="0"/>
            <a:t>مرحلة التفريع</a:t>
          </a:r>
          <a:endParaRPr lang="ar-IQ" sz="2800" kern="1200" dirty="0"/>
        </a:p>
      </dsp:txBody>
      <dsp:txXfrm>
        <a:off x="3632470" y="4334618"/>
        <a:ext cx="964659" cy="964659"/>
      </dsp:txXfrm>
    </dsp:sp>
    <dsp:sp modelId="{D20E08DD-B59E-4CAC-A484-D8F307D5A9A1}">
      <dsp:nvSpPr>
        <dsp:cNvPr id="0" name=""/>
        <dsp:cNvSpPr/>
      </dsp:nvSpPr>
      <dsp:spPr>
        <a:xfrm>
          <a:off x="1366339" y="2068487"/>
          <a:ext cx="1364233" cy="136423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rtl="1">
            <a:lnSpc>
              <a:spcPct val="90000"/>
            </a:lnSpc>
            <a:spcBef>
              <a:spcPct val="0"/>
            </a:spcBef>
            <a:spcAft>
              <a:spcPct val="35000"/>
            </a:spcAft>
          </a:pPr>
          <a:r>
            <a:rPr lang="ar-IQ" sz="2800" kern="1200" dirty="0" smtClean="0"/>
            <a:t>مرحلة التجديد</a:t>
          </a:r>
          <a:endParaRPr lang="ar-IQ" sz="2800" kern="1200" dirty="0"/>
        </a:p>
      </dsp:txBody>
      <dsp:txXfrm>
        <a:off x="1566126" y="2268274"/>
        <a:ext cx="964659" cy="964659"/>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F10B0048-D48B-45B8-909A-D03BE9603A5D}" type="datetimeFigureOut">
              <a:rPr lang="ar-IQ" smtClean="0"/>
              <a:t>25/02/1437</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D1E2DFB-7532-4D81-8831-D43084FB13D5}" type="slidenum">
              <a:rPr lang="ar-IQ" smtClean="0"/>
              <a:t>‹#›</a:t>
            </a:fld>
            <a:endParaRPr lang="ar-IQ"/>
          </a:p>
        </p:txBody>
      </p:sp>
    </p:spTree>
    <p:extLst>
      <p:ext uri="{BB962C8B-B14F-4D97-AF65-F5344CB8AC3E}">
        <p14:creationId xmlns:p14="http://schemas.microsoft.com/office/powerpoint/2010/main" val="2510384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F10B0048-D48B-45B8-909A-D03BE9603A5D}" type="datetimeFigureOut">
              <a:rPr lang="ar-IQ" smtClean="0"/>
              <a:t>25/02/1437</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D1E2DFB-7532-4D81-8831-D43084FB13D5}" type="slidenum">
              <a:rPr lang="ar-IQ" smtClean="0"/>
              <a:t>‹#›</a:t>
            </a:fld>
            <a:endParaRPr lang="ar-IQ"/>
          </a:p>
        </p:txBody>
      </p:sp>
    </p:spTree>
    <p:extLst>
      <p:ext uri="{BB962C8B-B14F-4D97-AF65-F5344CB8AC3E}">
        <p14:creationId xmlns:p14="http://schemas.microsoft.com/office/powerpoint/2010/main" val="47333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F10B0048-D48B-45B8-909A-D03BE9603A5D}" type="datetimeFigureOut">
              <a:rPr lang="ar-IQ" smtClean="0"/>
              <a:t>25/02/1437</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D1E2DFB-7532-4D81-8831-D43084FB13D5}" type="slidenum">
              <a:rPr lang="ar-IQ" smtClean="0"/>
              <a:t>‹#›</a:t>
            </a:fld>
            <a:endParaRPr lang="ar-IQ"/>
          </a:p>
        </p:txBody>
      </p:sp>
    </p:spTree>
    <p:extLst>
      <p:ext uri="{BB962C8B-B14F-4D97-AF65-F5344CB8AC3E}">
        <p14:creationId xmlns:p14="http://schemas.microsoft.com/office/powerpoint/2010/main" val="2133441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F10B0048-D48B-45B8-909A-D03BE9603A5D}" type="datetimeFigureOut">
              <a:rPr lang="ar-IQ" smtClean="0"/>
              <a:t>25/02/1437</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D1E2DFB-7532-4D81-8831-D43084FB13D5}" type="slidenum">
              <a:rPr lang="ar-IQ" smtClean="0"/>
              <a:t>‹#›</a:t>
            </a:fld>
            <a:endParaRPr lang="ar-IQ"/>
          </a:p>
        </p:txBody>
      </p:sp>
    </p:spTree>
    <p:extLst>
      <p:ext uri="{BB962C8B-B14F-4D97-AF65-F5344CB8AC3E}">
        <p14:creationId xmlns:p14="http://schemas.microsoft.com/office/powerpoint/2010/main" val="28483878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B0048-D48B-45B8-909A-D03BE9603A5D}" type="datetimeFigureOut">
              <a:rPr lang="ar-IQ" smtClean="0"/>
              <a:t>25/02/1437</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D1E2DFB-7532-4D81-8831-D43084FB13D5}" type="slidenum">
              <a:rPr lang="ar-IQ" smtClean="0"/>
              <a:t>‹#›</a:t>
            </a:fld>
            <a:endParaRPr lang="ar-IQ"/>
          </a:p>
        </p:txBody>
      </p:sp>
    </p:spTree>
    <p:extLst>
      <p:ext uri="{BB962C8B-B14F-4D97-AF65-F5344CB8AC3E}">
        <p14:creationId xmlns:p14="http://schemas.microsoft.com/office/powerpoint/2010/main" val="28467313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F10B0048-D48B-45B8-909A-D03BE9603A5D}" type="datetimeFigureOut">
              <a:rPr lang="ar-IQ" smtClean="0"/>
              <a:t>25/02/1437</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D1E2DFB-7532-4D81-8831-D43084FB13D5}" type="slidenum">
              <a:rPr lang="ar-IQ" smtClean="0"/>
              <a:t>‹#›</a:t>
            </a:fld>
            <a:endParaRPr lang="ar-IQ"/>
          </a:p>
        </p:txBody>
      </p:sp>
    </p:spTree>
    <p:extLst>
      <p:ext uri="{BB962C8B-B14F-4D97-AF65-F5344CB8AC3E}">
        <p14:creationId xmlns:p14="http://schemas.microsoft.com/office/powerpoint/2010/main" val="21295538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F10B0048-D48B-45B8-909A-D03BE9603A5D}" type="datetimeFigureOut">
              <a:rPr lang="ar-IQ" smtClean="0"/>
              <a:t>25/02/1437</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ED1E2DFB-7532-4D81-8831-D43084FB13D5}" type="slidenum">
              <a:rPr lang="ar-IQ" smtClean="0"/>
              <a:t>‹#›</a:t>
            </a:fld>
            <a:endParaRPr lang="ar-IQ"/>
          </a:p>
        </p:txBody>
      </p:sp>
    </p:spTree>
    <p:extLst>
      <p:ext uri="{BB962C8B-B14F-4D97-AF65-F5344CB8AC3E}">
        <p14:creationId xmlns:p14="http://schemas.microsoft.com/office/powerpoint/2010/main" val="1791658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F10B0048-D48B-45B8-909A-D03BE9603A5D}" type="datetimeFigureOut">
              <a:rPr lang="ar-IQ" smtClean="0"/>
              <a:t>25/02/1437</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ED1E2DFB-7532-4D81-8831-D43084FB13D5}" type="slidenum">
              <a:rPr lang="ar-IQ" smtClean="0"/>
              <a:t>‹#›</a:t>
            </a:fld>
            <a:endParaRPr lang="ar-IQ"/>
          </a:p>
        </p:txBody>
      </p:sp>
    </p:spTree>
    <p:extLst>
      <p:ext uri="{BB962C8B-B14F-4D97-AF65-F5344CB8AC3E}">
        <p14:creationId xmlns:p14="http://schemas.microsoft.com/office/powerpoint/2010/main" val="1825793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B0048-D48B-45B8-909A-D03BE9603A5D}" type="datetimeFigureOut">
              <a:rPr lang="ar-IQ" smtClean="0"/>
              <a:t>25/02/1437</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ED1E2DFB-7532-4D81-8831-D43084FB13D5}" type="slidenum">
              <a:rPr lang="ar-IQ" smtClean="0"/>
              <a:t>‹#›</a:t>
            </a:fld>
            <a:endParaRPr lang="ar-IQ"/>
          </a:p>
        </p:txBody>
      </p:sp>
    </p:spTree>
    <p:extLst>
      <p:ext uri="{BB962C8B-B14F-4D97-AF65-F5344CB8AC3E}">
        <p14:creationId xmlns:p14="http://schemas.microsoft.com/office/powerpoint/2010/main" val="1878734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B0048-D48B-45B8-909A-D03BE9603A5D}" type="datetimeFigureOut">
              <a:rPr lang="ar-IQ" smtClean="0"/>
              <a:t>25/02/1437</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D1E2DFB-7532-4D81-8831-D43084FB13D5}" type="slidenum">
              <a:rPr lang="ar-IQ" smtClean="0"/>
              <a:t>‹#›</a:t>
            </a:fld>
            <a:endParaRPr lang="ar-IQ"/>
          </a:p>
        </p:txBody>
      </p:sp>
    </p:spTree>
    <p:extLst>
      <p:ext uri="{BB962C8B-B14F-4D97-AF65-F5344CB8AC3E}">
        <p14:creationId xmlns:p14="http://schemas.microsoft.com/office/powerpoint/2010/main" val="88073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B0048-D48B-45B8-909A-D03BE9603A5D}" type="datetimeFigureOut">
              <a:rPr lang="ar-IQ" smtClean="0"/>
              <a:t>25/02/1437</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D1E2DFB-7532-4D81-8831-D43084FB13D5}" type="slidenum">
              <a:rPr lang="ar-IQ" smtClean="0"/>
              <a:t>‹#›</a:t>
            </a:fld>
            <a:endParaRPr lang="ar-IQ"/>
          </a:p>
        </p:txBody>
      </p:sp>
    </p:spTree>
    <p:extLst>
      <p:ext uri="{BB962C8B-B14F-4D97-AF65-F5344CB8AC3E}">
        <p14:creationId xmlns:p14="http://schemas.microsoft.com/office/powerpoint/2010/main" val="3553739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10B0048-D48B-45B8-909A-D03BE9603A5D}" type="datetimeFigureOut">
              <a:rPr lang="ar-IQ" smtClean="0"/>
              <a:t>25/02/1437</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D1E2DFB-7532-4D81-8831-D43084FB13D5}" type="slidenum">
              <a:rPr lang="ar-IQ" smtClean="0"/>
              <a:t>‹#›</a:t>
            </a:fld>
            <a:endParaRPr lang="ar-IQ"/>
          </a:p>
        </p:txBody>
      </p:sp>
    </p:spTree>
    <p:extLst>
      <p:ext uri="{BB962C8B-B14F-4D97-AF65-F5344CB8AC3E}">
        <p14:creationId xmlns:p14="http://schemas.microsoft.com/office/powerpoint/2010/main" val="15851125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04664"/>
            <a:ext cx="8229600" cy="1143000"/>
          </a:xfrm>
          <a:solidFill>
            <a:schemeClr val="accent6">
              <a:lumMod val="60000"/>
              <a:lumOff val="40000"/>
            </a:schemeClr>
          </a:solidFill>
          <a:ln>
            <a:solidFill>
              <a:schemeClr val="tx2">
                <a:lumMod val="60000"/>
                <a:lumOff val="40000"/>
              </a:schemeClr>
            </a:solidFill>
          </a:ln>
        </p:spPr>
        <p:txBody>
          <a:bodyPr>
            <a:noAutofit/>
          </a:bodyPr>
          <a:lstStyle/>
          <a:p>
            <a:r>
              <a:rPr lang="ar-IQ" dirty="0" smtClean="0">
                <a:solidFill>
                  <a:srgbClr val="C00000"/>
                </a:solidFill>
                <a:cs typeface="ACS  Morgan Extra Bold" pitchFamily="2" charset="-78"/>
              </a:rPr>
              <a:t>مع حركة التفسير في مسيرتهاالتاريخية</a:t>
            </a:r>
            <a:endParaRPr lang="ar-IQ" dirty="0">
              <a:solidFill>
                <a:srgbClr val="C00000"/>
              </a:solidFill>
              <a:cs typeface="ACS  Morgan Extra Bold" pitchFamily="2" charset="-78"/>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188395090"/>
              </p:ext>
            </p:extLst>
          </p:nvPr>
        </p:nvGraphicFramePr>
        <p:xfrm>
          <a:off x="457200" y="1600200"/>
          <a:ext cx="8229600" cy="55012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8030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مرحلة التجديد</a:t>
            </a:r>
            <a:endParaRPr lang="ar-IQ" dirty="0"/>
          </a:p>
        </p:txBody>
      </p:sp>
      <p:sp>
        <p:nvSpPr>
          <p:cNvPr id="3" name="Content Placeholder 2"/>
          <p:cNvSpPr>
            <a:spLocks noGrp="1"/>
          </p:cNvSpPr>
          <p:nvPr>
            <p:ph idx="1"/>
          </p:nvPr>
        </p:nvSpPr>
        <p:spPr/>
        <p:txBody>
          <a:bodyPr/>
          <a:lstStyle/>
          <a:p>
            <a:pPr algn="just"/>
            <a:r>
              <a:rPr lang="ar-IQ" dirty="0" smtClean="0"/>
              <a:t>ونعني بذلك التجديد الصحيح السليم، المنظبط بالضوابط العلمية الملتزمة بالاسس المنهجية، التجديد القائم على الابداع والتحسن والجدة، والاستفادة من العلوم والمعارف والثقافات المعاصرة، وتوسيع أبعاد معاني الايات القرانية، وإحسان تنزيلها على الواقع الذي تعيشه الامة، والعمل على حل مشكلات الامة على هدي حقائق القران الكريم.</a:t>
            </a:r>
          </a:p>
          <a:p>
            <a:pPr algn="just"/>
            <a:r>
              <a:rPr lang="ar-IQ" smtClean="0"/>
              <a:t>بدأت </a:t>
            </a:r>
            <a:r>
              <a:rPr lang="ar-IQ" dirty="0" smtClean="0"/>
              <a:t>معالم هذه المدرسة عند جمال الدين الافغاني، ثم محمد عبده، ثم محمد رشيد رضا، مع وجود أخطاء منهجية.</a:t>
            </a:r>
            <a:endParaRPr lang="ar-IQ" dirty="0"/>
          </a:p>
        </p:txBody>
      </p:sp>
    </p:spTree>
    <p:extLst>
      <p:ext uri="{BB962C8B-B14F-4D97-AF65-F5344CB8AC3E}">
        <p14:creationId xmlns:p14="http://schemas.microsoft.com/office/powerpoint/2010/main" val="41978950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lstStyle/>
          <a:p>
            <a:r>
              <a:rPr lang="ar-IQ" dirty="0" smtClean="0"/>
              <a:t>مرحلة التأسيس</a:t>
            </a:r>
            <a:endParaRPr lang="ar-IQ" dirty="0"/>
          </a:p>
        </p:txBody>
      </p:sp>
      <p:sp>
        <p:nvSpPr>
          <p:cNvPr id="3" name="Content Placeholder 2"/>
          <p:cNvSpPr>
            <a:spLocks noGrp="1"/>
          </p:cNvSpPr>
          <p:nvPr>
            <p:ph idx="1"/>
          </p:nvPr>
        </p:nvSpPr>
        <p:spPr/>
        <p:txBody>
          <a:bodyPr>
            <a:normAutofit fontScale="92500" lnSpcReduction="20000"/>
          </a:bodyPr>
          <a:lstStyle/>
          <a:p>
            <a:pPr lvl="0"/>
            <a:r>
              <a:rPr lang="ar-IQ" dirty="0">
                <a:solidFill>
                  <a:srgbClr val="FF0000"/>
                </a:solidFill>
              </a:rPr>
              <a:t>اشتهرت ثلاث مدارس للتفسير زمن الصحابة</a:t>
            </a:r>
          </a:p>
          <a:p>
            <a:r>
              <a:rPr lang="ar-IQ" dirty="0" smtClean="0">
                <a:solidFill>
                  <a:srgbClr val="FF0000"/>
                </a:solidFill>
              </a:rPr>
              <a:t>1- مدرسة مكة، تأسست على يد عبدالله بن عباس، ومن تلاميذه: (مجاهد بن جبر، وسعيد بن جبير، وطاووس بن كيسان اليماني، وعكرمة، وعطاء).</a:t>
            </a:r>
          </a:p>
          <a:p>
            <a:r>
              <a:rPr lang="ar-IQ" dirty="0" smtClean="0">
                <a:solidFill>
                  <a:srgbClr val="FF0000"/>
                </a:solidFill>
              </a:rPr>
              <a:t>2- مدرسة المدينة، تأسست على يد أبي بن كعب الأنصاري، ومن تلاميذه ( أبو العالية، ومحمد بن كعب القرظي، وسعيد بن المسيب، وزيد بن أسلم) .</a:t>
            </a:r>
          </a:p>
          <a:p>
            <a:r>
              <a:rPr lang="ar-IQ" dirty="0" smtClean="0">
                <a:solidFill>
                  <a:srgbClr val="FF0000"/>
                </a:solidFill>
              </a:rPr>
              <a:t>3- مدرسة الكوفة، تاسست على يد عبدالله بن مسعود، ومن تلاميذه (علقمة بن قيس النخعي، ومسروق بن الأجدع، ابن السلمي، وعامر الشعبي، والحسن البصري، وقتادة، والسدوسي، وعبيدة السلماني).</a:t>
            </a:r>
            <a:endParaRPr lang="ar-IQ" dirty="0">
              <a:solidFill>
                <a:srgbClr val="FF0000"/>
              </a:solidFill>
            </a:endParaRPr>
          </a:p>
        </p:txBody>
      </p:sp>
    </p:spTree>
    <p:extLst>
      <p:ext uri="{BB962C8B-B14F-4D97-AF65-F5344CB8AC3E}">
        <p14:creationId xmlns:p14="http://schemas.microsoft.com/office/powerpoint/2010/main" val="25905689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مرحلة التأسيس</a:t>
            </a:r>
            <a:endParaRPr lang="ar-IQ" dirty="0"/>
          </a:p>
        </p:txBody>
      </p:sp>
      <p:sp>
        <p:nvSpPr>
          <p:cNvPr id="3" name="Content Placeholder 2"/>
          <p:cNvSpPr>
            <a:spLocks noGrp="1"/>
          </p:cNvSpPr>
          <p:nvPr>
            <p:ph idx="1"/>
          </p:nvPr>
        </p:nvSpPr>
        <p:spPr/>
        <p:txBody>
          <a:bodyPr/>
          <a:lstStyle/>
          <a:p>
            <a:r>
              <a:rPr lang="ar-IQ" dirty="0" smtClean="0"/>
              <a:t>يتمثل في جيل  الصحابة والتابعين وأتباع التابعين</a:t>
            </a:r>
          </a:p>
          <a:p>
            <a:r>
              <a:rPr lang="ar-IQ" dirty="0" smtClean="0"/>
              <a:t>بدأت هذه المرحلة على يد رسول الله صلى الله عليه وسلم</a:t>
            </a:r>
          </a:p>
          <a:p>
            <a:r>
              <a:rPr lang="ar-IQ" dirty="0" smtClean="0"/>
              <a:t>أشهر المفسرين من الصحابة، عشرة هم : الخلفاء الأربعة، والعبادلة الثلاثة، وابي بن كعب، وزيد بن ثابت، وأبو موسى الأشعري).</a:t>
            </a:r>
          </a:p>
          <a:p>
            <a:endParaRPr lang="ar-IQ" dirty="0"/>
          </a:p>
        </p:txBody>
      </p:sp>
    </p:spTree>
    <p:extLst>
      <p:ext uri="{BB962C8B-B14F-4D97-AF65-F5344CB8AC3E}">
        <p14:creationId xmlns:p14="http://schemas.microsoft.com/office/powerpoint/2010/main" val="1967375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أتباع التابعين- علماء الطبقة الثالثة</a:t>
            </a:r>
            <a:endParaRPr lang="ar-IQ" dirty="0"/>
          </a:p>
        </p:txBody>
      </p:sp>
      <p:sp>
        <p:nvSpPr>
          <p:cNvPr id="3" name="Content Placeholder 2"/>
          <p:cNvSpPr>
            <a:spLocks noGrp="1"/>
          </p:cNvSpPr>
          <p:nvPr>
            <p:ph idx="1"/>
          </p:nvPr>
        </p:nvSpPr>
        <p:spPr>
          <a:solidFill>
            <a:srgbClr val="FFFF00"/>
          </a:solidFill>
        </p:spPr>
        <p:txBody>
          <a:bodyPr>
            <a:normAutofit fontScale="92500" lnSpcReduction="10000"/>
          </a:bodyPr>
          <a:lstStyle/>
          <a:p>
            <a:r>
              <a:rPr lang="ar-IQ" dirty="0" smtClean="0">
                <a:solidFill>
                  <a:srgbClr val="7030A0"/>
                </a:solidFill>
              </a:rPr>
              <a:t>بعضهم دوّن تفاسير مستقلة</a:t>
            </a:r>
          </a:p>
          <a:p>
            <a:r>
              <a:rPr lang="ar-IQ" dirty="0" smtClean="0">
                <a:solidFill>
                  <a:srgbClr val="7030A0"/>
                </a:solidFill>
              </a:rPr>
              <a:t>وهم تلاميذ التابعين، منهم (يزيد بن هارون السلمي، وشعبة بن الحجاج،ووكيع الجراح، وسفيان بن عيينة، واسماعيل بن عبد الرحمن، والسدي الكبير، ومقاتل بن سلمان البلخي، والصنعاني، ويحيى بن سلام البصري).</a:t>
            </a:r>
          </a:p>
          <a:p>
            <a:r>
              <a:rPr lang="ar-IQ" dirty="0" smtClean="0">
                <a:solidFill>
                  <a:srgbClr val="7030A0"/>
                </a:solidFill>
              </a:rPr>
              <a:t>جمعت أقوال بعض التابعين وأتباعهم في التفسير، ومن أشهر التفاسير التي ظهرت جامعة لأقوال هؤلاء: (تفسير مجاهد، وتفسير بن عباس برواية علي بن ابي طلحة، وتفسير الحسن البصري، وتفسير قتادة، وتفسير سفيان الثورى، والسدي، والصنعاني</a:t>
            </a:r>
            <a:endParaRPr lang="ar-IQ" dirty="0">
              <a:solidFill>
                <a:srgbClr val="7030A0"/>
              </a:solidFill>
            </a:endParaRPr>
          </a:p>
        </p:txBody>
      </p:sp>
    </p:spTree>
    <p:extLst>
      <p:ext uri="{BB962C8B-B14F-4D97-AF65-F5344CB8AC3E}">
        <p14:creationId xmlns:p14="http://schemas.microsoft.com/office/powerpoint/2010/main" val="24108898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a:solidFill>
                  <a:prstClr val="black"/>
                </a:solidFill>
              </a:rPr>
              <a:t>مرحلة التأسيس</a:t>
            </a:r>
            <a:endParaRPr lang="ar-IQ" dirty="0"/>
          </a:p>
        </p:txBody>
      </p:sp>
      <p:sp>
        <p:nvSpPr>
          <p:cNvPr id="3" name="Content Placeholder 2"/>
          <p:cNvSpPr>
            <a:spLocks noGrp="1"/>
          </p:cNvSpPr>
          <p:nvPr>
            <p:ph idx="1"/>
          </p:nvPr>
        </p:nvSpPr>
        <p:spPr>
          <a:solidFill>
            <a:srgbClr val="FFC000"/>
          </a:solidFill>
        </p:spPr>
        <p:txBody>
          <a:bodyPr/>
          <a:lstStyle/>
          <a:p>
            <a:r>
              <a:rPr lang="ar-IQ" dirty="0" smtClean="0">
                <a:solidFill>
                  <a:schemeClr val="tx1">
                    <a:lumMod val="95000"/>
                    <a:lumOff val="5000"/>
                  </a:schemeClr>
                </a:solidFill>
              </a:rPr>
              <a:t>برز اتجاهان واضحان:</a:t>
            </a:r>
          </a:p>
          <a:p>
            <a:r>
              <a:rPr lang="ar-IQ" dirty="0" smtClean="0">
                <a:solidFill>
                  <a:schemeClr val="tx1">
                    <a:lumMod val="95000"/>
                    <a:lumOff val="5000"/>
                  </a:schemeClr>
                </a:solidFill>
              </a:rPr>
              <a:t>الاتجاه الأول: اتجاه التفسير بالمأثور،مثل تفسير الحسن البصري، والسدي ومقاتل والثوري والصنعاني.ومن رواد مؤسسي مدرسة الأثر: ابن عباس، ومجاهد، وابن جبير، وقتادة، والحسن، </a:t>
            </a:r>
          </a:p>
          <a:p>
            <a:r>
              <a:rPr lang="ar-IQ" dirty="0" smtClean="0">
                <a:solidFill>
                  <a:schemeClr val="tx1">
                    <a:lumMod val="95000"/>
                    <a:lumOff val="5000"/>
                  </a:schemeClr>
                </a:solidFill>
              </a:rPr>
              <a:t>الاتجاه الثاني: الاتجاه اللغوي: مثل تفسير مجاز القران لابي عبيدة، ومعاني القران لابي زكريا، ومعاني القرأن للاخفش، وتأويل مشكل القران لابن قتيبة.</a:t>
            </a:r>
            <a:endParaRPr lang="ar-IQ" dirty="0">
              <a:solidFill>
                <a:schemeClr val="tx1">
                  <a:lumMod val="95000"/>
                  <a:lumOff val="5000"/>
                </a:schemeClr>
              </a:solidFill>
            </a:endParaRPr>
          </a:p>
        </p:txBody>
      </p:sp>
    </p:spTree>
    <p:extLst>
      <p:ext uri="{BB962C8B-B14F-4D97-AF65-F5344CB8AC3E}">
        <p14:creationId xmlns:p14="http://schemas.microsoft.com/office/powerpoint/2010/main" val="32604589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مرحلة التأصيل</a:t>
            </a:r>
            <a:endParaRPr lang="ar-IQ" dirty="0"/>
          </a:p>
        </p:txBody>
      </p:sp>
      <p:sp>
        <p:nvSpPr>
          <p:cNvPr id="3" name="Content Placeholder 2"/>
          <p:cNvSpPr>
            <a:spLocks noGrp="1"/>
          </p:cNvSpPr>
          <p:nvPr>
            <p:ph idx="1"/>
          </p:nvPr>
        </p:nvSpPr>
        <p:spPr/>
        <p:txBody>
          <a:bodyPr/>
          <a:lstStyle/>
          <a:p>
            <a:r>
              <a:rPr lang="ar-IQ" dirty="0" smtClean="0"/>
              <a:t>انتقل التفسير انتقالا موضوعيا، وتم في هذه المرحلة ترسيخ المنهج الأصيل لعلم التفسير، بدأت في نهاية القرن الثالث الهجري.</a:t>
            </a:r>
          </a:p>
          <a:p>
            <a:r>
              <a:rPr lang="ar-IQ" dirty="0" smtClean="0"/>
              <a:t>أرسى قواعد علم التفسير محمد بن جرير الطبري، جمع بين الاتجاهين السابقين ( الاثري واللغوي)، وهو المنهج الجامع، حيث فسر القران كله ، وقام على ثلاث أسس منهجية:</a:t>
            </a:r>
          </a:p>
          <a:p>
            <a:r>
              <a:rPr lang="ar-IQ" dirty="0" smtClean="0"/>
              <a:t>1- تفسير القران باللغة، يذكر التحليلات والتوجيهات البيانية اللغوية، ويورد الشواهد الشعرية، ويجري النقاشات اللغوية.</a:t>
            </a:r>
          </a:p>
          <a:p>
            <a:endParaRPr lang="ar-IQ" dirty="0"/>
          </a:p>
        </p:txBody>
      </p:sp>
    </p:spTree>
    <p:extLst>
      <p:ext uri="{BB962C8B-B14F-4D97-AF65-F5344CB8AC3E}">
        <p14:creationId xmlns:p14="http://schemas.microsoft.com/office/powerpoint/2010/main" val="1747123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مرحلة التأصيل</a:t>
            </a:r>
            <a:endParaRPr lang="ar-IQ" dirty="0"/>
          </a:p>
        </p:txBody>
      </p:sp>
      <p:sp>
        <p:nvSpPr>
          <p:cNvPr id="3" name="Content Placeholder 2"/>
          <p:cNvSpPr>
            <a:spLocks noGrp="1"/>
          </p:cNvSpPr>
          <p:nvPr>
            <p:ph idx="1"/>
          </p:nvPr>
        </p:nvSpPr>
        <p:spPr>
          <a:solidFill>
            <a:schemeClr val="accent6">
              <a:lumMod val="40000"/>
              <a:lumOff val="60000"/>
            </a:schemeClr>
          </a:solidFill>
        </p:spPr>
        <p:txBody>
          <a:bodyPr/>
          <a:lstStyle/>
          <a:p>
            <a:r>
              <a:rPr lang="ar-IQ" dirty="0" smtClean="0">
                <a:solidFill>
                  <a:srgbClr val="FF0000"/>
                </a:solidFill>
              </a:rPr>
              <a:t>2- تفسير القرآن بالمأثور: يورد الأقوال المأثورة في تفسير الآية من الحديث النبوي، وأقوال الصحابة والتابعين، وأتباع التابعين.</a:t>
            </a:r>
          </a:p>
          <a:p>
            <a:r>
              <a:rPr lang="ar-IQ" dirty="0" smtClean="0">
                <a:solidFill>
                  <a:srgbClr val="FF0000"/>
                </a:solidFill>
              </a:rPr>
              <a:t>3- تقديم استنباطاته واجتهاداته وتأويلاته.</a:t>
            </a:r>
          </a:p>
          <a:p>
            <a:r>
              <a:rPr lang="ar-IQ" dirty="0" smtClean="0">
                <a:solidFill>
                  <a:srgbClr val="FF0000"/>
                </a:solidFill>
              </a:rPr>
              <a:t>هذه الأسس الثلاثة ( اللغة، والأثر، والاستنباط) هي التي أصّل بها الطبري دعائم منهجه الأصيل ( المنهج الجامع في التفسير).</a:t>
            </a:r>
            <a:endParaRPr lang="ar-IQ" dirty="0">
              <a:solidFill>
                <a:srgbClr val="FF0000"/>
              </a:solidFill>
            </a:endParaRPr>
          </a:p>
        </p:txBody>
      </p:sp>
    </p:spTree>
    <p:extLst>
      <p:ext uri="{BB962C8B-B14F-4D97-AF65-F5344CB8AC3E}">
        <p14:creationId xmlns:p14="http://schemas.microsoft.com/office/powerpoint/2010/main" val="15596733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مرحلة التفريع والتنويع</a:t>
            </a:r>
            <a:endParaRPr lang="ar-IQ" dirty="0"/>
          </a:p>
        </p:txBody>
      </p:sp>
      <p:sp>
        <p:nvSpPr>
          <p:cNvPr id="3" name="Content Placeholder 2"/>
          <p:cNvSpPr>
            <a:spLocks noGrp="1"/>
          </p:cNvSpPr>
          <p:nvPr>
            <p:ph idx="1"/>
          </p:nvPr>
        </p:nvSpPr>
        <p:spPr/>
        <p:txBody>
          <a:bodyPr>
            <a:normAutofit lnSpcReduction="10000"/>
          </a:bodyPr>
          <a:lstStyle/>
          <a:p>
            <a:pPr algn="just"/>
            <a:r>
              <a:rPr lang="ar-IQ" dirty="0" smtClean="0">
                <a:solidFill>
                  <a:schemeClr val="accent1"/>
                </a:solidFill>
              </a:rPr>
              <a:t>صار المفسرون يتوسعون ويستطردون في تفاسيرهم، ويوردون الكثير من المسائل والمباحث والقضايا، وبعضها لايتصل بالتفسير اتصالا مباشرا وثيقا، وبهذا انتقل المفسرون بالتفسير من التأصيل المنهجي الى التفريع التثقيفي.، ويسمى هذا النمط بالتفسير الغالب، عكس الجامع للطبري، وظهرت تفاسير متنوعة حسب براعة المفسر في فن من فنون العلم منها:</a:t>
            </a:r>
          </a:p>
          <a:p>
            <a:pPr algn="just"/>
            <a:r>
              <a:rPr lang="ar-IQ" dirty="0" smtClean="0">
                <a:solidFill>
                  <a:schemeClr val="accent1"/>
                </a:solidFill>
              </a:rPr>
              <a:t>النحوي: كالزجاج، والواحدي في البسيط، وابي حيان في البحر المحيط.</a:t>
            </a:r>
            <a:endParaRPr lang="ar-IQ" dirty="0">
              <a:solidFill>
                <a:schemeClr val="accent1"/>
              </a:solidFill>
            </a:endParaRPr>
          </a:p>
        </p:txBody>
      </p:sp>
    </p:spTree>
    <p:extLst>
      <p:ext uri="{BB962C8B-B14F-4D97-AF65-F5344CB8AC3E}">
        <p14:creationId xmlns:p14="http://schemas.microsoft.com/office/powerpoint/2010/main" val="5997177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مرحلة التنويع والتفريع</a:t>
            </a:r>
            <a:endParaRPr lang="ar-IQ" dirty="0"/>
          </a:p>
        </p:txBody>
      </p:sp>
      <p:sp>
        <p:nvSpPr>
          <p:cNvPr id="3" name="Content Placeholder 2"/>
          <p:cNvSpPr>
            <a:spLocks noGrp="1"/>
          </p:cNvSpPr>
          <p:nvPr>
            <p:ph idx="1"/>
          </p:nvPr>
        </p:nvSpPr>
        <p:spPr>
          <a:xfrm>
            <a:off x="457200" y="1600200"/>
            <a:ext cx="8229600" cy="5141168"/>
          </a:xfrm>
          <a:solidFill>
            <a:schemeClr val="tx1">
              <a:lumMod val="95000"/>
              <a:lumOff val="5000"/>
            </a:schemeClr>
          </a:solidFill>
        </p:spPr>
        <p:txBody>
          <a:bodyPr/>
          <a:lstStyle/>
          <a:p>
            <a:pPr algn="just"/>
            <a:r>
              <a:rPr lang="ar-IQ" dirty="0" smtClean="0">
                <a:solidFill>
                  <a:srgbClr val="00B050"/>
                </a:solidFill>
              </a:rPr>
              <a:t>العقلي: كالفخر الرازي في مفاتيح الغيب</a:t>
            </a:r>
          </a:p>
          <a:p>
            <a:pPr algn="just"/>
            <a:r>
              <a:rPr lang="ar-IQ" dirty="0" smtClean="0">
                <a:solidFill>
                  <a:srgbClr val="00B050"/>
                </a:solidFill>
              </a:rPr>
              <a:t>الفقهي: كالجصاص الحنفي، والكيا الهراسي الشافعي، والقرطبي المالكي، عني بالفروع الفقهية والخلافات المذهبية</a:t>
            </a:r>
          </a:p>
          <a:p>
            <a:pPr algn="just"/>
            <a:r>
              <a:rPr lang="ar-IQ" dirty="0" smtClean="0">
                <a:solidFill>
                  <a:srgbClr val="00B050"/>
                </a:solidFill>
              </a:rPr>
              <a:t>التاريخي: كالثعلبي والخازن</a:t>
            </a:r>
          </a:p>
          <a:p>
            <a:pPr algn="just"/>
            <a:r>
              <a:rPr lang="ar-IQ" dirty="0" smtClean="0">
                <a:solidFill>
                  <a:srgbClr val="00B050"/>
                </a:solidFill>
              </a:rPr>
              <a:t>الصوفي: قصدوا الى ناحية الترغيب والترهيب، واستخراج المعاني الاشارية من الايات القرانية بما يتلائم مع مشاربهم، ويتناسب مع رياضاتهم ومواجيدهم، مثل ابن عربي، وابو عبدالرحمن السلمي.</a:t>
            </a:r>
          </a:p>
          <a:p>
            <a:pPr algn="just"/>
            <a:r>
              <a:rPr lang="ar-IQ" dirty="0" smtClean="0">
                <a:solidFill>
                  <a:srgbClr val="00B050"/>
                </a:solidFill>
              </a:rPr>
              <a:t>المذهبي، مثل الكشاف الزمخشري</a:t>
            </a:r>
          </a:p>
          <a:p>
            <a:endParaRPr lang="ar-IQ" dirty="0"/>
          </a:p>
        </p:txBody>
      </p:sp>
    </p:spTree>
    <p:extLst>
      <p:ext uri="{BB962C8B-B14F-4D97-AF65-F5344CB8AC3E}">
        <p14:creationId xmlns:p14="http://schemas.microsoft.com/office/powerpoint/2010/main" val="28412330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163</TotalTime>
  <Words>676</Words>
  <Application>Microsoft Office PowerPoint</Application>
  <PresentationFormat>On-screen Show (4:3)</PresentationFormat>
  <Paragraphs>43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مع حركة التفسير في مسيرتهاالتاريخية</vt:lpstr>
      <vt:lpstr>مرحلة التأسيس</vt:lpstr>
      <vt:lpstr>مرحلة التأسيس</vt:lpstr>
      <vt:lpstr>أتباع التابعين- علماء الطبقة الثالثة</vt:lpstr>
      <vt:lpstr>مرحلة التأسيس</vt:lpstr>
      <vt:lpstr>مرحلة التأصيل</vt:lpstr>
      <vt:lpstr>مرحلة التأصيل</vt:lpstr>
      <vt:lpstr>مرحلة التفريع والتنويع</vt:lpstr>
      <vt:lpstr>مرحلة التنويع والتفريع</vt:lpstr>
      <vt:lpstr>مرحلة التجديد</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د. ادريس</dc:creator>
  <cp:lastModifiedBy>د. ادريس</cp:lastModifiedBy>
  <cp:revision>28</cp:revision>
  <dcterms:created xsi:type="dcterms:W3CDTF">2015-04-28T19:10:24Z</dcterms:created>
  <dcterms:modified xsi:type="dcterms:W3CDTF">2015-12-07T16:14:44Z</dcterms:modified>
</cp:coreProperties>
</file>