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A3ED3B9-5486-4C20-B54B-105B39A03EE6}"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128298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D3B9-5486-4C20-B54B-105B39A03EE6}"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108548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D3B9-5486-4C20-B54B-105B39A03EE6}"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3427434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ED3B9-5486-4C20-B54B-105B39A03EE6}"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399273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3ED3B9-5486-4C20-B54B-105B39A03EE6}" type="datetimeFigureOut">
              <a:rPr lang="en-US" smtClean="0"/>
              <a:t>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111361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3ED3B9-5486-4C20-B54B-105B39A03EE6}"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304817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3ED3B9-5486-4C20-B54B-105B39A03EE6}" type="datetimeFigureOut">
              <a:rPr lang="en-US" smtClean="0"/>
              <a:t>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21085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3ED3B9-5486-4C20-B54B-105B39A03EE6}" type="datetimeFigureOut">
              <a:rPr lang="en-US" smtClean="0"/>
              <a:t>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586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3ED3B9-5486-4C20-B54B-105B39A03EE6}" type="datetimeFigureOut">
              <a:rPr lang="en-US" smtClean="0"/>
              <a:t>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118791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3ED3B9-5486-4C20-B54B-105B39A03EE6}"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274807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3ED3B9-5486-4C20-B54B-105B39A03EE6}" type="datetimeFigureOut">
              <a:rPr lang="en-US" smtClean="0"/>
              <a:t>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5865C-D28F-402D-A630-780E2B7D6B86}" type="slidenum">
              <a:rPr lang="en-US" smtClean="0"/>
              <a:t>‹#›</a:t>
            </a:fld>
            <a:endParaRPr lang="en-US"/>
          </a:p>
        </p:txBody>
      </p:sp>
    </p:spTree>
    <p:extLst>
      <p:ext uri="{BB962C8B-B14F-4D97-AF65-F5344CB8AC3E}">
        <p14:creationId xmlns:p14="http://schemas.microsoft.com/office/powerpoint/2010/main" val="39805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ED3B9-5486-4C20-B54B-105B39A03EE6}" type="datetimeFigureOut">
              <a:rPr lang="en-US" smtClean="0"/>
              <a:t>11/3/2022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5865C-D28F-402D-A630-780E2B7D6B86}" type="slidenum">
              <a:rPr lang="en-US" smtClean="0"/>
              <a:t>‹#›</a:t>
            </a:fld>
            <a:endParaRPr lang="en-US"/>
          </a:p>
        </p:txBody>
      </p:sp>
    </p:spTree>
    <p:extLst>
      <p:ext uri="{BB962C8B-B14F-4D97-AF65-F5344CB8AC3E}">
        <p14:creationId xmlns:p14="http://schemas.microsoft.com/office/powerpoint/2010/main" val="168424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oogle.com/url?sa=i&amp;url=https%3A%2F%2Fwww.khanacademy.org%2Fhumanities%2Frenaissance-reformation%2Frococo-neoclassicism%2Frococo%2Fa%2Fa-beginners-guide-to-the-age-of-enlightenment&amp;psig=AOvVaw0qWXixVRw4FHuOoVrGQepK&amp;ust=1613420836692000&amp;source=images&amp;cd=vfe&amp;ved=0CA0QjhxqFwoTCLjjhpGb6u4CFQAAAAAdAAAAABA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ku-Arab-IQ" b="1" dirty="0">
                <a:solidFill>
                  <a:srgbClr val="FF0000"/>
                </a:solidFill>
              </a:rPr>
              <a:t>سەردەمی رۆشنگەری </a:t>
            </a:r>
            <a:r>
              <a:rPr lang="en-US" b="1" dirty="0">
                <a:solidFill>
                  <a:srgbClr val="FF0000"/>
                </a:solidFill>
              </a:rPr>
              <a:t>-</a:t>
            </a:r>
            <a:r>
              <a:rPr lang="ar-IQ" b="1" dirty="0">
                <a:solidFill>
                  <a:srgbClr val="FF0000"/>
                </a:solidFill>
              </a:rPr>
              <a:t>عصر التنوير</a:t>
            </a:r>
            <a:r>
              <a:rPr lang="en-US" b="1" dirty="0">
                <a:solidFill>
                  <a:srgbClr val="FF0000"/>
                </a:solidFill>
              </a:rPr>
              <a:t> </a:t>
            </a:r>
            <a:r>
              <a:rPr lang="ar-IQ" b="1" dirty="0">
                <a:solidFill>
                  <a:srgbClr val="FF0000"/>
                </a:solidFill>
              </a:rPr>
              <a:t> </a:t>
            </a:r>
            <a:br>
              <a:rPr lang="en-US" b="1" dirty="0">
                <a:solidFill>
                  <a:srgbClr val="FF0000"/>
                </a:solidFill>
              </a:rPr>
            </a:br>
            <a:r>
              <a:rPr lang="en-US" b="1" u="sng" dirty="0">
                <a:latin typeface="+mn-lt"/>
                <a:hlinkClick r:id="rId2" tooltip="A beginner's guide to the Age of Enlightenment (article) | Khan Academy"/>
              </a:rPr>
              <a:t>Enlightenment</a:t>
            </a:r>
            <a:endParaRPr lang="en-US" b="1" u="sng" dirty="0">
              <a:solidFill>
                <a:srgbClr val="FF0000"/>
              </a:solidFill>
              <a:latin typeface="+mn-lt"/>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69885" y="1825625"/>
            <a:ext cx="7252230" cy="4351338"/>
          </a:xfrm>
        </p:spPr>
      </p:pic>
    </p:spTree>
    <p:extLst>
      <p:ext uri="{BB962C8B-B14F-4D97-AF65-F5344CB8AC3E}">
        <p14:creationId xmlns:p14="http://schemas.microsoft.com/office/powerpoint/2010/main" val="317167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dirty="0">
                <a:solidFill>
                  <a:srgbClr val="FF0000"/>
                </a:solidFill>
              </a:rPr>
              <a:t>٤-	حەقیقەت: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KW" sz="3600" dirty="0"/>
              <a:t>دوو جۆر چالاکی و لەوێشەوە گوتار </a:t>
            </a:r>
            <a:r>
              <a:rPr lang="ku-Arab-IQ" sz="3600" dirty="0"/>
              <a:t>هەیە</a:t>
            </a:r>
            <a:r>
              <a:rPr lang="ar-KW" sz="3600" dirty="0"/>
              <a:t>. یەکەم، ئەو چالاکییەی کە ئامانجەکەی بریتییە لە خێر و چاکەی زیاتر  و دووەم، ئەو چالاکییەی کە حەز دەکات حەقیقەت بسەلمێنێ. </a:t>
            </a:r>
            <a:endParaRPr lang="ku-Arab-IQ" sz="3600" dirty="0"/>
          </a:p>
          <a:p>
            <a:pPr algn="r" rtl="1"/>
            <a:r>
              <a:rPr lang="ar-KW" sz="3600" dirty="0"/>
              <a:t>ئاینەکان زۆر و جۆراوجۆرن (بە تایبەتی باسی تائفە ئاینیەکان دەکات) بەڵام زانست یەکە. حەقیقەت لە رێگای دەنگدانەوە بە دەست نایەت. </a:t>
            </a:r>
            <a:endParaRPr lang="en-US" sz="3600" dirty="0"/>
          </a:p>
        </p:txBody>
      </p:sp>
    </p:spTree>
    <p:extLst>
      <p:ext uri="{BB962C8B-B14F-4D97-AF65-F5344CB8AC3E}">
        <p14:creationId xmlns:p14="http://schemas.microsoft.com/office/powerpoint/2010/main" val="2204574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dirty="0">
                <a:solidFill>
                  <a:srgbClr val="FF0000"/>
                </a:solidFill>
              </a:rPr>
              <a:t>٥-	گەردوونیەت (الکونیە):</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KW" sz="4000" dirty="0"/>
              <a:t>ئینیتما بۆ رەگەزی مرۆیی و ھیومانیزم وەک سیفەتێکی گەردوونی رەسەنترە لە ئینتیما بۆ ئەم گرووپ یان ئەو کۆمەڵگایە</a:t>
            </a:r>
            <a:r>
              <a:rPr lang="ku-Arab-IQ" sz="4000" dirty="0"/>
              <a:t>.</a:t>
            </a:r>
            <a:endParaRPr lang="en-US" sz="4000" dirty="0"/>
          </a:p>
        </p:txBody>
      </p:sp>
    </p:spTree>
    <p:extLst>
      <p:ext uri="{BB962C8B-B14F-4D97-AF65-F5344CB8AC3E}">
        <p14:creationId xmlns:p14="http://schemas.microsoft.com/office/powerpoint/2010/main" val="427468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a:t>"</a:t>
            </a:r>
            <a:r>
              <a:rPr lang="en-US" dirty="0"/>
              <a:t> </a:t>
            </a:r>
            <a:r>
              <a:rPr lang="ar-KW" b="1" dirty="0">
                <a:solidFill>
                  <a:srgbClr val="FF0000"/>
                </a:solidFill>
              </a:rPr>
              <a:t>بوێرە  بیر  بکەوە</a:t>
            </a:r>
            <a:r>
              <a:rPr lang="en-US" dirty="0"/>
              <a:t>! </a:t>
            </a:r>
            <a:r>
              <a:rPr lang="ar-IQ" dirty="0"/>
              <a:t>" </a:t>
            </a:r>
            <a:r>
              <a:rPr lang="ku-Arab-IQ" dirty="0"/>
              <a:t>کانت</a:t>
            </a:r>
            <a:br>
              <a:rPr lang="en-US" dirty="0"/>
            </a:br>
            <a:endParaRPr lang="en-US" dirty="0"/>
          </a:p>
        </p:txBody>
      </p:sp>
      <p:sp>
        <p:nvSpPr>
          <p:cNvPr id="3" name="Content Placeholder 2"/>
          <p:cNvSpPr>
            <a:spLocks noGrp="1"/>
          </p:cNvSpPr>
          <p:nvPr>
            <p:ph idx="1"/>
          </p:nvPr>
        </p:nvSpPr>
        <p:spPr/>
        <p:txBody>
          <a:bodyPr>
            <a:normAutofit/>
          </a:bodyPr>
          <a:lstStyle/>
          <a:p>
            <a:pPr algn="ctr"/>
            <a:r>
              <a:rPr lang="ar-KW" sz="4800" dirty="0"/>
              <a:t>چارەگی کۆتایی سەدەی حەڤدە و ھەموو سەدەی ھەژدە لەخۆدەگرێت</a:t>
            </a:r>
            <a:endParaRPr lang="en-US" sz="4800" dirty="0"/>
          </a:p>
        </p:txBody>
      </p:sp>
    </p:spTree>
    <p:extLst>
      <p:ext uri="{BB962C8B-B14F-4D97-AF65-F5344CB8AC3E}">
        <p14:creationId xmlns:p14="http://schemas.microsoft.com/office/powerpoint/2010/main" val="393543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b="1" dirty="0">
                <a:solidFill>
                  <a:srgbClr val="FF0000"/>
                </a:solidFill>
              </a:rPr>
              <a:t>دوو پرەنسیپی کۆتایی سەدەکانی ناوەڕاست:</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r" rtl="1"/>
            <a:r>
              <a:rPr lang="ar-KW" sz="4000" b="1" dirty="0"/>
              <a:t> لە کۆتایی سەدەکانی ناڤین دا دوو پڕەنسیبی گرنگ ھاتە ئاراوە، کە بوون بە پردێک بۆ پەڕینەوە بەرەو چەرخی ڕۆشنگەری. یەکێک لەو دوو پڕەنسیپە بریتی بوو لەوە کە حاکم یان پاشا نوێنەری گەلە و پانتایی دەسەڵاتەکەی بەپێی ھەندێ یاسا دیاری و بەرتەسک دەکرێت. </a:t>
            </a:r>
            <a:endParaRPr lang="en-US" sz="4000" b="1" dirty="0"/>
          </a:p>
        </p:txBody>
      </p:sp>
    </p:spTree>
    <p:extLst>
      <p:ext uri="{BB962C8B-B14F-4D97-AF65-F5344CB8AC3E}">
        <p14:creationId xmlns:p14="http://schemas.microsoft.com/office/powerpoint/2010/main" val="184528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701"/>
            <a:ext cx="10515600" cy="1450143"/>
          </a:xfrm>
        </p:spPr>
        <p:txBody>
          <a:bodyPr>
            <a:noAutofit/>
          </a:bodyPr>
          <a:lstStyle/>
          <a:p>
            <a:pPr algn="r" rtl="1"/>
            <a:r>
              <a:rPr lang="ar-KW" sz="2800" b="1" dirty="0"/>
              <a:t>سیاسەت وەکو فیزیک بە پێی رێسایەک دەجوڵایەوە کە لەسەر بنەمای ئایدیای بەرزیی و بەرجەستەیی بچووکترین یەکە دامەزرابوو. ئەو "یەکە"یە لە فیزیکدا "ئەتۆم"و لە سیاسەت دا "</a:t>
            </a:r>
            <a:r>
              <a:rPr lang="ar-KW" sz="2800" b="1" dirty="0">
                <a:solidFill>
                  <a:srgbClr val="FF0000"/>
                </a:solidFill>
              </a:rPr>
              <a:t>تاک</a:t>
            </a:r>
            <a:r>
              <a:rPr lang="ku-Arab-IQ" sz="2800" b="1" dirty="0">
                <a:solidFill>
                  <a:srgbClr val="FF0000"/>
                </a:solidFill>
              </a:rPr>
              <a:t> (الفرد)- </a:t>
            </a:r>
            <a:r>
              <a:rPr lang="en-US" sz="2800" b="1" dirty="0">
                <a:solidFill>
                  <a:srgbClr val="FF0000"/>
                </a:solidFill>
              </a:rPr>
              <a:t>individual</a:t>
            </a:r>
            <a:r>
              <a:rPr lang="ar-KW" sz="2800" b="1" dirty="0"/>
              <a:t>" بوو. </a:t>
            </a:r>
            <a:br>
              <a:rPr lang="en-US" sz="2800" b="1" dirty="0"/>
            </a:br>
            <a:endParaRPr lang="en-US" sz="2800" b="1" dirty="0"/>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7863" y="2119844"/>
            <a:ext cx="7516274" cy="3762900"/>
          </a:xfrm>
        </p:spPr>
      </p:pic>
    </p:spTree>
    <p:extLst>
      <p:ext uri="{BB962C8B-B14F-4D97-AF65-F5344CB8AC3E}">
        <p14:creationId xmlns:p14="http://schemas.microsoft.com/office/powerpoint/2010/main" val="286293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183455"/>
          </a:xfrm>
        </p:spPr>
        <p:txBody>
          <a:bodyPr>
            <a:noAutofit/>
          </a:bodyPr>
          <a:lstStyle/>
          <a:p>
            <a:pPr algn="ctr"/>
            <a:r>
              <a:rPr lang="ar-KW" sz="3600" dirty="0">
                <a:solidFill>
                  <a:srgbClr val="FF0000"/>
                </a:solidFill>
              </a:rPr>
              <a:t>دوو رێبازی سەرەکی کە سەردەمی رۆشنگەری </a:t>
            </a:r>
            <a:endParaRPr lang="en-US" sz="3600" dirty="0">
              <a:solidFill>
                <a:srgbClr val="FF0000"/>
              </a:solidFill>
            </a:endParaRPr>
          </a:p>
        </p:txBody>
      </p:sp>
      <p:sp>
        <p:nvSpPr>
          <p:cNvPr id="3" name="Text Placeholder 2"/>
          <p:cNvSpPr>
            <a:spLocks noGrp="1"/>
          </p:cNvSpPr>
          <p:nvPr>
            <p:ph type="body" idx="1"/>
          </p:nvPr>
        </p:nvSpPr>
        <p:spPr>
          <a:xfrm>
            <a:off x="831850" y="3296993"/>
            <a:ext cx="10515600" cy="2792658"/>
          </a:xfrm>
        </p:spPr>
        <p:txBody>
          <a:bodyPr>
            <a:normAutofit/>
          </a:bodyPr>
          <a:lstStyle/>
          <a:p>
            <a:pPr algn="ctr"/>
            <a:r>
              <a:rPr lang="ar-KW" sz="4400" dirty="0">
                <a:solidFill>
                  <a:schemeClr val="tx1"/>
                </a:solidFill>
              </a:rPr>
              <a:t>عەقڵگەرایی و ئەزموونگەرایی (العقلانی</a:t>
            </a:r>
            <a:r>
              <a:rPr lang="ar-IQ" sz="4400" dirty="0">
                <a:solidFill>
                  <a:schemeClr val="tx1"/>
                </a:solidFill>
              </a:rPr>
              <a:t>ة </a:t>
            </a:r>
            <a:r>
              <a:rPr lang="ar-KW" sz="4400" dirty="0">
                <a:solidFill>
                  <a:schemeClr val="tx1"/>
                </a:solidFill>
              </a:rPr>
              <a:t>والتجریبی</a:t>
            </a:r>
            <a:r>
              <a:rPr lang="ar-IQ" sz="4400" dirty="0">
                <a:solidFill>
                  <a:schemeClr val="tx1"/>
                </a:solidFill>
              </a:rPr>
              <a:t>ة</a:t>
            </a:r>
            <a:r>
              <a:rPr lang="ar-KW" sz="4400" dirty="0">
                <a:solidFill>
                  <a:schemeClr val="tx1"/>
                </a:solidFill>
              </a:rPr>
              <a:t>)</a:t>
            </a:r>
            <a:endParaRPr lang="en-US" sz="4400" dirty="0">
              <a:solidFill>
                <a:schemeClr val="tx1"/>
              </a:solidFill>
            </a:endParaRPr>
          </a:p>
        </p:txBody>
      </p:sp>
    </p:spTree>
    <p:extLst>
      <p:ext uri="{BB962C8B-B14F-4D97-AF65-F5344CB8AC3E}">
        <p14:creationId xmlns:p14="http://schemas.microsoft.com/office/powerpoint/2010/main" val="1255423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dirty="0">
                <a:solidFill>
                  <a:srgbClr val="FF0000"/>
                </a:solidFill>
              </a:rPr>
              <a:t>5 </a:t>
            </a:r>
            <a:r>
              <a:rPr lang="ar-KW" dirty="0">
                <a:solidFill>
                  <a:srgbClr val="FF0000"/>
                </a:solidFill>
              </a:rPr>
              <a:t>بیرۆکە</a:t>
            </a:r>
            <a:r>
              <a:rPr lang="ku-Arab-IQ" dirty="0">
                <a:solidFill>
                  <a:srgbClr val="FF0000"/>
                </a:solidFill>
              </a:rPr>
              <a:t>ی </a:t>
            </a:r>
            <a:r>
              <a:rPr lang="ar-KW" dirty="0">
                <a:solidFill>
                  <a:srgbClr val="FF0000"/>
                </a:solidFill>
              </a:rPr>
              <a:t>سەرەکی رۆشنگەری </a:t>
            </a:r>
            <a:r>
              <a:rPr lang="ku-Arab-IQ" dirty="0">
                <a:solidFill>
                  <a:srgbClr val="FF0000"/>
                </a:solidFill>
              </a:rPr>
              <a:t>:</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KW" sz="4000" dirty="0">
                <a:solidFill>
                  <a:srgbClr val="0070C0"/>
                </a:solidFill>
              </a:rPr>
              <a:t>١-	سەربەخۆیی (الاستقلالیە) </a:t>
            </a:r>
            <a:r>
              <a:rPr lang="en-US" sz="4000" dirty="0">
                <a:solidFill>
                  <a:srgbClr val="0070C0"/>
                </a:solidFill>
              </a:rPr>
              <a:t>autonomy</a:t>
            </a:r>
          </a:p>
          <a:p>
            <a:pPr algn="r" rtl="1"/>
            <a:r>
              <a:rPr lang="ar-KW" sz="4000" dirty="0">
                <a:solidFill>
                  <a:srgbClr val="0070C0"/>
                </a:solidFill>
              </a:rPr>
              <a:t>٢-	عەلمانیەت (العلمانیە) </a:t>
            </a:r>
            <a:r>
              <a:rPr lang="en-US" sz="4000" dirty="0">
                <a:solidFill>
                  <a:srgbClr val="0070C0"/>
                </a:solidFill>
              </a:rPr>
              <a:t>secularism </a:t>
            </a:r>
          </a:p>
          <a:p>
            <a:pPr algn="r" rtl="1"/>
            <a:r>
              <a:rPr lang="ar-KW" sz="4000" dirty="0">
                <a:solidFill>
                  <a:srgbClr val="0070C0"/>
                </a:solidFill>
              </a:rPr>
              <a:t>٣-	مرۆڤگەرایی (الانسانیە) </a:t>
            </a:r>
            <a:r>
              <a:rPr lang="en-US" sz="4000" dirty="0">
                <a:solidFill>
                  <a:srgbClr val="0070C0"/>
                </a:solidFill>
              </a:rPr>
              <a:t>humanism</a:t>
            </a:r>
          </a:p>
          <a:p>
            <a:pPr algn="r" rtl="1"/>
            <a:r>
              <a:rPr lang="ar-KW" sz="4000" dirty="0">
                <a:solidFill>
                  <a:srgbClr val="0070C0"/>
                </a:solidFill>
              </a:rPr>
              <a:t>٤-	حەقیقەت (الحقیقە) </a:t>
            </a:r>
            <a:r>
              <a:rPr lang="en-US" sz="4000" dirty="0">
                <a:solidFill>
                  <a:srgbClr val="0070C0"/>
                </a:solidFill>
              </a:rPr>
              <a:t>truth</a:t>
            </a:r>
          </a:p>
          <a:p>
            <a:pPr algn="r" rtl="1"/>
            <a:r>
              <a:rPr lang="ar-KW" sz="4000" dirty="0">
                <a:solidFill>
                  <a:srgbClr val="0070C0"/>
                </a:solidFill>
              </a:rPr>
              <a:t>٥-	گەردوونیەت ( الکونیە) </a:t>
            </a:r>
            <a:r>
              <a:rPr lang="en-US" sz="4000" dirty="0" err="1">
                <a:solidFill>
                  <a:srgbClr val="0070C0"/>
                </a:solidFill>
              </a:rPr>
              <a:t>cosmopolotism</a:t>
            </a:r>
            <a:endParaRPr lang="en-US" sz="4000" dirty="0">
              <a:solidFill>
                <a:srgbClr val="0070C0"/>
              </a:solidFill>
            </a:endParaRPr>
          </a:p>
          <a:p>
            <a:pPr algn="r" rtl="1"/>
            <a:endParaRPr lang="en-US" sz="4000" dirty="0">
              <a:solidFill>
                <a:srgbClr val="0070C0"/>
              </a:solidFill>
            </a:endParaRPr>
          </a:p>
        </p:txBody>
      </p:sp>
    </p:spTree>
    <p:extLst>
      <p:ext uri="{BB962C8B-B14F-4D97-AF65-F5344CB8AC3E}">
        <p14:creationId xmlns:p14="http://schemas.microsoft.com/office/powerpoint/2010/main" val="2638189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dirty="0">
                <a:solidFill>
                  <a:srgbClr val="FF0000"/>
                </a:solidFill>
              </a:rPr>
              <a:t>١-	سەربەخۆیی: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KW" sz="4000" dirty="0"/>
              <a:t>ھەوڵی دا جیھانێکی خاڵی لە " وەھم" و " پێش-کۆمەڵایەتی" و "ھیتیرۆنۆمی </a:t>
            </a:r>
            <a:r>
              <a:rPr lang="en-US" sz="4000" dirty="0"/>
              <a:t>heteronomy" </a:t>
            </a:r>
            <a:r>
              <a:rPr lang="ar-KW" sz="4000" dirty="0"/>
              <a:t>و " سەروو سروشتی" بگۆڕێ بۆ جیھانی یاسا فیزیکییەکان و دەسەڵاتی سروشت و کۆمەڵگای مرۆیی و ئۆتۆنۆمی </a:t>
            </a:r>
            <a:endParaRPr lang="en-US" sz="4000" dirty="0"/>
          </a:p>
        </p:txBody>
      </p:sp>
    </p:spTree>
    <p:extLst>
      <p:ext uri="{BB962C8B-B14F-4D97-AF65-F5344CB8AC3E}">
        <p14:creationId xmlns:p14="http://schemas.microsoft.com/office/powerpoint/2010/main" val="39479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dirty="0">
                <a:solidFill>
                  <a:srgbClr val="FF0000"/>
                </a:solidFill>
              </a:rPr>
              <a:t>٢-	عەلمانیەت (سێکولاریزم):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KW" sz="3200" dirty="0"/>
              <a:t>کارا کردنی جیاکردنەوەی دەزگا گشتییەکا (الم</a:t>
            </a:r>
            <a:r>
              <a:rPr lang="ku-Arab-IQ" sz="3200" dirty="0"/>
              <a:t>و</a:t>
            </a:r>
            <a:r>
              <a:rPr lang="ar-KW" sz="3200" dirty="0"/>
              <a:t>سسات العمومیە) و نەریتی ئاینی (التقالید الدینیە) و مێژووی بەرفراوانکردنی ئازادی تاکە کەسی. عەلمانیەت وەک پەرچەکردارێک لە بەرانبەر ھزری ئایینی سەدەکانی ناوەڕاست و بە دونیایی کردنی </a:t>
            </a:r>
            <a:endParaRPr lang="en-US" sz="3200" dirty="0"/>
          </a:p>
        </p:txBody>
      </p:sp>
    </p:spTree>
    <p:extLst>
      <p:ext uri="{BB962C8B-B14F-4D97-AF65-F5344CB8AC3E}">
        <p14:creationId xmlns:p14="http://schemas.microsoft.com/office/powerpoint/2010/main" val="248562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KW" dirty="0">
                <a:solidFill>
                  <a:srgbClr val="FF0000"/>
                </a:solidFill>
              </a:rPr>
              <a:t>٣. مرۆڤگەرایی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algn="r" rtl="1"/>
            <a:r>
              <a:rPr lang="ar-KW" sz="3600" dirty="0"/>
              <a:t>مرۆڤ غایەت و ئامانجی ھەموو کردە و بۆچوونێکە.</a:t>
            </a:r>
            <a:endParaRPr lang="ku-Arab-IQ" sz="3600" dirty="0"/>
          </a:p>
          <a:p>
            <a:pPr algn="r" rtl="1"/>
            <a:r>
              <a:rPr lang="ar-KW" sz="3600" dirty="0"/>
              <a:t>گەڕان بە دوای بەختەوەری مرۆڤ لە سەر زەوی شوێنی خەلاس و رزگاری ئەبەدی گرتەوە</a:t>
            </a:r>
            <a:r>
              <a:rPr lang="ku-Arab-IQ" sz="3600" dirty="0"/>
              <a:t>.</a:t>
            </a:r>
            <a:r>
              <a:rPr lang="ar-KW" sz="3600" dirty="0"/>
              <a:t> </a:t>
            </a:r>
            <a:endParaRPr lang="en-US" sz="3600" dirty="0"/>
          </a:p>
        </p:txBody>
      </p:sp>
    </p:spTree>
    <p:extLst>
      <p:ext uri="{BB962C8B-B14F-4D97-AF65-F5344CB8AC3E}">
        <p14:creationId xmlns:p14="http://schemas.microsoft.com/office/powerpoint/2010/main" val="81366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375</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سەردەمی رۆشنگەری -عصر التنوير   Enlightenment</vt:lpstr>
      <vt:lpstr>" بوێرە  بیر  بکەوە! " کانت </vt:lpstr>
      <vt:lpstr>دوو پرەنسیپی کۆتایی سەدەکانی ناوەڕاست:</vt:lpstr>
      <vt:lpstr>سیاسەت وەکو فیزیک بە پێی رێسایەک دەجوڵایەوە کە لەسەر بنەمای ئایدیای بەرزیی و بەرجەستەیی بچووکترین یەکە دامەزرابوو. ئەو "یەکە"یە لە فیزیکدا "ئەتۆم"و لە سیاسەت دا "تاک (الفرد)- individual" بوو.  </vt:lpstr>
      <vt:lpstr>دوو رێبازی سەرەکی کە سەردەمی رۆشنگەری </vt:lpstr>
      <vt:lpstr>5 بیرۆکەی سەرەکی رۆشنگەری : </vt:lpstr>
      <vt:lpstr>١- سەربەخۆیی:  </vt:lpstr>
      <vt:lpstr>٢- عەلمانیەت (سێکولاریزم):  </vt:lpstr>
      <vt:lpstr>٣. مرۆڤگەرایی : </vt:lpstr>
      <vt:lpstr>٤- حەقیقەت:  </vt:lpstr>
      <vt:lpstr>٥- گەردوونیەت (الکونیە):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سەردەمی رۆشنگەری -عصر التنوير   Enlightenment</dc:title>
  <dc:creator>Maher</dc:creator>
  <cp:lastModifiedBy>idrees mustafa</cp:lastModifiedBy>
  <cp:revision>10</cp:revision>
  <dcterms:created xsi:type="dcterms:W3CDTF">2021-02-14T20:26:33Z</dcterms:created>
  <dcterms:modified xsi:type="dcterms:W3CDTF">2022-11-03T09:11:57Z</dcterms:modified>
</cp:coreProperties>
</file>