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7" r:id="rId4"/>
    <p:sldId id="273" r:id="rId5"/>
    <p:sldId id="274" r:id="rId6"/>
    <p:sldId id="258" r:id="rId7"/>
    <p:sldId id="259" r:id="rId8"/>
    <p:sldId id="260" r:id="rId9"/>
    <p:sldId id="261" r:id="rId10"/>
    <p:sldId id="280" r:id="rId11"/>
    <p:sldId id="262" r:id="rId12"/>
    <p:sldId id="263" r:id="rId13"/>
    <p:sldId id="277" r:id="rId14"/>
    <p:sldId id="264" r:id="rId15"/>
    <p:sldId id="278" r:id="rId16"/>
    <p:sldId id="265" r:id="rId17"/>
    <p:sldId id="266" r:id="rId18"/>
    <p:sldId id="275" r:id="rId19"/>
    <p:sldId id="267" r:id="rId20"/>
    <p:sldId id="268" r:id="rId21"/>
    <p:sldId id="269" r:id="rId22"/>
    <p:sldId id="270" r:id="rId23"/>
    <p:sldId id="271" r:id="rId24"/>
    <p:sldId id="272"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76" d="100"/>
          <a:sy n="76" d="100"/>
        </p:scale>
        <p:origin x="18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58AD0-1F9F-4338-8DA1-24985AA72C9A}" type="datetimeFigureOut">
              <a:rPr lang="en-US" smtClean="0"/>
              <a:t>11/12/2022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A4EE9E-82BA-46DF-8F99-09C774D1A0ED}" type="slidenum">
              <a:rPr lang="en-US" smtClean="0"/>
              <a:t>‹#›</a:t>
            </a:fld>
            <a:endParaRPr lang="en-US"/>
          </a:p>
        </p:txBody>
      </p:sp>
    </p:spTree>
    <p:extLst>
      <p:ext uri="{BB962C8B-B14F-4D97-AF65-F5344CB8AC3E}">
        <p14:creationId xmlns:p14="http://schemas.microsoft.com/office/powerpoint/2010/main" val="288848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A4EE9E-82BA-46DF-8F99-09C774D1A0ED}" type="slidenum">
              <a:rPr lang="en-US" smtClean="0"/>
              <a:t>13</a:t>
            </a:fld>
            <a:endParaRPr lang="en-US"/>
          </a:p>
        </p:txBody>
      </p:sp>
    </p:spTree>
    <p:extLst>
      <p:ext uri="{BB962C8B-B14F-4D97-AF65-F5344CB8AC3E}">
        <p14:creationId xmlns:p14="http://schemas.microsoft.com/office/powerpoint/2010/main" val="2283058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7010400" y="1588"/>
            <a:ext cx="1447800" cy="6856412"/>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kumimoji="1" lang="en-US" sz="2400">
              <a:solidFill>
                <a:srgbClr val="FFFFFF"/>
              </a:solidFill>
            </a:endParaRPr>
          </a:p>
        </p:txBody>
      </p:sp>
      <p:sp>
        <p:nvSpPr>
          <p:cNvPr id="5" name="Rectangle 3"/>
          <p:cNvSpPr>
            <a:spLocks noChangeArrowheads="1"/>
          </p:cNvSpPr>
          <p:nvPr/>
        </p:nvSpPr>
        <p:spPr bwMode="auto">
          <a:xfrm>
            <a:off x="1588" y="2439988"/>
            <a:ext cx="8456612" cy="762000"/>
          </a:xfrm>
          <a:prstGeom prst="rect">
            <a:avLst/>
          </a:prstGeom>
          <a:gradFill rotWithShape="0">
            <a:gsLst>
              <a:gs pos="0">
                <a:schemeClr val="bg1">
                  <a:gamma/>
                  <a:shade val="15294"/>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kumimoji="1" lang="en-US" sz="2400">
              <a:solidFill>
                <a:srgbClr val="FFFFFF"/>
              </a:solidFill>
            </a:endParaRPr>
          </a:p>
        </p:txBody>
      </p:sp>
      <p:sp>
        <p:nvSpPr>
          <p:cNvPr id="6" name="Rectangle 9"/>
          <p:cNvSpPr>
            <a:spLocks noChangeArrowheads="1"/>
          </p:cNvSpPr>
          <p:nvPr/>
        </p:nvSpPr>
        <p:spPr bwMode="auto">
          <a:xfrm>
            <a:off x="4343400" y="3506788"/>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kumimoji="1" lang="en-US" sz="2400">
              <a:solidFill>
                <a:srgbClr val="FFFFFF"/>
              </a:solidFill>
            </a:endParaRPr>
          </a:p>
        </p:txBody>
      </p:sp>
      <p:sp>
        <p:nvSpPr>
          <p:cNvPr id="134148" name="Rectangle 4"/>
          <p:cNvSpPr>
            <a:spLocks noGrp="1" noChangeArrowheads="1"/>
          </p:cNvSpPr>
          <p:nvPr>
            <p:ph type="ctrTitle" sz="quarter"/>
          </p:nvPr>
        </p:nvSpPr>
        <p:spPr>
          <a:xfrm>
            <a:off x="685800" y="2287588"/>
            <a:ext cx="7772400" cy="1143000"/>
          </a:xfrm>
        </p:spPr>
        <p:txBody>
          <a:bodyPr/>
          <a:lstStyle>
            <a:lvl1pPr>
              <a:defRPr/>
            </a:lvl1pPr>
          </a:lstStyle>
          <a:p>
            <a:pPr lvl="0"/>
            <a:r>
              <a:rPr lang="ar-SA" noProof="0"/>
              <a:t>انقر لتحرير النمط الرئيسي للعنوان</a:t>
            </a:r>
          </a:p>
        </p:txBody>
      </p:sp>
      <p:sp>
        <p:nvSpPr>
          <p:cNvPr id="134149" name="Rectangle 5"/>
          <p:cNvSpPr>
            <a:spLocks noGrp="1" noChangeArrowheads="1"/>
          </p:cNvSpPr>
          <p:nvPr>
            <p:ph type="subTitle" sz="quarter" idx="1"/>
          </p:nvPr>
        </p:nvSpPr>
        <p:spPr>
          <a:xfrm>
            <a:off x="152400" y="4116388"/>
            <a:ext cx="6400800" cy="1752600"/>
          </a:xfrm>
        </p:spPr>
        <p:txBody>
          <a:bodyPr/>
          <a:lstStyle>
            <a:lvl1pPr marL="0" indent="0">
              <a:buFont typeface="Wingdings" pitchFamily="2" charset="2"/>
              <a:buNone/>
              <a:defRPr b="0"/>
            </a:lvl1pPr>
          </a:lstStyle>
          <a:p>
            <a:pPr lvl="0"/>
            <a:r>
              <a:rPr lang="ar-SA" noProof="0"/>
              <a:t>انقر لتحرير نمط العنوان الثانوي الرئيسي</a:t>
            </a:r>
          </a:p>
        </p:txBody>
      </p:sp>
      <p:sp>
        <p:nvSpPr>
          <p:cNvPr id="7" name="Rectangle 6"/>
          <p:cNvSpPr>
            <a:spLocks noGrp="1" noChangeArrowheads="1"/>
          </p:cNvSpPr>
          <p:nvPr>
            <p:ph type="dt" sz="quarter" idx="10"/>
          </p:nvPr>
        </p:nvSpPr>
        <p:spPr>
          <a:xfrm>
            <a:off x="6705600" y="6173788"/>
            <a:ext cx="1905000" cy="457200"/>
          </a:xfrm>
        </p:spPr>
        <p:txBody>
          <a:bodyPr/>
          <a:lstStyle>
            <a:lvl1pPr>
              <a:defRPr/>
            </a:lvl1pPr>
          </a:lstStyle>
          <a:p>
            <a:pPr>
              <a:defRPr/>
            </a:pPr>
            <a:endParaRPr lang="en-US" altLang="en-US">
              <a:solidFill>
                <a:srgbClr val="FFFFFF"/>
              </a:solidFill>
            </a:endParaRPr>
          </a:p>
        </p:txBody>
      </p:sp>
      <p:sp>
        <p:nvSpPr>
          <p:cNvPr id="8" name="Rectangle 7"/>
          <p:cNvSpPr>
            <a:spLocks noGrp="1" noChangeArrowheads="1"/>
          </p:cNvSpPr>
          <p:nvPr>
            <p:ph type="ftr" sz="quarter" idx="11"/>
          </p:nvPr>
        </p:nvSpPr>
        <p:spPr>
          <a:xfrm>
            <a:off x="3124200" y="6173788"/>
            <a:ext cx="2895600" cy="457200"/>
          </a:xfrm>
        </p:spPr>
        <p:txBody>
          <a:bodyPr/>
          <a:lstStyle>
            <a:lvl1pPr>
              <a:defRPr/>
            </a:lvl1pPr>
          </a:lstStyle>
          <a:p>
            <a:pPr>
              <a:defRPr/>
            </a:pPr>
            <a:endParaRPr lang="en-US" altLang="en-US">
              <a:solidFill>
                <a:srgbClr val="FFFFFF"/>
              </a:solidFill>
            </a:endParaRPr>
          </a:p>
        </p:txBody>
      </p:sp>
      <p:sp>
        <p:nvSpPr>
          <p:cNvPr id="9" name="Rectangle 8"/>
          <p:cNvSpPr>
            <a:spLocks noGrp="1" noChangeArrowheads="1"/>
          </p:cNvSpPr>
          <p:nvPr>
            <p:ph type="sldNum" sz="quarter" idx="12"/>
          </p:nvPr>
        </p:nvSpPr>
        <p:spPr>
          <a:xfrm>
            <a:off x="533400" y="6173788"/>
            <a:ext cx="1905000" cy="457200"/>
          </a:xfrm>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458262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586652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903144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196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36958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177519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3636762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605004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1013181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806524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429544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en-US">
              <a:solidFill>
                <a:srgbClr val="FFFFFF"/>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en-US">
              <a:solidFill>
                <a:srgbClr val="FFFFFF"/>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endParaRPr lang="en-US" altLang="en-US">
              <a:solidFill>
                <a:srgbClr val="FFFFFF"/>
              </a:solidFill>
            </a:endParaRPr>
          </a:p>
        </p:txBody>
      </p:sp>
    </p:spTree>
    <p:extLst>
      <p:ext uri="{BB962C8B-B14F-4D97-AF65-F5344CB8AC3E}">
        <p14:creationId xmlns:p14="http://schemas.microsoft.com/office/powerpoint/2010/main" val="24913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2" name="Rectangle 2"/>
          <p:cNvSpPr>
            <a:spLocks noChangeArrowheads="1"/>
          </p:cNvSpPr>
          <p:nvPr/>
        </p:nvSpPr>
        <p:spPr bwMode="auto">
          <a:xfrm flipH="1">
            <a:off x="69342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kumimoji="1" lang="en-US" sz="2400">
              <a:solidFill>
                <a:srgbClr val="FFFFFF"/>
              </a:solidFill>
            </a:endParaRPr>
          </a:p>
        </p:txBody>
      </p:sp>
      <p:sp>
        <p:nvSpPr>
          <p:cNvPr id="1027" name="Rectangle 3"/>
          <p:cNvSpPr>
            <a:spLocks noChangeArrowheads="1"/>
          </p:cNvSpPr>
          <p:nvPr/>
        </p:nvSpPr>
        <p:spPr bwMode="auto">
          <a:xfrm>
            <a:off x="4038600" y="1752600"/>
            <a:ext cx="4724400" cy="152400"/>
          </a:xfrm>
          <a:prstGeom prst="rect">
            <a:avLst/>
          </a:prstGeom>
          <a:solidFill>
            <a:schemeClr val="accent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endParaRPr kumimoji="1" lang="en-US" sz="2400">
              <a:solidFill>
                <a:srgbClr val="FFFFFF"/>
              </a:solidFill>
            </a:endParaRPr>
          </a:p>
        </p:txBody>
      </p:sp>
      <p:sp>
        <p:nvSpPr>
          <p:cNvPr id="133124" name="Rectangle 4"/>
          <p:cNvSpPr>
            <a:spLocks noChangeArrowheads="1"/>
          </p:cNvSpPr>
          <p:nvPr/>
        </p:nvSpPr>
        <p:spPr bwMode="auto">
          <a:xfrm flipH="1">
            <a:off x="47244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kumimoji="1" lang="en-US" sz="2400">
              <a:solidFill>
                <a:srgbClr val="FFFFFF"/>
              </a:solidFill>
            </a:endParaRPr>
          </a:p>
        </p:txBody>
      </p:sp>
      <p:sp>
        <p:nvSpPr>
          <p:cNvPr id="133125" name="Rectangle 5"/>
          <p:cNvSpPr>
            <a:spLocks noChangeArrowheads="1"/>
          </p:cNvSpPr>
          <p:nvPr/>
        </p:nvSpPr>
        <p:spPr bwMode="auto">
          <a:xfrm flipH="1">
            <a:off x="1588" y="762000"/>
            <a:ext cx="8380412" cy="762000"/>
          </a:xfrm>
          <a:prstGeom prst="rect">
            <a:avLst/>
          </a:prstGeom>
          <a:gradFill rotWithShape="0">
            <a:gsLst>
              <a:gs pos="0">
                <a:schemeClr val="bg1">
                  <a:gamma/>
                  <a:shade val="15294"/>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defRPr/>
            </a:pPr>
            <a:endParaRPr kumimoji="1" lang="en-US" sz="2400">
              <a:solidFill>
                <a:srgbClr val="FFFFFF"/>
              </a:solidFill>
            </a:endParaRPr>
          </a:p>
        </p:txBody>
      </p:sp>
      <p:sp>
        <p:nvSpPr>
          <p:cNvPr id="133126" name="Rectangle 6"/>
          <p:cNvSpPr>
            <a:spLocks noGrp="1" noChangeArrowheads="1"/>
          </p:cNvSpPr>
          <p:nvPr>
            <p:ph type="title"/>
          </p:nvPr>
        </p:nvSpPr>
        <p:spPr bwMode="auto">
          <a:xfrm flipH="1">
            <a:off x="4572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SA"/>
              <a:t>انقر لتحرير النمط الرئيسي للعنوان</a:t>
            </a:r>
          </a:p>
        </p:txBody>
      </p:sp>
      <p:sp>
        <p:nvSpPr>
          <p:cNvPr id="1031" name="Rectangle 7"/>
          <p:cNvSpPr>
            <a:spLocks noGrp="1" noChangeArrowheads="1"/>
          </p:cNvSpPr>
          <p:nvPr>
            <p:ph type="body" idx="1"/>
          </p:nvPr>
        </p:nvSpPr>
        <p:spPr bwMode="auto">
          <a:xfrm flipH="1">
            <a:off x="4572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SA"/>
              <a:t>انقر لتحرير الأنماط الرئيسية للنص</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133128" name="Rectangle 8"/>
          <p:cNvSpPr>
            <a:spLocks noGrp="1" noChangeArrowheads="1"/>
          </p:cNvSpPr>
          <p:nvPr>
            <p:ph type="dt" sz="half" idx="2"/>
          </p:nvPr>
        </p:nvSpPr>
        <p:spPr bwMode="auto">
          <a:xfrm flipH="1">
            <a:off x="63246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rtl="1">
              <a:defRPr sz="1400"/>
            </a:lvl1pPr>
          </a:lstStyle>
          <a:p>
            <a:pPr eaLnBrk="0" fontAlgn="base" hangingPunct="0">
              <a:spcBef>
                <a:spcPct val="0"/>
              </a:spcBef>
              <a:spcAft>
                <a:spcPct val="0"/>
              </a:spcAft>
              <a:defRPr/>
            </a:pPr>
            <a:endParaRPr kumimoji="1" lang="en-US" altLang="en-US">
              <a:solidFill>
                <a:srgbClr val="FFFFFF"/>
              </a:solidFill>
            </a:endParaRPr>
          </a:p>
        </p:txBody>
      </p:sp>
      <p:sp>
        <p:nvSpPr>
          <p:cNvPr id="133129" name="Rectangle 9"/>
          <p:cNvSpPr>
            <a:spLocks noGrp="1" noChangeArrowheads="1"/>
          </p:cNvSpPr>
          <p:nvPr>
            <p:ph type="ftr" sz="quarter" idx="3"/>
          </p:nvPr>
        </p:nvSpPr>
        <p:spPr bwMode="auto">
          <a:xfrm flipH="1">
            <a:off x="3124200" y="6172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rtl="1">
              <a:defRPr sz="1400"/>
            </a:lvl1pPr>
          </a:lstStyle>
          <a:p>
            <a:pPr eaLnBrk="0" fontAlgn="base" hangingPunct="0">
              <a:spcBef>
                <a:spcPct val="0"/>
              </a:spcBef>
              <a:spcAft>
                <a:spcPct val="0"/>
              </a:spcAft>
              <a:defRPr/>
            </a:pPr>
            <a:endParaRPr kumimoji="1" lang="en-US" altLang="en-US">
              <a:solidFill>
                <a:srgbClr val="FFFFFF"/>
              </a:solidFill>
            </a:endParaRPr>
          </a:p>
        </p:txBody>
      </p:sp>
      <p:sp>
        <p:nvSpPr>
          <p:cNvPr id="133130" name="Rectangle 10"/>
          <p:cNvSpPr>
            <a:spLocks noGrp="1" noChangeArrowheads="1"/>
          </p:cNvSpPr>
          <p:nvPr>
            <p:ph type="sldNum" sz="quarter" idx="4"/>
          </p:nvPr>
        </p:nvSpPr>
        <p:spPr bwMode="auto">
          <a:xfrm flipH="1">
            <a:off x="457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rtl="1">
              <a:defRPr sz="1400"/>
            </a:lvl1pPr>
          </a:lstStyle>
          <a:p>
            <a:pPr eaLnBrk="0" fontAlgn="base" hangingPunct="0">
              <a:spcBef>
                <a:spcPct val="0"/>
              </a:spcBef>
              <a:spcAft>
                <a:spcPct val="0"/>
              </a:spcAft>
              <a:defRPr/>
            </a:pPr>
            <a:endParaRPr kumimoji="1" lang="en-US" altLang="en-US">
              <a:solidFill>
                <a:srgbClr val="FFFFFF"/>
              </a:solidFill>
            </a:endParaRPr>
          </a:p>
        </p:txBody>
      </p:sp>
    </p:spTree>
    <p:extLst>
      <p:ext uri="{BB962C8B-B14F-4D97-AF65-F5344CB8AC3E}">
        <p14:creationId xmlns:p14="http://schemas.microsoft.com/office/powerpoint/2010/main" val="31875756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mj-lt"/>
          <a:ea typeface="+mj-ea"/>
          <a:cs typeface="+mj-cs"/>
        </a:defRPr>
      </a:lvl1pPr>
      <a:lvl2pPr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2pPr>
      <a:lvl3pPr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3pPr>
      <a:lvl4pPr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4pPr>
      <a:lvl5pPr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5pPr>
      <a:lvl6pPr marL="457200"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6pPr>
      <a:lvl7pPr marL="914400"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7pPr>
      <a:lvl8pPr marL="1371600"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8pPr>
      <a:lvl9pPr marL="1828800" algn="r" rtl="1" eaLnBrk="0" fontAlgn="base" hangingPunct="0">
        <a:spcBef>
          <a:spcPct val="0"/>
        </a:spcBef>
        <a:spcAft>
          <a:spcPct val="0"/>
        </a:spcAft>
        <a:defRPr kumimoji="1" sz="4400">
          <a:solidFill>
            <a:schemeClr val="tx2"/>
          </a:solidFill>
          <a:effectLst>
            <a:outerShdw blurRad="38100" dist="38100" dir="2700000" algn="tl">
              <a:srgbClr val="C0C0C0"/>
            </a:outerShdw>
          </a:effectLst>
          <a:latin typeface="Times New Roman" pitchFamily="18" charset="0"/>
          <a:cs typeface="Times New Roman" pitchFamily="18" charset="0"/>
        </a:defRPr>
      </a:lvl9pPr>
    </p:titleStyle>
    <p:bodyStyle>
      <a:lvl1pPr marL="342900" indent="-342900" algn="r" rtl="1" eaLnBrk="0" fontAlgn="base" hangingPunct="0">
        <a:spcBef>
          <a:spcPct val="20000"/>
        </a:spcBef>
        <a:spcAft>
          <a:spcPct val="0"/>
        </a:spcAft>
        <a:buClr>
          <a:schemeClr val="accent2"/>
        </a:buClr>
        <a:buSzPct val="80000"/>
        <a:buFont typeface="Wingdings" pitchFamily="2" charset="2"/>
        <a:buChar char="l"/>
        <a:defRPr kumimoji="1" sz="3200" b="1">
          <a:solidFill>
            <a:schemeClr val="tx1"/>
          </a:solidFill>
          <a:latin typeface="+mn-lt"/>
          <a:ea typeface="+mn-ea"/>
          <a:cs typeface="+mn-cs"/>
        </a:defRPr>
      </a:lvl1pPr>
      <a:lvl2pPr marL="742950" indent="-285750" algn="r" rtl="1" eaLnBrk="0" fontAlgn="base" hangingPunct="0">
        <a:spcBef>
          <a:spcPct val="20000"/>
        </a:spcBef>
        <a:spcAft>
          <a:spcPct val="0"/>
        </a:spcAft>
        <a:buChar char="–"/>
        <a:defRPr kumimoji="1" sz="2800" b="1">
          <a:solidFill>
            <a:schemeClr val="tx1"/>
          </a:solidFill>
          <a:latin typeface="+mn-lt"/>
          <a:cs typeface="+mn-cs"/>
        </a:defRPr>
      </a:lvl2pPr>
      <a:lvl3pPr marL="1143000" indent="-228600" algn="r" rtl="1" eaLnBrk="0" fontAlgn="base" hangingPunct="0">
        <a:spcBef>
          <a:spcPct val="20000"/>
        </a:spcBef>
        <a:spcAft>
          <a:spcPct val="0"/>
        </a:spcAft>
        <a:buClr>
          <a:schemeClr val="accent2"/>
        </a:buClr>
        <a:buChar char="•"/>
        <a:defRPr kumimoji="1" sz="2400" b="1">
          <a:solidFill>
            <a:schemeClr val="tx1"/>
          </a:solidFill>
          <a:latin typeface="+mn-lt"/>
          <a:cs typeface="+mn-cs"/>
        </a:defRPr>
      </a:lvl3pPr>
      <a:lvl4pPr marL="1600200" indent="-228600" algn="r" rtl="1" eaLnBrk="0" fontAlgn="base" hangingPunct="0">
        <a:spcBef>
          <a:spcPct val="20000"/>
        </a:spcBef>
        <a:spcAft>
          <a:spcPct val="0"/>
        </a:spcAft>
        <a:buChar char="–"/>
        <a:defRPr kumimoji="1" sz="2000" b="1">
          <a:solidFill>
            <a:schemeClr val="tx1"/>
          </a:solidFill>
          <a:latin typeface="+mn-lt"/>
          <a:cs typeface="+mn-cs"/>
        </a:defRPr>
      </a:lvl4pPr>
      <a:lvl5pPr marL="2057400" indent="-228600" algn="r" rtl="1" eaLnBrk="0" fontAlgn="base" hangingPunct="0">
        <a:spcBef>
          <a:spcPct val="20000"/>
        </a:spcBef>
        <a:spcAft>
          <a:spcPct val="0"/>
        </a:spcAft>
        <a:buClr>
          <a:schemeClr val="accent2"/>
        </a:buClr>
        <a:buChar char="•"/>
        <a:defRPr kumimoji="1" sz="2000" b="1">
          <a:solidFill>
            <a:schemeClr val="tx1"/>
          </a:solidFill>
          <a:latin typeface="+mn-lt"/>
          <a:cs typeface="+mn-cs"/>
        </a:defRPr>
      </a:lvl5pPr>
      <a:lvl6pPr marL="2514600" indent="-228600" algn="r" rtl="1" eaLnBrk="0" fontAlgn="base" hangingPunct="0">
        <a:spcBef>
          <a:spcPct val="20000"/>
        </a:spcBef>
        <a:spcAft>
          <a:spcPct val="0"/>
        </a:spcAft>
        <a:buClr>
          <a:schemeClr val="accent2"/>
        </a:buClr>
        <a:buChar char="•"/>
        <a:defRPr kumimoji="1" sz="2000" b="1">
          <a:solidFill>
            <a:schemeClr val="tx1"/>
          </a:solidFill>
          <a:latin typeface="+mn-lt"/>
          <a:cs typeface="+mn-cs"/>
        </a:defRPr>
      </a:lvl6pPr>
      <a:lvl7pPr marL="2971800" indent="-228600" algn="r" rtl="1" eaLnBrk="0" fontAlgn="base" hangingPunct="0">
        <a:spcBef>
          <a:spcPct val="20000"/>
        </a:spcBef>
        <a:spcAft>
          <a:spcPct val="0"/>
        </a:spcAft>
        <a:buClr>
          <a:schemeClr val="accent2"/>
        </a:buClr>
        <a:buChar char="•"/>
        <a:defRPr kumimoji="1" sz="2000" b="1">
          <a:solidFill>
            <a:schemeClr val="tx1"/>
          </a:solidFill>
          <a:latin typeface="+mn-lt"/>
          <a:cs typeface="+mn-cs"/>
        </a:defRPr>
      </a:lvl7pPr>
      <a:lvl8pPr marL="3429000" indent="-228600" algn="r" rtl="1" eaLnBrk="0" fontAlgn="base" hangingPunct="0">
        <a:spcBef>
          <a:spcPct val="20000"/>
        </a:spcBef>
        <a:spcAft>
          <a:spcPct val="0"/>
        </a:spcAft>
        <a:buClr>
          <a:schemeClr val="accent2"/>
        </a:buClr>
        <a:buChar char="•"/>
        <a:defRPr kumimoji="1" sz="2000" b="1">
          <a:solidFill>
            <a:schemeClr val="tx1"/>
          </a:solidFill>
          <a:latin typeface="+mn-lt"/>
          <a:cs typeface="+mn-cs"/>
        </a:defRPr>
      </a:lvl8pPr>
      <a:lvl9pPr marL="3886200" indent="-228600" algn="r" rtl="1" eaLnBrk="0" fontAlgn="base" hangingPunct="0">
        <a:spcBef>
          <a:spcPct val="20000"/>
        </a:spcBef>
        <a:spcAft>
          <a:spcPct val="0"/>
        </a:spcAft>
        <a:buClr>
          <a:schemeClr val="accent2"/>
        </a:buClr>
        <a:buChar char="•"/>
        <a:defRPr kumimoji="1"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الصوتيات</a:t>
            </a:r>
            <a:endParaRPr lang="en-US" dirty="0"/>
          </a:p>
        </p:txBody>
      </p:sp>
      <p:sp>
        <p:nvSpPr>
          <p:cNvPr id="3" name="Subtitle 2"/>
          <p:cNvSpPr>
            <a:spLocks noGrp="1"/>
          </p:cNvSpPr>
          <p:nvPr>
            <p:ph type="subTitle" idx="1"/>
          </p:nvPr>
        </p:nvSpPr>
        <p:spPr/>
        <p:txBody>
          <a:bodyPr/>
          <a:lstStyle/>
          <a:p>
            <a:endParaRPr lang="ar-IQ" dirty="0"/>
          </a:p>
          <a:p>
            <a:endParaRPr lang="en-US" dirty="0"/>
          </a:p>
        </p:txBody>
      </p:sp>
    </p:spTree>
    <p:extLst>
      <p:ext uri="{BB962C8B-B14F-4D97-AF65-F5344CB8AC3E}">
        <p14:creationId xmlns:p14="http://schemas.microsoft.com/office/powerpoint/2010/main" val="2108825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-اللثــة :</a:t>
            </a:r>
            <a:endParaRPr lang="en-US" dirty="0"/>
          </a:p>
          <a:p>
            <a:pPr algn="r" rtl="1"/>
            <a:r>
              <a:rPr lang="ar-EG" dirty="0"/>
              <a:t>	اللثة هي أصول الأسنان العليا والسفلي، فهي اللحم المحيط بجذور الأسنان، وتستخدم في إنتاج بعض الأصوات بمساعدة اللسان أيضاً.</a:t>
            </a:r>
            <a:endParaRPr lang="en-US" dirty="0"/>
          </a:p>
          <a:p>
            <a:pPr algn="r" rtl="1"/>
            <a:r>
              <a:rPr lang="ar-SA" b="1" dirty="0"/>
              <a:t>5-الغار :</a:t>
            </a:r>
            <a:endParaRPr lang="en-US" dirty="0"/>
          </a:p>
          <a:p>
            <a:pPr algn="r" rtl="1"/>
            <a:r>
              <a:rPr lang="ar-EG" b="1" dirty="0"/>
              <a:t>	</a:t>
            </a:r>
            <a:r>
              <a:rPr lang="ar-EG" dirty="0"/>
              <a:t>هو الجزء الذى يلى اللثة في سقف الفم، وهو جزء صلب محزز، يقع بين اللثة والطبق، ويسهم في إنتاج بعض الأصوات بمساعدة اللسان أيضاً.</a:t>
            </a:r>
            <a:endParaRPr lang="en-US" dirty="0"/>
          </a:p>
        </p:txBody>
      </p:sp>
    </p:spTree>
    <p:extLst>
      <p:ext uri="{BB962C8B-B14F-4D97-AF65-F5344CB8AC3E}">
        <p14:creationId xmlns:p14="http://schemas.microsoft.com/office/powerpoint/2010/main" val="104718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b="1" dirty="0"/>
              <a:t>-الطبق :</a:t>
            </a:r>
            <a:endParaRPr lang="en-US" dirty="0"/>
          </a:p>
          <a:p>
            <a:pPr algn="r" rtl="1"/>
            <a:r>
              <a:rPr lang="ar-EG" dirty="0"/>
              <a:t>	هو الجزء الرخو في سقف الفم، وهو يلي الغار، ويمكن أن تستخدم سبابتك في إدراك هذا العضو من خلال مرونته.</a:t>
            </a:r>
            <a:endParaRPr lang="en-US" dirty="0"/>
          </a:p>
          <a:p>
            <a:pPr algn="r" rtl="1"/>
            <a:r>
              <a:rPr lang="ar-SA" dirty="0"/>
              <a:t> </a:t>
            </a:r>
            <a:endParaRPr lang="en-US" dirty="0"/>
          </a:p>
          <a:p>
            <a:pPr algn="r" rtl="1"/>
            <a:r>
              <a:rPr lang="ar-SA" b="1" dirty="0"/>
              <a:t>7-اللهــاة :</a:t>
            </a:r>
            <a:endParaRPr lang="en-US" dirty="0"/>
          </a:p>
          <a:p>
            <a:pPr algn="r" rtl="1"/>
            <a:r>
              <a:rPr lang="ar-EG" dirty="0"/>
              <a:t>	تقع في آخر الطبق، ويمكن للناظر في مرآة أن يراها، وهي قطعة لحم صغيرة، متدلية إلى أسفل من منتصف الحد السفلي للطبق في اتجاه البلع، ويعدها بعض اللغويين جزءاً من الطبق، وتسهم في إنتاج صوت القاف في اللغة العربية بمساعدة مؤخرة اللسان، فضلاً عن وظيفتها في البلغ، حيث تغلق البلعوم الأنفي بحيث تفصل بينه وبين البلعوم الفموي.</a:t>
            </a:r>
            <a:endParaRPr lang="en-US" dirty="0"/>
          </a:p>
        </p:txBody>
      </p:sp>
    </p:spTree>
    <p:extLst>
      <p:ext uri="{BB962C8B-B14F-4D97-AF65-F5344CB8AC3E}">
        <p14:creationId xmlns:p14="http://schemas.microsoft.com/office/powerpoint/2010/main" val="147197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descr="الحنك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57200"/>
            <a:ext cx="4689475" cy="640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12291" name="Text Box 3"/>
          <p:cNvSpPr txBox="1">
            <a:spLocks noChangeArrowheads="1"/>
          </p:cNvSpPr>
          <p:nvPr/>
        </p:nvSpPr>
        <p:spPr bwMode="auto">
          <a:xfrm>
            <a:off x="2133600" y="3962400"/>
            <a:ext cx="2057400"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3600" b="1">
                <a:solidFill>
                  <a:srgbClr val="000000"/>
                </a:solidFill>
                <a:cs typeface="Traditional Arabic" pitchFamily="2" charset="-78"/>
              </a:rPr>
              <a:t>الحنك اللَّحميّ</a:t>
            </a:r>
            <a:endParaRPr kumimoji="0" lang="en-US" sz="3600" b="1">
              <a:solidFill>
                <a:srgbClr val="000000"/>
              </a:solidFill>
              <a:cs typeface="Traditional Arabic" pitchFamily="2" charset="-78"/>
            </a:endParaRPr>
          </a:p>
          <a:p>
            <a:pPr algn="ctr" rtl="1" eaLnBrk="0" fontAlgn="base" hangingPunct="0">
              <a:lnSpc>
                <a:spcPct val="20000"/>
              </a:lnSpc>
              <a:spcBef>
                <a:spcPct val="50000"/>
              </a:spcBef>
              <a:spcAft>
                <a:spcPct val="0"/>
              </a:spcAft>
            </a:pPr>
            <a:r>
              <a:rPr kumimoji="0" lang="ar-SA" sz="3600" b="1">
                <a:solidFill>
                  <a:srgbClr val="000000"/>
                </a:solidFill>
                <a:cs typeface="Traditional Arabic" pitchFamily="2" charset="-78"/>
              </a:rPr>
              <a:t>[ الرِّخو ]</a:t>
            </a:r>
            <a:endParaRPr kumimoji="0" lang="en-US" sz="3600" b="1">
              <a:solidFill>
                <a:srgbClr val="000000"/>
              </a:solidFill>
              <a:cs typeface="Traditional Arabic" pitchFamily="2" charset="-78"/>
            </a:endParaRPr>
          </a:p>
        </p:txBody>
      </p:sp>
      <p:sp>
        <p:nvSpPr>
          <p:cNvPr id="12292" name="Text Box 4"/>
          <p:cNvSpPr txBox="1">
            <a:spLocks noChangeArrowheads="1"/>
          </p:cNvSpPr>
          <p:nvPr/>
        </p:nvSpPr>
        <p:spPr bwMode="auto">
          <a:xfrm>
            <a:off x="2438400" y="5486400"/>
            <a:ext cx="99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3600" b="1">
                <a:solidFill>
                  <a:srgbClr val="000000"/>
                </a:solidFill>
                <a:cs typeface="Traditional Arabic" pitchFamily="2" charset="-78"/>
              </a:rPr>
              <a:t>اللَّهاة</a:t>
            </a:r>
            <a:endParaRPr kumimoji="0" lang="en-US">
              <a:solidFill>
                <a:srgbClr val="000000"/>
              </a:solidFill>
            </a:endParaRPr>
          </a:p>
        </p:txBody>
      </p:sp>
      <p:sp>
        <p:nvSpPr>
          <p:cNvPr id="12293" name="Text Box 5"/>
          <p:cNvSpPr txBox="1">
            <a:spLocks noChangeArrowheads="1"/>
          </p:cNvSpPr>
          <p:nvPr/>
        </p:nvSpPr>
        <p:spPr bwMode="auto">
          <a:xfrm>
            <a:off x="2057400" y="2514600"/>
            <a:ext cx="2133600" cy="102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3600" b="1" dirty="0">
                <a:solidFill>
                  <a:srgbClr val="000000"/>
                </a:solidFill>
                <a:cs typeface="Traditional Arabic" pitchFamily="2" charset="-78"/>
              </a:rPr>
              <a:t>الحنك العظميّ </a:t>
            </a:r>
            <a:endParaRPr kumimoji="0" lang="en-US" sz="3600" b="1" dirty="0">
              <a:solidFill>
                <a:srgbClr val="000000"/>
              </a:solidFill>
              <a:cs typeface="Traditional Arabic" pitchFamily="2" charset="-78"/>
            </a:endParaRPr>
          </a:p>
          <a:p>
            <a:pPr algn="ctr" rtl="1" eaLnBrk="0" fontAlgn="base" hangingPunct="0">
              <a:lnSpc>
                <a:spcPct val="20000"/>
              </a:lnSpc>
              <a:spcBef>
                <a:spcPct val="50000"/>
              </a:spcBef>
              <a:spcAft>
                <a:spcPct val="0"/>
              </a:spcAft>
            </a:pPr>
            <a:r>
              <a:rPr kumimoji="0" lang="ar-SA" sz="3600" b="1" dirty="0">
                <a:solidFill>
                  <a:srgbClr val="000000"/>
                </a:solidFill>
                <a:cs typeface="Traditional Arabic" pitchFamily="2" charset="-78"/>
              </a:rPr>
              <a:t>[ الصَّلب ]</a:t>
            </a:r>
            <a:endParaRPr kumimoji="0" lang="en-US" sz="3600" b="1" dirty="0">
              <a:solidFill>
                <a:srgbClr val="000000"/>
              </a:solidFill>
              <a:cs typeface="Traditional Arabic" pitchFamily="2" charset="-78"/>
            </a:endParaRPr>
          </a:p>
        </p:txBody>
      </p:sp>
      <p:sp>
        <p:nvSpPr>
          <p:cNvPr id="12294" name="Text Box 6"/>
          <p:cNvSpPr txBox="1">
            <a:spLocks noChangeArrowheads="1"/>
          </p:cNvSpPr>
          <p:nvPr/>
        </p:nvSpPr>
        <p:spPr bwMode="auto">
          <a:xfrm>
            <a:off x="2362200" y="1524000"/>
            <a:ext cx="175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3600" b="1" dirty="0">
                <a:solidFill>
                  <a:srgbClr val="000000"/>
                </a:solidFill>
                <a:cs typeface="Traditional Arabic" pitchFamily="2" charset="-78"/>
              </a:rPr>
              <a:t>مقدَّم الحنك</a:t>
            </a:r>
            <a:endParaRPr kumimoji="0" lang="en-US" sz="3600" b="1" dirty="0">
              <a:solidFill>
                <a:srgbClr val="000000"/>
              </a:solidFill>
              <a:cs typeface="Traditional Arabic" pitchFamily="2" charset="-78"/>
            </a:endParaRPr>
          </a:p>
        </p:txBody>
      </p:sp>
      <p:sp>
        <p:nvSpPr>
          <p:cNvPr id="12295" name="Text Box 7"/>
          <p:cNvSpPr txBox="1">
            <a:spLocks noChangeArrowheads="1"/>
          </p:cNvSpPr>
          <p:nvPr/>
        </p:nvSpPr>
        <p:spPr bwMode="auto">
          <a:xfrm>
            <a:off x="2590800" y="914400"/>
            <a:ext cx="990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4000" b="1" dirty="0">
                <a:solidFill>
                  <a:srgbClr val="000000"/>
                </a:solidFill>
                <a:cs typeface="Traditional Arabic" pitchFamily="2" charset="-78"/>
              </a:rPr>
              <a:t>اللِّثة</a:t>
            </a:r>
            <a:endParaRPr kumimoji="0" lang="en-US" sz="3600" b="1" dirty="0">
              <a:solidFill>
                <a:srgbClr val="000000"/>
              </a:solidFill>
              <a:cs typeface="Traditional Arabic" pitchFamily="2" charset="-78"/>
            </a:endParaRPr>
          </a:p>
        </p:txBody>
      </p:sp>
      <p:sp>
        <p:nvSpPr>
          <p:cNvPr id="103432" name="Text Box 8"/>
          <p:cNvSpPr txBox="1">
            <a:spLocks noChangeArrowheads="1"/>
          </p:cNvSpPr>
          <p:nvPr/>
        </p:nvSpPr>
        <p:spPr bwMode="auto">
          <a:xfrm>
            <a:off x="5908675" y="701675"/>
            <a:ext cx="2743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fontAlgn="base" hangingPunct="0">
              <a:spcBef>
                <a:spcPct val="50000"/>
              </a:spcBef>
              <a:spcAft>
                <a:spcPct val="0"/>
              </a:spcAft>
              <a:defRPr/>
            </a:pPr>
            <a:r>
              <a:rPr lang="ar-SA" sz="5400" b="1">
                <a:solidFill>
                  <a:srgbClr val="000000"/>
                </a:solidFill>
                <a:effectLst>
                  <a:outerShdw blurRad="38100" dist="38100" dir="2700000" algn="tl">
                    <a:srgbClr val="C0C0C0"/>
                  </a:outerShdw>
                </a:effectLst>
                <a:cs typeface="Traditional Arabic" pitchFamily="2" charset="-78"/>
              </a:rPr>
              <a:t>الحنك الأعلى</a:t>
            </a:r>
            <a:endParaRPr lang="en-US" sz="5400" b="1">
              <a:solidFill>
                <a:srgbClr val="000000"/>
              </a:solidFill>
              <a:effectLst>
                <a:outerShdw blurRad="38100" dist="38100" dir="2700000" algn="tl">
                  <a:srgbClr val="C0C0C0"/>
                </a:outerShdw>
              </a:effectLst>
              <a:cs typeface="Traditional Arabic" pitchFamily="2" charset="-78"/>
            </a:endParaRPr>
          </a:p>
        </p:txBody>
      </p:sp>
      <p:pic>
        <p:nvPicPr>
          <p:cNvPr id="9" name="Picture 2" descr="الحنك copy">
            <a:extLst>
              <a:ext uri="{FF2B5EF4-FFF2-40B4-BE49-F238E27FC236}">
                <a16:creationId xmlns:a16="http://schemas.microsoft.com/office/drawing/2014/main" id="{23CA76E4-7285-49DA-89BA-0A00ACDE3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09600"/>
            <a:ext cx="4689475" cy="64008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645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r>
              <a:rPr lang="ar-IQ" dirty="0"/>
              <a:t>-اللسان :</a:t>
            </a:r>
          </a:p>
          <a:p>
            <a:pPr algn="r" rtl="1"/>
            <a:r>
              <a:rPr lang="ar-IQ" dirty="0"/>
              <a:t>	اللسان هو أهم عضو في عملية النطق، وإليه ينسب الكلام،</a:t>
            </a:r>
          </a:p>
          <a:p>
            <a:pPr algn="r" rtl="1"/>
            <a:r>
              <a:rPr lang="ar-IQ" dirty="0"/>
              <a:t>ويستخدم بمعني اللغة، كما في قوله تعالي : "بلسان عربي مبين" .</a:t>
            </a:r>
          </a:p>
          <a:p>
            <a:pPr algn="r" rtl="1"/>
            <a:r>
              <a:rPr lang="ar-IQ" dirty="0"/>
              <a:t>واللسان غاية في المرونة، فهو يتحرك يميناً ويساراً، ويمتد، وينكمش، ويمكن تحريكه كيفما شاء الإنسان، بحيث يلتقي بأية نقطة في فم الإنسان، ولذلك فهو يشارك في إنتاج كثير من الأصوات اللغوية.</a:t>
            </a:r>
          </a:p>
          <a:p>
            <a:pPr algn="r" rtl="1"/>
            <a:r>
              <a:rPr lang="ar-IQ" dirty="0"/>
              <a:t>ويمكن تقسيم اللسان إلى أربعة أجزاء، هي طرف اللسان أو مقدمته؛ ووسط اللسان، ومؤخرته، وحافتا اللسان أو جانباه (الأيمن والأيسر)، ولكل جزء من هذه الأجزاء دور في إنتاج الأصوات اللغوية.</a:t>
            </a:r>
          </a:p>
        </p:txBody>
      </p:sp>
    </p:spTree>
    <p:extLst>
      <p:ext uri="{BB962C8B-B14F-4D97-AF65-F5344CB8AC3E}">
        <p14:creationId xmlns:p14="http://schemas.microsoft.com/office/powerpoint/2010/main" val="1634412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descr="Les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8600"/>
            <a:ext cx="4352925"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Line 3"/>
          <p:cNvSpPr>
            <a:spLocks noChangeShapeType="1"/>
          </p:cNvSpPr>
          <p:nvPr/>
        </p:nvSpPr>
        <p:spPr bwMode="auto">
          <a:xfrm>
            <a:off x="2971800" y="5029200"/>
            <a:ext cx="2667000" cy="0"/>
          </a:xfrm>
          <a:prstGeom prst="line">
            <a:avLst/>
          </a:prstGeom>
          <a:noFill/>
          <a:ln w="381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40" name="Line 4"/>
          <p:cNvSpPr>
            <a:spLocks noChangeShapeType="1"/>
          </p:cNvSpPr>
          <p:nvPr/>
        </p:nvSpPr>
        <p:spPr bwMode="auto">
          <a:xfrm>
            <a:off x="3429000" y="4191000"/>
            <a:ext cx="1828800" cy="0"/>
          </a:xfrm>
          <a:prstGeom prst="line">
            <a:avLst/>
          </a:prstGeom>
          <a:noFill/>
          <a:ln w="381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41" name="Line 5"/>
          <p:cNvSpPr>
            <a:spLocks noChangeShapeType="1"/>
          </p:cNvSpPr>
          <p:nvPr/>
        </p:nvSpPr>
        <p:spPr bwMode="auto">
          <a:xfrm>
            <a:off x="4648200" y="6400800"/>
            <a:ext cx="2667000" cy="0"/>
          </a:xfrm>
          <a:prstGeom prst="line">
            <a:avLst/>
          </a:prstGeom>
          <a:noFill/>
          <a:ln w="25400">
            <a:solidFill>
              <a:schemeClr val="bg2"/>
            </a:solidFill>
            <a:round/>
            <a:headEnd type="triangle" w="lg"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42" name="Text Box 6"/>
          <p:cNvSpPr txBox="1">
            <a:spLocks noChangeArrowheads="1"/>
          </p:cNvSpPr>
          <p:nvPr/>
        </p:nvSpPr>
        <p:spPr bwMode="auto">
          <a:xfrm>
            <a:off x="7315200" y="6096000"/>
            <a:ext cx="1524000" cy="531813"/>
          </a:xfrm>
          <a:prstGeom prst="rect">
            <a:avLst/>
          </a:prstGeom>
          <a:solidFill>
            <a:srgbClr val="FFFF00"/>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2800" b="1">
                <a:solidFill>
                  <a:srgbClr val="000000"/>
                </a:solidFill>
                <a:cs typeface="Traditional Arabic" pitchFamily="2" charset="-78"/>
              </a:rPr>
              <a:t>رأس اللِّسان</a:t>
            </a:r>
            <a:endParaRPr kumimoji="0" lang="en-US" sz="2800" b="1">
              <a:solidFill>
                <a:srgbClr val="000000"/>
              </a:solidFill>
              <a:cs typeface="Traditional Arabic" pitchFamily="2" charset="-78"/>
            </a:endParaRPr>
          </a:p>
        </p:txBody>
      </p:sp>
      <p:sp>
        <p:nvSpPr>
          <p:cNvPr id="14343" name="Line 7"/>
          <p:cNvSpPr>
            <a:spLocks noChangeShapeType="1"/>
          </p:cNvSpPr>
          <p:nvPr/>
        </p:nvSpPr>
        <p:spPr bwMode="auto">
          <a:xfrm>
            <a:off x="2971800" y="3276600"/>
            <a:ext cx="2743200" cy="0"/>
          </a:xfrm>
          <a:prstGeom prst="line">
            <a:avLst/>
          </a:prstGeom>
          <a:noFill/>
          <a:ln w="381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grpSp>
        <p:nvGrpSpPr>
          <p:cNvPr id="14344" name="Group 8"/>
          <p:cNvGrpSpPr>
            <a:grpSpLocks/>
          </p:cNvGrpSpPr>
          <p:nvPr/>
        </p:nvGrpSpPr>
        <p:grpSpPr bwMode="auto">
          <a:xfrm>
            <a:off x="4343400" y="3505200"/>
            <a:ext cx="4511675" cy="531813"/>
            <a:chOff x="2112" y="2448"/>
            <a:chExt cx="2842" cy="335"/>
          </a:xfrm>
        </p:grpSpPr>
        <p:sp>
          <p:nvSpPr>
            <p:cNvPr id="14361" name="Line 9"/>
            <p:cNvSpPr>
              <a:spLocks noChangeShapeType="1"/>
            </p:cNvSpPr>
            <p:nvPr/>
          </p:nvSpPr>
          <p:spPr bwMode="auto">
            <a:xfrm flipV="1">
              <a:off x="2112" y="2640"/>
              <a:ext cx="1872" cy="0"/>
            </a:xfrm>
            <a:prstGeom prst="line">
              <a:avLst/>
            </a:prstGeom>
            <a:noFill/>
            <a:ln w="25400">
              <a:solidFill>
                <a:schemeClr val="bg2"/>
              </a:solidFill>
              <a:round/>
              <a:headEnd type="triangle" w="lg"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62" name="Text Box 10"/>
            <p:cNvSpPr txBox="1">
              <a:spLocks noChangeArrowheads="1"/>
            </p:cNvSpPr>
            <p:nvPr/>
          </p:nvSpPr>
          <p:spPr bwMode="auto">
            <a:xfrm>
              <a:off x="3984" y="2448"/>
              <a:ext cx="970" cy="335"/>
            </a:xfrm>
            <a:prstGeom prst="rect">
              <a:avLst/>
            </a:prstGeom>
            <a:solidFill>
              <a:srgbClr val="FFFF00"/>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2800" b="1">
                  <a:solidFill>
                    <a:srgbClr val="000000"/>
                  </a:solidFill>
                  <a:cs typeface="Traditional Arabic" pitchFamily="2" charset="-78"/>
                </a:rPr>
                <a:t>أقصى اللِّسان</a:t>
              </a:r>
              <a:endParaRPr kumimoji="0" lang="en-US" sz="2800" b="1">
                <a:solidFill>
                  <a:srgbClr val="000000"/>
                </a:solidFill>
                <a:cs typeface="Traditional Arabic" pitchFamily="2" charset="-78"/>
              </a:endParaRPr>
            </a:p>
          </p:txBody>
        </p:sp>
      </p:grpSp>
      <p:grpSp>
        <p:nvGrpSpPr>
          <p:cNvPr id="14345" name="Group 11"/>
          <p:cNvGrpSpPr>
            <a:grpSpLocks/>
          </p:cNvGrpSpPr>
          <p:nvPr/>
        </p:nvGrpSpPr>
        <p:grpSpPr bwMode="auto">
          <a:xfrm>
            <a:off x="4343400" y="4343400"/>
            <a:ext cx="4511675" cy="531813"/>
            <a:chOff x="2112" y="2448"/>
            <a:chExt cx="2842" cy="335"/>
          </a:xfrm>
        </p:grpSpPr>
        <p:sp>
          <p:nvSpPr>
            <p:cNvPr id="14359" name="Line 12"/>
            <p:cNvSpPr>
              <a:spLocks noChangeShapeType="1"/>
            </p:cNvSpPr>
            <p:nvPr/>
          </p:nvSpPr>
          <p:spPr bwMode="auto">
            <a:xfrm flipV="1">
              <a:off x="2112" y="2640"/>
              <a:ext cx="1872" cy="0"/>
            </a:xfrm>
            <a:prstGeom prst="line">
              <a:avLst/>
            </a:prstGeom>
            <a:noFill/>
            <a:ln w="25400">
              <a:solidFill>
                <a:schemeClr val="bg2"/>
              </a:solidFill>
              <a:round/>
              <a:headEnd type="triangle" w="lg"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60" name="Text Box 13"/>
            <p:cNvSpPr txBox="1">
              <a:spLocks noChangeArrowheads="1"/>
            </p:cNvSpPr>
            <p:nvPr/>
          </p:nvSpPr>
          <p:spPr bwMode="auto">
            <a:xfrm>
              <a:off x="3984" y="2448"/>
              <a:ext cx="970" cy="335"/>
            </a:xfrm>
            <a:prstGeom prst="rect">
              <a:avLst/>
            </a:prstGeom>
            <a:solidFill>
              <a:srgbClr val="FFFF00"/>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2800" b="1">
                  <a:solidFill>
                    <a:srgbClr val="000000"/>
                  </a:solidFill>
                  <a:cs typeface="Traditional Arabic" pitchFamily="2" charset="-78"/>
                </a:rPr>
                <a:t>وسط اللِّسان</a:t>
              </a:r>
              <a:endParaRPr kumimoji="0" lang="en-US" sz="2800" b="1">
                <a:solidFill>
                  <a:srgbClr val="000000"/>
                </a:solidFill>
                <a:cs typeface="Traditional Arabic" pitchFamily="2" charset="-78"/>
              </a:endParaRPr>
            </a:p>
          </p:txBody>
        </p:sp>
      </p:grpSp>
      <p:grpSp>
        <p:nvGrpSpPr>
          <p:cNvPr id="14346" name="Group 14"/>
          <p:cNvGrpSpPr>
            <a:grpSpLocks/>
          </p:cNvGrpSpPr>
          <p:nvPr/>
        </p:nvGrpSpPr>
        <p:grpSpPr bwMode="auto">
          <a:xfrm>
            <a:off x="4343400" y="5257800"/>
            <a:ext cx="4511675" cy="531813"/>
            <a:chOff x="2112" y="2448"/>
            <a:chExt cx="2842" cy="335"/>
          </a:xfrm>
        </p:grpSpPr>
        <p:sp>
          <p:nvSpPr>
            <p:cNvPr id="14357" name="Line 15"/>
            <p:cNvSpPr>
              <a:spLocks noChangeShapeType="1"/>
            </p:cNvSpPr>
            <p:nvPr/>
          </p:nvSpPr>
          <p:spPr bwMode="auto">
            <a:xfrm flipV="1">
              <a:off x="2112" y="2640"/>
              <a:ext cx="1872" cy="0"/>
            </a:xfrm>
            <a:prstGeom prst="line">
              <a:avLst/>
            </a:prstGeom>
            <a:noFill/>
            <a:ln w="25400">
              <a:solidFill>
                <a:schemeClr val="bg2"/>
              </a:solidFill>
              <a:round/>
              <a:headEnd type="triangle" w="lg"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58" name="Text Box 16"/>
            <p:cNvSpPr txBox="1">
              <a:spLocks noChangeArrowheads="1"/>
            </p:cNvSpPr>
            <p:nvPr/>
          </p:nvSpPr>
          <p:spPr bwMode="auto">
            <a:xfrm>
              <a:off x="3984" y="2448"/>
              <a:ext cx="970" cy="335"/>
            </a:xfrm>
            <a:prstGeom prst="rect">
              <a:avLst/>
            </a:prstGeom>
            <a:solidFill>
              <a:srgbClr val="FFFF00"/>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r" rtl="1" eaLnBrk="0" fontAlgn="base" hangingPunct="0">
                <a:spcBef>
                  <a:spcPct val="50000"/>
                </a:spcBef>
                <a:spcAft>
                  <a:spcPct val="0"/>
                </a:spcAft>
              </a:pPr>
              <a:r>
                <a:rPr kumimoji="0" lang="ar-SA" sz="2800" b="1">
                  <a:solidFill>
                    <a:srgbClr val="000000"/>
                  </a:solidFill>
                  <a:cs typeface="Traditional Arabic" pitchFamily="2" charset="-78"/>
                </a:rPr>
                <a:t>طرف اللِّسان</a:t>
              </a:r>
              <a:endParaRPr kumimoji="0" lang="en-US" sz="2800" b="1">
                <a:solidFill>
                  <a:srgbClr val="000000"/>
                </a:solidFill>
                <a:cs typeface="Traditional Arabic" pitchFamily="2" charset="-78"/>
              </a:endParaRPr>
            </a:p>
          </p:txBody>
        </p:sp>
      </p:grpSp>
      <p:sp>
        <p:nvSpPr>
          <p:cNvPr id="14347" name="AutoShape 17"/>
          <p:cNvSpPr>
            <a:spLocks noChangeArrowheads="1"/>
          </p:cNvSpPr>
          <p:nvPr/>
        </p:nvSpPr>
        <p:spPr bwMode="auto">
          <a:xfrm rot="5387135">
            <a:off x="3007519" y="3694906"/>
            <a:ext cx="2663825" cy="1827213"/>
          </a:xfrm>
          <a:prstGeom prst="flowChartDelay">
            <a:avLst/>
          </a:prstGeom>
          <a:noFill/>
          <a:ln w="12700">
            <a:solidFill>
              <a:srgbClr val="FFFF00"/>
            </a:solidFill>
            <a:prstDash val="dash"/>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48" name="Line 18"/>
          <p:cNvSpPr>
            <a:spLocks noChangeShapeType="1"/>
          </p:cNvSpPr>
          <p:nvPr/>
        </p:nvSpPr>
        <p:spPr bwMode="auto">
          <a:xfrm>
            <a:off x="1905000" y="5029200"/>
            <a:ext cx="1066800" cy="0"/>
          </a:xfrm>
          <a:prstGeom prst="line">
            <a:avLst/>
          </a:prstGeom>
          <a:noFill/>
          <a:ln w="25400">
            <a:solidFill>
              <a:schemeClr val="bg2"/>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49" name="Text Box 19"/>
          <p:cNvSpPr txBox="1">
            <a:spLocks noChangeArrowheads="1"/>
          </p:cNvSpPr>
          <p:nvPr/>
        </p:nvSpPr>
        <p:spPr bwMode="auto">
          <a:xfrm>
            <a:off x="228600" y="4724400"/>
            <a:ext cx="1692275" cy="531813"/>
          </a:xfrm>
          <a:prstGeom prst="rect">
            <a:avLst/>
          </a:prstGeom>
          <a:solidFill>
            <a:srgbClr val="FFFF00"/>
          </a:solidFill>
          <a:ln w="12700">
            <a:solidFill>
              <a:schemeClr val="bg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2800" b="1">
                <a:solidFill>
                  <a:srgbClr val="000000"/>
                </a:solidFill>
                <a:cs typeface="Traditional Arabic" pitchFamily="2" charset="-78"/>
              </a:rPr>
              <a:t>حافَّة اللِّسان</a:t>
            </a:r>
            <a:endParaRPr kumimoji="0" lang="en-US" b="1">
              <a:solidFill>
                <a:srgbClr val="000000"/>
              </a:solidFill>
              <a:cs typeface="Traditional Arabic" pitchFamily="2" charset="-78"/>
            </a:endParaRPr>
          </a:p>
        </p:txBody>
      </p:sp>
      <p:sp>
        <p:nvSpPr>
          <p:cNvPr id="14350" name="Line 20"/>
          <p:cNvSpPr>
            <a:spLocks noChangeShapeType="1"/>
          </p:cNvSpPr>
          <p:nvPr/>
        </p:nvSpPr>
        <p:spPr bwMode="auto">
          <a:xfrm>
            <a:off x="2362200" y="6400800"/>
            <a:ext cx="1447800" cy="0"/>
          </a:xfrm>
          <a:prstGeom prst="line">
            <a:avLst/>
          </a:prstGeom>
          <a:noFill/>
          <a:ln w="25400">
            <a:solidFill>
              <a:schemeClr val="bg2"/>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4351" name="Line 21"/>
          <p:cNvSpPr>
            <a:spLocks noChangeShapeType="1"/>
          </p:cNvSpPr>
          <p:nvPr/>
        </p:nvSpPr>
        <p:spPr bwMode="auto">
          <a:xfrm>
            <a:off x="2362200" y="3505200"/>
            <a:ext cx="533400" cy="0"/>
          </a:xfrm>
          <a:prstGeom prst="line">
            <a:avLst/>
          </a:prstGeom>
          <a:noFill/>
          <a:ln w="25400">
            <a:solidFill>
              <a:schemeClr val="bg2"/>
            </a:solidFill>
            <a:round/>
            <a:headEnd type="non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
        <p:nvSpPr>
          <p:cNvPr id="105494" name="Text Box 22"/>
          <p:cNvSpPr txBox="1">
            <a:spLocks noChangeArrowheads="1"/>
          </p:cNvSpPr>
          <p:nvPr/>
        </p:nvSpPr>
        <p:spPr bwMode="auto">
          <a:xfrm>
            <a:off x="6629400" y="838200"/>
            <a:ext cx="2209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fontAlgn="base" hangingPunct="0">
              <a:spcBef>
                <a:spcPct val="50000"/>
              </a:spcBef>
              <a:spcAft>
                <a:spcPct val="0"/>
              </a:spcAft>
              <a:defRPr/>
            </a:pPr>
            <a:r>
              <a:rPr lang="ar-SA" sz="4000" b="1">
                <a:solidFill>
                  <a:srgbClr val="000000"/>
                </a:solidFill>
                <a:effectLst>
                  <a:outerShdw blurRad="38100" dist="38100" dir="2700000" algn="tl">
                    <a:srgbClr val="C0C0C0"/>
                  </a:outerShdw>
                </a:effectLst>
                <a:cs typeface="Traditional Arabic" pitchFamily="2" charset="-78"/>
              </a:rPr>
              <a:t>أقسام اللِّسان</a:t>
            </a:r>
            <a:endParaRPr lang="en-US" sz="4000" b="1">
              <a:solidFill>
                <a:srgbClr val="000000"/>
              </a:solidFill>
              <a:effectLst>
                <a:outerShdw blurRad="38100" dist="38100" dir="2700000" algn="tl">
                  <a:srgbClr val="C0C0C0"/>
                </a:outerShdw>
              </a:effectLst>
              <a:cs typeface="Traditional Arabic" pitchFamily="2" charset="-78"/>
            </a:endParaRPr>
          </a:p>
        </p:txBody>
      </p:sp>
      <p:sp>
        <p:nvSpPr>
          <p:cNvPr id="14353" name="Text Box 23"/>
          <p:cNvSpPr txBox="1">
            <a:spLocks noChangeArrowheads="1"/>
          </p:cNvSpPr>
          <p:nvPr/>
        </p:nvSpPr>
        <p:spPr bwMode="auto">
          <a:xfrm rot="-32415">
            <a:off x="2133600" y="29718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2800" b="1">
                <a:solidFill>
                  <a:srgbClr val="000000"/>
                </a:solidFill>
                <a:cs typeface="Traditional Arabic" pitchFamily="2" charset="-78"/>
              </a:rPr>
              <a:t>أقصى</a:t>
            </a:r>
            <a:endParaRPr kumimoji="0" lang="en-US">
              <a:solidFill>
                <a:srgbClr val="000000"/>
              </a:solidFill>
            </a:endParaRPr>
          </a:p>
        </p:txBody>
      </p:sp>
      <p:sp>
        <p:nvSpPr>
          <p:cNvPr id="14354" name="Text Box 24"/>
          <p:cNvSpPr txBox="1">
            <a:spLocks noChangeArrowheads="1"/>
          </p:cNvSpPr>
          <p:nvPr/>
        </p:nvSpPr>
        <p:spPr bwMode="auto">
          <a:xfrm rot="14764">
            <a:off x="2286000" y="51054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2800" b="1">
                <a:solidFill>
                  <a:srgbClr val="000000"/>
                </a:solidFill>
                <a:cs typeface="Traditional Arabic" pitchFamily="2" charset="-78"/>
              </a:rPr>
              <a:t>أدنى</a:t>
            </a:r>
            <a:endParaRPr kumimoji="0" lang="en-US">
              <a:solidFill>
                <a:srgbClr val="000000"/>
              </a:solidFill>
            </a:endParaRPr>
          </a:p>
        </p:txBody>
      </p:sp>
      <p:sp>
        <p:nvSpPr>
          <p:cNvPr id="14355" name="Text Box 25"/>
          <p:cNvSpPr txBox="1">
            <a:spLocks noChangeArrowheads="1"/>
          </p:cNvSpPr>
          <p:nvPr/>
        </p:nvSpPr>
        <p:spPr bwMode="auto">
          <a:xfrm rot="58517">
            <a:off x="2514600" y="5943600"/>
            <a:ext cx="91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Times New Roman" pitchFamily="18" charset="0"/>
                <a:cs typeface="Times New Roman" pitchFamily="18" charset="0"/>
              </a:defRPr>
            </a:lvl1pPr>
            <a:lvl2pPr marL="742950" indent="-285750">
              <a:defRPr kumimoji="1" sz="2400">
                <a:solidFill>
                  <a:schemeClr val="tx1"/>
                </a:solidFill>
                <a:latin typeface="Times New Roman" pitchFamily="18" charset="0"/>
                <a:cs typeface="Times New Roman" pitchFamily="18" charset="0"/>
              </a:defRPr>
            </a:lvl2pPr>
            <a:lvl3pPr marL="1143000" indent="-228600">
              <a:defRPr kumimoji="1" sz="2400">
                <a:solidFill>
                  <a:schemeClr val="tx1"/>
                </a:solidFill>
                <a:latin typeface="Times New Roman" pitchFamily="18" charset="0"/>
                <a:cs typeface="Times New Roman" pitchFamily="18" charset="0"/>
              </a:defRPr>
            </a:lvl3pPr>
            <a:lvl4pPr marL="1600200" indent="-228600">
              <a:defRPr kumimoji="1" sz="2400">
                <a:solidFill>
                  <a:schemeClr val="tx1"/>
                </a:solidFill>
                <a:latin typeface="Times New Roman" pitchFamily="18" charset="0"/>
                <a:cs typeface="Times New Roman" pitchFamily="18" charset="0"/>
              </a:defRPr>
            </a:lvl4pPr>
            <a:lvl5pPr marL="2057400" indent="-228600">
              <a:defRPr kumimoji="1"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cs typeface="Times New Roman" pitchFamily="18" charset="0"/>
              </a:defRPr>
            </a:lvl9pPr>
          </a:lstStyle>
          <a:p>
            <a:pPr algn="ctr" rtl="1" eaLnBrk="0" fontAlgn="base" hangingPunct="0">
              <a:spcBef>
                <a:spcPct val="50000"/>
              </a:spcBef>
              <a:spcAft>
                <a:spcPct val="0"/>
              </a:spcAft>
            </a:pPr>
            <a:r>
              <a:rPr kumimoji="0" lang="ar-SA" sz="2800" b="1">
                <a:solidFill>
                  <a:srgbClr val="000000"/>
                </a:solidFill>
                <a:cs typeface="Traditional Arabic" pitchFamily="2" charset="-78"/>
              </a:rPr>
              <a:t>منتهى</a:t>
            </a:r>
            <a:endParaRPr kumimoji="0" lang="en-US">
              <a:solidFill>
                <a:srgbClr val="000000"/>
              </a:solidFill>
            </a:endParaRPr>
          </a:p>
        </p:txBody>
      </p:sp>
      <p:sp>
        <p:nvSpPr>
          <p:cNvPr id="14356" name="Line 26"/>
          <p:cNvSpPr>
            <a:spLocks noChangeShapeType="1"/>
          </p:cNvSpPr>
          <p:nvPr/>
        </p:nvSpPr>
        <p:spPr bwMode="auto">
          <a:xfrm>
            <a:off x="2362200" y="3505200"/>
            <a:ext cx="0" cy="289560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1" lang="en-US" sz="2400">
              <a:solidFill>
                <a:srgbClr val="FFFFFF"/>
              </a:solidFill>
            </a:endParaRPr>
          </a:p>
        </p:txBody>
      </p:sp>
    </p:spTree>
    <p:extLst>
      <p:ext uri="{BB962C8B-B14F-4D97-AF65-F5344CB8AC3E}">
        <p14:creationId xmlns:p14="http://schemas.microsoft.com/office/powerpoint/2010/main" val="61728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b="1" dirty="0"/>
              <a:t>-الحلــق :</a:t>
            </a:r>
            <a:endParaRPr lang="en-US" dirty="0"/>
          </a:p>
          <a:p>
            <a:pPr algn="r" rtl="1"/>
            <a:r>
              <a:rPr lang="ar-SA" dirty="0"/>
              <a:t>	الحلق هو الجزء الذي يلي جذر اللسان حتي الحنجرة، فهو واقع بين مؤخرة سقف الفم والحنجرة، </a:t>
            </a:r>
            <a:r>
              <a:rPr lang="ar-EG" dirty="0"/>
              <a:t>(( </a:t>
            </a:r>
            <a:r>
              <a:rPr lang="ar-SA" dirty="0"/>
              <a:t>وهو عبارة عن تجويف في الحلق من اللسان، ويحد به أماماً، وبما يسمي الحائط الخلفي للحلق من الخلف، وهذا الحائط الخلفي ليس إلا عظام العنق، مغطاة بما يكسوها من اللحم </a:t>
            </a:r>
            <a:r>
              <a:rPr lang="ar-EG" dirty="0"/>
              <a:t>))</a:t>
            </a:r>
            <a:r>
              <a:rPr lang="ar-SA" dirty="0"/>
              <a:t>.</a:t>
            </a:r>
            <a:endParaRPr lang="en-US" dirty="0"/>
          </a:p>
          <a:p>
            <a:pPr algn="r" rtl="1"/>
            <a:r>
              <a:rPr lang="ar-SA" dirty="0"/>
              <a:t>	</a:t>
            </a:r>
            <a:r>
              <a:rPr lang="ar-EG" dirty="0"/>
              <a:t>(( </a:t>
            </a:r>
            <a:r>
              <a:rPr lang="ar-SA" dirty="0"/>
              <a:t>وفي مقدمة الحلق منطبقاً على جذر اللسان ما يسمي بلسان المزمار، وهو قطعة من اللحم، لا تتحرك ذاتياً، ولكن تتحرك بحركة اللسان، وتؤدي وظيفته </a:t>
            </a:r>
            <a:r>
              <a:rPr lang="ar-EG" dirty="0"/>
              <a:t>ص</a:t>
            </a:r>
            <a:r>
              <a:rPr lang="ar-SA" dirty="0"/>
              <a:t>مام القص</a:t>
            </a:r>
            <a:r>
              <a:rPr lang="ar-EG" dirty="0"/>
              <a:t>ب</a:t>
            </a:r>
            <a:r>
              <a:rPr lang="ar-SA" dirty="0"/>
              <a:t>ة الهوائية، يسدها لئلا يؤذيها الطعام النازل إلى المر</a:t>
            </a:r>
            <a:r>
              <a:rPr lang="ar-EG" dirty="0"/>
              <a:t>يء </a:t>
            </a:r>
            <a:r>
              <a:rPr lang="ar-SA" dirty="0"/>
              <a:t>ومن خلفها</a:t>
            </a:r>
            <a:r>
              <a:rPr lang="ar-KW" baseline="30000" dirty="0"/>
              <a:t> </a:t>
            </a:r>
            <a:r>
              <a:rPr lang="ar-EG" dirty="0"/>
              <a:t>)).</a:t>
            </a:r>
            <a:endParaRPr lang="en-US" dirty="0"/>
          </a:p>
        </p:txBody>
      </p:sp>
    </p:spTree>
    <p:extLst>
      <p:ext uri="{BB962C8B-B14F-4D97-AF65-F5344CB8AC3E}">
        <p14:creationId xmlns:p14="http://schemas.microsoft.com/office/powerpoint/2010/main" val="4085533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b="1" dirty="0"/>
              <a:t>الحنجــرة :</a:t>
            </a:r>
            <a:endParaRPr lang="en-US" dirty="0"/>
          </a:p>
          <a:p>
            <a:pPr algn="r" rtl="1"/>
            <a:r>
              <a:rPr lang="ar-EG" dirty="0"/>
              <a:t>	الحنجرة تقع في أسفل الفراغ الحلقي، وتُكَوِّن الجزء الأعلي من القصبة الهوائية، وهي الممر المؤدي إلى الرئتين. وهي أشبه بحجرة ذات اتساع معين، ومكونة من عدد من الغضاريف، أحدها وهو الجزء العلوي منها ناقص الاستدارة من الخلف وعريض بارز من الأمام، ويعرف الجزء الأمامي منه بتفاحة آدم، أما الغضروف الثاني فهو كامل الاستدارة، والثالث مكون من قطعتين موضوعتين فوق الغضروف الثاني من الخلف</a:t>
            </a:r>
            <a:r>
              <a:rPr lang="en-US" baseline="30000" dirty="0"/>
              <a:t>.</a:t>
            </a:r>
            <a:endParaRPr lang="en-US" dirty="0"/>
          </a:p>
          <a:p>
            <a:pPr algn="r" rtl="1"/>
            <a:endParaRPr lang="en-US" dirty="0"/>
          </a:p>
        </p:txBody>
      </p:sp>
    </p:spTree>
    <p:extLst>
      <p:ext uri="{BB962C8B-B14F-4D97-AF65-F5344CB8AC3E}">
        <p14:creationId xmlns:p14="http://schemas.microsoft.com/office/powerpoint/2010/main" val="1382164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مخارج نطق الأصوات العربية</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752600"/>
            <a:ext cx="7100559" cy="4389437"/>
          </a:xfrm>
        </p:spPr>
      </p:pic>
    </p:spTree>
    <p:extLst>
      <p:ext uri="{BB962C8B-B14F-4D97-AF65-F5344CB8AC3E}">
        <p14:creationId xmlns:p14="http://schemas.microsoft.com/office/powerpoint/2010/main" val="1612843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endParaRPr lang="ar-IQ" dirty="0"/>
          </a:p>
          <a:p>
            <a:pPr algn="ctr" rtl="1"/>
            <a:endParaRPr lang="ar-IQ" dirty="0"/>
          </a:p>
          <a:p>
            <a:pPr algn="ctr" rtl="1"/>
            <a:r>
              <a:rPr lang="ar-SA" dirty="0"/>
              <a:t>الفصل الثاني</a:t>
            </a:r>
            <a:endParaRPr lang="en-US" dirty="0"/>
          </a:p>
          <a:p>
            <a:pPr marL="0" indent="0" rtl="1">
              <a:buNone/>
            </a:pPr>
            <a:r>
              <a:rPr lang="ar-EG" dirty="0"/>
              <a:t> </a:t>
            </a:r>
            <a:endParaRPr lang="en-US" dirty="0"/>
          </a:p>
          <a:p>
            <a:pPr algn="ctr" rtl="1"/>
            <a:r>
              <a:rPr lang="ar-SA" dirty="0"/>
              <a:t>تصنيف الأصوات</a:t>
            </a:r>
            <a:endParaRPr lang="en-US" dirty="0"/>
          </a:p>
        </p:txBody>
      </p:sp>
    </p:spTree>
    <p:extLst>
      <p:ext uri="{BB962C8B-B14F-4D97-AF65-F5344CB8AC3E}">
        <p14:creationId xmlns:p14="http://schemas.microsoft.com/office/powerpoint/2010/main" val="2236891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يقسم اللغويون المحدثون الأصوات اللغوية إلى قسمين رئيسيين، أحدهما الأصوات الصامتة أو الساكنة </a:t>
            </a:r>
            <a:r>
              <a:rPr lang="en-US" dirty="0"/>
              <a:t>Consonants</a:t>
            </a:r>
            <a:r>
              <a:rPr lang="ar-OM" dirty="0"/>
              <a:t>، والآخر الأصوات الصائتة أو المتحركة أو الحركات </a:t>
            </a:r>
            <a:r>
              <a:rPr lang="en-US" dirty="0"/>
              <a:t>Vowels</a:t>
            </a:r>
          </a:p>
          <a:p>
            <a:pPr algn="r" rtl="1"/>
            <a:endParaRPr lang="en-US" dirty="0"/>
          </a:p>
        </p:txBody>
      </p:sp>
    </p:spTree>
    <p:extLst>
      <p:ext uri="{BB962C8B-B14F-4D97-AF65-F5344CB8AC3E}">
        <p14:creationId xmlns:p14="http://schemas.microsoft.com/office/powerpoint/2010/main" val="93931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يصدر الدماغ ايعازا الى جهاز النطق حيث ينفذ هذا الاخير الايعاز وينطق الاصوات المطلوبة . </a:t>
            </a:r>
            <a:r>
              <a:rPr lang="ar-IQ"/>
              <a:t>فعلم </a:t>
            </a:r>
            <a:r>
              <a:rPr lang="ar-IQ" dirty="0"/>
              <a:t>الاصوات يدرس </a:t>
            </a:r>
          </a:p>
          <a:p>
            <a:pPr marL="0" indent="0" algn="r" rtl="1">
              <a:buNone/>
            </a:pPr>
            <a:r>
              <a:rPr lang="ar-IQ" dirty="0"/>
              <a:t>عملية التنفيذ فقط اما قبل ذلك فميدان علم النفس اللغوي</a:t>
            </a:r>
          </a:p>
          <a:p>
            <a:pPr marL="0" indent="0" algn="r" rtl="1">
              <a:buNone/>
            </a:pPr>
            <a:r>
              <a:rPr lang="ar-IQ" sz="3600" b="1" dirty="0"/>
              <a:t>يمكن تلخيص عملية اصدار الكلام على النحو الاتي:</a:t>
            </a:r>
          </a:p>
          <a:p>
            <a:pPr marL="0" indent="0" algn="r" rtl="1">
              <a:buNone/>
            </a:pPr>
            <a:r>
              <a:rPr lang="ar-IQ" dirty="0"/>
              <a:t>تحدث حركات اعضاء النطق اضطرابات في الهواء مما يؤدي الى ضغط جوي تصطدم بعده الموجات الصوتية باذن السامع فيلتقي السامع الرمز الصوتي ويفكه في اذنه .</a:t>
            </a:r>
          </a:p>
          <a:p>
            <a:pPr marL="0" indent="0" algn="r" rtl="1">
              <a:buNone/>
            </a:pPr>
            <a:endParaRPr lang="en-US" dirty="0"/>
          </a:p>
        </p:txBody>
      </p:sp>
    </p:spTree>
    <p:extLst>
      <p:ext uri="{BB962C8B-B14F-4D97-AF65-F5344CB8AC3E}">
        <p14:creationId xmlns:p14="http://schemas.microsoft.com/office/powerpoint/2010/main" val="144927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OM" dirty="0"/>
              <a:t>والمعيار الذي اعتمد عليه اللغويون في هذا التقسيم هو كيفية مرور الهواء من الرئتين إلى الخارج، فإذا ضاق مجري الهواء أو عاق مروره عائق كان الصوت صامتاً، وإذا اندفع إلى الخارج دون عوائق كان الصوت صائتاً،   (( فالصوت الصامت إذن هو ... الذي يحدث أثناء النطق به اعتراض أو عائق في مجري الهواء، سواء أكان الاعتراض كاملاً ... أو كان الاعتراض اعتراضاً جزئياً من شأنه أن يسمح بمرور الهواء ولكن بصورة نتج عنها احتكاك مسموع</a:t>
            </a:r>
            <a:r>
              <a:rPr lang="ar-IQ" dirty="0"/>
              <a:t>))</a:t>
            </a:r>
            <a:endParaRPr lang="en-US" dirty="0"/>
          </a:p>
        </p:txBody>
      </p:sp>
    </p:spTree>
    <p:extLst>
      <p:ext uri="{BB962C8B-B14F-4D97-AF65-F5344CB8AC3E}">
        <p14:creationId xmlns:p14="http://schemas.microsoft.com/office/powerpoint/2010/main" val="816232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EG" dirty="0"/>
              <a:t>أما الأصوات الصائتة</a:t>
            </a:r>
            <a:r>
              <a:rPr lang="ar-OM" dirty="0"/>
              <a:t>: (( أصوات مجهورة ، يندفع الهواء –عند النطق بها- حراً، دون أن يعوقه عائق يمنع خروجه، أو يضيق مجراه في الفم</a:t>
            </a:r>
            <a:r>
              <a:rPr lang="ar-IQ" dirty="0"/>
              <a:t>))</a:t>
            </a:r>
          </a:p>
          <a:p>
            <a:pPr algn="r" rtl="1"/>
            <a:r>
              <a:rPr lang="ar-EG" dirty="0"/>
              <a:t>وتنقسم الأصوات الصائتة إلى صوائت (حركات) قصيرة، وصوائت طويلة، والصوائت القصيرة هي الكسرة والضمة والفتحة، والصوائت الطويلة هي الياء في مثل : عزيز، والواو في مثل : غفور، والألف في مثل : قادر. والصوائت الطويلة في اصطلاح المحدثين هي حروف المد واللين في اصطلاح القدماء.</a:t>
            </a:r>
            <a:endParaRPr lang="en-US" dirty="0"/>
          </a:p>
        </p:txBody>
      </p:sp>
    </p:spTree>
    <p:extLst>
      <p:ext uri="{BB962C8B-B14F-4D97-AF65-F5344CB8AC3E}">
        <p14:creationId xmlns:p14="http://schemas.microsoft.com/office/powerpoint/2010/main" val="46134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أما الصوائت القصيرة (الحركات) فهي أبعاض الصوائت الطويلة (حروف المد واللين)، يقول ابن جني : </a:t>
            </a:r>
            <a:r>
              <a:rPr lang="ar-OM" dirty="0"/>
              <a:t>(( </a:t>
            </a:r>
            <a:r>
              <a:rPr lang="ar-EG" dirty="0"/>
              <a:t>اعلم أن الحركات أبعاض حروف المد واللين، وهي الألف والياء والواو، فكما أن هذه الحروف ثلاثة، فكذلك الحركات ثلاث، وهي الفتحة، والكسرة، والضمة، فالفتحة بعض الألف، والكسرة بعض الياء، والضمة بعض الواو، وقد كان متقدموا النحويين يسمون الفتحة الألف الصغيرة، والكسرة الياء الصغيرة، والضمة الواو الصغيرة</a:t>
            </a:r>
            <a:r>
              <a:rPr lang="ar-IQ" dirty="0"/>
              <a:t>))</a:t>
            </a:r>
            <a:endParaRPr lang="en-US" dirty="0"/>
          </a:p>
        </p:txBody>
      </p:sp>
    </p:spTree>
    <p:extLst>
      <p:ext uri="{BB962C8B-B14F-4D97-AF65-F5344CB8AC3E}">
        <p14:creationId xmlns:p14="http://schemas.microsoft.com/office/powerpoint/2010/main" val="1708515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EG" dirty="0"/>
              <a:t>والحركات الطويلة هي حركات قصيرة مُشْبَعَة، </a:t>
            </a:r>
            <a:r>
              <a:rPr lang="ar-OM" dirty="0"/>
              <a:t>(( </a:t>
            </a:r>
            <a:r>
              <a:rPr lang="ar-EG" dirty="0"/>
              <a:t>الواو الممدودة اللينة ضمة مشبعة، والياء الممدودة اللينة كسرة مشبعة، والألف الممدودة فتحة مشبعة</a:t>
            </a:r>
            <a:r>
              <a:rPr lang="ar-OM" dirty="0"/>
              <a:t>))</a:t>
            </a:r>
            <a:r>
              <a:rPr lang="ar-EG" dirty="0"/>
              <a:t>، والإشباع يعني امتداد النَّفَس في نطق الحركات الطويلة امتداداً أطول في الزمن من امتداده في نطق الحركات القصيرة، يقول د. رمضان عبد التواب: </a:t>
            </a:r>
            <a:r>
              <a:rPr lang="ar-OM" dirty="0"/>
              <a:t>(( </a:t>
            </a:r>
            <a:r>
              <a:rPr lang="ar-EG" dirty="0"/>
              <a:t>والفرق بين الحركات القصيرة والطويلة فرق في </a:t>
            </a:r>
            <a:r>
              <a:rPr lang="ar-EG" b="1" dirty="0"/>
              <a:t>الكمية</a:t>
            </a:r>
            <a:r>
              <a:rPr lang="ar-EG" dirty="0"/>
              <a:t> لا في الكيفية، بمعني أن وضع اللسان في كليهما واحد، ولكن الزمن يقصر ويطول في كل صوت، فإذا قصر كان الصوت قصيراً، وإذا طال كان الصوت طويلاً. والذي يحدد الطول والقصر هنا هو العرف اللغوي عند أصحاب اللغة</a:t>
            </a:r>
            <a:r>
              <a:rPr lang="en-US" dirty="0"/>
              <a:t> </a:t>
            </a:r>
            <a:r>
              <a:rPr lang="ar-IQ" dirty="0"/>
              <a:t>))</a:t>
            </a:r>
            <a:endParaRPr lang="en-US" dirty="0"/>
          </a:p>
        </p:txBody>
      </p:sp>
    </p:spTree>
    <p:extLst>
      <p:ext uri="{BB962C8B-B14F-4D97-AF65-F5344CB8AC3E}">
        <p14:creationId xmlns:p14="http://schemas.microsoft.com/office/powerpoint/2010/main" val="665988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كيفية نطق الصوائت</a:t>
            </a:r>
            <a:endParaRPr lang="en-US" dirty="0"/>
          </a:p>
        </p:txBody>
      </p:sp>
      <p:sp>
        <p:nvSpPr>
          <p:cNvPr id="3" name="Content Placeholder 2"/>
          <p:cNvSpPr>
            <a:spLocks noGrp="1"/>
          </p:cNvSpPr>
          <p:nvPr>
            <p:ph idx="1"/>
          </p:nvPr>
        </p:nvSpPr>
        <p:spPr/>
        <p:txBody>
          <a:bodyPr>
            <a:normAutofit/>
          </a:bodyPr>
          <a:lstStyle/>
          <a:p>
            <a:pPr algn="r" rtl="1"/>
            <a:r>
              <a:rPr lang="ar-EG" dirty="0"/>
              <a:t>أما كيفية نطق الصوائت القصيرة والطويلة فيتوقف على حركة اللسان تجاه سقف الحنك، ويمكن توضيح ذلك على النحو التالي :</a:t>
            </a:r>
            <a:endParaRPr lang="en-US" dirty="0"/>
          </a:p>
          <a:p>
            <a:pPr lvl="0" algn="r" rtl="1"/>
            <a:r>
              <a:rPr lang="ar-EG" dirty="0"/>
              <a:t>إذا ارتفعت مقدمة اللسان تجاه الحنك، بحيث يمر الهواء الصادر من الرئتين بينهما (مقدمة اللسان ووسط الحنك) دون احتكاك، مع اهتزاز الأوتار الصوتية –نتج صوت الكسرة، فإذا طال زمن مرور الهواء نتج صوت الياء اللينة.</a:t>
            </a:r>
            <a:endParaRPr lang="en-US" dirty="0"/>
          </a:p>
        </p:txBody>
      </p:sp>
    </p:spTree>
    <p:extLst>
      <p:ext uri="{BB962C8B-B14F-4D97-AF65-F5344CB8AC3E}">
        <p14:creationId xmlns:p14="http://schemas.microsoft.com/office/powerpoint/2010/main" val="487823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lgn="r" rtl="1"/>
            <a:r>
              <a:rPr lang="ar-EG" dirty="0"/>
              <a:t>إذا ارتفعت مؤخرة اللسان تجاه سقف الحنك، بحيث يمر الهواء الصادر من الرئتين بينهما (مؤخرة اللسان وسقف الحنك) دون احتكاك، مع اهتزاز الأوتار الصوتية وامتداد الشفتين باستدارة إلى الأمام، ينتج صوت الضمة، فإذا طال زمن مرور الهواء نتج صوت الواو اللينة.</a:t>
            </a:r>
            <a:endParaRPr lang="en-US" dirty="0"/>
          </a:p>
          <a:p>
            <a:pPr lvl="0" algn="r" rtl="1"/>
            <a:r>
              <a:rPr lang="ar-EG" dirty="0"/>
              <a:t>إذا بقي اللسان مستوياً في الفم، مع ارتفاع ضئيل جداً لمؤخرته، بحيث يخرج الهواء من الرئتين إلى الخارج دون احتكاك مع اهتزاز الأوتار الصوتية، نتج صوت الفتحة، فإذا طال زمن مرور الهواء نتج صوت الألف اللينة.</a:t>
            </a:r>
            <a:endParaRPr lang="en-US" dirty="0"/>
          </a:p>
          <a:p>
            <a:pPr algn="l" rtl="1"/>
            <a:endParaRPr lang="en-US" dirty="0"/>
          </a:p>
          <a:p>
            <a:pPr algn="l" rtl="1"/>
            <a:endParaRPr lang="en-US" dirty="0"/>
          </a:p>
        </p:txBody>
      </p:sp>
    </p:spTree>
    <p:extLst>
      <p:ext uri="{BB962C8B-B14F-4D97-AF65-F5344CB8AC3E}">
        <p14:creationId xmlns:p14="http://schemas.microsoft.com/office/powerpoint/2010/main" val="3489407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وتجدر الإشارة هنا إلى أن ارتفاع مقدمة اللسان نحو سقف الحنك في نطق الكسرة ، وارتفاع مؤخرة اللسان تجاه أقصي الحنك في نطق صوت  الضمة– يجعل مجري الهواء الصادر من الرئتين ضيقاً، ولذلك تسمي الضمة والكسرة "أصوات العلة الضيقة". أما الفتحة فيكون اللسان في نطقها مستوياً في الفم، فيكون مجري الهواء الصادر من الرئتين متسعاً، ولذلك تعد الفتحة "صوت العلة المتسع"، ويمكن توضيح كيفية نطق الكسرة وياء المد، والضمة وواو المد، والفتحة والألف بالأشكال التقريبية الآتية :</a:t>
            </a:r>
            <a:endParaRPr lang="en-US" dirty="0"/>
          </a:p>
        </p:txBody>
      </p:sp>
    </p:spTree>
    <p:extLst>
      <p:ext uri="{BB962C8B-B14F-4D97-AF65-F5344CB8AC3E}">
        <p14:creationId xmlns:p14="http://schemas.microsoft.com/office/powerpoint/2010/main" val="2518178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r" rtl="1"/>
            <a:r>
              <a:rPr lang="ar-SA" b="1" dirty="0"/>
              <a:t>-نطق الكسرة وياء المد :</a:t>
            </a:r>
            <a:r>
              <a:rPr lang="ar-EG" b="1" dirty="0"/>
              <a:t> 	</a:t>
            </a:r>
            <a:r>
              <a:rPr lang="ar-EG" dirty="0"/>
              <a:t>                                                                                                                                                                                                                                                                                                                               ــــــــــــــــــ    سقف الحنك</a:t>
            </a:r>
            <a:endParaRPr lang="en-US" dirty="0"/>
          </a:p>
          <a:p>
            <a:pPr algn="r" rtl="1"/>
            <a:r>
              <a:rPr lang="ar-EG" dirty="0"/>
              <a:t>                                         الهــواء</a:t>
            </a:r>
            <a:endParaRPr lang="en-US" dirty="0"/>
          </a:p>
          <a:p>
            <a:pPr algn="r" rtl="1"/>
            <a:r>
              <a:rPr lang="ar-EG" dirty="0"/>
              <a:t>ــــــــــــــــــ     اللـسـان</a:t>
            </a:r>
            <a:endParaRPr lang="en-US" dirty="0"/>
          </a:p>
          <a:p>
            <a:pPr algn="r" rtl="1"/>
            <a:r>
              <a:rPr lang="ar-EG" b="1" dirty="0"/>
              <a:t> </a:t>
            </a:r>
            <a:endParaRPr lang="en-US" dirty="0"/>
          </a:p>
          <a:p>
            <a:pPr algn="r" rtl="1"/>
            <a:r>
              <a:rPr lang="ar-EG" b="1" dirty="0"/>
              <a:t>2</a:t>
            </a:r>
            <a:r>
              <a:rPr lang="ar-SA" b="1" dirty="0"/>
              <a:t>-نطق الضمة وواو المد :</a:t>
            </a:r>
            <a:endParaRPr lang="en-US" dirty="0"/>
          </a:p>
          <a:p>
            <a:pPr algn="r" rtl="1"/>
            <a:r>
              <a:rPr lang="ar-EG" dirty="0"/>
              <a:t>ــــــــــــــــــ    سقف الحنك</a:t>
            </a:r>
            <a:endParaRPr lang="en-US" dirty="0"/>
          </a:p>
          <a:p>
            <a:pPr algn="r" rtl="1"/>
            <a:r>
              <a:rPr lang="ar-EG" dirty="0"/>
              <a:t>                                          الهــواء</a:t>
            </a:r>
            <a:endParaRPr lang="en-US" dirty="0"/>
          </a:p>
          <a:p>
            <a:pPr algn="r" rtl="1"/>
            <a:r>
              <a:rPr lang="ar-EG" dirty="0"/>
              <a:t>ــــــــــــــــــ     اللـسـان</a:t>
            </a:r>
            <a:endParaRPr lang="en-US" dirty="0"/>
          </a:p>
          <a:p>
            <a:pPr algn="r" rtl="1"/>
            <a:r>
              <a:rPr lang="ar-EG" b="1" dirty="0"/>
              <a:t> </a:t>
            </a:r>
            <a:endParaRPr lang="en-US" dirty="0"/>
          </a:p>
          <a:p>
            <a:pPr algn="r" rtl="1"/>
            <a:r>
              <a:rPr lang="ar-SA" b="1" dirty="0"/>
              <a:t>3-نطق الفتحة والألف :</a:t>
            </a:r>
            <a:endParaRPr lang="en-US" dirty="0"/>
          </a:p>
          <a:p>
            <a:pPr algn="r" rtl="1"/>
            <a:r>
              <a:rPr lang="ar-EG" dirty="0"/>
              <a:t>ــــــــــــــــــ     سقف الحنك</a:t>
            </a:r>
            <a:endParaRPr lang="en-US" dirty="0"/>
          </a:p>
          <a:p>
            <a:pPr algn="r" rtl="1"/>
            <a:r>
              <a:rPr lang="ar-EG" dirty="0"/>
              <a:t>                                           الهــواء</a:t>
            </a:r>
            <a:endParaRPr lang="en-US" dirty="0"/>
          </a:p>
          <a:p>
            <a:pPr algn="r" rtl="1"/>
            <a:r>
              <a:rPr lang="ar-EG" dirty="0"/>
              <a:t>ــــــــــــــــــ      اللـسـان</a:t>
            </a:r>
            <a:endParaRPr lang="en-US" dirty="0"/>
          </a:p>
          <a:p>
            <a:pPr algn="r" rtl="1"/>
            <a:endParaRPr lang="en-US" dirty="0"/>
          </a:p>
        </p:txBody>
      </p:sp>
    </p:spTree>
    <p:extLst>
      <p:ext uri="{BB962C8B-B14F-4D97-AF65-F5344CB8AC3E}">
        <p14:creationId xmlns:p14="http://schemas.microsoft.com/office/powerpoint/2010/main" val="2391033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EG" b="1" dirty="0"/>
              <a:t>أما الأصوات الصامتة : </a:t>
            </a:r>
            <a:r>
              <a:rPr lang="ar-EG" dirty="0"/>
              <a:t>فتشمل كل الأصوات الأخري، أي : تشمل كل الأصوات ما عدا الصوائت القصيرة (الحركات)، والصوائت الطويلة : (حروف المد واللين).</a:t>
            </a:r>
            <a:endParaRPr lang="en-US" dirty="0"/>
          </a:p>
          <a:p>
            <a:pPr algn="r" rtl="1"/>
            <a:endParaRPr lang="en-US" dirty="0"/>
          </a:p>
        </p:txBody>
      </p:sp>
    </p:spTree>
    <p:extLst>
      <p:ext uri="{BB962C8B-B14F-4D97-AF65-F5344CB8AC3E}">
        <p14:creationId xmlns:p14="http://schemas.microsoft.com/office/powerpoint/2010/main" val="1625669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وتُصَنّف الأصوات الصامتة وفقاً لمعيارين، هما : المخرج، والصفة. والأصوات –من حيث المخرج- تنقسم إلى عشرة أقسام في الدراسات اللغوية الحديثة، هي : الأصوات الشفوية، والأصوات الشفوية الأسنانية، والأصوات الأسنانية، والأصوات الأسنانية اللثوية، والأصوات اللثوية، والأصوات الغارية، والأصوات الطبقية، والأصوات اللهوية، والأصوات الحلقية، والأصوات الحنجرية.</a:t>
            </a:r>
            <a:endParaRPr lang="en-US" dirty="0"/>
          </a:p>
        </p:txBody>
      </p:sp>
    </p:spTree>
    <p:extLst>
      <p:ext uri="{BB962C8B-B14F-4D97-AF65-F5344CB8AC3E}">
        <p14:creationId xmlns:p14="http://schemas.microsoft.com/office/powerpoint/2010/main" val="322412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التواصل الصوتي</a:t>
            </a: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9917" y="2357984"/>
            <a:ext cx="4944165" cy="3543795"/>
          </a:xfrm>
        </p:spPr>
      </p:pic>
    </p:spTree>
    <p:extLst>
      <p:ext uri="{BB962C8B-B14F-4D97-AF65-F5344CB8AC3E}">
        <p14:creationId xmlns:p14="http://schemas.microsoft.com/office/powerpoint/2010/main" val="43713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a:t>ونقدم الآن تفصيلاً لكل قسم من هذه الأقسام العشرة :</a:t>
            </a:r>
            <a:endParaRPr lang="en-US" dirty="0"/>
          </a:p>
          <a:p>
            <a:pPr algn="r" rtl="1"/>
            <a:r>
              <a:rPr lang="ar-SA" b="1" dirty="0"/>
              <a:t>1-الأصوات الشفوية :</a:t>
            </a:r>
            <a:endParaRPr lang="en-US" dirty="0"/>
          </a:p>
          <a:p>
            <a:pPr algn="r" rtl="1"/>
            <a:r>
              <a:rPr lang="ar-EG" dirty="0"/>
              <a:t>	هي الأصوات التي يكون للشفتين الدور الأكبر في إنتاجها وهي ثلاثة أصوات : الباء، والميم، والواو الصامتة (في مثل : وَلد، ووَجد).</a:t>
            </a:r>
            <a:endParaRPr lang="en-US" dirty="0"/>
          </a:p>
        </p:txBody>
      </p:sp>
    </p:spTree>
    <p:extLst>
      <p:ext uri="{BB962C8B-B14F-4D97-AF65-F5344CB8AC3E}">
        <p14:creationId xmlns:p14="http://schemas.microsoft.com/office/powerpoint/2010/main" val="12249604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أ-البــاء :</a:t>
            </a:r>
            <a:endParaRPr lang="en-US" dirty="0"/>
          </a:p>
          <a:p>
            <a:pPr algn="r" rtl="1"/>
            <a:r>
              <a:rPr lang="ar-EG" dirty="0"/>
              <a:t>	ينطق بالكيفية التالية :</a:t>
            </a:r>
            <a:endParaRPr lang="en-US" dirty="0"/>
          </a:p>
          <a:p>
            <a:pPr lvl="0" algn="r" rtl="1"/>
            <a:r>
              <a:rPr lang="ar-EG" dirty="0"/>
              <a:t>انطباق الشفتين إحداهما على الأخري انطباقاً لا يسمح للهواء بالخروج من الفم.</a:t>
            </a:r>
            <a:endParaRPr lang="en-US" dirty="0"/>
          </a:p>
          <a:p>
            <a:pPr lvl="0" algn="r" rtl="1"/>
            <a:r>
              <a:rPr lang="ar-EG" dirty="0"/>
              <a:t>ارتفاع الطبق ارتفاعاً يسدّ التجويف الأنفي، بحيث لا يسمح للهواء بالخروج من الأنف.</a:t>
            </a:r>
            <a:endParaRPr lang="en-US" dirty="0"/>
          </a:p>
          <a:p>
            <a:pPr lvl="0" algn="r" rtl="1"/>
            <a:r>
              <a:rPr lang="ar-EG" dirty="0"/>
              <a:t>اهتزاز الأوتار الصوتية.</a:t>
            </a:r>
            <a:endParaRPr lang="en-US" dirty="0"/>
          </a:p>
          <a:p>
            <a:pPr lvl="0" algn="r" rtl="1"/>
            <a:r>
              <a:rPr lang="ar-EG" dirty="0"/>
              <a:t>عدم ارتفاع مؤخرة اللسان تجاه الطبق </a:t>
            </a:r>
            <a:endParaRPr lang="en-US" dirty="0"/>
          </a:p>
        </p:txBody>
      </p:sp>
    </p:spTree>
    <p:extLst>
      <p:ext uri="{BB962C8B-B14F-4D97-AF65-F5344CB8AC3E}">
        <p14:creationId xmlns:p14="http://schemas.microsoft.com/office/powerpoint/2010/main" val="27185590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ب-الميــم :</a:t>
            </a:r>
            <a:endParaRPr lang="en-US" dirty="0"/>
          </a:p>
          <a:p>
            <a:pPr algn="r" rtl="1"/>
            <a:r>
              <a:rPr lang="ar-EG" b="1" dirty="0"/>
              <a:t>	</a:t>
            </a:r>
            <a:r>
              <a:rPr lang="ar-EG" dirty="0"/>
              <a:t>ينطبق بالكيفية التالية :</a:t>
            </a:r>
            <a:endParaRPr lang="en-US" dirty="0"/>
          </a:p>
          <a:p>
            <a:pPr lvl="0" algn="r" rtl="1"/>
            <a:r>
              <a:rPr lang="ar-EG" dirty="0"/>
              <a:t>انطباق الشفتين انطباقاً لا يسمح بخروج الهواء من الفم.</a:t>
            </a:r>
            <a:endParaRPr lang="en-US" dirty="0"/>
          </a:p>
          <a:p>
            <a:pPr lvl="0" algn="r" rtl="1"/>
            <a:r>
              <a:rPr lang="ar-EG" dirty="0"/>
              <a:t>انخفاض الطبق انخفاضاً يسمح بمرور الهواء من التجويف الأنفي.</a:t>
            </a:r>
            <a:endParaRPr lang="en-US" dirty="0"/>
          </a:p>
          <a:p>
            <a:pPr lvl="0" algn="r" rtl="1"/>
            <a:r>
              <a:rPr lang="ar-EG" dirty="0"/>
              <a:t>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3091346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جـ-الواو (الصامتة) :</a:t>
            </a:r>
            <a:endParaRPr lang="en-US" dirty="0"/>
          </a:p>
          <a:p>
            <a:pPr algn="r" rtl="1"/>
            <a:r>
              <a:rPr lang="ar-EG" dirty="0"/>
              <a:t>	ينطق بالكيفية التالية :</a:t>
            </a:r>
            <a:endParaRPr lang="en-US" dirty="0"/>
          </a:p>
          <a:p>
            <a:pPr lvl="0" algn="r" rtl="1"/>
            <a:r>
              <a:rPr lang="ar-EG" dirty="0"/>
              <a:t>امتداد الشفتين باستدارة إلى الأمام، استدارةً تسمح بمرور الهواء من الفم.</a:t>
            </a:r>
            <a:endParaRPr lang="en-US" dirty="0"/>
          </a:p>
          <a:p>
            <a:pPr lvl="0" algn="r" rtl="1"/>
            <a:r>
              <a:rPr lang="ar-EG" dirty="0"/>
              <a:t>ارتفاع الطبق ارتفاعاً يسد التجويف الأنفي، بحيث لا يسمح بمرور الهواء من الأنف.</a:t>
            </a:r>
            <a:endParaRPr lang="en-US" dirty="0"/>
          </a:p>
          <a:p>
            <a:pPr lvl="0" algn="r" rtl="1"/>
            <a:r>
              <a:rPr lang="ar-EG" dirty="0"/>
              <a:t>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1716953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b="1" dirty="0"/>
              <a:t>-الأصوات الشفوية الأسنانية :</a:t>
            </a:r>
            <a:endParaRPr lang="en-US" dirty="0"/>
          </a:p>
          <a:p>
            <a:pPr algn="r" rtl="1"/>
            <a:r>
              <a:rPr lang="ar-EG" dirty="0"/>
              <a:t>	وهي الأصوات التي تشارك الشفتان والأسنان في إنتاجها، وهي صوت واحد في اللغة العربية، هو صوت الفاء، وينطق بالكيفية التالية :</a:t>
            </a:r>
            <a:endParaRPr lang="en-US" dirty="0"/>
          </a:p>
          <a:p>
            <a:pPr lvl="0" algn="r" rtl="1"/>
            <a:r>
              <a:rPr lang="ar-EG" dirty="0"/>
              <a:t>اتصال الشفة السفلي بالأسنان العليا اتصالاً يسمح بمرور الهواء من الفم.</a:t>
            </a:r>
            <a:endParaRPr lang="ar-IQ"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عدم 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4206021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b="1" dirty="0"/>
              <a:t>-الأصوات الأسنانية :</a:t>
            </a:r>
            <a:endParaRPr lang="en-US" dirty="0"/>
          </a:p>
          <a:p>
            <a:pPr algn="r" rtl="1"/>
            <a:r>
              <a:rPr lang="ar-EG" dirty="0"/>
              <a:t>	وهي الأصوات التي يكون للأسنان الدور الأكبر في إنتاجها، وهي ثلاثة أصوات : الثاء والذال والظاء.</a:t>
            </a:r>
            <a:endParaRPr lang="en-US" dirty="0"/>
          </a:p>
          <a:p>
            <a:pPr algn="r" rtl="1"/>
            <a:r>
              <a:rPr lang="ar-SA" b="1" dirty="0"/>
              <a:t>أ-الثــاء :</a:t>
            </a:r>
            <a:endParaRPr lang="en-US" dirty="0"/>
          </a:p>
          <a:p>
            <a:pPr algn="r" rtl="1"/>
            <a:r>
              <a:rPr lang="ar-EG" dirty="0"/>
              <a:t>	ينطق بالكيفية التالية :</a:t>
            </a:r>
            <a:endParaRPr lang="en-US" dirty="0"/>
          </a:p>
          <a:p>
            <a:pPr lvl="0" algn="r" rtl="1"/>
            <a:r>
              <a:rPr lang="ar-EG" dirty="0"/>
              <a:t>وضع طرف اللسان بين أطراف الثنايا، بحيث يسمح ذلك الوضع بمرور الهواء من الفم.</a:t>
            </a:r>
            <a:endParaRPr lang="en-US"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عدم اهتزاز الأوتار الصوتية.</a:t>
            </a:r>
            <a:endParaRPr lang="en-US" dirty="0"/>
          </a:p>
          <a:p>
            <a:pPr lvl="0" algn="r" rtl="1"/>
            <a:r>
              <a:rPr lang="ar-EG" dirty="0"/>
              <a:t>عدم ارتفاع مؤخرة اللسان تجاه الطبق.</a:t>
            </a:r>
            <a:endParaRPr lang="en-US" dirty="0"/>
          </a:p>
          <a:p>
            <a:pPr algn="r"/>
            <a:endParaRPr lang="en-US" dirty="0"/>
          </a:p>
        </p:txBody>
      </p:sp>
    </p:spTree>
    <p:extLst>
      <p:ext uri="{BB962C8B-B14F-4D97-AF65-F5344CB8AC3E}">
        <p14:creationId xmlns:p14="http://schemas.microsoft.com/office/powerpoint/2010/main" val="3850437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905000"/>
            <a:ext cx="8229600" cy="4525963"/>
          </a:xfrm>
        </p:spPr>
        <p:txBody>
          <a:bodyPr/>
          <a:lstStyle/>
          <a:p>
            <a:pPr algn="r" rtl="1"/>
            <a:r>
              <a:rPr lang="ar-SA" b="1" dirty="0"/>
              <a:t>ب-الــذال :</a:t>
            </a:r>
            <a:endParaRPr lang="en-US" dirty="0"/>
          </a:p>
          <a:p>
            <a:pPr algn="r" rtl="1"/>
            <a:r>
              <a:rPr lang="ar-EG" dirty="0"/>
              <a:t>	ينطق بالكيفية التالية :</a:t>
            </a:r>
            <a:endParaRPr lang="en-US" dirty="0"/>
          </a:p>
          <a:p>
            <a:pPr lvl="0" algn="r" rtl="1"/>
            <a:r>
              <a:rPr lang="ar-EG" dirty="0"/>
              <a:t>وضع طرف اللسان بين أطراف الثنايا، بحيث يسمح بمرور الهواء من الفهم.</a:t>
            </a:r>
            <a:endParaRPr lang="en-US" dirty="0"/>
          </a:p>
          <a:p>
            <a:pPr lvl="0" algn="r" rtl="1"/>
            <a:r>
              <a:rPr lang="ar-EG" dirty="0"/>
              <a:t>ارتفاع الطبق ارتفاعاً يسد التجويف الأنفي، بحيث لا يسمح بمرور الهواء عن التجويف الأنفي.</a:t>
            </a:r>
            <a:endParaRPr lang="en-US" dirty="0"/>
          </a:p>
          <a:p>
            <a:pPr lvl="0" algn="r" rtl="1"/>
            <a:r>
              <a:rPr lang="ar-EG" dirty="0"/>
              <a:t>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4168680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جـ-الظـــاء :</a:t>
            </a:r>
            <a:endParaRPr lang="en-US" dirty="0"/>
          </a:p>
          <a:p>
            <a:pPr algn="r" rtl="1"/>
            <a:r>
              <a:rPr lang="ar-EG" dirty="0"/>
              <a:t>	ينطق بالكيفية التالية :</a:t>
            </a:r>
            <a:endParaRPr lang="en-US" dirty="0"/>
          </a:p>
          <a:p>
            <a:pPr lvl="0" algn="r" rtl="1"/>
            <a:r>
              <a:rPr lang="ar-EG" dirty="0"/>
              <a:t>وضع طرف اللسان بين أطراف الثنايا، بحيث يسمح بمرور الهواء من الفم.</a:t>
            </a:r>
            <a:endParaRPr lang="en-US"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اهتزاز الأوتار الصوتية.</a:t>
            </a:r>
            <a:endParaRPr lang="en-US" dirty="0"/>
          </a:p>
          <a:p>
            <a:pPr lvl="0" algn="r" rtl="1"/>
            <a:r>
              <a:rPr lang="ar-EG" dirty="0"/>
              <a:t>ارتفاع مؤخرة اللسان تجاه الطبق.</a:t>
            </a:r>
            <a:endParaRPr lang="en-US" dirty="0"/>
          </a:p>
        </p:txBody>
      </p:sp>
    </p:spTree>
    <p:extLst>
      <p:ext uri="{BB962C8B-B14F-4D97-AF65-F5344CB8AC3E}">
        <p14:creationId xmlns:p14="http://schemas.microsoft.com/office/powerpoint/2010/main" val="3991143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SA" b="1" dirty="0"/>
              <a:t>-الأصوات الأسنانية اللثوية :</a:t>
            </a:r>
            <a:endParaRPr lang="en-US" dirty="0"/>
          </a:p>
          <a:p>
            <a:pPr algn="r" rtl="1"/>
            <a:r>
              <a:rPr lang="ar-EG" dirty="0"/>
              <a:t>	هي الأصوات التي تشارك الأسنان مع اللثة في إنتاجها، ويمكن تقسيمها إلى قسمين أحدهما الأصوات الأسنانية اللثوية العليا، والأصوات الأسنانية اللثوية السفلي.</a:t>
            </a:r>
            <a:endParaRPr lang="en-US" dirty="0"/>
          </a:p>
          <a:p>
            <a:pPr algn="r" rtl="1"/>
            <a:r>
              <a:rPr lang="ar-SA" dirty="0"/>
              <a:t> </a:t>
            </a:r>
            <a:endParaRPr lang="en-US" dirty="0"/>
          </a:p>
          <a:p>
            <a:pPr algn="r" rtl="1"/>
            <a:r>
              <a:rPr lang="ar-EG" dirty="0"/>
              <a:t>	</a:t>
            </a:r>
            <a:r>
              <a:rPr lang="ar-EG" b="1" dirty="0"/>
              <a:t>أما الأصوات الأسنانية اللثوية العليا : </a:t>
            </a:r>
            <a:r>
              <a:rPr lang="ar-EG" dirty="0"/>
              <a:t>فهي الأصوات التي تشترك الأسنان العليا واللثة العليا في إنتاجها، وعددها أربعة أصوات، هي : التاء والدال والطاء والضاد.</a:t>
            </a:r>
            <a:endParaRPr lang="en-US" dirty="0"/>
          </a:p>
          <a:p>
            <a:pPr algn="r" rtl="1"/>
            <a:endParaRPr lang="en-US" dirty="0"/>
          </a:p>
        </p:txBody>
      </p:sp>
    </p:spTree>
    <p:extLst>
      <p:ext uri="{BB962C8B-B14F-4D97-AF65-F5344CB8AC3E}">
        <p14:creationId xmlns:p14="http://schemas.microsoft.com/office/powerpoint/2010/main" val="203532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أ-التــاء :</a:t>
            </a:r>
            <a:endParaRPr lang="en-US" dirty="0"/>
          </a:p>
          <a:p>
            <a:pPr algn="r" rtl="1"/>
            <a:r>
              <a:rPr lang="ar-EG" dirty="0"/>
              <a:t>	ينطق بالكيفية التالية :</a:t>
            </a:r>
            <a:endParaRPr lang="en-US" dirty="0"/>
          </a:p>
          <a:p>
            <a:pPr lvl="0" algn="r" rtl="1"/>
            <a:r>
              <a:rPr lang="ar-EG" dirty="0"/>
              <a:t>اتصال مقدمة اللسان باللثة والأسنان العليا، اتصالاً لا يسمح بمرور الهواء من الفهم.</a:t>
            </a:r>
            <a:endParaRPr lang="en-US"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عدم 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3647264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546" y="692696"/>
            <a:ext cx="8146902" cy="5400600"/>
          </a:xfrm>
        </p:spPr>
      </p:pic>
    </p:spTree>
    <p:extLst>
      <p:ext uri="{BB962C8B-B14F-4D97-AF65-F5344CB8AC3E}">
        <p14:creationId xmlns:p14="http://schemas.microsoft.com/office/powerpoint/2010/main" val="36687949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SA" b="1" dirty="0"/>
              <a:t>ب-الــدال :</a:t>
            </a:r>
            <a:endParaRPr lang="en-US" dirty="0"/>
          </a:p>
          <a:p>
            <a:pPr algn="r" rtl="1"/>
            <a:r>
              <a:rPr lang="ar-EG" dirty="0"/>
              <a:t>	ينطق بالكيفية التالية :</a:t>
            </a:r>
            <a:endParaRPr lang="en-US" dirty="0"/>
          </a:p>
          <a:p>
            <a:pPr lvl="0" algn="r" rtl="1"/>
            <a:r>
              <a:rPr lang="ar-EG" dirty="0"/>
              <a:t>اتصال مقدمة اللسان باللثة العليا والأسنان العليا، اتصالاً لا يسمح بمرور الهواء من الفم.</a:t>
            </a:r>
            <a:endParaRPr lang="en-US"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اهتزاز الأوتار الصوتية.</a:t>
            </a:r>
            <a:endParaRPr lang="en-US" dirty="0"/>
          </a:p>
          <a:p>
            <a:pPr lvl="0" algn="r" rtl="1"/>
            <a:r>
              <a:rPr lang="ar-EG" dirty="0"/>
              <a:t>عدم ارتفاع مؤخرة اللسان تجاه الطبق.</a:t>
            </a:r>
            <a:endParaRPr lang="en-US" dirty="0"/>
          </a:p>
        </p:txBody>
      </p:sp>
    </p:spTree>
    <p:extLst>
      <p:ext uri="{BB962C8B-B14F-4D97-AF65-F5344CB8AC3E}">
        <p14:creationId xmlns:p14="http://schemas.microsoft.com/office/powerpoint/2010/main" val="512963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cs typeface="+mj-cs"/>
              </a:rPr>
              <a:t>جـ-الطــاء :</a:t>
            </a:r>
            <a:endParaRPr lang="en-US" dirty="0">
              <a:cs typeface="+mj-cs"/>
            </a:endParaRPr>
          </a:p>
          <a:p>
            <a:pPr algn="r" rtl="1"/>
            <a:r>
              <a:rPr lang="ar-EG" b="1" dirty="0">
                <a:cs typeface="+mj-cs"/>
              </a:rPr>
              <a:t>	</a:t>
            </a:r>
            <a:r>
              <a:rPr lang="ar-EG" dirty="0">
                <a:cs typeface="+mj-cs"/>
              </a:rPr>
              <a:t>ينطق بالكيفية التالية :</a:t>
            </a:r>
            <a:endParaRPr lang="en-US" dirty="0">
              <a:cs typeface="+mj-cs"/>
            </a:endParaRPr>
          </a:p>
          <a:p>
            <a:pPr lvl="0" algn="r" rtl="1"/>
            <a:r>
              <a:rPr lang="ar-EG" dirty="0">
                <a:cs typeface="+mj-cs"/>
              </a:rPr>
              <a:t>اتصال مقدمة اللسان باللثة العليا والأسنان العليا، اتصالاً لا يسمح بمرور الهواء من الفم.</a:t>
            </a:r>
            <a:endParaRPr lang="en-US" dirty="0">
              <a:cs typeface="+mj-cs"/>
            </a:endParaRPr>
          </a:p>
          <a:p>
            <a:pPr lvl="0" algn="r" rtl="1"/>
            <a:r>
              <a:rPr lang="ar-EG" dirty="0">
                <a:cs typeface="+mj-cs"/>
              </a:rPr>
              <a:t>ارتفاع الطبق ارتفاعاً يسد التجويف الأنفي، بحيث لا يسمح بمرور الهواء من التجويف الأنفي.</a:t>
            </a:r>
            <a:endParaRPr lang="en-US" dirty="0">
              <a:cs typeface="+mj-cs"/>
            </a:endParaRPr>
          </a:p>
          <a:p>
            <a:pPr lvl="0" algn="r" rtl="1"/>
            <a:r>
              <a:rPr lang="ar-EG" dirty="0">
                <a:cs typeface="+mj-cs"/>
              </a:rPr>
              <a:t>عدم اهتزاز الأتار.</a:t>
            </a:r>
            <a:endParaRPr lang="en-US" dirty="0">
              <a:cs typeface="+mj-cs"/>
            </a:endParaRPr>
          </a:p>
          <a:p>
            <a:pPr lvl="0" algn="r" rtl="1"/>
            <a:r>
              <a:rPr lang="ar-EG" dirty="0">
                <a:cs typeface="+mj-cs"/>
              </a:rPr>
              <a:t>ارتفاع مؤخرة اللسان تجاه الطبق</a:t>
            </a:r>
            <a:r>
              <a:rPr lang="ar-IQ" dirty="0">
                <a:cs typeface="+mj-cs"/>
              </a:rPr>
              <a:t>.</a:t>
            </a:r>
            <a:endParaRPr lang="en-US" dirty="0">
              <a:cs typeface="+mj-cs"/>
            </a:endParaRPr>
          </a:p>
        </p:txBody>
      </p:sp>
    </p:spTree>
    <p:extLst>
      <p:ext uri="{BB962C8B-B14F-4D97-AF65-F5344CB8AC3E}">
        <p14:creationId xmlns:p14="http://schemas.microsoft.com/office/powerpoint/2010/main" val="27961285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د-الضــاد :</a:t>
            </a:r>
            <a:endParaRPr lang="en-US" dirty="0"/>
          </a:p>
          <a:p>
            <a:pPr algn="r" rtl="1"/>
            <a:r>
              <a:rPr lang="ar-EG" dirty="0"/>
              <a:t>	ينطق بالكيفية التالية :</a:t>
            </a:r>
            <a:endParaRPr lang="en-US" dirty="0"/>
          </a:p>
          <a:p>
            <a:pPr lvl="0" algn="r" rtl="1"/>
            <a:r>
              <a:rPr lang="ar-EG" dirty="0"/>
              <a:t>اتصال مقدمة اللسان باللثة العليا والأسنان العليا، اتصالاً لا يسمح بمرور الهواء من الفهم.</a:t>
            </a:r>
            <a:endParaRPr lang="en-US" dirty="0"/>
          </a:p>
          <a:p>
            <a:pPr lvl="0" algn="r" rtl="1"/>
            <a:r>
              <a:rPr lang="ar-EG" dirty="0"/>
              <a:t>ارتفاع الطبق ارتفاعاً يسد التجويف الأنفي، بحيث لا يسمح بمرور الهواء من التجويف الأنفي.</a:t>
            </a:r>
            <a:endParaRPr lang="en-US" dirty="0"/>
          </a:p>
          <a:p>
            <a:pPr lvl="0" algn="r" rtl="1"/>
            <a:r>
              <a:rPr lang="ar-EG" dirty="0"/>
              <a:t>اهتزاز الأوتار الصوتية.</a:t>
            </a:r>
            <a:endParaRPr lang="en-US" dirty="0"/>
          </a:p>
          <a:p>
            <a:pPr lvl="0" algn="r" rtl="1"/>
            <a:r>
              <a:rPr lang="ar-EG" dirty="0"/>
              <a:t>ارتفاع مؤخرة اللسان تجاه الطبق.</a:t>
            </a:r>
            <a:endParaRPr lang="en-US" dirty="0"/>
          </a:p>
        </p:txBody>
      </p:sp>
    </p:spTree>
    <p:extLst>
      <p:ext uri="{BB962C8B-B14F-4D97-AF65-F5344CB8AC3E}">
        <p14:creationId xmlns:p14="http://schemas.microsoft.com/office/powerpoint/2010/main" val="261541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تقسم أعضاء الكلام الى ثلاثة اقسام:</a:t>
            </a:r>
            <a:endParaRPr lang="en-US" dirty="0"/>
          </a:p>
        </p:txBody>
      </p:sp>
      <p:sp>
        <p:nvSpPr>
          <p:cNvPr id="3" name="Content Placeholder 2"/>
          <p:cNvSpPr>
            <a:spLocks noGrp="1"/>
          </p:cNvSpPr>
          <p:nvPr>
            <p:ph idx="1"/>
          </p:nvPr>
        </p:nvSpPr>
        <p:spPr>
          <a:xfrm>
            <a:off x="609600" y="1676400"/>
            <a:ext cx="8229600" cy="4525963"/>
          </a:xfrm>
        </p:spPr>
        <p:txBody>
          <a:bodyPr/>
          <a:lstStyle/>
          <a:p>
            <a:pPr algn="r" rtl="1"/>
            <a:r>
              <a:rPr lang="ar-IQ" dirty="0"/>
              <a:t>1- الجهاز التنفسي: يشمل هذا الجهاز ( الرئتين، القصبات الهوائية )</a:t>
            </a:r>
          </a:p>
          <a:p>
            <a:pPr algn="r" rtl="1"/>
            <a:r>
              <a:rPr lang="ar-IQ" dirty="0"/>
              <a:t>2- الجهاز الصوتي: ( الحنجرة وفيها الحبلان الصوتيان )</a:t>
            </a:r>
          </a:p>
          <a:p>
            <a:pPr algn="r" rtl="1"/>
            <a:r>
              <a:rPr lang="ar-IQ" dirty="0"/>
              <a:t>3- الجهاز النطقي: ( الانف، الفم ، اللسان ، الاسنان ، الشفتين، يشكل الهواء الخارج من الرئتين ( الزفير ) مصدرا محركا أو ( الطاقة المحركة )</a:t>
            </a:r>
            <a:endParaRPr lang="en-US" dirty="0"/>
          </a:p>
        </p:txBody>
      </p:sp>
    </p:spTree>
    <p:extLst>
      <p:ext uri="{BB962C8B-B14F-4D97-AF65-F5344CB8AC3E}">
        <p14:creationId xmlns:p14="http://schemas.microsoft.com/office/powerpoint/2010/main" val="428649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ونقدم تعريفاً مختصراً بأعضاء </a:t>
            </a:r>
            <a:r>
              <a:rPr lang="ar-IQ" dirty="0"/>
              <a:t>النطق</a:t>
            </a:r>
            <a:r>
              <a:rPr lang="ar-SA" dirty="0"/>
              <a:t>:</a:t>
            </a:r>
            <a:endParaRPr lang="en-US" dirty="0"/>
          </a:p>
        </p:txBody>
      </p:sp>
      <p:sp>
        <p:nvSpPr>
          <p:cNvPr id="3" name="Content Placeholder 2"/>
          <p:cNvSpPr>
            <a:spLocks noGrp="1"/>
          </p:cNvSpPr>
          <p:nvPr>
            <p:ph idx="1"/>
          </p:nvPr>
        </p:nvSpPr>
        <p:spPr/>
        <p:txBody>
          <a:bodyPr/>
          <a:lstStyle/>
          <a:p>
            <a:pPr algn="r" rtl="1"/>
            <a:r>
              <a:rPr lang="ar-SA" b="1" dirty="0"/>
              <a:t>1-الأنف أو الت</a:t>
            </a:r>
            <a:r>
              <a:rPr lang="ar-EG" b="1" dirty="0"/>
              <a:t>ج</a:t>
            </a:r>
            <a:r>
              <a:rPr lang="ar-SA" b="1" dirty="0"/>
              <a:t>ويف الأنفي : </a:t>
            </a:r>
            <a:endParaRPr lang="en-US" dirty="0"/>
          </a:p>
          <a:p>
            <a:pPr algn="r" rtl="1"/>
            <a:r>
              <a:rPr lang="ar-SA" dirty="0"/>
              <a:t>التجويف الأنفي هو غرفة لتكييف الهواء قبل نزوله إلى الرئتين، ويشتمل الأنف على شعيرات تعمل على تنقية الهواء مما يعلق به غبار ونحوه. والتجويف الأنفي يخرج منه الهواء عند النطق بصوتي الميم والنون، ولذلك يسمي كل منهما صوتاً أنفياً.</a:t>
            </a:r>
            <a:endParaRPr lang="en-US" dirty="0"/>
          </a:p>
        </p:txBody>
      </p:sp>
    </p:spTree>
    <p:extLst>
      <p:ext uri="{BB962C8B-B14F-4D97-AF65-F5344CB8AC3E}">
        <p14:creationId xmlns:p14="http://schemas.microsoft.com/office/powerpoint/2010/main" val="3300770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t>-الشفتان : </a:t>
            </a:r>
            <a:endParaRPr lang="en-US" dirty="0"/>
          </a:p>
          <a:p>
            <a:pPr algn="r" rtl="1"/>
            <a:r>
              <a:rPr lang="ar-EG" dirty="0"/>
              <a:t>هما الشفة العليا والشفة السفلي، وتؤديان الكثير من الوظائف؛ لأنهما تتحركان بسهولة ويسر في كل اتجاه، تنطبقان- إحداهما على الأخري- عند النطق ببعض الأصوات، وتأخذان شكلاً دائرياً عند نطق بعض الأصوات، وتنفرجان عند نطق بعض الأصوات، فضلاً عن استخدامهما في الأكل والشرب.</a:t>
            </a:r>
            <a:endParaRPr lang="en-US" dirty="0"/>
          </a:p>
          <a:p>
            <a:pPr algn="r" rtl="1"/>
            <a:r>
              <a:rPr lang="ar-SA" dirty="0"/>
              <a:t> </a:t>
            </a:r>
            <a:endParaRPr lang="en-US" dirty="0"/>
          </a:p>
          <a:p>
            <a:pPr algn="r"/>
            <a:endParaRPr lang="en-US" dirty="0"/>
          </a:p>
        </p:txBody>
      </p:sp>
    </p:spTree>
    <p:extLst>
      <p:ext uri="{BB962C8B-B14F-4D97-AF65-F5344CB8AC3E}">
        <p14:creationId xmlns:p14="http://schemas.microsoft.com/office/powerpoint/2010/main" val="42301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b="1" dirty="0"/>
              <a:t>-الأسنان :</a:t>
            </a:r>
            <a:endParaRPr lang="en-US" dirty="0"/>
          </a:p>
          <a:p>
            <a:pPr algn="r" rtl="1"/>
            <a:r>
              <a:rPr lang="ar-EG" dirty="0"/>
              <a:t>	وتنقسم إلى أسنان عليا وأسنان سفلي، وهي من أعضاء النطق الثابتة،وعددها اثنتان وثلاثون؛ منها </a:t>
            </a:r>
            <a:r>
              <a:rPr lang="ar-EG" b="1" dirty="0"/>
              <a:t>ثمانية قواطع</a:t>
            </a:r>
            <a:r>
              <a:rPr lang="ar-EG" dirty="0"/>
              <a:t>: أربعة في مقدمة الفك الأعلى، وأربعة في مقدمة الفك الأسفل؛ </a:t>
            </a:r>
            <a:r>
              <a:rPr lang="ar-EG" b="1" dirty="0"/>
              <a:t>وأربعة أنياب</a:t>
            </a:r>
            <a:r>
              <a:rPr lang="ar-EG" dirty="0"/>
              <a:t>: اثنان في الفك الأعلى ، واثنان في الفك الأسفل؛ </a:t>
            </a:r>
            <a:r>
              <a:rPr lang="ar-EG" b="1" dirty="0"/>
              <a:t>وعشرون ضرسا</a:t>
            </a:r>
            <a:r>
              <a:rPr lang="ar-EG" dirty="0"/>
              <a:t>: ثمانية منها أمامية( اثنان بعد كل ناب من الأنياب الأربعة)، واثنا عشر خلفية.</a:t>
            </a:r>
            <a:endParaRPr lang="en-US" dirty="0"/>
          </a:p>
          <a:p>
            <a:pPr algn="r" rtl="1"/>
            <a:r>
              <a:rPr lang="ar-EG" dirty="0"/>
              <a:t>       وتستخدم الأسنان العليا والسفلي في نطق بعض الأصوات بمساعدة اللسان، والشفتين، وبخاصة السفلي، فضلاً عن استخدامها في تقطيع الطعام ومضغه.</a:t>
            </a:r>
            <a:endParaRPr lang="en-US" dirty="0"/>
          </a:p>
          <a:p>
            <a:pPr algn="r"/>
            <a:endParaRPr lang="en-US" dirty="0"/>
          </a:p>
        </p:txBody>
      </p:sp>
    </p:spTree>
    <p:extLst>
      <p:ext uri="{BB962C8B-B14F-4D97-AF65-F5344CB8AC3E}">
        <p14:creationId xmlns:p14="http://schemas.microsoft.com/office/powerpoint/2010/main" val="384162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83" name="Text Box 35"/>
          <p:cNvSpPr txBox="1">
            <a:spLocks noChangeArrowheads="1"/>
          </p:cNvSpPr>
          <p:nvPr/>
        </p:nvSpPr>
        <p:spPr bwMode="auto">
          <a:xfrm>
            <a:off x="6300788" y="1700213"/>
            <a:ext cx="2438400"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الثنايا</a:t>
            </a:r>
            <a:r>
              <a:rPr lang="ar-SA" sz="2800" b="1" dirty="0">
                <a:solidFill>
                  <a:srgbClr val="000000"/>
                </a:solidFill>
                <a:effectLst>
                  <a:outerShdw blurRad="38100" dist="38100" dir="2700000" algn="tl">
                    <a:srgbClr val="C0C0C0"/>
                  </a:outerShdw>
                </a:effectLst>
              </a:rPr>
              <a:t>       ( 4 )</a:t>
            </a:r>
            <a:endParaRPr lang="en-US" sz="2800" b="1" dirty="0">
              <a:solidFill>
                <a:srgbClr val="000000"/>
              </a:solidFill>
              <a:effectLst>
                <a:outerShdw blurRad="38100" dist="38100" dir="2700000" algn="tl">
                  <a:srgbClr val="C0C0C0"/>
                </a:outerShdw>
              </a:effectLst>
            </a:endParaRPr>
          </a:p>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الرباعيات</a:t>
            </a:r>
            <a:r>
              <a:rPr lang="ar-SA" sz="2800" b="1" dirty="0">
                <a:solidFill>
                  <a:srgbClr val="000000"/>
                </a:solidFill>
                <a:effectLst>
                  <a:outerShdw blurRad="38100" dist="38100" dir="2700000" algn="tl">
                    <a:srgbClr val="C0C0C0"/>
                  </a:outerShdw>
                </a:effectLst>
              </a:rPr>
              <a:t> ( 4 )</a:t>
            </a:r>
            <a:endParaRPr lang="en-US" sz="2800" b="1" dirty="0">
              <a:solidFill>
                <a:srgbClr val="000000"/>
              </a:solidFill>
              <a:effectLst>
                <a:outerShdw blurRad="38100" dist="38100" dir="2700000" algn="tl">
                  <a:srgbClr val="C0C0C0"/>
                </a:outerShdw>
              </a:effectLst>
            </a:endParaRPr>
          </a:p>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الأنياب</a:t>
            </a:r>
            <a:r>
              <a:rPr lang="ar-SA" sz="2800" b="1" dirty="0">
                <a:solidFill>
                  <a:srgbClr val="000000"/>
                </a:solidFill>
                <a:effectLst>
                  <a:outerShdw blurRad="38100" dist="38100" dir="2700000" algn="tl">
                    <a:srgbClr val="C0C0C0"/>
                  </a:outerShdw>
                </a:effectLst>
              </a:rPr>
              <a:t>     ( 4 )</a:t>
            </a:r>
            <a:endParaRPr lang="en-US" sz="2800" b="1" dirty="0">
              <a:solidFill>
                <a:srgbClr val="000000"/>
              </a:solidFill>
              <a:effectLst>
                <a:outerShdw blurRad="38100" dist="38100" dir="2700000" algn="tl">
                  <a:srgbClr val="C0C0C0"/>
                </a:outerShdw>
              </a:effectLst>
            </a:endParaRPr>
          </a:p>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الضواحك</a:t>
            </a:r>
            <a:r>
              <a:rPr lang="ar-SA" sz="2800" b="1" dirty="0">
                <a:solidFill>
                  <a:srgbClr val="000000"/>
                </a:solidFill>
                <a:effectLst>
                  <a:outerShdw blurRad="38100" dist="38100" dir="2700000" algn="tl">
                    <a:srgbClr val="C0C0C0"/>
                  </a:outerShdw>
                </a:effectLst>
              </a:rPr>
              <a:t>  ( 4 )</a:t>
            </a:r>
            <a:endParaRPr lang="en-US" sz="2800" b="1" dirty="0">
              <a:solidFill>
                <a:srgbClr val="000000"/>
              </a:solidFill>
              <a:effectLst>
                <a:outerShdw blurRad="38100" dist="38100" dir="2700000" algn="tl">
                  <a:srgbClr val="C0C0C0"/>
                </a:outerShdw>
              </a:effectLst>
            </a:endParaRPr>
          </a:p>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الطواحن</a:t>
            </a:r>
            <a:r>
              <a:rPr lang="ar-SA" sz="2800" b="1" dirty="0">
                <a:solidFill>
                  <a:srgbClr val="000000"/>
                </a:solidFill>
                <a:effectLst>
                  <a:outerShdw blurRad="38100" dist="38100" dir="2700000" algn="tl">
                    <a:srgbClr val="C0C0C0"/>
                  </a:outerShdw>
                </a:effectLst>
              </a:rPr>
              <a:t>  ( 12 )</a:t>
            </a:r>
            <a:endParaRPr lang="en-US" sz="2800" b="1" dirty="0">
              <a:solidFill>
                <a:srgbClr val="000000"/>
              </a:solidFill>
              <a:effectLst>
                <a:outerShdw blurRad="38100" dist="38100" dir="2700000" algn="tl">
                  <a:srgbClr val="C0C0C0"/>
                </a:outerShdw>
              </a:effectLst>
            </a:endParaRPr>
          </a:p>
          <a:p>
            <a:pPr algn="r" rtl="1" eaLnBrk="0" fontAlgn="base" hangingPunct="0">
              <a:spcBef>
                <a:spcPct val="50000"/>
              </a:spcBef>
              <a:spcAft>
                <a:spcPct val="0"/>
              </a:spcAft>
              <a:defRPr/>
            </a:pPr>
            <a:r>
              <a:rPr lang="ar-SA" sz="3200" b="1" dirty="0">
                <a:solidFill>
                  <a:srgbClr val="000000"/>
                </a:solidFill>
                <a:effectLst>
                  <a:outerShdw blurRad="38100" dist="38100" dir="2700000" algn="tl">
                    <a:srgbClr val="C0C0C0"/>
                  </a:outerShdw>
                </a:effectLst>
                <a:cs typeface="Traditional Arabic" pitchFamily="2" charset="-78"/>
              </a:rPr>
              <a:t>النواجذ</a:t>
            </a:r>
            <a:r>
              <a:rPr lang="ar-SA" sz="2800" b="1" dirty="0">
                <a:solidFill>
                  <a:srgbClr val="000000"/>
                </a:solidFill>
                <a:effectLst>
                  <a:outerShdw blurRad="38100" dist="38100" dir="2700000" algn="tl">
                    <a:srgbClr val="C0C0C0"/>
                  </a:outerShdw>
                </a:effectLst>
              </a:rPr>
              <a:t>     ( 4 )</a:t>
            </a:r>
            <a:endParaRPr lang="en-US" sz="2400" dirty="0">
              <a:solidFill>
                <a:srgbClr val="000000"/>
              </a:solidFill>
            </a:endParaRPr>
          </a:p>
        </p:txBody>
      </p:sp>
      <p:sp>
        <p:nvSpPr>
          <p:cNvPr id="104492" name="Text Box 44"/>
          <p:cNvSpPr txBox="1">
            <a:spLocks noChangeArrowheads="1"/>
          </p:cNvSpPr>
          <p:nvPr/>
        </p:nvSpPr>
        <p:spPr bwMode="auto">
          <a:xfrm>
            <a:off x="6172200" y="381000"/>
            <a:ext cx="2514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fontAlgn="base" hangingPunct="0">
              <a:spcBef>
                <a:spcPct val="50000"/>
              </a:spcBef>
              <a:spcAft>
                <a:spcPct val="0"/>
              </a:spcAft>
              <a:defRPr/>
            </a:pPr>
            <a:r>
              <a:rPr lang="ar-SA" sz="4800" b="1">
                <a:solidFill>
                  <a:srgbClr val="000000"/>
                </a:solidFill>
                <a:effectLst>
                  <a:outerShdw blurRad="38100" dist="38100" dir="2700000" algn="tl">
                    <a:srgbClr val="C0C0C0"/>
                  </a:outerShdw>
                </a:effectLst>
                <a:cs typeface="Traditional Arabic" pitchFamily="2" charset="-78"/>
              </a:rPr>
              <a:t>الأسنان</a:t>
            </a:r>
            <a:r>
              <a:rPr lang="ar-SA" sz="3200" b="1">
                <a:solidFill>
                  <a:srgbClr val="000000"/>
                </a:solidFill>
                <a:effectLst>
                  <a:outerShdw blurRad="38100" dist="38100" dir="2700000" algn="tl">
                    <a:srgbClr val="C0C0C0"/>
                  </a:outerShdw>
                </a:effectLst>
                <a:cs typeface="Traditional Arabic" pitchFamily="2" charset="-78"/>
              </a:rPr>
              <a:t> ( 32 ) </a:t>
            </a:r>
            <a:endParaRPr lang="en-US" sz="3200" b="1">
              <a:solidFill>
                <a:srgbClr val="000000"/>
              </a:solidFill>
              <a:effectLst>
                <a:outerShdw blurRad="38100" dist="38100" dir="2700000" algn="tl">
                  <a:srgbClr val="C0C0C0"/>
                </a:outerShdw>
              </a:effectLst>
              <a:cs typeface="Traditional Arabic" pitchFamily="2" charset="-78"/>
            </a:endParaRPr>
          </a:p>
        </p:txBody>
      </p:sp>
      <p:pic>
        <p:nvPicPr>
          <p:cNvPr id="13316" name="Picture 46" descr="أسنان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1" y="609600"/>
            <a:ext cx="4140200" cy="616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886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rabic Project Overview (Standard)">
  <a:themeElements>
    <a:clrScheme name="Arabic Project Overview (Standard)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Arabic Project Overview (Standard)">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ar-SA" alt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1" lang="ar-SA" alt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Arabic Project Overview (Standard)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Arabic Project Overview (Standard)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Arabic Project Overview (Standard)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1073</Words>
  <Application>Microsoft Office PowerPoint</Application>
  <PresentationFormat>On-screen Show (4:3)</PresentationFormat>
  <Paragraphs>171</Paragraphs>
  <Slides>42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42</vt:i4>
      </vt:variant>
    </vt:vector>
  </HeadingPairs>
  <TitlesOfParts>
    <vt:vector size="48" baseType="lpstr">
      <vt:lpstr>Arial</vt:lpstr>
      <vt:lpstr>Calibri</vt:lpstr>
      <vt:lpstr>Times New Roman</vt:lpstr>
      <vt:lpstr>Wingdings</vt:lpstr>
      <vt:lpstr>Office Theme</vt:lpstr>
      <vt:lpstr>Arabic Project Overview (Standard)</vt:lpstr>
      <vt:lpstr>الصوتيات</vt:lpstr>
      <vt:lpstr>PowerPoint Presentation</vt:lpstr>
      <vt:lpstr>التواصل الصوتي</vt:lpstr>
      <vt:lpstr>PowerPoint Presentation</vt:lpstr>
      <vt:lpstr>تقسم أعضاء الكلام الى ثلاثة اقسام:</vt:lpstr>
      <vt:lpstr>ونقدم تعريفاً مختصراً بأعضاء النطق: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مخارج نطق الأصوات العربية</vt:lpstr>
      <vt:lpstr>PowerPoint Presentation</vt:lpstr>
      <vt:lpstr>PowerPoint Presentation</vt:lpstr>
      <vt:lpstr>PowerPoint Presentation</vt:lpstr>
      <vt:lpstr>PowerPoint Presentation</vt:lpstr>
      <vt:lpstr>PowerPoint Presentation</vt:lpstr>
      <vt:lpstr>PowerPoint Presentation</vt:lpstr>
      <vt:lpstr>كيفية نطق الصوائت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M_SHERWAN</dc:creator>
  <cp:lastModifiedBy>HelpTech</cp:lastModifiedBy>
  <cp:revision>19</cp:revision>
  <dcterms:created xsi:type="dcterms:W3CDTF">2006-08-16T00:00:00Z</dcterms:created>
  <dcterms:modified xsi:type="dcterms:W3CDTF">2022-11-12T17:26:08Z</dcterms:modified>
</cp:coreProperties>
</file>