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68" r:id="rId2"/>
    <p:sldId id="258" r:id="rId3"/>
    <p:sldId id="270" r:id="rId4"/>
    <p:sldId id="269" r:id="rId5"/>
    <p:sldId id="271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6666A59-D461-431B-8D1D-3B22806C7A49}" type="datetimeFigureOut">
              <a:rPr lang="ar-IQ" smtClean="0"/>
              <a:t>16/06/1446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822728C-31F0-4DD1-882F-39FDE0F105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9497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2728C-31F0-4DD1-882F-39FDE0F105BB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6637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C537-0594-4ADC-9563-BE1310368685}" type="datetime1">
              <a:rPr lang="en-GB" smtClean="0"/>
              <a:t>17/12/2024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028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7DAD-D1CD-4114-975B-53E292082849}" type="datetime1">
              <a:rPr lang="en-GB" smtClean="0"/>
              <a:t>17/12/2024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669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80D7-B1FE-42F1-A89D-5BD158CA4A60}" type="datetime1">
              <a:rPr lang="en-GB" smtClean="0"/>
              <a:t>17/12/2024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7198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D9FD-87FB-42A6-87C7-0FAA0ACC2357}" type="datetime1">
              <a:rPr lang="en-GB" smtClean="0"/>
              <a:t>17/12/2024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383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085A-E083-418C-A13E-54E796804FD6}" type="datetime1">
              <a:rPr lang="en-GB" smtClean="0"/>
              <a:t>17/12/2024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985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E9B4-75DD-4ADD-90FE-6BAB3AFBBB26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725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75E7-B3A4-4911-A3F0-FD8971DC9828}" type="datetime1">
              <a:rPr lang="en-GB" smtClean="0"/>
              <a:t>17/12/2024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5895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A89F-A6A5-49D4-9505-2A41C2EE8984}" type="datetime1">
              <a:rPr lang="en-GB" smtClean="0"/>
              <a:t>17/12/2024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9321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E084-9763-4F93-9B1C-C75F0CA0BF28}" type="datetime1">
              <a:rPr lang="en-GB" smtClean="0"/>
              <a:t>17/12/2024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478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3EAEE-8BC6-454A-A3EB-0256F05FC5A3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2596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DC5-DD95-492B-8E71-22BBFC6D4505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305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ABD23-A53A-4E89-BC56-E4E9B0020C89}" type="datetime1">
              <a:rPr lang="en-GB" smtClean="0"/>
              <a:t>17/12/2024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22C5-1A91-4BB0-8068-1DEF429AB1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735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107548" y="1718872"/>
            <a:ext cx="8229600" cy="1012825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Calculus </a:t>
            </a:r>
            <a:r>
              <a:rPr lang="en-US" sz="48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II</a:t>
            </a:r>
            <a:r>
              <a:rPr lang="en-US" sz="4800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4800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3600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Lecture </a:t>
            </a:r>
            <a:r>
              <a:rPr lang="en-US" sz="36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#5</a:t>
            </a:r>
            <a:endParaRPr lang="en-US" sz="3600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5197-88ED-4AAF-94BC-4679079FA7B7}" type="datetime1">
              <a:rPr lang="en-GB" smtClean="0"/>
              <a:t>17/12/2024</a:t>
            </a:fld>
            <a:endParaRPr lang="ar-IQ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1</a:t>
            </a:fld>
            <a:endParaRPr lang="ar-IQ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09800" y="2931613"/>
            <a:ext cx="8229600" cy="572020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Techniques of Integration</a:t>
            </a:r>
          </a:p>
        </p:txBody>
      </p:sp>
    </p:spTree>
    <p:extLst>
      <p:ext uri="{BB962C8B-B14F-4D97-AF65-F5344CB8AC3E}">
        <p14:creationId xmlns:p14="http://schemas.microsoft.com/office/powerpoint/2010/main" val="1621258114"/>
      </p:ext>
    </p:extLst>
  </p:cSld>
  <p:clrMapOvr>
    <a:masterClrMapping/>
  </p:clrMapOvr>
  <p:transition advTm="737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359" y="293310"/>
            <a:ext cx="10515600" cy="850313"/>
          </a:xfrm>
        </p:spPr>
        <p:txBody>
          <a:bodyPr>
            <a:normAutofit/>
          </a:bodyPr>
          <a:lstStyle/>
          <a:p>
            <a:pPr algn="l" rtl="0"/>
            <a:r>
              <a:rPr lang="en-US" sz="3600" b="1" dirty="0">
                <a:solidFill>
                  <a:srgbClr val="00B050"/>
                </a:solidFill>
              </a:rPr>
              <a:t>Basic Integration Formulas</a:t>
            </a:r>
            <a:endParaRPr lang="ar-IQ" sz="3600" dirty="0">
              <a:solidFill>
                <a:srgbClr val="00B05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AF19-4E09-4F71-8148-3DED83616818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2</a:t>
            </a:fld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8200" y="1143623"/>
                <a:ext cx="6799729" cy="517635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       (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any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number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𝑑𝑣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𝑑𝑣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         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≠−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𝑑𝑢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sec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csc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sec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nary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43623"/>
                <a:ext cx="6799729" cy="5176353"/>
              </a:xfrm>
              <a:prstGeom prst="rect">
                <a:avLst/>
              </a:prstGeom>
              <a:blipFill rotWithShape="0">
                <a:blip r:embed="rId2"/>
                <a:stretch>
                  <a:fillRect l="-1076" t="-8245" b="-1378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8337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359" y="293310"/>
            <a:ext cx="10515600" cy="850313"/>
          </a:xfrm>
        </p:spPr>
        <p:txBody>
          <a:bodyPr>
            <a:normAutofit/>
          </a:bodyPr>
          <a:lstStyle/>
          <a:p>
            <a:pPr algn="l" rtl="0"/>
            <a:r>
              <a:rPr lang="en-US" sz="3600" b="1" dirty="0">
                <a:solidFill>
                  <a:srgbClr val="00B050"/>
                </a:solidFill>
              </a:rPr>
              <a:t>Basic Integration Formulas</a:t>
            </a:r>
            <a:endParaRPr lang="ar-IQ" sz="3600" dirty="0">
              <a:solidFill>
                <a:srgbClr val="00B05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AF19-4E09-4F71-8148-3DED83616818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3</a:t>
            </a:fld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8200" y="1143623"/>
                <a:ext cx="6799729" cy="26402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csc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nary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csc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func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sec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func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func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=−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csc</m:t>
                                    </m:r>
                                  </m:fNam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func>
                              </m:e>
                            </m:d>
                          </m:e>
                        </m:func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marL="342900" indent="-342900" algn="l" rtl="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p>
                        </m:sSup>
                      </m:num>
                      <m:den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       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43623"/>
                <a:ext cx="6799729" cy="2640275"/>
              </a:xfrm>
              <a:prstGeom prst="rect">
                <a:avLst/>
              </a:prstGeom>
              <a:blipFill rotWithShape="0">
                <a:blip r:embed="rId2"/>
                <a:stretch>
                  <a:fillRect l="-1076" t="-16166" b="-2655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486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5495"/>
            <a:ext cx="10668000" cy="775078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B050"/>
                </a:solidFill>
              </a:rPr>
              <a:t>Making a simplifying substitution</a:t>
            </a:r>
            <a:endParaRPr lang="ar-IQ" sz="2800" dirty="0">
              <a:solidFill>
                <a:srgbClr val="00B05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67BF-2424-406D-ABF1-45970DEE3C01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4</a:t>
            </a:fld>
            <a:endParaRPr lang="ar-IQ"/>
          </a:p>
        </p:txBody>
      </p:sp>
      <p:sp>
        <p:nvSpPr>
          <p:cNvPr id="4" name="Rectangle 3"/>
          <p:cNvSpPr/>
          <p:nvPr/>
        </p:nvSpPr>
        <p:spPr>
          <a:xfrm>
            <a:off x="838200" y="118605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000" b="1" dirty="0"/>
              <a:t>Example 1</a:t>
            </a:r>
            <a:r>
              <a:rPr lang="en-US" sz="2000" dirty="0"/>
              <a:t>: Evaluate the following </a:t>
            </a:r>
            <a:r>
              <a:rPr lang="en-US" sz="2000" dirty="0" smtClean="0"/>
              <a:t>integral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989972" y="1741643"/>
                <a:ext cx="248786" cy="675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972" y="1741643"/>
                <a:ext cx="248786" cy="675057"/>
              </a:xfrm>
              <a:prstGeom prst="rect">
                <a:avLst/>
              </a:prstGeom>
              <a:blipFill rotWithShape="0">
                <a:blip r:embed="rId2"/>
                <a:stretch>
                  <a:fillRect r="-7125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38200" y="2232034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Solution: 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38200" y="2662105"/>
                <a:ext cx="3565142" cy="410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Let: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𝑢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,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𝑑𝑢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9</m:t>
                    </m:r>
                  </m:oMath>
                </a14:m>
                <a:endParaRPr lang="en-US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662105"/>
                <a:ext cx="3565142" cy="410882"/>
              </a:xfrm>
              <a:prstGeom prst="rect">
                <a:avLst/>
              </a:prstGeom>
              <a:blipFill rotWithShape="0">
                <a:blip r:embed="rId3"/>
                <a:stretch>
                  <a:fillRect l="-171" t="-4478" b="-1791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029635" y="3133726"/>
                <a:ext cx="248786" cy="680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type m:val="li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635" y="3133726"/>
                <a:ext cx="248786" cy="680571"/>
              </a:xfrm>
              <a:prstGeom prst="rect">
                <a:avLst/>
              </a:prstGeom>
              <a:blipFill rotWithShape="0">
                <a:blip r:embed="rId4"/>
                <a:stretch>
                  <a:fillRect r="-154146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043082" y="4110940"/>
                <a:ext cx="248786" cy="1002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082" y="4110940"/>
                <a:ext cx="248786" cy="1002967"/>
              </a:xfrm>
              <a:prstGeom prst="rect">
                <a:avLst/>
              </a:prstGeom>
              <a:blipFill rotWithShape="0">
                <a:blip r:embed="rId5"/>
                <a:stretch>
                  <a:fillRect r="-58048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043082" y="5192830"/>
                <a:ext cx="248786" cy="4354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f>
                            <m:fPr>
                              <m:type m:val="li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082" y="5192830"/>
                <a:ext cx="248786" cy="435440"/>
              </a:xfrm>
              <a:prstGeom prst="rect">
                <a:avLst/>
              </a:prstGeom>
              <a:blipFill rotWithShape="0">
                <a:blip r:embed="rId6"/>
                <a:stretch>
                  <a:fillRect t="-59155" r="-1329268" b="-8873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269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5495"/>
            <a:ext cx="10668000" cy="775078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B050"/>
                </a:solidFill>
              </a:rPr>
              <a:t>Completing the Square</a:t>
            </a:r>
            <a:endParaRPr lang="ar-IQ" sz="2800" dirty="0">
              <a:solidFill>
                <a:srgbClr val="00B05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67BF-2424-406D-ABF1-45970DEE3C01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5</a:t>
            </a:fld>
            <a:endParaRPr lang="ar-IQ"/>
          </a:p>
        </p:txBody>
      </p:sp>
      <p:sp>
        <p:nvSpPr>
          <p:cNvPr id="4" name="Rectangle 3"/>
          <p:cNvSpPr/>
          <p:nvPr/>
        </p:nvSpPr>
        <p:spPr>
          <a:xfrm>
            <a:off x="838200" y="118605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000" b="1" dirty="0"/>
              <a:t>Example 2</a:t>
            </a:r>
            <a:r>
              <a:rPr lang="en-US" sz="2000" dirty="0"/>
              <a:t>: Evaluate the following integral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2232034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Solution: 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393383" y="1640730"/>
                <a:ext cx="248786" cy="680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383" y="1640730"/>
                <a:ext cx="248786" cy="680571"/>
              </a:xfrm>
              <a:prstGeom prst="rect">
                <a:avLst/>
              </a:prstGeom>
              <a:blipFill rotWithShape="0">
                <a:blip r:embed="rId2"/>
                <a:stretch>
                  <a:fillRect r="-39512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698376" y="2488228"/>
                <a:ext cx="792479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ar-IQ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ar-IQ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d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76" y="2488228"/>
                <a:ext cx="792479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581400" y="3236696"/>
                <a:ext cx="248786" cy="734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ar-IQ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ar-IQ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ar-IQ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ar-IQ" i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236696"/>
                <a:ext cx="248786" cy="734560"/>
              </a:xfrm>
              <a:prstGeom prst="rect">
                <a:avLst/>
              </a:prstGeom>
              <a:blipFill rotWithShape="0">
                <a:blip r:embed="rId4"/>
                <a:stretch>
                  <a:fillRect r="-18300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637414" y="4313762"/>
                <a:ext cx="248786" cy="566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414" y="4313762"/>
                <a:ext cx="248786" cy="566694"/>
              </a:xfrm>
              <a:prstGeom prst="rect">
                <a:avLst/>
              </a:prstGeom>
              <a:blipFill rotWithShape="0">
                <a:blip r:embed="rId5"/>
                <a:stretch>
                  <a:fillRect r="-56097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637414" y="5118655"/>
                <a:ext cx="248786" cy="6176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414" y="5118655"/>
                <a:ext cx="248786" cy="617605"/>
              </a:xfrm>
              <a:prstGeom prst="rect">
                <a:avLst/>
              </a:prstGeom>
              <a:blipFill rotWithShape="0">
                <a:blip r:embed="rId6"/>
                <a:stretch>
                  <a:fillRect r="-71707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864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4409"/>
            <a:ext cx="10668000" cy="775078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B050"/>
                </a:solidFill>
              </a:rPr>
              <a:t>Expanding a Power and Using Trigonometric Identity</a:t>
            </a:r>
            <a:endParaRPr lang="ar-IQ" sz="2800" dirty="0">
              <a:solidFill>
                <a:srgbClr val="00B05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67BF-2424-406D-ABF1-45970DEE3C01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6</a:t>
            </a:fld>
            <a:endParaRPr lang="ar-IQ"/>
          </a:p>
        </p:txBody>
      </p:sp>
      <p:sp>
        <p:nvSpPr>
          <p:cNvPr id="4" name="Rectangle 3"/>
          <p:cNvSpPr/>
          <p:nvPr/>
        </p:nvSpPr>
        <p:spPr>
          <a:xfrm>
            <a:off x="838200" y="118605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000" b="1" dirty="0"/>
              <a:t>Example 3</a:t>
            </a:r>
            <a:r>
              <a:rPr lang="en-US" sz="2000" dirty="0"/>
              <a:t>: Evaluate the following integral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2232034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Solution: 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936183" y="1612167"/>
                <a:ext cx="248786" cy="658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func>
                                        <m:funcPr>
                                          <m:ctrlPr>
                                            <a:rPr lang="ar-IQ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ar-IQ" i="0">
                                              <a:latin typeface="Cambria Math" panose="02040503050406030204" pitchFamily="18" charset="0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r>
                                            <a:rPr lang="ar-IQ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183" y="1612167"/>
                <a:ext cx="248786" cy="658770"/>
              </a:xfrm>
              <a:prstGeom prst="rect">
                <a:avLst/>
              </a:prstGeom>
              <a:blipFill rotWithShape="0">
                <a:blip r:embed="rId2"/>
                <a:stretch>
                  <a:fillRect r="-76097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026024" y="2235420"/>
                <a:ext cx="7413812" cy="658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func>
                                        <m:funcPr>
                                          <m:ctrlPr>
                                            <a:rPr lang="ar-IQ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ar-IQ" i="0">
                                              <a:latin typeface="Cambria Math" panose="02040503050406030204" pitchFamily="18" charset="0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r>
                                            <a:rPr lang="ar-IQ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endChr m:val=""/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func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6024" y="2235420"/>
                <a:ext cx="7413812" cy="6587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499694" y="2920194"/>
                <a:ext cx="3596306" cy="38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2038350" algn="l"/>
                  </a:tabLst>
                </a:pP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But</a:t>
                </a: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sec</m:t>
                            </m:r>
                          </m:e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func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func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therefore, </a:t>
                </a:r>
                <a:endParaRPr lang="en-US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694" y="2920194"/>
                <a:ext cx="3596306" cy="384977"/>
              </a:xfrm>
              <a:prstGeom prst="rect">
                <a:avLst/>
              </a:prstGeom>
              <a:blipFill rotWithShape="0">
                <a:blip r:embed="rId4"/>
                <a:stretch>
                  <a:fillRect l="-169" t="-3175" r="-1695" b="-2539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926960" y="3416793"/>
                <a:ext cx="8946776" cy="658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endChr m:val=""/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endChr m:val=""/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960" y="3416793"/>
                <a:ext cx="8946776" cy="6587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623289" y="4149473"/>
                <a:ext cx="248786" cy="658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289" y="4149473"/>
                <a:ext cx="248786" cy="658770"/>
              </a:xfrm>
              <a:prstGeom prst="rect">
                <a:avLst/>
              </a:prstGeom>
              <a:blipFill rotWithShape="0">
                <a:blip r:embed="rId6"/>
                <a:stretch>
                  <a:fillRect r="-167804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641218" y="4971815"/>
                <a:ext cx="2487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218" y="4971815"/>
                <a:ext cx="248786" cy="369332"/>
              </a:xfrm>
              <a:prstGeom prst="rect">
                <a:avLst/>
              </a:prstGeom>
              <a:blipFill rotWithShape="0">
                <a:blip r:embed="rId7"/>
                <a:stretch>
                  <a:fillRect r="-101707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9428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4409"/>
            <a:ext cx="10668000" cy="775078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B050"/>
                </a:solidFill>
              </a:rPr>
              <a:t>Eliminating a Square Root</a:t>
            </a:r>
            <a:endParaRPr lang="ar-IQ" sz="2800" dirty="0">
              <a:solidFill>
                <a:srgbClr val="00B05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67BF-2424-406D-ABF1-45970DEE3C01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7</a:t>
            </a:fld>
            <a:endParaRPr lang="ar-IQ"/>
          </a:p>
        </p:txBody>
      </p:sp>
      <p:sp>
        <p:nvSpPr>
          <p:cNvPr id="4" name="Rectangle 3"/>
          <p:cNvSpPr/>
          <p:nvPr/>
        </p:nvSpPr>
        <p:spPr>
          <a:xfrm>
            <a:off x="838200" y="118605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000" b="1" dirty="0"/>
              <a:t>Example 4</a:t>
            </a:r>
            <a:r>
              <a:rPr lang="en-US" sz="2000" dirty="0"/>
              <a:t>: Evaluate the following integral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2232034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Solution: 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922736" y="1543314"/>
                <a:ext cx="248786" cy="7330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rad>
                            <m:radPr>
                              <m:degHide m:val="o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736" y="1543314"/>
                <a:ext cx="248786" cy="733086"/>
              </a:xfrm>
              <a:prstGeom prst="rect">
                <a:avLst/>
              </a:prstGeom>
              <a:blipFill rotWithShape="0">
                <a:blip r:embed="rId2"/>
                <a:stretch>
                  <a:fillRect r="-7550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493391" y="2235348"/>
                <a:ext cx="24878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ar-IQ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or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391" y="2235348"/>
                <a:ext cx="248786" cy="610936"/>
              </a:xfrm>
              <a:prstGeom prst="rect">
                <a:avLst/>
              </a:prstGeom>
              <a:blipFill rotWithShape="0">
                <a:blip r:embed="rId3"/>
                <a:stretch>
                  <a:fillRect r="-183414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28415" y="2971864"/>
                <a:ext cx="841217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ar-IQ">
                          <a:latin typeface="Cambria Math" panose="02040503050406030204" pitchFamily="18" charset="0"/>
                        </a:rPr>
                        <m:t>W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ith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same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identity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angle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can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be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ar-IQ" i="0">
                          <a:latin typeface="Cambria Math" panose="02040503050406030204" pitchFamily="18" charset="0"/>
                        </a:rPr>
                        <m:t>doubled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: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m:rPr>
                              <m:sty m:val="p"/>
                            </m:rPr>
                            <a:rPr lang="ar-IQ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15" y="2971864"/>
                <a:ext cx="841217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8271" y="3662101"/>
                <a:ext cx="6096000" cy="137383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rad>
                            <m:radPr>
                              <m:degHide m:val="o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rad>
                            <m:radPr>
                              <m:degHide m:val="o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nary>
                        <m:naryPr>
                          <m:limLoc m:val="subSup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1" y="3662101"/>
                <a:ext cx="6096000" cy="137383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60612" y="5356844"/>
                <a:ext cx="248786" cy="7372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sSubSup>
                        <m:sSubSup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bSup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begChr m:val="["/>
                          <m:endChr m:val="]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12" y="5356844"/>
                <a:ext cx="248786" cy="737253"/>
              </a:xfrm>
              <a:prstGeom prst="rect">
                <a:avLst/>
              </a:prstGeom>
              <a:blipFill rotWithShape="0">
                <a:blip r:embed="rId6"/>
                <a:stretch>
                  <a:fillRect r="-134390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0085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4409"/>
            <a:ext cx="10668000" cy="775078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B050"/>
                </a:solidFill>
              </a:rPr>
              <a:t>Separating a fraction</a:t>
            </a:r>
            <a:endParaRPr lang="ar-IQ" sz="2800" dirty="0">
              <a:solidFill>
                <a:srgbClr val="00B05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67BF-2424-406D-ABF1-45970DEE3C01}" type="datetime1">
              <a:rPr lang="en-GB" smtClean="0"/>
              <a:t>17/12/2024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Calculus II, Lecture #5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22C5-1A91-4BB0-8068-1DEF429AB176}" type="slidenum">
              <a:rPr lang="ar-IQ" smtClean="0"/>
              <a:t>8</a:t>
            </a:fld>
            <a:endParaRPr lang="ar-IQ"/>
          </a:p>
        </p:txBody>
      </p:sp>
      <p:sp>
        <p:nvSpPr>
          <p:cNvPr id="4" name="Rectangle 3"/>
          <p:cNvSpPr/>
          <p:nvPr/>
        </p:nvSpPr>
        <p:spPr>
          <a:xfrm>
            <a:off x="838200" y="118605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000" b="1" dirty="0"/>
              <a:t>Example 5</a:t>
            </a:r>
            <a:r>
              <a:rPr lang="en-US" sz="2000" dirty="0"/>
              <a:t>: Evaluate the following integral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2232034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Solution: 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447171" y="1619132"/>
                <a:ext cx="248786" cy="675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171" y="1619132"/>
                <a:ext cx="248786" cy="675057"/>
              </a:xfrm>
              <a:prstGeom prst="rect">
                <a:avLst/>
              </a:prstGeom>
              <a:blipFill rotWithShape="0">
                <a:blip r:embed="rId2"/>
                <a:stretch>
                  <a:fillRect r="-4950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55854" y="2783083"/>
                <a:ext cx="248786" cy="680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3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+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54" y="2783083"/>
                <a:ext cx="248786" cy="680571"/>
              </a:xfrm>
              <a:prstGeom prst="rect">
                <a:avLst/>
              </a:prstGeom>
              <a:blipFill rotWithShape="0">
                <a:blip r:embed="rId3"/>
                <a:stretch>
                  <a:fillRect r="-167561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80247" y="3588742"/>
                <a:ext cx="24878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ar-IQ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𝑥𝑑𝑥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𝑥𝑑𝑥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ar-IQ" i="1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247" y="3588742"/>
                <a:ext cx="248786" cy="610936"/>
              </a:xfrm>
              <a:prstGeom prst="rect">
                <a:avLst/>
              </a:prstGeom>
              <a:blipFill rotWithShape="0">
                <a:blip r:embed="rId4"/>
                <a:stretch>
                  <a:fillRect r="-156097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55854" y="4273417"/>
            <a:ext cx="4275529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first of these integrals will be solved as: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080247" y="4758038"/>
                <a:ext cx="248786" cy="8627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3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3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247" y="4758038"/>
                <a:ext cx="248786" cy="862737"/>
              </a:xfrm>
              <a:prstGeom prst="rect">
                <a:avLst/>
              </a:prstGeom>
              <a:blipFill rotWithShape="0">
                <a:blip r:embed="rId5"/>
                <a:stretch>
                  <a:fillRect r="-177561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162042" y="5620775"/>
                <a:ext cx="248786" cy="9989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num>
                            <m:den>
                              <m:f>
                                <m:f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ar-IQ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042" y="5620775"/>
                <a:ext cx="248786" cy="998928"/>
              </a:xfrm>
              <a:prstGeom prst="rect">
                <a:avLst/>
              </a:prstGeom>
              <a:blipFill rotWithShape="0">
                <a:blip r:embed="rId6"/>
                <a:stretch>
                  <a:fillRect r="-13925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>
            <a:off x="6221506" y="2601366"/>
            <a:ext cx="0" cy="35188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338183" y="2483087"/>
            <a:ext cx="4544834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second of these integrals will be solved as: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518522" y="3137756"/>
                <a:ext cx="248786" cy="680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522" y="3137756"/>
                <a:ext cx="248786" cy="680571"/>
              </a:xfrm>
              <a:prstGeom prst="rect">
                <a:avLst/>
              </a:prstGeom>
              <a:blipFill rotWithShape="0">
                <a:blip r:embed="rId7"/>
                <a:stretch>
                  <a:fillRect r="-106341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6288741" y="3981438"/>
            <a:ext cx="6096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203835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combination of these results and renaming C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C will give: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680933" y="4954655"/>
                <a:ext cx="248786" cy="675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ar-IQ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ar-IQ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ar-IQ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fName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ar-IQ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IQ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933" y="4954655"/>
                <a:ext cx="248786" cy="675057"/>
              </a:xfrm>
              <a:prstGeom prst="rect">
                <a:avLst/>
              </a:prstGeom>
              <a:blipFill rotWithShape="0">
                <a:blip r:embed="rId8"/>
                <a:stretch>
                  <a:fillRect r="-165853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929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1660</Words>
  <Application>Microsoft Office PowerPoint</Application>
  <PresentationFormat>Widescreen</PresentationFormat>
  <Paragraphs>90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Cambria Math</vt:lpstr>
      <vt:lpstr>Times New Roman</vt:lpstr>
      <vt:lpstr>Office Theme</vt:lpstr>
      <vt:lpstr>Calculus II Lecture #5</vt:lpstr>
      <vt:lpstr>Basic Integration Formulas</vt:lpstr>
      <vt:lpstr>Basic Integration Formulas</vt:lpstr>
      <vt:lpstr>Making a simplifying substitution</vt:lpstr>
      <vt:lpstr>Completing the Square</vt:lpstr>
      <vt:lpstr>Expanding a Power and Using Trigonometric Identity</vt:lpstr>
      <vt:lpstr>Eliminating a Square Root</vt:lpstr>
      <vt:lpstr>Separating a fraction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Sawsan Mahmoud</dc:creator>
  <cp:lastModifiedBy>imadbarzinjy@gmail.com</cp:lastModifiedBy>
  <cp:revision>73</cp:revision>
  <dcterms:created xsi:type="dcterms:W3CDTF">2020-03-06T15:49:05Z</dcterms:created>
  <dcterms:modified xsi:type="dcterms:W3CDTF">2024-12-17T16:13:44Z</dcterms:modified>
</cp:coreProperties>
</file>