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0.png"/><Relationship Id="rId3" Type="http://schemas.openxmlformats.org/officeDocument/2006/relationships/image" Target="../media/image71.png"/><Relationship Id="rId4" Type="http://schemas.openxmlformats.org/officeDocument/2006/relationships/image" Target="../media/image72.png"/><Relationship Id="rId5" Type="http://schemas.openxmlformats.org/officeDocument/2006/relationships/image" Target="../media/image73.png"/><Relationship Id="rId6" Type="http://schemas.openxmlformats.org/officeDocument/2006/relationships/image" Target="../media/image74.png"/><Relationship Id="rId7" Type="http://schemas.openxmlformats.org/officeDocument/2006/relationships/image" Target="../media/image75.png"/><Relationship Id="rId8" Type="http://schemas.openxmlformats.org/officeDocument/2006/relationships/image" Target="../media/image76.png"/><Relationship Id="rId9" Type="http://schemas.openxmlformats.org/officeDocument/2006/relationships/image" Target="../media/image77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8.png"/><Relationship Id="rId3" Type="http://schemas.openxmlformats.org/officeDocument/2006/relationships/image" Target="../media/image79.png"/><Relationship Id="rId4" Type="http://schemas.openxmlformats.org/officeDocument/2006/relationships/image" Target="../media/image80.png"/><Relationship Id="rId5" Type="http://schemas.openxmlformats.org/officeDocument/2006/relationships/image" Target="../media/image81.png"/><Relationship Id="rId6" Type="http://schemas.openxmlformats.org/officeDocument/2006/relationships/image" Target="../media/image82.png"/><Relationship Id="rId7" Type="http://schemas.openxmlformats.org/officeDocument/2006/relationships/image" Target="../media/image83.png"/><Relationship Id="rId8" Type="http://schemas.openxmlformats.org/officeDocument/2006/relationships/image" Target="../media/image84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5.png"/><Relationship Id="rId3" Type="http://schemas.openxmlformats.org/officeDocument/2006/relationships/image" Target="../media/image86.png"/><Relationship Id="rId4" Type="http://schemas.openxmlformats.org/officeDocument/2006/relationships/image" Target="../media/image87.png"/><Relationship Id="rId5" Type="http://schemas.openxmlformats.org/officeDocument/2006/relationships/image" Target="../media/image88.png"/><Relationship Id="rId6" Type="http://schemas.openxmlformats.org/officeDocument/2006/relationships/image" Target="../media/image89.png"/><Relationship Id="rId7" Type="http://schemas.openxmlformats.org/officeDocument/2006/relationships/image" Target="../media/image90.png"/><Relationship Id="rId8" Type="http://schemas.openxmlformats.org/officeDocument/2006/relationships/image" Target="../media/image91.png"/><Relationship Id="rId9" Type="http://schemas.openxmlformats.org/officeDocument/2006/relationships/image" Target="../media/image92.png"/><Relationship Id="rId10" Type="http://schemas.openxmlformats.org/officeDocument/2006/relationships/image" Target="../media/image93.png"/><Relationship Id="rId11" Type="http://schemas.openxmlformats.org/officeDocument/2006/relationships/image" Target="../media/image94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5.png"/><Relationship Id="rId3" Type="http://schemas.openxmlformats.org/officeDocument/2006/relationships/image" Target="../media/image96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7.png"/><Relationship Id="rId3" Type="http://schemas.openxmlformats.org/officeDocument/2006/relationships/image" Target="../media/image98.png"/><Relationship Id="rId4" Type="http://schemas.openxmlformats.org/officeDocument/2006/relationships/image" Target="../media/image99.png"/><Relationship Id="rId5" Type="http://schemas.openxmlformats.org/officeDocument/2006/relationships/image" Target="../media/image100.png"/><Relationship Id="rId6" Type="http://schemas.openxmlformats.org/officeDocument/2006/relationships/image" Target="../media/image101.png"/><Relationship Id="rId7" Type="http://schemas.openxmlformats.org/officeDocument/2006/relationships/image" Target="../media/image102.png"/><Relationship Id="rId8" Type="http://schemas.openxmlformats.org/officeDocument/2006/relationships/image" Target="../media/image103.png"/><Relationship Id="rId9" Type="http://schemas.openxmlformats.org/officeDocument/2006/relationships/image" Target="../media/image104.png"/><Relationship Id="rId10" Type="http://schemas.openxmlformats.org/officeDocument/2006/relationships/image" Target="../media/image105.png"/><Relationship Id="rId11" Type="http://schemas.openxmlformats.org/officeDocument/2006/relationships/image" Target="../media/image106.png"/><Relationship Id="rId12" Type="http://schemas.openxmlformats.org/officeDocument/2006/relationships/image" Target="../media/image107.png"/><Relationship Id="rId13" Type="http://schemas.openxmlformats.org/officeDocument/2006/relationships/image" Target="../media/image108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9.png"/><Relationship Id="rId3" Type="http://schemas.openxmlformats.org/officeDocument/2006/relationships/image" Target="../media/image110.png"/><Relationship Id="rId4" Type="http://schemas.openxmlformats.org/officeDocument/2006/relationships/image" Target="../media/image111.png"/><Relationship Id="rId5" Type="http://schemas.openxmlformats.org/officeDocument/2006/relationships/image" Target="../media/image112.png"/><Relationship Id="rId6" Type="http://schemas.openxmlformats.org/officeDocument/2006/relationships/image" Target="../media/image113.png"/><Relationship Id="rId7" Type="http://schemas.openxmlformats.org/officeDocument/2006/relationships/image" Target="../media/image114.png"/><Relationship Id="rId8" Type="http://schemas.openxmlformats.org/officeDocument/2006/relationships/image" Target="../media/image115.png"/><Relationship Id="rId9" Type="http://schemas.openxmlformats.org/officeDocument/2006/relationships/image" Target="../media/image116.png"/><Relationship Id="rId10" Type="http://schemas.openxmlformats.org/officeDocument/2006/relationships/image" Target="../media/image117.png"/><Relationship Id="rId11" Type="http://schemas.openxmlformats.org/officeDocument/2006/relationships/image" Target="../media/image118.png"/><Relationship Id="rId12" Type="http://schemas.openxmlformats.org/officeDocument/2006/relationships/image" Target="../media/image119.png"/><Relationship Id="rId13" Type="http://schemas.openxmlformats.org/officeDocument/2006/relationships/image" Target="../media/image120.png"/><Relationship Id="rId14" Type="http://schemas.openxmlformats.org/officeDocument/2006/relationships/image" Target="../media/image121.png"/><Relationship Id="rId15" Type="http://schemas.openxmlformats.org/officeDocument/2006/relationships/image" Target="../media/image122.png"/><Relationship Id="rId16" Type="http://schemas.openxmlformats.org/officeDocument/2006/relationships/image" Target="../media/image123.png"/><Relationship Id="rId17" Type="http://schemas.openxmlformats.org/officeDocument/2006/relationships/image" Target="../media/image124.png"/><Relationship Id="rId18" Type="http://schemas.openxmlformats.org/officeDocument/2006/relationships/image" Target="../media/image125.png"/><Relationship Id="rId19" Type="http://schemas.openxmlformats.org/officeDocument/2006/relationships/image" Target="../media/image126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7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8.png"/><Relationship Id="rId3" Type="http://schemas.openxmlformats.org/officeDocument/2006/relationships/image" Target="../media/image129.png"/><Relationship Id="rId4" Type="http://schemas.openxmlformats.org/officeDocument/2006/relationships/image" Target="../media/image130.png"/><Relationship Id="rId5" Type="http://schemas.openxmlformats.org/officeDocument/2006/relationships/image" Target="../media/image131.png"/><Relationship Id="rId6" Type="http://schemas.openxmlformats.org/officeDocument/2006/relationships/image" Target="../media/image132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3.png"/><Relationship Id="rId3" Type="http://schemas.openxmlformats.org/officeDocument/2006/relationships/image" Target="../media/image134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5.png"/><Relationship Id="rId3" Type="http://schemas.openxmlformats.org/officeDocument/2006/relationships/image" Target="../media/image136.png"/><Relationship Id="rId4" Type="http://schemas.openxmlformats.org/officeDocument/2006/relationships/image" Target="../media/image137.png"/><Relationship Id="rId5" Type="http://schemas.openxmlformats.org/officeDocument/2006/relationships/image" Target="../media/image138.pn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9.png"/><Relationship Id="rId3" Type="http://schemas.openxmlformats.org/officeDocument/2006/relationships/image" Target="../media/image140.png"/><Relationship Id="rId4" Type="http://schemas.openxmlformats.org/officeDocument/2006/relationships/image" Target="../media/image141.png"/><Relationship Id="rId5" Type="http://schemas.openxmlformats.org/officeDocument/2006/relationships/image" Target="../media/image142.png"/><Relationship Id="rId6" Type="http://schemas.openxmlformats.org/officeDocument/2006/relationships/image" Target="../media/image143.png"/><Relationship Id="rId7" Type="http://schemas.openxmlformats.org/officeDocument/2006/relationships/image" Target="../media/image144.png"/><Relationship Id="rId8" Type="http://schemas.openxmlformats.org/officeDocument/2006/relationships/image" Target="../media/image145.pn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6.png"/><Relationship Id="rId3" Type="http://schemas.openxmlformats.org/officeDocument/2006/relationships/image" Target="../media/image147.png"/><Relationship Id="rId4" Type="http://schemas.openxmlformats.org/officeDocument/2006/relationships/image" Target="../media/image148.png"/><Relationship Id="rId5" Type="http://schemas.openxmlformats.org/officeDocument/2006/relationships/image" Target="../media/image149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image" Target="../media/image19.png"/><Relationship Id="rId9" Type="http://schemas.openxmlformats.org/officeDocument/2006/relationships/image" Target="../media/image20.png"/><Relationship Id="rId10" Type="http://schemas.openxmlformats.org/officeDocument/2006/relationships/image" Target="../media/image21.png"/><Relationship Id="rId11" Type="http://schemas.openxmlformats.org/officeDocument/2006/relationships/image" Target="../media/image22.png"/><Relationship Id="rId12" Type="http://schemas.openxmlformats.org/officeDocument/2006/relationships/image" Target="../media/image23.png"/><Relationship Id="rId13" Type="http://schemas.openxmlformats.org/officeDocument/2006/relationships/image" Target="../media/image24.png"/><Relationship Id="rId14" Type="http://schemas.openxmlformats.org/officeDocument/2006/relationships/image" Target="../media/image25.png"/><Relationship Id="rId15" Type="http://schemas.openxmlformats.org/officeDocument/2006/relationships/image" Target="../media/image26.png"/><Relationship Id="rId16" Type="http://schemas.openxmlformats.org/officeDocument/2006/relationships/image" Target="../media/image27.png"/><Relationship Id="rId17" Type="http://schemas.openxmlformats.org/officeDocument/2006/relationships/image" Target="../media/image28.png"/><Relationship Id="rId18" Type="http://schemas.openxmlformats.org/officeDocument/2006/relationships/image" Target="../media/image29.png"/><Relationship Id="rId19" Type="http://schemas.openxmlformats.org/officeDocument/2006/relationships/image" Target="../media/image30.png"/><Relationship Id="rId20" Type="http://schemas.openxmlformats.org/officeDocument/2006/relationships/image" Target="../media/image31.png"/><Relationship Id="rId21" Type="http://schemas.openxmlformats.org/officeDocument/2006/relationships/image" Target="../media/image32.png"/><Relationship Id="rId22" Type="http://schemas.openxmlformats.org/officeDocument/2006/relationships/image" Target="../media/image33.png"/><Relationship Id="rId23" Type="http://schemas.openxmlformats.org/officeDocument/2006/relationships/image" Target="../media/image34.png"/><Relationship Id="rId24" Type="http://schemas.openxmlformats.org/officeDocument/2006/relationships/image" Target="../media/image35.png"/><Relationship Id="rId25" Type="http://schemas.openxmlformats.org/officeDocument/2006/relationships/image" Target="../media/image36.png"/><Relationship Id="rId26" Type="http://schemas.openxmlformats.org/officeDocument/2006/relationships/image" Target="../media/image37.png"/><Relationship Id="rId27" Type="http://schemas.openxmlformats.org/officeDocument/2006/relationships/image" Target="../media/image38.png"/><Relationship Id="rId28" Type="http://schemas.openxmlformats.org/officeDocument/2006/relationships/image" Target="../media/image39.png"/><Relationship Id="rId29" Type="http://schemas.openxmlformats.org/officeDocument/2006/relationships/image" Target="../media/image40.png"/><Relationship Id="rId30" Type="http://schemas.openxmlformats.org/officeDocument/2006/relationships/image" Target="../media/image41.png"/><Relationship Id="rId31" Type="http://schemas.openxmlformats.org/officeDocument/2006/relationships/image" Target="../media/image42.png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0.png"/><Relationship Id="rId3" Type="http://schemas.openxmlformats.org/officeDocument/2006/relationships/image" Target="../media/image151.png"/><Relationship Id="rId4" Type="http://schemas.openxmlformats.org/officeDocument/2006/relationships/image" Target="../media/image152.png"/><Relationship Id="rId5" Type="http://schemas.openxmlformats.org/officeDocument/2006/relationships/image" Target="../media/image153.png"/><Relationship Id="rId6" Type="http://schemas.openxmlformats.org/officeDocument/2006/relationships/image" Target="../media/image154.png"/><Relationship Id="rId7" Type="http://schemas.openxmlformats.org/officeDocument/2006/relationships/image" Target="../media/image155.png"/><Relationship Id="rId8" Type="http://schemas.openxmlformats.org/officeDocument/2006/relationships/image" Target="../media/image156.png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7.png"/><Relationship Id="rId3" Type="http://schemas.openxmlformats.org/officeDocument/2006/relationships/image" Target="../media/image158.png"/><Relationship Id="rId4" Type="http://schemas.openxmlformats.org/officeDocument/2006/relationships/image" Target="../media/image159.png"/><Relationship Id="rId5" Type="http://schemas.openxmlformats.org/officeDocument/2006/relationships/image" Target="../media/image160.png"/><Relationship Id="rId6" Type="http://schemas.openxmlformats.org/officeDocument/2006/relationships/image" Target="../media/image161.png"/><Relationship Id="rId7" Type="http://schemas.openxmlformats.org/officeDocument/2006/relationships/image" Target="../media/image162.png"/><Relationship Id="rId8" Type="http://schemas.openxmlformats.org/officeDocument/2006/relationships/image" Target="../media/image163.png"/><Relationship Id="rId9" Type="http://schemas.openxmlformats.org/officeDocument/2006/relationships/image" Target="../media/image164.png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5.png"/><Relationship Id="rId3" Type="http://schemas.openxmlformats.org/officeDocument/2006/relationships/image" Target="../media/image166.png"/><Relationship Id="rId4" Type="http://schemas.openxmlformats.org/officeDocument/2006/relationships/image" Target="../media/image167.png"/><Relationship Id="rId5" Type="http://schemas.openxmlformats.org/officeDocument/2006/relationships/image" Target="../media/image168.png"/><Relationship Id="rId6" Type="http://schemas.openxmlformats.org/officeDocument/2006/relationships/image" Target="../media/image169.png"/><Relationship Id="rId7" Type="http://schemas.openxmlformats.org/officeDocument/2006/relationships/image" Target="../media/image170.png"/><Relationship Id="rId8" Type="http://schemas.openxmlformats.org/officeDocument/2006/relationships/image" Target="../media/image171.png"/><Relationship Id="rId9" Type="http://schemas.openxmlformats.org/officeDocument/2006/relationships/image" Target="../media/image172.png"/><Relationship Id="rId10" Type="http://schemas.openxmlformats.org/officeDocument/2006/relationships/image" Target="../media/image173.png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74.png"/><Relationship Id="rId3" Type="http://schemas.openxmlformats.org/officeDocument/2006/relationships/image" Target="../media/image175.png"/><Relationship Id="rId4" Type="http://schemas.openxmlformats.org/officeDocument/2006/relationships/image" Target="../media/image176.png"/><Relationship Id="rId5" Type="http://schemas.openxmlformats.org/officeDocument/2006/relationships/image" Target="../media/image177.png"/><Relationship Id="rId6" Type="http://schemas.openxmlformats.org/officeDocument/2006/relationships/image" Target="../media/image178.png"/><Relationship Id="rId7" Type="http://schemas.openxmlformats.org/officeDocument/2006/relationships/image" Target="../media/image179.png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0.png"/><Relationship Id="rId3" Type="http://schemas.openxmlformats.org/officeDocument/2006/relationships/image" Target="../media/image181.png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2.png"/><Relationship Id="rId3" Type="http://schemas.openxmlformats.org/officeDocument/2006/relationships/image" Target="../media/image183.png"/><Relationship Id="rId4" Type="http://schemas.openxmlformats.org/officeDocument/2006/relationships/image" Target="../media/image184.png"/><Relationship Id="rId5" Type="http://schemas.openxmlformats.org/officeDocument/2006/relationships/image" Target="../media/image185.png"/><Relationship Id="rId6" Type="http://schemas.openxmlformats.org/officeDocument/2006/relationships/image" Target="../media/image186.png"/><Relationship Id="rId7" Type="http://schemas.openxmlformats.org/officeDocument/2006/relationships/image" Target="../media/image187.png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3.png"/><Relationship Id="rId3" Type="http://schemas.openxmlformats.org/officeDocument/2006/relationships/image" Target="../media/image44.png"/><Relationship Id="rId4" Type="http://schemas.openxmlformats.org/officeDocument/2006/relationships/image" Target="../media/image45.png"/><Relationship Id="rId5" Type="http://schemas.openxmlformats.org/officeDocument/2006/relationships/image" Target="../media/image46.png"/><Relationship Id="rId6" Type="http://schemas.openxmlformats.org/officeDocument/2006/relationships/image" Target="../media/image47.png"/><Relationship Id="rId7" Type="http://schemas.openxmlformats.org/officeDocument/2006/relationships/image" Target="../media/image48.png"/><Relationship Id="rId8" Type="http://schemas.openxmlformats.org/officeDocument/2006/relationships/image" Target="../media/image49.png"/><Relationship Id="rId9" Type="http://schemas.openxmlformats.org/officeDocument/2006/relationships/image" Target="../media/image50.png"/><Relationship Id="rId10" Type="http://schemas.openxmlformats.org/officeDocument/2006/relationships/image" Target="../media/image51.png"/><Relationship Id="rId11" Type="http://schemas.openxmlformats.org/officeDocument/2006/relationships/image" Target="../media/image52.png"/><Relationship Id="rId12" Type="http://schemas.openxmlformats.org/officeDocument/2006/relationships/image" Target="../media/image53.png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4.png"/><Relationship Id="rId3" Type="http://schemas.openxmlformats.org/officeDocument/2006/relationships/image" Target="../media/image55.png"/><Relationship Id="rId4" Type="http://schemas.openxmlformats.org/officeDocument/2006/relationships/image" Target="../media/image56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7.png"/><Relationship Id="rId3" Type="http://schemas.openxmlformats.org/officeDocument/2006/relationships/image" Target="../media/image58.png"/><Relationship Id="rId4" Type="http://schemas.openxmlformats.org/officeDocument/2006/relationships/image" Target="../media/image59.png"/><Relationship Id="rId5" Type="http://schemas.openxmlformats.org/officeDocument/2006/relationships/image" Target="../media/image60.png"/><Relationship Id="rId6" Type="http://schemas.openxmlformats.org/officeDocument/2006/relationships/image" Target="../media/image61.png"/><Relationship Id="rId7" Type="http://schemas.openxmlformats.org/officeDocument/2006/relationships/image" Target="../media/image62.png"/><Relationship Id="rId8" Type="http://schemas.openxmlformats.org/officeDocument/2006/relationships/image" Target="../media/image63.png"/><Relationship Id="rId9" Type="http://schemas.openxmlformats.org/officeDocument/2006/relationships/image" Target="../media/image64.png"/><Relationship Id="rId10" Type="http://schemas.openxmlformats.org/officeDocument/2006/relationships/image" Target="../media/image65.png"/><Relationship Id="rId11" Type="http://schemas.openxmlformats.org/officeDocument/2006/relationships/image" Target="../media/image66.png"/><Relationship Id="rId12" Type="http://schemas.openxmlformats.org/officeDocument/2006/relationships/image" Target="../media/image67.png"/><Relationship Id="rId13" Type="http://schemas.openxmlformats.org/officeDocument/2006/relationships/image" Target="../media/image68.png"/><Relationship Id="rId14" Type="http://schemas.openxmlformats.org/officeDocument/2006/relationships/image" Target="../media/image69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52127" y="630110"/>
            <a:ext cx="1736217" cy="4386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705800" y="1329118"/>
            <a:ext cx="4438904" cy="4269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2583" y="2016950"/>
            <a:ext cx="6023203" cy="3479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918523" y="2716339"/>
            <a:ext cx="1993646" cy="34353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19327" y="4011167"/>
            <a:ext cx="6391656" cy="31958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1995678"/>
            <a:ext cx="1631950" cy="1050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50" b="1">
                <a:latin typeface="Times New Roman"/>
                <a:cs typeface="Times New Roman"/>
              </a:rPr>
              <a:t>Chapter</a:t>
            </a:r>
            <a:r>
              <a:rPr dirty="0" sz="2050" spc="-55" b="1">
                <a:latin typeface="Times New Roman"/>
                <a:cs typeface="Times New Roman"/>
              </a:rPr>
              <a:t> </a:t>
            </a:r>
            <a:r>
              <a:rPr dirty="0" sz="2050" spc="5" b="1">
                <a:latin typeface="Times New Roman"/>
                <a:cs typeface="Times New Roman"/>
              </a:rPr>
              <a:t>6</a:t>
            </a:r>
            <a:endParaRPr sz="2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50" spc="5" b="1">
                <a:latin typeface="Times New Roman"/>
                <a:cs typeface="Times New Roman"/>
              </a:rPr>
              <a:t>Collinearity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7434" y="3495145"/>
            <a:ext cx="5062855" cy="3165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10795">
              <a:lnSpc>
                <a:spcPct val="119500"/>
              </a:lnSpc>
            </a:pPr>
            <a:r>
              <a:rPr dirty="0" sz="1000" spc="-5">
                <a:latin typeface="Times New Roman"/>
                <a:cs typeface="Times New Roman"/>
              </a:rPr>
              <a:t>Problems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collinearity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points and </a:t>
            </a:r>
            <a:r>
              <a:rPr dirty="0" sz="1000">
                <a:latin typeface="Times New Roman"/>
                <a:cs typeface="Times New Roman"/>
              </a:rPr>
              <a:t>concurrence of </a:t>
            </a:r>
            <a:r>
              <a:rPr dirty="0" sz="1000" spc="-5">
                <a:latin typeface="Times New Roman"/>
                <a:cs typeface="Times New Roman"/>
              </a:rPr>
              <a:t>lines are very </a:t>
            </a:r>
            <a:r>
              <a:rPr dirty="0" sz="1000">
                <a:latin typeface="Times New Roman"/>
                <a:cs typeface="Times New Roman"/>
              </a:rPr>
              <a:t>common </a:t>
            </a:r>
            <a:r>
              <a:rPr dirty="0" sz="1000" spc="-5">
                <a:latin typeface="Times New Roman"/>
                <a:cs typeface="Times New Roman"/>
              </a:rPr>
              <a:t>in elementary plane  </a:t>
            </a:r>
            <a:r>
              <a:rPr dirty="0" sz="1000" spc="-10">
                <a:latin typeface="Times New Roman"/>
                <a:cs typeface="Times New Roman"/>
              </a:rPr>
              <a:t>geometry. </a:t>
            </a:r>
            <a:r>
              <a:rPr dirty="0" sz="1000" spc="-45">
                <a:latin typeface="Times New Roman"/>
                <a:cs typeface="Times New Roman"/>
              </a:rPr>
              <a:t>To </a:t>
            </a:r>
            <a:r>
              <a:rPr dirty="0" sz="1000" spc="-5">
                <a:latin typeface="Times New Roman"/>
                <a:cs typeface="Times New Roman"/>
              </a:rPr>
              <a:t>prove that 3 points </a:t>
            </a:r>
            <a:r>
              <a:rPr dirty="0" sz="1000" spc="5" b="0" i="1">
                <a:latin typeface="Bookman Old Style"/>
                <a:cs typeface="Bookman Old Style"/>
              </a:rPr>
              <a:t>A, </a:t>
            </a:r>
            <a:r>
              <a:rPr dirty="0" sz="1000" spc="25" b="0" i="1">
                <a:latin typeface="Bookman Old Style"/>
                <a:cs typeface="Bookman Old Style"/>
              </a:rPr>
              <a:t>B,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 spc="-10">
                <a:latin typeface="Times New Roman"/>
                <a:cs typeface="Times New Roman"/>
              </a:rPr>
              <a:t>collinear, </a:t>
            </a:r>
            <a:r>
              <a:rPr dirty="0" sz="1000" spc="-5">
                <a:latin typeface="Times New Roman"/>
                <a:cs typeface="Times New Roman"/>
              </a:rPr>
              <a:t>the most straightforward technique is to  verify that </a:t>
            </a:r>
            <a:r>
              <a:rPr dirty="0" sz="1000">
                <a:latin typeface="Times New Roman"/>
                <a:cs typeface="Times New Roman"/>
              </a:rPr>
              <a:t>one of </a:t>
            </a:r>
            <a:r>
              <a:rPr dirty="0" sz="1000" spc="-5">
                <a:latin typeface="Times New Roman"/>
                <a:cs typeface="Times New Roman"/>
              </a:rPr>
              <a:t>the angles </a:t>
            </a:r>
            <a:r>
              <a:rPr dirty="0" sz="1000">
                <a:latin typeface="Lucida Sans Unicode"/>
                <a:cs typeface="Lucida Sans Unicode"/>
              </a:rPr>
              <a:t>∠</a:t>
            </a:r>
            <a:r>
              <a:rPr dirty="0" sz="1000" b="0" i="1">
                <a:latin typeface="Bookman Old Style"/>
                <a:cs typeface="Bookman Old Style"/>
              </a:rPr>
              <a:t>ABC, </a:t>
            </a:r>
            <a:r>
              <a:rPr dirty="0" sz="1000" spc="10">
                <a:latin typeface="Lucida Sans Unicode"/>
                <a:cs typeface="Lucida Sans Unicode"/>
              </a:rPr>
              <a:t>∠</a:t>
            </a:r>
            <a:r>
              <a:rPr dirty="0" sz="1000" spc="10" b="0" i="1">
                <a:latin typeface="Bookman Old Style"/>
                <a:cs typeface="Bookman Old Style"/>
              </a:rPr>
              <a:t>ACB </a:t>
            </a:r>
            <a:r>
              <a:rPr dirty="0" sz="1000">
                <a:latin typeface="Times New Roman"/>
                <a:cs typeface="Times New Roman"/>
              </a:rPr>
              <a:t>or </a:t>
            </a:r>
            <a:r>
              <a:rPr dirty="0" sz="1000" spc="5">
                <a:latin typeface="Lucida Sans Unicode"/>
                <a:cs typeface="Lucida Sans Unicode"/>
              </a:rPr>
              <a:t>∠</a:t>
            </a:r>
            <a:r>
              <a:rPr dirty="0" sz="1000" spc="5" b="0" i="1">
                <a:latin typeface="Bookman Old Style"/>
                <a:cs typeface="Bookman Old Style"/>
              </a:rPr>
              <a:t>BAC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 spc="10">
                <a:latin typeface="Tahoma"/>
                <a:cs typeface="Tahoma"/>
              </a:rPr>
              <a:t>180</a:t>
            </a:r>
            <a:r>
              <a:rPr dirty="0" baseline="27777" sz="1050" spc="15">
                <a:latin typeface="Arial"/>
                <a:cs typeface="Arial"/>
              </a:rPr>
              <a:t>◦</a:t>
            </a:r>
            <a:r>
              <a:rPr dirty="0" sz="1000" spc="10">
                <a:latin typeface="Times New Roman"/>
                <a:cs typeface="Times New Roman"/>
              </a:rPr>
              <a:t>.    </a:t>
            </a:r>
            <a:r>
              <a:rPr dirty="0" sz="1000" spc="55">
                <a:latin typeface="Times New Roman"/>
                <a:cs typeface="Times New Roman"/>
              </a:rPr>
              <a:t> </a:t>
            </a:r>
            <a:r>
              <a:rPr dirty="0" sz="1000" spc="-50">
                <a:latin typeface="Times New Roman"/>
                <a:cs typeface="Times New Roman"/>
              </a:rPr>
              <a:t>We  </a:t>
            </a:r>
            <a:r>
              <a:rPr dirty="0" sz="1000" spc="-5">
                <a:latin typeface="Times New Roman"/>
                <a:cs typeface="Times New Roman"/>
              </a:rPr>
              <a:t>could also try to verify that</a:t>
            </a:r>
            <a:endParaRPr sz="1000">
              <a:latin typeface="Times New Roman"/>
              <a:cs typeface="Times New Roman"/>
            </a:endParaRPr>
          </a:p>
          <a:p>
            <a:pPr algn="just" marL="12700" marR="10795">
              <a:lnSpc>
                <a:spcPct val="119500"/>
              </a:lnSpc>
              <a:spcBef>
                <a:spcPts val="5"/>
              </a:spcBef>
            </a:pP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 spc="-10">
                <a:latin typeface="Times New Roman"/>
                <a:cs typeface="Times New Roman"/>
              </a:rPr>
              <a:t>given </a:t>
            </a:r>
            <a:r>
              <a:rPr dirty="0" sz="1000" spc="-5">
                <a:latin typeface="Times New Roman"/>
                <a:cs typeface="Times New Roman"/>
              </a:rPr>
              <a:t>points all lie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a specific line which is known to us. These </a:t>
            </a:r>
            <a:r>
              <a:rPr dirty="0" sz="1000">
                <a:latin typeface="Times New Roman"/>
                <a:cs typeface="Times New Roman"/>
              </a:rPr>
              <a:t>methods </a:t>
            </a:r>
            <a:r>
              <a:rPr dirty="0" sz="1000" spc="-10">
                <a:latin typeface="Times New Roman"/>
                <a:cs typeface="Times New Roman"/>
              </a:rPr>
              <a:t>have </a:t>
            </a:r>
            <a:r>
              <a:rPr dirty="0" sz="1000" spc="-5">
                <a:latin typeface="Times New Roman"/>
                <a:cs typeface="Times New Roman"/>
              </a:rPr>
              <a:t>been applied  in earlier chapters to prove that the Simson line and the Euler line are lines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collinearity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10">
                <a:latin typeface="Times New Roman"/>
                <a:cs typeface="Times New Roman"/>
              </a:rPr>
              <a:t>cer-  </a:t>
            </a:r>
            <a:r>
              <a:rPr dirty="0" sz="1000" spc="-5">
                <a:latin typeface="Times New Roman"/>
                <a:cs typeface="Times New Roman"/>
              </a:rPr>
              <a:t>tain special points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triangle. In this </a:t>
            </a:r>
            <a:r>
              <a:rPr dirty="0" sz="1000" spc="-10">
                <a:latin typeface="Times New Roman"/>
                <a:cs typeface="Times New Roman"/>
              </a:rPr>
              <a:t>chapter, </a:t>
            </a:r>
            <a:r>
              <a:rPr dirty="0" sz="1000" spc="-5">
                <a:latin typeface="Times New Roman"/>
                <a:cs typeface="Times New Roman"/>
              </a:rPr>
              <a:t>we shall explore </a:t>
            </a:r>
            <a:r>
              <a:rPr dirty="0" sz="1000">
                <a:latin typeface="Times New Roman"/>
                <a:cs typeface="Times New Roman"/>
              </a:rPr>
              <a:t>more </a:t>
            </a:r>
            <a:r>
              <a:rPr dirty="0" sz="1000" spc="-5">
                <a:latin typeface="Times New Roman"/>
                <a:cs typeface="Times New Roman"/>
              </a:rPr>
              <a:t>results such as Desargues’  theorem, Menelaus’ theorem and Pappus’ theorem which </a:t>
            </a:r>
            <a:r>
              <a:rPr dirty="0" sz="1000" spc="-10">
                <a:latin typeface="Times New Roman"/>
                <a:cs typeface="Times New Roman"/>
              </a:rPr>
              <a:t>give </a:t>
            </a:r>
            <a:r>
              <a:rPr dirty="0" sz="1000" spc="-5">
                <a:latin typeface="Times New Roman"/>
                <a:cs typeface="Times New Roman"/>
              </a:rPr>
              <a:t>conditions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when three points are  </a:t>
            </a:r>
            <a:r>
              <a:rPr dirty="0" sz="1000" spc="-10">
                <a:latin typeface="Times New Roman"/>
                <a:cs typeface="Times New Roman"/>
              </a:rPr>
              <a:t>collinear.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300"/>
              </a:lnSpc>
              <a:spcBef>
                <a:spcPts val="5"/>
              </a:spcBef>
            </a:pP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>
                <a:latin typeface="Times New Roman"/>
                <a:cs typeface="Times New Roman"/>
              </a:rPr>
              <a:t>concept of </a:t>
            </a:r>
            <a:r>
              <a:rPr dirty="0" sz="1000" spc="-5">
                <a:latin typeface="Times New Roman"/>
                <a:cs typeface="Times New Roman"/>
              </a:rPr>
              <a:t>collinearity and </a:t>
            </a:r>
            <a:r>
              <a:rPr dirty="0" sz="1000">
                <a:latin typeface="Times New Roman"/>
                <a:cs typeface="Times New Roman"/>
              </a:rPr>
              <a:t>concurrence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>
                <a:latin typeface="Times New Roman"/>
                <a:cs typeface="Times New Roman"/>
              </a:rPr>
              <a:t>dual </a:t>
            </a:r>
            <a:r>
              <a:rPr dirty="0" sz="1000" spc="-5">
                <a:latin typeface="Times New Roman"/>
                <a:cs typeface="Times New Roman"/>
              </a:rPr>
              <a:t>to each </a:t>
            </a:r>
            <a:r>
              <a:rPr dirty="0" sz="1000" spc="-15">
                <a:latin typeface="Times New Roman"/>
                <a:cs typeface="Times New Roman"/>
              </a:rPr>
              <a:t>other. </a:t>
            </a:r>
            <a:r>
              <a:rPr dirty="0" sz="1000" spc="-5">
                <a:latin typeface="Times New Roman"/>
                <a:cs typeface="Times New Roman"/>
              </a:rPr>
              <a:t>For instance, suppose we wish  to prove that 3 lines </a:t>
            </a:r>
            <a:r>
              <a:rPr dirty="0" sz="1000" spc="55" b="0" i="1">
                <a:latin typeface="Bookman Old Style"/>
                <a:cs typeface="Bookman Old Style"/>
              </a:rPr>
              <a:t>PQ, </a:t>
            </a:r>
            <a:r>
              <a:rPr dirty="0" sz="1000" spc="105" b="0" i="1">
                <a:latin typeface="Bookman Old Style"/>
                <a:cs typeface="Bookman Old Style"/>
              </a:rPr>
              <a:t>MN, </a:t>
            </a:r>
            <a:r>
              <a:rPr dirty="0" sz="1000" spc="60" b="0" i="1">
                <a:latin typeface="Bookman Old Style"/>
                <a:cs typeface="Bookman Old Style"/>
              </a:rPr>
              <a:t>XY </a:t>
            </a:r>
            <a:r>
              <a:rPr dirty="0" sz="1000" spc="-5">
                <a:latin typeface="Times New Roman"/>
                <a:cs typeface="Times New Roman"/>
              </a:rPr>
              <a:t>are concurrent. Let </a:t>
            </a:r>
            <a:r>
              <a:rPr dirty="0" sz="1000" spc="90" b="0" i="1">
                <a:latin typeface="Bookman Old Style"/>
                <a:cs typeface="Bookman Old Style"/>
              </a:rPr>
              <a:t>PQ </a:t>
            </a:r>
            <a:r>
              <a:rPr dirty="0" sz="1000" spc="-5">
                <a:latin typeface="Times New Roman"/>
                <a:cs typeface="Times New Roman"/>
              </a:rPr>
              <a:t>intersect </a:t>
            </a:r>
            <a:r>
              <a:rPr dirty="0" sz="1000" spc="145" b="0" i="1">
                <a:latin typeface="Bookman Old Style"/>
                <a:cs typeface="Bookman Old Style"/>
              </a:rPr>
              <a:t>MN</a:t>
            </a:r>
            <a:r>
              <a:rPr dirty="0" sz="1000" spc="-114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85" b="0" i="1">
                <a:latin typeface="Bookman Old Style"/>
                <a:cs typeface="Bookman Old Style"/>
              </a:rPr>
              <a:t>Z</a:t>
            </a:r>
            <a:r>
              <a:rPr dirty="0" sz="1000" spc="85">
                <a:latin typeface="Times New Roman"/>
                <a:cs typeface="Times New Roman"/>
              </a:rPr>
              <a:t>. </a:t>
            </a:r>
            <a:r>
              <a:rPr dirty="0" sz="1000" spc="-10">
                <a:latin typeface="Times New Roman"/>
                <a:cs typeface="Times New Roman"/>
              </a:rPr>
              <a:t>Now </a:t>
            </a:r>
            <a:r>
              <a:rPr dirty="0" sz="1000" spc="-5">
                <a:latin typeface="Times New Roman"/>
                <a:cs typeface="Times New Roman"/>
              </a:rPr>
              <a:t>it reduces to  prove that </a:t>
            </a:r>
            <a:r>
              <a:rPr dirty="0" sz="1000" spc="60" b="0" i="1">
                <a:latin typeface="Bookman Old Style"/>
                <a:cs typeface="Bookman Old Style"/>
              </a:rPr>
              <a:t>X, </a:t>
            </a:r>
            <a:r>
              <a:rPr dirty="0" sz="1000" spc="-30" b="0" i="1">
                <a:latin typeface="Bookman Old Style"/>
                <a:cs typeface="Bookman Old Style"/>
              </a:rPr>
              <a:t>Y, </a:t>
            </a:r>
            <a:r>
              <a:rPr dirty="0" sz="1000" spc="95" b="0" i="1">
                <a:latin typeface="Bookman Old Style"/>
                <a:cs typeface="Bookman Old Style"/>
              </a:rPr>
              <a:t>Z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 spc="-10">
                <a:latin typeface="Times New Roman"/>
                <a:cs typeface="Times New Roman"/>
              </a:rPr>
              <a:t>collinear. </a:t>
            </a:r>
            <a:r>
              <a:rPr dirty="0" sz="1000" spc="-15">
                <a:latin typeface="Times New Roman"/>
                <a:cs typeface="Times New Roman"/>
              </a:rPr>
              <a:t>Conversely, </a:t>
            </a:r>
            <a:r>
              <a:rPr dirty="0" sz="1000" spc="-5">
                <a:latin typeface="Times New Roman"/>
                <a:cs typeface="Times New Roman"/>
              </a:rPr>
              <a:t>to prove that </a:t>
            </a:r>
            <a:r>
              <a:rPr dirty="0" sz="1000" spc="60" b="0" i="1">
                <a:latin typeface="Bookman Old Style"/>
                <a:cs typeface="Bookman Old Style"/>
              </a:rPr>
              <a:t>X, </a:t>
            </a:r>
            <a:r>
              <a:rPr dirty="0" sz="1000" spc="-30" b="0" i="1">
                <a:latin typeface="Bookman Old Style"/>
                <a:cs typeface="Bookman Old Style"/>
              </a:rPr>
              <a:t>Y, </a:t>
            </a:r>
            <a:r>
              <a:rPr dirty="0" sz="1000" spc="95" b="0" i="1">
                <a:latin typeface="Bookman Old Style"/>
                <a:cs typeface="Bookman Old Style"/>
              </a:rPr>
              <a:t>Z</a:t>
            </a:r>
            <a:r>
              <a:rPr dirty="0" sz="1000" spc="-17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 spc="-10">
                <a:latin typeface="Times New Roman"/>
                <a:cs typeface="Times New Roman"/>
              </a:rPr>
              <a:t>collinear, </a:t>
            </a:r>
            <a:r>
              <a:rPr dirty="0" sz="1000" spc="-5">
                <a:latin typeface="Times New Roman"/>
                <a:cs typeface="Times New Roman"/>
              </a:rPr>
              <a:t>it suffices to </a:t>
            </a:r>
            <a:r>
              <a:rPr dirty="0" sz="1000" spc="-10">
                <a:latin typeface="Times New Roman"/>
                <a:cs typeface="Times New Roman"/>
              </a:rPr>
              <a:t>show  </a:t>
            </a:r>
            <a:r>
              <a:rPr dirty="0" sz="1000" spc="-5">
                <a:latin typeface="Times New Roman"/>
                <a:cs typeface="Times New Roman"/>
              </a:rPr>
              <a:t>that the 3 lines </a:t>
            </a:r>
            <a:r>
              <a:rPr dirty="0" sz="1000" spc="55" b="0" i="1">
                <a:latin typeface="Bookman Old Style"/>
                <a:cs typeface="Bookman Old Style"/>
              </a:rPr>
              <a:t>PQ, </a:t>
            </a:r>
            <a:r>
              <a:rPr dirty="0" sz="1000" spc="105" b="0" i="1">
                <a:latin typeface="Bookman Old Style"/>
                <a:cs typeface="Bookman Old Style"/>
              </a:rPr>
              <a:t>MN,</a:t>
            </a:r>
            <a:r>
              <a:rPr dirty="0" sz="1000" spc="-235" b="0" i="1">
                <a:latin typeface="Bookman Old Style"/>
                <a:cs typeface="Bookman Old Style"/>
              </a:rPr>
              <a:t> </a:t>
            </a:r>
            <a:r>
              <a:rPr dirty="0" sz="1000" spc="60" b="0" i="1">
                <a:latin typeface="Bookman Old Style"/>
                <a:cs typeface="Bookman Old Style"/>
              </a:rPr>
              <a:t>XY </a:t>
            </a:r>
            <a:r>
              <a:rPr dirty="0" sz="1000" spc="-5">
                <a:latin typeface="Times New Roman"/>
                <a:cs typeface="Times New Roman"/>
              </a:rPr>
              <a:t>are concurrent.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95"/>
              </a:spcBef>
            </a:pPr>
            <a:r>
              <a:rPr dirty="0" sz="1400" spc="10" b="1">
                <a:latin typeface="Times New Roman"/>
                <a:cs typeface="Times New Roman"/>
              </a:rPr>
              <a:t>6.1    Menelaus’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spc="10" b="1">
                <a:latin typeface="Times New Roman"/>
                <a:cs typeface="Times New Roman"/>
              </a:rPr>
              <a:t>theorem</a:t>
            </a:r>
            <a:endParaRPr sz="1400">
              <a:latin typeface="Times New Roman"/>
              <a:cs typeface="Times New Roman"/>
            </a:endParaRPr>
          </a:p>
          <a:p>
            <a:pPr algn="just" marL="12700" marR="13970">
              <a:lnSpc>
                <a:spcPct val="119000"/>
              </a:lnSpc>
              <a:spcBef>
                <a:spcPts val="965"/>
              </a:spcBef>
            </a:pPr>
            <a:r>
              <a:rPr dirty="0" sz="1000" spc="-5" b="1">
                <a:latin typeface="Times New Roman"/>
                <a:cs typeface="Times New Roman"/>
              </a:rPr>
              <a:t>Theorem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6.1</a:t>
            </a:r>
            <a:r>
              <a:rPr dirty="0" sz="1000" spc="-5" b="1">
                <a:latin typeface="Times New Roman"/>
                <a:cs typeface="Times New Roman"/>
              </a:rPr>
              <a:t> (Menelaus)</a:t>
            </a:r>
            <a:r>
              <a:rPr dirty="0" sz="1000" spc="5" b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The</a:t>
            </a:r>
            <a:r>
              <a:rPr dirty="0" sz="1000" spc="-10" i="1">
                <a:latin typeface="Times New Roman"/>
                <a:cs typeface="Times New Roman"/>
              </a:rPr>
              <a:t> three </a:t>
            </a:r>
            <a:r>
              <a:rPr dirty="0" sz="1000" spc="-5" i="1">
                <a:latin typeface="Times New Roman"/>
                <a:cs typeface="Times New Roman"/>
              </a:rPr>
              <a:t>points</a:t>
            </a:r>
            <a:r>
              <a:rPr dirty="0" sz="1000" spc="-25" i="1">
                <a:latin typeface="Times New Roman"/>
                <a:cs typeface="Times New Roman"/>
              </a:rPr>
              <a:t> </a:t>
            </a:r>
            <a:r>
              <a:rPr dirty="0" sz="1000" spc="15" b="0" i="1">
                <a:latin typeface="Bookman Old Style"/>
                <a:cs typeface="Bookman Old Style"/>
              </a:rPr>
              <a:t>P,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Q,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R</a:t>
            </a:r>
            <a:r>
              <a:rPr dirty="0" sz="1000" spc="-50" b="0" i="1">
                <a:latin typeface="Bookman Old Style"/>
                <a:cs typeface="Bookman Old Style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on</a:t>
            </a:r>
            <a:r>
              <a:rPr dirty="0" sz="1000" spc="-5" i="1">
                <a:latin typeface="Times New Roman"/>
                <a:cs typeface="Times New Roman"/>
              </a:rPr>
              <a:t> the</a:t>
            </a:r>
            <a:r>
              <a:rPr dirty="0" sz="1000" spc="-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sides</a:t>
            </a:r>
            <a:r>
              <a:rPr dirty="0" sz="1000" spc="-15" i="1">
                <a:latin typeface="Times New Roman"/>
                <a:cs typeface="Times New Roman"/>
              </a:rPr>
              <a:t> </a:t>
            </a:r>
            <a:r>
              <a:rPr dirty="0" sz="1000" b="0" i="1">
                <a:latin typeface="Bookman Old Style"/>
                <a:cs typeface="Bookman Old Style"/>
              </a:rPr>
              <a:t>AC,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AB</a:t>
            </a:r>
            <a:r>
              <a:rPr dirty="0" sz="1000" spc="10" b="0" i="1">
                <a:latin typeface="Bookman Old Style"/>
                <a:cs typeface="Bookman Old Style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and</a:t>
            </a:r>
            <a:r>
              <a:rPr dirty="0" sz="1000" spc="-20" i="1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BC</a:t>
            </a:r>
            <a:r>
              <a:rPr dirty="0" sz="1000" spc="20" b="0" i="1">
                <a:latin typeface="Bookman Old Style"/>
                <a:cs typeface="Bookman Old Style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respectively</a:t>
            </a:r>
            <a:r>
              <a:rPr dirty="0" sz="1000" spc="-25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of</a:t>
            </a:r>
            <a:r>
              <a:rPr dirty="0" sz="1000" spc="-1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a  </a:t>
            </a:r>
            <a:r>
              <a:rPr dirty="0" sz="1000" spc="-5" i="1">
                <a:latin typeface="Times New Roman"/>
                <a:cs typeface="Times New Roman"/>
              </a:rPr>
              <a:t>triangle </a:t>
            </a:r>
            <a:r>
              <a:rPr dirty="0" sz="1000" spc="35" b="0" i="1">
                <a:latin typeface="Bookman Old Style"/>
                <a:cs typeface="Bookman Old Style"/>
              </a:rPr>
              <a:t>ABC </a:t>
            </a:r>
            <a:r>
              <a:rPr dirty="0" sz="1000" spc="-15" i="1">
                <a:latin typeface="Times New Roman"/>
                <a:cs typeface="Times New Roman"/>
              </a:rPr>
              <a:t>are </a:t>
            </a:r>
            <a:r>
              <a:rPr dirty="0" sz="1000" spc="-5" i="1">
                <a:latin typeface="Times New Roman"/>
                <a:cs typeface="Times New Roman"/>
              </a:rPr>
              <a:t>collinear if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-5" i="1">
                <a:latin typeface="Times New Roman"/>
                <a:cs typeface="Times New Roman"/>
              </a:rPr>
              <a:t>only</a:t>
            </a:r>
            <a:r>
              <a:rPr dirty="0" sz="1000" spc="-5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if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89579" y="6872376"/>
            <a:ext cx="202691" cy="60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514191" y="6872376"/>
            <a:ext cx="199643" cy="60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181576" y="6694932"/>
            <a:ext cx="84772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0" b="0" i="1">
                <a:latin typeface="Bookman Old Style"/>
                <a:cs typeface="Bookman Old Style"/>
              </a:rPr>
              <a:t>AQ   </a:t>
            </a:r>
            <a:r>
              <a:rPr dirty="0" sz="1000" spc="65" b="0" i="1">
                <a:latin typeface="Bookman Old Style"/>
                <a:cs typeface="Bookman Old Style"/>
              </a:rPr>
              <a:t>BR </a:t>
            </a:r>
            <a:r>
              <a:rPr dirty="0" sz="1000" spc="250" b="0" i="1">
                <a:latin typeface="Bookman Old Style"/>
                <a:cs typeface="Bookman Old Style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CP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835755" y="6872376"/>
            <a:ext cx="199644" cy="60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177032" y="6780277"/>
            <a:ext cx="12509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1500" spc="30" b="0" i="1">
                <a:latin typeface="Bookman Old Style"/>
                <a:cs typeface="Bookman Old Style"/>
              </a:rPr>
              <a:t>QB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20">
                <a:latin typeface="Lucida Sans Unicode"/>
                <a:cs typeface="Lucida Sans Unicode"/>
              </a:rPr>
              <a:t> </a:t>
            </a:r>
            <a:r>
              <a:rPr dirty="0" baseline="-38888" sz="1500" spc="37" b="0" i="1">
                <a:latin typeface="Bookman Old Style"/>
                <a:cs typeface="Bookman Old Style"/>
              </a:rPr>
              <a:t>RC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40">
                <a:latin typeface="Lucida Sans Unicode"/>
                <a:cs typeface="Lucida Sans Unicode"/>
              </a:rPr>
              <a:t> </a:t>
            </a:r>
            <a:r>
              <a:rPr dirty="0" baseline="-38888" sz="1500" spc="165" b="0" i="1">
                <a:latin typeface="Bookman Old Style"/>
                <a:cs typeface="Bookman Old Style"/>
              </a:rPr>
              <a:t>PA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70">
                <a:latin typeface="Tahoma"/>
                <a:cs typeface="Tahoma"/>
              </a:rPr>
              <a:t> </a:t>
            </a:r>
            <a:r>
              <a:rPr dirty="0" sz="1000" spc="-30">
                <a:latin typeface="Lucida Sans Unicode"/>
                <a:cs typeface="Lucida Sans Unicode"/>
              </a:rPr>
              <a:t>−</a:t>
            </a:r>
            <a:r>
              <a:rPr dirty="0" sz="1000" spc="-30">
                <a:latin typeface="Tahoma"/>
                <a:cs typeface="Tahoma"/>
              </a:rPr>
              <a:t>1</a:t>
            </a:r>
            <a:r>
              <a:rPr dirty="0" sz="1000" spc="-30" b="0" i="1">
                <a:latin typeface="Bookman Old Style"/>
                <a:cs typeface="Bookman Old Style"/>
              </a:rPr>
              <a:t>,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67454" y="7040881"/>
            <a:ext cx="505587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dirty="0" sz="1000" spc="-10" i="1">
                <a:latin typeface="Times New Roman"/>
                <a:cs typeface="Times New Roman"/>
              </a:rPr>
              <a:t>where directed segments </a:t>
            </a:r>
            <a:r>
              <a:rPr dirty="0" sz="1000" spc="-15" i="1">
                <a:latin typeface="Times New Roman"/>
                <a:cs typeface="Times New Roman"/>
              </a:rPr>
              <a:t>are </a:t>
            </a:r>
            <a:r>
              <a:rPr dirty="0" sz="1000" spc="-5" i="1">
                <a:latin typeface="Times New Roman"/>
                <a:cs typeface="Times New Roman"/>
              </a:rPr>
              <a:t>used. That is either 1 </a:t>
            </a:r>
            <a:r>
              <a:rPr dirty="0" sz="1000" i="1">
                <a:latin typeface="Times New Roman"/>
                <a:cs typeface="Times New Roman"/>
              </a:rPr>
              <a:t>or </a:t>
            </a:r>
            <a:r>
              <a:rPr dirty="0" sz="1000" spc="-5" i="1">
                <a:latin typeface="Times New Roman"/>
                <a:cs typeface="Times New Roman"/>
              </a:rPr>
              <a:t>3 points </a:t>
            </a:r>
            <a:r>
              <a:rPr dirty="0" sz="1000" i="1">
                <a:latin typeface="Times New Roman"/>
                <a:cs typeface="Times New Roman"/>
              </a:rPr>
              <a:t>among </a:t>
            </a:r>
            <a:r>
              <a:rPr dirty="0" sz="1000" spc="15" b="0" i="1">
                <a:latin typeface="Bookman Old Style"/>
                <a:cs typeface="Bookman Old Style"/>
              </a:rPr>
              <a:t>P, </a:t>
            </a:r>
            <a:r>
              <a:rPr dirty="0" sz="1000" spc="-10" b="0" i="1">
                <a:latin typeface="Bookman Old Style"/>
                <a:cs typeface="Bookman Old Style"/>
              </a:rPr>
              <a:t>Q, </a:t>
            </a:r>
            <a:r>
              <a:rPr dirty="0" sz="1000" spc="55" b="0" i="1">
                <a:latin typeface="Bookman Old Style"/>
                <a:cs typeface="Bookman Old Style"/>
              </a:rPr>
              <a:t>R </a:t>
            </a:r>
            <a:r>
              <a:rPr dirty="0" sz="1000" spc="-15" i="1">
                <a:latin typeface="Times New Roman"/>
                <a:cs typeface="Times New Roman"/>
              </a:rPr>
              <a:t>are </a:t>
            </a:r>
            <a:r>
              <a:rPr dirty="0" sz="1000" spc="-5" i="1">
                <a:latin typeface="Times New Roman"/>
                <a:cs typeface="Times New Roman"/>
              </a:rPr>
              <a:t>outside the  </a:t>
            </a:r>
            <a:r>
              <a:rPr dirty="0" sz="1000" spc="-5" i="1">
                <a:latin typeface="Times New Roman"/>
                <a:cs typeface="Times New Roman"/>
              </a:rPr>
              <a:t>triangle.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67454" y="7487410"/>
            <a:ext cx="5057140" cy="654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dirty="0" sz="1000" spc="-5" b="1">
                <a:latin typeface="Times New Roman"/>
                <a:cs typeface="Times New Roman"/>
              </a:rPr>
              <a:t>Proof. </a:t>
            </a:r>
            <a:r>
              <a:rPr dirty="0" sz="1000" spc="-5">
                <a:latin typeface="Times New Roman"/>
                <a:cs typeface="Times New Roman"/>
              </a:rPr>
              <a:t>Suppose that </a:t>
            </a:r>
            <a:r>
              <a:rPr dirty="0" sz="1000" spc="15" b="0" i="1">
                <a:latin typeface="Bookman Old Style"/>
                <a:cs typeface="Bookman Old Style"/>
              </a:rPr>
              <a:t>P, </a:t>
            </a:r>
            <a:r>
              <a:rPr dirty="0" sz="1000" spc="-10" b="0" i="1">
                <a:latin typeface="Bookman Old Style"/>
                <a:cs typeface="Bookman Old Style"/>
              </a:rPr>
              <a:t>Q, </a:t>
            </a:r>
            <a:r>
              <a:rPr dirty="0" sz="1000" spc="55" b="0" i="1">
                <a:latin typeface="Bookman Old Style"/>
                <a:cs typeface="Bookman Old Style"/>
              </a:rPr>
              <a:t>R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 spc="-10">
                <a:latin typeface="Times New Roman"/>
                <a:cs typeface="Times New Roman"/>
              </a:rPr>
              <a:t>collinear. </a:t>
            </a:r>
            <a:r>
              <a:rPr dirty="0" sz="1000" spc="-5">
                <a:latin typeface="Times New Roman"/>
                <a:cs typeface="Times New Roman"/>
              </a:rPr>
              <a:t>Construct a line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parallel to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intersecting  the line containing </a:t>
            </a:r>
            <a:r>
              <a:rPr dirty="0" sz="1000" spc="15" b="0" i="1">
                <a:latin typeface="Bookman Old Style"/>
                <a:cs typeface="Bookman Old Style"/>
              </a:rPr>
              <a:t>P, </a:t>
            </a:r>
            <a:r>
              <a:rPr dirty="0" sz="1000" spc="-10" b="0" i="1">
                <a:latin typeface="Bookman Old Style"/>
                <a:cs typeface="Bookman Old Style"/>
              </a:rPr>
              <a:t>Q, </a:t>
            </a:r>
            <a:r>
              <a:rPr dirty="0" sz="1000" spc="55" b="0" i="1">
                <a:latin typeface="Bookman Old Style"/>
                <a:cs typeface="Bookman Old Style"/>
              </a:rPr>
              <a:t>R </a:t>
            </a:r>
            <a:r>
              <a:rPr dirty="0" sz="1000" spc="-5">
                <a:latin typeface="Times New Roman"/>
                <a:cs typeface="Times New Roman"/>
              </a:rPr>
              <a:t>at a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50" b="0" i="1">
                <a:latin typeface="Bookman Old Style"/>
                <a:cs typeface="Bookman Old Style"/>
              </a:rPr>
              <a:t>D</a:t>
            </a:r>
            <a:r>
              <a:rPr dirty="0" sz="1000" spc="5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See figure </a:t>
            </a:r>
            <a:r>
              <a:rPr dirty="0" sz="1000">
                <a:latin typeface="Times New Roman"/>
                <a:cs typeface="Times New Roman"/>
              </a:rPr>
              <a:t>6.1. </a:t>
            </a:r>
            <a:r>
              <a:rPr dirty="0" sz="1000" spc="-5">
                <a:latin typeface="Times New Roman"/>
                <a:cs typeface="Times New Roman"/>
              </a:rPr>
              <a:t>Since </a:t>
            </a:r>
            <a:r>
              <a:rPr dirty="0" sz="1000" spc="75">
                <a:latin typeface="Lucida Sans Unicode"/>
                <a:cs typeface="Lucida Sans Unicode"/>
              </a:rPr>
              <a:t>△</a:t>
            </a:r>
            <a:r>
              <a:rPr dirty="0" sz="1000" spc="75" b="0" i="1">
                <a:latin typeface="Bookman Old Style"/>
                <a:cs typeface="Bookman Old Style"/>
              </a:rPr>
              <a:t>DCR </a:t>
            </a:r>
            <a:r>
              <a:rPr dirty="0" sz="1000" spc="-25">
                <a:latin typeface="Lucida Sans Unicode"/>
                <a:cs typeface="Lucida Sans Unicode"/>
              </a:rPr>
              <a:t>∼ </a:t>
            </a:r>
            <a:r>
              <a:rPr dirty="0" sz="1000" spc="55">
                <a:latin typeface="Lucida Sans Unicode"/>
                <a:cs typeface="Lucida Sans Unicode"/>
              </a:rPr>
              <a:t>△</a:t>
            </a:r>
            <a:r>
              <a:rPr dirty="0" sz="1000" spc="55" b="0" i="1">
                <a:latin typeface="Bookman Old Style"/>
                <a:cs typeface="Bookman Old Style"/>
              </a:rPr>
              <a:t>QBR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90">
                <a:latin typeface="Lucida Sans Unicode"/>
                <a:cs typeface="Lucida Sans Unicode"/>
              </a:rPr>
              <a:t>△</a:t>
            </a:r>
            <a:r>
              <a:rPr dirty="0" sz="1000" spc="90" b="0" i="1">
                <a:latin typeface="Bookman Old Style"/>
                <a:cs typeface="Bookman Old Style"/>
              </a:rPr>
              <a:t>PDC</a:t>
            </a:r>
            <a:r>
              <a:rPr dirty="0" sz="1000" spc="40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∼</a:t>
            </a:r>
            <a:endParaRPr sz="1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000" spc="60">
                <a:latin typeface="Lucida Sans Unicode"/>
                <a:cs typeface="Lucida Sans Unicode"/>
              </a:rPr>
              <a:t>△</a:t>
            </a:r>
            <a:r>
              <a:rPr dirty="0" sz="1000" spc="60" b="0" i="1">
                <a:latin typeface="Bookman Old Style"/>
                <a:cs typeface="Bookman Old Style"/>
              </a:rPr>
              <a:t>PQA</a:t>
            </a:r>
            <a:r>
              <a:rPr dirty="0" sz="1000" spc="6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we</a:t>
            </a:r>
            <a:r>
              <a:rPr dirty="0" sz="1000" spc="-1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have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002127" y="8181492"/>
            <a:ext cx="490727" cy="609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134360" y="8176259"/>
            <a:ext cx="224154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5" b="0" i="1">
                <a:latin typeface="Bookman Old Style"/>
                <a:cs typeface="Bookman Old Style"/>
              </a:rPr>
              <a:t>B</a:t>
            </a:r>
            <a:r>
              <a:rPr dirty="0" sz="1000" spc="55" b="0" i="1">
                <a:latin typeface="Bookman Old Style"/>
                <a:cs typeface="Bookman Old Style"/>
              </a:rPr>
              <a:t>R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067403" y="8181492"/>
            <a:ext cx="484632" cy="60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201159" y="8176259"/>
            <a:ext cx="21971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75" b="0" i="1">
                <a:latin typeface="Bookman Old Style"/>
                <a:cs typeface="Bookman Old Style"/>
              </a:rPr>
              <a:t>P</a:t>
            </a:r>
            <a:r>
              <a:rPr dirty="0" sz="1000" spc="45" b="0" i="1">
                <a:latin typeface="Bookman Old Style"/>
                <a:cs typeface="Bookman Old Style"/>
              </a:rPr>
              <a:t>A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989590" y="8004046"/>
            <a:ext cx="162560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0" b="0" i="1">
                <a:latin typeface="Bookman Old Style"/>
                <a:cs typeface="Bookman Old Style"/>
              </a:rPr>
              <a:t>QB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RC </a:t>
            </a:r>
            <a:r>
              <a:rPr dirty="0" baseline="-36111" sz="1500" spc="67">
                <a:latin typeface="Tahoma"/>
                <a:cs typeface="Tahoma"/>
              </a:rPr>
              <a:t>= </a:t>
            </a:r>
            <a:r>
              <a:rPr dirty="0" baseline="-36111" sz="1500" spc="75" b="0" i="1">
                <a:latin typeface="Bookman Old Style"/>
                <a:cs typeface="Bookman Old Style"/>
              </a:rPr>
              <a:t>DC </a:t>
            </a:r>
            <a:r>
              <a:rPr dirty="0" baseline="-36111" sz="1500" spc="67">
                <a:latin typeface="Tahoma"/>
                <a:cs typeface="Tahoma"/>
              </a:rPr>
              <a:t>= </a:t>
            </a:r>
            <a:r>
              <a:rPr dirty="0" sz="1000" spc="20" b="0" i="1">
                <a:latin typeface="Bookman Old Style"/>
                <a:cs typeface="Bookman Old Style"/>
              </a:rPr>
              <a:t>AQ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CP</a:t>
            </a:r>
            <a:r>
              <a:rPr dirty="0" sz="1000" spc="-160" b="0" i="1">
                <a:latin typeface="Bookman Old Style"/>
                <a:cs typeface="Bookman Old Style"/>
              </a:rPr>
              <a:t> </a:t>
            </a:r>
            <a:r>
              <a:rPr dirty="0" baseline="-36111" sz="1500" spc="-37" b="0" i="1">
                <a:latin typeface="Bookman Old Style"/>
                <a:cs typeface="Bookman Old Style"/>
              </a:rPr>
              <a:t>.</a:t>
            </a:r>
            <a:endParaRPr baseline="-36111" sz="1500">
              <a:latin typeface="Bookman Old Style"/>
              <a:cs typeface="Bookman Old Styl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67457" y="8289036"/>
            <a:ext cx="148653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dirty="0" sz="1000" spc="-5">
                <a:latin typeface="Times New Roman"/>
                <a:cs typeface="Times New Roman"/>
              </a:rPr>
              <a:t>From this, the result </a:t>
            </a:r>
            <a:r>
              <a:rPr dirty="0" sz="1000" spc="-10">
                <a:latin typeface="Times New Roman"/>
                <a:cs typeface="Times New Roman"/>
              </a:rPr>
              <a:t>follows.  </a:t>
            </a:r>
            <a:r>
              <a:rPr dirty="0" sz="1000" spc="-15">
                <a:latin typeface="Times New Roman"/>
                <a:cs typeface="Times New Roman"/>
              </a:rPr>
              <a:t>Conversely,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suppose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189579" y="8806332"/>
            <a:ext cx="202691" cy="60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514191" y="8806332"/>
            <a:ext cx="199643" cy="60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181601" y="8628885"/>
            <a:ext cx="84772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0" b="0" i="1">
                <a:latin typeface="Bookman Old Style"/>
                <a:cs typeface="Bookman Old Style"/>
              </a:rPr>
              <a:t>AQ   </a:t>
            </a:r>
            <a:r>
              <a:rPr dirty="0" sz="1000" spc="65" b="0" i="1">
                <a:latin typeface="Bookman Old Style"/>
                <a:cs typeface="Bookman Old Style"/>
              </a:rPr>
              <a:t>BR </a:t>
            </a:r>
            <a:r>
              <a:rPr dirty="0" sz="1000" spc="250" b="0" i="1">
                <a:latin typeface="Bookman Old Style"/>
                <a:cs typeface="Bookman Old Style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CP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835755" y="8806332"/>
            <a:ext cx="199644" cy="60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177032" y="8714229"/>
            <a:ext cx="1250950" cy="535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baseline="-38888" sz="1500" spc="30" b="0" i="1">
                <a:latin typeface="Bookman Old Style"/>
                <a:cs typeface="Bookman Old Style"/>
              </a:rPr>
              <a:t>QB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20">
                <a:latin typeface="Lucida Sans Unicode"/>
                <a:cs typeface="Lucida Sans Unicode"/>
              </a:rPr>
              <a:t> </a:t>
            </a:r>
            <a:r>
              <a:rPr dirty="0" baseline="-38888" sz="1500" spc="37" b="0" i="1">
                <a:latin typeface="Bookman Old Style"/>
                <a:cs typeface="Bookman Old Style"/>
              </a:rPr>
              <a:t>RC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40">
                <a:latin typeface="Lucida Sans Unicode"/>
                <a:cs typeface="Lucida Sans Unicode"/>
              </a:rPr>
              <a:t> </a:t>
            </a:r>
            <a:r>
              <a:rPr dirty="0" baseline="-38888" sz="1500" spc="165" b="0" i="1">
                <a:latin typeface="Bookman Old Style"/>
                <a:cs typeface="Bookman Old Style"/>
              </a:rPr>
              <a:t>PA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70">
                <a:latin typeface="Tahoma"/>
                <a:cs typeface="Tahoma"/>
              </a:rPr>
              <a:t> </a:t>
            </a:r>
            <a:r>
              <a:rPr dirty="0" sz="1000" spc="-30">
                <a:latin typeface="Lucida Sans Unicode"/>
                <a:cs typeface="Lucida Sans Unicode"/>
              </a:rPr>
              <a:t>−</a:t>
            </a:r>
            <a:r>
              <a:rPr dirty="0" sz="1000" spc="-30">
                <a:latin typeface="Tahoma"/>
                <a:cs typeface="Tahoma"/>
              </a:rPr>
              <a:t>1</a:t>
            </a:r>
            <a:r>
              <a:rPr dirty="0" sz="1000" spc="-30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Times New Roman"/>
              <a:cs typeface="Times New Roman"/>
            </a:endParaRPr>
          </a:p>
          <a:p>
            <a:pPr algn="ctr" marR="8255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51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12567" y="6185052"/>
            <a:ext cx="51816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267460" y="76200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5</a:t>
            </a:r>
            <a:r>
              <a:rPr dirty="0" sz="1000" spc="-5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95876" y="762000"/>
            <a:ext cx="17278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CHAPTER </a:t>
            </a:r>
            <a:r>
              <a:rPr dirty="0" sz="1000">
                <a:latin typeface="Times New Roman"/>
                <a:cs typeface="Times New Roman"/>
              </a:rPr>
              <a:t>6.</a:t>
            </a:r>
            <a:r>
              <a:rPr dirty="0" sz="1000" spc="2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COLLINEARITY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9639" y="24973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23919" y="24637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79722" y="24302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35525" y="23967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89805" y="23632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42562" y="23266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96842" y="22931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52645" y="225958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62733" y="21925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30142" y="20919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84422" y="20584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96033" y="19913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47262" y="195478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03065" y="19227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657345" y="18892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13153" y="18557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568956" y="18221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524759" y="17886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51962" y="15844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07765" y="15509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163573" y="15173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67333" y="1252218"/>
            <a:ext cx="139700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3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90193" y="1285744"/>
            <a:ext cx="15621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13053" y="13192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834385" y="1354324"/>
            <a:ext cx="1562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57245" y="1387854"/>
            <a:ext cx="1790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5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80105" y="1421380"/>
            <a:ext cx="2006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13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02965" y="1454911"/>
            <a:ext cx="2216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288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925825" y="1488437"/>
            <a:ext cx="2444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574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947162" y="15219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970022" y="15570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992882" y="15905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015742" y="16240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037079" y="16576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059939" y="16911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082799" y="17246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239773" y="19608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308353" y="20629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352545" y="21300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375405" y="21635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398265" y="21970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419602" y="22321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442462" y="22656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465322" y="22992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488182" y="23327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511042" y="23662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532379" y="23997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747520" y="24714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770380" y="24378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793240" y="24043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814577" y="23708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837437" y="23373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860297" y="23037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883157" y="22702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906017" y="22351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927354" y="22016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950214" y="21681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973074" y="21346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995934" y="2101084"/>
            <a:ext cx="3848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607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017266" y="20675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040126" y="2032503"/>
            <a:ext cx="2965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781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062986" y="1998977"/>
            <a:ext cx="2508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209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085846" y="19654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108706" y="19319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130043" y="1898394"/>
            <a:ext cx="13970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3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152903" y="1864863"/>
            <a:ext cx="9398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014721" y="2479037"/>
            <a:ext cx="1320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924804" y="2448557"/>
            <a:ext cx="1276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834887" y="2431794"/>
            <a:ext cx="1320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7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744974" y="2381500"/>
            <a:ext cx="1276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574284" y="2317494"/>
            <a:ext cx="1276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789424" y="1855720"/>
            <a:ext cx="87630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6034">
              <a:lnSpc>
                <a:spcPts val="3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3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766564" y="1893820"/>
            <a:ext cx="13335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7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871721" y="19578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720844" y="1992879"/>
            <a:ext cx="2235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    </a:t>
            </a:r>
            <a:r>
              <a:rPr dirty="0" sz="500" spc="1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842764" y="2044696"/>
            <a:ext cx="14732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-195">
                <a:latin typeface="Verdana"/>
                <a:cs typeface="Verdana"/>
              </a:rPr>
              <a:t>.</a:t>
            </a:r>
            <a:r>
              <a:rPr dirty="0" baseline="11111" sz="750" spc="-262">
                <a:latin typeface="Verdana"/>
                <a:cs typeface="Verdana"/>
              </a:rPr>
              <a:t>.</a:t>
            </a:r>
            <a:r>
              <a:rPr dirty="0" baseline="-11111" sz="750" spc="-104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928107" y="2093462"/>
            <a:ext cx="1365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112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982975" y="2128517"/>
            <a:ext cx="1778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baseline="27777" sz="750" spc="-97">
                <a:latin typeface="Verdana"/>
                <a:cs typeface="Verdana"/>
              </a:rPr>
              <a:t>.</a:t>
            </a:r>
            <a:r>
              <a:rPr dirty="0" baseline="22222" sz="750" spc="-97">
                <a:latin typeface="Verdana"/>
                <a:cs typeface="Verdana"/>
              </a:rPr>
              <a:t>.</a:t>
            </a:r>
            <a:r>
              <a:rPr dirty="0" baseline="16666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005835" y="2160520"/>
            <a:ext cx="24002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35">
                <a:latin typeface="Verdana"/>
                <a:cs typeface="Verdana"/>
              </a:rPr>
              <a:t> </a:t>
            </a:r>
            <a:r>
              <a:rPr dirty="0" baseline="27777" sz="750" spc="-37">
                <a:latin typeface="Verdana"/>
                <a:cs typeface="Verdana"/>
              </a:rPr>
              <a:t>.</a:t>
            </a:r>
            <a:r>
              <a:rPr dirty="0" baseline="22222" sz="750" spc="-37">
                <a:latin typeface="Verdana"/>
                <a:cs typeface="Verdana"/>
              </a:rPr>
              <a:t>.</a:t>
            </a:r>
            <a:r>
              <a:rPr dirty="0" baseline="11111" sz="750" spc="-37">
                <a:latin typeface="Verdana"/>
                <a:cs typeface="Verdana"/>
              </a:rPr>
              <a:t>.</a:t>
            </a:r>
            <a:r>
              <a:rPr dirty="0" baseline="5555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028694" y="2195574"/>
            <a:ext cx="3117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240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27777" sz="750" spc="7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051555" y="22275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074415" y="2261103"/>
            <a:ext cx="4368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19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120">
                <a:latin typeface="Verdana"/>
                <a:cs typeface="Verdana"/>
              </a:rPr>
              <a:t> 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118607" y="23281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141467" y="23616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5164327" y="23967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384042" y="24683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406901" y="24348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429762" y="24013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451099" y="23662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473959" y="23327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496818" y="22992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519679" y="22656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541016" y="22321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563876" y="21986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4586735" y="21650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609596" y="21315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4630928" y="20965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4653788" y="20629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2149856" y="1826763"/>
            <a:ext cx="800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4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126996" y="1793237"/>
            <a:ext cx="1276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2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2105659" y="1758184"/>
            <a:ext cx="4248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854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  </a:t>
            </a:r>
            <a:r>
              <a:rPr dirty="0" sz="500" spc="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250441" y="1724657"/>
            <a:ext cx="2355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685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2273301" y="16911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1745714" y="2506471"/>
            <a:ext cx="9080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5">
                <a:latin typeface="Verdana"/>
                <a:cs typeface="Verdana"/>
              </a:rPr>
              <a:t>....................... .............................</a:t>
            </a:r>
            <a:r>
              <a:rPr dirty="0" sz="500" spc="-145">
                <a:latin typeface="Verdana"/>
                <a:cs typeface="Verdana"/>
              </a:rPr>
              <a:t> </a:t>
            </a:r>
            <a:r>
              <a:rPr dirty="0" sz="500" spc="10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2578099" y="2475990"/>
            <a:ext cx="952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2555239" y="2434841"/>
            <a:ext cx="1473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2664966" y="24135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692400" y="237083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707640" y="23494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2741166" y="22992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2748786" y="22870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2785363" y="2232151"/>
            <a:ext cx="3740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280" algn="l"/>
              </a:tabLst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2831083" y="2165094"/>
            <a:ext cx="2387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0025" algn="l"/>
              </a:tabLst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2875280" y="2098037"/>
            <a:ext cx="15049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5231384" y="2475991"/>
            <a:ext cx="768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5208524" y="2434840"/>
            <a:ext cx="12763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18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5185664" y="2413503"/>
            <a:ext cx="16383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 </a:t>
            </a:r>
            <a:r>
              <a:rPr dirty="0" baseline="-16666" sz="750" spc="4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5327397" y="23708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5341114" y="2349497"/>
            <a:ext cx="44577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083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5095747" y="2299203"/>
            <a:ext cx="3302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1465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5382260" y="2296157"/>
            <a:ext cx="2235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209">
                <a:latin typeface="Verdana"/>
                <a:cs typeface="Verdana"/>
              </a:rPr>
              <a:t> 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baseline="16666" sz="750" spc="-89">
                <a:latin typeface="Verdana"/>
                <a:cs typeface="Verdana"/>
              </a:rPr>
              <a:t>..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2046225" y="1834894"/>
            <a:ext cx="16827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7936" sz="1050" spc="254" i="1">
                <a:latin typeface="Times New Roman"/>
                <a:cs typeface="Times New Roman"/>
              </a:rPr>
              <a:t>A</a:t>
            </a:r>
            <a:r>
              <a:rPr dirty="0" baseline="-7936" sz="1050" i="1">
                <a:latin typeface="Times New Roman"/>
                <a:cs typeface="Times New Roman"/>
              </a:rPr>
              <a:t> </a:t>
            </a:r>
            <a:r>
              <a:rPr dirty="0" baseline="22222" sz="750" spc="-150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.</a:t>
            </a:r>
            <a:r>
              <a:rPr dirty="0" baseline="11111" sz="750" spc="-150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1621028" y="2506977"/>
            <a:ext cx="1022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0" i="1">
                <a:latin typeface="Times New Roman"/>
                <a:cs typeface="Times New Roman"/>
              </a:rPr>
              <a:t>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2576578" y="2572511"/>
            <a:ext cx="984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00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3477259" y="2478020"/>
            <a:ext cx="153670" cy="151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-19841" sz="1050" spc="254" i="1">
                <a:latin typeface="Times New Roman"/>
                <a:cs typeface="Times New Roman"/>
              </a:rPr>
              <a:t>R</a:t>
            </a:r>
            <a:endParaRPr baseline="-19841" sz="1050">
              <a:latin typeface="Times New Roman"/>
              <a:cs typeface="Times New Roman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1660655" y="1138425"/>
            <a:ext cx="160655" cy="177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55"/>
              </a:lnSpc>
            </a:pPr>
            <a:r>
              <a:rPr dirty="0" sz="700" spc="75" i="1">
                <a:latin typeface="Times New Roman"/>
                <a:cs typeface="Times New Roman"/>
              </a:rPr>
              <a:t>P</a:t>
            </a:r>
            <a:endParaRPr sz="700">
              <a:latin typeface="Times New Roman"/>
              <a:cs typeface="Times New Roman"/>
            </a:endParaRPr>
          </a:p>
          <a:p>
            <a:pPr marL="95885">
              <a:lnSpc>
                <a:spcPts val="515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2297682" y="1598675"/>
            <a:ext cx="173990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650"/>
              </a:lnSpc>
            </a:pP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 </a:t>
            </a:r>
            <a:r>
              <a:rPr dirty="0" baseline="11904" sz="1050" spc="179" i="1">
                <a:latin typeface="Times New Roman"/>
                <a:cs typeface="Times New Roman"/>
              </a:rPr>
              <a:t>Q</a:t>
            </a:r>
            <a:endParaRPr baseline="11904" sz="1050">
              <a:latin typeface="Times New Roman"/>
              <a:cs typeface="Times New Roman"/>
            </a:endParaRPr>
          </a:p>
          <a:p>
            <a:pPr marL="12700">
              <a:lnSpc>
                <a:spcPts val="409"/>
              </a:lnSpc>
            </a:pP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217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2840225" y="2001012"/>
            <a:ext cx="16954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sz="700" spc="145" i="1">
                <a:latin typeface="Times New Roman"/>
                <a:cs typeface="Times New Roman"/>
              </a:rPr>
              <a:t>D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4772659" y="1781555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0" i="1">
                <a:latin typeface="Times New Roman"/>
                <a:cs typeface="Times New Roman"/>
              </a:rPr>
              <a:t>A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4254499" y="2481071"/>
            <a:ext cx="1035685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5873" sz="1050" spc="254" i="1">
                <a:latin typeface="Times New Roman"/>
                <a:cs typeface="Times New Roman"/>
              </a:rPr>
              <a:t>B</a:t>
            </a:r>
            <a:r>
              <a:rPr dirty="0" baseline="-15873" sz="1050" spc="-67" i="1">
                <a:latin typeface="Times New Roman"/>
                <a:cs typeface="Times New Roman"/>
              </a:rPr>
              <a:t> 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...... </a:t>
            </a:r>
            <a:r>
              <a:rPr dirty="0" sz="500" spc="-65">
                <a:latin typeface="Verdana"/>
                <a:cs typeface="Verdana"/>
              </a:rPr>
              <a:t>............................. ..................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5210044" y="2572511"/>
            <a:ext cx="984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00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6115591" y="2481071"/>
            <a:ext cx="150495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-15873" sz="1050" spc="254" i="1">
                <a:latin typeface="Times New Roman"/>
                <a:cs typeface="Times New Roman"/>
              </a:rPr>
              <a:t>R</a:t>
            </a:r>
            <a:endParaRPr baseline="-15873" sz="1050">
              <a:latin typeface="Times New Roman"/>
              <a:cs typeface="Times New Roman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4676648" y="2003551"/>
            <a:ext cx="36449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925">
              <a:lnSpc>
                <a:spcPts val="31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 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-5555" sz="750" spc="-22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  <a:p>
            <a:pPr marL="12700">
              <a:lnSpc>
                <a:spcPts val="550"/>
              </a:lnSpc>
            </a:pPr>
            <a:r>
              <a:rPr dirty="0" sz="500" spc="15">
                <a:latin typeface="Verdana"/>
                <a:cs typeface="Verdana"/>
              </a:rPr>
              <a:t>.     </a:t>
            </a:r>
            <a:r>
              <a:rPr dirty="0" baseline="5555" sz="750" spc="22">
                <a:latin typeface="Verdana"/>
                <a:cs typeface="Verdana"/>
              </a:rPr>
              <a:t>.  .</a:t>
            </a:r>
            <a:r>
              <a:rPr dirty="0" baseline="5555" sz="750" spc="-60">
                <a:latin typeface="Verdana"/>
                <a:cs typeface="Verdana"/>
              </a:rPr>
              <a:t> </a:t>
            </a:r>
            <a:r>
              <a:rPr dirty="0" sz="700" spc="75" i="1">
                <a:latin typeface="Times New Roman"/>
                <a:cs typeface="Times New Roman"/>
              </a:rPr>
              <a:t>P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5293867" y="2186937"/>
            <a:ext cx="233679" cy="132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04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 </a:t>
            </a:r>
            <a:r>
              <a:rPr dirty="0" baseline="3968" sz="1050" spc="217" i="1">
                <a:latin typeface="Times New Roman"/>
                <a:cs typeface="Times New Roman"/>
              </a:rPr>
              <a:t>D</a:t>
            </a:r>
            <a:endParaRPr baseline="3968" sz="1050">
              <a:latin typeface="Times New Roman"/>
              <a:cs typeface="Times New Roman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4606540" y="1903473"/>
            <a:ext cx="188595" cy="151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9841" sz="1050" spc="179" i="1">
                <a:latin typeface="Times New Roman"/>
                <a:cs typeface="Times New Roman"/>
              </a:rPr>
              <a:t>Q</a:t>
            </a:r>
            <a:r>
              <a:rPr dirty="0" baseline="-19841" sz="1050" spc="262" i="1">
                <a:latin typeface="Times New Roman"/>
                <a:cs typeface="Times New Roman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1267456" y="2843782"/>
            <a:ext cx="4487545" cy="586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39264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6.1: </a:t>
            </a:r>
            <a:r>
              <a:rPr dirty="0" sz="1000" spc="-5">
                <a:latin typeface="Times New Roman"/>
                <a:cs typeface="Times New Roman"/>
              </a:rPr>
              <a:t>Menelaus’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dirty="0" sz="1000" spc="-5">
                <a:latin typeface="Times New Roman"/>
                <a:cs typeface="Times New Roman"/>
              </a:rPr>
              <a:t>Let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line containing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R</a:t>
            </a:r>
            <a:r>
              <a:rPr dirty="0" sz="1000" spc="-3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Q</a:t>
            </a:r>
            <a:r>
              <a:rPr dirty="0" sz="1000" spc="-4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intersect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15" b="0" i="1">
                <a:latin typeface="Bookman Old Style"/>
                <a:cs typeface="Bookman Old Style"/>
              </a:rPr>
              <a:t>AC</a:t>
            </a:r>
            <a:r>
              <a:rPr dirty="0" sz="1000" spc="2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at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-160" b="0" i="1">
                <a:latin typeface="Bookman Old Style"/>
                <a:cs typeface="Bookman Old Style"/>
              </a:rPr>
              <a:t> </a:t>
            </a:r>
            <a:r>
              <a:rPr dirty="0" baseline="27777" sz="1050" spc="104">
                <a:latin typeface="Arial"/>
                <a:cs typeface="Arial"/>
              </a:rPr>
              <a:t>′</a:t>
            </a:r>
            <a:r>
              <a:rPr dirty="0" sz="1000" spc="70">
                <a:latin typeface="Times New Roman"/>
                <a:cs typeface="Times New Roman"/>
              </a:rPr>
              <a:t>.</a:t>
            </a:r>
            <a:r>
              <a:rPr dirty="0" sz="1000" spc="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Now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-160" b="0" i="1">
                <a:latin typeface="Bookman Old Style"/>
                <a:cs typeface="Bookman Old Style"/>
              </a:rPr>
              <a:t> </a:t>
            </a:r>
            <a:r>
              <a:rPr dirty="0" baseline="27777" sz="1050" spc="82">
                <a:latin typeface="Arial"/>
                <a:cs typeface="Arial"/>
              </a:rPr>
              <a:t>′</a:t>
            </a:r>
            <a:r>
              <a:rPr dirty="0" sz="1000" spc="55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Q,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R</a:t>
            </a:r>
            <a:r>
              <a:rPr dirty="0" sz="1000" spc="-4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 spc="-10">
                <a:latin typeface="Times New Roman"/>
                <a:cs typeface="Times New Roman"/>
              </a:rPr>
              <a:t>collinear.</a:t>
            </a:r>
            <a:r>
              <a:rPr dirty="0" sz="1000" spc="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Hence,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3172815" y="3694836"/>
            <a:ext cx="202691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3495903" y="3694836"/>
            <a:ext cx="199643" cy="6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 txBox="1"/>
          <p:nvPr/>
        </p:nvSpPr>
        <p:spPr>
          <a:xfrm>
            <a:off x="3163313" y="3517394"/>
            <a:ext cx="894715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0" b="0" i="1">
                <a:latin typeface="Bookman Old Style"/>
                <a:cs typeface="Bookman Old Style"/>
              </a:rPr>
              <a:t>AQ   </a:t>
            </a:r>
            <a:r>
              <a:rPr dirty="0" sz="1000" spc="65" b="0" i="1">
                <a:latin typeface="Bookman Old Style"/>
                <a:cs typeface="Bookman Old Style"/>
              </a:rPr>
              <a:t>BR  </a:t>
            </a:r>
            <a:r>
              <a:rPr dirty="0" sz="1000" spc="45" b="0" i="1">
                <a:latin typeface="Bookman Old Style"/>
                <a:cs typeface="Bookman Old Style"/>
              </a:rPr>
              <a:t>CP</a:t>
            </a:r>
            <a:r>
              <a:rPr dirty="0" sz="1000" spc="25" b="0" i="1">
                <a:latin typeface="Bookman Old Style"/>
                <a:cs typeface="Bookman Old Style"/>
              </a:rPr>
              <a:t> 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endParaRPr baseline="27777" sz="1050">
              <a:latin typeface="Arial"/>
              <a:cs typeface="Arial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3817467" y="3694836"/>
            <a:ext cx="234696" cy="6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 txBox="1"/>
          <p:nvPr/>
        </p:nvSpPr>
        <p:spPr>
          <a:xfrm>
            <a:off x="3160267" y="3602737"/>
            <a:ext cx="1285875" cy="274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1500" spc="30" b="0" i="1">
                <a:latin typeface="Bookman Old Style"/>
                <a:cs typeface="Bookman Old Style"/>
              </a:rPr>
              <a:t>QB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20">
                <a:latin typeface="Lucida Sans Unicode"/>
                <a:cs typeface="Lucida Sans Unicode"/>
              </a:rPr>
              <a:t> </a:t>
            </a:r>
            <a:r>
              <a:rPr dirty="0" baseline="-38888" sz="1500" spc="37" b="0" i="1">
                <a:latin typeface="Bookman Old Style"/>
                <a:cs typeface="Bookman Old Style"/>
              </a:rPr>
              <a:t>RC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30">
                <a:latin typeface="Lucida Sans Unicode"/>
                <a:cs typeface="Lucida Sans Unicode"/>
              </a:rPr>
              <a:t> </a:t>
            </a:r>
            <a:r>
              <a:rPr dirty="0" baseline="-38888" sz="1500" spc="52" b="0" i="1">
                <a:latin typeface="Bookman Old Style"/>
                <a:cs typeface="Bookman Old Style"/>
              </a:rPr>
              <a:t>P </a:t>
            </a:r>
            <a:r>
              <a:rPr dirty="0" baseline="-31746" sz="1050" spc="142">
                <a:latin typeface="Arial"/>
                <a:cs typeface="Arial"/>
              </a:rPr>
              <a:t>′</a:t>
            </a:r>
            <a:r>
              <a:rPr dirty="0" baseline="-38888" sz="1500" spc="142" b="0" i="1">
                <a:latin typeface="Bookman Old Style"/>
                <a:cs typeface="Bookman Old Style"/>
              </a:rPr>
              <a:t>A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05">
                <a:latin typeface="Tahoma"/>
                <a:cs typeface="Tahoma"/>
              </a:rPr>
              <a:t> </a:t>
            </a:r>
            <a:r>
              <a:rPr dirty="0" sz="1000" spc="-30">
                <a:latin typeface="Lucida Sans Unicode"/>
                <a:cs typeface="Lucida Sans Unicode"/>
              </a:rPr>
              <a:t>−</a:t>
            </a:r>
            <a:r>
              <a:rPr dirty="0" sz="1000" spc="-30">
                <a:latin typeface="Tahoma"/>
                <a:cs typeface="Tahoma"/>
              </a:rPr>
              <a:t>1</a:t>
            </a:r>
            <a:r>
              <a:rPr dirty="0" sz="1000" spc="-30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1267461" y="3950207"/>
            <a:ext cx="5057775" cy="487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Therefore,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CP</a:t>
            </a:r>
            <a:r>
              <a:rPr dirty="0" sz="1000" spc="-155" b="0" i="1">
                <a:latin typeface="Bookman Old Style"/>
                <a:cs typeface="Bookman Old Style"/>
              </a:rPr>
              <a:t> </a:t>
            </a:r>
            <a:r>
              <a:rPr dirty="0" baseline="27777" sz="1050" spc="37">
                <a:latin typeface="Arial"/>
                <a:cs typeface="Arial"/>
              </a:rPr>
              <a:t>′</a:t>
            </a:r>
            <a:r>
              <a:rPr dirty="0" sz="1000" spc="25" b="0" i="1">
                <a:latin typeface="Bookman Old Style"/>
                <a:cs typeface="Bookman Old Style"/>
              </a:rPr>
              <a:t>/P</a:t>
            </a:r>
            <a:r>
              <a:rPr dirty="0" sz="1000" spc="-155" b="0" i="1">
                <a:latin typeface="Bookman Old Style"/>
                <a:cs typeface="Bookman Old Style"/>
              </a:rPr>
              <a:t> 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sz="1000" spc="95" b="0" i="1">
                <a:latin typeface="Bookman Old Style"/>
                <a:cs typeface="Bookman Old Style"/>
              </a:rPr>
              <a:t>A</a:t>
            </a:r>
            <a:r>
              <a:rPr dirty="0" sz="1000" spc="-2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CP/PA</a:t>
            </a:r>
            <a:r>
              <a:rPr dirty="0" sz="1000" spc="45">
                <a:latin typeface="Times New Roman"/>
                <a:cs typeface="Times New Roman"/>
              </a:rPr>
              <a:t>.</a:t>
            </a:r>
            <a:r>
              <a:rPr dirty="0" sz="1000" spc="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This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implies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10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-155" b="0" i="1">
                <a:latin typeface="Bookman Old Style"/>
                <a:cs typeface="Bookman Old Style"/>
              </a:rPr>
              <a:t> 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baseline="27777" sz="1050" spc="150">
                <a:latin typeface="Arial"/>
                <a:cs typeface="Arial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must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coincide.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 b="1">
                <a:latin typeface="Times New Roman"/>
                <a:cs typeface="Times New Roman"/>
              </a:rPr>
              <a:t>Definition </a:t>
            </a:r>
            <a:r>
              <a:rPr dirty="0" sz="1000" b="1">
                <a:latin typeface="Times New Roman"/>
                <a:cs typeface="Times New Roman"/>
              </a:rPr>
              <a:t>6.1 </a:t>
            </a:r>
            <a:r>
              <a:rPr dirty="0" sz="1000" spc="-5" i="1">
                <a:latin typeface="Times New Roman"/>
                <a:cs typeface="Times New Roman"/>
              </a:rPr>
              <a:t>The line </a:t>
            </a:r>
            <a:r>
              <a:rPr dirty="0" sz="1000" spc="80" b="0" i="1">
                <a:latin typeface="Bookman Old Style"/>
                <a:cs typeface="Bookman Old Style"/>
              </a:rPr>
              <a:t>PQR </a:t>
            </a:r>
            <a:r>
              <a:rPr dirty="0" sz="1000" spc="-5" i="1">
                <a:latin typeface="Times New Roman"/>
                <a:cs typeface="Times New Roman"/>
              </a:rPr>
              <a:t>that cuts the sides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-5" i="1">
                <a:latin typeface="Times New Roman"/>
                <a:cs typeface="Times New Roman"/>
              </a:rPr>
              <a:t>a triangle is called a </a:t>
            </a:r>
            <a:r>
              <a:rPr dirty="0" sz="1000" spc="-10" i="1">
                <a:latin typeface="Times New Roman"/>
                <a:cs typeface="Times New Roman"/>
              </a:rPr>
              <a:t>transversal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-5" i="1">
                <a:latin typeface="Times New Roman"/>
                <a:cs typeface="Times New Roman"/>
              </a:rPr>
              <a:t>the</a:t>
            </a:r>
            <a:r>
              <a:rPr dirty="0" sz="1000" spc="-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triangle.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1267462" y="4566665"/>
            <a:ext cx="2588260" cy="929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19500"/>
              </a:lnSpc>
            </a:pPr>
            <a:r>
              <a:rPr dirty="0" sz="1000" spc="-5" b="1">
                <a:latin typeface="Times New Roman"/>
                <a:cs typeface="Times New Roman"/>
              </a:rPr>
              <a:t>Example </a:t>
            </a:r>
            <a:r>
              <a:rPr dirty="0" sz="1000" b="1">
                <a:latin typeface="Times New Roman"/>
                <a:cs typeface="Times New Roman"/>
              </a:rPr>
              <a:t>6.1 </a:t>
            </a:r>
            <a:r>
              <a:rPr dirty="0" sz="1000" spc="-5">
                <a:latin typeface="Times New Roman"/>
                <a:cs typeface="Times New Roman"/>
              </a:rPr>
              <a:t>The side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square </a:t>
            </a:r>
            <a:r>
              <a:rPr dirty="0" sz="1000" spc="65" b="0" i="1">
                <a:latin typeface="Bookman Old Style"/>
                <a:cs typeface="Bookman Old Style"/>
              </a:rPr>
              <a:t>ABCD </a:t>
            </a:r>
            <a:r>
              <a:rPr dirty="0" sz="1000" spc="-5">
                <a:latin typeface="Times New Roman"/>
                <a:cs typeface="Times New Roman"/>
              </a:rPr>
              <a:t>is  extended to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so that </a:t>
            </a:r>
            <a:r>
              <a:rPr dirty="0" sz="1000" spc="55" b="0" i="1">
                <a:latin typeface="Bookman Old Style"/>
                <a:cs typeface="Bookman Old Style"/>
              </a:rPr>
              <a:t>BP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15">
                <a:latin typeface="Tahoma"/>
                <a:cs typeface="Tahoma"/>
              </a:rPr>
              <a:t>2</a:t>
            </a:r>
            <a:r>
              <a:rPr dirty="0" sz="1000" spc="15" b="0" i="1">
                <a:latin typeface="Bookman Old Style"/>
                <a:cs typeface="Bookman Old Style"/>
              </a:rPr>
              <a:t>AB</a:t>
            </a:r>
            <a:r>
              <a:rPr dirty="0" sz="1000" spc="1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105" b="0" i="1">
                <a:latin typeface="Bookman Old Style"/>
                <a:cs typeface="Bookman Old Style"/>
              </a:rPr>
              <a:t>M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the  </a:t>
            </a:r>
            <a:r>
              <a:rPr dirty="0" sz="1000">
                <a:latin typeface="Times New Roman"/>
                <a:cs typeface="Times New Roman"/>
              </a:rPr>
              <a:t>midpoint of </a:t>
            </a:r>
            <a:r>
              <a:rPr dirty="0" sz="1000" spc="70" b="0" i="1">
                <a:latin typeface="Bookman Old Style"/>
                <a:cs typeface="Bookman Old Style"/>
              </a:rPr>
              <a:t>CD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5" b="0" i="1">
                <a:latin typeface="Bookman Old Style"/>
                <a:cs typeface="Bookman Old Style"/>
              </a:rPr>
              <a:t>Q </a:t>
            </a: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>
                <a:latin typeface="Times New Roman"/>
                <a:cs typeface="Times New Roman"/>
              </a:rPr>
              <a:t>point of </a:t>
            </a:r>
            <a:r>
              <a:rPr dirty="0" sz="1000" spc="-5">
                <a:latin typeface="Times New Roman"/>
                <a:cs typeface="Times New Roman"/>
              </a:rPr>
              <a:t>intersection  between </a:t>
            </a:r>
            <a:r>
              <a:rPr dirty="0" sz="1000" spc="15" b="0" i="1">
                <a:latin typeface="Bookman Old Style"/>
                <a:cs typeface="Bookman Old Style"/>
              </a:rPr>
              <a:t>AC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90" b="0" i="1">
                <a:latin typeface="Bookman Old Style"/>
                <a:cs typeface="Bookman Old Style"/>
              </a:rPr>
              <a:t>BM </a:t>
            </a:r>
            <a:r>
              <a:rPr dirty="0" sz="1000" spc="-5">
                <a:latin typeface="Times New Roman"/>
                <a:cs typeface="Times New Roman"/>
              </a:rPr>
              <a:t>. Find the position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 </a:t>
            </a:r>
            <a:r>
              <a:rPr dirty="0" sz="1000">
                <a:latin typeface="Times New Roman"/>
                <a:cs typeface="Times New Roman"/>
              </a:rPr>
              <a:t>point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R</a:t>
            </a:r>
            <a:r>
              <a:rPr dirty="0" sz="1000" spc="-45" b="0" i="1">
                <a:latin typeface="Bookman Old Style"/>
                <a:cs typeface="Bookman Old Style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on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BC</a:t>
            </a:r>
            <a:r>
              <a:rPr dirty="0" sz="1000" spc="1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such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15" b="0" i="1">
                <a:latin typeface="Bookman Old Style"/>
                <a:cs typeface="Bookman Old Style"/>
              </a:rPr>
              <a:t>P,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R,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Q</a:t>
            </a:r>
            <a:r>
              <a:rPr dirty="0" sz="1000" spc="-5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collinear.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4185927" y="5267961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4185927" y="5232906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4185927" y="5196335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4185927" y="5161281"/>
            <a:ext cx="514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4185927" y="5126227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4185927" y="5094224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4185927" y="50850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4185927" y="5048504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4185927" y="5013455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4185927" y="4978401"/>
            <a:ext cx="514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4185927" y="4941824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4185927" y="4906775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185927" y="4870198"/>
            <a:ext cx="514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185927" y="4835144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185927" y="4800094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185927" y="47741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185927" y="47437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853440" y="4906775"/>
            <a:ext cx="514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4847343" y="5298480"/>
            <a:ext cx="571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4818386" y="5268000"/>
            <a:ext cx="863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4768092" y="5176565"/>
            <a:ext cx="136525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33333" sz="750" spc="300">
                <a:latin typeface="Verdana"/>
                <a:cs typeface="Verdana"/>
              </a:rPr>
              <a:t> </a:t>
            </a:r>
            <a:r>
              <a:rPr dirty="0" baseline="-11111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4752852" y="5226859"/>
            <a:ext cx="1517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7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4566926" y="50165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4502920" y="495253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4469389" y="49205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4437386" y="48870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4405383" y="48549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4381000" y="48306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4336803" y="47864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4185927" y="4682744"/>
            <a:ext cx="137795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baseline="-27777" sz="750" spc="-247">
                <a:latin typeface="Verdana"/>
                <a:cs typeface="Verdana"/>
              </a:rPr>
              <a:t>.</a:t>
            </a:r>
            <a:r>
              <a:rPr dirty="0" baseline="11111" sz="750" spc="-247">
                <a:latin typeface="Verdana"/>
                <a:cs typeface="Verdana"/>
              </a:rPr>
              <a:t>.</a:t>
            </a:r>
            <a:r>
              <a:rPr dirty="0" baseline="-5555" sz="750" spc="-247">
                <a:latin typeface="Verdana"/>
                <a:cs typeface="Verdana"/>
              </a:rPr>
              <a:t>.</a:t>
            </a:r>
            <a:r>
              <a:rPr dirty="0" baseline="-33333" sz="750" spc="-247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38888" sz="750" spc="-247">
                <a:latin typeface="Verdana"/>
                <a:cs typeface="Verdana"/>
              </a:rPr>
              <a:t>.</a:t>
            </a:r>
            <a:r>
              <a:rPr dirty="0" baseline="-11111" sz="750" spc="-247">
                <a:latin typeface="Verdana"/>
                <a:cs typeface="Verdana"/>
              </a:rPr>
              <a:t>.                                        </a:t>
            </a:r>
            <a:r>
              <a:rPr dirty="0" baseline="-11111" sz="750" spc="-240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4207057" y="5304537"/>
            <a:ext cx="6946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...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.........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....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-157">
                <a:latin typeface="Verdana"/>
                <a:cs typeface="Verdana"/>
              </a:rPr>
              <a:t> 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..........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...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4545589" y="52542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4560830" y="52222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4577593" y="51902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4592833" y="5158275"/>
            <a:ext cx="3117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305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4608072" y="5126267"/>
            <a:ext cx="14541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4626364" y="5091218"/>
            <a:ext cx="278130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939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4690370" y="49632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722372" y="48991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740664" y="4864141"/>
            <a:ext cx="163830" cy="128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30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4755904" y="4832138"/>
            <a:ext cx="148590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0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4772667" y="4809268"/>
            <a:ext cx="13208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47">
                <a:latin typeface="Verdana"/>
                <a:cs typeface="Verdana"/>
              </a:rPr>
              <a:t> </a:t>
            </a:r>
            <a:r>
              <a:rPr dirty="0" baseline="-16666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4787907" y="4768127"/>
            <a:ext cx="116839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804670" y="4737636"/>
            <a:ext cx="9969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 </a:t>
            </a: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16666" sz="750" spc="-209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4835150" y="4672118"/>
            <a:ext cx="69215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40"/>
              </a:lnSpc>
            </a:pPr>
            <a:r>
              <a:rPr dirty="0" sz="500" spc="-170">
                <a:latin typeface="Verdana"/>
                <a:cs typeface="Verdana"/>
              </a:rPr>
              <a:t>.</a:t>
            </a:r>
            <a:r>
              <a:rPr dirty="0" baseline="-16666" sz="750" spc="-254">
                <a:latin typeface="Verdana"/>
                <a:cs typeface="Verdana"/>
              </a:rPr>
              <a:t>.</a:t>
            </a:r>
            <a:r>
              <a:rPr dirty="0" baseline="-33333" sz="750" spc="-254">
                <a:latin typeface="Verdana"/>
                <a:cs typeface="Verdana"/>
              </a:rPr>
              <a:t>.</a:t>
            </a:r>
            <a:r>
              <a:rPr dirty="0" sz="500" spc="-170">
                <a:latin typeface="Verdana"/>
                <a:cs typeface="Verdana"/>
              </a:rPr>
              <a:t>.</a:t>
            </a:r>
            <a:r>
              <a:rPr dirty="0" baseline="-44444" sz="750" spc="-254">
                <a:latin typeface="Verdana"/>
                <a:cs typeface="Verdana"/>
              </a:rPr>
              <a:t>.</a:t>
            </a:r>
            <a:r>
              <a:rPr dirty="0" baseline="-11111" sz="750" spc="-254">
                <a:latin typeface="Verdana"/>
                <a:cs typeface="Verdana"/>
              </a:rPr>
              <a:t>.</a:t>
            </a:r>
            <a:r>
              <a:rPr dirty="0" baseline="-50000" sz="750" spc="-254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  <a:p>
            <a:pPr marL="30480">
              <a:lnSpc>
                <a:spcPts val="4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4185926" y="4641598"/>
            <a:ext cx="69342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60400" algn="l"/>
              </a:tabLst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>
                <a:latin typeface="Verdana"/>
                <a:cs typeface="Verdana"/>
              </a:rPr>
              <a:t>	</a:t>
            </a:r>
            <a:r>
              <a:rPr dirty="0" baseline="5555" sz="750" spc="-232">
                <a:latin typeface="Verdana"/>
                <a:cs typeface="Verdana"/>
              </a:rPr>
              <a:t>.</a:t>
            </a:r>
            <a:r>
              <a:rPr dirty="0" baseline="-22222" sz="750" spc="-277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5868422" y="4684307"/>
            <a:ext cx="255270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7">
                <a:latin typeface="Verdana"/>
                <a:cs typeface="Verdana"/>
              </a:rPr>
              <a:t>.</a:t>
            </a:r>
            <a:r>
              <a:rPr dirty="0" baseline="-33333" sz="750" spc="-120">
                <a:latin typeface="Verdana"/>
                <a:cs typeface="Verdana"/>
              </a:rPr>
              <a:t>.</a:t>
            </a:r>
            <a:r>
              <a:rPr dirty="0" baseline="-27777" sz="750" spc="-104">
                <a:latin typeface="Verdana"/>
                <a:cs typeface="Verdana"/>
              </a:rPr>
              <a:t>.</a:t>
            </a:r>
            <a:r>
              <a:rPr dirty="0" baseline="-27777" sz="750" spc="7">
                <a:latin typeface="Verdana"/>
                <a:cs typeface="Verdana"/>
              </a:rPr>
              <a:t>.</a:t>
            </a:r>
            <a:r>
              <a:rPr dirty="0" baseline="-16666" sz="750" spc="7">
                <a:latin typeface="Verdana"/>
                <a:cs typeface="Verdana"/>
              </a:rPr>
              <a:t>.</a:t>
            </a: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629151" y="4765081"/>
            <a:ext cx="26606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22">
                <a:latin typeface="Verdana"/>
                <a:cs typeface="Verdana"/>
              </a:rPr>
              <a:t>.</a:t>
            </a:r>
            <a:r>
              <a:rPr dirty="0" baseline="-22222" sz="750" spc="-22">
                <a:latin typeface="Verdana"/>
                <a:cs typeface="Verdana"/>
              </a:rPr>
              <a:t>.</a:t>
            </a:r>
            <a:r>
              <a:rPr dirty="0" baseline="-16666" sz="750" spc="-22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.</a:t>
            </a:r>
            <a:r>
              <a:rPr dirty="0" baseline="-5555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..</a:t>
            </a:r>
            <a:r>
              <a:rPr dirty="0" baseline="16666" sz="750" spc="-22">
                <a:latin typeface="Verdana"/>
                <a:cs typeface="Verdana"/>
              </a:rPr>
              <a:t>.</a:t>
            </a:r>
            <a:r>
              <a:rPr dirty="0" baseline="22222" sz="750" spc="-22">
                <a:latin typeface="Verdana"/>
                <a:cs typeface="Verdana"/>
              </a:rPr>
              <a:t>.</a:t>
            </a:r>
            <a:r>
              <a:rPr dirty="0" baseline="27777" sz="750" spc="-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5517897" y="4813847"/>
            <a:ext cx="1530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5395982" y="4848901"/>
            <a:ext cx="14859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5293871" y="4877858"/>
            <a:ext cx="14859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5171951" y="4912907"/>
            <a:ext cx="14859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5050031" y="4943387"/>
            <a:ext cx="16827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04">
                <a:latin typeface="Verdana"/>
                <a:cs typeface="Verdana"/>
              </a:rPr>
              <a:t>.</a:t>
            </a: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4853440" y="4979965"/>
            <a:ext cx="23876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baseline="11111" sz="750" spc="-127">
                <a:latin typeface="Verdana"/>
                <a:cs typeface="Verdana"/>
              </a:rPr>
              <a:t>.   </a:t>
            </a:r>
            <a:r>
              <a:rPr dirty="0" baseline="11111" sz="750" spc="-82">
                <a:latin typeface="Verdana"/>
                <a:cs typeface="Verdana"/>
              </a:rPr>
              <a:t> 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baseline="-5555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5555" sz="750" spc="-30">
                <a:latin typeface="Verdana"/>
                <a:cs typeface="Verdana"/>
              </a:rPr>
              <a:t>..</a:t>
            </a:r>
            <a:r>
              <a:rPr dirty="0" baseline="11111" sz="750" spc="-30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4853440" y="5008891"/>
            <a:ext cx="1257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35">
                <a:latin typeface="Verdana"/>
                <a:cs typeface="Verdana"/>
              </a:rPr>
              <a:t> 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4601980" y="4995204"/>
            <a:ext cx="314960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109220">
              <a:lnSpc>
                <a:spcPts val="4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440"/>
              </a:lnSpc>
            </a:pPr>
            <a:r>
              <a:rPr dirty="0" baseline="-22222" sz="750" spc="22">
                <a:latin typeface="Verdana"/>
                <a:cs typeface="Verdana"/>
              </a:rPr>
              <a:t>.  </a:t>
            </a:r>
            <a:r>
              <a:rPr dirty="0" baseline="-22222" sz="750" spc="44">
                <a:latin typeface="Verdana"/>
                <a:cs typeface="Verdana"/>
              </a:rPr>
              <a:t> </a:t>
            </a:r>
            <a:r>
              <a:rPr dirty="0" baseline="-22222" sz="750" spc="-44">
                <a:latin typeface="Verdana"/>
                <a:cs typeface="Verdana"/>
              </a:rPr>
              <a:t>.</a:t>
            </a:r>
            <a:r>
              <a:rPr dirty="0" baseline="-16666" sz="750" spc="-44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4620266" y="5027207"/>
            <a:ext cx="284480" cy="144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0800">
              <a:lnSpc>
                <a:spcPts val="50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05"/>
              </a:lnSpc>
              <a:tabLst>
                <a:tab pos="245745" algn="l"/>
              </a:tabLst>
            </a:pPr>
            <a:r>
              <a:rPr dirty="0" baseline="5555" sz="750" spc="-3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-209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4123442" y="4570518"/>
            <a:ext cx="845819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56285" algn="l"/>
              </a:tabLst>
            </a:pPr>
            <a:r>
              <a:rPr dirty="0" sz="700" spc="170" i="1">
                <a:latin typeface="Times New Roman"/>
                <a:cs typeface="Times New Roman"/>
              </a:rPr>
              <a:t>A</a:t>
            </a:r>
            <a:r>
              <a:rPr dirty="0" sz="700" spc="170" i="1">
                <a:latin typeface="Times New Roman"/>
                <a:cs typeface="Times New Roman"/>
              </a:rPr>
              <a:t>	</a:t>
            </a:r>
            <a:r>
              <a:rPr dirty="0" sz="700" spc="170" i="1">
                <a:latin typeface="Times New Roman"/>
                <a:cs typeface="Times New Roman"/>
              </a:rPr>
              <a:t>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4867151" y="5370618"/>
            <a:ext cx="984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00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4114294" y="5370618"/>
            <a:ext cx="10858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45" i="1">
                <a:latin typeface="Times New Roman"/>
                <a:cs typeface="Times New Roman"/>
              </a:rPr>
              <a:t>D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4853440" y="4642109"/>
            <a:ext cx="14738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236345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27777" sz="750" spc="-232">
                <a:latin typeface="Verdana"/>
                <a:cs typeface="Verdana"/>
              </a:rPr>
              <a:t>.</a:t>
            </a:r>
            <a:r>
              <a:rPr dirty="0" sz="500" spc="-155">
                <a:latin typeface="Verdana"/>
                <a:cs typeface="Verdana"/>
              </a:rPr>
              <a:t>.</a:t>
            </a:r>
            <a:r>
              <a:rPr dirty="0" baseline="27777" sz="750" spc="-232">
                <a:latin typeface="Verdana"/>
                <a:cs typeface="Verdana"/>
              </a:rPr>
              <a:t>.</a:t>
            </a:r>
            <a:r>
              <a:rPr dirty="0" sz="500" spc="-155">
                <a:latin typeface="Verdana"/>
                <a:cs typeface="Verdana"/>
              </a:rPr>
              <a:t>.</a:t>
            </a:r>
            <a:r>
              <a:rPr dirty="0" baseline="27777" sz="750" spc="-232">
                <a:latin typeface="Verdana"/>
                <a:cs typeface="Verdana"/>
              </a:rPr>
              <a:t>.</a:t>
            </a:r>
            <a:r>
              <a:rPr dirty="0" sz="500" spc="-155">
                <a:latin typeface="Verdana"/>
                <a:cs typeface="Verdana"/>
              </a:rPr>
              <a:t>.</a:t>
            </a:r>
            <a:r>
              <a:rPr dirty="0" baseline="27777" sz="750" spc="-232">
                <a:latin typeface="Verdana"/>
                <a:cs typeface="Verdana"/>
              </a:rPr>
              <a:t>.</a:t>
            </a:r>
            <a:r>
              <a:rPr dirty="0" baseline="5555" sz="750" spc="-232">
                <a:latin typeface="Verdana"/>
                <a:cs typeface="Verdana"/>
              </a:rPr>
              <a:t>.</a:t>
            </a:r>
            <a:r>
              <a:rPr dirty="0" baseline="27777" sz="750" spc="-232">
                <a:latin typeface="Verdana"/>
                <a:cs typeface="Verdana"/>
              </a:rPr>
              <a:t>.</a:t>
            </a:r>
            <a:r>
              <a:rPr dirty="0" baseline="5555" sz="750" spc="-232">
                <a:latin typeface="Verdana"/>
                <a:cs typeface="Verdana"/>
              </a:rPr>
              <a:t>.</a:t>
            </a:r>
            <a:r>
              <a:rPr dirty="0" baseline="27777" sz="750" spc="-232">
                <a:latin typeface="Verdana"/>
                <a:cs typeface="Verdana"/>
              </a:rPr>
              <a:t>.</a:t>
            </a:r>
            <a:r>
              <a:rPr dirty="0" baseline="5555" sz="750" spc="-232">
                <a:latin typeface="Verdana"/>
                <a:cs typeface="Verdana"/>
              </a:rPr>
              <a:t>.</a:t>
            </a:r>
            <a:r>
              <a:rPr dirty="0" baseline="27777" sz="750" spc="-232">
                <a:latin typeface="Verdana"/>
                <a:cs typeface="Verdana"/>
              </a:rPr>
              <a:t>.</a:t>
            </a:r>
            <a:r>
              <a:rPr dirty="0" baseline="5555" sz="750" spc="-232">
                <a:latin typeface="Verdana"/>
                <a:cs typeface="Verdana"/>
              </a:rPr>
              <a:t>.     </a:t>
            </a:r>
            <a:r>
              <a:rPr dirty="0" baseline="16666" sz="750" spc="75">
                <a:latin typeface="Verdana"/>
                <a:cs typeface="Verdana"/>
              </a:rPr>
              <a:t>.</a:t>
            </a:r>
            <a:r>
              <a:rPr dirty="0" baseline="27777" sz="750" spc="75">
                <a:latin typeface="Verdana"/>
                <a:cs typeface="Verdana"/>
              </a:rPr>
              <a:t>.</a:t>
            </a:r>
            <a:r>
              <a:rPr dirty="0" baseline="27777" sz="750" spc="30">
                <a:latin typeface="Verdana"/>
                <a:cs typeface="Verdana"/>
              </a:rPr>
              <a:t> </a:t>
            </a:r>
            <a:r>
              <a:rPr dirty="0" baseline="3968" sz="1050" spc="112" i="1">
                <a:latin typeface="Times New Roman"/>
                <a:cs typeface="Times New Roman"/>
              </a:rPr>
              <a:t>P</a:t>
            </a:r>
            <a:endParaRPr baseline="3968" sz="1050">
              <a:latin typeface="Times New Roman"/>
              <a:cs typeface="Times New Roman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4534923" y="4931198"/>
            <a:ext cx="22161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4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66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700" spc="120" i="1">
                <a:latin typeface="Times New Roman"/>
                <a:cs typeface="Times New Roman"/>
              </a:rPr>
              <a:t>Q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4853440" y="5073439"/>
            <a:ext cx="150495" cy="139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35">
                <a:latin typeface="Verdana"/>
                <a:cs typeface="Verdana"/>
              </a:rPr>
              <a:t> </a:t>
            </a:r>
            <a:r>
              <a:rPr dirty="0" sz="700" spc="170" i="1">
                <a:latin typeface="Times New Roman"/>
                <a:cs typeface="Times New Roman"/>
              </a:rPr>
              <a:t>R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4480058" y="5370619"/>
            <a:ext cx="12192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5" i="1">
                <a:latin typeface="Times New Roman"/>
                <a:cs typeface="Times New Roman"/>
              </a:rPr>
              <a:t>M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4573021" y="5599219"/>
            <a:ext cx="54737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6.2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1267465" y="5910111"/>
            <a:ext cx="505587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Solution. </a:t>
            </a:r>
            <a:r>
              <a:rPr dirty="0" sz="1000" spc="-5">
                <a:latin typeface="Times New Roman"/>
                <a:cs typeface="Times New Roman"/>
              </a:rPr>
              <a:t>First we know that </a:t>
            </a:r>
            <a:r>
              <a:rPr dirty="0" sz="1000" spc="40" b="0" i="1">
                <a:latin typeface="Bookman Old Style"/>
                <a:cs typeface="Bookman Old Style"/>
              </a:rPr>
              <a:t>AP  </a:t>
            </a:r>
            <a:r>
              <a:rPr dirty="0" sz="1000" spc="-80">
                <a:latin typeface="Tahoma"/>
                <a:cs typeface="Tahoma"/>
              </a:rPr>
              <a:t>:  </a:t>
            </a:r>
            <a:r>
              <a:rPr dirty="0" sz="1000" spc="105" b="0" i="1">
                <a:latin typeface="Bookman Old Style"/>
                <a:cs typeface="Bookman Old Style"/>
              </a:rPr>
              <a:t>PB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3  </a:t>
            </a:r>
            <a:r>
              <a:rPr dirty="0" sz="1000" spc="-80">
                <a:latin typeface="Tahoma"/>
                <a:cs typeface="Tahoma"/>
              </a:rPr>
              <a:t>:  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0">
                <a:latin typeface="Tahoma"/>
                <a:cs typeface="Tahoma"/>
              </a:rPr>
              <a:t>2</a:t>
            </a:r>
            <a:r>
              <a:rPr dirty="0" sz="1000" spc="-20">
                <a:latin typeface="Times New Roman"/>
                <a:cs typeface="Times New Roman"/>
              </a:rPr>
              <a:t>.  </a:t>
            </a:r>
            <a:r>
              <a:rPr dirty="0" sz="1000" spc="-5">
                <a:latin typeface="Times New Roman"/>
                <a:cs typeface="Times New Roman"/>
              </a:rPr>
              <a:t>Next we </a:t>
            </a:r>
            <a:r>
              <a:rPr dirty="0" sz="1000" spc="-10">
                <a:latin typeface="Times New Roman"/>
                <a:cs typeface="Times New Roman"/>
              </a:rPr>
              <a:t>have </a:t>
            </a:r>
            <a:r>
              <a:rPr dirty="0" sz="1000" spc="50">
                <a:latin typeface="Lucida Sans Unicode"/>
                <a:cs typeface="Lucida Sans Unicode"/>
              </a:rPr>
              <a:t>△</a:t>
            </a:r>
            <a:r>
              <a:rPr dirty="0" sz="1000" spc="50" b="0" i="1">
                <a:latin typeface="Bookman Old Style"/>
                <a:cs typeface="Bookman Old Style"/>
              </a:rPr>
              <a:t>ABQ </a:t>
            </a:r>
            <a:r>
              <a:rPr dirty="0" sz="1000" spc="-25">
                <a:latin typeface="Lucida Sans Unicode"/>
                <a:cs typeface="Lucida Sans Unicode"/>
              </a:rPr>
              <a:t>∼ </a:t>
            </a:r>
            <a:r>
              <a:rPr dirty="0" sz="1000" spc="70">
                <a:latin typeface="Lucida Sans Unicode"/>
                <a:cs typeface="Lucida Sans Unicode"/>
              </a:rPr>
              <a:t>△</a:t>
            </a:r>
            <a:r>
              <a:rPr dirty="0" sz="1000" spc="70" b="0" i="1">
                <a:latin typeface="Bookman Old Style"/>
                <a:cs typeface="Bookman Old Style"/>
              </a:rPr>
              <a:t>CMQ</a:t>
            </a:r>
            <a:r>
              <a:rPr dirty="0" sz="1000" spc="70">
                <a:latin typeface="Times New Roman"/>
                <a:cs typeface="Times New Roman"/>
              </a:rPr>
              <a:t>.   </a:t>
            </a:r>
            <a:r>
              <a:rPr dirty="0" sz="1000" spc="114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Hence,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2700020" y="6173723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1267464" y="6092991"/>
            <a:ext cx="505396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0" b="0" i="1">
                <a:latin typeface="Bookman Old Style"/>
                <a:cs typeface="Bookman Old Style"/>
              </a:rPr>
              <a:t>CQ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25" b="0" i="1">
                <a:latin typeface="Bookman Old Style"/>
                <a:cs typeface="Bookman Old Style"/>
              </a:rPr>
              <a:t>QA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80" b="0" i="1">
                <a:latin typeface="Bookman Old Style"/>
                <a:cs typeface="Bookman Old Style"/>
              </a:rPr>
              <a:t>CM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baseline="31746" sz="1050" spc="-7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.  By Menelaus’ theorem applied to triangle </a:t>
            </a:r>
            <a:r>
              <a:rPr dirty="0" sz="1000" spc="40" b="0" i="1">
                <a:latin typeface="Bookman Old Style"/>
                <a:cs typeface="Bookman Old Style"/>
              </a:rPr>
              <a:t>ABC</a:t>
            </a:r>
            <a:r>
              <a:rPr dirty="0" sz="1000" spc="4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the points </a:t>
            </a:r>
            <a:r>
              <a:rPr dirty="0" sz="1000" spc="15" b="0" i="1">
                <a:latin typeface="Bookman Old Style"/>
                <a:cs typeface="Bookman Old Style"/>
              </a:rPr>
              <a:t>P, </a:t>
            </a:r>
            <a:r>
              <a:rPr dirty="0" sz="1000" spc="20" b="0" i="1">
                <a:latin typeface="Bookman Old Style"/>
                <a:cs typeface="Bookman Old Style"/>
              </a:rPr>
              <a:t>R,</a:t>
            </a:r>
            <a:r>
              <a:rPr dirty="0" sz="1000" b="0" i="1">
                <a:latin typeface="Bookman Old Style"/>
                <a:cs typeface="Bookman Old Style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Q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1267464" y="6274307"/>
            <a:ext cx="134302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are collinear if and only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if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7" name="object 217"/>
          <p:cNvSpPr/>
          <p:nvPr/>
        </p:nvSpPr>
        <p:spPr>
          <a:xfrm>
            <a:off x="3189579" y="6582816"/>
            <a:ext cx="201167" cy="60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3512667" y="6582816"/>
            <a:ext cx="199643" cy="60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 txBox="1"/>
          <p:nvPr/>
        </p:nvSpPr>
        <p:spPr>
          <a:xfrm>
            <a:off x="3181608" y="6403847"/>
            <a:ext cx="864869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0835" algn="l"/>
              </a:tabLst>
            </a:pPr>
            <a:r>
              <a:rPr dirty="0" sz="1000" spc="40" b="0" i="1">
                <a:latin typeface="Bookman Old Style"/>
                <a:cs typeface="Bookman Old Style"/>
              </a:rPr>
              <a:t>AP	</a:t>
            </a:r>
            <a:r>
              <a:rPr dirty="0" sz="1000" spc="65" b="0" i="1">
                <a:latin typeface="Bookman Old Style"/>
                <a:cs typeface="Bookman Old Style"/>
              </a:rPr>
              <a:t>BR </a:t>
            </a:r>
            <a:r>
              <a:rPr dirty="0" sz="1000" spc="210" b="0" i="1">
                <a:latin typeface="Bookman Old Style"/>
                <a:cs typeface="Bookman Old Style"/>
              </a:rPr>
              <a:t> </a:t>
            </a:r>
            <a:r>
              <a:rPr dirty="0" sz="1000" spc="30" b="0" i="1">
                <a:latin typeface="Bookman Old Style"/>
                <a:cs typeface="Bookman Old Style"/>
              </a:rPr>
              <a:t>CQ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20" name="object 220"/>
          <p:cNvSpPr/>
          <p:nvPr/>
        </p:nvSpPr>
        <p:spPr>
          <a:xfrm>
            <a:off x="3834231" y="6582816"/>
            <a:ext cx="199644" cy="60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 txBox="1"/>
          <p:nvPr/>
        </p:nvSpPr>
        <p:spPr>
          <a:xfrm>
            <a:off x="3177032" y="6490718"/>
            <a:ext cx="12509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1500" spc="157" b="0" i="1">
                <a:latin typeface="Bookman Old Style"/>
                <a:cs typeface="Bookman Old Style"/>
              </a:rPr>
              <a:t>PB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20">
                <a:latin typeface="Lucida Sans Unicode"/>
                <a:cs typeface="Lucida Sans Unicode"/>
              </a:rPr>
              <a:t> </a:t>
            </a:r>
            <a:r>
              <a:rPr dirty="0" baseline="-38888" sz="1500" spc="37" b="0" i="1">
                <a:latin typeface="Bookman Old Style"/>
                <a:cs typeface="Bookman Old Style"/>
              </a:rPr>
              <a:t>RC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40">
                <a:latin typeface="Lucida Sans Unicode"/>
                <a:cs typeface="Lucida Sans Unicode"/>
              </a:rPr>
              <a:t> </a:t>
            </a:r>
            <a:r>
              <a:rPr dirty="0" baseline="-38888" sz="1500" spc="37" b="0" i="1">
                <a:latin typeface="Bookman Old Style"/>
                <a:cs typeface="Bookman Old Style"/>
              </a:rPr>
              <a:t>QA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70">
                <a:latin typeface="Tahoma"/>
                <a:cs typeface="Tahoma"/>
              </a:rPr>
              <a:t> </a:t>
            </a:r>
            <a:r>
              <a:rPr dirty="0" sz="1000" spc="-30">
                <a:latin typeface="Lucida Sans Unicode"/>
                <a:cs typeface="Lucida Sans Unicode"/>
              </a:rPr>
              <a:t>−</a:t>
            </a:r>
            <a:r>
              <a:rPr dirty="0" sz="1000" spc="-30">
                <a:latin typeface="Tahoma"/>
                <a:cs typeface="Tahoma"/>
              </a:rPr>
              <a:t>1</a:t>
            </a:r>
            <a:r>
              <a:rPr dirty="0" sz="1000" spc="-30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1267452" y="6780277"/>
            <a:ext cx="133921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That is </a:t>
            </a:r>
            <a:r>
              <a:rPr dirty="0" sz="1000" spc="65" b="0" i="1">
                <a:latin typeface="Bookman Old Style"/>
                <a:cs typeface="Bookman Old Style"/>
              </a:rPr>
              <a:t>BR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25" b="0" i="1">
                <a:latin typeface="Bookman Old Style"/>
                <a:cs typeface="Bookman Old Style"/>
              </a:rPr>
              <a:t>RC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4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204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3</a:t>
            </a:r>
            <a:r>
              <a:rPr dirty="0" sz="1000" spc="-2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1267446" y="7395209"/>
            <a:ext cx="2319020" cy="929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19500"/>
              </a:lnSpc>
            </a:pPr>
            <a:r>
              <a:rPr dirty="0" sz="1000" spc="-5" b="1">
                <a:latin typeface="Times New Roman"/>
                <a:cs typeface="Times New Roman"/>
              </a:rPr>
              <a:t>Example </a:t>
            </a:r>
            <a:r>
              <a:rPr dirty="0" sz="1000" b="1">
                <a:latin typeface="Times New Roman"/>
                <a:cs typeface="Times New Roman"/>
              </a:rPr>
              <a:t>6.2 </a:t>
            </a:r>
            <a:r>
              <a:rPr dirty="0" sz="1000" spc="-5">
                <a:latin typeface="Times New Roman"/>
                <a:cs typeface="Times New Roman"/>
              </a:rPr>
              <a:t>In the figure, a line intersects  each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three sides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triangle </a:t>
            </a:r>
            <a:r>
              <a:rPr dirty="0" sz="1000" spc="35" b="0" i="1">
                <a:latin typeface="Bookman Old Style"/>
                <a:cs typeface="Bookman Old Style"/>
              </a:rPr>
              <a:t>ABC </a:t>
            </a:r>
            <a:r>
              <a:rPr dirty="0" sz="1000" spc="-5">
                <a:latin typeface="Times New Roman"/>
                <a:cs typeface="Times New Roman"/>
              </a:rPr>
              <a:t>at  </a:t>
            </a:r>
            <a:r>
              <a:rPr dirty="0" sz="1000" spc="40" b="0" i="1">
                <a:latin typeface="Bookman Old Style"/>
                <a:cs typeface="Bookman Old Style"/>
              </a:rPr>
              <a:t>D,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E,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F</a:t>
            </a:r>
            <a:r>
              <a:rPr dirty="0" sz="1000" spc="-16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Let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60" b="0" i="1">
                <a:latin typeface="Bookman Old Style"/>
                <a:cs typeface="Bookman Old Style"/>
              </a:rPr>
              <a:t>X,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30" b="0" i="1">
                <a:latin typeface="Bookman Old Style"/>
                <a:cs typeface="Bookman Old Style"/>
              </a:rPr>
              <a:t>Y,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95" b="0" i="1">
                <a:latin typeface="Bookman Old Style"/>
                <a:cs typeface="Bookman Old Style"/>
              </a:rPr>
              <a:t>Z</a:t>
            </a:r>
            <a:r>
              <a:rPr dirty="0" sz="1000" b="0" i="1">
                <a:latin typeface="Bookman Old Style"/>
                <a:cs typeface="Bookman Old Style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midpoints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  <a:p>
            <a:pPr algn="just" marL="12700" marR="9525">
              <a:lnSpc>
                <a:spcPct val="119000"/>
              </a:lnSpc>
              <a:spcBef>
                <a:spcPts val="10"/>
              </a:spcBef>
            </a:pPr>
            <a:r>
              <a:rPr dirty="0" sz="1000" spc="-5">
                <a:latin typeface="Times New Roman"/>
                <a:cs typeface="Times New Roman"/>
              </a:rPr>
              <a:t>segments </a:t>
            </a:r>
            <a:r>
              <a:rPr dirty="0" sz="1000" spc="40" b="0" i="1">
                <a:latin typeface="Bookman Old Style"/>
                <a:cs typeface="Bookman Old Style"/>
              </a:rPr>
              <a:t>AD, </a:t>
            </a:r>
            <a:r>
              <a:rPr dirty="0" sz="1000" spc="55" b="0" i="1">
                <a:latin typeface="Bookman Old Style"/>
                <a:cs typeface="Bookman Old Style"/>
              </a:rPr>
              <a:t>BE, </a:t>
            </a:r>
            <a:r>
              <a:rPr dirty="0" sz="1000" spc="35" b="0" i="1">
                <a:latin typeface="Bookman Old Style"/>
                <a:cs typeface="Bookman Old Style"/>
              </a:rPr>
              <a:t>CF </a:t>
            </a:r>
            <a:r>
              <a:rPr dirty="0" sz="1000" spc="-10">
                <a:latin typeface="Times New Roman"/>
                <a:cs typeface="Times New Roman"/>
              </a:rPr>
              <a:t>respectively. Prove 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60" b="0" i="1">
                <a:latin typeface="Bookman Old Style"/>
                <a:cs typeface="Bookman Old Style"/>
              </a:rPr>
              <a:t>X,</a:t>
            </a:r>
            <a:r>
              <a:rPr dirty="0" sz="1000" spc="-145" b="0" i="1">
                <a:latin typeface="Bookman Old Style"/>
                <a:cs typeface="Bookman Old Style"/>
              </a:rPr>
              <a:t> </a:t>
            </a:r>
            <a:r>
              <a:rPr dirty="0" sz="1000" spc="-30" b="0" i="1">
                <a:latin typeface="Bookman Old Style"/>
                <a:cs typeface="Bookman Old Style"/>
              </a:rPr>
              <a:t>Y,</a:t>
            </a:r>
            <a:r>
              <a:rPr dirty="0" sz="1000" spc="-145" b="0" i="1">
                <a:latin typeface="Bookman Old Style"/>
                <a:cs typeface="Bookman Old Style"/>
              </a:rPr>
              <a:t> </a:t>
            </a:r>
            <a:r>
              <a:rPr dirty="0" sz="1000" spc="95" b="0" i="1">
                <a:latin typeface="Bookman Old Style"/>
                <a:cs typeface="Bookman Old Style"/>
              </a:rPr>
              <a:t>Z</a:t>
            </a:r>
            <a:r>
              <a:rPr dirty="0" sz="1000" spc="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collinear.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4801601" y="72644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4778741" y="72979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4755881" y="73314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4734544" y="73649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4711684" y="73985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4688824" y="74320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4665964" y="74655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4621767" y="75341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4531850" y="76682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4508990" y="77017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4374881" y="79044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4352021" y="79380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4329161" y="79715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4307824" y="80050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4284964" y="80385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4262104" y="80721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4239244" y="81071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4217907" y="81407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4195047" y="81742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4172187" y="82077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4149327" y="82412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4127990" y="82748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4105130" y="83083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4082270" y="83418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5895828" y="82245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5790676" y="81208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5748003" y="80766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5679422" y="80096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5647420" y="79776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5623037" y="79517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5580362" y="79090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5546837" y="78770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5414245" y="77444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5196316" y="75250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5173456" y="75036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4886942" y="72156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4824461" y="7249161"/>
            <a:ext cx="1454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150">
                <a:latin typeface="Verdana"/>
                <a:cs typeface="Verdana"/>
              </a:rPr>
              <a:t> </a:t>
            </a:r>
            <a:r>
              <a:rPr dirty="0" sz="500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4918945" y="7281164"/>
            <a:ext cx="831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4941805" y="7320787"/>
            <a:ext cx="996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4964665" y="7352790"/>
            <a:ext cx="11048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4987525" y="7381747"/>
            <a:ext cx="1149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5008862" y="7424421"/>
            <a:ext cx="1377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5031722" y="7453378"/>
            <a:ext cx="1441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9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5054582" y="74823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5075920" y="75173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5098779" y="7553961"/>
            <a:ext cx="1758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5121639" y="75844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5144499" y="7617967"/>
            <a:ext cx="1854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20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5165837" y="7651498"/>
            <a:ext cx="2063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764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5188696" y="7685024"/>
            <a:ext cx="20827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95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4912601" y="84180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6048892" y="8418067"/>
            <a:ext cx="869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80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6000983" y="8387587"/>
            <a:ext cx="1028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baseline="22222" sz="750" spc="-225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5699234" y="8190990"/>
            <a:ext cx="2038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-27777" sz="750" spc="19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5481303" y="8130030"/>
            <a:ext cx="20383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172">
                <a:latin typeface="Verdana"/>
                <a:cs typeface="Verdana"/>
              </a:rPr>
              <a:t> 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baseline="-22222" sz="750" spc="-44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5458442" y="8090407"/>
            <a:ext cx="16827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4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5435582" y="8062978"/>
            <a:ext cx="1352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 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.</a:t>
            </a:r>
            <a:r>
              <a:rPr dirty="0" baseline="-22222" sz="750" spc="-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4576047" y="7610347"/>
            <a:ext cx="1790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5555" sz="750" spc="22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4059410" y="8401303"/>
            <a:ext cx="8890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75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254">
                <a:latin typeface="Verdana"/>
                <a:cs typeface="Verdana"/>
              </a:rPr>
              <a:t>.</a:t>
            </a:r>
            <a:r>
              <a:rPr dirty="0" baseline="-16666" sz="750" spc="-254">
                <a:latin typeface="Verdana"/>
                <a:cs typeface="Verdana"/>
              </a:rPr>
              <a:t>.</a:t>
            </a:r>
            <a:r>
              <a:rPr dirty="0" baseline="5555" sz="750" spc="-254">
                <a:latin typeface="Verdana"/>
                <a:cs typeface="Verdana"/>
              </a:rPr>
              <a:t>.</a:t>
            </a:r>
            <a:r>
              <a:rPr dirty="0" baseline="-16666" sz="750" spc="-254">
                <a:latin typeface="Verdana"/>
                <a:cs typeface="Verdana"/>
              </a:rPr>
              <a:t>.</a:t>
            </a:r>
            <a:r>
              <a:rPr dirty="0" baseline="5555" sz="750" spc="-23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4236193" y="83601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4353539" y="83266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5577822" y="8358630"/>
            <a:ext cx="494030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3025">
              <a:lnSpc>
                <a:spcPts val="335"/>
              </a:lnSpc>
              <a:tabLst>
                <a:tab pos="3651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27777" sz="750" spc="-120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28575">
              <a:lnSpc>
                <a:spcPts val="235"/>
              </a:lnSpc>
            </a:pP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-150">
                <a:latin typeface="Verdana"/>
                <a:cs typeface="Verdana"/>
              </a:rPr>
              <a:t> </a:t>
            </a:r>
            <a:r>
              <a:rPr dirty="0" baseline="5555" sz="750" spc="-142">
                <a:latin typeface="Verdana"/>
                <a:cs typeface="Verdana"/>
              </a:rPr>
              <a:t>.</a:t>
            </a:r>
            <a:r>
              <a:rPr dirty="0" baseline="-16666" sz="750" spc="-142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.</a:t>
            </a:r>
            <a:r>
              <a:rPr dirty="0" baseline="-22222" sz="750" spc="-14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12700">
              <a:lnSpc>
                <a:spcPts val="5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5563596" y="8326625"/>
            <a:ext cx="4838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321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8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5546833" y="8291578"/>
            <a:ext cx="45656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5910" algn="l"/>
              </a:tabLst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22222" sz="750" spc="-22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5516353" y="8258047"/>
            <a:ext cx="45529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5904" algn="l"/>
              </a:tabLst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27777" sz="750" spc="-44">
                <a:latin typeface="Verdana"/>
                <a:cs typeface="Verdana"/>
              </a:rPr>
              <a:t>.</a:t>
            </a: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  </a:t>
            </a:r>
            <a:r>
              <a:rPr dirty="0" sz="500" spc="7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5476725" y="8224521"/>
            <a:ext cx="12255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5429482" y="8190990"/>
            <a:ext cx="31623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baseline="-22222" sz="750" spc="30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50">
                <a:latin typeface="Verdana"/>
                <a:cs typeface="Verdana"/>
              </a:rPr>
              <a:t> </a:t>
            </a:r>
            <a:r>
              <a:rPr dirty="0" baseline="22222" sz="750" spc="-22">
                <a:latin typeface="Verdana"/>
                <a:cs typeface="Verdana"/>
              </a:rPr>
              <a:t>.</a:t>
            </a:r>
            <a:r>
              <a:rPr dirty="0" baseline="11111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5389859" y="8157464"/>
            <a:ext cx="48831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49580" algn="l"/>
              </a:tabLst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   </a:t>
            </a:r>
            <a:r>
              <a:rPr dirty="0" baseline="-22222" sz="750" spc="-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5345662" y="81498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5219173" y="7998967"/>
            <a:ext cx="555625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3195">
              <a:lnSpc>
                <a:spcPts val="509"/>
              </a:lnSpc>
            </a:pP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baseline="-22222" sz="750" spc="-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12700">
              <a:lnSpc>
                <a:spcPts val="509"/>
              </a:lnSpc>
              <a:tabLst>
                <a:tab pos="51689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   </a:t>
            </a:r>
            <a:r>
              <a:rPr dirty="0" baseline="5555" sz="750" spc="-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   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5136876" y="79822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5097253" y="79501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4848839" y="7735318"/>
            <a:ext cx="14732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 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4809216" y="7718550"/>
            <a:ext cx="6318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14655" algn="l"/>
                <a:tab pos="59309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27777" sz="750" spc="-120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8" name="object 298"/>
          <p:cNvSpPr txBox="1"/>
          <p:nvPr/>
        </p:nvSpPr>
        <p:spPr>
          <a:xfrm>
            <a:off x="4761973" y="7685023"/>
            <a:ext cx="1212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9" name="object 299"/>
          <p:cNvSpPr txBox="1"/>
          <p:nvPr/>
        </p:nvSpPr>
        <p:spPr>
          <a:xfrm>
            <a:off x="4554710" y="7636257"/>
            <a:ext cx="27051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970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00" name="object 300"/>
          <p:cNvSpPr txBox="1"/>
          <p:nvPr/>
        </p:nvSpPr>
        <p:spPr>
          <a:xfrm>
            <a:off x="4419078" y="7837424"/>
            <a:ext cx="10922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4397741" y="7870950"/>
            <a:ext cx="1530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4522702" y="79197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4544039" y="79532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4" name="object 304"/>
          <p:cNvSpPr txBox="1"/>
          <p:nvPr/>
        </p:nvSpPr>
        <p:spPr>
          <a:xfrm>
            <a:off x="4566899" y="79867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5" name="object 305"/>
          <p:cNvSpPr txBox="1"/>
          <p:nvPr/>
        </p:nvSpPr>
        <p:spPr>
          <a:xfrm>
            <a:off x="4592805" y="80248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6" name="object 306"/>
          <p:cNvSpPr txBox="1"/>
          <p:nvPr/>
        </p:nvSpPr>
        <p:spPr>
          <a:xfrm>
            <a:off x="4615665" y="80584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4638525" y="80934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4592805" y="8262618"/>
            <a:ext cx="20827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4475459" y="8296144"/>
            <a:ext cx="3486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92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0" name="object 310"/>
          <p:cNvSpPr txBox="1"/>
          <p:nvPr/>
        </p:nvSpPr>
        <p:spPr>
          <a:xfrm>
            <a:off x="4934182" y="83007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1" name="object 311"/>
          <p:cNvSpPr txBox="1"/>
          <p:nvPr/>
        </p:nvSpPr>
        <p:spPr>
          <a:xfrm>
            <a:off x="4955519" y="82656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2" name="object 312"/>
          <p:cNvSpPr txBox="1"/>
          <p:nvPr/>
        </p:nvSpPr>
        <p:spPr>
          <a:xfrm>
            <a:off x="5024099" y="81650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3" name="object 313"/>
          <p:cNvSpPr txBox="1"/>
          <p:nvPr/>
        </p:nvSpPr>
        <p:spPr>
          <a:xfrm>
            <a:off x="5040862" y="8096501"/>
            <a:ext cx="12890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5094202" y="8055356"/>
            <a:ext cx="274955" cy="1562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">
              <a:lnSpc>
                <a:spcPts val="430"/>
              </a:lnSpc>
            </a:pP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baseline="27777" sz="750" spc="30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30"/>
              </a:lnSpc>
            </a:pP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3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4975333" y="7852661"/>
            <a:ext cx="5905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27777" sz="750" spc="-44">
                <a:latin typeface="Verdana"/>
                <a:cs typeface="Verdana"/>
              </a:rPr>
              <a:t>.</a:t>
            </a: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    </a:t>
            </a:r>
            <a:r>
              <a:rPr dirty="0" baseline="44444" sz="750" spc="-22">
                <a:latin typeface="Verdana"/>
                <a:cs typeface="Verdana"/>
              </a:rPr>
              <a:t>..</a:t>
            </a:r>
            <a:r>
              <a:rPr dirty="0" baseline="33333" sz="750" spc="-22">
                <a:latin typeface="Verdana"/>
                <a:cs typeface="Verdana"/>
              </a:rPr>
              <a:t>.</a:t>
            </a:r>
            <a:r>
              <a:rPr dirty="0" baseline="27777" sz="750" spc="-22">
                <a:latin typeface="Verdana"/>
                <a:cs typeface="Verdana"/>
              </a:rPr>
              <a:t>. 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baseline="27777" sz="750" spc="6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16" name="object 316"/>
          <p:cNvSpPr txBox="1"/>
          <p:nvPr/>
        </p:nvSpPr>
        <p:spPr>
          <a:xfrm>
            <a:off x="5014956" y="7822181"/>
            <a:ext cx="41084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15570">
              <a:lnSpc>
                <a:spcPts val="459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459"/>
              </a:lnSpc>
            </a:pP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-16666" sz="750" spc="307">
                <a:latin typeface="Verdana"/>
                <a:cs typeface="Verdana"/>
              </a:rPr>
              <a:t> 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.     </a:t>
            </a:r>
            <a:r>
              <a:rPr dirty="0" baseline="5555" sz="750" spc="-30">
                <a:latin typeface="Verdana"/>
                <a:cs typeface="Verdana"/>
              </a:rPr>
              <a:t>.</a:t>
            </a: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17" name="object 317"/>
          <p:cNvSpPr txBox="1"/>
          <p:nvPr/>
        </p:nvSpPr>
        <p:spPr>
          <a:xfrm>
            <a:off x="5190217" y="7893810"/>
            <a:ext cx="17907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r>
              <a:rPr dirty="0" baseline="33333" sz="750" spc="-179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18" name="object 318"/>
          <p:cNvSpPr txBox="1"/>
          <p:nvPr/>
        </p:nvSpPr>
        <p:spPr>
          <a:xfrm>
            <a:off x="5054579" y="7924287"/>
            <a:ext cx="34226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30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5555" sz="750" spc="-30">
                <a:latin typeface="Verdana"/>
                <a:cs typeface="Verdana"/>
              </a:rPr>
              <a:t>..</a:t>
            </a: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baseline="-22222" sz="750" spc="-30">
                <a:latin typeface="Verdana"/>
                <a:cs typeface="Verdana"/>
              </a:rPr>
              <a:t>.</a:t>
            </a:r>
            <a:r>
              <a:rPr dirty="0" baseline="27777" sz="750" spc="-30">
                <a:latin typeface="Verdana"/>
                <a:cs typeface="Verdana"/>
              </a:rPr>
              <a:t>.</a:t>
            </a:r>
            <a:r>
              <a:rPr dirty="0" baseline="27777" sz="750" spc="4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9" name="object 319"/>
          <p:cNvSpPr txBox="1"/>
          <p:nvPr/>
        </p:nvSpPr>
        <p:spPr>
          <a:xfrm>
            <a:off x="5197836" y="7965440"/>
            <a:ext cx="2216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307">
                <a:latin typeface="Verdana"/>
                <a:cs typeface="Verdana"/>
              </a:rPr>
              <a:t> 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-1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20" name="object 320"/>
          <p:cNvSpPr txBox="1"/>
          <p:nvPr/>
        </p:nvSpPr>
        <p:spPr>
          <a:xfrm>
            <a:off x="4943325" y="80995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1" name="object 321"/>
          <p:cNvSpPr txBox="1"/>
          <p:nvPr/>
        </p:nvSpPr>
        <p:spPr>
          <a:xfrm>
            <a:off x="4679676" y="8235186"/>
            <a:ext cx="3498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1150" algn="l"/>
              </a:tabLst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33333" sz="750" spc="-284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2" name="object 322"/>
          <p:cNvSpPr txBox="1"/>
          <p:nvPr/>
        </p:nvSpPr>
        <p:spPr>
          <a:xfrm>
            <a:off x="4705582" y="8198608"/>
            <a:ext cx="34671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7975" algn="l"/>
              </a:tabLst>
            </a:pPr>
            <a:r>
              <a:rPr dirty="0" baseline="5555" sz="750" spc="6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12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3" name="object 323"/>
          <p:cNvSpPr txBox="1"/>
          <p:nvPr/>
        </p:nvSpPr>
        <p:spPr>
          <a:xfrm>
            <a:off x="4682722" y="8172702"/>
            <a:ext cx="1885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 </a:t>
            </a:r>
            <a:r>
              <a:rPr dirty="0" baseline="11111" sz="750" spc="232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24" name="object 324"/>
          <p:cNvSpPr txBox="1"/>
          <p:nvPr/>
        </p:nvSpPr>
        <p:spPr>
          <a:xfrm>
            <a:off x="4659862" y="8126981"/>
            <a:ext cx="45656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9710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-27777" sz="750" spc="179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5" name="object 325"/>
          <p:cNvSpPr txBox="1"/>
          <p:nvPr/>
        </p:nvSpPr>
        <p:spPr>
          <a:xfrm>
            <a:off x="4999716" y="80675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6" name="object 326"/>
          <p:cNvSpPr txBox="1"/>
          <p:nvPr/>
        </p:nvSpPr>
        <p:spPr>
          <a:xfrm>
            <a:off x="5065245" y="80294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7" name="object 327"/>
          <p:cNvSpPr txBox="1"/>
          <p:nvPr/>
        </p:nvSpPr>
        <p:spPr>
          <a:xfrm>
            <a:off x="4453860" y="7768844"/>
            <a:ext cx="1087755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3495">
              <a:lnSpc>
                <a:spcPts val="42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25"/>
              </a:lnSpc>
            </a:pPr>
            <a:r>
              <a:rPr dirty="0" sz="500" spc="-65">
                <a:latin typeface="Verdana"/>
                <a:cs typeface="Verdana"/>
              </a:rPr>
              <a:t>............................. </a:t>
            </a:r>
            <a:r>
              <a:rPr dirty="0" sz="500" spc="-50">
                <a:latin typeface="Verdana"/>
                <a:cs typeface="Verdana"/>
              </a:rPr>
              <a:t>.....   </a:t>
            </a:r>
            <a:r>
              <a:rPr dirty="0" sz="500" spc="-60">
                <a:latin typeface="Verdana"/>
                <a:cs typeface="Verdana"/>
              </a:rPr>
              <a:t>.......... 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 . 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28" name="object 328"/>
          <p:cNvSpPr txBox="1"/>
          <p:nvPr/>
        </p:nvSpPr>
        <p:spPr>
          <a:xfrm>
            <a:off x="4829026" y="7118602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0" i="1">
                <a:latin typeface="Times New Roman"/>
                <a:cs typeface="Times New Roman"/>
              </a:rPr>
              <a:t>A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29" name="object 329"/>
          <p:cNvSpPr txBox="1"/>
          <p:nvPr/>
        </p:nvSpPr>
        <p:spPr>
          <a:xfrm>
            <a:off x="3928343" y="8449054"/>
            <a:ext cx="1022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0" i="1">
                <a:latin typeface="Times New Roman"/>
                <a:cs typeface="Times New Roman"/>
              </a:rPr>
              <a:t>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30" name="object 330"/>
          <p:cNvSpPr txBox="1"/>
          <p:nvPr/>
        </p:nvSpPr>
        <p:spPr>
          <a:xfrm>
            <a:off x="5642836" y="8396728"/>
            <a:ext cx="1060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..</a:t>
            </a:r>
            <a:r>
              <a:rPr dirty="0" baseline="-16666" sz="750" spc="-104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  <a:p>
            <a:pPr marL="20320">
              <a:lnSpc>
                <a:spcPct val="100000"/>
              </a:lnSpc>
              <a:spcBef>
                <a:spcPts val="100"/>
              </a:spcBef>
            </a:pPr>
            <a:r>
              <a:rPr dirty="0" sz="700" spc="100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31" name="object 331"/>
          <p:cNvSpPr txBox="1"/>
          <p:nvPr/>
        </p:nvSpPr>
        <p:spPr>
          <a:xfrm>
            <a:off x="6138143" y="8449054"/>
            <a:ext cx="10858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45" i="1">
                <a:latin typeface="Times New Roman"/>
                <a:cs typeface="Times New Roman"/>
              </a:rPr>
              <a:t>D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32" name="object 332"/>
          <p:cNvSpPr txBox="1"/>
          <p:nvPr/>
        </p:nvSpPr>
        <p:spPr>
          <a:xfrm>
            <a:off x="4804643" y="8497820"/>
            <a:ext cx="14478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254" i="1">
                <a:latin typeface="Times New Roman"/>
                <a:cs typeface="Times New Roman"/>
              </a:rPr>
              <a:t>A</a:t>
            </a:r>
            <a:r>
              <a:rPr dirty="0" sz="500" spc="20">
                <a:latin typeface="Verdana"/>
                <a:cs typeface="Verdana"/>
              </a:rPr>
              <a:t>1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3" name="object 333"/>
          <p:cNvSpPr txBox="1"/>
          <p:nvPr/>
        </p:nvSpPr>
        <p:spPr>
          <a:xfrm>
            <a:off x="4333726" y="7723627"/>
            <a:ext cx="984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00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34" name="object 334"/>
          <p:cNvSpPr txBox="1"/>
          <p:nvPr/>
        </p:nvSpPr>
        <p:spPr>
          <a:xfrm>
            <a:off x="4406880" y="7735318"/>
            <a:ext cx="1301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30">
                <a:latin typeface="Verdana"/>
                <a:cs typeface="Verdana"/>
              </a:rPr>
              <a:t>1</a:t>
            </a:r>
            <a:r>
              <a:rPr dirty="0" baseline="-22222" sz="750" spc="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5" name="object 335"/>
          <p:cNvSpPr txBox="1"/>
          <p:nvPr/>
        </p:nvSpPr>
        <p:spPr>
          <a:xfrm>
            <a:off x="5339566" y="7962901"/>
            <a:ext cx="188595" cy="119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35">
                <a:latin typeface="Verdana"/>
                <a:cs typeface="Verdana"/>
              </a:rPr>
              <a:t> </a:t>
            </a:r>
            <a:r>
              <a:rPr dirty="0" sz="700" spc="155" i="1">
                <a:latin typeface="Times New Roman"/>
                <a:cs typeface="Times New Roman"/>
              </a:rPr>
              <a:t>E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36" name="object 336"/>
          <p:cNvSpPr txBox="1"/>
          <p:nvPr/>
        </p:nvSpPr>
        <p:spPr>
          <a:xfrm>
            <a:off x="4542517" y="7475221"/>
            <a:ext cx="15303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7936" sz="1050" spc="112" i="1">
                <a:latin typeface="Times New Roman"/>
                <a:cs typeface="Times New Roman"/>
              </a:rPr>
              <a:t>F</a:t>
            </a:r>
            <a:r>
              <a:rPr dirty="0" baseline="-7936" sz="1050" spc="37" i="1">
                <a:latin typeface="Times New Roman"/>
                <a:cs typeface="Times New Roman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7" name="object 337"/>
          <p:cNvSpPr txBox="1"/>
          <p:nvPr/>
        </p:nvSpPr>
        <p:spPr>
          <a:xfrm>
            <a:off x="4891513" y="7758682"/>
            <a:ext cx="70167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baseline="27777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	</a:t>
            </a: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baseline="11904" sz="1050" spc="142" i="1">
                <a:latin typeface="Times New Roman"/>
                <a:cs typeface="Times New Roman"/>
              </a:rPr>
              <a:t>B</a:t>
            </a:r>
            <a:r>
              <a:rPr dirty="0" baseline="5555" sz="750" spc="142">
                <a:latin typeface="Verdana"/>
                <a:cs typeface="Verdana"/>
              </a:rPr>
              <a:t>1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 </a:t>
            </a:r>
            <a:r>
              <a:rPr dirty="0" baseline="15873" sz="1050" spc="337" i="1">
                <a:latin typeface="Times New Roman"/>
                <a:cs typeface="Times New Roman"/>
              </a:rPr>
              <a:t>X</a:t>
            </a:r>
            <a:endParaRPr baseline="15873" sz="1050">
              <a:latin typeface="Times New Roman"/>
              <a:cs typeface="Times New Roman"/>
            </a:endParaRPr>
          </a:p>
        </p:txBody>
      </p:sp>
      <p:sp>
        <p:nvSpPr>
          <p:cNvPr id="338" name="object 338"/>
          <p:cNvSpPr txBox="1"/>
          <p:nvPr/>
        </p:nvSpPr>
        <p:spPr>
          <a:xfrm>
            <a:off x="4659864" y="8310365"/>
            <a:ext cx="302895" cy="200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645"/>
              </a:lnSpc>
            </a:pPr>
            <a:r>
              <a:rPr dirty="0" sz="700" spc="75" i="1">
                <a:latin typeface="Times New Roman"/>
                <a:cs typeface="Times New Roman"/>
              </a:rPr>
              <a:t>Y  </a:t>
            </a: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5555" sz="750" spc="2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70815">
              <a:lnSpc>
                <a:spcPts val="22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1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L="62230">
              <a:lnSpc>
                <a:spcPts val="415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9" name="object 339"/>
          <p:cNvSpPr txBox="1"/>
          <p:nvPr/>
        </p:nvSpPr>
        <p:spPr>
          <a:xfrm>
            <a:off x="5008861" y="7941561"/>
            <a:ext cx="232410" cy="166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050" spc="225" i="1">
                <a:latin typeface="Times New Roman"/>
                <a:cs typeface="Times New Roman"/>
              </a:rPr>
              <a:t>Z</a:t>
            </a:r>
            <a:r>
              <a:rPr dirty="0" baseline="-27777" sz="1050" spc="585" i="1">
                <a:latin typeface="Times New Roman"/>
                <a:cs typeface="Times New Roman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40" name="object 340"/>
          <p:cNvSpPr txBox="1"/>
          <p:nvPr/>
        </p:nvSpPr>
        <p:spPr>
          <a:xfrm>
            <a:off x="4833601" y="8709655"/>
            <a:ext cx="54737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6.3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32479" y="5202072"/>
            <a:ext cx="51815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955139" y="5749188"/>
            <a:ext cx="51816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67460" y="762000"/>
            <a:ext cx="5057775" cy="716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14900" algn="l"/>
              </a:tabLst>
            </a:pPr>
            <a:r>
              <a:rPr dirty="0" sz="1000">
                <a:latin typeface="Times New Roman"/>
                <a:cs typeface="Times New Roman"/>
              </a:rPr>
              <a:t>6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>
                <a:latin typeface="Times New Roman"/>
                <a:cs typeface="Times New Roman"/>
              </a:rPr>
              <a:t>1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MENEL</a:t>
            </a:r>
            <a:r>
              <a:rPr dirty="0" sz="1000" spc="-65">
                <a:latin typeface="Times New Roman"/>
                <a:cs typeface="Times New Roman"/>
              </a:rPr>
              <a:t>A</a:t>
            </a:r>
            <a:r>
              <a:rPr dirty="0" sz="1000" spc="-5">
                <a:latin typeface="Times New Roman"/>
                <a:cs typeface="Times New Roman"/>
              </a:rPr>
              <a:t>U</a:t>
            </a:r>
            <a:r>
              <a:rPr dirty="0" sz="1000" spc="-10">
                <a:latin typeface="Times New Roman"/>
                <a:cs typeface="Times New Roman"/>
              </a:rPr>
              <a:t>S</a:t>
            </a:r>
            <a:r>
              <a:rPr dirty="0" sz="1000" spc="-5">
                <a:latin typeface="Times New Roman"/>
                <a:cs typeface="Times New Roman"/>
              </a:rPr>
              <a:t>’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</a:t>
            </a:r>
            <a:r>
              <a:rPr dirty="0" sz="1000" spc="-10">
                <a:latin typeface="Times New Roman"/>
                <a:cs typeface="Times New Roman"/>
              </a:rPr>
              <a:t>R</a:t>
            </a:r>
            <a:r>
              <a:rPr dirty="0" sz="1000" spc="-5">
                <a:latin typeface="Times New Roman"/>
                <a:cs typeface="Times New Roman"/>
              </a:rPr>
              <a:t>EM </a:t>
            </a:r>
            <a:r>
              <a:rPr dirty="0" sz="1000">
                <a:latin typeface="Times New Roman"/>
                <a:cs typeface="Times New Roman"/>
              </a:rPr>
              <a:t>	</a:t>
            </a:r>
            <a:r>
              <a:rPr dirty="0" sz="1000">
                <a:latin typeface="Times New Roman"/>
                <a:cs typeface="Times New Roman"/>
              </a:rPr>
              <a:t>5</a:t>
            </a:r>
            <a:r>
              <a:rPr dirty="0" sz="1000" spc="-5">
                <a:latin typeface="Times New Roman"/>
                <a:cs typeface="Times New Roman"/>
              </a:rPr>
              <a:t>3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>
              <a:lnSpc>
                <a:spcPct val="119000"/>
              </a:lnSpc>
            </a:pPr>
            <a:r>
              <a:rPr dirty="0" sz="1000" spc="-5" b="1">
                <a:latin typeface="Times New Roman"/>
                <a:cs typeface="Times New Roman"/>
              </a:rPr>
              <a:t>Solution.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20" b="0" i="1">
                <a:latin typeface="Bookman Old Style"/>
                <a:cs typeface="Bookman Old Style"/>
              </a:rPr>
              <a:t>A</a:t>
            </a:r>
            <a:r>
              <a:rPr dirty="0" baseline="-11904" sz="1050" spc="30">
                <a:latin typeface="Geometr231 Hv BT"/>
                <a:cs typeface="Geometr231 Hv BT"/>
              </a:rPr>
              <a:t>1</a:t>
            </a:r>
            <a:r>
              <a:rPr dirty="0" sz="1000" spc="20" b="0" i="1">
                <a:latin typeface="Bookman Old Style"/>
                <a:cs typeface="Bookman Old Style"/>
              </a:rPr>
              <a:t>, </a:t>
            </a:r>
            <a:r>
              <a:rPr dirty="0" sz="1000" spc="15" b="0" i="1">
                <a:latin typeface="Bookman Old Style"/>
                <a:cs typeface="Bookman Old Style"/>
              </a:rPr>
              <a:t>B</a:t>
            </a:r>
            <a:r>
              <a:rPr dirty="0" baseline="-11904" sz="1050" spc="22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r>
              <a:rPr dirty="0" baseline="-11904" sz="1050" spc="-15">
                <a:latin typeface="Geometr231 Hv BT"/>
                <a:cs typeface="Geometr231 Hv BT"/>
              </a:rPr>
              <a:t>1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the midpoints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15" b="0" i="1">
                <a:latin typeface="Bookman Old Style"/>
                <a:cs typeface="Bookman Old Style"/>
              </a:rPr>
              <a:t>BC, AC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10">
                <a:latin typeface="Times New Roman"/>
                <a:cs typeface="Times New Roman"/>
              </a:rPr>
              <a:t>respectively. </a:t>
            </a:r>
            <a:r>
              <a:rPr dirty="0" sz="1000" spc="-5">
                <a:latin typeface="Times New Roman"/>
                <a:cs typeface="Times New Roman"/>
              </a:rPr>
              <a:t>Then </a:t>
            </a:r>
            <a:r>
              <a:rPr dirty="0" sz="1000" spc="15" b="0" i="1">
                <a:latin typeface="Bookman Old Style"/>
                <a:cs typeface="Bookman Old Style"/>
              </a:rPr>
              <a:t>B</a:t>
            </a:r>
            <a:r>
              <a:rPr dirty="0" baseline="-11904" sz="1050" spc="22">
                <a:latin typeface="Geometr231 Hv BT"/>
                <a:cs typeface="Geometr231 Hv BT"/>
              </a:rPr>
              <a:t>1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is  parallel  to  </a:t>
            </a:r>
            <a:r>
              <a:rPr dirty="0" sz="1000" spc="35" b="0" i="1">
                <a:latin typeface="Bookman Old Style"/>
                <a:cs typeface="Bookman Old Style"/>
              </a:rPr>
              <a:t>BC </a:t>
            </a:r>
            <a:r>
              <a:rPr dirty="0" sz="1000" spc="-5">
                <a:latin typeface="Times New Roman"/>
                <a:cs typeface="Times New Roman"/>
              </a:rPr>
              <a:t>and  </a:t>
            </a:r>
            <a:r>
              <a:rPr dirty="0" sz="1000" spc="20" b="0" i="1">
                <a:latin typeface="Bookman Old Style"/>
                <a:cs typeface="Bookman Old Style"/>
              </a:rPr>
              <a:t>B</a:t>
            </a:r>
            <a:r>
              <a:rPr dirty="0" baseline="-11904" sz="1050" spc="30">
                <a:latin typeface="Geometr231 Hv BT"/>
                <a:cs typeface="Geometr231 Hv BT"/>
              </a:rPr>
              <a:t>1</a:t>
            </a:r>
            <a:r>
              <a:rPr dirty="0" sz="1000" spc="20" b="0" i="1">
                <a:latin typeface="Bookman Old Style"/>
                <a:cs typeface="Bookman Old Style"/>
              </a:rPr>
              <a:t>,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r>
              <a:rPr dirty="0" baseline="-11904" sz="1050" spc="-15">
                <a:latin typeface="Geometr231 Hv BT"/>
                <a:cs typeface="Geometr231 Hv BT"/>
              </a:rPr>
              <a:t>1  </a:t>
            </a:r>
            <a:r>
              <a:rPr dirty="0" sz="1000" spc="-5">
                <a:latin typeface="Times New Roman"/>
                <a:cs typeface="Times New Roman"/>
              </a:rPr>
              <a:t>and  </a:t>
            </a:r>
            <a:r>
              <a:rPr dirty="0" sz="1000" spc="120" b="0" i="1">
                <a:latin typeface="Bookman Old Style"/>
                <a:cs typeface="Bookman Old Style"/>
              </a:rPr>
              <a:t>X </a:t>
            </a:r>
            <a:r>
              <a:rPr dirty="0" sz="1000" spc="-5">
                <a:latin typeface="Times New Roman"/>
                <a:cs typeface="Times New Roman"/>
              </a:rPr>
              <a:t>are  </a:t>
            </a:r>
            <a:r>
              <a:rPr dirty="0" sz="1000" spc="-10">
                <a:latin typeface="Times New Roman"/>
                <a:cs typeface="Times New Roman"/>
              </a:rPr>
              <a:t>collinear.   </a:t>
            </a:r>
            <a:r>
              <a:rPr dirty="0" sz="1000" spc="-5">
                <a:latin typeface="Times New Roman"/>
                <a:cs typeface="Times New Roman"/>
              </a:rPr>
              <a:t>Hence,  </a:t>
            </a:r>
            <a:r>
              <a:rPr dirty="0" sz="1000" spc="35" b="0" i="1">
                <a:latin typeface="Bookman Old Style"/>
                <a:cs typeface="Bookman Old Style"/>
              </a:rPr>
              <a:t>BD/DC  </a:t>
            </a:r>
            <a:r>
              <a:rPr dirty="0" sz="1000" spc="45">
                <a:latin typeface="Tahoma"/>
                <a:cs typeface="Tahoma"/>
              </a:rPr>
              <a:t>=  </a:t>
            </a:r>
            <a:r>
              <a:rPr dirty="0" sz="1000" spc="40" b="0" i="1">
                <a:latin typeface="Bookman Old Style"/>
                <a:cs typeface="Bookman Old Style"/>
              </a:rPr>
              <a:t>C</a:t>
            </a:r>
            <a:r>
              <a:rPr dirty="0" baseline="-11904" sz="1050" spc="60">
                <a:latin typeface="Geometr231 Hv BT"/>
                <a:cs typeface="Geometr231 Hv BT"/>
              </a:rPr>
              <a:t>1</a:t>
            </a:r>
            <a:r>
              <a:rPr dirty="0" sz="1000" spc="40" b="0" i="1">
                <a:latin typeface="Bookman Old Style"/>
                <a:cs typeface="Bookman Old Style"/>
              </a:rPr>
              <a:t>X/XB</a:t>
            </a:r>
            <a:r>
              <a:rPr dirty="0" baseline="-11904" sz="1050" spc="60">
                <a:latin typeface="Geometr231 Hv BT"/>
                <a:cs typeface="Geometr231 Hv BT"/>
              </a:rPr>
              <a:t>1</a:t>
            </a:r>
            <a:r>
              <a:rPr dirty="0" sz="1000" spc="40">
                <a:latin typeface="Times New Roman"/>
                <a:cs typeface="Times New Roman"/>
              </a:rPr>
              <a:t>. </a:t>
            </a:r>
            <a:r>
              <a:rPr dirty="0" sz="1000" spc="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Similarly,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7459" y="1481326"/>
            <a:ext cx="504634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 b="0" i="1">
                <a:latin typeface="Bookman Old Style"/>
                <a:cs typeface="Bookman Old Style"/>
              </a:rPr>
              <a:t>CE/EA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" b="0" i="1">
                <a:latin typeface="Bookman Old Style"/>
                <a:cs typeface="Bookman Old Style"/>
              </a:rPr>
              <a:t>A</a:t>
            </a:r>
            <a:r>
              <a:rPr dirty="0" baseline="-11904" sz="1050" spc="-7">
                <a:latin typeface="Geometr231 Hv BT"/>
                <a:cs typeface="Geometr231 Hv BT"/>
              </a:rPr>
              <a:t>1</a:t>
            </a:r>
            <a:r>
              <a:rPr dirty="0" sz="1000" spc="-5" b="0" i="1">
                <a:latin typeface="Bookman Old Style"/>
                <a:cs typeface="Bookman Old Style"/>
              </a:rPr>
              <a:t>Y/Y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r>
              <a:rPr dirty="0" baseline="-11904" sz="1050" spc="-15">
                <a:latin typeface="Geometr231 Hv BT"/>
                <a:cs typeface="Geometr231 Hv BT"/>
              </a:rPr>
              <a:t>1 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45" b="0" i="1">
                <a:latin typeface="Bookman Old Style"/>
                <a:cs typeface="Bookman Old Style"/>
              </a:rPr>
              <a:t>AF/FB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baseline="-11904" sz="1050" spc="52">
                <a:latin typeface="Geometr231 Hv BT"/>
                <a:cs typeface="Geometr231 Hv BT"/>
              </a:rPr>
              <a:t>1</a:t>
            </a:r>
            <a:r>
              <a:rPr dirty="0" sz="1000" spc="35" b="0" i="1">
                <a:latin typeface="Bookman Old Style"/>
                <a:cs typeface="Bookman Old Style"/>
              </a:rPr>
              <a:t>Z/ZA</a:t>
            </a:r>
            <a:r>
              <a:rPr dirty="0" baseline="-11904" sz="1050" spc="52">
                <a:latin typeface="Geometr231 Hv BT"/>
                <a:cs typeface="Geometr231 Hv BT"/>
              </a:rPr>
              <a:t>1</a:t>
            </a:r>
            <a:r>
              <a:rPr dirty="0" sz="1000" spc="35">
                <a:latin typeface="Times New Roman"/>
                <a:cs typeface="Times New Roman"/>
              </a:rPr>
              <a:t>.    </a:t>
            </a:r>
            <a:r>
              <a:rPr dirty="0" sz="1000" spc="28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Now </a:t>
            </a:r>
            <a:r>
              <a:rPr dirty="0" sz="1000" spc="-5">
                <a:latin typeface="Times New Roman"/>
                <a:cs typeface="Times New Roman"/>
              </a:rPr>
              <a:t>apply Menelaus’ theorem to </a:t>
            </a:r>
            <a:r>
              <a:rPr dirty="0" sz="1000" spc="50">
                <a:latin typeface="Lucida Sans Unicode"/>
                <a:cs typeface="Lucida Sans Unicode"/>
              </a:rPr>
              <a:t>△</a:t>
            </a:r>
            <a:r>
              <a:rPr dirty="0" sz="1000" spc="50" b="0" i="1">
                <a:latin typeface="Bookman Old Style"/>
                <a:cs typeface="Bookman Old Style"/>
              </a:rPr>
              <a:t>ABC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67463" y="1662683"/>
            <a:ext cx="187071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and the straight line </a:t>
            </a:r>
            <a:r>
              <a:rPr dirty="0" sz="1000" spc="80" b="0" i="1">
                <a:latin typeface="Bookman Old Style"/>
                <a:cs typeface="Bookman Old Style"/>
              </a:rPr>
              <a:t>DEF</a:t>
            </a:r>
            <a:r>
              <a:rPr dirty="0" sz="1000" spc="-9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 </a:t>
            </a:r>
            <a:r>
              <a:rPr dirty="0" sz="1000" spc="-50">
                <a:latin typeface="Times New Roman"/>
                <a:cs typeface="Times New Roman"/>
              </a:rPr>
              <a:t>We </a:t>
            </a:r>
            <a:r>
              <a:rPr dirty="0" sz="1000" spc="-10">
                <a:latin typeface="Times New Roman"/>
                <a:cs typeface="Times New Roman"/>
              </a:rPr>
              <a:t>have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83483" y="2096160"/>
            <a:ext cx="211836" cy="6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515715" y="2096160"/>
            <a:ext cx="201167" cy="6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170940" y="1918718"/>
            <a:ext cx="85979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70560" algn="l"/>
              </a:tabLst>
            </a:pPr>
            <a:r>
              <a:rPr dirty="0" sz="1000" spc="75" b="0" i="1">
                <a:latin typeface="Bookman Old Style"/>
                <a:cs typeface="Bookman Old Style"/>
              </a:rPr>
              <a:t>B</a:t>
            </a:r>
            <a:r>
              <a:rPr dirty="0" sz="1000" spc="80" b="0" i="1">
                <a:latin typeface="Bookman Old Style"/>
                <a:cs typeface="Bookman Old Style"/>
              </a:rPr>
              <a:t>D</a:t>
            </a:r>
            <a:r>
              <a:rPr dirty="0" sz="1000" b="0" i="1">
                <a:latin typeface="Bookman Old Style"/>
                <a:cs typeface="Bookman Old Style"/>
              </a:rPr>
              <a:t>  </a:t>
            </a:r>
            <a:r>
              <a:rPr dirty="0" sz="1000" spc="85" b="0" i="1">
                <a:latin typeface="Bookman Old Style"/>
                <a:cs typeface="Bookman Old Style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C</a:t>
            </a:r>
            <a:r>
              <a:rPr dirty="0" sz="1000" spc="55" b="0" i="1">
                <a:latin typeface="Bookman Old Style"/>
                <a:cs typeface="Bookman Old Style"/>
              </a:rPr>
              <a:t>E</a:t>
            </a:r>
            <a:r>
              <a:rPr dirty="0" sz="1000" b="0" i="1">
                <a:latin typeface="Bookman Old Style"/>
                <a:cs typeface="Bookman Old Style"/>
              </a:rPr>
              <a:t>	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sz="1000" spc="20" b="0" i="1">
                <a:latin typeface="Bookman Old Style"/>
                <a:cs typeface="Bookman Old Style"/>
              </a:rPr>
              <a:t>F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838803" y="2096160"/>
            <a:ext cx="202691" cy="60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172460" y="2004062"/>
            <a:ext cx="126174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1500" spc="75" b="0" i="1">
                <a:latin typeface="Bookman Old Style"/>
                <a:cs typeface="Bookman Old Style"/>
              </a:rPr>
              <a:t>DC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25">
                <a:latin typeface="Lucida Sans Unicode"/>
                <a:cs typeface="Lucida Sans Unicode"/>
              </a:rPr>
              <a:t> </a:t>
            </a:r>
            <a:r>
              <a:rPr dirty="0" baseline="-38888" sz="1500" spc="112" b="0" i="1">
                <a:latin typeface="Bookman Old Style"/>
                <a:cs typeface="Bookman Old Style"/>
              </a:rPr>
              <a:t>EA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15">
                <a:latin typeface="Lucida Sans Unicode"/>
                <a:cs typeface="Lucida Sans Unicode"/>
              </a:rPr>
              <a:t> </a:t>
            </a:r>
            <a:r>
              <a:rPr dirty="0" baseline="-38888" sz="1500" spc="142" b="0" i="1">
                <a:latin typeface="Bookman Old Style"/>
                <a:cs typeface="Bookman Old Style"/>
              </a:rPr>
              <a:t>FB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30">
                <a:latin typeface="Lucida Sans Unicode"/>
                <a:cs typeface="Lucida Sans Unicode"/>
              </a:rPr>
              <a:t>−</a:t>
            </a:r>
            <a:r>
              <a:rPr dirty="0" sz="1000" spc="-30">
                <a:latin typeface="Tahoma"/>
                <a:cs typeface="Tahoma"/>
              </a:rPr>
              <a:t>1</a:t>
            </a:r>
            <a:r>
              <a:rPr dirty="0" sz="1000" spc="-30" b="0" i="1">
                <a:latin typeface="Bookman Old Style"/>
                <a:cs typeface="Bookman Old Style"/>
              </a:rPr>
              <a:t>,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67455" y="2314959"/>
            <a:ext cx="37338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9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105759" y="2592984"/>
            <a:ext cx="268224" cy="60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494379" y="2592984"/>
            <a:ext cx="248412" cy="60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096255" y="2414019"/>
            <a:ext cx="1007110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8145" algn="l"/>
                <a:tab pos="768350" algn="l"/>
              </a:tabLst>
            </a:pPr>
            <a:r>
              <a:rPr dirty="0" sz="1000" spc="-15" b="0" i="1">
                <a:latin typeface="Bookman Old Style"/>
                <a:cs typeface="Bookman Old Style"/>
              </a:rPr>
              <a:t>C</a:t>
            </a:r>
            <a:r>
              <a:rPr dirty="0" baseline="-11904" sz="1050" spc="52">
                <a:latin typeface="Geometr231 Hv BT"/>
                <a:cs typeface="Geometr231 Hv BT"/>
              </a:rPr>
              <a:t>1</a:t>
            </a:r>
            <a:r>
              <a:rPr dirty="0" sz="1000" spc="120" b="0" i="1">
                <a:latin typeface="Bookman Old Style"/>
                <a:cs typeface="Bookman Old Style"/>
              </a:rPr>
              <a:t>X</a:t>
            </a:r>
            <a:r>
              <a:rPr dirty="0" sz="1000" b="0" i="1">
                <a:latin typeface="Bookman Old Style"/>
                <a:cs typeface="Bookman Old Style"/>
              </a:rPr>
              <a:t>	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baseline="-11904" sz="1050" spc="75">
                <a:latin typeface="Geometr231 Hv BT"/>
                <a:cs typeface="Geometr231 Hv BT"/>
              </a:rPr>
              <a:t>1</a:t>
            </a:r>
            <a:r>
              <a:rPr dirty="0" sz="1000" spc="95" b="0" i="1">
                <a:latin typeface="Bookman Old Style"/>
                <a:cs typeface="Bookman Old Style"/>
              </a:rPr>
              <a:t>Z</a:t>
            </a:r>
            <a:r>
              <a:rPr dirty="0" sz="1000" b="0" i="1">
                <a:latin typeface="Bookman Old Style"/>
                <a:cs typeface="Bookman Old Style"/>
              </a:rPr>
              <a:t>	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75">
                <a:latin typeface="Geometr231 Hv BT"/>
                <a:cs typeface="Geometr231 Hv BT"/>
              </a:rPr>
              <a:t>1</a:t>
            </a:r>
            <a:r>
              <a:rPr dirty="0" sz="1000" spc="-85" b="0" i="1">
                <a:latin typeface="Bookman Old Style"/>
                <a:cs typeface="Bookman Old Style"/>
              </a:rPr>
              <a:t>Y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864711" y="2592984"/>
            <a:ext cx="254508" cy="60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093211" y="2587752"/>
            <a:ext cx="978535" cy="174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20" b="0" i="1">
                <a:latin typeface="Bookman Old Style"/>
                <a:cs typeface="Bookman Old Style"/>
              </a:rPr>
              <a:t>XB 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>
                <a:latin typeface="Lucida Sans Unicode"/>
                <a:cs typeface="Lucida Sans Unicode"/>
              </a:rPr>
              <a:t> </a:t>
            </a:r>
            <a:r>
              <a:rPr dirty="0" sz="1000" spc="110" b="0" i="1">
                <a:latin typeface="Bookman Old Style"/>
                <a:cs typeface="Bookman Old Style"/>
              </a:rPr>
              <a:t>ZA 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 spc="22">
                <a:latin typeface="Lucida Sans Unicode"/>
                <a:cs typeface="Lucida Sans Unicode"/>
              </a:rPr>
              <a:t> </a:t>
            </a:r>
            <a:r>
              <a:rPr dirty="0" sz="1000" spc="-85" b="0" i="1">
                <a:latin typeface="Bookman Old Style"/>
                <a:cs typeface="Bookman Old Style"/>
              </a:rPr>
              <a:t>Y</a:t>
            </a:r>
            <a:r>
              <a:rPr dirty="0" sz="1000" spc="-220" b="0" i="1">
                <a:latin typeface="Bookman Old Style"/>
                <a:cs typeface="Bookman Old Style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305044" y="2644137"/>
            <a:ext cx="81661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9730" algn="l"/>
                <a:tab pos="753110" algn="l"/>
              </a:tabLst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1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55441" y="2500880"/>
            <a:ext cx="35814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30">
                <a:latin typeface="Lucida Sans Unicode"/>
                <a:cs typeface="Lucida Sans Unicode"/>
              </a:rPr>
              <a:t>−</a:t>
            </a:r>
            <a:r>
              <a:rPr dirty="0" sz="1000" spc="-30">
                <a:latin typeface="Tahoma"/>
                <a:cs typeface="Tahoma"/>
              </a:rPr>
              <a:t>1</a:t>
            </a:r>
            <a:r>
              <a:rPr dirty="0" sz="1000" spc="-30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67462" y="2785871"/>
            <a:ext cx="505587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Then, by </a:t>
            </a:r>
            <a:r>
              <a:rPr dirty="0" sz="1000" spc="-5">
                <a:latin typeface="Times New Roman"/>
                <a:cs typeface="Times New Roman"/>
              </a:rPr>
              <a:t>Menelaus’ theorem applied to </a:t>
            </a:r>
            <a:r>
              <a:rPr dirty="0" sz="1000" spc="35">
                <a:latin typeface="Lucida Sans Unicode"/>
                <a:cs typeface="Lucida Sans Unicode"/>
              </a:rPr>
              <a:t>△</a:t>
            </a:r>
            <a:r>
              <a:rPr dirty="0" sz="1000" spc="35" b="0" i="1">
                <a:latin typeface="Bookman Old Style"/>
                <a:cs typeface="Bookman Old Style"/>
              </a:rPr>
              <a:t>A</a:t>
            </a:r>
            <a:r>
              <a:rPr dirty="0" baseline="-11904" sz="1050" spc="52">
                <a:latin typeface="Geometr231 Hv BT"/>
                <a:cs typeface="Geometr231 Hv BT"/>
              </a:rPr>
              <a:t>1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baseline="-11904" sz="1050" spc="52">
                <a:latin typeface="Geometr231 Hv BT"/>
                <a:cs typeface="Geometr231 Hv BT"/>
              </a:rPr>
              <a:t>1</a:t>
            </a:r>
            <a:r>
              <a:rPr dirty="0" sz="1000" spc="35" b="0" i="1">
                <a:latin typeface="Bookman Old Style"/>
                <a:cs typeface="Bookman Old Style"/>
              </a:rPr>
              <a:t>C</a:t>
            </a:r>
            <a:r>
              <a:rPr dirty="0" baseline="-11904" sz="1050" spc="52">
                <a:latin typeface="Geometr231 Hv BT"/>
                <a:cs typeface="Geometr231 Hv BT"/>
              </a:rPr>
              <a:t>1  </a:t>
            </a:r>
            <a:r>
              <a:rPr dirty="0" sz="1000" spc="-5">
                <a:latin typeface="Times New Roman"/>
                <a:cs typeface="Times New Roman"/>
              </a:rPr>
              <a:t>and the points </a:t>
            </a:r>
            <a:r>
              <a:rPr dirty="0" sz="1000" spc="60" b="0" i="1">
                <a:latin typeface="Bookman Old Style"/>
                <a:cs typeface="Bookman Old Style"/>
              </a:rPr>
              <a:t>X, </a:t>
            </a:r>
            <a:r>
              <a:rPr dirty="0" sz="1000" spc="-30" b="0" i="1">
                <a:latin typeface="Bookman Old Style"/>
                <a:cs typeface="Bookman Old Style"/>
              </a:rPr>
              <a:t>Y, </a:t>
            </a:r>
            <a:r>
              <a:rPr dirty="0" sz="1000" spc="85" b="0" i="1">
                <a:latin typeface="Bookman Old Style"/>
                <a:cs typeface="Bookman Old Style"/>
              </a:rPr>
              <a:t>Z</a:t>
            </a:r>
            <a:r>
              <a:rPr dirty="0" sz="1000" spc="8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the points </a:t>
            </a:r>
            <a:r>
              <a:rPr dirty="0" sz="1000" spc="60" b="0" i="1">
                <a:latin typeface="Bookman Old Style"/>
                <a:cs typeface="Bookman Old Style"/>
              </a:rPr>
              <a:t>X, </a:t>
            </a:r>
            <a:r>
              <a:rPr dirty="0" sz="1000" spc="-30" b="0" i="1">
                <a:latin typeface="Bookman Old Style"/>
                <a:cs typeface="Bookman Old Style"/>
              </a:rPr>
              <a:t>Y, </a:t>
            </a:r>
            <a:r>
              <a:rPr dirty="0" sz="1000" spc="95" b="0" i="1">
                <a:latin typeface="Bookman Old Style"/>
                <a:cs typeface="Bookman Old Style"/>
              </a:rPr>
              <a:t>Z</a:t>
            </a:r>
            <a:r>
              <a:rPr dirty="0" sz="1000" spc="-9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67455" y="2968751"/>
            <a:ext cx="2108200" cy="3543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Times New Roman"/>
                <a:cs typeface="Times New Roman"/>
              </a:rPr>
              <a:t>collinear.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000" spc="-5">
                <a:latin typeface="Times New Roman"/>
                <a:cs typeface="Times New Roman"/>
              </a:rPr>
              <a:t>(</a:t>
            </a:r>
            <a:r>
              <a:rPr dirty="0" sz="1000" spc="-5" i="1">
                <a:latin typeface="Times New Roman"/>
                <a:cs typeface="Times New Roman"/>
              </a:rPr>
              <a:t>The line </a:t>
            </a:r>
            <a:r>
              <a:rPr dirty="0" sz="1000" spc="60" b="0" i="1">
                <a:latin typeface="Bookman Old Style"/>
                <a:cs typeface="Bookman Old Style"/>
              </a:rPr>
              <a:t>XY </a:t>
            </a:r>
            <a:r>
              <a:rPr dirty="0" sz="1000" spc="95" b="0" i="1">
                <a:latin typeface="Bookman Old Style"/>
                <a:cs typeface="Bookman Old Style"/>
              </a:rPr>
              <a:t>Z</a:t>
            </a:r>
            <a:r>
              <a:rPr dirty="0" sz="1000" spc="-170" b="0" i="1">
                <a:latin typeface="Bookman Old Style"/>
                <a:cs typeface="Bookman Old Style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is called the Gauss line.</a:t>
            </a:r>
            <a:r>
              <a:rPr dirty="0" sz="1000" spc="-5"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67460" y="3648454"/>
            <a:ext cx="240411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Example </a:t>
            </a:r>
            <a:r>
              <a:rPr dirty="0" sz="1000" b="1">
                <a:latin typeface="Times New Roman"/>
                <a:cs typeface="Times New Roman"/>
              </a:rPr>
              <a:t>6.3  </a:t>
            </a:r>
            <a:r>
              <a:rPr dirty="0" sz="1000" spc="-5">
                <a:latin typeface="Times New Roman"/>
                <a:cs typeface="Times New Roman"/>
              </a:rPr>
              <a:t>A line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-5">
                <a:latin typeface="Times New Roman"/>
                <a:cs typeface="Times New Roman"/>
              </a:rPr>
              <a:t>the centroid </a:t>
            </a:r>
            <a:r>
              <a:rPr dirty="0" sz="1000" spc="50" b="0" i="1">
                <a:latin typeface="Bookman Old Style"/>
                <a:cs typeface="Bookman Old Style"/>
              </a:rPr>
              <a:t>tt</a:t>
            </a:r>
            <a:r>
              <a:rPr dirty="0" sz="1000" spc="-90" b="0" i="1">
                <a:latin typeface="Bookman Old Style"/>
                <a:cs typeface="Bookman Old Style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67458" y="3831334"/>
            <a:ext cx="240284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Lucida Sans Unicode"/>
                <a:cs typeface="Lucida Sans Unicode"/>
              </a:rPr>
              <a:t>△</a:t>
            </a:r>
            <a:r>
              <a:rPr dirty="0" sz="1000" spc="50" b="0" i="1">
                <a:latin typeface="Bookman Old Style"/>
                <a:cs typeface="Bookman Old Style"/>
              </a:rPr>
              <a:t>ABC</a:t>
            </a:r>
            <a:r>
              <a:rPr dirty="0" sz="1000" spc="1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cuts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sides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AB</a:t>
            </a:r>
            <a:r>
              <a:rPr dirty="0" sz="1000" spc="-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spc="4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15" b="0" i="1">
                <a:latin typeface="Bookman Old Style"/>
                <a:cs typeface="Bookman Old Style"/>
              </a:rPr>
              <a:t>AC </a:t>
            </a:r>
            <a:r>
              <a:rPr dirty="0" sz="1000" spc="-5">
                <a:latin typeface="Times New Roman"/>
                <a:cs typeface="Times New Roman"/>
              </a:rPr>
              <a:t>at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75" b="0" i="1">
                <a:latin typeface="Bookman Old Style"/>
                <a:cs typeface="Bookman Old Style"/>
              </a:rPr>
              <a:t>N</a:t>
            </a:r>
            <a:r>
              <a:rPr dirty="0" sz="1000" spc="-19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67454" y="4014214"/>
            <a:ext cx="53911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Times New Roman"/>
                <a:cs typeface="Times New Roman"/>
              </a:rPr>
              <a:t>Prove</a:t>
            </a:r>
            <a:r>
              <a:rPr dirty="0" sz="1000" spc="-9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74717" y="4322059"/>
            <a:ext cx="198882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0" b="0" i="1">
                <a:latin typeface="Bookman Old Style"/>
                <a:cs typeface="Bookman Old Style"/>
              </a:rPr>
              <a:t>AM</a:t>
            </a:r>
            <a:r>
              <a:rPr dirty="0" sz="1000" spc="15" b="0" i="1">
                <a:latin typeface="Bookman Old Style"/>
                <a:cs typeface="Bookman Old Style"/>
              </a:rPr>
              <a:t>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90" b="0" i="1">
                <a:latin typeface="Bookman Old Style"/>
                <a:cs typeface="Bookman Old Style"/>
              </a:rPr>
              <a:t>NC</a:t>
            </a:r>
            <a:r>
              <a:rPr dirty="0" sz="1000" spc="-3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60" b="0" i="1">
                <a:latin typeface="Bookman Old Style"/>
                <a:cs typeface="Bookman Old Style"/>
              </a:rPr>
              <a:t>AN</a:t>
            </a:r>
            <a:r>
              <a:rPr dirty="0" sz="1000" spc="30" b="0" i="1">
                <a:latin typeface="Bookman Old Style"/>
                <a:cs typeface="Bookman Old Style"/>
              </a:rPr>
              <a:t>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110">
                <a:latin typeface="Lucida Sans Unicode"/>
                <a:cs typeface="Lucida Sans Unicode"/>
              </a:rPr>
              <a:t> </a:t>
            </a:r>
            <a:r>
              <a:rPr dirty="0" sz="1000" spc="125" b="0" i="1">
                <a:latin typeface="Bookman Old Style"/>
                <a:cs typeface="Bookman Old Style"/>
              </a:rPr>
              <a:t>MB</a:t>
            </a:r>
            <a:r>
              <a:rPr dirty="0" sz="1000" spc="1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70" b="0" i="1">
                <a:latin typeface="Bookman Old Style"/>
                <a:cs typeface="Bookman Old Style"/>
              </a:rPr>
              <a:t>AM</a:t>
            </a:r>
            <a:r>
              <a:rPr dirty="0" sz="1000" spc="15" b="0" i="1">
                <a:latin typeface="Bookman Old Style"/>
                <a:cs typeface="Bookman Old Style"/>
              </a:rPr>
              <a:t>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AN.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10627" y="37576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87767" y="37911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264907" y="38247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242047" y="38582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19187" y="38917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197850" y="39253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174990" y="39603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152130" y="39938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129270" y="40274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107933" y="40609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085073" y="40944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062213" y="41280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972296" y="42636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949436" y="42971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926576" y="43306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923609" y="4368796"/>
            <a:ext cx="8763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14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936989" y="43352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914129" y="43017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892792" y="42682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869932" y="42346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847072" y="41996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824212" y="41661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802875" y="41325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780015" y="40990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734295" y="40319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712958" y="39984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690098" y="39634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667238" y="39298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644378" y="38963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600186" y="38292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577326" y="37957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554466" y="37607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400539" y="3637296"/>
            <a:ext cx="1149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75">
                <a:latin typeface="Verdana"/>
                <a:cs typeface="Verdana"/>
              </a:rPr>
              <a:t>.</a:t>
            </a:r>
            <a:r>
              <a:rPr dirty="0" sz="500" spc="7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377679" y="3672360"/>
            <a:ext cx="1606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354819" y="3693662"/>
            <a:ext cx="20637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-11111" sz="750" spc="-127">
                <a:latin typeface="Verdana"/>
                <a:cs typeface="Verdana"/>
              </a:rPr>
              <a:t>.</a:t>
            </a:r>
            <a:r>
              <a:rPr dirty="0" baseline="11111" sz="750" spc="-127">
                <a:latin typeface="Verdana"/>
                <a:cs typeface="Verdana"/>
              </a:rPr>
              <a:t>.  </a:t>
            </a:r>
            <a:r>
              <a:rPr dirty="0" baseline="11111" sz="750" spc="-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331959" y="3727193"/>
            <a:ext cx="25082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307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-16666" sz="750" spc="20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431018" y="37745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431018" y="38095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431018" y="38446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431018" y="3862830"/>
            <a:ext cx="24193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2565" algn="l"/>
              </a:tabLst>
            </a:pP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431018" y="39117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431018" y="39421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431018" y="39772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431018" y="40123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431018" y="40489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431018" y="4164773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431018" y="42257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431018" y="4240997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431018" y="42974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431018" y="43324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318504" y="43492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492241" y="43157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681213" y="42791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844284" y="42471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008873" y="4182871"/>
            <a:ext cx="110489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9209">
              <a:lnSpc>
                <a:spcPts val="425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25"/>
              </a:lnSpc>
            </a:pPr>
            <a:r>
              <a:rPr dirty="0" sz="500" spc="-135">
                <a:latin typeface="Verdana"/>
                <a:cs typeface="Verdana"/>
              </a:rPr>
              <a:t>..</a:t>
            </a:r>
            <a:r>
              <a:rPr dirty="0" baseline="22222" sz="750" spc="-202">
                <a:latin typeface="Verdana"/>
                <a:cs typeface="Verdana"/>
              </a:rPr>
              <a:t>.</a:t>
            </a:r>
            <a:r>
              <a:rPr dirty="0" sz="500" spc="-135">
                <a:latin typeface="Verdana"/>
                <a:cs typeface="Verdana"/>
              </a:rPr>
              <a:t>.</a:t>
            </a:r>
            <a:r>
              <a:rPr dirty="0" baseline="22222" sz="750" spc="-202">
                <a:latin typeface="Verdana"/>
                <a:cs typeface="Verdana"/>
              </a:rPr>
              <a:t>.</a:t>
            </a:r>
            <a:r>
              <a:rPr dirty="0" sz="500" spc="-135">
                <a:latin typeface="Verdana"/>
                <a:cs typeface="Verdana"/>
              </a:rPr>
              <a:t>.   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193281" y="41800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426450" y="4134367"/>
            <a:ext cx="768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431018" y="4119038"/>
            <a:ext cx="1562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405113" y="3510038"/>
            <a:ext cx="101600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45"/>
              </a:lnSpc>
            </a:pPr>
            <a:r>
              <a:rPr dirty="0" sz="700" spc="170" i="1">
                <a:latin typeface="Times New Roman"/>
                <a:cs typeface="Times New Roman"/>
              </a:rPr>
              <a:t>A</a:t>
            </a:r>
            <a:endParaRPr sz="700">
              <a:latin typeface="Times New Roman"/>
              <a:cs typeface="Times New Roman"/>
            </a:endParaRPr>
          </a:p>
          <a:p>
            <a:pPr marL="38100">
              <a:lnSpc>
                <a:spcPts val="505"/>
              </a:lnSpc>
            </a:pP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176537" y="4399544"/>
            <a:ext cx="807085" cy="188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60"/>
              </a:lnSpc>
            </a:pPr>
            <a:r>
              <a:rPr dirty="0" sz="500" spc="-65">
                <a:latin typeface="Verdana"/>
                <a:cs typeface="Verdana"/>
              </a:rPr>
              <a:t>...............................................</a:t>
            </a:r>
            <a:r>
              <a:rPr dirty="0" baseline="33333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72390">
              <a:lnSpc>
                <a:spcPts val="800"/>
              </a:lnSpc>
            </a:pPr>
            <a:r>
              <a:rPr dirty="0" sz="700" spc="170" i="1">
                <a:latin typeface="Times New Roman"/>
                <a:cs typeface="Times New Roman"/>
              </a:rPr>
              <a:t>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980015" y="4399276"/>
            <a:ext cx="109855" cy="188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6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24130">
              <a:lnSpc>
                <a:spcPts val="800"/>
              </a:lnSpc>
            </a:pPr>
            <a:r>
              <a:rPr dirty="0" sz="700" spc="100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957313" y="4430529"/>
            <a:ext cx="9017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75" i="1">
                <a:latin typeface="Times New Roman"/>
                <a:cs typeface="Times New Roman"/>
              </a:rPr>
              <a:t>P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431018" y="4058574"/>
            <a:ext cx="13525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22222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 </a:t>
            </a:r>
            <a:r>
              <a:rPr dirty="0" sz="700" spc="-30" i="1">
                <a:latin typeface="Times New Roman"/>
                <a:cs typeface="Times New Roman"/>
              </a:rPr>
              <a:t>G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5744967" y="4046484"/>
            <a:ext cx="16954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 </a:t>
            </a:r>
            <a:r>
              <a:rPr dirty="0" baseline="3968" sz="1050" spc="240" i="1">
                <a:latin typeface="Times New Roman"/>
                <a:cs typeface="Times New Roman"/>
              </a:rPr>
              <a:t>N</a:t>
            </a:r>
            <a:endParaRPr baseline="3968" sz="105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889998" y="4136133"/>
            <a:ext cx="200660" cy="163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050" spc="262" i="1">
                <a:latin typeface="Times New Roman"/>
                <a:cs typeface="Times New Roman"/>
              </a:rPr>
              <a:t>M</a:t>
            </a:r>
            <a:r>
              <a:rPr dirty="0" baseline="-27777" sz="1050" spc="209" i="1">
                <a:latin typeface="Times New Roman"/>
                <a:cs typeface="Times New Roman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129268" y="4369054"/>
            <a:ext cx="546100" cy="433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07950">
              <a:lnSpc>
                <a:spcPct val="100000"/>
              </a:lnSpc>
            </a:pP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L="100330">
              <a:lnSpc>
                <a:spcPct val="100000"/>
              </a:lnSpc>
              <a:spcBef>
                <a:spcPts val="160"/>
              </a:spcBef>
            </a:pPr>
            <a:r>
              <a:rPr dirty="0" sz="700" spc="200" i="1">
                <a:latin typeface="Times New Roman"/>
                <a:cs typeface="Times New Roman"/>
              </a:rPr>
              <a:t>K</a:t>
            </a:r>
            <a:endParaRPr sz="7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490"/>
              </a:spcBef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10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6.4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267452" y="4927356"/>
            <a:ext cx="505460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Solution.</a:t>
            </a:r>
            <a:r>
              <a:rPr dirty="0" sz="1000" spc="-20" b="1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above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relation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 equivalent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 </a:t>
            </a:r>
            <a:r>
              <a:rPr dirty="0" sz="1000" spc="35" b="0" i="1">
                <a:latin typeface="Bookman Old Style"/>
                <a:cs typeface="Bookman Old Style"/>
              </a:rPr>
              <a:t>NC/AN</a:t>
            </a:r>
            <a:r>
              <a:rPr dirty="0" sz="1000" spc="1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14">
                <a:latin typeface="Tahoma"/>
                <a:cs typeface="Tahoma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MB/AM</a:t>
            </a:r>
            <a:r>
              <a:rPr dirty="0" sz="1000" spc="8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</a:t>
            </a:r>
            <a:r>
              <a:rPr dirty="0" sz="1000" spc="-25">
                <a:latin typeface="Times New Roman"/>
                <a:cs typeface="Times New Roman"/>
              </a:rPr>
              <a:t>.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If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145" b="0" i="1">
                <a:latin typeface="Bookman Old Style"/>
                <a:cs typeface="Bookman Old Style"/>
              </a:rPr>
              <a:t>MN</a:t>
            </a:r>
            <a:r>
              <a:rPr dirty="0" sz="1000" spc="5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parallel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 </a:t>
            </a:r>
            <a:r>
              <a:rPr dirty="0" sz="1000" spc="45" b="0" i="1">
                <a:latin typeface="Bookman Old Style"/>
                <a:cs typeface="Bookman Old Style"/>
              </a:rPr>
              <a:t>BC</a:t>
            </a:r>
            <a:r>
              <a:rPr dirty="0" sz="1000" spc="45"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267447" y="5110236"/>
            <a:ext cx="3789679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then </a:t>
            </a:r>
            <a:r>
              <a:rPr dirty="0" sz="1000" spc="35" b="0" i="1">
                <a:latin typeface="Bookman Old Style"/>
                <a:cs typeface="Bookman Old Style"/>
              </a:rPr>
              <a:t>NC/AN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55" b="0" i="1">
                <a:latin typeface="Bookman Old Style"/>
                <a:cs typeface="Bookman Old Style"/>
              </a:rPr>
              <a:t>MB/AM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40" b="0" i="1">
                <a:latin typeface="Bookman Old Style"/>
                <a:cs typeface="Bookman Old Style"/>
              </a:rPr>
              <a:t>ttK/AK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baseline="31746" sz="1050" spc="-7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. Therefore the result is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true.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267457" y="5190744"/>
            <a:ext cx="5048885" cy="3638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459740">
              <a:lnSpc>
                <a:spcPts val="819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  <a:p>
            <a:pPr marL="12700">
              <a:lnSpc>
                <a:spcPts val="1180"/>
              </a:lnSpc>
            </a:pPr>
            <a:r>
              <a:rPr dirty="0" sz="1000" spc="-5">
                <a:latin typeface="Times New Roman"/>
                <a:cs typeface="Times New Roman"/>
              </a:rPr>
              <a:t>Next consider the case where </a:t>
            </a:r>
            <a:r>
              <a:rPr dirty="0" sz="1000" spc="145" b="0" i="1">
                <a:latin typeface="Bookman Old Style"/>
                <a:cs typeface="Bookman Old Style"/>
              </a:rPr>
              <a:t>MN </a:t>
            </a:r>
            <a:r>
              <a:rPr dirty="0" sz="1000" spc="-5">
                <a:latin typeface="Times New Roman"/>
                <a:cs typeface="Times New Roman"/>
              </a:rPr>
              <a:t>meets </a:t>
            </a:r>
            <a:r>
              <a:rPr dirty="0" sz="1000" spc="35" b="0" i="1">
                <a:latin typeface="Bookman Old Style"/>
                <a:cs typeface="Bookman Old Style"/>
              </a:rPr>
              <a:t>BC </a:t>
            </a:r>
            <a:r>
              <a:rPr dirty="0" sz="1000" spc="-5">
                <a:latin typeface="Times New Roman"/>
                <a:cs typeface="Times New Roman"/>
              </a:rPr>
              <a:t>at a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.  Apply Menelaus’ theorem to</a:t>
            </a:r>
            <a:r>
              <a:rPr dirty="0" sz="1000" spc="175">
                <a:latin typeface="Times New Roman"/>
                <a:cs typeface="Times New Roman"/>
              </a:rPr>
              <a:t> </a:t>
            </a:r>
            <a:r>
              <a:rPr dirty="0" sz="1000" spc="90">
                <a:latin typeface="Lucida Sans Unicode"/>
                <a:cs typeface="Lucida Sans Unicode"/>
              </a:rPr>
              <a:t>△</a:t>
            </a:r>
            <a:r>
              <a:rPr dirty="0" sz="1000" spc="90" b="0" i="1">
                <a:latin typeface="Bookman Old Style"/>
                <a:cs typeface="Bookman Old Style"/>
              </a:rPr>
              <a:t>AKB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267455" y="5474206"/>
            <a:ext cx="505523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and the line </a:t>
            </a:r>
            <a:r>
              <a:rPr dirty="0" sz="1000" spc="95" b="0" i="1">
                <a:latin typeface="Bookman Old Style"/>
                <a:cs typeface="Bookman Old Style"/>
              </a:rPr>
              <a:t>PMtt</a:t>
            </a:r>
            <a:r>
              <a:rPr dirty="0" sz="1000" spc="95">
                <a:latin typeface="Times New Roman"/>
                <a:cs typeface="Times New Roman"/>
              </a:rPr>
              <a:t>.  </a:t>
            </a:r>
            <a:r>
              <a:rPr dirty="0" sz="1000" spc="-50">
                <a:latin typeface="Times New Roman"/>
                <a:cs typeface="Times New Roman"/>
              </a:rPr>
              <a:t>We  </a:t>
            </a:r>
            <a:r>
              <a:rPr dirty="0" sz="1000" spc="-10">
                <a:latin typeface="Times New Roman"/>
                <a:cs typeface="Times New Roman"/>
              </a:rPr>
              <a:t>have </a:t>
            </a:r>
            <a:r>
              <a:rPr dirty="0" sz="1000" spc="65">
                <a:latin typeface="Tahoma"/>
                <a:cs typeface="Tahoma"/>
              </a:rPr>
              <a:t>(</a:t>
            </a:r>
            <a:r>
              <a:rPr dirty="0" sz="1000" spc="65" b="0" i="1">
                <a:latin typeface="Bookman Old Style"/>
                <a:cs typeface="Bookman Old Style"/>
              </a:rPr>
              <a:t>BP/PK</a:t>
            </a:r>
            <a:r>
              <a:rPr dirty="0" sz="1000" spc="65">
                <a:latin typeface="Tahoma"/>
                <a:cs typeface="Tahoma"/>
              </a:rPr>
              <a:t>)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20">
                <a:latin typeface="Lucida Sans Unicode"/>
                <a:cs typeface="Lucida Sans Unicode"/>
              </a:rPr>
              <a:t> </a:t>
            </a:r>
            <a:r>
              <a:rPr dirty="0" sz="1000" spc="35">
                <a:latin typeface="Tahoma"/>
                <a:cs typeface="Tahoma"/>
              </a:rPr>
              <a:t>(</a:t>
            </a:r>
            <a:r>
              <a:rPr dirty="0" sz="1000" spc="35" b="0" i="1">
                <a:latin typeface="Bookman Old Style"/>
                <a:cs typeface="Bookman Old Style"/>
              </a:rPr>
              <a:t>Ktt/ttA</a:t>
            </a:r>
            <a:r>
              <a:rPr dirty="0" sz="1000" spc="35">
                <a:latin typeface="Tahoma"/>
                <a:cs typeface="Tahoma"/>
              </a:rPr>
              <a:t>)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20">
                <a:latin typeface="Lucida Sans Unicode"/>
                <a:cs typeface="Lucida Sans Unicode"/>
              </a:rPr>
              <a:t> </a:t>
            </a:r>
            <a:r>
              <a:rPr dirty="0" sz="1000" spc="45">
                <a:latin typeface="Tahoma"/>
                <a:cs typeface="Tahoma"/>
              </a:rPr>
              <a:t>(</a:t>
            </a:r>
            <a:r>
              <a:rPr dirty="0" sz="1000" spc="45" b="0" i="1">
                <a:latin typeface="Bookman Old Style"/>
                <a:cs typeface="Bookman Old Style"/>
              </a:rPr>
              <a:t>AM/MB</a:t>
            </a:r>
            <a:r>
              <a:rPr dirty="0" sz="1000" spc="45">
                <a:latin typeface="Tahoma"/>
                <a:cs typeface="Tahoma"/>
              </a:rPr>
              <a:t>) = </a:t>
            </a:r>
            <a:r>
              <a:rPr dirty="0" sz="1000" spc="-50">
                <a:latin typeface="Tahoma"/>
                <a:cs typeface="Tahoma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in absolute value.    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942591" y="5644898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942592" y="5739384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267456" y="5657087"/>
            <a:ext cx="505396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 b="0" i="1">
                <a:latin typeface="Bookman Old Style"/>
                <a:cs typeface="Bookman Old Style"/>
              </a:rPr>
              <a:t>Ktt/ttA </a:t>
            </a:r>
            <a:r>
              <a:rPr dirty="0" sz="1000" spc="45">
                <a:latin typeface="Tahoma"/>
                <a:cs typeface="Tahoma"/>
              </a:rPr>
              <a:t>=   </a:t>
            </a:r>
            <a:r>
              <a:rPr dirty="0" sz="1000" spc="-5">
                <a:latin typeface="Times New Roman"/>
                <a:cs typeface="Times New Roman"/>
              </a:rPr>
              <a:t>, we </a:t>
            </a:r>
            <a:r>
              <a:rPr dirty="0" sz="1000" spc="-10">
                <a:latin typeface="Times New Roman"/>
                <a:cs typeface="Times New Roman"/>
              </a:rPr>
              <a:t>have </a:t>
            </a:r>
            <a:r>
              <a:rPr dirty="0" sz="1000" spc="55" b="0" i="1">
                <a:latin typeface="Bookman Old Style"/>
                <a:cs typeface="Bookman Old Style"/>
              </a:rPr>
              <a:t>BP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50">
                <a:latin typeface="Tahoma"/>
                <a:cs typeface="Tahoma"/>
              </a:rPr>
              <a:t>(2</a:t>
            </a:r>
            <a:r>
              <a:rPr dirty="0" sz="1000" spc="50" b="0" i="1">
                <a:latin typeface="Bookman Old Style"/>
                <a:cs typeface="Bookman Old Style"/>
              </a:rPr>
              <a:t>MB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65">
                <a:latin typeface="Lucida Sans Unicode"/>
                <a:cs typeface="Lucida Sans Unicode"/>
              </a:rPr>
              <a:t> </a:t>
            </a:r>
            <a:r>
              <a:rPr dirty="0" sz="1000" spc="60" b="0" i="1">
                <a:latin typeface="Bookman Old Style"/>
                <a:cs typeface="Bookman Old Style"/>
              </a:rPr>
              <a:t>PK</a:t>
            </a:r>
            <a:r>
              <a:rPr dirty="0" sz="1000" spc="60">
                <a:latin typeface="Tahoma"/>
                <a:cs typeface="Tahoma"/>
              </a:rPr>
              <a:t>)</a:t>
            </a:r>
            <a:r>
              <a:rPr dirty="0" sz="1000" spc="60" b="0" i="1">
                <a:latin typeface="Bookman Old Style"/>
                <a:cs typeface="Bookman Old Style"/>
              </a:rPr>
              <a:t>/AM </a:t>
            </a:r>
            <a:r>
              <a:rPr dirty="0" sz="1000" spc="-5">
                <a:latin typeface="Times New Roman"/>
                <a:cs typeface="Times New Roman"/>
              </a:rPr>
              <a:t>.  </a:t>
            </a:r>
            <a:r>
              <a:rPr dirty="0" sz="1000" spc="-10">
                <a:latin typeface="Times New Roman"/>
                <a:cs typeface="Times New Roman"/>
              </a:rPr>
              <a:t>Similarly,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Times New Roman"/>
                <a:cs typeface="Times New Roman"/>
              </a:rPr>
              <a:t>applying Menelaus’ theorem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267458" y="5839966"/>
            <a:ext cx="327469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5">
                <a:latin typeface="Lucida Sans Unicode"/>
                <a:cs typeface="Lucida Sans Unicode"/>
              </a:rPr>
              <a:t>△</a:t>
            </a:r>
            <a:r>
              <a:rPr dirty="0" sz="1000" spc="75" b="0" i="1">
                <a:latin typeface="Bookman Old Style"/>
                <a:cs typeface="Bookman Old Style"/>
              </a:rPr>
              <a:t>ACK</a:t>
            </a:r>
            <a:r>
              <a:rPr dirty="0" sz="1000" spc="3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line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85" b="0" i="1">
                <a:latin typeface="Bookman Old Style"/>
                <a:cs typeface="Bookman Old Style"/>
              </a:rPr>
              <a:t>PttN</a:t>
            </a:r>
            <a:r>
              <a:rPr dirty="0" sz="1000" spc="-19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,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we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have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85" b="0" i="1">
                <a:latin typeface="Bookman Old Style"/>
                <a:cs typeface="Bookman Old Style"/>
              </a:rPr>
              <a:t>PC</a:t>
            </a:r>
            <a:r>
              <a:rPr dirty="0" sz="1000" spc="4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20">
                <a:latin typeface="Tahoma"/>
                <a:cs typeface="Tahoma"/>
              </a:rPr>
              <a:t>(2</a:t>
            </a:r>
            <a:r>
              <a:rPr dirty="0" sz="1000" spc="20" b="0" i="1">
                <a:latin typeface="Bookman Old Style"/>
                <a:cs typeface="Bookman Old Style"/>
              </a:rPr>
              <a:t>CN</a:t>
            </a:r>
            <a:r>
              <a:rPr dirty="0" sz="1000" spc="25" b="0" i="1">
                <a:latin typeface="Bookman Old Style"/>
                <a:cs typeface="Bookman Old Style"/>
              </a:rPr>
              <a:t>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90">
                <a:latin typeface="Lucida Sans Unicode"/>
                <a:cs typeface="Lucida Sans Unicode"/>
              </a:rPr>
              <a:t> </a:t>
            </a:r>
            <a:r>
              <a:rPr dirty="0" sz="1000" spc="120" b="0" i="1">
                <a:latin typeface="Bookman Old Style"/>
                <a:cs typeface="Bookman Old Style"/>
              </a:rPr>
              <a:t>KP</a:t>
            </a:r>
            <a:r>
              <a:rPr dirty="0" sz="1000" spc="-160" b="0" i="1">
                <a:latin typeface="Bookman Old Style"/>
                <a:cs typeface="Bookman Old Style"/>
              </a:rPr>
              <a:t> </a:t>
            </a:r>
            <a:r>
              <a:rPr dirty="0" sz="1000" spc="10">
                <a:latin typeface="Tahoma"/>
                <a:cs typeface="Tahoma"/>
              </a:rPr>
              <a:t>)</a:t>
            </a:r>
            <a:r>
              <a:rPr dirty="0" sz="1000" spc="10" b="0" i="1">
                <a:latin typeface="Bookman Old Style"/>
                <a:cs typeface="Bookman Old Style"/>
              </a:rPr>
              <a:t>/NA</a:t>
            </a:r>
            <a:r>
              <a:rPr dirty="0" sz="1000" spc="1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267465" y="6022847"/>
            <a:ext cx="505523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Note that </a:t>
            </a:r>
            <a:r>
              <a:rPr dirty="0" sz="1000" spc="85" b="0" i="1">
                <a:latin typeface="Bookman Old Style"/>
                <a:cs typeface="Bookman Old Style"/>
              </a:rPr>
              <a:t>PC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150" b="0" i="1">
                <a:latin typeface="Bookman Old Style"/>
                <a:cs typeface="Bookman Old Style"/>
              </a:rPr>
              <a:t>PK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95" b="0" i="1">
                <a:latin typeface="Bookman Old Style"/>
                <a:cs typeface="Bookman Old Style"/>
              </a:rPr>
              <a:t>KC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100" b="0" i="1">
                <a:latin typeface="Bookman Old Style"/>
                <a:cs typeface="Bookman Old Style"/>
              </a:rPr>
              <a:t>BK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150" b="0" i="1">
                <a:latin typeface="Bookman Old Style"/>
                <a:cs typeface="Bookman Old Style"/>
              </a:rPr>
              <a:t>PK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85" b="0" i="1">
                <a:latin typeface="Bookman Old Style"/>
                <a:cs typeface="Bookman Old Style"/>
              </a:rPr>
              <a:t>PB</a:t>
            </a:r>
            <a:r>
              <a:rPr dirty="0" sz="1000" spc="85">
                <a:latin typeface="Times New Roman"/>
                <a:cs typeface="Times New Roman"/>
              </a:rPr>
              <a:t>.     </a:t>
            </a:r>
            <a:r>
              <a:rPr dirty="0" sz="1000" spc="1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Substituting the above relations into this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267464" y="6204204"/>
            <a:ext cx="220916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equation, we obtain the desired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expression.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1267463" y="6489951"/>
            <a:ext cx="5055870" cy="838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19500"/>
              </a:lnSpc>
            </a:pPr>
            <a:r>
              <a:rPr dirty="0" sz="1000" spc="-5" b="1">
                <a:latin typeface="Times New Roman"/>
                <a:cs typeface="Times New Roman"/>
              </a:rPr>
              <a:t>Theorem </a:t>
            </a:r>
            <a:r>
              <a:rPr dirty="0" sz="1000" b="1">
                <a:latin typeface="Times New Roman"/>
                <a:cs typeface="Times New Roman"/>
              </a:rPr>
              <a:t>6.2 </a:t>
            </a:r>
            <a:r>
              <a:rPr dirty="0" sz="1000" spc="-5" i="1">
                <a:latin typeface="Times New Roman"/>
                <a:cs typeface="Times New Roman"/>
              </a:rPr>
              <a:t>In the </a:t>
            </a:r>
            <a:r>
              <a:rPr dirty="0" sz="1000" spc="-15" i="1">
                <a:latin typeface="Times New Roman"/>
                <a:cs typeface="Times New Roman"/>
              </a:rPr>
              <a:t>convex </a:t>
            </a:r>
            <a:r>
              <a:rPr dirty="0" sz="1000" spc="-5" i="1">
                <a:latin typeface="Times New Roman"/>
                <a:cs typeface="Times New Roman"/>
              </a:rPr>
              <a:t>quadrilateral </a:t>
            </a:r>
            <a:r>
              <a:rPr dirty="0" sz="1000" spc="50" b="0" i="1">
                <a:latin typeface="Bookman Old Style"/>
                <a:cs typeface="Bookman Old Style"/>
              </a:rPr>
              <a:t>ACttE</a:t>
            </a:r>
            <a:r>
              <a:rPr dirty="0" sz="1000" spc="50" i="1">
                <a:latin typeface="Times New Roman"/>
                <a:cs typeface="Times New Roman"/>
              </a:rPr>
              <a:t>, </a:t>
            </a:r>
            <a:r>
              <a:rPr dirty="0" sz="1000" spc="45" b="0" i="1">
                <a:latin typeface="Bookman Old Style"/>
                <a:cs typeface="Bookman Old Style"/>
              </a:rPr>
              <a:t>Att </a:t>
            </a:r>
            <a:r>
              <a:rPr dirty="0" sz="1000" spc="-5" i="1">
                <a:latin typeface="Times New Roman"/>
                <a:cs typeface="Times New Roman"/>
              </a:rPr>
              <a:t>intersects </a:t>
            </a:r>
            <a:r>
              <a:rPr dirty="0" sz="1000" spc="55" b="0" i="1">
                <a:latin typeface="Bookman Old Style"/>
                <a:cs typeface="Bookman Old Style"/>
              </a:rPr>
              <a:t>CE </a:t>
            </a:r>
            <a:r>
              <a:rPr dirty="0" sz="1000" i="1">
                <a:latin typeface="Times New Roman"/>
                <a:cs typeface="Times New Roman"/>
              </a:rPr>
              <a:t>at </a:t>
            </a:r>
            <a:r>
              <a:rPr dirty="0" sz="1000" spc="50" b="0" i="1">
                <a:latin typeface="Bookman Old Style"/>
                <a:cs typeface="Bookman Old Style"/>
              </a:rPr>
              <a:t>H</a:t>
            </a:r>
            <a:r>
              <a:rPr dirty="0" sz="1000" spc="50" i="1">
                <a:latin typeface="Times New Roman"/>
                <a:cs typeface="Times New Roman"/>
              </a:rPr>
              <a:t>, </a:t>
            </a:r>
            <a:r>
              <a:rPr dirty="0" sz="1000" spc="-5" i="1">
                <a:latin typeface="Times New Roman"/>
                <a:cs typeface="Times New Roman"/>
              </a:rPr>
              <a:t>the extension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45" b="0" i="1">
                <a:latin typeface="Bookman Old Style"/>
                <a:cs typeface="Bookman Old Style"/>
              </a:rPr>
              <a:t>AE  </a:t>
            </a:r>
            <a:r>
              <a:rPr dirty="0" sz="1000" spc="-5" i="1">
                <a:latin typeface="Times New Roman"/>
                <a:cs typeface="Times New Roman"/>
              </a:rPr>
              <a:t>intersects the extension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50" b="0" i="1">
                <a:latin typeface="Bookman Old Style"/>
                <a:cs typeface="Bookman Old Style"/>
              </a:rPr>
              <a:t>Ctt </a:t>
            </a:r>
            <a:r>
              <a:rPr dirty="0" sz="1000" i="1">
                <a:latin typeface="Times New Roman"/>
                <a:cs typeface="Times New Roman"/>
              </a:rPr>
              <a:t>at </a:t>
            </a:r>
            <a:r>
              <a:rPr dirty="0" sz="1000" spc="95" b="0" i="1">
                <a:latin typeface="Bookman Old Style"/>
                <a:cs typeface="Bookman Old Style"/>
              </a:rPr>
              <a:t>I</a:t>
            </a:r>
            <a:r>
              <a:rPr dirty="0" sz="1000" spc="95" i="1">
                <a:latin typeface="Times New Roman"/>
                <a:cs typeface="Times New Roman"/>
              </a:rPr>
              <a:t>, </a:t>
            </a:r>
            <a:r>
              <a:rPr dirty="0" sz="1000" spc="-5" i="1">
                <a:latin typeface="Times New Roman"/>
                <a:cs typeface="Times New Roman"/>
              </a:rPr>
              <a:t>the extension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70" b="0" i="1">
                <a:latin typeface="Bookman Old Style"/>
                <a:cs typeface="Bookman Old Style"/>
              </a:rPr>
              <a:t>Ett </a:t>
            </a:r>
            <a:r>
              <a:rPr dirty="0" sz="1000" spc="-5" i="1">
                <a:latin typeface="Times New Roman"/>
                <a:cs typeface="Times New Roman"/>
              </a:rPr>
              <a:t>intersects the extension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15" b="0" i="1">
                <a:latin typeface="Bookman Old Style"/>
                <a:cs typeface="Bookman Old Style"/>
              </a:rPr>
              <a:t>AC </a:t>
            </a:r>
            <a:r>
              <a:rPr dirty="0" sz="1000" i="1">
                <a:latin typeface="Times New Roman"/>
                <a:cs typeface="Times New Roman"/>
              </a:rPr>
              <a:t>at </a:t>
            </a:r>
            <a:r>
              <a:rPr dirty="0" sz="1000" spc="50" b="0" i="1">
                <a:latin typeface="Bookman Old Style"/>
                <a:cs typeface="Bookman Old Style"/>
              </a:rPr>
              <a:t>D</a:t>
            </a:r>
            <a:r>
              <a:rPr dirty="0" sz="1000" spc="50" i="1">
                <a:latin typeface="Times New Roman"/>
                <a:cs typeface="Times New Roman"/>
              </a:rPr>
              <a:t>, </a:t>
            </a:r>
            <a:r>
              <a:rPr dirty="0" sz="1000" i="1">
                <a:latin typeface="Times New Roman"/>
                <a:cs typeface="Times New Roman"/>
              </a:rPr>
              <a:t>and  </a:t>
            </a:r>
            <a:r>
              <a:rPr dirty="0" sz="1000" spc="-5" i="1">
                <a:latin typeface="Times New Roman"/>
                <a:cs typeface="Times New Roman"/>
              </a:rPr>
              <a:t>the line </a:t>
            </a:r>
            <a:r>
              <a:rPr dirty="0" sz="1000" spc="110" b="0" i="1">
                <a:latin typeface="Bookman Old Style"/>
                <a:cs typeface="Bookman Old Style"/>
              </a:rPr>
              <a:t>IH </a:t>
            </a:r>
            <a:r>
              <a:rPr dirty="0" sz="1000" spc="-5" i="1">
                <a:latin typeface="Times New Roman"/>
                <a:cs typeface="Times New Roman"/>
              </a:rPr>
              <a:t>meets </a:t>
            </a:r>
            <a:r>
              <a:rPr dirty="0" sz="1000" spc="70" b="0" i="1">
                <a:latin typeface="Bookman Old Style"/>
                <a:cs typeface="Bookman Old Style"/>
              </a:rPr>
              <a:t>Ett</a:t>
            </a:r>
            <a:r>
              <a:rPr dirty="0" sz="1000" spc="-200" b="0" i="1">
                <a:latin typeface="Bookman Old Style"/>
                <a:cs typeface="Bookman Old Style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at </a:t>
            </a:r>
            <a:r>
              <a:rPr dirty="0" sz="1000" spc="20" b="0" i="1">
                <a:latin typeface="Bookman Old Style"/>
                <a:cs typeface="Bookman Old Style"/>
              </a:rPr>
              <a:t>F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60" b="0" i="1">
                <a:latin typeface="Bookman Old Style"/>
                <a:cs typeface="Bookman Old Style"/>
              </a:rPr>
              <a:t>AD </a:t>
            </a:r>
            <a:r>
              <a:rPr dirty="0" sz="1000" i="1">
                <a:latin typeface="Times New Roman"/>
                <a:cs typeface="Times New Roman"/>
              </a:rPr>
              <a:t>at 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sz="1000" spc="35" i="1">
                <a:latin typeface="Times New Roman"/>
                <a:cs typeface="Times New Roman"/>
              </a:rPr>
              <a:t>. </a:t>
            </a:r>
            <a:r>
              <a:rPr dirty="0" sz="1000" spc="-5" i="1">
                <a:latin typeface="Times New Roman"/>
                <a:cs typeface="Times New Roman"/>
              </a:rPr>
              <a:t>Then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240"/>
              </a:spcBef>
            </a:pPr>
            <a:r>
              <a:rPr dirty="0" sz="1000" spc="-5" i="1">
                <a:latin typeface="Times New Roman"/>
                <a:cs typeface="Times New Roman"/>
              </a:rPr>
              <a:t>(i) </a:t>
            </a:r>
            <a:r>
              <a:rPr dirty="0" sz="1000" spc="15" b="0" i="1">
                <a:latin typeface="Bookman Old Style"/>
                <a:cs typeface="Bookman Old Style"/>
              </a:rPr>
              <a:t>AB/BC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55">
                <a:latin typeface="Tahoma"/>
                <a:cs typeface="Tahoma"/>
              </a:rPr>
              <a:t> </a:t>
            </a:r>
            <a:r>
              <a:rPr dirty="0" sz="1000" spc="25">
                <a:latin typeface="Lucida Sans Unicode"/>
                <a:cs typeface="Lucida Sans Unicode"/>
              </a:rPr>
              <a:t>−</a:t>
            </a:r>
            <a:r>
              <a:rPr dirty="0" sz="1000" spc="25" b="0" i="1">
                <a:latin typeface="Bookman Old Style"/>
                <a:cs typeface="Bookman Old Style"/>
              </a:rPr>
              <a:t>AD/DC</a:t>
            </a:r>
            <a:r>
              <a:rPr dirty="0" sz="1000" spc="25" i="1"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267475" y="7249666"/>
            <a:ext cx="144589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i="1">
                <a:latin typeface="Times New Roman"/>
                <a:cs typeface="Times New Roman"/>
              </a:rPr>
              <a:t>(ii) </a:t>
            </a:r>
            <a:r>
              <a:rPr dirty="0" sz="1000" spc="60" b="0" i="1">
                <a:latin typeface="Bookman Old Style"/>
                <a:cs typeface="Bookman Old Style"/>
              </a:rPr>
              <a:t>EF/Ftt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85">
                <a:latin typeface="Tahoma"/>
                <a:cs typeface="Tahoma"/>
              </a:rPr>
              <a:t> </a:t>
            </a:r>
            <a:r>
              <a:rPr dirty="0" sz="1000" spc="35">
                <a:latin typeface="Lucida Sans Unicode"/>
                <a:cs typeface="Lucida Sans Unicode"/>
              </a:rPr>
              <a:t>−</a:t>
            </a:r>
            <a:r>
              <a:rPr dirty="0" sz="1000" spc="35" b="0" i="1">
                <a:latin typeface="Bookman Old Style"/>
                <a:cs typeface="Bookman Old Style"/>
              </a:rPr>
              <a:t>ED/Dtt</a:t>
            </a:r>
            <a:r>
              <a:rPr dirty="0" sz="1000" spc="35" i="1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1267473" y="7432547"/>
            <a:ext cx="191960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5" i="1">
                <a:latin typeface="Times New Roman"/>
                <a:cs typeface="Times New Roman"/>
              </a:rPr>
              <a:t>Here </a:t>
            </a:r>
            <a:r>
              <a:rPr dirty="0" sz="1000" spc="-10" i="1">
                <a:latin typeface="Times New Roman"/>
                <a:cs typeface="Times New Roman"/>
              </a:rPr>
              <a:t>directed </a:t>
            </a:r>
            <a:r>
              <a:rPr dirty="0" sz="1000" spc="-5" i="1">
                <a:latin typeface="Times New Roman"/>
                <a:cs typeface="Times New Roman"/>
              </a:rPr>
              <a:t>line </a:t>
            </a:r>
            <a:r>
              <a:rPr dirty="0" sz="1000" spc="-10" i="1">
                <a:latin typeface="Times New Roman"/>
                <a:cs typeface="Times New Roman"/>
              </a:rPr>
              <a:t>segments </a:t>
            </a:r>
            <a:r>
              <a:rPr dirty="0" sz="1000" spc="-15" i="1">
                <a:latin typeface="Times New Roman"/>
                <a:cs typeface="Times New Roman"/>
              </a:rPr>
              <a:t>are</a:t>
            </a:r>
            <a:r>
              <a:rPr dirty="0" sz="1000" spc="-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used.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1267473" y="7746489"/>
            <a:ext cx="3922395" cy="4260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Proof</a:t>
            </a:r>
            <a:r>
              <a:rPr dirty="0" sz="1000" spc="-5">
                <a:latin typeface="Times New Roman"/>
                <a:cs typeface="Times New Roman"/>
              </a:rPr>
              <a:t>. (i) Refer to Figure </a:t>
            </a:r>
            <a:r>
              <a:rPr dirty="0" sz="1000">
                <a:latin typeface="Times New Roman"/>
                <a:cs typeface="Times New Roman"/>
              </a:rPr>
              <a:t>6.5. </a:t>
            </a:r>
            <a:r>
              <a:rPr dirty="0" sz="1000" spc="-5">
                <a:latin typeface="Times New Roman"/>
                <a:cs typeface="Times New Roman"/>
              </a:rPr>
              <a:t>Applying </a:t>
            </a:r>
            <a:r>
              <a:rPr dirty="0" sz="1000" spc="-20">
                <a:latin typeface="Times New Roman"/>
                <a:cs typeface="Times New Roman"/>
              </a:rPr>
              <a:t>Ceva’s </a:t>
            </a:r>
            <a:r>
              <a:rPr dirty="0" sz="1000" spc="-5">
                <a:latin typeface="Times New Roman"/>
                <a:cs typeface="Times New Roman"/>
              </a:rPr>
              <a:t>Theorem to </a:t>
            </a:r>
            <a:r>
              <a:rPr dirty="0" sz="1000" spc="75">
                <a:latin typeface="Lucida Sans Unicode"/>
                <a:cs typeface="Lucida Sans Unicode"/>
              </a:rPr>
              <a:t>△</a:t>
            </a:r>
            <a:r>
              <a:rPr dirty="0" sz="1000" spc="75" b="0" i="1">
                <a:latin typeface="Bookman Old Style"/>
                <a:cs typeface="Bookman Old Style"/>
              </a:rPr>
              <a:t>ACI</a:t>
            </a:r>
            <a:r>
              <a:rPr dirty="0" sz="1000" spc="7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we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have</a:t>
            </a:r>
            <a:endParaRPr sz="1000">
              <a:latin typeface="Times New Roman"/>
              <a:cs typeface="Times New Roman"/>
            </a:endParaRPr>
          </a:p>
          <a:p>
            <a:pPr marL="2078989">
              <a:lnSpc>
                <a:spcPct val="100000"/>
              </a:lnSpc>
              <a:spcBef>
                <a:spcPts val="805"/>
              </a:spcBef>
            </a:pPr>
            <a:r>
              <a:rPr dirty="0" sz="1000" spc="120" b="0" i="1">
                <a:latin typeface="Bookman Old Style"/>
                <a:cs typeface="Bookman Old Style"/>
              </a:rPr>
              <a:t>IE </a:t>
            </a:r>
            <a:r>
              <a:rPr dirty="0" sz="1000" spc="35" b="0" i="1">
                <a:latin typeface="Bookman Old Style"/>
                <a:cs typeface="Bookman Old Style"/>
              </a:rPr>
              <a:t>AB</a:t>
            </a:r>
            <a:r>
              <a:rPr dirty="0" sz="1000" spc="-60" b="0" i="1">
                <a:latin typeface="Bookman Old Style"/>
                <a:cs typeface="Bookman Old Style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Ctt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3332835" y="8178444"/>
            <a:ext cx="656843" cy="609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 txBox="1"/>
          <p:nvPr/>
        </p:nvSpPr>
        <p:spPr>
          <a:xfrm>
            <a:off x="3320288" y="8173211"/>
            <a:ext cx="65405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5" b="0" i="1">
                <a:latin typeface="Bookman Old Style"/>
                <a:cs typeface="Bookman Old Style"/>
              </a:rPr>
              <a:t>EA </a:t>
            </a:r>
            <a:r>
              <a:rPr dirty="0" sz="1000" spc="35" b="0" i="1">
                <a:latin typeface="Bookman Old Style"/>
                <a:cs typeface="Bookman Old Style"/>
              </a:rPr>
              <a:t>BC</a:t>
            </a:r>
            <a:r>
              <a:rPr dirty="0" sz="1000" spc="-90" b="0" i="1">
                <a:latin typeface="Bookman Old Style"/>
                <a:cs typeface="Bookman Old Style"/>
              </a:rPr>
              <a:t> </a:t>
            </a:r>
            <a:r>
              <a:rPr dirty="0" sz="1000" spc="70" b="0" i="1">
                <a:latin typeface="Bookman Old Style"/>
                <a:cs typeface="Bookman Old Style"/>
              </a:rPr>
              <a:t>ttI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4027421" y="8087869"/>
            <a:ext cx="259079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1</a:t>
            </a:r>
            <a:r>
              <a:rPr dirty="0" sz="1000" spc="-3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267457" y="8398766"/>
            <a:ext cx="407289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Next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Times New Roman"/>
                <a:cs typeface="Times New Roman"/>
              </a:rPr>
              <a:t>Menelaus’ Theorem applied to </a:t>
            </a:r>
            <a:r>
              <a:rPr dirty="0" sz="1000" spc="75">
                <a:latin typeface="Lucida Sans Unicode"/>
                <a:cs typeface="Lucida Sans Unicode"/>
              </a:rPr>
              <a:t>△</a:t>
            </a:r>
            <a:r>
              <a:rPr dirty="0" sz="1000" spc="75" b="0" i="1">
                <a:latin typeface="Bookman Old Style"/>
                <a:cs typeface="Bookman Old Style"/>
              </a:rPr>
              <a:t>ACI </a:t>
            </a:r>
            <a:r>
              <a:rPr dirty="0" sz="1000" spc="-5">
                <a:latin typeface="Times New Roman"/>
                <a:cs typeface="Times New Roman"/>
              </a:rPr>
              <a:t>with transversal </a:t>
            </a:r>
            <a:r>
              <a:rPr dirty="0" sz="1000" spc="60" b="0" i="1">
                <a:latin typeface="Bookman Old Style"/>
                <a:cs typeface="Bookman Old Style"/>
              </a:rPr>
              <a:t>EttD</a:t>
            </a:r>
            <a:r>
              <a:rPr dirty="0" sz="1000" spc="6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we</a:t>
            </a:r>
            <a:r>
              <a:rPr dirty="0" sz="1000" spc="-1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have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269993" y="8653271"/>
            <a:ext cx="66484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60" b="0" i="1">
                <a:latin typeface="Bookman Old Style"/>
                <a:cs typeface="Bookman Old Style"/>
              </a:rPr>
              <a:t>AD </a:t>
            </a:r>
            <a:r>
              <a:rPr dirty="0" sz="1000" spc="50" b="0" i="1">
                <a:latin typeface="Bookman Old Style"/>
                <a:cs typeface="Bookman Old Style"/>
              </a:rPr>
              <a:t>Ctt</a:t>
            </a:r>
            <a:r>
              <a:rPr dirty="0" sz="1000" spc="-95" b="0" i="1">
                <a:latin typeface="Bookman Old Style"/>
                <a:cs typeface="Bookman Old Style"/>
              </a:rPr>
              <a:t> </a:t>
            </a:r>
            <a:r>
              <a:rPr dirty="0" sz="1000" spc="120" b="0" i="1">
                <a:latin typeface="Bookman Old Style"/>
                <a:cs typeface="Bookman Old Style"/>
              </a:rPr>
              <a:t>IE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3281019" y="8830716"/>
            <a:ext cx="662939" cy="609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 txBox="1"/>
          <p:nvPr/>
        </p:nvSpPr>
        <p:spPr>
          <a:xfrm>
            <a:off x="3268471" y="8738616"/>
            <a:ext cx="106934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940"/>
              </a:lnSpc>
            </a:pP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40">
                <a:latin typeface="Tahoma"/>
                <a:cs typeface="Tahoma"/>
              </a:rPr>
              <a:t> </a:t>
            </a:r>
            <a:r>
              <a:rPr dirty="0" sz="1000" spc="-30">
                <a:latin typeface="Lucida Sans Unicode"/>
                <a:cs typeface="Lucida Sans Unicode"/>
              </a:rPr>
              <a:t>−</a:t>
            </a:r>
            <a:r>
              <a:rPr dirty="0" sz="1000" spc="-30">
                <a:latin typeface="Tahoma"/>
                <a:cs typeface="Tahoma"/>
              </a:rPr>
              <a:t>1</a:t>
            </a:r>
            <a:r>
              <a:rPr dirty="0" sz="1000" spc="-30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  <a:p>
            <a:pPr marL="12700">
              <a:lnSpc>
                <a:spcPts val="940"/>
              </a:lnSpc>
            </a:pPr>
            <a:r>
              <a:rPr dirty="0" sz="1000" spc="50" b="0" i="1">
                <a:latin typeface="Bookman Old Style"/>
                <a:cs typeface="Bookman Old Style"/>
              </a:rPr>
              <a:t>DC </a:t>
            </a:r>
            <a:r>
              <a:rPr dirty="0" sz="1000" spc="70" b="0" i="1">
                <a:latin typeface="Bookman Old Style"/>
                <a:cs typeface="Bookman Old Style"/>
              </a:rPr>
              <a:t>ttI</a:t>
            </a:r>
            <a:r>
              <a:rPr dirty="0" sz="1000" spc="150" b="0" i="1">
                <a:latin typeface="Bookman Old Style"/>
                <a:cs typeface="Bookman Old Style"/>
              </a:rPr>
              <a:t> </a:t>
            </a:r>
            <a:r>
              <a:rPr dirty="0" sz="1000" spc="75" b="0" i="1">
                <a:latin typeface="Bookman Old Style"/>
                <a:cs typeface="Bookman Old Style"/>
              </a:rPr>
              <a:t>EA</a:t>
            </a:r>
            <a:endParaRPr sz="100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76200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5</a:t>
            </a:r>
            <a:r>
              <a:rPr dirty="0" sz="1000" spc="-5">
                <a:latin typeface="Times New Roman"/>
                <a:cs typeface="Times New Roman"/>
              </a:rPr>
              <a:t>4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5876" y="762000"/>
            <a:ext cx="17278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CHAPTER </a:t>
            </a:r>
            <a:r>
              <a:rPr dirty="0" sz="1000">
                <a:latin typeface="Times New Roman"/>
                <a:cs typeface="Times New Roman"/>
              </a:rPr>
              <a:t>6.</a:t>
            </a:r>
            <a:r>
              <a:rPr dirty="0" sz="1000" spc="2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COLLINEARITY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98130" y="26085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13370" y="25765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30133" y="25445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45373" y="25125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63664" y="24775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78904" y="24455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95667" y="24135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10907" y="23815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26147" y="23494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44433" y="23144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61196" y="22824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76436" y="22504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93204" y="22184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08444" y="21864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26730" y="21513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41970" y="21193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58733" y="20873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89213" y="20233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239507" y="19243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56270" y="18922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71510" y="18602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89796" y="18252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05037" y="17932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321804" y="17612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37044" y="17292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352284" y="16972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468108" y="14671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920734" y="20157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935974" y="20477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949691" y="20812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963408" y="21132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978648" y="214528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992365" y="21788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006077" y="22108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021317" y="22428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035034" y="22763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134094" y="25034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500110" y="1272031"/>
            <a:ext cx="201930" cy="223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540">
              <a:lnSpc>
                <a:spcPts val="425"/>
              </a:lnSpc>
            </a:pPr>
            <a:r>
              <a:rPr dirty="0" sz="500" spc="-110">
                <a:latin typeface="Verdana"/>
                <a:cs typeface="Verdana"/>
              </a:rPr>
              <a:t>...</a:t>
            </a:r>
            <a:endParaRPr sz="500">
              <a:latin typeface="Verdana"/>
              <a:cs typeface="Verdana"/>
            </a:endParaRPr>
          </a:p>
          <a:p>
            <a:pPr algn="ctr" marL="7620">
              <a:lnSpc>
                <a:spcPts val="25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baseline="5555" sz="750" spc="-120">
                <a:latin typeface="Verdana"/>
                <a:cs typeface="Verdana"/>
              </a:rPr>
              <a:t>..</a:t>
            </a:r>
            <a:r>
              <a:rPr dirty="0" sz="500" spc="-8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L="4445">
              <a:lnSpc>
                <a:spcPts val="26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95">
                <a:latin typeface="Verdana"/>
                <a:cs typeface="Verdana"/>
              </a:rPr>
              <a:t> </a:t>
            </a:r>
            <a:r>
              <a:rPr dirty="0" sz="500" spc="-20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  <a:p>
            <a:pPr algn="ctr" marL="1270">
              <a:lnSpc>
                <a:spcPts val="265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algn="ctr">
              <a:lnSpc>
                <a:spcPts val="425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baseline="5555" sz="750" spc="52">
                <a:latin typeface="Verdana"/>
                <a:cs typeface="Verdana"/>
              </a:rPr>
              <a:t>..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484871" y="1435097"/>
            <a:ext cx="2311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 .</a:t>
            </a:r>
            <a:r>
              <a:rPr dirty="0" sz="500" spc="-1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637271" y="1462527"/>
            <a:ext cx="939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452867" y="1499103"/>
            <a:ext cx="2921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5740" algn="l"/>
              </a:tabLst>
            </a:pPr>
            <a:r>
              <a:rPr dirty="0" sz="500" spc="15">
                <a:latin typeface="Verdana"/>
                <a:cs typeface="Verdana"/>
              </a:rPr>
              <a:t>.	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434576" y="1534158"/>
            <a:ext cx="3238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1775" algn="l"/>
              </a:tabLst>
            </a:pPr>
            <a:r>
              <a:rPr dirty="0" sz="500" spc="15">
                <a:latin typeface="Verdana"/>
                <a:cs typeface="Verdana"/>
              </a:rPr>
              <a:t>.	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419337" y="1566160"/>
            <a:ext cx="3543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5904" algn="l"/>
              </a:tabLst>
            </a:pPr>
            <a:r>
              <a:rPr dirty="0" sz="500" spc="15">
                <a:latin typeface="Verdana"/>
                <a:cs typeface="Verdana"/>
              </a:rPr>
              <a:t>.	.</a:t>
            </a:r>
            <a:r>
              <a:rPr dirty="0" sz="500" spc="-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402573" y="1598163"/>
            <a:ext cx="3848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0670" algn="l"/>
              </a:tabLst>
            </a:pPr>
            <a:r>
              <a:rPr dirty="0" sz="500" spc="15">
                <a:latin typeface="Verdana"/>
                <a:cs typeface="Verdana"/>
              </a:rPr>
              <a:t>.	.</a:t>
            </a:r>
            <a:r>
              <a:rPr dirty="0" sz="500" spc="4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387333" y="1630171"/>
            <a:ext cx="4140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3530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13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370571" y="1662175"/>
            <a:ext cx="4457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660" algn="l"/>
              </a:tabLst>
            </a:pPr>
            <a:r>
              <a:rPr dirty="0" sz="500" spc="15">
                <a:latin typeface="Verdana"/>
                <a:cs typeface="Verdana"/>
              </a:rPr>
              <a:t>.	.</a:t>
            </a:r>
            <a:r>
              <a:rPr dirty="0" sz="500" spc="15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695185" y="1694163"/>
            <a:ext cx="1352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8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704328" y="1727689"/>
            <a:ext cx="1397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3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710425" y="1758169"/>
            <a:ext cx="1485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0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719568" y="1791695"/>
            <a:ext cx="1530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727188" y="1822174"/>
            <a:ext cx="1593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8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736331" y="1855701"/>
            <a:ext cx="1657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4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743951" y="1890755"/>
            <a:ext cx="1714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751571" y="1919712"/>
            <a:ext cx="1778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760714" y="1954755"/>
            <a:ext cx="1835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8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768334" y="1988282"/>
            <a:ext cx="1898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4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777477" y="20233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786625" y="20583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794245" y="20919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803388" y="21269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812532" y="21620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922258" y="25994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763766" y="2230594"/>
            <a:ext cx="11683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804911" y="2265658"/>
            <a:ext cx="844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7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890255" y="23098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855205" y="2343381"/>
            <a:ext cx="2444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30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022845" y="2340354"/>
            <a:ext cx="9207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33333" sz="750" spc="-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348978" y="25384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475472" y="26009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542528" y="26359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606535" y="26664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670545" y="2704572"/>
            <a:ext cx="603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860032" y="2675635"/>
            <a:ext cx="304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881367" y="2640580"/>
            <a:ext cx="30099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   </a:t>
            </a:r>
            <a:r>
              <a:rPr dirty="0" baseline="-27777" sz="750" spc="22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274562" y="26039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407149" y="25719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545832" y="25399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960362" y="24424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015226" y="2408915"/>
            <a:ext cx="18986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27777" sz="750" spc="-165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.   </a:t>
            </a:r>
            <a:r>
              <a:rPr dirty="0" sz="500" spc="-7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094472" y="2415012"/>
            <a:ext cx="17335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30"/>
              </a:lnSpc>
            </a:pP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22222" sz="750" spc="-12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38100">
              <a:lnSpc>
                <a:spcPts val="53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148244" y="2704592"/>
            <a:ext cx="1250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45">
                <a:latin typeface="Verdana"/>
                <a:cs typeface="Verdana"/>
              </a:rPr>
              <a:t> 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939026" y="2667989"/>
            <a:ext cx="3181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860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929877" y="2646658"/>
            <a:ext cx="3130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5425" algn="l"/>
              </a:tabLst>
            </a:pPr>
            <a:r>
              <a:rPr dirty="0" baseline="11111" sz="750" spc="22">
                <a:latin typeface="Verdana"/>
                <a:cs typeface="Verdana"/>
              </a:rPr>
              <a:t>.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123429" y="2600958"/>
            <a:ext cx="10477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914638" y="2570453"/>
            <a:ext cx="54800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5260" algn="l"/>
                <a:tab pos="50927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  </a:t>
            </a:r>
            <a:r>
              <a:rPr dirty="0" baseline="-27777" sz="750" spc="-89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905494" y="2535399"/>
            <a:ext cx="295275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. </a:t>
            </a:r>
            <a:r>
              <a:rPr dirty="0" baseline="-27777" sz="750" spc="22">
                <a:latin typeface="Verdana"/>
                <a:cs typeface="Verdana"/>
              </a:rPr>
              <a:t>.  </a:t>
            </a:r>
            <a:r>
              <a:rPr dirty="0" baseline="-27777" sz="750" spc="14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689089" y="2506452"/>
            <a:ext cx="6426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0388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   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>
                <a:latin typeface="Verdana"/>
                <a:cs typeface="Verdana"/>
              </a:rPr>
              <a:t> </a:t>
            </a:r>
            <a:r>
              <a:rPr dirty="0" baseline="27777" sz="750" spc="5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856729" y="2437872"/>
            <a:ext cx="755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811009" y="2404341"/>
            <a:ext cx="1123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753095" y="2372338"/>
            <a:ext cx="1625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  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721092" y="23388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3675372" y="23068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585455" y="22397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544309" y="22107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498589" y="2180314"/>
            <a:ext cx="186690" cy="188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635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20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ct val="100000"/>
              </a:lnSpc>
              <a:spcBef>
                <a:spcPts val="155"/>
              </a:spcBef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454392" y="2148312"/>
            <a:ext cx="1657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4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408672" y="2114780"/>
            <a:ext cx="1441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350758" y="2082778"/>
            <a:ext cx="1377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10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173973" y="1989815"/>
            <a:ext cx="252095" cy="158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20">
              <a:lnSpc>
                <a:spcPts val="560"/>
              </a:lnSpc>
            </a:pPr>
            <a:r>
              <a:rPr dirty="0" sz="500" spc="45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60"/>
              </a:lnSpc>
            </a:pPr>
            <a:r>
              <a:rPr dirty="0" sz="500" spc="15">
                <a:latin typeface="Verdana"/>
                <a:cs typeface="Verdana"/>
              </a:rPr>
              <a:t>.     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baseline="27777" sz="750" spc="-157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113015" y="1955272"/>
            <a:ext cx="244475" cy="154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904" sz="1050" spc="232" i="1">
                <a:latin typeface="Times New Roman"/>
                <a:cs typeface="Times New Roman"/>
              </a:rPr>
              <a:t>E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35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568692" y="1174980"/>
            <a:ext cx="7048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14" i="1">
                <a:latin typeface="Times New Roman"/>
                <a:cs typeface="Times New Roman"/>
              </a:rPr>
              <a:t>I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728455" y="2734033"/>
            <a:ext cx="10858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45" i="1">
                <a:latin typeface="Times New Roman"/>
                <a:cs typeface="Times New Roman"/>
              </a:rPr>
              <a:t>D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195055" y="2770609"/>
            <a:ext cx="984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00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919212" y="2698474"/>
            <a:ext cx="102235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810">
              <a:lnSpc>
                <a:spcPts val="58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825"/>
              </a:lnSpc>
            </a:pPr>
            <a:r>
              <a:rPr dirty="0" sz="700" spc="170" i="1">
                <a:latin typeface="Times New Roman"/>
                <a:cs typeface="Times New Roman"/>
              </a:rPr>
              <a:t>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2750307" y="2734033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0" i="1">
                <a:latin typeface="Times New Roman"/>
                <a:cs typeface="Times New Roman"/>
              </a:rPr>
              <a:t>A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039609" y="2363698"/>
            <a:ext cx="208279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 </a:t>
            </a:r>
            <a:r>
              <a:rPr dirty="0" sz="700" spc="110" i="1">
                <a:latin typeface="Times New Roman"/>
                <a:cs typeface="Times New Roman"/>
              </a:rPr>
              <a:t>G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701282" y="2439901"/>
            <a:ext cx="19177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968" sz="1050" spc="217" i="1">
                <a:latin typeface="Times New Roman"/>
                <a:cs typeface="Times New Roman"/>
              </a:rPr>
              <a:t>H</a:t>
            </a:r>
            <a:r>
              <a:rPr dirty="0" baseline="3968" sz="1050" spc="509" i="1">
                <a:latin typeface="Times New Roman"/>
                <a:cs typeface="Times New Roman"/>
              </a:rPr>
              <a:t> 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22222" sz="750" spc="-247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696709" y="2173198"/>
            <a:ext cx="174625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97">
                <a:latin typeface="Verdana"/>
                <a:cs typeface="Verdana"/>
              </a:rPr>
              <a:t>.</a:t>
            </a:r>
            <a:r>
              <a:rPr dirty="0" sz="700" spc="65" i="1">
                <a:latin typeface="Times New Roman"/>
                <a:cs typeface="Times New Roman"/>
              </a:rPr>
              <a:t>F</a:t>
            </a:r>
            <a:r>
              <a:rPr dirty="0" sz="700" spc="-50" i="1">
                <a:latin typeface="Times New Roman"/>
                <a:cs typeface="Times New Roman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855463" y="3084552"/>
            <a:ext cx="188150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6.5: </a:t>
            </a:r>
            <a:r>
              <a:rPr dirty="0" sz="1000" spc="-5">
                <a:latin typeface="Times New Roman"/>
                <a:cs typeface="Times New Roman"/>
              </a:rPr>
              <a:t>A complete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quadrilateral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1267455" y="3492982"/>
            <a:ext cx="157861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Thus, </a:t>
            </a:r>
            <a:r>
              <a:rPr dirty="0" sz="1000" spc="15" b="0" i="1">
                <a:latin typeface="Bookman Old Style"/>
                <a:cs typeface="Bookman Old Style"/>
              </a:rPr>
              <a:t>AB/BC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25">
                <a:latin typeface="Lucida Sans Unicode"/>
                <a:cs typeface="Lucida Sans Unicode"/>
              </a:rPr>
              <a:t>−</a:t>
            </a:r>
            <a:r>
              <a:rPr dirty="0" sz="1000" spc="25" b="0" i="1">
                <a:latin typeface="Bookman Old Style"/>
                <a:cs typeface="Bookman Old Style"/>
              </a:rPr>
              <a:t>AD/DC</a:t>
            </a:r>
            <a:r>
              <a:rPr dirty="0" sz="1000" spc="2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1267455" y="3675862"/>
            <a:ext cx="505460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(ii) </a:t>
            </a:r>
            <a:r>
              <a:rPr dirty="0" sz="1000" spc="-45">
                <a:latin typeface="Times New Roman"/>
                <a:cs typeface="Times New Roman"/>
              </a:rPr>
              <a:t>To </a:t>
            </a:r>
            <a:r>
              <a:rPr dirty="0" sz="1000" spc="-5">
                <a:latin typeface="Times New Roman"/>
                <a:cs typeface="Times New Roman"/>
              </a:rPr>
              <a:t>prove the second assertion, apply </a:t>
            </a:r>
            <a:r>
              <a:rPr dirty="0" sz="1000" spc="-20">
                <a:latin typeface="Times New Roman"/>
                <a:cs typeface="Times New Roman"/>
              </a:rPr>
              <a:t>Ceva’s </a:t>
            </a:r>
            <a:r>
              <a:rPr dirty="0" sz="1000" spc="-5">
                <a:latin typeface="Times New Roman"/>
                <a:cs typeface="Times New Roman"/>
              </a:rPr>
              <a:t>Theorem to </a:t>
            </a:r>
            <a:r>
              <a:rPr dirty="0" sz="1000" spc="95">
                <a:latin typeface="Lucida Sans Unicode"/>
                <a:cs typeface="Lucida Sans Unicode"/>
              </a:rPr>
              <a:t>△</a:t>
            </a:r>
            <a:r>
              <a:rPr dirty="0" sz="1000" spc="95" b="0" i="1">
                <a:latin typeface="Bookman Old Style"/>
                <a:cs typeface="Bookman Old Style"/>
              </a:rPr>
              <a:t>IEtt </a:t>
            </a:r>
            <a:r>
              <a:rPr dirty="0" sz="1000" spc="-5">
                <a:latin typeface="Times New Roman"/>
                <a:cs typeface="Times New Roman"/>
              </a:rPr>
              <a:t>with cevians </a:t>
            </a:r>
            <a:r>
              <a:rPr dirty="0" sz="1000" spc="65" b="0" i="1">
                <a:latin typeface="Bookman Old Style"/>
                <a:cs typeface="Bookman Old Style"/>
              </a:rPr>
              <a:t>IF, </a:t>
            </a:r>
            <a:r>
              <a:rPr dirty="0" sz="1000" spc="50" b="0" i="1">
                <a:latin typeface="Bookman Old Style"/>
                <a:cs typeface="Bookman Old Style"/>
              </a:rPr>
              <a:t>EC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 spc="30" b="0" i="1">
                <a:latin typeface="Bookman Old Style"/>
                <a:cs typeface="Bookman Old Style"/>
              </a:rPr>
              <a:t>ttA</a:t>
            </a:r>
            <a:r>
              <a:rPr dirty="0" sz="1000" spc="3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1267447" y="3858742"/>
            <a:ext cx="173228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They </a:t>
            </a:r>
            <a:r>
              <a:rPr dirty="0" sz="1000">
                <a:latin typeface="Times New Roman"/>
                <a:cs typeface="Times New Roman"/>
              </a:rPr>
              <a:t>concur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50" b="0" i="1">
                <a:latin typeface="Bookman Old Style"/>
                <a:cs typeface="Bookman Old Style"/>
              </a:rPr>
              <a:t>H</a:t>
            </a:r>
            <a:r>
              <a:rPr dirty="0" sz="1000" spc="5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Thus, we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have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3332835" y="4164228"/>
            <a:ext cx="656843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 txBox="1"/>
          <p:nvPr/>
        </p:nvSpPr>
        <p:spPr>
          <a:xfrm>
            <a:off x="3320288" y="3966947"/>
            <a:ext cx="672465" cy="3638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17780">
              <a:lnSpc>
                <a:spcPct val="112999"/>
              </a:lnSpc>
            </a:pPr>
            <a:r>
              <a:rPr dirty="0" sz="1000" spc="114" b="0" i="1">
                <a:latin typeface="Bookman Old Style"/>
                <a:cs typeface="Bookman Old Style"/>
              </a:rPr>
              <a:t>IA </a:t>
            </a:r>
            <a:r>
              <a:rPr dirty="0" sz="1000" spc="65" b="0" i="1">
                <a:latin typeface="Bookman Old Style"/>
                <a:cs typeface="Bookman Old Style"/>
              </a:rPr>
              <a:t>EF</a:t>
            </a:r>
            <a:r>
              <a:rPr dirty="0" sz="1000" spc="-35" b="0" i="1">
                <a:latin typeface="Bookman Old Style"/>
                <a:cs typeface="Bookman Old Style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ttC  </a:t>
            </a:r>
            <a:r>
              <a:rPr dirty="0" sz="1000" spc="45" b="0" i="1">
                <a:latin typeface="Bookman Old Style"/>
                <a:cs typeface="Bookman Old Style"/>
              </a:rPr>
              <a:t>AE </a:t>
            </a:r>
            <a:r>
              <a:rPr dirty="0" sz="1000" spc="85" b="0" i="1">
                <a:latin typeface="Bookman Old Style"/>
                <a:cs typeface="Bookman Old Style"/>
              </a:rPr>
              <a:t>Ftt</a:t>
            </a:r>
            <a:r>
              <a:rPr dirty="0" sz="1000" spc="-50" b="0" i="1">
                <a:latin typeface="Bookman Old Style"/>
                <a:cs typeface="Bookman Old Style"/>
              </a:rPr>
              <a:t> </a:t>
            </a:r>
            <a:r>
              <a:rPr dirty="0" sz="1000" spc="85" b="0" i="1">
                <a:latin typeface="Bookman Old Style"/>
                <a:cs typeface="Bookman Old Style"/>
              </a:rPr>
              <a:t>CI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025897" y="4072125"/>
            <a:ext cx="259079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1</a:t>
            </a:r>
            <a:r>
              <a:rPr dirty="0" sz="1000" spc="-3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1267457" y="4332732"/>
            <a:ext cx="3370579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By Menelaus’ Theorem applied to </a:t>
            </a:r>
            <a:r>
              <a:rPr dirty="0" sz="1000" spc="95">
                <a:latin typeface="Lucida Sans Unicode"/>
                <a:cs typeface="Lucida Sans Unicode"/>
              </a:rPr>
              <a:t>△</a:t>
            </a:r>
            <a:r>
              <a:rPr dirty="0" sz="1000" spc="95" b="0" i="1">
                <a:latin typeface="Bookman Old Style"/>
                <a:cs typeface="Bookman Old Style"/>
              </a:rPr>
              <a:t>IEtt </a:t>
            </a:r>
            <a:r>
              <a:rPr dirty="0" sz="1000" spc="-5">
                <a:latin typeface="Times New Roman"/>
                <a:cs typeface="Times New Roman"/>
              </a:rPr>
              <a:t>with transversal</a:t>
            </a:r>
            <a:r>
              <a:rPr dirty="0" sz="1000" spc="-175">
                <a:latin typeface="Times New Roman"/>
                <a:cs typeface="Times New Roman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ACD</a:t>
            </a:r>
            <a:r>
              <a:rPr dirty="0" sz="1000" spc="50"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3266946" y="4587238"/>
            <a:ext cx="67246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95" b="0" i="1">
                <a:latin typeface="Bookman Old Style"/>
                <a:cs typeface="Bookman Old Style"/>
              </a:rPr>
              <a:t>ED </a:t>
            </a:r>
            <a:r>
              <a:rPr dirty="0" sz="1000" spc="25" b="0" i="1">
                <a:latin typeface="Bookman Old Style"/>
                <a:cs typeface="Bookman Old Style"/>
              </a:rPr>
              <a:t>ttC</a:t>
            </a:r>
            <a:r>
              <a:rPr dirty="0" sz="1000" spc="-55" b="0" i="1">
                <a:latin typeface="Bookman Old Style"/>
                <a:cs typeface="Bookman Old Style"/>
              </a:rPr>
              <a:t> </a:t>
            </a:r>
            <a:r>
              <a:rPr dirty="0" sz="1000" spc="114" b="0" i="1">
                <a:latin typeface="Bookman Old Style"/>
                <a:cs typeface="Bookman Old Style"/>
              </a:rPr>
              <a:t>IA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3279495" y="4764684"/>
            <a:ext cx="665988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 txBox="1"/>
          <p:nvPr/>
        </p:nvSpPr>
        <p:spPr>
          <a:xfrm>
            <a:off x="3266947" y="4672581"/>
            <a:ext cx="107251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940"/>
              </a:lnSpc>
            </a:pP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30">
                <a:latin typeface="Lucida Sans Unicode"/>
                <a:cs typeface="Lucida Sans Unicode"/>
              </a:rPr>
              <a:t>−</a:t>
            </a:r>
            <a:r>
              <a:rPr dirty="0" sz="1000" spc="-30">
                <a:latin typeface="Tahoma"/>
                <a:cs typeface="Tahoma"/>
              </a:rPr>
              <a:t>1</a:t>
            </a:r>
            <a:r>
              <a:rPr dirty="0" sz="1000" spc="-30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  <a:p>
            <a:pPr marL="12700">
              <a:lnSpc>
                <a:spcPts val="940"/>
              </a:lnSpc>
            </a:pPr>
            <a:r>
              <a:rPr dirty="0" sz="1000" spc="70" b="0" i="1">
                <a:latin typeface="Bookman Old Style"/>
                <a:cs typeface="Bookman Old Style"/>
              </a:rPr>
              <a:t>Dtt </a:t>
            </a:r>
            <a:r>
              <a:rPr dirty="0" sz="1000" spc="85" b="0" i="1">
                <a:latin typeface="Bookman Old Style"/>
                <a:cs typeface="Bookman Old Style"/>
              </a:rPr>
              <a:t>CI</a:t>
            </a:r>
            <a:r>
              <a:rPr dirty="0" sz="1000" spc="80" b="0" i="1">
                <a:latin typeface="Bookman Old Style"/>
                <a:cs typeface="Bookman Old Style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AE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267449" y="4983478"/>
            <a:ext cx="5055870" cy="1518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Thus </a:t>
            </a:r>
            <a:r>
              <a:rPr dirty="0" sz="1000" spc="60" b="0" i="1">
                <a:latin typeface="Bookman Old Style"/>
                <a:cs typeface="Bookman Old Style"/>
              </a:rPr>
              <a:t>EF/Ftt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200">
                <a:latin typeface="Tahoma"/>
                <a:cs typeface="Tahoma"/>
              </a:rPr>
              <a:t> </a:t>
            </a:r>
            <a:r>
              <a:rPr dirty="0" sz="1000" spc="35">
                <a:latin typeface="Lucida Sans Unicode"/>
                <a:cs typeface="Lucida Sans Unicode"/>
              </a:rPr>
              <a:t>−</a:t>
            </a:r>
            <a:r>
              <a:rPr dirty="0" sz="1000" spc="35" b="0" i="1">
                <a:latin typeface="Bookman Old Style"/>
                <a:cs typeface="Bookman Old Style"/>
              </a:rPr>
              <a:t>ED/Dtt</a:t>
            </a:r>
            <a:r>
              <a:rPr dirty="0" sz="1000" spc="3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spc="10" b="1">
                <a:latin typeface="Times New Roman"/>
                <a:cs typeface="Times New Roman"/>
              </a:rPr>
              <a:t>6.2    Desargues’</a:t>
            </a:r>
            <a:r>
              <a:rPr dirty="0" sz="1400" spc="-55" b="1">
                <a:latin typeface="Times New Roman"/>
                <a:cs typeface="Times New Roman"/>
              </a:rPr>
              <a:t> </a:t>
            </a:r>
            <a:r>
              <a:rPr dirty="0" sz="1400" spc="10" b="1">
                <a:latin typeface="Times New Roman"/>
                <a:cs typeface="Times New Roman"/>
              </a:rPr>
              <a:t>theorem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300"/>
              </a:lnSpc>
              <a:spcBef>
                <a:spcPts val="969"/>
              </a:spcBef>
            </a:pPr>
            <a:r>
              <a:rPr dirty="0" sz="1000" spc="-5" b="1">
                <a:latin typeface="Times New Roman"/>
                <a:cs typeface="Times New Roman"/>
              </a:rPr>
              <a:t>Theorem </a:t>
            </a:r>
            <a:r>
              <a:rPr dirty="0" sz="1000" b="1">
                <a:latin typeface="Times New Roman"/>
                <a:cs typeface="Times New Roman"/>
              </a:rPr>
              <a:t>6.3 </a:t>
            </a:r>
            <a:r>
              <a:rPr dirty="0" sz="1000" spc="-5" b="1">
                <a:latin typeface="Times New Roman"/>
                <a:cs typeface="Times New Roman"/>
              </a:rPr>
              <a:t>(Desargues) </a:t>
            </a:r>
            <a:r>
              <a:rPr dirty="0" sz="1000" spc="-5" i="1">
                <a:latin typeface="Times New Roman"/>
                <a:cs typeface="Times New Roman"/>
              </a:rPr>
              <a:t>Let </a:t>
            </a:r>
            <a:r>
              <a:rPr dirty="0" sz="1000" spc="35" b="0" i="1">
                <a:latin typeface="Bookman Old Style"/>
                <a:cs typeface="Bookman Old Style"/>
              </a:rPr>
              <a:t>ABC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20" b="0" i="1">
                <a:latin typeface="Bookman Old Style"/>
                <a:cs typeface="Bookman Old Style"/>
              </a:rPr>
              <a:t>A</a:t>
            </a:r>
            <a:r>
              <a:rPr dirty="0" baseline="-11904" sz="1050" spc="30">
                <a:latin typeface="Geometr231 Hv BT"/>
                <a:cs typeface="Geometr231 Hv BT"/>
              </a:rPr>
              <a:t>1</a:t>
            </a:r>
            <a:r>
              <a:rPr dirty="0" sz="1000" spc="20" b="0" i="1">
                <a:latin typeface="Bookman Old Style"/>
                <a:cs typeface="Bookman Old Style"/>
              </a:rPr>
              <a:t>B</a:t>
            </a:r>
            <a:r>
              <a:rPr dirty="0" baseline="-11904" sz="1050" spc="30">
                <a:latin typeface="Geometr231 Hv BT"/>
                <a:cs typeface="Geometr231 Hv BT"/>
              </a:rPr>
              <a:t>1</a:t>
            </a:r>
            <a:r>
              <a:rPr dirty="0" sz="1000" spc="20" b="0" i="1">
                <a:latin typeface="Bookman Old Style"/>
                <a:cs typeface="Bookman Old Style"/>
              </a:rPr>
              <a:t>C</a:t>
            </a:r>
            <a:r>
              <a:rPr dirty="0" baseline="-11904" sz="1050" spc="30">
                <a:latin typeface="Geometr231 Hv BT"/>
                <a:cs typeface="Geometr231 Hv BT"/>
              </a:rPr>
              <a:t>1 </a:t>
            </a:r>
            <a:r>
              <a:rPr dirty="0" sz="1000" i="1">
                <a:latin typeface="Times New Roman"/>
                <a:cs typeface="Times New Roman"/>
              </a:rPr>
              <a:t>be </a:t>
            </a:r>
            <a:r>
              <a:rPr dirty="0" sz="1000" spc="-10" i="1">
                <a:latin typeface="Times New Roman"/>
                <a:cs typeface="Times New Roman"/>
              </a:rPr>
              <a:t>two </a:t>
            </a:r>
            <a:r>
              <a:rPr dirty="0" sz="1000" spc="-5" i="1">
                <a:latin typeface="Times New Roman"/>
                <a:cs typeface="Times New Roman"/>
              </a:rPr>
              <a:t>triangles </a:t>
            </a:r>
            <a:r>
              <a:rPr dirty="0" sz="1000" spc="-10" i="1">
                <a:latin typeface="Times New Roman"/>
                <a:cs typeface="Times New Roman"/>
              </a:rPr>
              <a:t>such </a:t>
            </a:r>
            <a:r>
              <a:rPr dirty="0" sz="1000" spc="-5" i="1">
                <a:latin typeface="Times New Roman"/>
                <a:cs typeface="Times New Roman"/>
              </a:rPr>
              <a:t>that </a:t>
            </a:r>
            <a:r>
              <a:rPr dirty="0" sz="1000" spc="25" b="0" i="1">
                <a:latin typeface="Bookman Old Style"/>
                <a:cs typeface="Bookman Old Style"/>
              </a:rPr>
              <a:t>AA</a:t>
            </a:r>
            <a:r>
              <a:rPr dirty="0" baseline="-11904" sz="1050" spc="37">
                <a:latin typeface="Geometr231 Hv BT"/>
                <a:cs typeface="Geometr231 Hv BT"/>
              </a:rPr>
              <a:t>1</a:t>
            </a:r>
            <a:r>
              <a:rPr dirty="0" sz="1000" spc="25" b="0" i="1">
                <a:latin typeface="Bookman Old Style"/>
                <a:cs typeface="Bookman Old Style"/>
              </a:rPr>
              <a:t>, </a:t>
            </a:r>
            <a:r>
              <a:rPr dirty="0" sz="1000" spc="30" b="0" i="1">
                <a:latin typeface="Bookman Old Style"/>
                <a:cs typeface="Bookman Old Style"/>
              </a:rPr>
              <a:t>BB</a:t>
            </a:r>
            <a:r>
              <a:rPr dirty="0" baseline="-11904" sz="1050" spc="44">
                <a:latin typeface="Geometr231 Hv BT"/>
                <a:cs typeface="Geometr231 Hv BT"/>
              </a:rPr>
              <a:t>1</a:t>
            </a:r>
            <a:r>
              <a:rPr dirty="0" sz="1000" spc="30" b="0" i="1">
                <a:latin typeface="Bookman Old Style"/>
                <a:cs typeface="Bookman Old Style"/>
              </a:rPr>
              <a:t>, </a:t>
            </a:r>
            <a:r>
              <a:rPr dirty="0" sz="1000" spc="10" b="0" i="1">
                <a:latin typeface="Bookman Old Style"/>
                <a:cs typeface="Bookman Old Style"/>
              </a:rPr>
              <a:t>CC</a:t>
            </a:r>
            <a:r>
              <a:rPr dirty="0" baseline="-11904" sz="1050" spc="15">
                <a:latin typeface="Geometr231 Hv BT"/>
                <a:cs typeface="Geometr231 Hv BT"/>
              </a:rPr>
              <a:t>1  </a:t>
            </a:r>
            <a:r>
              <a:rPr dirty="0" sz="1000" spc="-5" i="1">
                <a:latin typeface="Times New Roman"/>
                <a:cs typeface="Times New Roman"/>
              </a:rPr>
              <a:t>meet </a:t>
            </a:r>
            <a:r>
              <a:rPr dirty="0" sz="1000" i="1">
                <a:latin typeface="Times New Roman"/>
                <a:cs typeface="Times New Roman"/>
              </a:rPr>
              <a:t>at </a:t>
            </a:r>
            <a:r>
              <a:rPr dirty="0" sz="1000" spc="-5" i="1">
                <a:latin typeface="Times New Roman"/>
                <a:cs typeface="Times New Roman"/>
              </a:rPr>
              <a:t>a </a:t>
            </a:r>
            <a:r>
              <a:rPr dirty="0" sz="1000" i="1">
                <a:latin typeface="Times New Roman"/>
                <a:cs typeface="Times New Roman"/>
              </a:rPr>
              <a:t>point </a:t>
            </a:r>
            <a:r>
              <a:rPr dirty="0" sz="1000" spc="5" b="0" i="1">
                <a:latin typeface="Bookman Old Style"/>
                <a:cs typeface="Bookman Old Style"/>
              </a:rPr>
              <a:t>O</a:t>
            </a:r>
            <a:r>
              <a:rPr dirty="0" sz="1000" spc="5" i="1">
                <a:latin typeface="Times New Roman"/>
                <a:cs typeface="Times New Roman"/>
              </a:rPr>
              <a:t>. </a:t>
            </a:r>
            <a:r>
              <a:rPr dirty="0" sz="1000" spc="-5" i="1">
                <a:latin typeface="Times New Roman"/>
                <a:cs typeface="Times New Roman"/>
              </a:rPr>
              <a:t>(The </a:t>
            </a:r>
            <a:r>
              <a:rPr dirty="0" sz="1000" spc="-10" i="1">
                <a:latin typeface="Times New Roman"/>
                <a:cs typeface="Times New Roman"/>
              </a:rPr>
              <a:t>two </a:t>
            </a:r>
            <a:r>
              <a:rPr dirty="0" sz="1000" spc="-5" i="1">
                <a:latin typeface="Times New Roman"/>
                <a:cs typeface="Times New Roman"/>
              </a:rPr>
              <a:t>triangles </a:t>
            </a:r>
            <a:r>
              <a:rPr dirty="0" sz="1000" spc="-15" i="1">
                <a:latin typeface="Times New Roman"/>
                <a:cs typeface="Times New Roman"/>
              </a:rPr>
              <a:t>are </a:t>
            </a:r>
            <a:r>
              <a:rPr dirty="0" sz="1000" spc="-5" i="1">
                <a:latin typeface="Times New Roman"/>
                <a:cs typeface="Times New Roman"/>
              </a:rPr>
              <a:t>said to </a:t>
            </a:r>
            <a:r>
              <a:rPr dirty="0" sz="1000" i="1">
                <a:latin typeface="Times New Roman"/>
                <a:cs typeface="Times New Roman"/>
              </a:rPr>
              <a:t>be </a:t>
            </a:r>
            <a:r>
              <a:rPr dirty="0" sz="1000" spc="-5" i="1">
                <a:latin typeface="Times New Roman"/>
                <a:cs typeface="Times New Roman"/>
              </a:rPr>
              <a:t>perspective </a:t>
            </a:r>
            <a:r>
              <a:rPr dirty="0" sz="1000" spc="-20" i="1">
                <a:latin typeface="Times New Roman"/>
                <a:cs typeface="Times New Roman"/>
              </a:rPr>
              <a:t>from </a:t>
            </a:r>
            <a:r>
              <a:rPr dirty="0" sz="1000" spc="-5" i="1">
                <a:latin typeface="Times New Roman"/>
                <a:cs typeface="Times New Roman"/>
              </a:rPr>
              <a:t>the </a:t>
            </a:r>
            <a:r>
              <a:rPr dirty="0" sz="1000" i="1">
                <a:latin typeface="Times New Roman"/>
                <a:cs typeface="Times New Roman"/>
              </a:rPr>
              <a:t>point </a:t>
            </a:r>
            <a:r>
              <a:rPr dirty="0" sz="1000" spc="-5" i="1">
                <a:latin typeface="Times New Roman"/>
                <a:cs typeface="Times New Roman"/>
              </a:rPr>
              <a:t>O.) Let </a:t>
            </a:r>
            <a:r>
              <a:rPr dirty="0" sz="1000" spc="95" b="0" i="1">
                <a:latin typeface="Bookman Old Style"/>
                <a:cs typeface="Bookman Old Style"/>
              </a:rPr>
              <a:t>L </a:t>
            </a:r>
            <a:r>
              <a:rPr dirty="0" sz="1000" i="1">
                <a:latin typeface="Times New Roman"/>
                <a:cs typeface="Times New Roman"/>
              </a:rPr>
              <a:t>be </a:t>
            </a:r>
            <a:r>
              <a:rPr dirty="0" sz="1000" spc="-5" i="1">
                <a:latin typeface="Times New Roman"/>
                <a:cs typeface="Times New Roman"/>
              </a:rPr>
              <a:t>the  </a:t>
            </a:r>
            <a:r>
              <a:rPr dirty="0" sz="1000" spc="-5" i="1">
                <a:latin typeface="Times New Roman"/>
                <a:cs typeface="Times New Roman"/>
              </a:rPr>
              <a:t>intersection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35" b="0" i="1">
                <a:latin typeface="Bookman Old Style"/>
                <a:cs typeface="Bookman Old Style"/>
              </a:rPr>
              <a:t>BC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20" b="0" i="1">
                <a:latin typeface="Bookman Old Style"/>
                <a:cs typeface="Bookman Old Style"/>
              </a:rPr>
              <a:t>B</a:t>
            </a:r>
            <a:r>
              <a:rPr dirty="0" baseline="-11904" sz="1050" spc="30">
                <a:latin typeface="Geometr231 Hv BT"/>
                <a:cs typeface="Geometr231 Hv BT"/>
              </a:rPr>
              <a:t>1</a:t>
            </a:r>
            <a:r>
              <a:rPr dirty="0" sz="1000" spc="20" b="0" i="1">
                <a:latin typeface="Bookman Old Style"/>
                <a:cs typeface="Bookman Old Style"/>
              </a:rPr>
              <a:t>C</a:t>
            </a:r>
            <a:r>
              <a:rPr dirty="0" baseline="-11904" sz="1050" spc="30">
                <a:latin typeface="Geometr231 Hv BT"/>
                <a:cs typeface="Geometr231 Hv BT"/>
              </a:rPr>
              <a:t>1</a:t>
            </a:r>
            <a:r>
              <a:rPr dirty="0" sz="1000" spc="20" i="1">
                <a:latin typeface="Times New Roman"/>
                <a:cs typeface="Times New Roman"/>
              </a:rPr>
              <a:t>, </a:t>
            </a:r>
            <a:r>
              <a:rPr dirty="0" sz="1000" spc="105" b="0" i="1">
                <a:latin typeface="Bookman Old Style"/>
                <a:cs typeface="Bookman Old Style"/>
              </a:rPr>
              <a:t>M </a:t>
            </a:r>
            <a:r>
              <a:rPr dirty="0" sz="1000" spc="-5" i="1">
                <a:latin typeface="Times New Roman"/>
                <a:cs typeface="Times New Roman"/>
              </a:rPr>
              <a:t>the intersection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50" b="0" i="1">
                <a:latin typeface="Bookman Old Style"/>
                <a:cs typeface="Bookman Old Style"/>
              </a:rPr>
              <a:t>CA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20" b="0" i="1">
                <a:latin typeface="Bookman Old Style"/>
                <a:cs typeface="Bookman Old Style"/>
              </a:rPr>
              <a:t>C</a:t>
            </a:r>
            <a:r>
              <a:rPr dirty="0" baseline="-11904" sz="1050" spc="30">
                <a:latin typeface="Geometr231 Hv BT"/>
                <a:cs typeface="Geometr231 Hv BT"/>
              </a:rPr>
              <a:t>1</a:t>
            </a:r>
            <a:r>
              <a:rPr dirty="0" sz="1000" spc="20" b="0" i="1">
                <a:latin typeface="Bookman Old Style"/>
                <a:cs typeface="Bookman Old Style"/>
              </a:rPr>
              <a:t>A</a:t>
            </a:r>
            <a:r>
              <a:rPr dirty="0" baseline="-11904" sz="1050" spc="30">
                <a:latin typeface="Geometr231 Hv BT"/>
                <a:cs typeface="Geometr231 Hv BT"/>
              </a:rPr>
              <a:t>1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75" b="0" i="1">
                <a:latin typeface="Bookman Old Style"/>
                <a:cs typeface="Bookman Old Style"/>
              </a:rPr>
              <a:t>N </a:t>
            </a:r>
            <a:r>
              <a:rPr dirty="0" sz="1000" spc="-5" i="1">
                <a:latin typeface="Times New Roman"/>
                <a:cs typeface="Times New Roman"/>
              </a:rPr>
              <a:t>the intersection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35" b="0" i="1">
                <a:latin typeface="Bookman Old Style"/>
                <a:cs typeface="Bookman Old Style"/>
              </a:rPr>
              <a:t>AB 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30" b="0" i="1">
                <a:latin typeface="Bookman Old Style"/>
                <a:cs typeface="Bookman Old Style"/>
              </a:rPr>
              <a:t>A</a:t>
            </a:r>
            <a:r>
              <a:rPr dirty="0" baseline="-11904" sz="1050" spc="44">
                <a:latin typeface="Geometr231 Hv BT"/>
                <a:cs typeface="Geometr231 Hv BT"/>
              </a:rPr>
              <a:t>1</a:t>
            </a:r>
            <a:r>
              <a:rPr dirty="0" sz="1000" spc="30" b="0" i="1">
                <a:latin typeface="Bookman Old Style"/>
                <a:cs typeface="Bookman Old Style"/>
              </a:rPr>
              <a:t>B</a:t>
            </a:r>
            <a:r>
              <a:rPr dirty="0" baseline="-11904" sz="1050" spc="44">
                <a:latin typeface="Geometr231 Hv BT"/>
                <a:cs typeface="Geometr231 Hv BT"/>
              </a:rPr>
              <a:t>1</a:t>
            </a:r>
            <a:r>
              <a:rPr dirty="0" sz="1000" spc="30" i="1">
                <a:latin typeface="Times New Roman"/>
                <a:cs typeface="Times New Roman"/>
              </a:rPr>
              <a:t>. </a:t>
            </a:r>
            <a:r>
              <a:rPr dirty="0" sz="1000" spc="-5" i="1">
                <a:latin typeface="Times New Roman"/>
                <a:cs typeface="Times New Roman"/>
              </a:rPr>
              <a:t>Then </a:t>
            </a:r>
            <a:r>
              <a:rPr dirty="0" sz="1000" spc="35" b="0" i="1">
                <a:latin typeface="Bookman Old Style"/>
                <a:cs typeface="Bookman Old Style"/>
              </a:rPr>
              <a:t>L, 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spc="-165" b="0" i="1">
                <a:latin typeface="Bookman Old Style"/>
                <a:cs typeface="Bookman Old Style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75" b="0" i="1">
                <a:latin typeface="Bookman Old Style"/>
                <a:cs typeface="Bookman Old Style"/>
              </a:rPr>
              <a:t>N </a:t>
            </a:r>
            <a:r>
              <a:rPr dirty="0" sz="1000" spc="-15" i="1">
                <a:latin typeface="Times New Roman"/>
                <a:cs typeface="Times New Roman"/>
              </a:rPr>
              <a:t>are collinear.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3769857" y="7043427"/>
            <a:ext cx="5715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3762237" y="7072384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3753094" y="7107438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3743951" y="7140974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736331" y="7176023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3727188" y="7209554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719567" y="7244608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3675371" y="7421396"/>
            <a:ext cx="5715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3667750" y="7450348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3658608" y="7485397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649464" y="7525015"/>
            <a:ext cx="5715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641845" y="7553972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632696" y="7587498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3625076" y="7622542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3615933" y="7657586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3606791" y="7691117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3574788" y="7823713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3565644" y="7858772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3556496" y="7892298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3548876" y="7927347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3669273" y="80919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3859773" y="81590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3955787" y="81940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4054847" y="82291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4150856" y="82641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4341356" y="83312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4658350" y="82504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4630916" y="8201677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4611107" y="8166623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4591293" y="8131574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4571484" y="8096521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4563864" y="80828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4544050" y="80477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4524236" y="80127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4504427" y="79761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4484613" y="79410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263633" y="7547881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243824" y="7512826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213344" y="74594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196576" y="74290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079230" y="72217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059416" y="71851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4039607" y="71501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3830817" y="6822437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3821674" y="6840743"/>
            <a:ext cx="9525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09">
                <a:latin typeface="Verdana"/>
                <a:cs typeface="Verdana"/>
              </a:rPr>
              <a:t>.</a:t>
            </a:r>
            <a:r>
              <a:rPr dirty="0" baseline="5555" sz="750" spc="-15">
                <a:latin typeface="Verdana"/>
                <a:cs typeface="Verdana"/>
              </a:rPr>
              <a:t>.</a:t>
            </a:r>
            <a:r>
              <a:rPr dirty="0" baseline="-11111" sz="750" spc="-10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3814054" y="6875798"/>
            <a:ext cx="12255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09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 </a:t>
            </a:r>
            <a:r>
              <a:rPr dirty="0" baseline="-11111" sz="750" spc="6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3804911" y="6924548"/>
            <a:ext cx="1517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3795768" y="6959607"/>
            <a:ext cx="1809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16666" sz="750" spc="-89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6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3788148" y="6994661"/>
            <a:ext cx="20827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 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70">
                <a:latin typeface="Verdana"/>
                <a:cs typeface="Verdana"/>
              </a:rPr>
              <a:t> </a:t>
            </a:r>
            <a:r>
              <a:rPr dirty="0" baseline="27777" sz="750" spc="-52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3779005" y="7028187"/>
            <a:ext cx="23685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  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80">
                <a:latin typeface="Verdana"/>
                <a:cs typeface="Verdana"/>
              </a:rPr>
              <a:t> </a:t>
            </a:r>
            <a:r>
              <a:rPr dirty="0" baseline="27777" sz="750" spc="-52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3891776" y="7061709"/>
            <a:ext cx="1441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baseline="27777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3899396" y="7095239"/>
            <a:ext cx="1562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65">
                <a:latin typeface="Verdana"/>
                <a:cs typeface="Verdana"/>
              </a:rPr>
              <a:t> </a:t>
            </a:r>
            <a:r>
              <a:rPr dirty="0" baseline="27777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3905493" y="7130288"/>
            <a:ext cx="1701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75">
                <a:latin typeface="Verdana"/>
                <a:cs typeface="Verdana"/>
              </a:rPr>
              <a:t> </a:t>
            </a:r>
            <a:r>
              <a:rPr dirty="0" baseline="27777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3913113" y="71653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919210" y="72003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926830" y="72354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4021316" y="77078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4233153" y="80567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4277350" y="80918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4321547" y="81253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4361170" y="81573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4409936" y="81939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454133" y="82290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498330" y="82625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4242296" y="8296163"/>
            <a:ext cx="3467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797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4586724" y="8285498"/>
            <a:ext cx="162560" cy="172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71120">
              <a:lnSpc>
                <a:spcPts val="48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48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33333" sz="750" spc="22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4537953" y="8357123"/>
            <a:ext cx="231140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47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47625">
              <a:lnSpc>
                <a:spcPts val="475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437370" y="8373887"/>
            <a:ext cx="354330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90"/>
              </a:lnSpc>
              <a:tabLst>
                <a:tab pos="30353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207645">
              <a:lnSpc>
                <a:spcPts val="49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1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4690353" y="8434742"/>
            <a:ext cx="11811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6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27777" sz="750" spc="-13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4717787" y="8471320"/>
            <a:ext cx="11366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27777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27777" sz="750" spc="-262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22222" sz="750" spc="-13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4795510" y="84941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3943594" y="7482242"/>
            <a:ext cx="11366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65">
                <a:latin typeface="Verdana"/>
                <a:cs typeface="Verdana"/>
              </a:rPr>
              <a:t>.</a:t>
            </a:r>
            <a:r>
              <a:rPr dirty="0" sz="500" spc="50">
                <a:latin typeface="Verdana"/>
                <a:cs typeface="Verdana"/>
              </a:rPr>
              <a:t>.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3920733" y="7409093"/>
            <a:ext cx="151765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4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8419">
              <a:lnSpc>
                <a:spcPts val="44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3684514" y="7393957"/>
            <a:ext cx="543560" cy="134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 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307">
                <a:latin typeface="Verdana"/>
                <a:cs typeface="Verdana"/>
              </a:rPr>
              <a:t> </a:t>
            </a:r>
            <a:r>
              <a:rPr dirty="0" baseline="-38888" sz="750" spc="22">
                <a:latin typeface="Verdana"/>
                <a:cs typeface="Verdana"/>
              </a:rPr>
              <a:t>. </a:t>
            </a:r>
            <a:r>
              <a:rPr dirty="0" baseline="-38888" sz="750" spc="307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  </a:t>
            </a:r>
            <a:r>
              <a:rPr dirty="0" baseline="16666" sz="750" spc="22">
                <a:latin typeface="Verdana"/>
                <a:cs typeface="Verdana"/>
              </a:rPr>
              <a:t>.    </a:t>
            </a:r>
            <a:r>
              <a:rPr dirty="0" baseline="16666" sz="750" spc="4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3954264" y="7343559"/>
            <a:ext cx="25527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-27777" sz="750" spc="30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70">
                <a:latin typeface="Verdana"/>
                <a:cs typeface="Verdana"/>
              </a:rPr>
              <a:t> 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4067037" y="7306982"/>
            <a:ext cx="12255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">
                <a:latin typeface="Verdana"/>
                <a:cs typeface="Verdana"/>
              </a:rPr>
              <a:t> 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4080754" y="7273456"/>
            <a:ext cx="8953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3710425" y="7314603"/>
            <a:ext cx="29210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33333" sz="750" spc="-89">
                <a:latin typeface="Verdana"/>
                <a:cs typeface="Verdana"/>
              </a:rPr>
              <a:t>.   </a:t>
            </a:r>
            <a:r>
              <a:rPr dirty="0" baseline="-16666" sz="750" spc="-7">
                <a:latin typeface="Verdana"/>
                <a:cs typeface="Verdana"/>
              </a:rPr>
              <a:t>.</a:t>
            </a:r>
            <a:r>
              <a:rPr dirty="0" baseline="-11111" sz="750" spc="-7">
                <a:latin typeface="Verdana"/>
                <a:cs typeface="Verdana"/>
              </a:rPr>
              <a:t>.</a:t>
            </a:r>
            <a:r>
              <a:rPr dirty="0" baseline="-5555" sz="750" spc="-7">
                <a:latin typeface="Verdana"/>
                <a:cs typeface="Verdana"/>
              </a:rPr>
              <a:t>.</a:t>
            </a:r>
            <a:r>
              <a:rPr dirty="0" sz="500" spc="-5">
                <a:latin typeface="Verdana"/>
                <a:cs typeface="Verdana"/>
              </a:rPr>
              <a:t>.</a:t>
            </a:r>
            <a:r>
              <a:rPr dirty="0" baseline="5555" sz="750" spc="-7">
                <a:latin typeface="Verdana"/>
                <a:cs typeface="Verdana"/>
              </a:rPr>
              <a:t>.</a:t>
            </a:r>
            <a:r>
              <a:rPr dirty="0" baseline="11111" sz="750" spc="-7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3795767" y="79836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3492491" y="8032410"/>
            <a:ext cx="185420" cy="115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10"/>
              </a:lnSpc>
            </a:pP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27777" sz="750" spc="-112">
                <a:latin typeface="Verdana"/>
                <a:cs typeface="Verdana"/>
              </a:rPr>
              <a:t>.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22222" sz="750" spc="-112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  <a:p>
            <a:pPr marL="32384">
              <a:lnSpc>
                <a:spcPts val="31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3369048" y="7991358"/>
            <a:ext cx="226695" cy="111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 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baseline="-16666" sz="750" spc="-44">
                <a:latin typeface="Verdana"/>
                <a:cs typeface="Verdana"/>
              </a:rPr>
              <a:t>.  </a:t>
            </a:r>
            <a:r>
              <a:rPr dirty="0" baseline="-16666" sz="750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3288274" y="7959256"/>
            <a:ext cx="12255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3135874" y="7910490"/>
            <a:ext cx="15049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 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3093204" y="78845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2992617" y="7858673"/>
            <a:ext cx="13652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67">
                <a:latin typeface="Verdana"/>
                <a:cs typeface="Verdana"/>
              </a:rPr>
              <a:t>..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baseline="-16666" sz="750" spc="-44">
                <a:latin typeface="Verdana"/>
                <a:cs typeface="Verdana"/>
              </a:rPr>
              <a:t>..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2920991" y="7832762"/>
            <a:ext cx="755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2797548" y="7783996"/>
            <a:ext cx="12763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2658865" y="7756562"/>
            <a:ext cx="17018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127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..</a:t>
            </a:r>
            <a:r>
              <a:rPr dirty="0" sz="500" spc="-45">
                <a:latin typeface="Verdana"/>
                <a:cs typeface="Verdana"/>
              </a:rPr>
              <a:t>.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2645148" y="77245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2596377" y="7652932"/>
            <a:ext cx="12446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2742685" y="76315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2815838" y="7590449"/>
            <a:ext cx="12446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2962137" y="75691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3035291" y="7527962"/>
            <a:ext cx="12446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3180071" y="75066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3253225" y="7485292"/>
            <a:ext cx="952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3326374" y="7444141"/>
            <a:ext cx="12446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3472676" y="7404518"/>
            <a:ext cx="120014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9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3545830" y="7360321"/>
            <a:ext cx="288925" cy="135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22">
                <a:latin typeface="Verdana"/>
                <a:cs typeface="Verdana"/>
              </a:rPr>
              <a:t>.  </a:t>
            </a:r>
            <a:r>
              <a:rPr dirty="0" baseline="-16666" sz="750" spc="22">
                <a:latin typeface="Verdana"/>
                <a:cs typeface="Verdana"/>
              </a:rPr>
              <a:t>. 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-11111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r>
              <a:rPr dirty="0" baseline="-16666" sz="750" spc="-172">
                <a:latin typeface="Verdana"/>
                <a:cs typeface="Verdana"/>
              </a:rPr>
              <a:t> 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3913113" y="7652932"/>
            <a:ext cx="15176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2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3925308" y="7637733"/>
            <a:ext cx="1333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26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3940547" y="7587398"/>
            <a:ext cx="11048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3955788" y="7555395"/>
            <a:ext cx="895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3978647" y="7508152"/>
            <a:ext cx="185420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33333" sz="750" spc="-30">
                <a:latin typeface="Verdana"/>
                <a:cs typeface="Verdana"/>
              </a:rPr>
              <a:t> 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4131047" y="75767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4198104" y="7610257"/>
            <a:ext cx="1485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95">
                <a:latin typeface="Verdana"/>
                <a:cs typeface="Verdana"/>
              </a:rPr>
              <a:t> </a:t>
            </a:r>
            <a:r>
              <a:rPr dirty="0" baseline="22222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4266684" y="7643789"/>
            <a:ext cx="952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4333737" y="76788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4350504" y="7712368"/>
            <a:ext cx="156210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4370313" y="7745894"/>
            <a:ext cx="205104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30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4393174" y="7857149"/>
            <a:ext cx="107314" cy="115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4313928" y="7858672"/>
            <a:ext cx="1670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37">
                <a:latin typeface="Verdana"/>
                <a:cs typeface="Verdana"/>
              </a:rPr>
              <a:t>..</a:t>
            </a:r>
            <a:r>
              <a:rPr dirty="0" baseline="-11111" sz="750" spc="7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33333" sz="750" spc="-8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4230108" y="7892198"/>
            <a:ext cx="290195" cy="115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9395" algn="l"/>
              </a:tabLst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3955788" y="7957733"/>
            <a:ext cx="276860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48895">
              <a:lnSpc>
                <a:spcPts val="535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82">
                <a:latin typeface="Verdana"/>
                <a:cs typeface="Verdana"/>
              </a:rPr>
              <a:t> </a:t>
            </a:r>
            <a:r>
              <a:rPr dirty="0" baseline="33333" sz="750" spc="-8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algn="r" marR="5080">
              <a:lnSpc>
                <a:spcPts val="53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2604001" y="76925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2730495" y="77001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2983477" y="77154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3109966" y="7730654"/>
            <a:ext cx="1778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5555" sz="750" spc="209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3362954" y="77382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3487920" y="7753514"/>
            <a:ext cx="17780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104">
                <a:latin typeface="Verdana"/>
                <a:cs typeface="Verdana"/>
              </a:rPr>
              <a:t> 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..</a:t>
            </a:r>
            <a:r>
              <a:rPr dirty="0" baseline="22222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3867397" y="77687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3740903" y="7774851"/>
            <a:ext cx="3378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307">
                <a:latin typeface="Verdana"/>
                <a:cs typeface="Verdana"/>
              </a:rPr>
              <a:t> </a:t>
            </a:r>
            <a:r>
              <a:rPr dirty="0" baseline="5555" sz="750" spc="37">
                <a:latin typeface="Verdana"/>
                <a:cs typeface="Verdana"/>
              </a:rPr>
              <a:t>.</a:t>
            </a:r>
            <a:r>
              <a:rPr dirty="0" baseline="44444" sz="750" spc="37">
                <a:latin typeface="Verdana"/>
                <a:cs typeface="Verdana"/>
              </a:rPr>
              <a:t>. 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3881110" y="7783995"/>
            <a:ext cx="2901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 . </a:t>
            </a:r>
            <a:r>
              <a:rPr dirty="0" baseline="5555" sz="750" spc="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4373363" y="7812951"/>
            <a:ext cx="2781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7804" algn="l"/>
              </a:tabLst>
            </a:pP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22222" sz="750" spc="-13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3614409" y="7319683"/>
            <a:ext cx="38354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4805" algn="l"/>
              </a:tabLst>
            </a:pPr>
            <a:r>
              <a:rPr dirty="0" baseline="3968" sz="1050" spc="254" i="1">
                <a:latin typeface="Times New Roman"/>
                <a:cs typeface="Times New Roman"/>
              </a:rPr>
              <a:t>A</a:t>
            </a:r>
            <a:r>
              <a:rPr dirty="0" baseline="3968" sz="1050" spc="-135" i="1">
                <a:latin typeface="Times New Roman"/>
                <a:cs typeface="Times New Roman"/>
              </a:rPr>
              <a:t> </a:t>
            </a: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120">
                <a:latin typeface="Verdana"/>
                <a:cs typeface="Verdana"/>
              </a:rPr>
              <a:t> 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3986267" y="7478178"/>
            <a:ext cx="29781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9079" algn="l"/>
              </a:tabLst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135">
                <a:latin typeface="Verdana"/>
                <a:cs typeface="Verdana"/>
              </a:rPr>
              <a:t> </a:t>
            </a:r>
            <a:r>
              <a:rPr dirty="0" baseline="3968" sz="1050" spc="254" i="1">
                <a:latin typeface="Times New Roman"/>
                <a:cs typeface="Times New Roman"/>
              </a:rPr>
              <a:t>B</a:t>
            </a:r>
            <a:r>
              <a:rPr dirty="0" baseline="3968" sz="1050" i="1">
                <a:latin typeface="Times New Roman"/>
                <a:cs typeface="Times New Roman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3932927" y="7243482"/>
            <a:ext cx="307340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0">
                <a:latin typeface="Verdana"/>
                <a:cs typeface="Verdana"/>
              </a:rPr>
              <a:t>.</a:t>
            </a:r>
            <a:r>
              <a:rPr dirty="0" baseline="-11111" sz="750" spc="30">
                <a:latin typeface="Verdana"/>
                <a:cs typeface="Verdana"/>
              </a:rPr>
              <a:t>.</a:t>
            </a:r>
            <a:r>
              <a:rPr dirty="0" baseline="-5555" sz="750" spc="30">
                <a:latin typeface="Verdana"/>
                <a:cs typeface="Verdana"/>
              </a:rPr>
              <a:t>.</a:t>
            </a:r>
            <a:r>
              <a:rPr dirty="0" sz="500" spc="20">
                <a:latin typeface="Verdana"/>
                <a:cs typeface="Verdana"/>
              </a:rPr>
              <a:t>.</a:t>
            </a:r>
            <a:r>
              <a:rPr dirty="0" baseline="5555" sz="750" spc="30">
                <a:latin typeface="Verdana"/>
                <a:cs typeface="Verdana"/>
              </a:rPr>
              <a:t>.</a:t>
            </a:r>
            <a:r>
              <a:rPr dirty="0" baseline="11111" sz="750" spc="30">
                <a:latin typeface="Verdana"/>
                <a:cs typeface="Verdana"/>
              </a:rPr>
              <a:t>.</a:t>
            </a:r>
            <a:r>
              <a:rPr dirty="0" baseline="11111" sz="750" spc="-19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42">
                <a:latin typeface="Verdana"/>
                <a:cs typeface="Verdana"/>
              </a:rPr>
              <a:t> </a:t>
            </a:r>
            <a:r>
              <a:rPr dirty="0" baseline="15873" sz="1050" spc="150" i="1">
                <a:latin typeface="Times New Roman"/>
                <a:cs typeface="Times New Roman"/>
              </a:rPr>
              <a:t>C</a:t>
            </a:r>
            <a:endParaRPr baseline="15873" sz="1050">
              <a:latin typeface="Times New Roman"/>
              <a:cs typeface="Times New Roman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3413242" y="8107592"/>
            <a:ext cx="40767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8935" algn="l"/>
              </a:tabLst>
            </a:pPr>
            <a:r>
              <a:rPr dirty="0" sz="700" spc="170" i="1">
                <a:latin typeface="Times New Roman"/>
                <a:cs typeface="Times New Roman"/>
              </a:rPr>
              <a:t>A</a:t>
            </a:r>
            <a:r>
              <a:rPr dirty="0" sz="700" spc="170" i="1">
                <a:latin typeface="Times New Roman"/>
                <a:cs typeface="Times New Roman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3489442" y="8145181"/>
            <a:ext cx="685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0">
                <a:latin typeface="Verdana"/>
                <a:cs typeface="Verdana"/>
              </a:rPr>
              <a:t>1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3940547" y="7752098"/>
            <a:ext cx="70802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04470">
              <a:lnSpc>
                <a:spcPts val="535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20"/>
              </a:lnSpc>
              <a:tabLst>
                <a:tab pos="318770" algn="l"/>
              </a:tabLst>
            </a:pPr>
            <a:r>
              <a:rPr dirty="0" baseline="-16666" sz="750" spc="22">
                <a:latin typeface="Verdana"/>
                <a:cs typeface="Verdana"/>
              </a:rPr>
              <a:t>.  </a:t>
            </a:r>
            <a:r>
              <a:rPr dirty="0" baseline="-16666" sz="750" spc="4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16666" sz="750" spc="22">
                <a:latin typeface="Verdana"/>
                <a:cs typeface="Verdana"/>
              </a:rPr>
              <a:t>. </a:t>
            </a:r>
            <a:r>
              <a:rPr dirty="0" baseline="16666" sz="750" spc="307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33333" sz="750" spc="22">
                <a:latin typeface="Verdana"/>
                <a:cs typeface="Verdana"/>
              </a:rPr>
              <a:t>. </a:t>
            </a:r>
            <a:r>
              <a:rPr dirty="0" baseline="33333" sz="750" spc="30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73025">
              <a:lnSpc>
                <a:spcPts val="375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r>
              <a:rPr dirty="0" baseline="33333" sz="750" spc="-225">
                <a:latin typeface="Verdana"/>
                <a:cs typeface="Verdana"/>
              </a:rPr>
              <a:t> </a:t>
            </a:r>
            <a:r>
              <a:rPr dirty="0" sz="700" spc="170" i="1">
                <a:latin typeface="Times New Roman"/>
                <a:cs typeface="Times New Roman"/>
              </a:rPr>
              <a:t>B</a:t>
            </a:r>
            <a:endParaRPr sz="700">
              <a:latin typeface="Times New Roman"/>
              <a:cs typeface="Times New Roman"/>
            </a:endParaRPr>
          </a:p>
          <a:p>
            <a:pPr marL="128270">
              <a:lnSpc>
                <a:spcPts val="2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4010650" y="7922677"/>
            <a:ext cx="22479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89">
                <a:latin typeface="Verdana"/>
                <a:cs typeface="Verdana"/>
              </a:rPr>
              <a:t>..</a:t>
            </a:r>
            <a:r>
              <a:rPr dirty="0" baseline="5555" sz="750" spc="-89">
                <a:latin typeface="Verdana"/>
                <a:cs typeface="Verdana"/>
              </a:rPr>
              <a:t>..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 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1</a:t>
            </a:r>
            <a:r>
              <a:rPr dirty="0" baseline="16666" sz="750" spc="-172">
                <a:latin typeface="Verdana"/>
                <a:cs typeface="Verdana"/>
              </a:rPr>
              <a:t>..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4844274" y="8537359"/>
            <a:ext cx="14160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150" i="1">
                <a:latin typeface="Times New Roman"/>
                <a:cs typeface="Times New Roman"/>
              </a:rPr>
              <a:t>C</a:t>
            </a:r>
            <a:r>
              <a:rPr dirty="0" sz="500" spc="20">
                <a:latin typeface="Verdana"/>
                <a:cs typeface="Verdana"/>
              </a:rPr>
              <a:t>1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3804909" y="7668678"/>
            <a:ext cx="139700" cy="157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3809" sz="1050" spc="232" i="1">
                <a:latin typeface="Times New Roman"/>
                <a:cs typeface="Times New Roman"/>
              </a:rPr>
              <a:t>L</a:t>
            </a:r>
            <a:r>
              <a:rPr dirty="0" baseline="-23809" sz="1050" spc="-179" i="1">
                <a:latin typeface="Times New Roman"/>
                <a:cs typeface="Times New Roman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3811006" y="6726851"/>
            <a:ext cx="10287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95" i="1">
                <a:latin typeface="Times New Roman"/>
                <a:cs typeface="Times New Roman"/>
              </a:rPr>
              <a:t>O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4452611" y="7781455"/>
            <a:ext cx="305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 </a:t>
            </a:r>
            <a:r>
              <a:rPr dirty="0" baseline="11111" sz="750" spc="15">
                <a:latin typeface="Verdana"/>
                <a:cs typeface="Verdana"/>
              </a:rPr>
              <a:t>.</a:t>
            </a:r>
            <a:r>
              <a:rPr dirty="0" baseline="16666" sz="750" spc="15">
                <a:latin typeface="Verdana"/>
                <a:cs typeface="Verdana"/>
              </a:rPr>
              <a:t>.</a:t>
            </a:r>
            <a:r>
              <a:rPr dirty="0" baseline="16666" sz="750" spc="-209">
                <a:latin typeface="Verdana"/>
                <a:cs typeface="Verdana"/>
              </a:rPr>
              <a:t> </a:t>
            </a:r>
            <a:r>
              <a:rPr dirty="0" baseline="2777" sz="1500" spc="37">
                <a:latin typeface="Lucida Sans Unicode"/>
                <a:cs typeface="Lucida Sans Unicode"/>
              </a:rPr>
              <a:t>•</a:t>
            </a:r>
            <a:r>
              <a:rPr dirty="0" baseline="3968" sz="1050" spc="37" i="1">
                <a:latin typeface="Times New Roman"/>
                <a:cs typeface="Times New Roman"/>
              </a:rPr>
              <a:t>N</a:t>
            </a:r>
            <a:endParaRPr baseline="3968" sz="1050">
              <a:latin typeface="Times New Roman"/>
              <a:cs typeface="Times New Roman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2415020" y="7651916"/>
            <a:ext cx="493395" cy="258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54025" algn="l"/>
              </a:tabLst>
            </a:pPr>
            <a:r>
              <a:rPr dirty="0" sz="700" spc="175" i="1">
                <a:latin typeface="Times New Roman"/>
                <a:cs typeface="Times New Roman"/>
              </a:rPr>
              <a:t>M</a:t>
            </a:r>
            <a:r>
              <a:rPr dirty="0" sz="700" spc="-75" i="1">
                <a:latin typeface="Times New Roman"/>
                <a:cs typeface="Times New Roman"/>
              </a:rPr>
              <a:t> </a:t>
            </a:r>
            <a:r>
              <a:rPr dirty="0" sz="1000" spc="-135">
                <a:latin typeface="Lucida Sans Unicode"/>
                <a:cs typeface="Lucida Sans Unicode"/>
              </a:rPr>
              <a:t>•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3582408" y="7729639"/>
            <a:ext cx="29972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1145" algn="l"/>
              </a:tabLst>
            </a:pPr>
            <a:r>
              <a:rPr dirty="0" baseline="-16666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1000" spc="-515">
                <a:latin typeface="Lucida Sans Unicode"/>
                <a:cs typeface="Lucida Sans Unicode"/>
              </a:rPr>
              <a:t>•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2445500" y="8735479"/>
            <a:ext cx="270002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6.6: </a:t>
            </a:r>
            <a:r>
              <a:rPr dirty="0" sz="1000" spc="-40">
                <a:latin typeface="Times New Roman"/>
                <a:cs typeface="Times New Roman"/>
              </a:rPr>
              <a:t>Two </a:t>
            </a:r>
            <a:r>
              <a:rPr dirty="0" sz="1000" spc="-5">
                <a:latin typeface="Times New Roman"/>
                <a:cs typeface="Times New Roman"/>
              </a:rPr>
              <a:t>triangles in perspective from a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point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762000"/>
            <a:ext cx="142430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6.3.  </a:t>
            </a:r>
            <a:r>
              <a:rPr dirty="0" sz="1000" spc="-20">
                <a:latin typeface="Times New Roman"/>
                <a:cs typeface="Times New Roman"/>
              </a:rPr>
              <a:t>PAPPUS’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70167" y="76200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5</a:t>
            </a:r>
            <a:r>
              <a:rPr dirty="0" sz="1000" spc="-5">
                <a:latin typeface="Times New Roman"/>
                <a:cs typeface="Times New Roman"/>
              </a:rPr>
              <a:t>5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7460" y="1117094"/>
            <a:ext cx="401383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Proof</a:t>
            </a:r>
            <a:r>
              <a:rPr dirty="0" sz="1000" spc="-5">
                <a:latin typeface="Times New Roman"/>
                <a:cs typeface="Times New Roman"/>
              </a:rPr>
              <a:t>. The line </a:t>
            </a:r>
            <a:r>
              <a:rPr dirty="0" sz="1000" spc="30" b="0" i="1">
                <a:latin typeface="Bookman Old Style"/>
                <a:cs typeface="Bookman Old Style"/>
              </a:rPr>
              <a:t>LB</a:t>
            </a:r>
            <a:r>
              <a:rPr dirty="0" baseline="-11904" sz="1050" spc="44">
                <a:latin typeface="Geometr231 Hv BT"/>
                <a:cs typeface="Geometr231 Hv BT"/>
              </a:rPr>
              <a:t>1</a:t>
            </a:r>
            <a:r>
              <a:rPr dirty="0" sz="1000" spc="30" b="0" i="1">
                <a:latin typeface="Bookman Old Style"/>
                <a:cs typeface="Bookman Old Style"/>
              </a:rPr>
              <a:t>C</a:t>
            </a:r>
            <a:r>
              <a:rPr dirty="0" baseline="-11904" sz="1050" spc="44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cuts </a:t>
            </a:r>
            <a:r>
              <a:rPr dirty="0" sz="1000" spc="45">
                <a:latin typeface="Lucida Sans Unicode"/>
                <a:cs typeface="Lucida Sans Unicode"/>
              </a:rPr>
              <a:t>△</a:t>
            </a:r>
            <a:r>
              <a:rPr dirty="0" sz="1000" spc="45" b="0" i="1">
                <a:latin typeface="Bookman Old Style"/>
                <a:cs typeface="Bookman Old Style"/>
              </a:rPr>
              <a:t>OBC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35" b="0" i="1">
                <a:latin typeface="Bookman Old Style"/>
                <a:cs typeface="Bookman Old Style"/>
              </a:rPr>
              <a:t>L, </a:t>
            </a:r>
            <a:r>
              <a:rPr dirty="0" sz="1000" spc="15" b="0" i="1">
                <a:latin typeface="Bookman Old Style"/>
                <a:cs typeface="Bookman Old Style"/>
              </a:rPr>
              <a:t>B</a:t>
            </a:r>
            <a:r>
              <a:rPr dirty="0" baseline="-11904" sz="1050" spc="22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0" b="0" i="1">
                <a:latin typeface="Bookman Old Style"/>
                <a:cs typeface="Bookman Old Style"/>
              </a:rPr>
              <a:t>C</a:t>
            </a:r>
            <a:r>
              <a:rPr dirty="0" baseline="-11904" sz="1050" spc="15">
                <a:latin typeface="Geometr231 Hv BT"/>
                <a:cs typeface="Geometr231 Hv BT"/>
              </a:rPr>
              <a:t>1</a:t>
            </a:r>
            <a:r>
              <a:rPr dirty="0" sz="1000" spc="1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By Menelaus’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45383" y="1550568"/>
            <a:ext cx="188975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454755" y="1550568"/>
            <a:ext cx="248412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132837" y="1373123"/>
            <a:ext cx="950594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2150" algn="l"/>
              </a:tabLst>
            </a:pPr>
            <a:r>
              <a:rPr dirty="0" sz="1000" spc="75" b="0" i="1">
                <a:latin typeface="Bookman Old Style"/>
                <a:cs typeface="Bookman Old Style"/>
              </a:rPr>
              <a:t>B</a:t>
            </a:r>
            <a:r>
              <a:rPr dirty="0" sz="1000" spc="95" b="0" i="1">
                <a:latin typeface="Bookman Old Style"/>
                <a:cs typeface="Bookman Old Style"/>
              </a:rPr>
              <a:t>L</a:t>
            </a:r>
            <a:r>
              <a:rPr dirty="0" sz="1000" b="0" i="1">
                <a:latin typeface="Bookman Old Style"/>
                <a:cs typeface="Bookman Old Style"/>
              </a:rPr>
              <a:t>  </a:t>
            </a:r>
            <a:r>
              <a:rPr dirty="0" sz="1000" spc="55" b="0" i="1">
                <a:latin typeface="Bookman Old Style"/>
                <a:cs typeface="Bookman Old Style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C</a:t>
            </a:r>
            <a:r>
              <a:rPr dirty="0" sz="1000" spc="-15" b="0" i="1">
                <a:latin typeface="Bookman Old Style"/>
                <a:cs typeface="Bookman Old Style"/>
              </a:rPr>
              <a:t>C</a:t>
            </a:r>
            <a:r>
              <a:rPr dirty="0" baseline="-11904" sz="1050" spc="-7">
                <a:latin typeface="Geometr231 Hv BT"/>
                <a:cs typeface="Geometr231 Hv BT"/>
              </a:rPr>
              <a:t>1</a:t>
            </a:r>
            <a:r>
              <a:rPr dirty="0" baseline="-11904" sz="1050">
                <a:latin typeface="Geometr231 Hv BT"/>
                <a:cs typeface="Geometr231 Hv BT"/>
              </a:rPr>
              <a:t>	</a:t>
            </a:r>
            <a:r>
              <a:rPr dirty="0" sz="1000" spc="10" b="0" i="1">
                <a:latin typeface="Bookman Old Style"/>
                <a:cs typeface="Bookman Old Style"/>
              </a:rPr>
              <a:t>O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baseline="-11904" sz="1050" spc="-7">
                <a:latin typeface="Geometr231 Hv BT"/>
                <a:cs typeface="Geometr231 Hv BT"/>
              </a:rPr>
              <a:t>1</a:t>
            </a:r>
            <a:endParaRPr baseline="-11904" sz="1050">
              <a:latin typeface="Geometr231 Hv BT"/>
              <a:cs typeface="Geometr231 Hv B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823563" y="1550568"/>
            <a:ext cx="256032" cy="6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532125" y="1601721"/>
            <a:ext cx="45085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87350" algn="l"/>
              </a:tabLst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34360" y="1458465"/>
            <a:ext cx="133921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1500" spc="67" b="0" i="1">
                <a:latin typeface="Bookman Old Style"/>
                <a:cs typeface="Bookman Old Style"/>
              </a:rPr>
              <a:t>LC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5">
                <a:latin typeface="Lucida Sans Unicode"/>
                <a:cs typeface="Lucida Sans Unicode"/>
              </a:rPr>
              <a:t> </a:t>
            </a:r>
            <a:r>
              <a:rPr dirty="0" baseline="-38888" sz="1500" spc="-15" b="0" i="1">
                <a:latin typeface="Bookman Old Style"/>
                <a:cs typeface="Bookman Old Style"/>
              </a:rPr>
              <a:t>C  </a:t>
            </a:r>
            <a:r>
              <a:rPr dirty="0" baseline="-38888" sz="1500" spc="-7" b="0" i="1">
                <a:latin typeface="Bookman Old Style"/>
                <a:cs typeface="Bookman Old Style"/>
              </a:rPr>
              <a:t>O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5">
                <a:latin typeface="Lucida Sans Unicode"/>
                <a:cs typeface="Lucida Sans Unicode"/>
              </a:rPr>
              <a:t> </a:t>
            </a:r>
            <a:r>
              <a:rPr dirty="0" baseline="-38888" sz="1500" spc="52" b="0" i="1">
                <a:latin typeface="Bookman Old Style"/>
                <a:cs typeface="Bookman Old Style"/>
              </a:rPr>
              <a:t>B B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135">
                <a:latin typeface="Tahoma"/>
                <a:cs typeface="Tahoma"/>
              </a:rPr>
              <a:t> </a:t>
            </a:r>
            <a:r>
              <a:rPr dirty="0" sz="1000" spc="-30">
                <a:latin typeface="Lucida Sans Unicode"/>
                <a:cs typeface="Lucida Sans Unicode"/>
              </a:rPr>
              <a:t>−</a:t>
            </a:r>
            <a:r>
              <a:rPr dirty="0" sz="1000" spc="-30">
                <a:latin typeface="Tahoma"/>
                <a:cs typeface="Tahoma"/>
              </a:rPr>
              <a:t>1</a:t>
            </a:r>
            <a:r>
              <a:rPr dirty="0" sz="1000" spc="-30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67454" y="1793744"/>
            <a:ext cx="505714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Times New Roman"/>
                <a:cs typeface="Times New Roman"/>
              </a:rPr>
              <a:t>Similarly,  </a:t>
            </a:r>
            <a:r>
              <a:rPr dirty="0" sz="1000" spc="-5">
                <a:latin typeface="Times New Roman"/>
                <a:cs typeface="Times New Roman"/>
              </a:rPr>
              <a:t>the lines  </a:t>
            </a:r>
            <a:r>
              <a:rPr dirty="0" sz="1000" spc="55" b="0" i="1">
                <a:latin typeface="Bookman Old Style"/>
                <a:cs typeface="Bookman Old Style"/>
              </a:rPr>
              <a:t>MA</a:t>
            </a:r>
            <a:r>
              <a:rPr dirty="0" baseline="-11904" sz="1050" spc="82">
                <a:latin typeface="Geometr231 Hv BT"/>
                <a:cs typeface="Geometr231 Hv BT"/>
              </a:rPr>
              <a:t>1</a:t>
            </a:r>
            <a:r>
              <a:rPr dirty="0" sz="1000" spc="55" b="0" i="1">
                <a:latin typeface="Bookman Old Style"/>
                <a:cs typeface="Bookman Old Style"/>
              </a:rPr>
              <a:t>C</a:t>
            </a:r>
            <a:r>
              <a:rPr dirty="0" baseline="-11904" sz="1050" spc="82">
                <a:latin typeface="Geometr231 Hv BT"/>
                <a:cs typeface="Geometr231 Hv BT"/>
              </a:rPr>
              <a:t>1  </a:t>
            </a:r>
            <a:r>
              <a:rPr dirty="0" sz="1000" spc="-5">
                <a:latin typeface="Times New Roman"/>
                <a:cs typeface="Times New Roman"/>
              </a:rPr>
              <a:t>and  </a:t>
            </a:r>
            <a:r>
              <a:rPr dirty="0" sz="1000" spc="60" b="0" i="1">
                <a:latin typeface="Bookman Old Style"/>
                <a:cs typeface="Bookman Old Style"/>
              </a:rPr>
              <a:t>NB</a:t>
            </a:r>
            <a:r>
              <a:rPr dirty="0" baseline="-11904" sz="1050" spc="89">
                <a:latin typeface="Geometr231 Hv BT"/>
                <a:cs typeface="Geometr231 Hv BT"/>
              </a:rPr>
              <a:t>1</a:t>
            </a:r>
            <a:r>
              <a:rPr dirty="0" sz="1000" spc="60" b="0" i="1">
                <a:latin typeface="Bookman Old Style"/>
                <a:cs typeface="Bookman Old Style"/>
              </a:rPr>
              <a:t>A</a:t>
            </a:r>
            <a:r>
              <a:rPr dirty="0" baseline="-11904" sz="1050" spc="89">
                <a:latin typeface="Geometr231 Hv BT"/>
                <a:cs typeface="Geometr231 Hv BT"/>
              </a:rPr>
              <a:t>1  </a:t>
            </a:r>
            <a:r>
              <a:rPr dirty="0" sz="1000">
                <a:latin typeface="Times New Roman"/>
                <a:cs typeface="Times New Roman"/>
              </a:rPr>
              <a:t>cut </a:t>
            </a:r>
            <a:r>
              <a:rPr dirty="0" sz="1000" spc="50">
                <a:latin typeface="Lucida Sans Unicode"/>
                <a:cs typeface="Lucida Sans Unicode"/>
              </a:rPr>
              <a:t>△</a:t>
            </a:r>
            <a:r>
              <a:rPr dirty="0" sz="1000" spc="50" b="0" i="1">
                <a:latin typeface="Bookman Old Style"/>
                <a:cs typeface="Bookman Old Style"/>
              </a:rPr>
              <a:t>OCA </a:t>
            </a:r>
            <a:r>
              <a:rPr dirty="0" sz="1000" spc="-5">
                <a:latin typeface="Times New Roman"/>
                <a:cs typeface="Times New Roman"/>
              </a:rPr>
              <a:t>and  </a:t>
            </a:r>
            <a:r>
              <a:rPr dirty="0" sz="1000" spc="45">
                <a:latin typeface="Lucida Sans Unicode"/>
                <a:cs typeface="Lucida Sans Unicode"/>
              </a:rPr>
              <a:t>△</a:t>
            </a:r>
            <a:r>
              <a:rPr dirty="0" sz="1000" spc="45" b="0" i="1">
                <a:latin typeface="Bookman Old Style"/>
                <a:cs typeface="Bookman Old Style"/>
              </a:rPr>
              <a:t>OAB </a:t>
            </a:r>
            <a:r>
              <a:rPr dirty="0" sz="1000" spc="-10">
                <a:latin typeface="Times New Roman"/>
                <a:cs typeface="Times New Roman"/>
              </a:rPr>
              <a:t>respectively.   </a:t>
            </a:r>
            <a:r>
              <a:rPr dirty="0" sz="1000" spc="-5">
                <a:latin typeface="Times New Roman"/>
                <a:cs typeface="Times New Roman"/>
              </a:rPr>
              <a:t>By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Menelaus’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67458" y="1976625"/>
            <a:ext cx="91821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theorem, we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have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209647" y="2429916"/>
            <a:ext cx="236219" cy="6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67787" y="2429916"/>
            <a:ext cx="252983" cy="60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941167" y="2429916"/>
            <a:ext cx="248412" cy="60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649726" y="2481074"/>
            <a:ext cx="445134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81000" algn="l"/>
              </a:tabLst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858615" y="2429916"/>
            <a:ext cx="217932" cy="60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196943" y="2429916"/>
            <a:ext cx="256032" cy="60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281933" y="2481074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97098" y="2252472"/>
            <a:ext cx="263461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2110" algn="l"/>
                <a:tab pos="743585" algn="l"/>
                <a:tab pos="1664335" algn="l"/>
                <a:tab pos="1999614" algn="l"/>
                <a:tab pos="2377440" algn="l"/>
              </a:tabLst>
            </a:pPr>
            <a:r>
              <a:rPr dirty="0" sz="1000" spc="50" b="0" i="1">
                <a:latin typeface="Bookman Old Style"/>
                <a:cs typeface="Bookman Old Style"/>
              </a:rPr>
              <a:t>C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b="0" i="1">
                <a:latin typeface="Bookman Old Style"/>
                <a:cs typeface="Bookman Old Style"/>
              </a:rPr>
              <a:t>	</a:t>
            </a:r>
            <a:r>
              <a:rPr dirty="0" sz="1000" spc="40" b="0" i="1">
                <a:latin typeface="Bookman Old Style"/>
                <a:cs typeface="Bookman Old Style"/>
              </a:rPr>
              <a:t>AA</a:t>
            </a:r>
            <a:r>
              <a:rPr dirty="0" baseline="-11904" sz="1050" spc="-7">
                <a:latin typeface="Geometr231 Hv BT"/>
                <a:cs typeface="Geometr231 Hv BT"/>
              </a:rPr>
              <a:t>1</a:t>
            </a:r>
            <a:r>
              <a:rPr dirty="0" baseline="-11904" sz="1050">
                <a:latin typeface="Geometr231 Hv BT"/>
                <a:cs typeface="Geometr231 Hv BT"/>
              </a:rPr>
              <a:t>	</a:t>
            </a:r>
            <a:r>
              <a:rPr dirty="0" sz="1000" spc="10" b="0" i="1">
                <a:latin typeface="Bookman Old Style"/>
                <a:cs typeface="Bookman Old Style"/>
              </a:rPr>
              <a:t>O</a:t>
            </a:r>
            <a:r>
              <a:rPr dirty="0" sz="1000" spc="-15" b="0" i="1">
                <a:latin typeface="Bookman Old Style"/>
                <a:cs typeface="Bookman Old Style"/>
              </a:rPr>
              <a:t>C</a:t>
            </a:r>
            <a:r>
              <a:rPr dirty="0" baseline="-11904" sz="1050" spc="-7">
                <a:latin typeface="Geometr231 Hv BT"/>
                <a:cs typeface="Geometr231 Hv BT"/>
              </a:rPr>
              <a:t>1</a:t>
            </a:r>
            <a:r>
              <a:rPr dirty="0" baseline="-11904" sz="1050">
                <a:latin typeface="Geometr231 Hv BT"/>
                <a:cs typeface="Geometr231 Hv BT"/>
              </a:rPr>
              <a:t>	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sz="1000" spc="75" b="0" i="1">
                <a:latin typeface="Bookman Old Style"/>
                <a:cs typeface="Bookman Old Style"/>
              </a:rPr>
              <a:t>N</a:t>
            </a:r>
            <a:r>
              <a:rPr dirty="0" sz="1000" b="0" i="1">
                <a:latin typeface="Bookman Old Style"/>
                <a:cs typeface="Bookman Old Style"/>
              </a:rPr>
              <a:t>	</a:t>
            </a:r>
            <a:r>
              <a:rPr dirty="0" sz="1000" spc="75" b="0" i="1">
                <a:latin typeface="Bookman Old Style"/>
                <a:cs typeface="Bookman Old Style"/>
              </a:rPr>
              <a:t>B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baseline="-11904" sz="1050" spc="-7">
                <a:latin typeface="Geometr231 Hv BT"/>
                <a:cs typeface="Geometr231 Hv BT"/>
              </a:rPr>
              <a:t>1</a:t>
            </a:r>
            <a:r>
              <a:rPr dirty="0" baseline="-11904" sz="1050">
                <a:latin typeface="Geometr231 Hv BT"/>
                <a:cs typeface="Geometr231 Hv BT"/>
              </a:rPr>
              <a:t>	</a:t>
            </a:r>
            <a:r>
              <a:rPr dirty="0" sz="1000" spc="10" b="0" i="1">
                <a:latin typeface="Bookman Old Style"/>
                <a:cs typeface="Bookman Old Style"/>
              </a:rPr>
              <a:t>O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-7">
                <a:latin typeface="Geometr231 Hv BT"/>
                <a:cs typeface="Geometr231 Hv BT"/>
              </a:rPr>
              <a:t>1</a:t>
            </a:r>
            <a:endParaRPr baseline="-11904" sz="1050">
              <a:latin typeface="Geometr231 Hv BT"/>
              <a:cs typeface="Geometr231 Hv BT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574895" y="2429916"/>
            <a:ext cx="252984" cy="60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659881" y="2481074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00148" y="2337817"/>
            <a:ext cx="301561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1500" spc="195" b="0" i="1">
                <a:latin typeface="Bookman Old Style"/>
                <a:cs typeface="Bookman Old Style"/>
              </a:rPr>
              <a:t>MA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25">
                <a:latin typeface="Lucida Sans Unicode"/>
                <a:cs typeface="Lucida Sans Unicode"/>
              </a:rPr>
              <a:t> </a:t>
            </a:r>
            <a:r>
              <a:rPr dirty="0" baseline="-38888" sz="1500" spc="67" b="0" i="1">
                <a:latin typeface="Bookman Old Style"/>
                <a:cs typeface="Bookman Old Style"/>
              </a:rPr>
              <a:t>A </a:t>
            </a:r>
            <a:r>
              <a:rPr dirty="0" baseline="-38888" sz="1500" spc="-7" b="0" i="1">
                <a:latin typeface="Bookman Old Style"/>
                <a:cs typeface="Bookman Old Style"/>
              </a:rPr>
              <a:t>O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25">
                <a:latin typeface="Lucida Sans Unicode"/>
                <a:cs typeface="Lucida Sans Unicode"/>
              </a:rPr>
              <a:t> </a:t>
            </a:r>
            <a:r>
              <a:rPr dirty="0" baseline="-38888" sz="1500" spc="-15" b="0" i="1">
                <a:latin typeface="Bookman Old Style"/>
                <a:cs typeface="Bookman Old Style"/>
              </a:rPr>
              <a:t>C  C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35">
                <a:latin typeface="Lucida Sans Unicode"/>
                <a:cs typeface="Lucida Sans Unicode"/>
              </a:rPr>
              <a:t>−</a:t>
            </a:r>
            <a:r>
              <a:rPr dirty="0" sz="1000" spc="-35">
                <a:latin typeface="Tahoma"/>
                <a:cs typeface="Tahoma"/>
              </a:rPr>
              <a:t>1  </a:t>
            </a:r>
            <a:r>
              <a:rPr dirty="0" sz="1000" spc="-5">
                <a:latin typeface="Times New Roman"/>
                <a:cs typeface="Times New Roman"/>
              </a:rPr>
              <a:t>and  </a:t>
            </a:r>
            <a:r>
              <a:rPr dirty="0" baseline="-38888" sz="1500" spc="165" b="0" i="1">
                <a:latin typeface="Bookman Old Style"/>
                <a:cs typeface="Bookman Old Style"/>
              </a:rPr>
              <a:t>NB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25">
                <a:latin typeface="Lucida Sans Unicode"/>
                <a:cs typeface="Lucida Sans Unicode"/>
              </a:rPr>
              <a:t> </a:t>
            </a:r>
            <a:r>
              <a:rPr dirty="0" baseline="-38888" sz="1500" spc="52" b="0" i="1">
                <a:latin typeface="Bookman Old Style"/>
                <a:cs typeface="Bookman Old Style"/>
              </a:rPr>
              <a:t>B </a:t>
            </a:r>
            <a:r>
              <a:rPr dirty="0" baseline="-38888" sz="1500" spc="-7" b="0" i="1">
                <a:latin typeface="Bookman Old Style"/>
                <a:cs typeface="Bookman Old Style"/>
              </a:rPr>
              <a:t>O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50">
                <a:latin typeface="Lucida Sans Unicode"/>
                <a:cs typeface="Lucida Sans Unicode"/>
              </a:rPr>
              <a:t> </a:t>
            </a:r>
            <a:r>
              <a:rPr dirty="0" baseline="-38888" sz="1500" spc="67" b="0" i="1">
                <a:latin typeface="Bookman Old Style"/>
                <a:cs typeface="Bookman Old Style"/>
              </a:rPr>
              <a:t>A A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7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25">
                <a:latin typeface="Tahoma"/>
                <a:cs typeface="Tahoma"/>
              </a:rPr>
              <a:t>1</a:t>
            </a:r>
            <a:r>
              <a:rPr dirty="0" sz="1000" spc="-2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67454" y="2702055"/>
            <a:ext cx="1923414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Multiplying these together, we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obtain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168243" y="3135528"/>
            <a:ext cx="188976" cy="609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479139" y="3135528"/>
            <a:ext cx="236220" cy="609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155690" y="2958084"/>
            <a:ext cx="89408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84530" algn="l"/>
              </a:tabLst>
            </a:pPr>
            <a:r>
              <a:rPr dirty="0" sz="1000" spc="75" b="0" i="1">
                <a:latin typeface="Bookman Old Style"/>
                <a:cs typeface="Bookman Old Style"/>
              </a:rPr>
              <a:t>B</a:t>
            </a:r>
            <a:r>
              <a:rPr dirty="0" sz="1000" spc="95" b="0" i="1">
                <a:latin typeface="Bookman Old Style"/>
                <a:cs typeface="Bookman Old Style"/>
              </a:rPr>
              <a:t>L</a:t>
            </a:r>
            <a:r>
              <a:rPr dirty="0" sz="1000" b="0" i="1">
                <a:latin typeface="Bookman Old Style"/>
                <a:cs typeface="Bookman Old Style"/>
              </a:rPr>
              <a:t>  </a:t>
            </a:r>
            <a:r>
              <a:rPr dirty="0" sz="1000" spc="65" b="0" i="1">
                <a:latin typeface="Bookman Old Style"/>
                <a:cs typeface="Bookman Old Style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C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b="0" i="1">
                <a:latin typeface="Bookman Old Style"/>
                <a:cs typeface="Bookman Old Style"/>
              </a:rPr>
              <a:t>	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sz="1000" spc="75" b="0" i="1">
                <a:latin typeface="Bookman Old Style"/>
                <a:cs typeface="Bookman Old Style"/>
              </a:rPr>
              <a:t>N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837279" y="3135528"/>
            <a:ext cx="217932" cy="609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157220" y="3043425"/>
            <a:ext cx="129222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1500" spc="67" b="0" i="1">
                <a:latin typeface="Bookman Old Style"/>
                <a:cs typeface="Bookman Old Style"/>
              </a:rPr>
              <a:t>LC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25">
                <a:latin typeface="Lucida Sans Unicode"/>
                <a:cs typeface="Lucida Sans Unicode"/>
              </a:rPr>
              <a:t> </a:t>
            </a:r>
            <a:r>
              <a:rPr dirty="0" baseline="-38888" sz="1500" spc="195" b="0" i="1">
                <a:latin typeface="Bookman Old Style"/>
                <a:cs typeface="Bookman Old Style"/>
              </a:rPr>
              <a:t>MA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15">
                <a:latin typeface="Lucida Sans Unicode"/>
                <a:cs typeface="Lucida Sans Unicode"/>
              </a:rPr>
              <a:t> </a:t>
            </a:r>
            <a:r>
              <a:rPr dirty="0" baseline="-38888" sz="1500" spc="165" b="0" i="1">
                <a:latin typeface="Bookman Old Style"/>
                <a:cs typeface="Bookman Old Style"/>
              </a:rPr>
              <a:t>NB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65">
                <a:latin typeface="Tahoma"/>
                <a:cs typeface="Tahoma"/>
              </a:rPr>
              <a:t> </a:t>
            </a:r>
            <a:r>
              <a:rPr dirty="0" sz="1000" spc="-30">
                <a:latin typeface="Lucida Sans Unicode"/>
                <a:cs typeface="Lucida Sans Unicode"/>
              </a:rPr>
              <a:t>−</a:t>
            </a:r>
            <a:r>
              <a:rPr dirty="0" sz="1000" spc="-30">
                <a:latin typeface="Tahoma"/>
                <a:cs typeface="Tahoma"/>
              </a:rPr>
              <a:t>1</a:t>
            </a:r>
            <a:r>
              <a:rPr dirty="0" sz="1000" spc="-30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67442" y="3355844"/>
            <a:ext cx="5057140" cy="2018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By Menelaus’ theorem applied to </a:t>
            </a:r>
            <a:r>
              <a:rPr dirty="0" sz="1000" spc="50">
                <a:latin typeface="Lucida Sans Unicode"/>
                <a:cs typeface="Lucida Sans Unicode"/>
              </a:rPr>
              <a:t>△</a:t>
            </a:r>
            <a:r>
              <a:rPr dirty="0" sz="1000" spc="50" b="0" i="1">
                <a:latin typeface="Bookman Old Style"/>
                <a:cs typeface="Bookman Old Style"/>
              </a:rPr>
              <a:t>ABC</a:t>
            </a:r>
            <a:r>
              <a:rPr dirty="0" sz="1000" spc="5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the points </a:t>
            </a:r>
            <a:r>
              <a:rPr dirty="0" sz="1000" spc="35" b="0" i="1">
                <a:latin typeface="Bookman Old Style"/>
                <a:cs typeface="Bookman Old Style"/>
              </a:rPr>
              <a:t>L, 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spc="-15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5" b="0" i="1">
                <a:latin typeface="Bookman Old Style"/>
                <a:cs typeface="Bookman Old Style"/>
              </a:rPr>
              <a:t>N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 spc="-10">
                <a:latin typeface="Times New Roman"/>
                <a:cs typeface="Times New Roman"/>
              </a:rPr>
              <a:t>collinear.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500"/>
              </a:lnSpc>
              <a:spcBef>
                <a:spcPts val="1050"/>
              </a:spcBef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6.1 </a:t>
            </a:r>
            <a:r>
              <a:rPr dirty="0" sz="1000" spc="-10">
                <a:latin typeface="Times New Roman"/>
                <a:cs typeface="Times New Roman"/>
              </a:rPr>
              <a:t>Prove </a:t>
            </a: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 spc="-10">
                <a:latin typeface="Times New Roman"/>
                <a:cs typeface="Times New Roman"/>
              </a:rPr>
              <a:t>converse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Desargues’ theorem: Let </a:t>
            </a:r>
            <a:r>
              <a:rPr dirty="0" sz="1000" spc="35" b="0" i="1">
                <a:latin typeface="Bookman Old Style"/>
                <a:cs typeface="Bookman Old Style"/>
              </a:rPr>
              <a:t>ABC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20" b="0" i="1">
                <a:latin typeface="Bookman Old Style"/>
                <a:cs typeface="Bookman Old Style"/>
              </a:rPr>
              <a:t>A</a:t>
            </a:r>
            <a:r>
              <a:rPr dirty="0" baseline="-11904" sz="1050" spc="30">
                <a:latin typeface="Geometr231 Hv BT"/>
                <a:cs typeface="Geometr231 Hv BT"/>
              </a:rPr>
              <a:t>1</a:t>
            </a:r>
            <a:r>
              <a:rPr dirty="0" sz="1000" spc="20" b="0" i="1">
                <a:latin typeface="Bookman Old Style"/>
                <a:cs typeface="Bookman Old Style"/>
              </a:rPr>
              <a:t>B</a:t>
            </a:r>
            <a:r>
              <a:rPr dirty="0" baseline="-11904" sz="1050" spc="30">
                <a:latin typeface="Geometr231 Hv BT"/>
                <a:cs typeface="Geometr231 Hv BT"/>
              </a:rPr>
              <a:t>1</a:t>
            </a:r>
            <a:r>
              <a:rPr dirty="0" sz="1000" spc="20" b="0" i="1">
                <a:latin typeface="Bookman Old Style"/>
                <a:cs typeface="Bookman Old Style"/>
              </a:rPr>
              <a:t>C</a:t>
            </a:r>
            <a:r>
              <a:rPr dirty="0" baseline="-11904" sz="1050" spc="30">
                <a:latin typeface="Geometr231 Hv BT"/>
                <a:cs typeface="Geometr231 Hv BT"/>
              </a:rPr>
              <a:t>1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10">
                <a:latin typeface="Times New Roman"/>
                <a:cs typeface="Times New Roman"/>
              </a:rPr>
              <a:t>two </a:t>
            </a:r>
            <a:r>
              <a:rPr dirty="0" sz="1000" spc="-5">
                <a:latin typeface="Times New Roman"/>
                <a:cs typeface="Times New Roman"/>
              </a:rPr>
              <a:t>triangles  such that </a:t>
            </a:r>
            <a:r>
              <a:rPr dirty="0" sz="1000" spc="35" b="0" i="1">
                <a:latin typeface="Bookman Old Style"/>
                <a:cs typeface="Bookman Old Style"/>
              </a:rPr>
              <a:t>BC </a:t>
            </a:r>
            <a:r>
              <a:rPr dirty="0" sz="1000" spc="-5">
                <a:latin typeface="Times New Roman"/>
                <a:cs typeface="Times New Roman"/>
              </a:rPr>
              <a:t>intersects </a:t>
            </a:r>
            <a:r>
              <a:rPr dirty="0" sz="1000" spc="15" b="0" i="1">
                <a:latin typeface="Bookman Old Style"/>
                <a:cs typeface="Bookman Old Style"/>
              </a:rPr>
              <a:t>B</a:t>
            </a:r>
            <a:r>
              <a:rPr dirty="0" baseline="-11904" sz="1050" spc="22">
                <a:latin typeface="Geometr231 Hv BT"/>
                <a:cs typeface="Geometr231 Hv BT"/>
              </a:rPr>
              <a:t>1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50" b="0" i="1">
                <a:latin typeface="Bookman Old Style"/>
                <a:cs typeface="Bookman Old Style"/>
              </a:rPr>
              <a:t>L</a:t>
            </a:r>
            <a:r>
              <a:rPr dirty="0" sz="1000" spc="50">
                <a:latin typeface="Times New Roman"/>
                <a:cs typeface="Times New Roman"/>
              </a:rPr>
              <a:t>, </a:t>
            </a:r>
            <a:r>
              <a:rPr dirty="0" sz="1000" spc="50" b="0" i="1">
                <a:latin typeface="Bookman Old Style"/>
                <a:cs typeface="Bookman Old Style"/>
              </a:rPr>
              <a:t>CA </a:t>
            </a:r>
            <a:r>
              <a:rPr dirty="0" sz="1000" spc="-5">
                <a:latin typeface="Times New Roman"/>
                <a:cs typeface="Times New Roman"/>
              </a:rPr>
              <a:t>intersects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Geometr231 Hv BT"/>
                <a:cs typeface="Geometr231 Hv BT"/>
              </a:rPr>
              <a:t>1</a:t>
            </a:r>
            <a:r>
              <a:rPr dirty="0" sz="1000" spc="15" b="0" i="1">
                <a:latin typeface="Bookman Old Style"/>
                <a:cs typeface="Bookman Old Style"/>
              </a:rPr>
              <a:t>A</a:t>
            </a:r>
            <a:r>
              <a:rPr dirty="0" baseline="-11904" sz="1050" spc="22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105" b="0" i="1">
                <a:latin typeface="Bookman Old Style"/>
                <a:cs typeface="Bookman Old Style"/>
              </a:rPr>
              <a:t>M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intersects </a:t>
            </a:r>
            <a:r>
              <a:rPr dirty="0" sz="1000" spc="25" b="0" i="1">
                <a:latin typeface="Bookman Old Style"/>
                <a:cs typeface="Bookman Old Style"/>
              </a:rPr>
              <a:t>A</a:t>
            </a:r>
            <a:r>
              <a:rPr dirty="0" baseline="-11904" sz="1050" spc="37">
                <a:latin typeface="Geometr231 Hv BT"/>
                <a:cs typeface="Geometr231 Hv BT"/>
              </a:rPr>
              <a:t>1</a:t>
            </a:r>
            <a:r>
              <a:rPr dirty="0" sz="1000" spc="25" b="0" i="1">
                <a:latin typeface="Bookman Old Style"/>
                <a:cs typeface="Bookman Old Style"/>
              </a:rPr>
              <a:t>B</a:t>
            </a:r>
            <a:r>
              <a:rPr dirty="0" baseline="-11904" sz="1050" spc="37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75" b="0" i="1">
                <a:latin typeface="Bookman Old Style"/>
                <a:cs typeface="Bookman Old Style"/>
              </a:rPr>
              <a:t>N </a:t>
            </a:r>
            <a:r>
              <a:rPr dirty="0" sz="1000" spc="-5">
                <a:latin typeface="Times New Roman"/>
                <a:cs typeface="Times New Roman"/>
              </a:rPr>
              <a:t>.  Suppose </a:t>
            </a:r>
            <a:r>
              <a:rPr dirty="0" sz="1000" spc="35" b="0" i="1">
                <a:latin typeface="Bookman Old Style"/>
                <a:cs typeface="Bookman Old Style"/>
              </a:rPr>
              <a:t>L, </a:t>
            </a:r>
            <a:r>
              <a:rPr dirty="0" sz="1000" spc="65" b="0" i="1">
                <a:latin typeface="Bookman Old Style"/>
                <a:cs typeface="Bookman Old Style"/>
              </a:rPr>
              <a:t>M,</a:t>
            </a:r>
            <a:r>
              <a:rPr dirty="0" sz="1000" spc="-220" b="0" i="1">
                <a:latin typeface="Bookman Old Style"/>
                <a:cs typeface="Bookman Old Style"/>
              </a:rPr>
              <a:t> </a:t>
            </a:r>
            <a:r>
              <a:rPr dirty="0" sz="1000" spc="75" b="0" i="1">
                <a:latin typeface="Bookman Old Style"/>
                <a:cs typeface="Bookman Old Style"/>
              </a:rPr>
              <a:t>N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 spc="-10">
                <a:latin typeface="Times New Roman"/>
                <a:cs typeface="Times New Roman"/>
              </a:rPr>
              <a:t>collinear. </a:t>
            </a:r>
            <a:r>
              <a:rPr dirty="0" sz="1000" spc="-5">
                <a:latin typeface="Times New Roman"/>
                <a:cs typeface="Times New Roman"/>
              </a:rPr>
              <a:t>Then </a:t>
            </a:r>
            <a:r>
              <a:rPr dirty="0" sz="1000" spc="25" b="0" i="1">
                <a:latin typeface="Bookman Old Style"/>
                <a:cs typeface="Bookman Old Style"/>
              </a:rPr>
              <a:t>AA</a:t>
            </a:r>
            <a:r>
              <a:rPr dirty="0" baseline="-11904" sz="1050" spc="37">
                <a:latin typeface="Geometr231 Hv BT"/>
                <a:cs typeface="Geometr231 Hv BT"/>
              </a:rPr>
              <a:t>1</a:t>
            </a:r>
            <a:r>
              <a:rPr dirty="0" sz="1000" spc="25" b="0" i="1">
                <a:latin typeface="Bookman Old Style"/>
                <a:cs typeface="Bookman Old Style"/>
              </a:rPr>
              <a:t>, </a:t>
            </a:r>
            <a:r>
              <a:rPr dirty="0" sz="1000" spc="35" b="0" i="1">
                <a:latin typeface="Bookman Old Style"/>
                <a:cs typeface="Bookman Old Style"/>
              </a:rPr>
              <a:t>BB</a:t>
            </a:r>
            <a:r>
              <a:rPr dirty="0" baseline="-11904" sz="1050" spc="52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0" b="0" i="1">
                <a:latin typeface="Bookman Old Style"/>
                <a:cs typeface="Bookman Old Style"/>
              </a:rPr>
              <a:t>CC</a:t>
            </a:r>
            <a:r>
              <a:rPr dirty="0" baseline="-11904" sz="1050" spc="15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are concurrent.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500"/>
              </a:lnSpc>
              <a:spcBef>
                <a:spcPts val="1050"/>
              </a:spcBef>
            </a:pPr>
            <a:r>
              <a:rPr dirty="0" sz="1000" spc="-5">
                <a:latin typeface="Times New Roman"/>
                <a:cs typeface="Times New Roman"/>
              </a:rPr>
              <a:t>[Hint: Refer to figure </a:t>
            </a:r>
            <a:r>
              <a:rPr dirty="0" sz="1000">
                <a:latin typeface="Times New Roman"/>
                <a:cs typeface="Times New Roman"/>
              </a:rPr>
              <a:t>6.6.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25" b="0" i="1">
                <a:latin typeface="Bookman Old Style"/>
                <a:cs typeface="Bookman Old Style"/>
              </a:rPr>
              <a:t>AA</a:t>
            </a:r>
            <a:r>
              <a:rPr dirty="0" baseline="-11904" sz="1050" spc="37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intersect </a:t>
            </a:r>
            <a:r>
              <a:rPr dirty="0" sz="1000" spc="35" b="0" i="1">
                <a:latin typeface="Bookman Old Style"/>
                <a:cs typeface="Bookman Old Style"/>
              </a:rPr>
              <a:t>BB</a:t>
            </a:r>
            <a:r>
              <a:rPr dirty="0" baseline="-11904" sz="1050" spc="52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5" b="0" i="1">
                <a:latin typeface="Bookman Old Style"/>
                <a:cs typeface="Bookman Old Style"/>
              </a:rPr>
              <a:t>O</a:t>
            </a:r>
            <a:r>
              <a:rPr dirty="0" sz="1000" spc="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It suffices to prove </a:t>
            </a:r>
            <a:r>
              <a:rPr dirty="0" sz="1000" spc="-5" b="0" i="1">
                <a:latin typeface="Bookman Old Style"/>
                <a:cs typeface="Bookman Old Style"/>
              </a:rPr>
              <a:t>O, </a:t>
            </a:r>
            <a:r>
              <a:rPr dirty="0" sz="1000" spc="-15" b="0" i="1">
                <a:latin typeface="Bookman Old Style"/>
                <a:cs typeface="Bookman Old Style"/>
              </a:rPr>
              <a:t>C,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r>
              <a:rPr dirty="0" baseline="-11904" sz="1050" spc="-15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 spc="-10">
                <a:latin typeface="Times New Roman"/>
                <a:cs typeface="Times New Roman"/>
              </a:rPr>
              <a:t>collinear.  </a:t>
            </a:r>
            <a:r>
              <a:rPr dirty="0" sz="1000" spc="-45">
                <a:latin typeface="Times New Roman"/>
                <a:cs typeface="Times New Roman"/>
              </a:rPr>
              <a:t>To </a:t>
            </a:r>
            <a:r>
              <a:rPr dirty="0" sz="1000">
                <a:latin typeface="Times New Roman"/>
                <a:cs typeface="Times New Roman"/>
              </a:rPr>
              <a:t>do </a:t>
            </a:r>
            <a:r>
              <a:rPr dirty="0" sz="1000" spc="-5">
                <a:latin typeface="Times New Roman"/>
                <a:cs typeface="Times New Roman"/>
              </a:rPr>
              <a:t>so, apply Desargues’ theorem to the triangles </a:t>
            </a:r>
            <a:r>
              <a:rPr dirty="0" sz="1000" spc="70" b="0" i="1">
                <a:latin typeface="Bookman Old Style"/>
                <a:cs typeface="Bookman Old Style"/>
              </a:rPr>
              <a:t>MAA</a:t>
            </a:r>
            <a:r>
              <a:rPr dirty="0" baseline="-11904" sz="1050" spc="104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50" b="0" i="1">
                <a:latin typeface="Bookman Old Style"/>
                <a:cs typeface="Bookman Old Style"/>
              </a:rPr>
              <a:t>LBB</a:t>
            </a:r>
            <a:r>
              <a:rPr dirty="0" baseline="-11904" sz="1050" spc="75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which are perspective from  the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point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75" b="0" i="1">
                <a:latin typeface="Bookman Old Style"/>
                <a:cs typeface="Bookman Old Style"/>
              </a:rPr>
              <a:t>N</a:t>
            </a:r>
            <a:r>
              <a:rPr dirty="0" sz="1000" spc="-204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.]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915"/>
              </a:spcBef>
            </a:pPr>
            <a:r>
              <a:rPr dirty="0" sz="1400" spc="10" b="1">
                <a:latin typeface="Times New Roman"/>
                <a:cs typeface="Times New Roman"/>
              </a:rPr>
              <a:t>6.3    Pappus’</a:t>
            </a:r>
            <a:r>
              <a:rPr dirty="0" sz="1400" spc="-70" b="1">
                <a:latin typeface="Times New Roman"/>
                <a:cs typeface="Times New Roman"/>
              </a:rPr>
              <a:t> </a:t>
            </a:r>
            <a:r>
              <a:rPr dirty="0" sz="1400" spc="10" b="1">
                <a:latin typeface="Times New Roman"/>
                <a:cs typeface="Times New Roman"/>
              </a:rPr>
              <a:t>theorem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67428" y="5985049"/>
            <a:ext cx="2586990" cy="927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19800"/>
              </a:lnSpc>
            </a:pPr>
            <a:r>
              <a:rPr dirty="0" sz="1000" spc="-5" b="1">
                <a:latin typeface="Times New Roman"/>
                <a:cs typeface="Times New Roman"/>
              </a:rPr>
              <a:t>Theorem </a:t>
            </a:r>
            <a:r>
              <a:rPr dirty="0" sz="1000" b="1">
                <a:latin typeface="Times New Roman"/>
                <a:cs typeface="Times New Roman"/>
              </a:rPr>
              <a:t>6.4 </a:t>
            </a:r>
            <a:r>
              <a:rPr dirty="0" sz="1000" spc="-5" b="1">
                <a:latin typeface="Times New Roman"/>
                <a:cs typeface="Times New Roman"/>
              </a:rPr>
              <a:t>(Pappus) </a:t>
            </a:r>
            <a:r>
              <a:rPr dirty="0" sz="1000" spc="-5" i="1">
                <a:latin typeface="Times New Roman"/>
                <a:cs typeface="Times New Roman"/>
              </a:rPr>
              <a:t>If </a:t>
            </a:r>
            <a:r>
              <a:rPr dirty="0" sz="1000" spc="20" b="0" i="1">
                <a:latin typeface="Bookman Old Style"/>
                <a:cs typeface="Bookman Old Style"/>
              </a:rPr>
              <a:t>A</a:t>
            </a:r>
            <a:r>
              <a:rPr dirty="0" sz="1000" spc="20" i="1">
                <a:latin typeface="Times New Roman"/>
                <a:cs typeface="Times New Roman"/>
              </a:rPr>
              <a:t>, </a:t>
            </a:r>
            <a:r>
              <a:rPr dirty="0" sz="1000" spc="25" b="0" i="1">
                <a:latin typeface="Bookman Old Style"/>
                <a:cs typeface="Bookman Old Style"/>
              </a:rPr>
              <a:t>C</a:t>
            </a:r>
            <a:r>
              <a:rPr dirty="0" sz="1000" spc="25" i="1">
                <a:latin typeface="Times New Roman"/>
                <a:cs typeface="Times New Roman"/>
              </a:rPr>
              <a:t>, </a:t>
            </a:r>
            <a:r>
              <a:rPr dirty="0" sz="1000" spc="55" b="0" i="1">
                <a:latin typeface="Bookman Old Style"/>
                <a:cs typeface="Bookman Old Style"/>
              </a:rPr>
              <a:t>E </a:t>
            </a:r>
            <a:r>
              <a:rPr dirty="0" sz="1000" spc="-15" i="1">
                <a:latin typeface="Times New Roman"/>
                <a:cs typeface="Times New Roman"/>
              </a:rPr>
              <a:t>are </a:t>
            </a:r>
            <a:r>
              <a:rPr dirty="0" sz="1000" spc="-10" i="1">
                <a:latin typeface="Times New Roman"/>
                <a:cs typeface="Times New Roman"/>
              </a:rPr>
              <a:t>three  </a:t>
            </a:r>
            <a:r>
              <a:rPr dirty="0" sz="1000" spc="-5" i="1">
                <a:latin typeface="Times New Roman"/>
                <a:cs typeface="Times New Roman"/>
              </a:rPr>
              <a:t>points </a:t>
            </a:r>
            <a:r>
              <a:rPr dirty="0" sz="1000" i="1">
                <a:latin typeface="Times New Roman"/>
                <a:cs typeface="Times New Roman"/>
              </a:rPr>
              <a:t>on one </a:t>
            </a:r>
            <a:r>
              <a:rPr dirty="0" sz="1000" spc="-10" i="1">
                <a:latin typeface="Times New Roman"/>
                <a:cs typeface="Times New Roman"/>
              </a:rPr>
              <a:t>line, 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sz="1000" spc="35" i="1">
                <a:latin typeface="Times New Roman"/>
                <a:cs typeface="Times New Roman"/>
              </a:rPr>
              <a:t>, </a:t>
            </a:r>
            <a:r>
              <a:rPr dirty="0" sz="1000" spc="50" b="0" i="1">
                <a:latin typeface="Bookman Old Style"/>
                <a:cs typeface="Bookman Old Style"/>
              </a:rPr>
              <a:t>D</a:t>
            </a:r>
            <a:r>
              <a:rPr dirty="0" sz="1000" spc="50" i="1">
                <a:latin typeface="Times New Roman"/>
                <a:cs typeface="Times New Roman"/>
              </a:rPr>
              <a:t>, </a:t>
            </a:r>
            <a:r>
              <a:rPr dirty="0" sz="1000" spc="20" b="0" i="1">
                <a:latin typeface="Bookman Old Style"/>
                <a:cs typeface="Bookman Old Style"/>
              </a:rPr>
              <a:t>F </a:t>
            </a:r>
            <a:r>
              <a:rPr dirty="0" sz="1000" i="1">
                <a:latin typeface="Times New Roman"/>
                <a:cs typeface="Times New Roman"/>
              </a:rPr>
              <a:t>on </a:t>
            </a:r>
            <a:r>
              <a:rPr dirty="0" sz="1000" spc="-15" i="1">
                <a:latin typeface="Times New Roman"/>
                <a:cs typeface="Times New Roman"/>
              </a:rPr>
              <a:t>another,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-5" i="1">
                <a:latin typeface="Times New Roman"/>
                <a:cs typeface="Times New Roman"/>
              </a:rPr>
              <a:t>if the  </a:t>
            </a:r>
            <a:r>
              <a:rPr dirty="0" sz="1000" spc="-10" i="1">
                <a:latin typeface="Times New Roman"/>
                <a:cs typeface="Times New Roman"/>
              </a:rPr>
              <a:t>three </a:t>
            </a:r>
            <a:r>
              <a:rPr dirty="0" sz="1000" spc="-5" i="1">
                <a:latin typeface="Times New Roman"/>
                <a:cs typeface="Times New Roman"/>
              </a:rPr>
              <a:t>lines </a:t>
            </a:r>
            <a:r>
              <a:rPr dirty="0" sz="1000" spc="40" b="0" i="1">
                <a:latin typeface="Bookman Old Style"/>
                <a:cs typeface="Bookman Old Style"/>
              </a:rPr>
              <a:t>AB</a:t>
            </a:r>
            <a:r>
              <a:rPr dirty="0" sz="1000" spc="40" i="1">
                <a:latin typeface="Times New Roman"/>
                <a:cs typeface="Times New Roman"/>
              </a:rPr>
              <a:t>, </a:t>
            </a:r>
            <a:r>
              <a:rPr dirty="0" sz="1000" spc="50" b="0" i="1">
                <a:latin typeface="Bookman Old Style"/>
                <a:cs typeface="Bookman Old Style"/>
              </a:rPr>
              <a:t>CD</a:t>
            </a:r>
            <a:r>
              <a:rPr dirty="0" sz="1000" spc="50" i="1">
                <a:latin typeface="Times New Roman"/>
                <a:cs typeface="Times New Roman"/>
              </a:rPr>
              <a:t>, </a:t>
            </a:r>
            <a:r>
              <a:rPr dirty="0" sz="1000" spc="65" b="0" i="1">
                <a:latin typeface="Bookman Old Style"/>
                <a:cs typeface="Bookman Old Style"/>
              </a:rPr>
              <a:t>EF </a:t>
            </a:r>
            <a:r>
              <a:rPr dirty="0" sz="1000" spc="-5" i="1">
                <a:latin typeface="Times New Roman"/>
                <a:cs typeface="Times New Roman"/>
              </a:rPr>
              <a:t>meet </a:t>
            </a:r>
            <a:r>
              <a:rPr dirty="0" sz="1000" spc="70" b="0" i="1">
                <a:latin typeface="Bookman Old Style"/>
                <a:cs typeface="Bookman Old Style"/>
              </a:rPr>
              <a:t>DE</a:t>
            </a:r>
            <a:r>
              <a:rPr dirty="0" sz="1000" spc="70" i="1">
                <a:latin typeface="Times New Roman"/>
                <a:cs typeface="Times New Roman"/>
              </a:rPr>
              <a:t>, </a:t>
            </a:r>
            <a:r>
              <a:rPr dirty="0" sz="1000" spc="65" b="0" i="1">
                <a:latin typeface="Bookman Old Style"/>
                <a:cs typeface="Bookman Old Style"/>
              </a:rPr>
              <a:t>FA</a:t>
            </a:r>
            <a:r>
              <a:rPr dirty="0" sz="1000" spc="65" i="1">
                <a:latin typeface="Times New Roman"/>
                <a:cs typeface="Times New Roman"/>
              </a:rPr>
              <a:t>, </a:t>
            </a:r>
            <a:r>
              <a:rPr dirty="0" sz="1000" spc="35" b="0" i="1">
                <a:latin typeface="Bookman Old Style"/>
                <a:cs typeface="Bookman Old Style"/>
              </a:rPr>
              <a:t>BC </a:t>
            </a:r>
            <a:r>
              <a:rPr dirty="0" sz="1000" spc="-15" i="1">
                <a:latin typeface="Times New Roman"/>
                <a:cs typeface="Times New Roman"/>
              </a:rPr>
              <a:t>re-  </a:t>
            </a:r>
            <a:r>
              <a:rPr dirty="0" sz="1000" spc="-5" i="1">
                <a:latin typeface="Times New Roman"/>
                <a:cs typeface="Times New Roman"/>
              </a:rPr>
              <a:t>spectively </a:t>
            </a:r>
            <a:r>
              <a:rPr dirty="0" sz="1000" i="1">
                <a:latin typeface="Times New Roman"/>
                <a:cs typeface="Times New Roman"/>
              </a:rPr>
              <a:t>at </a:t>
            </a:r>
            <a:r>
              <a:rPr dirty="0" sz="1000" spc="-5" i="1">
                <a:latin typeface="Times New Roman"/>
                <a:cs typeface="Times New Roman"/>
              </a:rPr>
              <a:t>points </a:t>
            </a:r>
            <a:r>
              <a:rPr dirty="0" sz="1000" spc="50" b="0" i="1">
                <a:latin typeface="Bookman Old Style"/>
                <a:cs typeface="Bookman Old Style"/>
              </a:rPr>
              <a:t>L</a:t>
            </a:r>
            <a:r>
              <a:rPr dirty="0" sz="1000" spc="50" i="1">
                <a:latin typeface="Times New Roman"/>
                <a:cs typeface="Times New Roman"/>
              </a:rPr>
              <a:t>, </a:t>
            </a:r>
            <a:r>
              <a:rPr dirty="0" sz="1000" spc="105" b="0" i="1">
                <a:latin typeface="Bookman Old Style"/>
                <a:cs typeface="Bookman Old Style"/>
              </a:rPr>
              <a:t>M </a:t>
            </a:r>
            <a:r>
              <a:rPr dirty="0" sz="1000" spc="-5" i="1">
                <a:latin typeface="Times New Roman"/>
                <a:cs typeface="Times New Roman"/>
              </a:rPr>
              <a:t>, </a:t>
            </a:r>
            <a:r>
              <a:rPr dirty="0" sz="1000" spc="75" b="0" i="1">
                <a:latin typeface="Bookman Old Style"/>
                <a:cs typeface="Bookman Old Style"/>
              </a:rPr>
              <a:t>N </a:t>
            </a:r>
            <a:r>
              <a:rPr dirty="0" sz="1000" spc="-5" i="1">
                <a:latin typeface="Times New Roman"/>
                <a:cs typeface="Times New Roman"/>
              </a:rPr>
              <a:t>, then </a:t>
            </a:r>
            <a:r>
              <a:rPr dirty="0" sz="1000" spc="50" b="0" i="1">
                <a:latin typeface="Bookman Old Style"/>
                <a:cs typeface="Bookman Old Style"/>
              </a:rPr>
              <a:t>L</a:t>
            </a:r>
            <a:r>
              <a:rPr dirty="0" sz="1000" spc="50" i="1">
                <a:latin typeface="Times New Roman"/>
                <a:cs typeface="Times New Roman"/>
              </a:rPr>
              <a:t>, </a:t>
            </a:r>
            <a:r>
              <a:rPr dirty="0" sz="1000" spc="105" b="0" i="1">
                <a:latin typeface="Bookman Old Style"/>
                <a:cs typeface="Bookman Old Style"/>
              </a:rPr>
              <a:t>M </a:t>
            </a:r>
            <a:r>
              <a:rPr dirty="0" sz="1000" spc="-5" i="1">
                <a:latin typeface="Times New Roman"/>
                <a:cs typeface="Times New Roman"/>
              </a:rPr>
              <a:t>, </a:t>
            </a:r>
            <a:r>
              <a:rPr dirty="0" sz="1000" spc="75" b="0" i="1">
                <a:latin typeface="Bookman Old Style"/>
                <a:cs typeface="Bookman Old Style"/>
              </a:rPr>
              <a:t>N </a:t>
            </a:r>
            <a:r>
              <a:rPr dirty="0" sz="1000" spc="-15" i="1">
                <a:latin typeface="Times New Roman"/>
                <a:cs typeface="Times New Roman"/>
              </a:rPr>
              <a:t>are  </a:t>
            </a:r>
            <a:r>
              <a:rPr dirty="0" sz="1000" spc="-15" i="1">
                <a:latin typeface="Times New Roman"/>
                <a:cs typeface="Times New Roman"/>
              </a:rPr>
              <a:t>collinear.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780245" y="63256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176485" y="62021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379179" y="61381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490428" y="61031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645879" y="60558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559262" y="69016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582122" y="68666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626319" y="67995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918925" y="63591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940262" y="63256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938742" y="6276844"/>
            <a:ext cx="158115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75"/>
              </a:lnSpc>
            </a:pPr>
            <a:r>
              <a:rPr dirty="0" sz="500" spc="-150">
                <a:latin typeface="Verdana"/>
                <a:cs typeface="Verdana"/>
              </a:rPr>
              <a:t>...</a:t>
            </a:r>
            <a:r>
              <a:rPr dirty="0" baseline="5555" sz="750" spc="-225">
                <a:latin typeface="Verdana"/>
                <a:cs typeface="Verdana"/>
              </a:rPr>
              <a:t>..</a:t>
            </a:r>
            <a:endParaRPr baseline="5555" sz="750">
              <a:latin typeface="Verdana"/>
              <a:cs typeface="Verdana"/>
            </a:endParaRPr>
          </a:p>
          <a:p>
            <a:pPr marL="17145">
              <a:lnSpc>
                <a:spcPts val="475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16666" sz="750" spc="-172">
                <a:latin typeface="Verdana"/>
                <a:cs typeface="Verdana"/>
              </a:rPr>
              <a:t>..</a:t>
            </a:r>
            <a:r>
              <a:rPr dirty="0" baseline="27777" sz="750" spc="-172">
                <a:latin typeface="Verdana"/>
                <a:cs typeface="Verdana"/>
              </a:rPr>
              <a:t>.    </a:t>
            </a:r>
            <a:r>
              <a:rPr dirty="0" baseline="27777" sz="750" spc="-89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896065" y="6394195"/>
            <a:ext cx="2705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177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545288" y="67904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583388" y="68254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616919" y="68559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653496" y="68910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723599" y="69565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790656" y="70190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909525" y="7186675"/>
            <a:ext cx="1092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27777" sz="750" spc="-262">
                <a:latin typeface="Verdana"/>
                <a:cs typeface="Verdana"/>
              </a:rPr>
              <a:t>.</a:t>
            </a:r>
            <a:r>
              <a:rPr dirty="0" baseline="5555" sz="750" spc="3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839422" y="7154667"/>
            <a:ext cx="1473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795225" y="7119618"/>
            <a:ext cx="1530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22">
                <a:latin typeface="Verdana"/>
                <a:cs typeface="Verdana"/>
              </a:rPr>
              <a:t>.</a:t>
            </a:r>
            <a:r>
              <a:rPr dirty="0" baseline="11111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725122" y="7089138"/>
            <a:ext cx="1898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44">
                <a:latin typeface="Verdana"/>
                <a:cs typeface="Verdana"/>
              </a:rPr>
              <a:t>.</a:t>
            </a:r>
            <a:r>
              <a:rPr dirty="0" baseline="22222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 </a:t>
            </a:r>
            <a:r>
              <a:rPr dirty="0" sz="500" spc="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668736" y="7054084"/>
            <a:ext cx="2095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8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610822" y="6999221"/>
            <a:ext cx="1047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554436" y="6988555"/>
            <a:ext cx="2540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     </a:t>
            </a:r>
            <a:r>
              <a:rPr dirty="0" sz="500" spc="-2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510239" y="6941307"/>
            <a:ext cx="9080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440136" y="6923021"/>
            <a:ext cx="2978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9079" algn="l"/>
              </a:tabLst>
            </a:pP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395939" y="6874254"/>
            <a:ext cx="908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110948" y="6724901"/>
            <a:ext cx="4152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6555" algn="l"/>
              </a:tabLst>
            </a:pP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045419" y="6686801"/>
            <a:ext cx="908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807676" y="6535924"/>
            <a:ext cx="158115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-11111" sz="750" spc="-60">
                <a:latin typeface="Verdana"/>
                <a:cs typeface="Verdana"/>
              </a:rPr>
              <a:t>.</a:t>
            </a:r>
            <a:r>
              <a:rPr dirty="0" baseline="-22222" sz="750" spc="-60">
                <a:latin typeface="Verdana"/>
                <a:cs typeface="Verdana"/>
              </a:rPr>
              <a:t>.</a:t>
            </a:r>
            <a:r>
              <a:rPr dirty="0" baseline="-33333" sz="750" spc="-60">
                <a:latin typeface="Verdana"/>
                <a:cs typeface="Verdana"/>
              </a:rPr>
              <a:t>.</a:t>
            </a:r>
            <a:r>
              <a:rPr dirty="0" baseline="-38888" sz="750" spc="-60">
                <a:latin typeface="Verdana"/>
                <a:cs typeface="Verdana"/>
              </a:rPr>
              <a:t>.</a:t>
            </a:r>
            <a:r>
              <a:rPr dirty="0" baseline="-44444" sz="750" spc="-60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586696" y="6432294"/>
            <a:ext cx="14541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598885" y="6474964"/>
            <a:ext cx="19431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232">
                <a:latin typeface="Verdana"/>
                <a:cs typeface="Verdana"/>
              </a:rPr>
              <a:t> 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626319" y="6461247"/>
            <a:ext cx="274955" cy="158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56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5244">
              <a:lnSpc>
                <a:spcPts val="56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baseline="33333" sz="750" spc="-44">
                <a:latin typeface="Verdana"/>
                <a:cs typeface="Verdana"/>
              </a:rPr>
              <a:t>.</a:t>
            </a: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612602" y="6494777"/>
            <a:ext cx="295275" cy="16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70"/>
              </a:lnSpc>
              <a:tabLst>
                <a:tab pos="228600" algn="l"/>
              </a:tabLst>
            </a:pPr>
            <a:r>
              <a:rPr dirty="0" sz="500" spc="15">
                <a:latin typeface="Verdana"/>
                <a:cs typeface="Verdana"/>
              </a:rPr>
              <a:t>.	.</a:t>
            </a:r>
            <a:endParaRPr sz="500">
              <a:latin typeface="Verdana"/>
              <a:cs typeface="Verdana"/>
            </a:endParaRPr>
          </a:p>
          <a:p>
            <a:pPr marL="38100">
              <a:lnSpc>
                <a:spcPts val="570"/>
              </a:lnSpc>
            </a:pPr>
            <a:r>
              <a:rPr dirty="0" sz="500" spc="15">
                <a:latin typeface="Verdana"/>
                <a:cs typeface="Verdana"/>
              </a:rPr>
              <a:t>.     .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652225" y="6596884"/>
            <a:ext cx="16065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15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26034">
              <a:lnSpc>
                <a:spcPts val="41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678136" y="6630415"/>
            <a:ext cx="11239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705565" y="67249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672039" y="6732520"/>
            <a:ext cx="9715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649179" y="6766047"/>
            <a:ext cx="1333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75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810723" y="69885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822916" y="70205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836628" y="70540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888628" y="7214105"/>
            <a:ext cx="692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848990" y="7189720"/>
            <a:ext cx="9588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04">
                <a:latin typeface="Verdana"/>
                <a:cs typeface="Verdana"/>
              </a:rPr>
              <a:t> </a:t>
            </a:r>
            <a:r>
              <a:rPr dirty="0" baseline="5555" sz="750" spc="75">
                <a:latin typeface="Verdana"/>
                <a:cs typeface="Verdana"/>
              </a:rPr>
              <a:t>.</a:t>
            </a:r>
            <a:r>
              <a:rPr dirty="0" sz="500" spc="-18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876257" y="7159241"/>
            <a:ext cx="12001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9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862540" y="7122664"/>
            <a:ext cx="1625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850345" y="7090660"/>
            <a:ext cx="1987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024082" y="70601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053040" y="70236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077423" y="69931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103329" y="69611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127716" y="69291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156668" y="68940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182580" y="68620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210009" y="6834627"/>
            <a:ext cx="22034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5555" sz="750" spc="82">
                <a:latin typeface="Verdana"/>
                <a:cs typeface="Verdana"/>
              </a:rPr>
              <a:t> 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baseline="-22222" sz="750" spc="-44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235919" y="6808720"/>
            <a:ext cx="13652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 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5344123" y="6660894"/>
            <a:ext cx="14859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0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397463" y="65923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330405" y="6557260"/>
            <a:ext cx="14732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-27777" sz="750" spc="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5450802" y="65252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5476709" y="64932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508716" y="64551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533099" y="64231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5559006" y="6359140"/>
            <a:ext cx="7683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5796751" y="6008621"/>
            <a:ext cx="107314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-27777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808943" y="6043674"/>
            <a:ext cx="800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4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729697" y="6074155"/>
            <a:ext cx="13335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26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5607777" y="6141206"/>
            <a:ext cx="205104" cy="1562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1440">
              <a:lnSpc>
                <a:spcPts val="55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5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5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533099" y="6264655"/>
            <a:ext cx="1778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453848" y="6328660"/>
            <a:ext cx="2063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764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5331929" y="64277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5190199" y="6461247"/>
            <a:ext cx="148590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67">
                <a:latin typeface="Verdana"/>
                <a:cs typeface="Verdana"/>
              </a:rPr>
              <a:t>.</a:t>
            </a:r>
            <a:r>
              <a:rPr dirty="0" baseline="-22222" sz="750" spc="67">
                <a:latin typeface="Verdana"/>
                <a:cs typeface="Verdana"/>
              </a:rPr>
              <a:t>.</a:t>
            </a:r>
            <a:r>
              <a:rPr dirty="0" baseline="-22222" sz="750" spc="5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225248" y="6522207"/>
            <a:ext cx="863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205440" y="6528303"/>
            <a:ext cx="14414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6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165816" y="65603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4921976" y="6601458"/>
            <a:ext cx="2508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baseline="-22222" sz="750" spc="-44">
                <a:latin typeface="Verdana"/>
                <a:cs typeface="Verdana"/>
              </a:rPr>
              <a:t>.    </a:t>
            </a:r>
            <a:r>
              <a:rPr dirty="0" baseline="-22222" sz="750" spc="14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996648" y="6644127"/>
            <a:ext cx="1333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6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995126" y="6697467"/>
            <a:ext cx="3714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210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912829" y="6769098"/>
            <a:ext cx="40322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115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873206" y="67950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604982" y="6833104"/>
            <a:ext cx="2800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26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723857" y="6862060"/>
            <a:ext cx="11811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20">
              <a:lnSpc>
                <a:spcPts val="300"/>
              </a:lnSpc>
            </a:pPr>
            <a:r>
              <a:rPr dirty="0" baseline="5555" sz="750" spc="11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300"/>
              </a:lnSpc>
            </a:pPr>
            <a:r>
              <a:rPr dirty="0" baseline="-44444" sz="750" spc="-67">
                <a:latin typeface="Verdana"/>
                <a:cs typeface="Verdana"/>
              </a:rPr>
              <a:t>.</a:t>
            </a:r>
            <a:r>
              <a:rPr dirty="0" baseline="-27777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4667465" y="6959598"/>
            <a:ext cx="1809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6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515065" y="6968741"/>
            <a:ext cx="16383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3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4492205" y="7002267"/>
            <a:ext cx="14414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65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469345" y="7035798"/>
            <a:ext cx="12763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25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4446485" y="7070847"/>
            <a:ext cx="10287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4425148" y="7104378"/>
            <a:ext cx="8763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4402288" y="7137904"/>
            <a:ext cx="952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4403816" y="71729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4367240" y="7201915"/>
            <a:ext cx="381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4364189" y="7214105"/>
            <a:ext cx="1149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4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4545546" y="63256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4524209" y="6273798"/>
            <a:ext cx="6921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4496780" y="6203694"/>
            <a:ext cx="69215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4472397" y="6142735"/>
            <a:ext cx="64769" cy="128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4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26034">
              <a:lnSpc>
                <a:spcPts val="44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4449537" y="6086344"/>
            <a:ext cx="69215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4429723" y="603910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4411437" y="5991858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4373336" y="5897367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4355046" y="5850124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4336760" y="5804404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4316946" y="575716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4298660" y="5709918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4242268" y="5568184"/>
            <a:ext cx="349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4278845" y="56017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4260560" y="5639815"/>
            <a:ext cx="1352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sz="500" spc="30">
                <a:latin typeface="Verdana"/>
                <a:cs typeface="Verdana"/>
              </a:rPr>
              <a:t>.</a:t>
            </a:r>
            <a:r>
              <a:rPr dirty="0" baseline="-22222" sz="750" spc="44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4280368" y="5671818"/>
            <a:ext cx="16065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4426676" y="57403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4463248" y="5775447"/>
            <a:ext cx="8445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75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4499825" y="5810501"/>
            <a:ext cx="87630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4574502" y="5879081"/>
            <a:ext cx="6921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4611079" y="5914135"/>
            <a:ext cx="8445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75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4393146" y="5949183"/>
            <a:ext cx="368300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6700" algn="l"/>
              </a:tabLst>
            </a:pP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4722328" y="6017763"/>
            <a:ext cx="8763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4795482" y="60863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4832059" y="61213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4868636" y="6156446"/>
            <a:ext cx="8953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4223982" y="5529066"/>
            <a:ext cx="4381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90">
                <a:latin typeface="Lucida Sans Unicode"/>
                <a:cs typeface="Lucida Sans Unicode"/>
              </a:rPr>
              <a:t>•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4248365" y="7214610"/>
            <a:ext cx="1022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0" i="1">
                <a:latin typeface="Times New Roman"/>
                <a:cs typeface="Times New Roman"/>
              </a:rPr>
              <a:t>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4874728" y="7281662"/>
            <a:ext cx="895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75" i="1">
                <a:latin typeface="Times New Roman"/>
                <a:cs typeface="Times New Roman"/>
              </a:rPr>
              <a:t>F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5952728" y="7188705"/>
            <a:ext cx="202565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25">
                <a:latin typeface="Verdana"/>
                <a:cs typeface="Verdana"/>
              </a:rPr>
              <a:t>.</a:t>
            </a:r>
            <a:r>
              <a:rPr dirty="0" baseline="22222" sz="750" spc="-187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.</a:t>
            </a:r>
            <a:r>
              <a:rPr dirty="0" baseline="22222" sz="750" spc="-187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 </a:t>
            </a:r>
            <a:r>
              <a:rPr dirty="0" baseline="-15873" sz="1050" spc="217" i="1">
                <a:latin typeface="Times New Roman"/>
                <a:cs typeface="Times New Roman"/>
              </a:rPr>
              <a:t>D</a:t>
            </a:r>
            <a:endParaRPr baseline="-15873" sz="1050">
              <a:latin typeface="Times New Roman"/>
              <a:cs typeface="Times New Roman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4469345" y="6396224"/>
            <a:ext cx="205104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968" sz="1050" spc="232" i="1">
                <a:latin typeface="Times New Roman"/>
                <a:cs typeface="Times New Roman"/>
              </a:rPr>
              <a:t>E</a:t>
            </a:r>
            <a:r>
              <a:rPr dirty="0" baseline="3968" sz="1050" spc="-187" i="1">
                <a:latin typeface="Times New Roman"/>
                <a:cs typeface="Times New Roman"/>
              </a:rPr>
              <a:t> </a:t>
            </a:r>
            <a:r>
              <a:rPr dirty="0" baseline="44444" sz="750" spc="-22">
                <a:latin typeface="Verdana"/>
                <a:cs typeface="Verdana"/>
              </a:rPr>
              <a:t>.</a:t>
            </a:r>
            <a:r>
              <a:rPr dirty="0" baseline="27777" sz="750" spc="-22">
                <a:latin typeface="Verdana"/>
                <a:cs typeface="Verdana"/>
              </a:rPr>
              <a:t>.</a:t>
            </a:r>
            <a:r>
              <a:rPr dirty="0" baseline="11111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4943308" y="6199626"/>
            <a:ext cx="7429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-33333" sz="750" spc="-135">
                <a:latin typeface="Verdana"/>
                <a:cs typeface="Verdana"/>
              </a:rPr>
              <a:t>.</a:t>
            </a:r>
            <a:r>
              <a:rPr dirty="0" sz="700" spc="-475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5880568" y="5960360"/>
            <a:ext cx="139700" cy="142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11904" sz="1050" spc="254" i="1">
                <a:latin typeface="Times New Roman"/>
                <a:cs typeface="Times New Roman"/>
              </a:rPr>
              <a:t>A</a:t>
            </a:r>
            <a:endParaRPr baseline="-11904" sz="1050">
              <a:latin typeface="Times New Roman"/>
              <a:cs typeface="Times New Roman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4216361" y="5477250"/>
            <a:ext cx="9461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35" i="1">
                <a:latin typeface="Times New Roman"/>
                <a:cs typeface="Times New Roman"/>
              </a:rPr>
              <a:t>U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4536402" y="6909815"/>
            <a:ext cx="381000" cy="119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2880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42">
                <a:latin typeface="Verdana"/>
                <a:cs typeface="Verdana"/>
              </a:rPr>
              <a:t>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r>
              <a:rPr dirty="0" baseline="33333" sz="750" spc="-16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60">
                <a:latin typeface="Verdana"/>
                <a:cs typeface="Verdana"/>
              </a:rPr>
              <a:t> </a:t>
            </a:r>
            <a:r>
              <a:rPr dirty="0" sz="700" spc="40" i="1">
                <a:latin typeface="Times New Roman"/>
                <a:cs typeface="Times New Roman"/>
              </a:rPr>
              <a:t>V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873205" y="6402321"/>
            <a:ext cx="552450" cy="119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2735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sz="700" spc="165" i="1">
                <a:latin typeface="Times New Roman"/>
                <a:cs typeface="Times New Roman"/>
              </a:rPr>
              <a:t>W</a:t>
            </a:r>
            <a:r>
              <a:rPr dirty="0" sz="700" spc="135" i="1">
                <a:latin typeface="Times New Roman"/>
                <a:cs typeface="Times New Roman"/>
              </a:rPr>
              <a:t>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568404" y="6663941"/>
            <a:ext cx="198755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41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655"/>
              </a:lnSpc>
            </a:pPr>
            <a:r>
              <a:rPr dirty="0" sz="700" spc="160" i="1">
                <a:latin typeface="Times New Roman"/>
                <a:cs typeface="Times New Roman"/>
              </a:rPr>
              <a:t>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952457" y="6733027"/>
            <a:ext cx="61023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71500" algn="l"/>
              </a:tabLst>
            </a:pP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 </a:t>
            </a:r>
            <a:r>
              <a:rPr dirty="0" baseline="22222" sz="750" spc="-60">
                <a:latin typeface="Verdana"/>
                <a:cs typeface="Verdana"/>
              </a:rPr>
              <a:t> </a:t>
            </a:r>
            <a:r>
              <a:rPr dirty="0" baseline="3968" sz="1050" spc="232" i="1">
                <a:latin typeface="Times New Roman"/>
                <a:cs typeface="Times New Roman"/>
              </a:rPr>
              <a:t>L</a:t>
            </a:r>
            <a:r>
              <a:rPr dirty="0" baseline="3968" sz="1050" i="1">
                <a:latin typeface="Times New Roman"/>
                <a:cs typeface="Times New Roman"/>
              </a:rPr>
              <a:t>  </a:t>
            </a:r>
            <a:r>
              <a:rPr dirty="0" baseline="3968" sz="1050" spc="7" i="1">
                <a:latin typeface="Times New Roman"/>
                <a:cs typeface="Times New Roman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 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5405082" y="6611104"/>
            <a:ext cx="160020" cy="139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 </a:t>
            </a:r>
            <a:r>
              <a:rPr dirty="0" sz="700" spc="175" i="1">
                <a:latin typeface="Times New Roman"/>
                <a:cs typeface="Times New Roman"/>
              </a:rPr>
              <a:t>M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1267416" y="7505695"/>
            <a:ext cx="5057140" cy="1064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909955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10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6.7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700"/>
              </a:lnSpc>
            </a:pPr>
            <a:r>
              <a:rPr dirty="0" sz="1000" spc="-5" b="1">
                <a:latin typeface="Times New Roman"/>
                <a:cs typeface="Times New Roman"/>
              </a:rPr>
              <a:t>Proof</a:t>
            </a:r>
            <a:r>
              <a:rPr dirty="0" sz="1000" spc="-5">
                <a:latin typeface="Times New Roman"/>
                <a:cs typeface="Times New Roman"/>
              </a:rPr>
              <a:t>. Extend </a:t>
            </a:r>
            <a:r>
              <a:rPr dirty="0" sz="1000" spc="105" b="0" i="1">
                <a:latin typeface="Bookman Old Style"/>
                <a:cs typeface="Bookman Old Style"/>
              </a:rPr>
              <a:t>FE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50" b="0" i="1">
                <a:latin typeface="Bookman Old Style"/>
                <a:cs typeface="Bookman Old Style"/>
              </a:rPr>
              <a:t>DC </a:t>
            </a:r>
            <a:r>
              <a:rPr dirty="0" sz="1000" spc="-5">
                <a:latin typeface="Times New Roman"/>
                <a:cs typeface="Times New Roman"/>
              </a:rPr>
              <a:t>meeting at a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-45" b="0" i="1">
                <a:latin typeface="Bookman Old Style"/>
                <a:cs typeface="Bookman Old Style"/>
              </a:rPr>
              <a:t>U </a:t>
            </a:r>
            <a:r>
              <a:rPr dirty="0" sz="1000" spc="-5">
                <a:latin typeface="Times New Roman"/>
                <a:cs typeface="Times New Roman"/>
              </a:rPr>
              <a:t>as in the figure. If </a:t>
            </a:r>
            <a:r>
              <a:rPr dirty="0" sz="1000" spc="105" b="0" i="1">
                <a:latin typeface="Bookman Old Style"/>
                <a:cs typeface="Bookman Old Style"/>
              </a:rPr>
              <a:t>FE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50" b="0" i="1">
                <a:latin typeface="Bookman Old Style"/>
                <a:cs typeface="Bookman Old Style"/>
              </a:rPr>
              <a:t>DC </a:t>
            </a:r>
            <a:r>
              <a:rPr dirty="0" sz="1000" spc="-5">
                <a:latin typeface="Times New Roman"/>
                <a:cs typeface="Times New Roman"/>
              </a:rPr>
              <a:t>are parallel,  then the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-45" b="0" i="1">
                <a:latin typeface="Bookman Old Style"/>
                <a:cs typeface="Bookman Old Style"/>
              </a:rPr>
              <a:t>U </a:t>
            </a:r>
            <a:r>
              <a:rPr dirty="0" sz="1000" spc="-5">
                <a:latin typeface="Times New Roman"/>
                <a:cs typeface="Times New Roman"/>
              </a:rPr>
              <a:t>is at </a:t>
            </a:r>
            <a:r>
              <a:rPr dirty="0" sz="1000" spc="-10">
                <a:latin typeface="Times New Roman"/>
                <a:cs typeface="Times New Roman"/>
              </a:rPr>
              <a:t>infinity. </a:t>
            </a: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>
                <a:latin typeface="Times New Roman"/>
                <a:cs typeface="Times New Roman"/>
              </a:rPr>
              <a:t>proof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 spc="-10">
                <a:latin typeface="Times New Roman"/>
                <a:cs typeface="Times New Roman"/>
              </a:rPr>
              <a:t>still valid </a:t>
            </a:r>
            <a:r>
              <a:rPr dirty="0" sz="1000" spc="-5">
                <a:latin typeface="Times New Roman"/>
                <a:cs typeface="Times New Roman"/>
              </a:rPr>
              <a:t>if the problem is </a:t>
            </a:r>
            <a:r>
              <a:rPr dirty="0" sz="1000" spc="-10">
                <a:latin typeface="Times New Roman"/>
                <a:cs typeface="Times New Roman"/>
              </a:rPr>
              <a:t>suitably </a:t>
            </a:r>
            <a:r>
              <a:rPr dirty="0" sz="1000" spc="-5">
                <a:latin typeface="Times New Roman"/>
                <a:cs typeface="Times New Roman"/>
              </a:rPr>
              <a:t>translated in terms </a:t>
            </a:r>
            <a:r>
              <a:rPr dirty="0" sz="1000">
                <a:latin typeface="Times New Roman"/>
                <a:cs typeface="Times New Roman"/>
              </a:rPr>
              <a:t>of  </a:t>
            </a:r>
            <a:r>
              <a:rPr dirty="0" sz="1000" spc="-5">
                <a:latin typeface="Times New Roman"/>
                <a:cs typeface="Times New Roman"/>
              </a:rPr>
              <a:t>projective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geometry.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Let’s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not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worry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about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this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situation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as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this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would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take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us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too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far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direction 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projective </a:t>
            </a:r>
            <a:r>
              <a:rPr dirty="0" sz="1000" spc="-10">
                <a:latin typeface="Times New Roman"/>
                <a:cs typeface="Times New Roman"/>
              </a:rPr>
              <a:t>geometry. </a:t>
            </a:r>
            <a:r>
              <a:rPr dirty="0" sz="1000" spc="-50">
                <a:latin typeface="Times New Roman"/>
                <a:cs typeface="Times New Roman"/>
              </a:rPr>
              <a:t>We </a:t>
            </a:r>
            <a:r>
              <a:rPr dirty="0" sz="1000" spc="-5">
                <a:latin typeface="Times New Roman"/>
                <a:cs typeface="Times New Roman"/>
              </a:rPr>
              <a:t>may as well consider the intersection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-5">
                <a:latin typeface="Times New Roman"/>
                <a:cs typeface="Times New Roman"/>
              </a:rPr>
              <a:t>between </a:t>
            </a:r>
            <a:r>
              <a:rPr dirty="0" sz="1000" spc="35" b="0" i="1">
                <a:latin typeface="Bookman Old Style"/>
                <a:cs typeface="Bookman Old Style"/>
              </a:rPr>
              <a:t>BC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00" b="0" i="1">
                <a:latin typeface="Bookman Old Style"/>
                <a:cs typeface="Bookman Old Style"/>
              </a:rPr>
              <a:t>FA</a:t>
            </a:r>
            <a:r>
              <a:rPr dirty="0" sz="1000" spc="-17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if </a:t>
            </a:r>
            <a:r>
              <a:rPr dirty="0" sz="1000" spc="-10">
                <a:latin typeface="Times New Roman"/>
                <a:cs typeface="Times New Roman"/>
              </a:rPr>
              <a:t>they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1267410" y="8580115"/>
            <a:ext cx="505523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>
                <a:latin typeface="Times New Roman"/>
                <a:cs typeface="Times New Roman"/>
              </a:rPr>
              <a:t>not </a:t>
            </a:r>
            <a:r>
              <a:rPr dirty="0" sz="1000" spc="-5">
                <a:latin typeface="Times New Roman"/>
                <a:cs typeface="Times New Roman"/>
              </a:rPr>
              <a:t>parallel.  The case where </a:t>
            </a:r>
            <a:r>
              <a:rPr dirty="0" sz="1000" spc="105" b="0" i="1">
                <a:latin typeface="Bookman Old Style"/>
                <a:cs typeface="Bookman Old Style"/>
              </a:rPr>
              <a:t>FE </a:t>
            </a:r>
            <a:r>
              <a:rPr dirty="0" sz="1000" spc="120">
                <a:latin typeface="Lucida Sans Unicode"/>
                <a:cs typeface="Lucida Sans Unicode"/>
              </a:rPr>
              <a:t>" </a:t>
            </a:r>
            <a:r>
              <a:rPr dirty="0" sz="1000" spc="50" b="0" i="1">
                <a:latin typeface="Bookman Old Style"/>
                <a:cs typeface="Bookman Old Style"/>
              </a:rPr>
              <a:t>DC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35" b="0" i="1">
                <a:latin typeface="Bookman Old Style"/>
                <a:cs typeface="Bookman Old Style"/>
              </a:rPr>
              <a:t>BC </a:t>
            </a:r>
            <a:r>
              <a:rPr dirty="0" sz="1000" spc="120">
                <a:latin typeface="Lucida Sans Unicode"/>
                <a:cs typeface="Lucida Sans Unicode"/>
              </a:rPr>
              <a:t>" </a:t>
            </a:r>
            <a:r>
              <a:rPr dirty="0" sz="1000" spc="100" b="0" i="1">
                <a:latin typeface="Bookman Old Style"/>
                <a:cs typeface="Bookman Old Style"/>
              </a:rPr>
              <a:t>FA </a:t>
            </a:r>
            <a:r>
              <a:rPr dirty="0" sz="1000" spc="-5">
                <a:latin typeface="Times New Roman"/>
                <a:cs typeface="Times New Roman"/>
              </a:rPr>
              <a:t>can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proved </a:t>
            </a:r>
            <a:r>
              <a:rPr dirty="0" sz="1000" spc="-10">
                <a:latin typeface="Times New Roman"/>
                <a:cs typeface="Times New Roman"/>
              </a:rPr>
              <a:t>directly.  </a:t>
            </a:r>
            <a:r>
              <a:rPr dirty="0" sz="1000" spc="-5">
                <a:latin typeface="Times New Roman"/>
                <a:cs typeface="Times New Roman"/>
              </a:rPr>
              <a:t>The reader   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1267407" y="8762995"/>
            <a:ext cx="1790064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Times New Roman"/>
                <a:cs typeface="Times New Roman"/>
              </a:rPr>
              <a:t>invited </a:t>
            </a:r>
            <a:r>
              <a:rPr dirty="0" sz="1000" spc="-5">
                <a:latin typeface="Times New Roman"/>
                <a:cs typeface="Times New Roman"/>
              </a:rPr>
              <a:t>to try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Times New Roman"/>
                <a:cs typeface="Times New Roman"/>
              </a:rPr>
              <a:t>himself </a:t>
            </a:r>
            <a:r>
              <a:rPr dirty="0" sz="1000">
                <a:latin typeface="Times New Roman"/>
                <a:cs typeface="Times New Roman"/>
              </a:rPr>
              <a:t>or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herself.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95247" y="1754784"/>
            <a:ext cx="224028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639671" y="1754784"/>
            <a:ext cx="245363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006955" y="1754784"/>
            <a:ext cx="202692" cy="6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33319" y="1754784"/>
            <a:ext cx="233172" cy="6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986887" y="1754784"/>
            <a:ext cx="274319" cy="60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83127" y="1754784"/>
            <a:ext cx="201167" cy="60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007967" y="1754784"/>
            <a:ext cx="240791" cy="60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369155" y="1754784"/>
            <a:ext cx="237744" cy="60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727295" y="1754784"/>
            <a:ext cx="217932" cy="60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95247" y="2178456"/>
            <a:ext cx="233172" cy="609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48815" y="2178456"/>
            <a:ext cx="237744" cy="609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006955" y="2178456"/>
            <a:ext cx="202692" cy="609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633319" y="2178456"/>
            <a:ext cx="240792" cy="609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994507" y="2178456"/>
            <a:ext cx="245363" cy="609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361791" y="2178456"/>
            <a:ext cx="201167" cy="609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67453" y="762000"/>
            <a:ext cx="5056505" cy="1825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40735" algn="l"/>
              </a:tabLst>
            </a:pPr>
            <a:r>
              <a:rPr dirty="0" sz="1000">
                <a:latin typeface="Times New Roman"/>
                <a:cs typeface="Times New Roman"/>
              </a:rPr>
              <a:t>56	</a:t>
            </a:r>
            <a:r>
              <a:rPr dirty="0" sz="1000" spc="-5">
                <a:latin typeface="Times New Roman"/>
                <a:cs typeface="Times New Roman"/>
              </a:rPr>
              <a:t>CHAPTER </a:t>
            </a:r>
            <a:r>
              <a:rPr dirty="0" sz="1000">
                <a:latin typeface="Times New Roman"/>
                <a:cs typeface="Times New Roman"/>
              </a:rPr>
              <a:t>6.</a:t>
            </a:r>
            <a:r>
              <a:rPr dirty="0" sz="1000" spc="2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COLLINEARITY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Apply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Menelaus’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 spc="-15">
                <a:latin typeface="Times New Roman"/>
                <a:cs typeface="Times New Roman"/>
              </a:rPr>
              <a:t>five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triads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5">
                <a:latin typeface="Times New Roman"/>
                <a:cs typeface="Times New Roman"/>
              </a:rPr>
              <a:t> points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L,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D,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E</a:t>
            </a:r>
            <a:r>
              <a:rPr dirty="0" sz="1000" spc="50">
                <a:latin typeface="Times New Roman"/>
                <a:cs typeface="Times New Roman"/>
              </a:rPr>
              <a:t>;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A,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65" b="0" i="1">
                <a:latin typeface="Bookman Old Style"/>
                <a:cs typeface="Bookman Old Style"/>
              </a:rPr>
              <a:t>M,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F</a:t>
            </a:r>
            <a:r>
              <a:rPr dirty="0" sz="1000" spc="-16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;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B,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C,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75" b="0" i="1">
                <a:latin typeface="Bookman Old Style"/>
                <a:cs typeface="Bookman Old Style"/>
              </a:rPr>
              <a:t>N</a:t>
            </a:r>
            <a:r>
              <a:rPr dirty="0" sz="1000" spc="-19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;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A,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C,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E</a:t>
            </a:r>
            <a:r>
              <a:rPr dirty="0" sz="1000" spc="50">
                <a:latin typeface="Times New Roman"/>
                <a:cs typeface="Times New Roman"/>
              </a:rPr>
              <a:t>;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B,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D,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F</a:t>
            </a:r>
            <a:endParaRPr sz="1000">
              <a:latin typeface="Bookman Old Style"/>
              <a:cs typeface="Bookman Old Style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the sides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triangle </a:t>
            </a:r>
            <a:r>
              <a:rPr dirty="0" sz="1000" spc="-15" b="0" i="1">
                <a:latin typeface="Bookman Old Style"/>
                <a:cs typeface="Bookman Old Style"/>
              </a:rPr>
              <a:t>UV </a:t>
            </a:r>
            <a:r>
              <a:rPr dirty="0" sz="1000" spc="-20" b="0" i="1">
                <a:latin typeface="Bookman Old Style"/>
                <a:cs typeface="Bookman Old Style"/>
              </a:rPr>
              <a:t>W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 spc="-145">
                <a:latin typeface="Times New Roman"/>
                <a:cs typeface="Times New Roman"/>
              </a:rPr>
              <a:t> </a:t>
            </a:r>
            <a:r>
              <a:rPr dirty="0" sz="1000" spc="-50">
                <a:latin typeface="Times New Roman"/>
                <a:cs typeface="Times New Roman"/>
              </a:rPr>
              <a:t>We </a:t>
            </a:r>
            <a:r>
              <a:rPr dirty="0" sz="1000" spc="-5">
                <a:latin typeface="Times New Roman"/>
                <a:cs typeface="Times New Roman"/>
              </a:rPr>
              <a:t>obtain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>
              <a:latin typeface="Times New Roman"/>
              <a:cs typeface="Times New Roman"/>
            </a:endParaRPr>
          </a:p>
          <a:p>
            <a:pPr marL="44450">
              <a:lnSpc>
                <a:spcPts val="935"/>
              </a:lnSpc>
              <a:tabLst>
                <a:tab pos="372110" algn="l"/>
                <a:tab pos="1383665" algn="l"/>
                <a:tab pos="1718945" algn="l"/>
                <a:tab pos="2115185" algn="l"/>
                <a:tab pos="2757170" algn="l"/>
                <a:tab pos="3101340" algn="l"/>
                <a:tab pos="3459479" algn="l"/>
              </a:tabLst>
            </a:pPr>
            <a:r>
              <a:rPr dirty="0" sz="1000" spc="-100" b="0" i="1">
                <a:latin typeface="Bookman Old Style"/>
                <a:cs typeface="Bookman Old Style"/>
              </a:rPr>
              <a:t>V</a:t>
            </a:r>
            <a:r>
              <a:rPr dirty="0" sz="1000" spc="-80" b="0" i="1">
                <a:latin typeface="Bookman Old Style"/>
                <a:cs typeface="Bookman Old Style"/>
              </a:rPr>
              <a:t> </a:t>
            </a:r>
            <a:r>
              <a:rPr dirty="0" sz="1000" spc="95" b="0" i="1">
                <a:latin typeface="Bookman Old Style"/>
                <a:cs typeface="Bookman Old Style"/>
              </a:rPr>
              <a:t>L	WD </a:t>
            </a:r>
            <a:r>
              <a:rPr dirty="0" sz="1000" spc="310" b="0" i="1">
                <a:latin typeface="Bookman Old Style"/>
                <a:cs typeface="Bookman Old Style"/>
              </a:rPr>
              <a:t> </a:t>
            </a:r>
            <a:r>
              <a:rPr dirty="0" sz="1000" spc="60" b="0" i="1">
                <a:latin typeface="Bookman Old Style"/>
                <a:cs typeface="Bookman Old Style"/>
              </a:rPr>
              <a:t>UE	</a:t>
            </a:r>
            <a:r>
              <a:rPr dirty="0" sz="1000" spc="-100" b="0" i="1">
                <a:latin typeface="Bookman Old Style"/>
                <a:cs typeface="Bookman Old Style"/>
              </a:rPr>
              <a:t>V</a:t>
            </a:r>
            <a:r>
              <a:rPr dirty="0" sz="1000" spc="-80" b="0" i="1">
                <a:latin typeface="Bookman Old Style"/>
                <a:cs typeface="Bookman Old Style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A	</a:t>
            </a:r>
            <a:r>
              <a:rPr dirty="0" sz="1000" spc="110" b="0" i="1">
                <a:latin typeface="Bookman Old Style"/>
                <a:cs typeface="Bookman Old Style"/>
              </a:rPr>
              <a:t>WM	</a:t>
            </a:r>
            <a:r>
              <a:rPr dirty="0" sz="1000" spc="40" b="0" i="1">
                <a:latin typeface="Bookman Old Style"/>
                <a:cs typeface="Bookman Old Style"/>
              </a:rPr>
              <a:t>UF	</a:t>
            </a:r>
            <a:r>
              <a:rPr dirty="0" sz="1000" spc="-100" b="0" i="1">
                <a:latin typeface="Bookman Old Style"/>
                <a:cs typeface="Bookman Old Style"/>
              </a:rPr>
              <a:t>V</a:t>
            </a:r>
            <a:r>
              <a:rPr dirty="0" sz="1000" spc="-80" b="0" i="1">
                <a:latin typeface="Bookman Old Style"/>
                <a:cs typeface="Bookman Old Style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B	</a:t>
            </a:r>
            <a:r>
              <a:rPr dirty="0" sz="1000" spc="50" b="0" i="1">
                <a:latin typeface="Bookman Old Style"/>
                <a:cs typeface="Bookman Old Style"/>
              </a:rPr>
              <a:t>WC	</a:t>
            </a:r>
            <a:r>
              <a:rPr dirty="0" sz="1000" spc="70" b="0" i="1">
                <a:latin typeface="Bookman Old Style"/>
                <a:cs typeface="Bookman Old Style"/>
              </a:rPr>
              <a:t>UN</a:t>
            </a:r>
            <a:endParaRPr sz="1000">
              <a:latin typeface="Bookman Old Style"/>
              <a:cs typeface="Bookman Old Style"/>
            </a:endParaRPr>
          </a:p>
          <a:p>
            <a:pPr marL="27940">
              <a:lnSpc>
                <a:spcPts val="935"/>
              </a:lnSpc>
            </a:pPr>
            <a:r>
              <a:rPr dirty="0" baseline="-38888" sz="1500" spc="60" b="0" i="1">
                <a:latin typeface="Bookman Old Style"/>
                <a:cs typeface="Bookman Old Style"/>
              </a:rPr>
              <a:t>LW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155">
                <a:latin typeface="Lucida Sans Unicode"/>
                <a:cs typeface="Lucida Sans Unicode"/>
              </a:rPr>
              <a:t> </a:t>
            </a:r>
            <a:r>
              <a:rPr dirty="0" baseline="-38888" sz="1500" spc="44" b="0" i="1">
                <a:latin typeface="Bookman Old Style"/>
                <a:cs typeface="Bookman Old Style"/>
              </a:rPr>
              <a:t>DU 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10">
                <a:latin typeface="Lucida Sans Unicode"/>
                <a:cs typeface="Lucida Sans Unicode"/>
              </a:rPr>
              <a:t> </a:t>
            </a:r>
            <a:r>
              <a:rPr dirty="0" baseline="-38888" sz="1500" spc="7" b="0" i="1">
                <a:latin typeface="Bookman Old Style"/>
                <a:cs typeface="Bookman Old Style"/>
              </a:rPr>
              <a:t>EV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25">
                <a:latin typeface="Tahoma"/>
                <a:cs typeface="Tahoma"/>
              </a:rPr>
              <a:t>1</a:t>
            </a:r>
            <a:r>
              <a:rPr dirty="0" sz="1000" spc="-25">
                <a:latin typeface="Times New Roman"/>
                <a:cs typeface="Times New Roman"/>
              </a:rPr>
              <a:t>, </a:t>
            </a:r>
            <a:r>
              <a:rPr dirty="0" baseline="-38888" sz="1500" spc="15" b="0" i="1">
                <a:latin typeface="Bookman Old Style"/>
                <a:cs typeface="Bookman Old Style"/>
              </a:rPr>
              <a:t>AW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155">
                <a:latin typeface="Lucida Sans Unicode"/>
                <a:cs typeface="Lucida Sans Unicode"/>
              </a:rPr>
              <a:t> </a:t>
            </a:r>
            <a:r>
              <a:rPr dirty="0" baseline="-38888" sz="1500" spc="127" b="0" i="1">
                <a:latin typeface="Bookman Old Style"/>
                <a:cs typeface="Bookman Old Style"/>
              </a:rPr>
              <a:t>MU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25">
                <a:latin typeface="Lucida Sans Unicode"/>
                <a:cs typeface="Lucida Sans Unicode"/>
              </a:rPr>
              <a:t> </a:t>
            </a:r>
            <a:r>
              <a:rPr dirty="0" baseline="-38888" sz="1500" spc="37" b="0" i="1">
                <a:latin typeface="Bookman Old Style"/>
                <a:cs typeface="Bookman Old Style"/>
              </a:rPr>
              <a:t>FV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25">
                <a:latin typeface="Tahoma"/>
                <a:cs typeface="Tahoma"/>
              </a:rPr>
              <a:t>1</a:t>
            </a:r>
            <a:r>
              <a:rPr dirty="0" sz="1000" spc="-25">
                <a:latin typeface="Times New Roman"/>
                <a:cs typeface="Times New Roman"/>
              </a:rPr>
              <a:t>,  </a:t>
            </a:r>
            <a:r>
              <a:rPr dirty="0" baseline="-38888" sz="1500" spc="44" b="0" i="1">
                <a:latin typeface="Bookman Old Style"/>
                <a:cs typeface="Bookman Old Style"/>
              </a:rPr>
              <a:t>BW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165">
                <a:latin typeface="Lucida Sans Unicode"/>
                <a:cs typeface="Lucida Sans Unicode"/>
              </a:rPr>
              <a:t> </a:t>
            </a:r>
            <a:r>
              <a:rPr dirty="0" baseline="-38888" sz="1500" spc="7" b="0" i="1">
                <a:latin typeface="Bookman Old Style"/>
                <a:cs typeface="Bookman Old Style"/>
              </a:rPr>
              <a:t>CU 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25">
                <a:latin typeface="Lucida Sans Unicode"/>
                <a:cs typeface="Lucida Sans Unicode"/>
              </a:rPr>
              <a:t> </a:t>
            </a:r>
            <a:r>
              <a:rPr dirty="0" baseline="-38888" sz="1500" spc="67" b="0" i="1">
                <a:latin typeface="Bookman Old Style"/>
                <a:cs typeface="Bookman Old Style"/>
              </a:rPr>
              <a:t>NV 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2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25">
                <a:latin typeface="Tahoma"/>
                <a:cs typeface="Tahoma"/>
              </a:rPr>
              <a:t>1</a:t>
            </a:r>
            <a:r>
              <a:rPr dirty="0" sz="1000" spc="-25"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  <a:p>
            <a:pPr marL="44450">
              <a:lnSpc>
                <a:spcPts val="935"/>
              </a:lnSpc>
              <a:spcBef>
                <a:spcPts val="1465"/>
              </a:spcBef>
              <a:tabLst>
                <a:tab pos="381000" algn="l"/>
                <a:tab pos="741045" algn="l"/>
                <a:tab pos="1383665" algn="l"/>
                <a:tab pos="1726564" algn="l"/>
              </a:tabLst>
            </a:pPr>
            <a:r>
              <a:rPr dirty="0" sz="1000" spc="-100" b="0" i="1">
                <a:latin typeface="Bookman Old Style"/>
                <a:cs typeface="Bookman Old Style"/>
              </a:rPr>
              <a:t>V</a:t>
            </a:r>
            <a:r>
              <a:rPr dirty="0" sz="1000" spc="-80" b="0" i="1">
                <a:latin typeface="Bookman Old Style"/>
                <a:cs typeface="Bookman Old Style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A	</a:t>
            </a:r>
            <a:r>
              <a:rPr dirty="0" sz="1000" spc="50" b="0" i="1">
                <a:latin typeface="Bookman Old Style"/>
                <a:cs typeface="Bookman Old Style"/>
              </a:rPr>
              <a:t>WC	</a:t>
            </a:r>
            <a:r>
              <a:rPr dirty="0" sz="1000" spc="60" b="0" i="1">
                <a:latin typeface="Bookman Old Style"/>
                <a:cs typeface="Bookman Old Style"/>
              </a:rPr>
              <a:t>UE	</a:t>
            </a:r>
            <a:r>
              <a:rPr dirty="0" sz="1000" spc="-100" b="0" i="1">
                <a:latin typeface="Bookman Old Style"/>
                <a:cs typeface="Bookman Old Style"/>
              </a:rPr>
              <a:t>V</a:t>
            </a:r>
            <a:r>
              <a:rPr dirty="0" sz="1000" spc="-80" b="0" i="1">
                <a:latin typeface="Bookman Old Style"/>
                <a:cs typeface="Bookman Old Style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B	</a:t>
            </a:r>
            <a:r>
              <a:rPr dirty="0" sz="1000" spc="95" b="0" i="1">
                <a:latin typeface="Bookman Old Style"/>
                <a:cs typeface="Bookman Old Style"/>
              </a:rPr>
              <a:t>WD </a:t>
            </a:r>
            <a:r>
              <a:rPr dirty="0" sz="1000" spc="220" b="0" i="1">
                <a:latin typeface="Bookman Old Style"/>
                <a:cs typeface="Bookman Old Styl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UF</a:t>
            </a:r>
            <a:endParaRPr sz="1000">
              <a:latin typeface="Bookman Old Style"/>
              <a:cs typeface="Bookman Old Style"/>
            </a:endParaRPr>
          </a:p>
          <a:p>
            <a:pPr marL="27940">
              <a:lnSpc>
                <a:spcPts val="935"/>
              </a:lnSpc>
            </a:pPr>
            <a:r>
              <a:rPr dirty="0" baseline="-38888" sz="1500" spc="15" b="0" i="1">
                <a:latin typeface="Bookman Old Style"/>
                <a:cs typeface="Bookman Old Style"/>
              </a:rPr>
              <a:t>AW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155">
                <a:latin typeface="Lucida Sans Unicode"/>
                <a:cs typeface="Lucida Sans Unicode"/>
              </a:rPr>
              <a:t> </a:t>
            </a:r>
            <a:r>
              <a:rPr dirty="0" baseline="-38888" sz="1500" spc="7" b="0" i="1">
                <a:latin typeface="Bookman Old Style"/>
                <a:cs typeface="Bookman Old Style"/>
              </a:rPr>
              <a:t>CU 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10">
                <a:latin typeface="Lucida Sans Unicode"/>
                <a:cs typeface="Lucida Sans Unicode"/>
              </a:rPr>
              <a:t> </a:t>
            </a:r>
            <a:r>
              <a:rPr dirty="0" baseline="-38888" sz="1500" spc="7" b="0" i="1">
                <a:latin typeface="Bookman Old Style"/>
                <a:cs typeface="Bookman Old Style"/>
              </a:rPr>
              <a:t>EV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25">
                <a:latin typeface="Tahoma"/>
                <a:cs typeface="Tahoma"/>
              </a:rPr>
              <a:t>1</a:t>
            </a:r>
            <a:r>
              <a:rPr dirty="0" sz="1000" spc="-25">
                <a:latin typeface="Times New Roman"/>
                <a:cs typeface="Times New Roman"/>
              </a:rPr>
              <a:t>, </a:t>
            </a:r>
            <a:r>
              <a:rPr dirty="0" baseline="-38888" sz="1500" spc="44" b="0" i="1">
                <a:latin typeface="Bookman Old Style"/>
                <a:cs typeface="Bookman Old Style"/>
              </a:rPr>
              <a:t>BW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155">
                <a:latin typeface="Lucida Sans Unicode"/>
                <a:cs typeface="Lucida Sans Unicode"/>
              </a:rPr>
              <a:t> </a:t>
            </a:r>
            <a:r>
              <a:rPr dirty="0" baseline="-38888" sz="1500" spc="44" b="0" i="1">
                <a:latin typeface="Bookman Old Style"/>
                <a:cs typeface="Bookman Old Style"/>
              </a:rPr>
              <a:t>DU 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10">
                <a:latin typeface="Lucida Sans Unicode"/>
                <a:cs typeface="Lucida Sans Unicode"/>
              </a:rPr>
              <a:t> </a:t>
            </a:r>
            <a:r>
              <a:rPr dirty="0" baseline="-38888" sz="1500" spc="37" b="0" i="1">
                <a:latin typeface="Bookman Old Style"/>
                <a:cs typeface="Bookman Old Style"/>
              </a:rPr>
              <a:t>FV 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21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25">
                <a:latin typeface="Tahoma"/>
                <a:cs typeface="Tahoma"/>
              </a:rPr>
              <a:t>1</a:t>
            </a:r>
            <a:r>
              <a:rPr dirty="0" sz="1000" spc="-2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25"/>
              </a:spcBef>
            </a:pPr>
            <a:r>
              <a:rPr dirty="0" sz="1000" spc="-5">
                <a:latin typeface="Times New Roman"/>
                <a:cs typeface="Times New Roman"/>
              </a:rPr>
              <a:t>Dividing the </a:t>
            </a:r>
            <a:r>
              <a:rPr dirty="0" sz="1000">
                <a:latin typeface="Times New Roman"/>
                <a:cs typeface="Times New Roman"/>
              </a:rPr>
              <a:t>product of </a:t>
            </a:r>
            <a:r>
              <a:rPr dirty="0" sz="1000" spc="-5">
                <a:latin typeface="Times New Roman"/>
                <a:cs typeface="Times New Roman"/>
              </a:rPr>
              <a:t>the first three expressions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 spc="-10">
                <a:latin typeface="Times New Roman"/>
                <a:cs typeface="Times New Roman"/>
              </a:rPr>
              <a:t>product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last </a:t>
            </a:r>
            <a:r>
              <a:rPr dirty="0" sz="1000" spc="-10">
                <a:latin typeface="Times New Roman"/>
                <a:cs typeface="Times New Roman"/>
              </a:rPr>
              <a:t>two, </a:t>
            </a:r>
            <a:r>
              <a:rPr dirty="0" sz="1000" spc="-5">
                <a:latin typeface="Times New Roman"/>
                <a:cs typeface="Times New Roman"/>
              </a:rPr>
              <a:t>we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have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133191" y="2850540"/>
            <a:ext cx="224028" cy="609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477615" y="2850540"/>
            <a:ext cx="274320" cy="609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137409" y="2673098"/>
            <a:ext cx="95186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9725" algn="l"/>
                <a:tab pos="735965" algn="l"/>
              </a:tabLst>
            </a:pPr>
            <a:r>
              <a:rPr dirty="0" sz="1000" spc="-100" b="0" i="1">
                <a:latin typeface="Bookman Old Style"/>
                <a:cs typeface="Bookman Old Style"/>
              </a:rPr>
              <a:t>V</a:t>
            </a:r>
            <a:r>
              <a:rPr dirty="0" sz="1000" spc="-80" b="0" i="1">
                <a:latin typeface="Bookman Old Style"/>
                <a:cs typeface="Bookman Old Style"/>
              </a:rPr>
              <a:t> </a:t>
            </a:r>
            <a:r>
              <a:rPr dirty="0" sz="1000" spc="95" b="0" i="1">
                <a:latin typeface="Bookman Old Style"/>
                <a:cs typeface="Bookman Old Style"/>
              </a:rPr>
              <a:t>L</a:t>
            </a:r>
            <a:r>
              <a:rPr dirty="0" sz="1000" b="0" i="1">
                <a:latin typeface="Bookman Old Style"/>
                <a:cs typeface="Bookman Old Style"/>
              </a:rPr>
              <a:t>	</a:t>
            </a:r>
            <a:r>
              <a:rPr dirty="0" sz="1000" spc="114" b="0" i="1">
                <a:latin typeface="Bookman Old Style"/>
                <a:cs typeface="Bookman Old Style"/>
              </a:rPr>
              <a:t>W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b="0" i="1">
                <a:latin typeface="Bookman Old Style"/>
                <a:cs typeface="Bookman Old Style"/>
              </a:rPr>
              <a:t>	</a:t>
            </a:r>
            <a:r>
              <a:rPr dirty="0" sz="1000" spc="65" b="0" i="1">
                <a:latin typeface="Bookman Old Style"/>
                <a:cs typeface="Bookman Old Style"/>
              </a:rPr>
              <a:t>U</a:t>
            </a:r>
            <a:r>
              <a:rPr dirty="0" sz="1000" spc="75" b="0" i="1">
                <a:latin typeface="Bookman Old Style"/>
                <a:cs typeface="Bookman Old Style"/>
              </a:rPr>
              <a:t>N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873855" y="2850540"/>
            <a:ext cx="217932" cy="609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267460" y="2758441"/>
            <a:ext cx="3218180" cy="4806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865630">
              <a:lnSpc>
                <a:spcPct val="100000"/>
              </a:lnSpc>
            </a:pPr>
            <a:r>
              <a:rPr dirty="0" baseline="-38888" sz="1500" spc="60" b="0" i="1">
                <a:latin typeface="Bookman Old Style"/>
                <a:cs typeface="Bookman Old Style"/>
              </a:rPr>
              <a:t>LW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145">
                <a:latin typeface="Lucida Sans Unicode"/>
                <a:cs typeface="Lucida Sans Unicode"/>
              </a:rPr>
              <a:t> </a:t>
            </a:r>
            <a:r>
              <a:rPr dirty="0" baseline="-38888" sz="1500" spc="127" b="0" i="1">
                <a:latin typeface="Bookman Old Style"/>
                <a:cs typeface="Bookman Old Style"/>
              </a:rPr>
              <a:t>MU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20">
                <a:latin typeface="Lucida Sans Unicode"/>
                <a:cs typeface="Lucida Sans Unicode"/>
              </a:rPr>
              <a:t> </a:t>
            </a:r>
            <a:r>
              <a:rPr dirty="0" baseline="-38888" sz="1500" spc="67" b="0" i="1">
                <a:latin typeface="Bookman Old Style"/>
                <a:cs typeface="Bookman Old Style"/>
              </a:rPr>
              <a:t>NV 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165">
                <a:latin typeface="Tahoma"/>
                <a:cs typeface="Tahoma"/>
              </a:rPr>
              <a:t> </a:t>
            </a:r>
            <a:r>
              <a:rPr dirty="0" sz="1000" spc="-30">
                <a:latin typeface="Lucida Sans Unicode"/>
                <a:cs typeface="Lucida Sans Unicode"/>
              </a:rPr>
              <a:t>−</a:t>
            </a:r>
            <a:r>
              <a:rPr dirty="0" sz="1000" spc="-30">
                <a:latin typeface="Tahoma"/>
                <a:cs typeface="Tahoma"/>
              </a:rPr>
              <a:t>1</a:t>
            </a:r>
            <a:r>
              <a:rPr dirty="0" sz="1000" spc="-30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  <a:p>
            <a:pPr marL="12700">
              <a:lnSpc>
                <a:spcPct val="100000"/>
              </a:lnSpc>
              <a:spcBef>
                <a:spcPts val="1235"/>
              </a:spcBef>
            </a:pPr>
            <a:r>
              <a:rPr dirty="0" sz="1000" spc="-5">
                <a:latin typeface="Times New Roman"/>
                <a:cs typeface="Times New Roman"/>
              </a:rPr>
              <a:t>By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Menelaus’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theorem,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N,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L,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spc="5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10">
                <a:latin typeface="Times New Roman"/>
                <a:cs typeface="Times New Roman"/>
              </a:rPr>
              <a:t> collinear.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67460" y="3345182"/>
            <a:ext cx="5055870" cy="8712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6.2</a:t>
            </a:r>
            <a:r>
              <a:rPr dirty="0" sz="1000" spc="-35" b="1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Prove </a:t>
            </a:r>
            <a:r>
              <a:rPr dirty="0" sz="1000" spc="-5">
                <a:latin typeface="Times New Roman"/>
                <a:cs typeface="Times New Roman"/>
              </a:rPr>
              <a:t>that the interior angle bisectors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10">
                <a:latin typeface="Times New Roman"/>
                <a:cs typeface="Times New Roman"/>
              </a:rPr>
              <a:t>two </a:t>
            </a:r>
            <a:r>
              <a:rPr dirty="0" sz="1000" spc="-5">
                <a:latin typeface="Times New Roman"/>
                <a:cs typeface="Times New Roman"/>
              </a:rPr>
              <a:t>angles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non-isosceles triangle and the  exterior angle bisector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third angle meet the opposite sides in three collinear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points.</a:t>
            </a: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ct val="120000"/>
              </a:lnSpc>
              <a:spcBef>
                <a:spcPts val="980"/>
              </a:spcBef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6.3 </a:t>
            </a:r>
            <a:r>
              <a:rPr dirty="0" sz="1000" spc="-10" b="1">
                <a:latin typeface="Times New Roman"/>
                <a:cs typeface="Times New Roman"/>
              </a:rPr>
              <a:t>(Monge’s </a:t>
            </a:r>
            <a:r>
              <a:rPr dirty="0" sz="1000" spc="-5" b="1">
                <a:latin typeface="Times New Roman"/>
                <a:cs typeface="Times New Roman"/>
              </a:rPr>
              <a:t>Theorem) </a:t>
            </a:r>
            <a:r>
              <a:rPr dirty="0" sz="1000" spc="-10">
                <a:latin typeface="Times New Roman"/>
                <a:cs typeface="Times New Roman"/>
              </a:rPr>
              <a:t>Prove </a:t>
            </a:r>
            <a:r>
              <a:rPr dirty="0" sz="1000" spc="-5">
                <a:latin typeface="Times New Roman"/>
                <a:cs typeface="Times New Roman"/>
              </a:rPr>
              <a:t>that the three pairs </a:t>
            </a:r>
            <a:r>
              <a:rPr dirty="0" sz="1000">
                <a:latin typeface="Times New Roman"/>
                <a:cs typeface="Times New Roman"/>
              </a:rPr>
              <a:t>of common </a:t>
            </a:r>
            <a:r>
              <a:rPr dirty="0" sz="1000" spc="-5">
                <a:latin typeface="Times New Roman"/>
                <a:cs typeface="Times New Roman"/>
              </a:rPr>
              <a:t>external tangents to three  circles, taken </a:t>
            </a:r>
            <a:r>
              <a:rPr dirty="0" sz="1000" spc="-10">
                <a:latin typeface="Times New Roman"/>
                <a:cs typeface="Times New Roman"/>
              </a:rPr>
              <a:t>two </a:t>
            </a:r>
            <a:r>
              <a:rPr dirty="0" sz="1000" spc="-5">
                <a:latin typeface="Times New Roman"/>
                <a:cs typeface="Times New Roman"/>
              </a:rPr>
              <a:t>at a time, meet in three collinear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17367" y="56641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745741" y="56992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698498" y="57373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72587" y="57617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639061" y="58059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611627" y="5831839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597915" y="5863842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588767" y="5897368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582675" y="5926325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78101" y="5961374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578101" y="60162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579624" y="60467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85721" y="60817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594864" y="61168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607058" y="61503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625344" y="61853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661921" y="62402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732024" y="63057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901192" y="6371326"/>
            <a:ext cx="1320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215135" y="62524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259327" y="61914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888742" y="5956795"/>
            <a:ext cx="558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878076" y="5923269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862835" y="5891266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551939" y="58257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550415" y="61869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878076" y="60924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888742" y="60589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894839" y="60238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894839" y="60086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033522" y="58562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192018" y="58882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356612" y="59217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693415" y="60223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614164" y="6039092"/>
            <a:ext cx="1060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380991" y="6072618"/>
            <a:ext cx="20066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52">
                <a:latin typeface="Verdana"/>
                <a:cs typeface="Verdana"/>
              </a:rPr>
              <a:t>..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..</a:t>
            </a:r>
            <a:r>
              <a:rPr dirty="0" baseline="5555" sz="750" spc="-52">
                <a:latin typeface="Verdana"/>
                <a:cs typeface="Verdana"/>
              </a:rPr>
              <a:t>..</a:t>
            </a:r>
            <a:r>
              <a:rPr dirty="0" baseline="11111" sz="750" spc="-52">
                <a:latin typeface="Verdana"/>
                <a:cs typeface="Verdana"/>
              </a:rPr>
              <a:t>..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222498" y="6103098"/>
            <a:ext cx="19875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..</a:t>
            </a:r>
            <a:r>
              <a:rPr dirty="0" sz="500" spc="-35">
                <a:latin typeface="Verdana"/>
                <a:cs typeface="Verdana"/>
              </a:rPr>
              <a:t>..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048761" y="6138152"/>
            <a:ext cx="20066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..</a:t>
            </a:r>
            <a:r>
              <a:rPr dirty="0" sz="500" spc="-35">
                <a:latin typeface="Verdana"/>
                <a:cs typeface="Verdana"/>
              </a:rPr>
              <a:t>..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861308" y="6124435"/>
            <a:ext cx="227965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84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41275">
              <a:lnSpc>
                <a:spcPts val="484"/>
              </a:lnSpc>
            </a:pPr>
            <a:r>
              <a:rPr dirty="0" baseline="-11111" sz="750" spc="-52">
                <a:latin typeface="Verdana"/>
                <a:cs typeface="Verdana"/>
              </a:rPr>
              <a:t>..</a:t>
            </a:r>
            <a:r>
              <a:rPr dirty="0" baseline="-5555" sz="750" spc="-52">
                <a:latin typeface="Verdana"/>
                <a:cs typeface="Verdana"/>
              </a:rPr>
              <a:t>..</a:t>
            </a:r>
            <a:r>
              <a:rPr dirty="0" sz="500" spc="-35">
                <a:latin typeface="Verdana"/>
                <a:cs typeface="Verdana"/>
              </a:rPr>
              <a:t>..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771391" y="6211306"/>
            <a:ext cx="1593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126741" y="6343892"/>
            <a:ext cx="501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0">
                <a:latin typeface="Verdana"/>
                <a:cs typeface="Verdana"/>
              </a:rPr>
              <a:t>..</a:t>
            </a:r>
            <a:r>
              <a:rPr dirty="0" baseline="22222" sz="750" spc="-254">
                <a:latin typeface="Verdana"/>
                <a:cs typeface="Verdana"/>
              </a:rPr>
              <a:t>.</a:t>
            </a:r>
            <a:r>
              <a:rPr dirty="0" sz="500" spc="-170">
                <a:latin typeface="Verdana"/>
                <a:cs typeface="Verdana"/>
              </a:rPr>
              <a:t>.</a:t>
            </a:r>
            <a:r>
              <a:rPr dirty="0" baseline="22222" sz="750" spc="-254">
                <a:latin typeface="Verdana"/>
                <a:cs typeface="Verdana"/>
              </a:rPr>
              <a:t>.</a:t>
            </a:r>
            <a:r>
              <a:rPr dirty="0" sz="500" spc="-170">
                <a:latin typeface="Verdana"/>
                <a:cs typeface="Verdana"/>
              </a:rPr>
              <a:t>.</a:t>
            </a:r>
            <a:r>
              <a:rPr dirty="0" baseline="27777" sz="750" spc="-254">
                <a:latin typeface="Verdana"/>
                <a:cs typeface="Verdana"/>
              </a:rPr>
              <a:t>.</a:t>
            </a:r>
            <a:r>
              <a:rPr dirty="0" sz="500" spc="-170">
                <a:latin typeface="Verdana"/>
                <a:cs typeface="Verdana"/>
              </a:rPr>
              <a:t>.</a:t>
            </a:r>
            <a:r>
              <a:rPr dirty="0" baseline="27777" sz="750" spc="-254">
                <a:latin typeface="Verdana"/>
                <a:cs typeface="Verdana"/>
              </a:rPr>
              <a:t>.</a:t>
            </a:r>
            <a:r>
              <a:rPr dirty="0" baseline="5555" sz="750" spc="-254">
                <a:latin typeface="Verdana"/>
                <a:cs typeface="Verdana"/>
              </a:rPr>
              <a:t>.</a:t>
            </a:r>
            <a:r>
              <a:rPr dirty="0" baseline="33333" sz="750" spc="-254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300478" y="63073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614422" y="62433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614422" y="6220449"/>
            <a:ext cx="3619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850641" y="58760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826258" y="58424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789681" y="5798298"/>
            <a:ext cx="7239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568701" y="5807446"/>
            <a:ext cx="36195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555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baseline="11111" sz="750" spc="-22">
                <a:latin typeface="Verdana"/>
                <a:cs typeface="Verdana"/>
              </a:rPr>
              <a:t>.   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baseline="27777" sz="750" spc="104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728721" y="57129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704338" y="56809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679955" y="56474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655567" y="56154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631184" y="55834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527556" y="5498072"/>
            <a:ext cx="908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262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372105" y="5322812"/>
            <a:ext cx="116839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364484" y="52252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340101" y="51932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315718" y="51612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291335" y="51292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266947" y="50957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248661" y="50713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199895" y="50073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175507" y="49738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151124" y="49418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126741" y="49098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102358" y="48762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077975" y="48442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864615" y="4617203"/>
            <a:ext cx="9398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2904238" y="4714735"/>
            <a:ext cx="1276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18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917955" y="4746743"/>
            <a:ext cx="13779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-11111" sz="750" spc="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2931667" y="4778746"/>
            <a:ext cx="14859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-11111" sz="750" spc="15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959101" y="48595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2972818" y="48930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2986535" y="49250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000247" y="49585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013964" y="49905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026158" y="50195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049018" y="50744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062735" y="51079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076447" y="51414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090164" y="51734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103881" y="52069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117598" y="52389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131315" y="52725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145027" y="53045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158744" y="53380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172461" y="53700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457448" y="60543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3300478" y="5926325"/>
            <a:ext cx="22161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22222" sz="750" spc="-97">
                <a:latin typeface="Verdana"/>
                <a:cs typeface="Verdana"/>
              </a:rPr>
              <a:t>.    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5555" sz="750" spc="75">
                <a:latin typeface="Verdana"/>
                <a:cs typeface="Verdana"/>
              </a:rPr>
              <a:t> </a:t>
            </a:r>
            <a:r>
              <a:rPr dirty="0" baseline="-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3269999" y="5603229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247139" y="55514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2863088" y="5647436"/>
            <a:ext cx="26479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-75">
                <a:latin typeface="Verdana"/>
                <a:cs typeface="Verdana"/>
              </a:rPr>
              <a:t>...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2919478" y="55971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2972819" y="55666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3029205" y="5534649"/>
            <a:ext cx="2628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4154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3081022" y="5502645"/>
            <a:ext cx="1974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10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3138936" y="5478258"/>
            <a:ext cx="15049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 </a:t>
            </a:r>
            <a:r>
              <a:rPr dirty="0" baseline="33333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3160268" y="5412729"/>
            <a:ext cx="153035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420"/>
              </a:lnSpc>
            </a:pP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 </a:t>
            </a:r>
            <a:r>
              <a:rPr dirty="0" baseline="5555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20"/>
              </a:lnSpc>
            </a:pPr>
            <a:r>
              <a:rPr dirty="0" baseline="-11111" sz="750" spc="75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50">
                <a:latin typeface="Verdana"/>
                <a:cs typeface="Verdana"/>
              </a:rPr>
              <a:t> 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3373628" y="5303003"/>
            <a:ext cx="9969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3388867" y="5258806"/>
            <a:ext cx="13208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3654045" y="5165842"/>
            <a:ext cx="317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3661665" y="5161268"/>
            <a:ext cx="254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3661665" y="51871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3527555" y="5240515"/>
            <a:ext cx="16700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80">
                <a:latin typeface="Verdana"/>
                <a:cs typeface="Verdana"/>
              </a:rPr>
              <a:t> </a:t>
            </a:r>
            <a:r>
              <a:rPr dirty="0" baseline="-16666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608325" y="5299951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3305048" y="5357865"/>
            <a:ext cx="33782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-11111" sz="750" spc="307">
                <a:latin typeface="Verdana"/>
                <a:cs typeface="Verdana"/>
              </a:rPr>
              <a:t> </a:t>
            </a:r>
            <a:r>
              <a:rPr dirty="0" baseline="5555" sz="750" spc="-112">
                <a:latin typeface="Verdana"/>
                <a:cs typeface="Verdana"/>
              </a:rPr>
              <a:t>..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16666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..</a:t>
            </a:r>
            <a:r>
              <a:rPr dirty="0" baseline="-11111" sz="750" spc="-112">
                <a:latin typeface="Verdana"/>
                <a:cs typeface="Verdana"/>
              </a:rPr>
              <a:t>.    </a:t>
            </a:r>
            <a:r>
              <a:rPr dirty="0" baseline="-11111" sz="750" spc="-52">
                <a:latin typeface="Verdana"/>
                <a:cs typeface="Verdana"/>
              </a:rPr>
              <a:t> </a:t>
            </a:r>
            <a:r>
              <a:rPr dirty="0" baseline="-27777" sz="750" spc="-75">
                <a:latin typeface="Verdana"/>
                <a:cs typeface="Verdana"/>
              </a:rPr>
              <a:t>.</a:t>
            </a:r>
            <a:r>
              <a:rPr dirty="0" baseline="-5555" sz="750" spc="-75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518407" y="5431015"/>
            <a:ext cx="11048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 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27777" sz="750" spc="-75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3536698" y="5455398"/>
            <a:ext cx="800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3521458" y="5461495"/>
            <a:ext cx="844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3526027" y="5530074"/>
            <a:ext cx="10731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289807" y="6127485"/>
            <a:ext cx="2520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336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302001" y="60954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305047" y="6063475"/>
            <a:ext cx="21590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..        </a:t>
            </a:r>
            <a:r>
              <a:rPr dirty="0" sz="500" spc="-15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3306575" y="6028425"/>
            <a:ext cx="7239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3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3309621" y="5996418"/>
            <a:ext cx="19875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60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.</a:t>
            </a:r>
            <a:r>
              <a:rPr dirty="0" sz="500" spc="254">
                <a:latin typeface="Verdana"/>
                <a:cs typeface="Verdana"/>
              </a:rPr>
              <a:t> </a:t>
            </a:r>
            <a:r>
              <a:rPr dirty="0" sz="500" spc="10">
                <a:latin typeface="Verdana"/>
                <a:cs typeface="Verdana"/>
              </a:rPr>
              <a:t>.</a:t>
            </a:r>
            <a:r>
              <a:rPr dirty="0" baseline="-27777" sz="750" spc="15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3306575" y="5965943"/>
            <a:ext cx="205104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9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 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r>
              <a:rPr dirty="0" baseline="33333" sz="750" spc="-112">
                <a:latin typeface="Verdana"/>
                <a:cs typeface="Verdana"/>
              </a:rPr>
              <a:t> </a:t>
            </a:r>
            <a:r>
              <a:rPr dirty="0" baseline="27777" sz="750" spc="-127">
                <a:latin typeface="Verdana"/>
                <a:cs typeface="Verdana"/>
              </a:rPr>
              <a:t>.</a:t>
            </a: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60960">
              <a:lnSpc>
                <a:spcPts val="1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5240">
              <a:lnSpc>
                <a:spcPts val="505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5555" sz="750" spc="142">
                <a:latin typeface="Verdana"/>
                <a:cs typeface="Verdana"/>
              </a:rPr>
              <a:t>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3291335" y="5872974"/>
            <a:ext cx="24447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82">
                <a:latin typeface="Verdana"/>
                <a:cs typeface="Verdana"/>
              </a:rPr>
              <a:t>.</a:t>
            </a:r>
            <a:r>
              <a:rPr dirty="0" baseline="-38888" sz="750" spc="-82">
                <a:latin typeface="Verdana"/>
                <a:cs typeface="Verdana"/>
              </a:rPr>
              <a:t>.   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.    </a:t>
            </a:r>
            <a:r>
              <a:rPr dirty="0" baseline="5555" sz="750" spc="-104">
                <a:latin typeface="Verdana"/>
                <a:cs typeface="Verdana"/>
              </a:rPr>
              <a:t> </a:t>
            </a:r>
            <a:r>
              <a:rPr dirty="0" baseline="-44444" sz="750" spc="-52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3279141" y="5859268"/>
            <a:ext cx="2857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   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</a:t>
            </a:r>
            <a:r>
              <a:rPr dirty="0" baseline="22222" sz="750" spc="22">
                <a:latin typeface="Verdana"/>
                <a:cs typeface="Verdana"/>
              </a:rPr>
              <a:t>. </a:t>
            </a:r>
            <a:r>
              <a:rPr dirty="0" baseline="22222" sz="750" spc="19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3262378" y="5799826"/>
            <a:ext cx="208279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baseline="-44444" sz="750" spc="-52">
                <a:latin typeface="Verdana"/>
                <a:cs typeface="Verdana"/>
              </a:rPr>
              <a:t>.  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 </a:t>
            </a:r>
            <a:r>
              <a:rPr dirty="0" baseline="-22222" sz="750" spc="-3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3237995" y="5767818"/>
            <a:ext cx="566420" cy="135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85090">
              <a:lnSpc>
                <a:spcPts val="390"/>
              </a:lnSpc>
              <a:tabLst>
                <a:tab pos="514984" algn="l"/>
              </a:tabLst>
            </a:pPr>
            <a:r>
              <a:rPr dirty="0" baseline="27777" sz="750" spc="-157">
                <a:latin typeface="Verdana"/>
                <a:cs typeface="Verdana"/>
              </a:rPr>
              <a:t>.</a:t>
            </a: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  </a:t>
            </a:r>
            <a:r>
              <a:rPr dirty="0" sz="500" spc="25">
                <a:latin typeface="Verdana"/>
                <a:cs typeface="Verdana"/>
              </a:rPr>
              <a:t> 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7">
                <a:latin typeface="Verdana"/>
                <a:cs typeface="Verdana"/>
              </a:rPr>
              <a:t>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>
                <a:latin typeface="Verdana"/>
                <a:cs typeface="Verdana"/>
              </a:rPr>
              <a:t>	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  <a:p>
            <a:pPr algn="ctr" marR="33020">
              <a:lnSpc>
                <a:spcPts val="390"/>
              </a:lnSpc>
              <a:tabLst>
                <a:tab pos="473709" algn="l"/>
              </a:tabLst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  </a:t>
            </a:r>
            <a:r>
              <a:rPr dirty="0" baseline="-16666" sz="750" spc="3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3205987" y="5734291"/>
            <a:ext cx="4032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  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30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33333" sz="750" spc="22">
                <a:latin typeface="Verdana"/>
                <a:cs typeface="Verdana"/>
              </a:rPr>
              <a:t>. </a:t>
            </a:r>
            <a:r>
              <a:rPr dirty="0" baseline="33333" sz="750" spc="254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3065781" y="5569698"/>
            <a:ext cx="470534" cy="2495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4826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R="4445">
              <a:lnSpc>
                <a:spcPts val="25"/>
              </a:lnSpc>
              <a:spcBef>
                <a:spcPts val="190"/>
              </a:spcBef>
              <a:tabLst>
                <a:tab pos="217804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33333" sz="750" spc="-8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33333" sz="750" spc="-82">
                <a:latin typeface="Verdana"/>
                <a:cs typeface="Verdana"/>
              </a:rPr>
              <a:t>.      </a:t>
            </a:r>
            <a:r>
              <a:rPr dirty="0" baseline="33333" sz="750" spc="-4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25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L="19685">
              <a:lnSpc>
                <a:spcPts val="565"/>
              </a:lnSpc>
            </a:pP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32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3437639" y="5600178"/>
            <a:ext cx="11239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150">
                <a:latin typeface="Verdana"/>
                <a:cs typeface="Verdana"/>
              </a:rPr>
              <a:t> </a:t>
            </a:r>
            <a:r>
              <a:rPr dirty="0" sz="500" spc="-30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3510788" y="55681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3518407" y="5551412"/>
            <a:ext cx="1397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4702559" y="6019278"/>
            <a:ext cx="11366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22222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22222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..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27777" sz="750" spc="-179">
                <a:latin typeface="Verdana"/>
                <a:cs typeface="Verdana"/>
              </a:rPr>
              <a:t>.</a:t>
            </a:r>
            <a:r>
              <a:rPr dirty="0" baseline="16666" sz="750" spc="-179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4673601" y="5985752"/>
            <a:ext cx="1225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4515109" y="5953748"/>
            <a:ext cx="23685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812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4661408" y="59202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4617216" y="58851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4576065" y="58546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4533396" y="58211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4492245" y="57891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4452622" y="57586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4408425" y="57236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4364228" y="56900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324605" y="56580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280408" y="56245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240785" y="55940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201162" y="55620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161539" y="55315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117342" y="54965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4073145" y="54630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4033522" y="54325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3992376" y="540053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3949702" y="53670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3594608" y="5335005"/>
            <a:ext cx="36512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</a:tabLst>
            </a:pP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3868928" y="53045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3622042" y="5269471"/>
            <a:ext cx="2540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5265" algn="l"/>
              </a:tabLst>
            </a:pPr>
            <a:r>
              <a:rPr dirty="0" baseline="-16666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3780539" y="52359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3579367" y="5210035"/>
            <a:ext cx="21272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 </a:t>
            </a:r>
            <a:r>
              <a:rPr dirty="0" baseline="5555" sz="750" spc="3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3696719" y="51704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3625088" y="51140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3580896" y="50804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497076" y="50149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425445" y="49585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3417825" y="49524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373628" y="49189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334005" y="48869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289808" y="48534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2945384" y="4812272"/>
            <a:ext cx="3435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4800" algn="l"/>
              </a:tabLst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   </a:t>
            </a:r>
            <a:r>
              <a:rPr dirty="0" baseline="-11111" sz="750" spc="-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3201419" y="47848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125219" y="4731502"/>
            <a:ext cx="590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2890521" y="4696449"/>
            <a:ext cx="2387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   </a:t>
            </a:r>
            <a:r>
              <a:rPr dirty="0" baseline="11111" sz="750" spc="6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2878327" y="4662923"/>
            <a:ext cx="2019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202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2850898" y="4597389"/>
            <a:ext cx="19431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40">
                <a:latin typeface="Verdana"/>
                <a:cs typeface="Verdana"/>
              </a:rPr>
              <a:t>.</a:t>
            </a:r>
            <a:r>
              <a:rPr dirty="0" baseline="11111" sz="750" spc="60">
                <a:latin typeface="Verdana"/>
                <a:cs typeface="Verdana"/>
              </a:rPr>
              <a:t>. </a:t>
            </a:r>
            <a:r>
              <a:rPr dirty="0" baseline="11111" sz="750" spc="284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2837181" y="4563863"/>
            <a:ext cx="15494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. 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2878328" y="45333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2834136" y="44983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2797559" y="4470894"/>
            <a:ext cx="349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4550159" y="5900409"/>
            <a:ext cx="290195" cy="437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6535" algn="l"/>
              </a:tabLst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1700" spc="-600">
                <a:latin typeface="Lucida Sans Unicode"/>
                <a:cs typeface="Lucida Sans Unicode"/>
              </a:rPr>
              <a:t>·</a:t>
            </a:r>
            <a:endParaRPr sz="1700">
              <a:latin typeface="Lucida Sans Unicode"/>
              <a:cs typeface="Lucida Sans Unicode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2780795" y="4362690"/>
            <a:ext cx="116839" cy="4387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765">
                <a:latin typeface="Lucida Sans Unicode"/>
                <a:cs typeface="Lucida Sans Unicode"/>
              </a:rPr>
              <a:t>·</a:t>
            </a: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baseline="11111" sz="750" spc="-262">
                <a:latin typeface="Verdana"/>
                <a:cs typeface="Verdana"/>
              </a:rPr>
              <a:t>.</a:t>
            </a:r>
            <a:r>
              <a:rPr dirty="0" baseline="-16666" sz="750" spc="-1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3657095" y="5045445"/>
            <a:ext cx="30480" cy="4387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700" spc="-1055">
                <a:latin typeface="Lucida Sans Unicode"/>
                <a:cs typeface="Lucida Sans Unicode"/>
              </a:rPr>
              <a:t>·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3039875" y="6729972"/>
            <a:ext cx="151257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6.8: </a:t>
            </a:r>
            <a:r>
              <a:rPr dirty="0" sz="1000" spc="-10">
                <a:latin typeface="Times New Roman"/>
                <a:cs typeface="Times New Roman"/>
              </a:rPr>
              <a:t>Monge’s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1267458" y="7162029"/>
            <a:ext cx="5056505" cy="1146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19500"/>
              </a:lnSpc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6.4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114" b="0" i="1">
                <a:latin typeface="Bookman Old Style"/>
                <a:cs typeface="Bookman Old Style"/>
              </a:rPr>
              <a:t>I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the centre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inscribed circle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non-isosceles triangle </a:t>
            </a:r>
            <a:r>
              <a:rPr dirty="0" sz="1000" spc="40" b="0" i="1">
                <a:latin typeface="Bookman Old Style"/>
                <a:cs typeface="Bookman Old Style"/>
              </a:rPr>
              <a:t>ABC</a:t>
            </a:r>
            <a:r>
              <a:rPr dirty="0" sz="1000" spc="4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and let  the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 touch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sides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15" b="0" i="1">
                <a:latin typeface="Bookman Old Style"/>
                <a:cs typeface="Bookman Old Style"/>
              </a:rPr>
              <a:t>BC,</a:t>
            </a:r>
            <a:r>
              <a:rPr dirty="0" sz="1000" spc="-130" b="0" i="1">
                <a:latin typeface="Bookman Old Style"/>
                <a:cs typeface="Bookman Old Style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CA,</a:t>
            </a:r>
            <a:r>
              <a:rPr dirty="0" sz="1000" spc="-130" b="0" i="1">
                <a:latin typeface="Bookman Old Style"/>
                <a:cs typeface="Bookman Old Style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at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A</a:t>
            </a:r>
            <a:r>
              <a:rPr dirty="0" baseline="-11904" sz="1050" spc="30">
                <a:latin typeface="Geometr231 Hv BT"/>
                <a:cs typeface="Geometr231 Hv BT"/>
              </a:rPr>
              <a:t>1</a:t>
            </a:r>
            <a:r>
              <a:rPr dirty="0" sz="1000" spc="20" b="0" i="1">
                <a:latin typeface="Bookman Old Style"/>
                <a:cs typeface="Bookman Old Style"/>
              </a:rPr>
              <a:t>,</a:t>
            </a:r>
            <a:r>
              <a:rPr dirty="0" sz="1000" spc="-130" b="0" i="1">
                <a:latin typeface="Bookman Old Style"/>
                <a:cs typeface="Bookman Old Style"/>
              </a:rPr>
              <a:t> </a:t>
            </a:r>
            <a:r>
              <a:rPr dirty="0" sz="1000" spc="15" b="0" i="1">
                <a:latin typeface="Bookman Old Style"/>
                <a:cs typeface="Bookman Old Style"/>
              </a:rPr>
              <a:t>B</a:t>
            </a:r>
            <a:r>
              <a:rPr dirty="0" baseline="-11904" sz="1050" spc="22">
                <a:latin typeface="Geometr231 Hv BT"/>
                <a:cs typeface="Geometr231 Hv BT"/>
              </a:rPr>
              <a:t>1</a:t>
            </a:r>
            <a:r>
              <a:rPr dirty="0" sz="1000" spc="15" b="0" i="1">
                <a:latin typeface="Bookman Old Style"/>
                <a:cs typeface="Bookman Old Style"/>
              </a:rPr>
              <a:t>,</a:t>
            </a:r>
            <a:r>
              <a:rPr dirty="0" sz="1000" spc="-130" b="0" i="1">
                <a:latin typeface="Bookman Old Style"/>
                <a:cs typeface="Bookman Old Style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r>
              <a:rPr dirty="0" baseline="-11904" sz="1050" spc="-15">
                <a:latin typeface="Geometr231 Hv BT"/>
                <a:cs typeface="Geometr231 Hv BT"/>
              </a:rPr>
              <a:t>1</a:t>
            </a:r>
            <a:r>
              <a:rPr dirty="0" baseline="-11904" sz="1050" spc="150">
                <a:latin typeface="Geometr231 Hv BT"/>
                <a:cs typeface="Geometr231 Hv BT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respectively.</a:t>
            </a:r>
            <a:r>
              <a:rPr dirty="0" sz="1000" spc="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Prove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centres 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circumcircles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65">
                <a:latin typeface="Lucida Sans Unicode"/>
                <a:cs typeface="Lucida Sans Unicode"/>
              </a:rPr>
              <a:t>△</a:t>
            </a:r>
            <a:r>
              <a:rPr dirty="0" sz="1000" spc="65" b="0" i="1">
                <a:latin typeface="Bookman Old Style"/>
                <a:cs typeface="Bookman Old Style"/>
              </a:rPr>
              <a:t>AIA</a:t>
            </a:r>
            <a:r>
              <a:rPr dirty="0" baseline="-11904" sz="1050" spc="97">
                <a:latin typeface="Geometr231 Hv BT"/>
                <a:cs typeface="Geometr231 Hv BT"/>
              </a:rPr>
              <a:t>1</a:t>
            </a:r>
            <a:r>
              <a:rPr dirty="0" sz="1000" spc="65" b="0" i="1">
                <a:latin typeface="Bookman Old Style"/>
                <a:cs typeface="Bookman Old Style"/>
              </a:rPr>
              <a:t>, </a:t>
            </a:r>
            <a:r>
              <a:rPr dirty="0" sz="1000" spc="75">
                <a:latin typeface="Lucida Sans Unicode"/>
                <a:cs typeface="Lucida Sans Unicode"/>
              </a:rPr>
              <a:t>△</a:t>
            </a:r>
            <a:r>
              <a:rPr dirty="0" sz="1000" spc="75" b="0" i="1">
                <a:latin typeface="Bookman Old Style"/>
                <a:cs typeface="Bookman Old Style"/>
              </a:rPr>
              <a:t>BIB</a:t>
            </a:r>
            <a:r>
              <a:rPr dirty="0" baseline="-11904" sz="1050" spc="112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60">
                <a:latin typeface="Lucida Sans Unicode"/>
                <a:cs typeface="Lucida Sans Unicode"/>
              </a:rPr>
              <a:t>△</a:t>
            </a:r>
            <a:r>
              <a:rPr dirty="0" sz="1000" spc="60" b="0" i="1">
                <a:latin typeface="Bookman Old Style"/>
                <a:cs typeface="Bookman Old Style"/>
              </a:rPr>
              <a:t>CIC</a:t>
            </a:r>
            <a:r>
              <a:rPr dirty="0" baseline="-11904" sz="1050" spc="89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1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collinear.</a:t>
            </a:r>
            <a:endParaRPr sz="1000">
              <a:latin typeface="Times New Roman"/>
              <a:cs typeface="Times New Roman"/>
            </a:endParaRPr>
          </a:p>
          <a:p>
            <a:pPr algn="just" marL="12700" marR="6985">
              <a:lnSpc>
                <a:spcPct val="120000"/>
              </a:lnSpc>
              <a:spcBef>
                <a:spcPts val="985"/>
              </a:spcBef>
            </a:pPr>
            <a:r>
              <a:rPr dirty="0" sz="1000" spc="-5">
                <a:latin typeface="Times New Roman"/>
                <a:cs typeface="Times New Roman"/>
              </a:rPr>
              <a:t>[Hint: Let the line perpendicular to </a:t>
            </a:r>
            <a:r>
              <a:rPr dirty="0" sz="1000" spc="85" b="0" i="1">
                <a:latin typeface="Bookman Old Style"/>
                <a:cs typeface="Bookman Old Style"/>
              </a:rPr>
              <a:t>CI </a:t>
            </a:r>
            <a:r>
              <a:rPr dirty="0" sz="1000" spc="-5">
                <a:latin typeface="Times New Roman"/>
                <a:cs typeface="Times New Roman"/>
              </a:rPr>
              <a:t>and passing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meet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10" b="0" i="1">
                <a:latin typeface="Bookman Old Style"/>
                <a:cs typeface="Bookman Old Style"/>
              </a:rPr>
              <a:t>C</a:t>
            </a:r>
            <a:r>
              <a:rPr dirty="0" baseline="-11904" sz="1050" spc="15">
                <a:latin typeface="Geometr231 Hv BT"/>
                <a:cs typeface="Geometr231 Hv BT"/>
              </a:rPr>
              <a:t>2</a:t>
            </a:r>
            <a:r>
              <a:rPr dirty="0" sz="1000" spc="1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By </a:t>
            </a:r>
            <a:r>
              <a:rPr dirty="0" sz="1000" spc="-10">
                <a:latin typeface="Times New Roman"/>
                <a:cs typeface="Times New Roman"/>
              </a:rPr>
              <a:t>analogy, </a:t>
            </a:r>
            <a:r>
              <a:rPr dirty="0" sz="1000" spc="-5">
                <a:latin typeface="Times New Roman"/>
                <a:cs typeface="Times New Roman"/>
              </a:rPr>
              <a:t>we  </a:t>
            </a:r>
            <a:r>
              <a:rPr dirty="0" sz="1000" spc="-10">
                <a:latin typeface="Times New Roman"/>
                <a:cs typeface="Times New Roman"/>
              </a:rPr>
              <a:t>have </a:t>
            </a:r>
            <a:r>
              <a:rPr dirty="0" sz="1000" spc="-5">
                <a:latin typeface="Times New Roman"/>
                <a:cs typeface="Times New Roman"/>
              </a:rPr>
              <a:t>the points </a:t>
            </a:r>
            <a:r>
              <a:rPr dirty="0" sz="1000" spc="20" b="0" i="1">
                <a:latin typeface="Bookman Old Style"/>
                <a:cs typeface="Bookman Old Style"/>
              </a:rPr>
              <a:t>A</a:t>
            </a:r>
            <a:r>
              <a:rPr dirty="0" baseline="-11904" sz="1050" spc="30">
                <a:latin typeface="Geometr231 Hv BT"/>
                <a:cs typeface="Geometr231 Hv BT"/>
              </a:rPr>
              <a:t>2 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25" b="0" i="1">
                <a:latin typeface="Bookman Old Style"/>
                <a:cs typeface="Bookman Old Style"/>
              </a:rPr>
              <a:t>B</a:t>
            </a:r>
            <a:r>
              <a:rPr dirty="0" baseline="-11904" sz="1050" spc="37">
                <a:latin typeface="Geometr231 Hv BT"/>
                <a:cs typeface="Geometr231 Hv BT"/>
              </a:rPr>
              <a:t>2</a:t>
            </a:r>
            <a:r>
              <a:rPr dirty="0" sz="1000" spc="2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It is obvious that the centres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circumcircles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65">
                <a:latin typeface="Lucida Sans Unicode"/>
                <a:cs typeface="Lucida Sans Unicode"/>
              </a:rPr>
              <a:t>△</a:t>
            </a:r>
            <a:r>
              <a:rPr dirty="0" sz="1000" spc="65" b="0" i="1">
                <a:latin typeface="Bookman Old Style"/>
                <a:cs typeface="Bookman Old Style"/>
              </a:rPr>
              <a:t>AIA</a:t>
            </a:r>
            <a:r>
              <a:rPr dirty="0" baseline="-11904" sz="1050" spc="97">
                <a:latin typeface="Geometr231 Hv BT"/>
                <a:cs typeface="Geometr231 Hv BT"/>
              </a:rPr>
              <a:t>1</a:t>
            </a:r>
            <a:r>
              <a:rPr dirty="0" sz="1000" spc="65">
                <a:latin typeface="Times New Roman"/>
                <a:cs typeface="Times New Roman"/>
              </a:rPr>
              <a:t>, </a:t>
            </a:r>
            <a:r>
              <a:rPr dirty="0" sz="1000" spc="145">
                <a:latin typeface="Times New Roman"/>
                <a:cs typeface="Times New Roman"/>
              </a:rPr>
              <a:t> </a:t>
            </a:r>
            <a:r>
              <a:rPr dirty="0" sz="1000" spc="75">
                <a:latin typeface="Lucida Sans Unicode"/>
                <a:cs typeface="Lucida Sans Unicode"/>
              </a:rPr>
              <a:t>△</a:t>
            </a:r>
            <a:r>
              <a:rPr dirty="0" sz="1000" spc="75" b="0" i="1">
                <a:latin typeface="Bookman Old Style"/>
                <a:cs typeface="Bookman Old Style"/>
              </a:rPr>
              <a:t>BIB</a:t>
            </a:r>
            <a:r>
              <a:rPr dirty="0" baseline="-11904" sz="1050" spc="112">
                <a:latin typeface="Geometr231 Hv BT"/>
                <a:cs typeface="Geometr231 Hv BT"/>
              </a:rPr>
              <a:t>1</a:t>
            </a:r>
            <a:endParaRPr baseline="-11904" sz="1050">
              <a:latin typeface="Geometr231 Hv BT"/>
              <a:cs typeface="Geometr231 Hv BT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1267456" y="8228066"/>
            <a:ext cx="506158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60">
                <a:latin typeface="Lucida Sans Unicode"/>
                <a:cs typeface="Lucida Sans Unicode"/>
              </a:rPr>
              <a:t>△</a:t>
            </a:r>
            <a:r>
              <a:rPr dirty="0" sz="1000" spc="60" b="0" i="1">
                <a:latin typeface="Bookman Old Style"/>
                <a:cs typeface="Bookman Old Style"/>
              </a:rPr>
              <a:t>CIC</a:t>
            </a:r>
            <a:r>
              <a:rPr dirty="0" baseline="-11904" sz="1050" spc="89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are the midpoints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70" b="0" i="1">
                <a:latin typeface="Bookman Old Style"/>
                <a:cs typeface="Bookman Old Style"/>
              </a:rPr>
              <a:t>A</a:t>
            </a:r>
            <a:r>
              <a:rPr dirty="0" baseline="-11904" sz="1050" spc="104">
                <a:latin typeface="Geometr231 Hv BT"/>
                <a:cs typeface="Geometr231 Hv BT"/>
              </a:rPr>
              <a:t>2</a:t>
            </a:r>
            <a:r>
              <a:rPr dirty="0" sz="1000" spc="70" b="0" i="1">
                <a:latin typeface="Bookman Old Style"/>
                <a:cs typeface="Bookman Old Style"/>
              </a:rPr>
              <a:t>I</a:t>
            </a:r>
            <a:r>
              <a:rPr dirty="0" sz="1000" spc="70">
                <a:latin typeface="Times New Roman"/>
                <a:cs typeface="Times New Roman"/>
              </a:rPr>
              <a:t>, </a:t>
            </a:r>
            <a:r>
              <a:rPr dirty="0" sz="1000" spc="65" b="0" i="1">
                <a:latin typeface="Bookman Old Style"/>
                <a:cs typeface="Bookman Old Style"/>
              </a:rPr>
              <a:t>B</a:t>
            </a:r>
            <a:r>
              <a:rPr dirty="0" baseline="-11904" sz="1050" spc="97">
                <a:latin typeface="Geometr231 Hv BT"/>
                <a:cs typeface="Geometr231 Hv BT"/>
              </a:rPr>
              <a:t>2</a:t>
            </a:r>
            <a:r>
              <a:rPr dirty="0" sz="1000" spc="65" b="0" i="1">
                <a:latin typeface="Bookman Old Style"/>
                <a:cs typeface="Bookman Old Style"/>
              </a:rPr>
              <a:t>I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55" b="0" i="1">
                <a:latin typeface="Bookman Old Style"/>
                <a:cs typeface="Bookman Old Style"/>
              </a:rPr>
              <a:t>C</a:t>
            </a:r>
            <a:r>
              <a:rPr dirty="0" baseline="-11904" sz="1050" spc="82">
                <a:latin typeface="Geometr231 Hv BT"/>
                <a:cs typeface="Geometr231 Hv BT"/>
              </a:rPr>
              <a:t>2</a:t>
            </a:r>
            <a:r>
              <a:rPr dirty="0" sz="1000" spc="55" b="0" i="1">
                <a:latin typeface="Bookman Old Style"/>
                <a:cs typeface="Bookman Old Style"/>
              </a:rPr>
              <a:t>I</a:t>
            </a:r>
            <a:r>
              <a:rPr dirty="0" sz="1000" spc="55">
                <a:latin typeface="Times New Roman"/>
                <a:cs typeface="Times New Roman"/>
              </a:rPr>
              <a:t>, </a:t>
            </a:r>
            <a:r>
              <a:rPr dirty="0" sz="1000" spc="-10">
                <a:latin typeface="Times New Roman"/>
                <a:cs typeface="Times New Roman"/>
              </a:rPr>
              <a:t>respectively.  </a:t>
            </a:r>
            <a:r>
              <a:rPr dirty="0" sz="1000" spc="-5">
                <a:latin typeface="Times New Roman"/>
                <a:cs typeface="Times New Roman"/>
              </a:rPr>
              <a:t>So it is sufficient to prove </a:t>
            </a:r>
            <a:r>
              <a:rPr dirty="0" sz="1000" spc="2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1267458" y="8410947"/>
            <a:ext cx="150812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0" b="0" i="1">
                <a:latin typeface="Bookman Old Style"/>
                <a:cs typeface="Bookman Old Style"/>
              </a:rPr>
              <a:t>A</a:t>
            </a:r>
            <a:r>
              <a:rPr dirty="0" baseline="-11904" sz="1050" spc="30">
                <a:latin typeface="Geometr231 Hv BT"/>
                <a:cs typeface="Geometr231 Hv BT"/>
              </a:rPr>
              <a:t>2</a:t>
            </a:r>
            <a:r>
              <a:rPr dirty="0" sz="1000" spc="20" b="0" i="1">
                <a:latin typeface="Bookman Old Style"/>
                <a:cs typeface="Bookman Old Style"/>
              </a:rPr>
              <a:t>, </a:t>
            </a:r>
            <a:r>
              <a:rPr dirty="0" sz="1000" spc="15" b="0" i="1">
                <a:latin typeface="Bookman Old Style"/>
                <a:cs typeface="Bookman Old Style"/>
              </a:rPr>
              <a:t>B</a:t>
            </a:r>
            <a:r>
              <a:rPr dirty="0" baseline="-11904" sz="1050" spc="22">
                <a:latin typeface="Geometr231 Hv BT"/>
                <a:cs typeface="Geometr231 Hv BT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r>
              <a:rPr dirty="0" baseline="-11904" sz="1050" spc="-15">
                <a:latin typeface="Geometr231 Hv BT"/>
                <a:cs typeface="Geometr231 Hv BT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collinear.]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2038350"/>
            <a:ext cx="1155065" cy="1092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50" b="1">
                <a:latin typeface="Times New Roman"/>
                <a:cs typeface="Times New Roman"/>
              </a:rPr>
              <a:t>Chapter</a:t>
            </a:r>
            <a:r>
              <a:rPr dirty="0" sz="2050" spc="-55" b="1">
                <a:latin typeface="Times New Roman"/>
                <a:cs typeface="Times New Roman"/>
              </a:rPr>
              <a:t> </a:t>
            </a:r>
            <a:r>
              <a:rPr dirty="0" sz="2050" spc="5" b="1">
                <a:latin typeface="Times New Roman"/>
                <a:cs typeface="Times New Roman"/>
              </a:rPr>
              <a:t>7</a:t>
            </a:r>
            <a:endParaRPr sz="2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50" b="1">
                <a:latin typeface="Times New Roman"/>
                <a:cs typeface="Times New Roman"/>
              </a:rPr>
              <a:t>Circles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7456" y="3623156"/>
            <a:ext cx="5062855" cy="16598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10795">
              <a:lnSpc>
                <a:spcPct val="119500"/>
              </a:lnSpc>
            </a:pPr>
            <a:r>
              <a:rPr dirty="0" sz="1000" spc="-5">
                <a:latin typeface="Times New Roman"/>
                <a:cs typeface="Times New Roman"/>
              </a:rPr>
              <a:t>A circle consists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points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the plane which are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fixed </a:t>
            </a:r>
            <a:r>
              <a:rPr dirty="0" sz="1000" spc="-10">
                <a:latin typeface="Times New Roman"/>
                <a:cs typeface="Times New Roman"/>
              </a:rPr>
              <a:t>distance </a:t>
            </a:r>
            <a:r>
              <a:rPr dirty="0" sz="1000" spc="45" b="0" i="1">
                <a:latin typeface="Bookman Old Style"/>
                <a:cs typeface="Bookman Old Style"/>
              </a:rPr>
              <a:t>r </a:t>
            </a:r>
            <a:r>
              <a:rPr dirty="0" sz="1000" spc="-5">
                <a:latin typeface="Times New Roman"/>
                <a:cs typeface="Times New Roman"/>
              </a:rPr>
              <a:t>from a </a:t>
            </a:r>
            <a:r>
              <a:rPr dirty="0" sz="1000" spc="-10">
                <a:latin typeface="Times New Roman"/>
                <a:cs typeface="Times New Roman"/>
              </a:rPr>
              <a:t>given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5" b="0" i="1">
                <a:latin typeface="Bookman Old Style"/>
                <a:cs typeface="Bookman Old Style"/>
              </a:rPr>
              <a:t>O</a:t>
            </a:r>
            <a:r>
              <a:rPr dirty="0" sz="1000" spc="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Here </a:t>
            </a:r>
            <a:r>
              <a:rPr dirty="0" sz="1000" spc="-5" b="0" i="1">
                <a:latin typeface="Bookman Old Style"/>
                <a:cs typeface="Bookman Old Style"/>
              </a:rPr>
              <a:t>O  </a:t>
            </a:r>
            <a:r>
              <a:rPr dirty="0" sz="1000" spc="-5">
                <a:latin typeface="Times New Roman"/>
                <a:cs typeface="Times New Roman"/>
              </a:rPr>
              <a:t>is the centre and </a:t>
            </a:r>
            <a:r>
              <a:rPr dirty="0" sz="1000" spc="45" b="0" i="1">
                <a:latin typeface="Bookman Old Style"/>
                <a:cs typeface="Bookman Old Style"/>
              </a:rPr>
              <a:t>r </a:t>
            </a:r>
            <a:r>
              <a:rPr dirty="0" sz="1000" spc="-5">
                <a:latin typeface="Times New Roman"/>
                <a:cs typeface="Times New Roman"/>
              </a:rPr>
              <a:t>is the radius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circle. It </a:t>
            </a:r>
            <a:r>
              <a:rPr dirty="0" sz="1000">
                <a:latin typeface="Times New Roman"/>
                <a:cs typeface="Times New Roman"/>
              </a:rPr>
              <a:t>has </a:t>
            </a:r>
            <a:r>
              <a:rPr dirty="0" sz="1000" spc="-5">
                <a:latin typeface="Times New Roman"/>
                <a:cs typeface="Times New Roman"/>
              </a:rPr>
              <a:t>long been known to the Pythagoreans such as  Antiphon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Eudoxus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area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proportional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square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its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radius.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Inevitably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600"/>
              </a:lnSpc>
              <a:spcBef>
                <a:spcPts val="5"/>
              </a:spcBef>
            </a:pP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 spc="-10">
                <a:latin typeface="Times New Roman"/>
                <a:cs typeface="Times New Roman"/>
              </a:rPr>
              <a:t>value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proportionality </a:t>
            </a:r>
            <a:r>
              <a:rPr dirty="0" sz="1000" spc="-30" b="0" i="1">
                <a:latin typeface="Bookman Old Style"/>
                <a:cs typeface="Bookman Old Style"/>
              </a:rPr>
              <a:t>π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great importance to science and mathematics. Many ancient  mathematicians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spent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tremendous</a:t>
            </a:r>
            <a:r>
              <a:rPr dirty="0" sz="1000" spc="-9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effort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computing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its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value.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Archimedes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was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first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calculate  the </a:t>
            </a:r>
            <a:r>
              <a:rPr dirty="0" sz="1000" spc="-10">
                <a:latin typeface="Times New Roman"/>
                <a:cs typeface="Times New Roman"/>
              </a:rPr>
              <a:t>value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30" b="0" i="1">
                <a:latin typeface="Bookman Old Style"/>
                <a:cs typeface="Bookman Old Style"/>
              </a:rPr>
              <a:t>π </a:t>
            </a:r>
            <a:r>
              <a:rPr dirty="0" sz="1000" spc="-5">
                <a:latin typeface="Times New Roman"/>
                <a:cs typeface="Times New Roman"/>
              </a:rPr>
              <a:t>to 4 decimal places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Times New Roman"/>
                <a:cs typeface="Times New Roman"/>
              </a:rPr>
              <a:t>estimating the perimeter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</a:t>
            </a:r>
            <a:r>
              <a:rPr dirty="0" sz="1000">
                <a:latin typeface="Times New Roman"/>
                <a:cs typeface="Times New Roman"/>
              </a:rPr>
              <a:t>96-gon </a:t>
            </a:r>
            <a:r>
              <a:rPr dirty="0" sz="1000" spc="-5">
                <a:latin typeface="Times New Roman"/>
                <a:cs typeface="Times New Roman"/>
              </a:rPr>
              <a:t>inscribed in the circle.  He obtained </a:t>
            </a:r>
            <a:r>
              <a:rPr dirty="0" sz="1000" spc="-55">
                <a:latin typeface="Tahoma"/>
                <a:cs typeface="Tahoma"/>
              </a:rPr>
              <a:t>223</a:t>
            </a:r>
            <a:r>
              <a:rPr dirty="0" sz="1000" spc="-55" b="0" i="1">
                <a:latin typeface="Bookman Old Style"/>
                <a:cs typeface="Bookman Old Style"/>
              </a:rPr>
              <a:t>/</a:t>
            </a:r>
            <a:r>
              <a:rPr dirty="0" sz="1000" spc="-55">
                <a:latin typeface="Tahoma"/>
                <a:cs typeface="Tahoma"/>
              </a:rPr>
              <a:t>71 </a:t>
            </a:r>
            <a:r>
              <a:rPr dirty="0" sz="1000" spc="170" b="0" i="1">
                <a:latin typeface="Bookman Old Style"/>
                <a:cs typeface="Bookman Old Style"/>
              </a:rPr>
              <a:t>&lt; </a:t>
            </a:r>
            <a:r>
              <a:rPr dirty="0" sz="1000" spc="-30" b="0" i="1">
                <a:latin typeface="Bookman Old Style"/>
                <a:cs typeface="Bookman Old Style"/>
              </a:rPr>
              <a:t>π </a:t>
            </a:r>
            <a:r>
              <a:rPr dirty="0" sz="1000" spc="170" b="0" i="1">
                <a:latin typeface="Bookman Old Style"/>
                <a:cs typeface="Bookman Old Style"/>
              </a:rPr>
              <a:t>&lt; 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 spc="-50" b="0" i="1">
                <a:latin typeface="Bookman Old Style"/>
                <a:cs typeface="Bookman Old Style"/>
              </a:rPr>
              <a:t>/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sz="1000" spc="-50">
                <a:latin typeface="Times New Roman"/>
                <a:cs typeface="Times New Roman"/>
              </a:rPr>
              <a:t>. </a:t>
            </a:r>
            <a:r>
              <a:rPr dirty="0" sz="1000">
                <a:latin typeface="Times New Roman"/>
                <a:cs typeface="Times New Roman"/>
              </a:rPr>
              <a:t>Around 265AD, </a:t>
            </a:r>
            <a:r>
              <a:rPr dirty="0" sz="1000" spc="-5">
                <a:latin typeface="Times New Roman"/>
                <a:cs typeface="Times New Roman"/>
              </a:rPr>
              <a:t>Liu Hui in China came </a:t>
            </a:r>
            <a:r>
              <a:rPr dirty="0" sz="1000">
                <a:latin typeface="Times New Roman"/>
                <a:cs typeface="Times New Roman"/>
              </a:rPr>
              <a:t>up </a:t>
            </a:r>
            <a:r>
              <a:rPr dirty="0" sz="1000" spc="-5">
                <a:latin typeface="Times New Roman"/>
                <a:cs typeface="Times New Roman"/>
              </a:rPr>
              <a:t>with a simple  and </a:t>
            </a:r>
            <a:r>
              <a:rPr dirty="0" sz="1000">
                <a:latin typeface="Times New Roman"/>
                <a:cs typeface="Times New Roman"/>
              </a:rPr>
              <a:t>rigorous </a:t>
            </a:r>
            <a:r>
              <a:rPr dirty="0" sz="1000" spc="-10">
                <a:latin typeface="Times New Roman"/>
                <a:cs typeface="Times New Roman"/>
              </a:rPr>
              <a:t>iterative </a:t>
            </a:r>
            <a:r>
              <a:rPr dirty="0" sz="1000" spc="-5">
                <a:latin typeface="Times New Roman"/>
                <a:cs typeface="Times New Roman"/>
              </a:rPr>
              <a:t>algorithm to calculate </a:t>
            </a:r>
            <a:r>
              <a:rPr dirty="0" sz="1000" spc="-30" b="0" i="1">
                <a:latin typeface="Bookman Old Style"/>
                <a:cs typeface="Bookman Old Style"/>
              </a:rPr>
              <a:t>π </a:t>
            </a:r>
            <a:r>
              <a:rPr dirty="0" sz="1000" spc="-5">
                <a:latin typeface="Times New Roman"/>
                <a:cs typeface="Times New Roman"/>
              </a:rPr>
              <a:t>to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 spc="-5">
                <a:latin typeface="Times New Roman"/>
                <a:cs typeface="Times New Roman"/>
              </a:rPr>
              <a:t>degree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10">
                <a:latin typeface="Times New Roman"/>
                <a:cs typeface="Times New Roman"/>
              </a:rPr>
              <a:t>accuracy. </a:t>
            </a:r>
            <a:r>
              <a:rPr dirty="0" sz="1000" spc="-5">
                <a:latin typeface="Times New Roman"/>
                <a:cs typeface="Times New Roman"/>
              </a:rPr>
              <a:t>He himself carried </a:t>
            </a:r>
            <a:r>
              <a:rPr dirty="0" sz="1000">
                <a:latin typeface="Times New Roman"/>
                <a:cs typeface="Times New Roman"/>
              </a:rPr>
              <a:t>out  </a:t>
            </a:r>
            <a:r>
              <a:rPr dirty="0" sz="1000" spc="-5">
                <a:latin typeface="Times New Roman"/>
                <a:cs typeface="Times New Roman"/>
              </a:rPr>
              <a:t>the calculation to </a:t>
            </a:r>
            <a:r>
              <a:rPr dirty="0" sz="1000">
                <a:latin typeface="Times New Roman"/>
                <a:cs typeface="Times New Roman"/>
              </a:rPr>
              <a:t>3072-gon </a:t>
            </a:r>
            <a:r>
              <a:rPr dirty="0" sz="1000" spc="-5">
                <a:latin typeface="Times New Roman"/>
                <a:cs typeface="Times New Roman"/>
              </a:rPr>
              <a:t>and obtained </a:t>
            </a:r>
            <a:r>
              <a:rPr dirty="0" sz="1000" spc="-30" b="0" i="1">
                <a:latin typeface="Bookman Old Style"/>
                <a:cs typeface="Bookman Old Style"/>
              </a:rPr>
              <a:t>π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35">
                <a:latin typeface="Tahoma"/>
                <a:cs typeface="Tahoma"/>
              </a:rPr>
              <a:t>3</a:t>
            </a:r>
            <a:r>
              <a:rPr dirty="0" sz="1000" spc="-35" b="0" i="1">
                <a:latin typeface="Bookman Old Style"/>
                <a:cs typeface="Bookman Old Style"/>
              </a:rPr>
              <a:t>.</a:t>
            </a:r>
            <a:r>
              <a:rPr dirty="0" sz="1000" spc="-35">
                <a:latin typeface="Tahoma"/>
                <a:cs typeface="Tahoma"/>
              </a:rPr>
              <a:t>1416</a:t>
            </a:r>
            <a:r>
              <a:rPr dirty="0" sz="1000" spc="-35">
                <a:latin typeface="Times New Roman"/>
                <a:cs typeface="Times New Roman"/>
              </a:rPr>
              <a:t>.  </a:t>
            </a:r>
            <a:r>
              <a:rPr dirty="0" sz="1000" spc="-5">
                <a:latin typeface="Times New Roman"/>
                <a:cs typeface="Times New Roman"/>
              </a:rPr>
              <a:t>The Chinese mathematician Zu  </a:t>
            </a:r>
            <a:r>
              <a:rPr dirty="0" sz="1000" spc="22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Chongzhi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58487" y="5384952"/>
            <a:ext cx="152400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345940" y="5375147"/>
            <a:ext cx="17653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5">
                <a:latin typeface="Verdana"/>
                <a:cs typeface="Verdana"/>
              </a:rPr>
              <a:t>11</a:t>
            </a:r>
            <a:r>
              <a:rPr dirty="0" sz="700" spc="-50">
                <a:latin typeface="Verdana"/>
                <a:cs typeface="Verdana"/>
              </a:rPr>
              <a:t>3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67462" y="5292855"/>
            <a:ext cx="505523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(429-500) </a:t>
            </a:r>
            <a:r>
              <a:rPr dirty="0" sz="1000" spc="-10">
                <a:latin typeface="Times New Roman"/>
                <a:cs typeface="Times New Roman"/>
              </a:rPr>
              <a:t>gave </a:t>
            </a:r>
            <a:r>
              <a:rPr dirty="0" sz="1000" spc="-5">
                <a:latin typeface="Times New Roman"/>
                <a:cs typeface="Times New Roman"/>
              </a:rPr>
              <a:t>the incredible close rational approximation  </a:t>
            </a:r>
            <a:r>
              <a:rPr dirty="0" baseline="31746" sz="1050" spc="-82">
                <a:latin typeface="Verdana"/>
                <a:cs typeface="Verdana"/>
              </a:rPr>
              <a:t>355  </a:t>
            </a:r>
            <a:r>
              <a:rPr dirty="0" sz="1000" spc="-5">
                <a:latin typeface="Times New Roman"/>
                <a:cs typeface="Times New Roman"/>
              </a:rPr>
              <a:t>to </a:t>
            </a:r>
            <a:r>
              <a:rPr dirty="0" sz="1000" b="0" i="1">
                <a:latin typeface="Bookman Old Style"/>
                <a:cs typeface="Bookman Old Style"/>
              </a:rPr>
              <a:t>π</a:t>
            </a:r>
            <a:r>
              <a:rPr dirty="0" sz="100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which is often referred to   </a:t>
            </a:r>
            <a:r>
              <a:rPr dirty="0" sz="1000" spc="7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67458" y="5475730"/>
            <a:ext cx="41719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“M</a:t>
            </a:r>
            <a:r>
              <a:rPr dirty="0" sz="1000" spc="-10">
                <a:latin typeface="Times New Roman"/>
                <a:cs typeface="Times New Roman"/>
              </a:rPr>
              <a:t>il</a:t>
            </a:r>
            <a:r>
              <a:rPr dirty="0" sz="1000">
                <a:latin typeface="Times New Roman"/>
                <a:cs typeface="Times New Roman"/>
              </a:rPr>
              <a:t>u</a:t>
            </a:r>
            <a:r>
              <a:rPr dirty="0" sz="1000" spc="-5">
                <a:latin typeface="Times New Roman"/>
                <a:cs typeface="Times New Roman"/>
              </a:rPr>
              <a:t>”.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67458" y="6130545"/>
            <a:ext cx="1690370" cy="2305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2275" algn="l"/>
              </a:tabLst>
            </a:pPr>
            <a:r>
              <a:rPr dirty="0" sz="1400" spc="10" b="1">
                <a:latin typeface="Times New Roman"/>
                <a:cs typeface="Times New Roman"/>
              </a:rPr>
              <a:t>7.1	</a:t>
            </a:r>
            <a:r>
              <a:rPr dirty="0" sz="1400" spc="15" b="1">
                <a:latin typeface="Times New Roman"/>
                <a:cs typeface="Times New Roman"/>
              </a:rPr>
              <a:t>Basic</a:t>
            </a:r>
            <a:r>
              <a:rPr dirty="0" sz="1400" spc="-65" b="1">
                <a:latin typeface="Times New Roman"/>
                <a:cs typeface="Times New Roman"/>
              </a:rPr>
              <a:t> </a:t>
            </a:r>
            <a:r>
              <a:rPr dirty="0" sz="1400" spc="5" b="1">
                <a:latin typeface="Times New Roman"/>
                <a:cs typeface="Times New Roman"/>
              </a:rPr>
              <a:t>properties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67458" y="7476745"/>
            <a:ext cx="258699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dirty="0" sz="1000" b="1">
                <a:latin typeface="Times New Roman"/>
                <a:cs typeface="Times New Roman"/>
              </a:rPr>
              <a:t>1.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0" b="0" i="1">
                <a:latin typeface="Bookman Old Style"/>
                <a:cs typeface="Bookman Old Style"/>
              </a:rPr>
              <a:t>CD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10">
                <a:latin typeface="Times New Roman"/>
                <a:cs typeface="Times New Roman"/>
              </a:rPr>
              <a:t>two </a:t>
            </a:r>
            <a:r>
              <a:rPr dirty="0" sz="1000">
                <a:latin typeface="Times New Roman"/>
                <a:cs typeface="Times New Roman"/>
              </a:rPr>
              <a:t>chords </a:t>
            </a:r>
            <a:r>
              <a:rPr dirty="0" sz="1000" spc="-5">
                <a:latin typeface="Times New Roman"/>
                <a:cs typeface="Times New Roman"/>
              </a:rPr>
              <a:t>in a circle. The  followings are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equivalent.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67455" y="7888225"/>
            <a:ext cx="2513965" cy="791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12090">
              <a:lnSpc>
                <a:spcPts val="710"/>
              </a:lnSpc>
              <a:tabLst>
                <a:tab pos="512445" algn="l"/>
                <a:tab pos="1118870" algn="l"/>
              </a:tabLst>
            </a:pPr>
            <a:r>
              <a:rPr dirty="0" sz="700" spc="235" i="1">
                <a:latin typeface="Mathcad UniMath"/>
                <a:cs typeface="Mathcad UniMath"/>
              </a:rPr>
              <a:t>⌢	⌢	⌢</a:t>
            </a:r>
            <a:endParaRPr sz="700">
              <a:latin typeface="Mathcad UniMath"/>
              <a:cs typeface="Mathcad UniMath"/>
            </a:endParaRPr>
          </a:p>
          <a:p>
            <a:pPr marL="163195" indent="-150495">
              <a:lnSpc>
                <a:spcPts val="1070"/>
              </a:lnSpc>
              <a:buFont typeface="Times New Roman"/>
              <a:buAutoNum type="romanLcParenBoth"/>
              <a:tabLst>
                <a:tab pos="163830" algn="l"/>
              </a:tabLst>
            </a:pPr>
            <a:r>
              <a:rPr dirty="0" sz="1000" spc="55" b="0" i="1">
                <a:latin typeface="Bookman Old Style"/>
                <a:cs typeface="Bookman Old Style"/>
              </a:rPr>
              <a:t>AB</a:t>
            </a:r>
            <a:r>
              <a:rPr dirty="0" sz="1000" spc="55">
                <a:latin typeface="Tahoma"/>
                <a:cs typeface="Tahoma"/>
              </a:rPr>
              <a:t>=</a:t>
            </a:r>
            <a:r>
              <a:rPr dirty="0" sz="1000" spc="55" b="0" i="1">
                <a:latin typeface="Bookman Old Style"/>
                <a:cs typeface="Bookman Old Style"/>
              </a:rPr>
              <a:t>CD</a:t>
            </a:r>
            <a:r>
              <a:rPr dirty="0" sz="1000" spc="5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where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is the length arc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135">
                <a:latin typeface="Times New Roman"/>
                <a:cs typeface="Times New Roman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AB</a:t>
            </a:r>
            <a:r>
              <a:rPr dirty="0" sz="1000" spc="4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198120" indent="-185420">
              <a:lnSpc>
                <a:spcPct val="100000"/>
              </a:lnSpc>
              <a:spcBef>
                <a:spcPts val="240"/>
              </a:spcBef>
              <a:buFont typeface="Times New Roman"/>
              <a:buAutoNum type="romanLcParenBoth"/>
              <a:tabLst>
                <a:tab pos="198755" algn="l"/>
              </a:tabLst>
            </a:pP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25">
                <a:latin typeface="Tahoma"/>
                <a:cs typeface="Tahoma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CD</a:t>
            </a:r>
            <a:r>
              <a:rPr dirty="0" sz="1000" spc="5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233679" indent="-220979">
              <a:lnSpc>
                <a:spcPct val="100000"/>
              </a:lnSpc>
              <a:spcBef>
                <a:spcPts val="240"/>
              </a:spcBef>
              <a:buFont typeface="Times New Roman"/>
              <a:buAutoNum type="romanLcParenBoth"/>
              <a:tabLst>
                <a:tab pos="233679" algn="l"/>
              </a:tabLst>
            </a:pPr>
            <a:r>
              <a:rPr dirty="0" sz="1000" spc="5">
                <a:latin typeface="Lucida Sans Unicode"/>
                <a:cs typeface="Lucida Sans Unicode"/>
              </a:rPr>
              <a:t>∠</a:t>
            </a:r>
            <a:r>
              <a:rPr dirty="0" sz="1000" spc="5" b="0" i="1">
                <a:latin typeface="Bookman Old Style"/>
                <a:cs typeface="Bookman Old Style"/>
              </a:rPr>
              <a:t>AOB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20">
                <a:latin typeface="Lucida Sans Unicode"/>
                <a:cs typeface="Lucida Sans Unicode"/>
              </a:rPr>
              <a:t>∠</a:t>
            </a:r>
            <a:r>
              <a:rPr dirty="0" sz="1000" spc="20" b="0" i="1">
                <a:latin typeface="Bookman Old Style"/>
                <a:cs typeface="Bookman Old Style"/>
              </a:rPr>
              <a:t>COD</a:t>
            </a:r>
            <a:r>
              <a:rPr dirty="0" sz="1000" spc="2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224154" indent="-211454">
              <a:lnSpc>
                <a:spcPct val="100000"/>
              </a:lnSpc>
              <a:spcBef>
                <a:spcPts val="225"/>
              </a:spcBef>
              <a:buFont typeface="Times New Roman"/>
              <a:buAutoNum type="romanLcParenBoth"/>
              <a:tabLst>
                <a:tab pos="224790" algn="l"/>
              </a:tabLst>
            </a:pPr>
            <a:r>
              <a:rPr dirty="0" sz="1000" spc="35" b="0" i="1">
                <a:latin typeface="Bookman Old Style"/>
                <a:cs typeface="Bookman Old Style"/>
              </a:rPr>
              <a:t>OE</a:t>
            </a:r>
            <a:r>
              <a:rPr dirty="0" sz="1000" spc="-1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70">
                <a:latin typeface="Tahoma"/>
                <a:cs typeface="Tahoma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OF</a:t>
            </a:r>
            <a:r>
              <a:rPr dirty="0" sz="1000" spc="-18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30674" y="85384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16018" y="84759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81547" y="84119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30318" y="83479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53177" y="83144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72987" y="82793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15077" y="75478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796787" y="75234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67458" y="6546039"/>
            <a:ext cx="5057140" cy="8807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19700"/>
              </a:lnSpc>
            </a:pPr>
            <a:r>
              <a:rPr dirty="0" sz="1000" spc="-5">
                <a:latin typeface="Times New Roman"/>
                <a:cs typeface="Times New Roman"/>
              </a:rPr>
              <a:t>Circles are the most symmetric plane figures and </a:t>
            </a:r>
            <a:r>
              <a:rPr dirty="0" sz="1000" spc="-10">
                <a:latin typeface="Times New Roman"/>
                <a:cs typeface="Times New Roman"/>
              </a:rPr>
              <a:t>they </a:t>
            </a:r>
            <a:r>
              <a:rPr dirty="0" sz="1000" spc="-5">
                <a:latin typeface="Times New Roman"/>
                <a:cs typeface="Times New Roman"/>
              </a:rPr>
              <a:t>possess remarkable geometric properties. In  this </a:t>
            </a:r>
            <a:r>
              <a:rPr dirty="0" sz="1000" spc="-10">
                <a:latin typeface="Times New Roman"/>
                <a:cs typeface="Times New Roman"/>
              </a:rPr>
              <a:t>chapter, </a:t>
            </a:r>
            <a:r>
              <a:rPr dirty="0" sz="1000" spc="-5">
                <a:latin typeface="Times New Roman"/>
                <a:cs typeface="Times New Roman"/>
              </a:rPr>
              <a:t>we shall explore some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these results as well as </a:t>
            </a:r>
            <a:r>
              <a:rPr dirty="0" sz="1000">
                <a:latin typeface="Times New Roman"/>
                <a:cs typeface="Times New Roman"/>
              </a:rPr>
              <a:t>coaxal </a:t>
            </a:r>
            <a:r>
              <a:rPr dirty="0" sz="1000" spc="-5">
                <a:latin typeface="Times New Roman"/>
                <a:cs typeface="Times New Roman"/>
              </a:rPr>
              <a:t>families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circles. In addition,  figures inscribed in a circle </a:t>
            </a:r>
            <a:r>
              <a:rPr dirty="0" sz="1000">
                <a:latin typeface="Times New Roman"/>
                <a:cs typeface="Times New Roman"/>
              </a:rPr>
              <a:t>or </a:t>
            </a:r>
            <a:r>
              <a:rPr dirty="0" sz="1000" spc="-5">
                <a:latin typeface="Times New Roman"/>
                <a:cs typeface="Times New Roman"/>
              </a:rPr>
              <a:t>circumscribing a circle also enjoy interesting properties. </a:t>
            </a:r>
            <a:r>
              <a:rPr dirty="0" sz="1000" spc="-50">
                <a:latin typeface="Times New Roman"/>
                <a:cs typeface="Times New Roman"/>
              </a:rPr>
              <a:t>We </a:t>
            </a:r>
            <a:r>
              <a:rPr dirty="0" sz="1000" spc="-5">
                <a:latin typeface="Times New Roman"/>
                <a:cs typeface="Times New Roman"/>
              </a:rPr>
              <a:t>begin  with some basic results </a:t>
            </a:r>
            <a:r>
              <a:rPr dirty="0" sz="1000">
                <a:latin typeface="Times New Roman"/>
                <a:cs typeface="Times New Roman"/>
              </a:rPr>
              <a:t>about </a:t>
            </a:r>
            <a:r>
              <a:rPr dirty="0" sz="1000" spc="-5">
                <a:latin typeface="Times New Roman"/>
                <a:cs typeface="Times New Roman"/>
              </a:rPr>
              <a:t>circles which we will </a:t>
            </a:r>
            <a:r>
              <a:rPr dirty="0" sz="1000" spc="-10">
                <a:latin typeface="Times New Roman"/>
                <a:cs typeface="Times New Roman"/>
              </a:rPr>
              <a:t>leave </a:t>
            </a:r>
            <a:r>
              <a:rPr dirty="0" sz="1000" spc="-5">
                <a:latin typeface="Times New Roman"/>
                <a:cs typeface="Times New Roman"/>
              </a:rPr>
              <a:t>them </a:t>
            </a:r>
            <a:r>
              <a:rPr dirty="0" sz="1000">
                <a:latin typeface="Times New Roman"/>
                <a:cs typeface="Times New Roman"/>
              </a:rPr>
              <a:t>for </a:t>
            </a:r>
            <a:r>
              <a:rPr dirty="0" sz="1000" spc="-5">
                <a:latin typeface="Times New Roman"/>
                <a:cs typeface="Times New Roman"/>
              </a:rPr>
              <a:t>the readers to supply the </a:t>
            </a:r>
            <a:r>
              <a:rPr dirty="0" sz="1000">
                <a:latin typeface="Times New Roman"/>
                <a:cs typeface="Times New Roman"/>
              </a:rPr>
              <a:t>proofs.</a:t>
            </a:r>
            <a:endParaRPr sz="1000">
              <a:latin typeface="Times New Roman"/>
              <a:cs typeface="Times New Roman"/>
            </a:endParaRPr>
          </a:p>
          <a:p>
            <a:pPr algn="r" marR="737870">
              <a:lnSpc>
                <a:spcPct val="100000"/>
              </a:lnSpc>
              <a:spcBef>
                <a:spcPts val="20"/>
              </a:spcBef>
            </a:pPr>
            <a:r>
              <a:rPr dirty="0" baseline="-50000" sz="750" spc="-30">
                <a:latin typeface="Verdana"/>
                <a:cs typeface="Verdana"/>
              </a:rPr>
              <a:t>.</a:t>
            </a:r>
            <a:r>
              <a:rPr dirty="0" baseline="-44444" sz="750" spc="-30">
                <a:latin typeface="Verdana"/>
                <a:cs typeface="Verdana"/>
              </a:rPr>
              <a:t>.</a:t>
            </a:r>
            <a:r>
              <a:rPr dirty="0" baseline="-33333" sz="750" spc="-30">
                <a:latin typeface="Verdana"/>
                <a:cs typeface="Verdana"/>
              </a:rPr>
              <a:t>..</a:t>
            </a:r>
            <a:r>
              <a:rPr dirty="0" baseline="-22222" sz="750" spc="-30">
                <a:latin typeface="Verdana"/>
                <a:cs typeface="Verdana"/>
              </a:rPr>
              <a:t>.</a:t>
            </a: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baseline="-5555" sz="750" spc="-30">
                <a:latin typeface="Verdana"/>
                <a:cs typeface="Verdana"/>
              </a:rPr>
              <a:t>..</a:t>
            </a:r>
            <a:r>
              <a:rPr dirty="0" baseline="-5555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......</a:t>
            </a:r>
            <a:r>
              <a:rPr dirty="0" baseline="5555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5555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baseline="-27777" sz="750" spc="-75">
                <a:latin typeface="Verdana"/>
                <a:cs typeface="Verdana"/>
              </a:rPr>
              <a:t>.</a:t>
            </a:r>
            <a:r>
              <a:rPr dirty="0" baseline="-33333" sz="750" spc="-75">
                <a:latin typeface="Verdana"/>
                <a:cs typeface="Verdana"/>
              </a:rPr>
              <a:t>..</a:t>
            </a:r>
            <a:r>
              <a:rPr dirty="0" baseline="-38888" sz="750" spc="-75">
                <a:latin typeface="Verdana"/>
                <a:cs typeface="Verdana"/>
              </a:rPr>
              <a:t>.</a:t>
            </a:r>
            <a:r>
              <a:rPr dirty="0" baseline="-44444" sz="750" spc="-75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870198" y="7351269"/>
            <a:ext cx="840740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6595" algn="l"/>
              </a:tabLst>
            </a:pPr>
            <a:r>
              <a:rPr dirty="0" baseline="-38888" sz="750" spc="22">
                <a:latin typeface="Verdana"/>
                <a:cs typeface="Verdana"/>
              </a:rPr>
              <a:t>.</a:t>
            </a:r>
            <a:r>
              <a:rPr dirty="0" baseline="-38888" sz="750" spc="-120">
                <a:latin typeface="Verdana"/>
                <a:cs typeface="Verdana"/>
              </a:rPr>
              <a:t> 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	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862577" y="74046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89423" y="7465569"/>
            <a:ext cx="9963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56944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722367" y="75417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676647" y="83083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20844" y="837538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746754" y="84058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10761" y="84713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96103" y="85353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165855" y="78892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103367" y="7854169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057647" y="7822165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995164" y="7768826"/>
            <a:ext cx="7683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932681" y="7724629"/>
            <a:ext cx="8953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886961" y="7692626"/>
            <a:ext cx="8953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841241" y="7660623"/>
            <a:ext cx="8953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829047" y="76530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702558" y="7575275"/>
            <a:ext cx="127635" cy="135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  </a:t>
            </a:r>
            <a:r>
              <a:rPr dirty="0" sz="500" spc="-75">
                <a:latin typeface="Verdana"/>
                <a:cs typeface="Verdana"/>
              </a:rPr>
              <a:t> 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676647" y="7610333"/>
            <a:ext cx="7556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latin typeface="Verdana"/>
                <a:cs typeface="Verdana"/>
              </a:rPr>
              <a:t>.</a:t>
            </a: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650740" y="7645398"/>
            <a:ext cx="9842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57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50">
                <a:latin typeface="Verdana"/>
                <a:cs typeface="Verdana"/>
              </a:rPr>
              <a:t> </a:t>
            </a: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633977" y="7675883"/>
            <a:ext cx="11239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 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620261" y="7732269"/>
            <a:ext cx="1225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27777" sz="750" spc="15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609594" y="7767318"/>
            <a:ext cx="1301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27777" sz="750" spc="-82">
                <a:latin typeface="Verdana"/>
                <a:cs typeface="Verdana"/>
              </a:rPr>
              <a:t>. </a:t>
            </a:r>
            <a:r>
              <a:rPr dirty="0" baseline="27777" sz="750" spc="-60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600447" y="7802377"/>
            <a:ext cx="1365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27777" sz="750" spc="-89">
                <a:latin typeface="Verdana"/>
                <a:cs typeface="Verdana"/>
              </a:rPr>
              <a:t>. </a:t>
            </a:r>
            <a:r>
              <a:rPr dirty="0" baseline="27777" sz="750" spc="37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580637" y="7980677"/>
            <a:ext cx="1409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3333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   </a:t>
            </a:r>
            <a:r>
              <a:rPr dirty="0" baseline="5555" sz="750" spc="-67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582161" y="8015727"/>
            <a:ext cx="1365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70">
                <a:latin typeface="Verdana"/>
                <a:cs typeface="Verdana"/>
              </a:rPr>
              <a:t>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16666" sz="750" spc="-11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585206" y="8050781"/>
            <a:ext cx="1301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195">
                <a:latin typeface="Verdana"/>
                <a:cs typeface="Verdana"/>
              </a:rPr>
              <a:t>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16666" sz="750" spc="-11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591303" y="8085835"/>
            <a:ext cx="1212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89">
                <a:latin typeface="Verdana"/>
                <a:cs typeface="Verdana"/>
              </a:rPr>
              <a:t>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16666" sz="750" spc="-11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597400" y="8122407"/>
            <a:ext cx="1123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5">
                <a:latin typeface="Verdana"/>
                <a:cs typeface="Verdana"/>
              </a:rPr>
              <a:t>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16666" sz="750" spc="-11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606544" y="8157466"/>
            <a:ext cx="996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65">
                <a:latin typeface="Verdana"/>
                <a:cs typeface="Verdana"/>
              </a:rPr>
              <a:t>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644644" y="8248915"/>
            <a:ext cx="64769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672077" y="82351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629403" y="8223009"/>
            <a:ext cx="1441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16666" sz="750" spc="-97">
                <a:latin typeface="Verdana"/>
                <a:cs typeface="Verdana"/>
              </a:rPr>
              <a:t>. </a:t>
            </a:r>
            <a:r>
              <a:rPr dirty="0" baseline="16666" sz="750" spc="-22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617215" y="8178782"/>
            <a:ext cx="23114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11111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      </a:t>
            </a:r>
            <a:r>
              <a:rPr dirty="0" baseline="11111" sz="750" spc="-10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870198" y="81437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947920" y="81071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022598" y="80721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173474" y="80020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252720" y="7965452"/>
            <a:ext cx="135255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8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095747" y="8038601"/>
            <a:ext cx="3543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459984" y="80706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520944" y="81056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583427" y="81407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639818" y="81742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702301" y="82092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851654" y="8247383"/>
            <a:ext cx="87630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4444" sz="750" spc="-172">
                <a:latin typeface="Verdana"/>
                <a:cs typeface="Verdana"/>
              </a:rPr>
              <a:t>.</a:t>
            </a:r>
            <a:r>
              <a:rPr dirty="0" baseline="-16666" sz="750" spc="3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816601" y="8213852"/>
            <a:ext cx="136525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6515">
              <a:lnSpc>
                <a:spcPts val="459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59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8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758686" y="8200149"/>
            <a:ext cx="206375" cy="135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4300">
              <a:lnSpc>
                <a:spcPts val="470"/>
              </a:lnSpc>
            </a:pP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  <a:p>
            <a:pPr marL="12700">
              <a:lnSpc>
                <a:spcPts val="47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860798" y="8163573"/>
            <a:ext cx="1149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</a:t>
            </a:r>
            <a:r>
              <a:rPr dirty="0" sz="500" spc="-60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860798" y="8123949"/>
            <a:ext cx="1244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0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860798" y="8087373"/>
            <a:ext cx="1320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22222" sz="750" spc="-127">
                <a:latin typeface="Verdana"/>
                <a:cs typeface="Verdana"/>
              </a:rPr>
              <a:t>.  </a:t>
            </a:r>
            <a:r>
              <a:rPr dirty="0" baseline="-22222" sz="750" spc="-3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860798" y="8052318"/>
            <a:ext cx="13652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11111" sz="750" spc="-127">
                <a:latin typeface="Verdana"/>
                <a:cs typeface="Verdana"/>
              </a:rPr>
              <a:t>.   </a:t>
            </a:r>
            <a:r>
              <a:rPr dirty="0" baseline="-11111" sz="750" spc="-11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860798" y="8017269"/>
            <a:ext cx="14097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11111" sz="750" spc="-127">
                <a:latin typeface="Verdana"/>
                <a:cs typeface="Verdana"/>
              </a:rPr>
              <a:t>.   </a:t>
            </a:r>
            <a:r>
              <a:rPr dirty="0" baseline="-11111" sz="750" spc="-5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860798" y="7980692"/>
            <a:ext cx="1428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11111" sz="750" spc="-127">
                <a:latin typeface="Verdana"/>
                <a:cs typeface="Verdana"/>
              </a:rPr>
              <a:t>.   </a:t>
            </a:r>
            <a:r>
              <a:rPr dirty="0" baseline="-11111" sz="750" spc="-3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860798" y="7838958"/>
            <a:ext cx="13525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11111" sz="750" spc="-127">
                <a:latin typeface="Verdana"/>
                <a:cs typeface="Verdana"/>
              </a:rPr>
              <a:t>.  </a:t>
            </a:r>
            <a:r>
              <a:rPr dirty="0" baseline="-11111" sz="750" spc="-44">
                <a:latin typeface="Verdana"/>
                <a:cs typeface="Verdana"/>
              </a:rPr>
              <a:t> 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baseline="-16666" sz="750" spc="-9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860798" y="7803909"/>
            <a:ext cx="12890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860798" y="7767332"/>
            <a:ext cx="12128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22222" sz="750" spc="-127">
                <a:latin typeface="Verdana"/>
                <a:cs typeface="Verdana"/>
              </a:rPr>
              <a:t>. </a:t>
            </a:r>
            <a:r>
              <a:rPr dirty="0" baseline="-22222" sz="750" spc="-104">
                <a:latin typeface="Verdana"/>
                <a:cs typeface="Verdana"/>
              </a:rPr>
              <a:t> 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860798" y="7736852"/>
            <a:ext cx="110489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860798" y="7697229"/>
            <a:ext cx="9969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860798" y="7666749"/>
            <a:ext cx="8636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0">
                <a:latin typeface="Verdana"/>
                <a:cs typeface="Verdana"/>
              </a:rPr>
              <a:t>.</a:t>
            </a:r>
            <a:r>
              <a:rPr dirty="0" baseline="-16666" sz="750" spc="-165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-5555" sz="750" spc="-16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.</a:t>
            </a:r>
            <a:r>
              <a:rPr dirty="0" baseline="-16666" sz="750" spc="-165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789167" y="7625598"/>
            <a:ext cx="12446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120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27777" sz="750" spc="-12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728206" y="7636260"/>
            <a:ext cx="206375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44">
                <a:latin typeface="Verdana"/>
                <a:cs typeface="Verdana"/>
              </a:rPr>
              <a:t>.</a:t>
            </a:r>
            <a:r>
              <a:rPr dirty="0" baseline="-33333" sz="750" spc="-44">
                <a:latin typeface="Verdana"/>
                <a:cs typeface="Verdana"/>
              </a:rPr>
              <a:t>.</a:t>
            </a:r>
            <a:r>
              <a:rPr dirty="0" baseline="-27777" sz="750" spc="-44">
                <a:latin typeface="Verdana"/>
                <a:cs typeface="Verdana"/>
              </a:rPr>
              <a:t>.</a:t>
            </a:r>
            <a:r>
              <a:rPr dirty="0" baseline="-22222" sz="750" spc="-44">
                <a:latin typeface="Verdana"/>
                <a:cs typeface="Verdana"/>
              </a:rPr>
              <a:t>. </a:t>
            </a:r>
            <a:r>
              <a:rPr dirty="0" baseline="5555" sz="750" spc="-67">
                <a:latin typeface="Verdana"/>
                <a:cs typeface="Verdana"/>
              </a:rPr>
              <a:t>..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674867" y="7721612"/>
            <a:ext cx="908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613906" y="7742949"/>
            <a:ext cx="1047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555998" y="7767332"/>
            <a:ext cx="1047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499606" y="7808478"/>
            <a:ext cx="1047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450840" y="7835912"/>
            <a:ext cx="908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380737" y="7877058"/>
            <a:ext cx="1047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216144" y="7922748"/>
            <a:ext cx="2063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11111" sz="750" spc="-22">
                <a:latin typeface="Verdana"/>
                <a:cs typeface="Verdana"/>
              </a:rPr>
              <a:t>.</a:t>
            </a:r>
            <a:r>
              <a:rPr dirty="0" baseline="22222" sz="750" spc="-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932685" y="79288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225291" y="7957832"/>
            <a:ext cx="1174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 </a:t>
            </a:r>
            <a:r>
              <a:rPr dirty="0" baseline="22222" sz="750" spc="7">
                <a:latin typeface="Verdana"/>
                <a:cs typeface="Verdana"/>
              </a:rPr>
              <a:t> 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22222" sz="750" spc="-247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22222" sz="750" spc="-247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22222" sz="750" spc="-247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805935" y="7902969"/>
            <a:ext cx="19431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27777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    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33333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5804590" y="7957832"/>
            <a:ext cx="1974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5">
                <a:latin typeface="Verdana"/>
                <a:cs typeface="Verdana"/>
              </a:rPr>
              <a:t>..</a:t>
            </a:r>
            <a:r>
              <a:rPr dirty="0" baseline="16666" sz="750" spc="-142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.</a:t>
            </a:r>
            <a:r>
              <a:rPr dirty="0" baseline="38888" sz="750" spc="-142">
                <a:latin typeface="Verdana"/>
                <a:cs typeface="Verdana"/>
              </a:rPr>
              <a:t>..</a:t>
            </a:r>
            <a:r>
              <a:rPr dirty="0" baseline="16666" sz="750" spc="-142">
                <a:latin typeface="Verdana"/>
                <a:cs typeface="Verdana"/>
              </a:rPr>
              <a:t>.    </a:t>
            </a:r>
            <a:r>
              <a:rPr dirty="0" baseline="16666" sz="750" spc="-112">
                <a:latin typeface="Verdana"/>
                <a:cs typeface="Verdana"/>
              </a:rPr>
              <a:t> </a:t>
            </a:r>
            <a:r>
              <a:rPr dirty="0" baseline="50000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592827" y="7838958"/>
            <a:ext cx="19304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baseline="27777" sz="750" spc="-97">
                <a:latin typeface="Verdana"/>
                <a:cs typeface="Verdana"/>
              </a:rPr>
              <a:t>.   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586734" y="7867915"/>
            <a:ext cx="19748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22222" sz="750" spc="-97">
                <a:latin typeface="Verdana"/>
                <a:cs typeface="Verdana"/>
              </a:rPr>
              <a:t>.  </a:t>
            </a:r>
            <a:r>
              <a:rPr dirty="0" baseline="22222" sz="750" spc="7">
                <a:latin typeface="Verdana"/>
                <a:cs typeface="Verdana"/>
              </a:rPr>
              <a:t> 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-16666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583683" y="7912112"/>
            <a:ext cx="1987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    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641597" y="7499615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80" i="1">
                <a:latin typeface="Mathcad UniMath"/>
                <a:cs typeface="Mathcad UniMath"/>
              </a:rPr>
              <a:t>A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576063" y="8316448"/>
            <a:ext cx="17335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60" i="1">
                <a:latin typeface="Mathcad UniMath"/>
                <a:cs typeface="Mathcad UniMath"/>
              </a:rPr>
              <a:t>B</a:t>
            </a:r>
            <a:r>
              <a:rPr dirty="0" sz="700" spc="100" i="1">
                <a:latin typeface="Mathcad UniMath"/>
                <a:cs typeface="Mathcad UniMath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807457" y="8354569"/>
            <a:ext cx="16383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 </a:t>
            </a:r>
            <a:r>
              <a:rPr dirty="0" baseline="-7936" sz="1050" spc="37" i="1">
                <a:latin typeface="Mathcad UniMath"/>
                <a:cs typeface="Mathcad UniMath"/>
              </a:rPr>
              <a:t>C</a:t>
            </a:r>
            <a:endParaRPr baseline="-7936" sz="1050">
              <a:latin typeface="Mathcad UniMath"/>
              <a:cs typeface="Mathcad UniMath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837938" y="7554469"/>
            <a:ext cx="14351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3968" sz="1050" spc="135" i="1">
                <a:latin typeface="Mathcad UniMath"/>
                <a:cs typeface="Mathcad UniMath"/>
              </a:rPr>
              <a:t>D</a:t>
            </a:r>
            <a:endParaRPr baseline="3968" sz="1050">
              <a:latin typeface="Mathcad UniMath"/>
              <a:cs typeface="Mathcad UniMath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5239005" y="8025395"/>
            <a:ext cx="10287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0" i="1">
                <a:latin typeface="Mathcad UniMath"/>
                <a:cs typeface="Mathcad UniMath"/>
              </a:rPr>
              <a:t>O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4580637" y="7918711"/>
            <a:ext cx="14414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7936" sz="1050" spc="52" i="1">
                <a:latin typeface="Mathcad UniMath"/>
                <a:cs typeface="Mathcad UniMath"/>
              </a:rPr>
              <a:t>E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860996" y="7917183"/>
            <a:ext cx="14224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-27777" sz="1050" spc="104" i="1">
                <a:latin typeface="Mathcad UniMath"/>
                <a:cs typeface="Mathcad UniMath"/>
              </a:rPr>
              <a:t>F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5019547" y="8604000"/>
            <a:ext cx="546100" cy="361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9685">
              <a:lnSpc>
                <a:spcPct val="100000"/>
              </a:lnSpc>
              <a:tabLst>
                <a:tab pos="492125" algn="l"/>
              </a:tabLst>
            </a:pPr>
            <a:r>
              <a:rPr dirty="0" sz="500" spc="15">
                <a:latin typeface="Verdana"/>
                <a:cs typeface="Verdana"/>
              </a:rPr>
              <a:t>.	.</a:t>
            </a:r>
            <a:endParaRPr sz="5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10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7.1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718051" y="9083051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5</a:t>
            </a:r>
            <a:r>
              <a:rPr dirty="0" sz="1000" spc="-5">
                <a:latin typeface="Times New Roman"/>
                <a:cs typeface="Times New Roman"/>
              </a:rPr>
              <a:t>7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76200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5</a:t>
            </a:r>
            <a:r>
              <a:rPr dirty="0" sz="1000" spc="-5">
                <a:latin typeface="Times New Roman"/>
                <a:cs typeface="Times New Roman"/>
              </a:rPr>
              <a:t>8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02784" y="762000"/>
            <a:ext cx="131953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CHAPTER </a:t>
            </a:r>
            <a:r>
              <a:rPr dirty="0" sz="1000">
                <a:latin typeface="Times New Roman"/>
                <a:cs typeface="Times New Roman"/>
              </a:rPr>
              <a:t>7.</a:t>
            </a:r>
            <a:r>
              <a:rPr dirty="0" sz="1000" spc="2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7458" y="1048512"/>
            <a:ext cx="2586990" cy="1202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dirty="0" sz="1000" b="1">
                <a:latin typeface="Times New Roman"/>
                <a:cs typeface="Times New Roman"/>
              </a:rPr>
              <a:t>2.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0" b="0" i="1">
                <a:latin typeface="Bookman Old Style"/>
                <a:cs typeface="Bookman Old Style"/>
              </a:rPr>
              <a:t>CD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10">
                <a:latin typeface="Times New Roman"/>
                <a:cs typeface="Times New Roman"/>
              </a:rPr>
              <a:t>two </a:t>
            </a:r>
            <a:r>
              <a:rPr dirty="0" sz="1000">
                <a:latin typeface="Times New Roman"/>
                <a:cs typeface="Times New Roman"/>
              </a:rPr>
              <a:t>chords </a:t>
            </a:r>
            <a:r>
              <a:rPr dirty="0" sz="1000" spc="-5">
                <a:latin typeface="Times New Roman"/>
                <a:cs typeface="Times New Roman"/>
              </a:rPr>
              <a:t>in a circle. The  followings are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equivalent.</a:t>
            </a:r>
            <a:endParaRPr sz="1000">
              <a:latin typeface="Times New Roman"/>
              <a:cs typeface="Times New Roman"/>
            </a:endParaRPr>
          </a:p>
          <a:p>
            <a:pPr marL="212090">
              <a:lnSpc>
                <a:spcPts val="710"/>
              </a:lnSpc>
              <a:spcBef>
                <a:spcPts val="370"/>
              </a:spcBef>
              <a:tabLst>
                <a:tab pos="512445" algn="l"/>
              </a:tabLst>
            </a:pPr>
            <a:r>
              <a:rPr dirty="0" sz="700" spc="235" i="1">
                <a:latin typeface="Mathcad UniMath"/>
                <a:cs typeface="Mathcad UniMath"/>
              </a:rPr>
              <a:t>⌢	⌢</a:t>
            </a:r>
            <a:endParaRPr sz="700">
              <a:latin typeface="Mathcad UniMath"/>
              <a:cs typeface="Mathcad UniMath"/>
            </a:endParaRPr>
          </a:p>
          <a:p>
            <a:pPr marL="163195" indent="-150495">
              <a:lnSpc>
                <a:spcPts val="1070"/>
              </a:lnSpc>
              <a:buFont typeface="Times New Roman"/>
              <a:buAutoNum type="romanLcParenBoth"/>
              <a:tabLst>
                <a:tab pos="163830" algn="l"/>
              </a:tabLst>
            </a:pPr>
            <a:r>
              <a:rPr dirty="0" sz="1000" spc="90" b="0" i="1">
                <a:latin typeface="Bookman Old Style"/>
                <a:cs typeface="Bookman Old Style"/>
              </a:rPr>
              <a:t>AB&gt;CD</a:t>
            </a:r>
            <a:endParaRPr sz="1000">
              <a:latin typeface="Bookman Old Style"/>
              <a:cs typeface="Bookman Old Style"/>
            </a:endParaRPr>
          </a:p>
          <a:p>
            <a:pPr marL="198120" indent="-185420">
              <a:lnSpc>
                <a:spcPct val="100000"/>
              </a:lnSpc>
              <a:spcBef>
                <a:spcPts val="225"/>
              </a:spcBef>
              <a:buFont typeface="Times New Roman"/>
              <a:buAutoNum type="romanLcParenBoth"/>
              <a:tabLst>
                <a:tab pos="198755" algn="l"/>
              </a:tabLst>
            </a:pP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170" b="0" i="1">
                <a:latin typeface="Bookman Old Style"/>
                <a:cs typeface="Bookman Old Style"/>
              </a:rPr>
              <a:t>&gt;</a:t>
            </a:r>
            <a:r>
              <a:rPr dirty="0" sz="1000" spc="-105" b="0" i="1">
                <a:latin typeface="Bookman Old Style"/>
                <a:cs typeface="Bookman Old Style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CD</a:t>
            </a:r>
            <a:r>
              <a:rPr dirty="0" sz="1000" spc="5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233679" indent="-220979">
              <a:lnSpc>
                <a:spcPct val="100000"/>
              </a:lnSpc>
              <a:spcBef>
                <a:spcPts val="240"/>
              </a:spcBef>
              <a:buFont typeface="Times New Roman"/>
              <a:buAutoNum type="romanLcParenBoth"/>
              <a:tabLst>
                <a:tab pos="233679" algn="l"/>
              </a:tabLst>
            </a:pPr>
            <a:r>
              <a:rPr dirty="0" sz="1000" spc="5">
                <a:latin typeface="Lucida Sans Unicode"/>
                <a:cs typeface="Lucida Sans Unicode"/>
              </a:rPr>
              <a:t>∠</a:t>
            </a:r>
            <a:r>
              <a:rPr dirty="0" sz="1000" spc="5" b="0" i="1">
                <a:latin typeface="Bookman Old Style"/>
                <a:cs typeface="Bookman Old Style"/>
              </a:rPr>
              <a:t>AOB </a:t>
            </a:r>
            <a:r>
              <a:rPr dirty="0" sz="1000" spc="170" b="0" i="1">
                <a:latin typeface="Bookman Old Style"/>
                <a:cs typeface="Bookman Old Style"/>
              </a:rPr>
              <a:t>&gt;</a:t>
            </a:r>
            <a:r>
              <a:rPr dirty="0" sz="1000" spc="-80" b="0" i="1">
                <a:latin typeface="Bookman Old Style"/>
                <a:cs typeface="Bookman Old Style"/>
              </a:rPr>
              <a:t> </a:t>
            </a:r>
            <a:r>
              <a:rPr dirty="0" sz="1000" spc="20">
                <a:latin typeface="Lucida Sans Unicode"/>
                <a:cs typeface="Lucida Sans Unicode"/>
              </a:rPr>
              <a:t>∠</a:t>
            </a:r>
            <a:r>
              <a:rPr dirty="0" sz="1000" spc="20" b="0" i="1">
                <a:latin typeface="Bookman Old Style"/>
                <a:cs typeface="Bookman Old Style"/>
              </a:rPr>
              <a:t>COD</a:t>
            </a:r>
            <a:r>
              <a:rPr dirty="0" sz="1000" spc="2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224154" indent="-211454">
              <a:lnSpc>
                <a:spcPct val="100000"/>
              </a:lnSpc>
              <a:spcBef>
                <a:spcPts val="240"/>
              </a:spcBef>
              <a:buFont typeface="Times New Roman"/>
              <a:buAutoNum type="romanLcParenBoth"/>
              <a:tabLst>
                <a:tab pos="224790" algn="l"/>
              </a:tabLst>
            </a:pPr>
            <a:r>
              <a:rPr dirty="0" sz="1000" spc="35" b="0" i="1">
                <a:latin typeface="Bookman Old Style"/>
                <a:cs typeface="Bookman Old Style"/>
              </a:rPr>
              <a:t>OE</a:t>
            </a:r>
            <a:r>
              <a:rPr dirty="0" sz="1000" spc="-10" b="0" i="1">
                <a:latin typeface="Bookman Old Style"/>
                <a:cs typeface="Bookman Old Style"/>
              </a:rPr>
              <a:t> </a:t>
            </a:r>
            <a:r>
              <a:rPr dirty="0" sz="1000" spc="170" b="0" i="1">
                <a:latin typeface="Bookman Old Style"/>
                <a:cs typeface="Bookman Old Style"/>
              </a:rPr>
              <a:t>&lt;</a:t>
            </a:r>
            <a:r>
              <a:rPr dirty="0" sz="1000" spc="-55" b="0" i="1">
                <a:latin typeface="Bookman Old Style"/>
                <a:cs typeface="Bookman Old Style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OF</a:t>
            </a:r>
            <a:r>
              <a:rPr dirty="0" sz="1000" spc="-18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78858" y="24135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80964" y="23479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52595" y="22854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10504" y="22199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54701" y="21529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46141" y="1710945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40044" y="1675896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32424" y="1640842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23281" y="1607315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12615" y="1572262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00421" y="1540259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85181" y="150825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69941" y="147624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59275" y="14579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837938" y="14244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815078" y="13909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799838" y="13710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737355" y="13040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559044" y="1188215"/>
            <a:ext cx="156210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 </a:t>
            </a:r>
            <a:r>
              <a:rPr dirty="0" baseline="-38888" sz="750" spc="-120">
                <a:latin typeface="Verdana"/>
                <a:cs typeface="Verdana"/>
              </a:rPr>
              <a:t>.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979924" y="1122681"/>
            <a:ext cx="625475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30">
                <a:latin typeface="Verdana"/>
                <a:cs typeface="Verdana"/>
              </a:rPr>
              <a:t>.</a:t>
            </a:r>
            <a:r>
              <a:rPr dirty="0" baseline="-44444" sz="750" spc="-30">
                <a:latin typeface="Verdana"/>
                <a:cs typeface="Verdana"/>
              </a:rPr>
              <a:t>.</a:t>
            </a:r>
            <a:r>
              <a:rPr dirty="0" baseline="-33333" sz="750" spc="-30">
                <a:latin typeface="Verdana"/>
                <a:cs typeface="Verdana"/>
              </a:rPr>
              <a:t>..</a:t>
            </a:r>
            <a:r>
              <a:rPr dirty="0" baseline="-22222" sz="750" spc="-30">
                <a:latin typeface="Verdana"/>
                <a:cs typeface="Verdana"/>
              </a:rPr>
              <a:t>.</a:t>
            </a: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baseline="-5555" sz="750" spc="-30">
                <a:latin typeface="Verdana"/>
                <a:cs typeface="Verdana"/>
              </a:rPr>
              <a:t>..</a:t>
            </a:r>
            <a:r>
              <a:rPr dirty="0" baseline="-5555" sz="750" spc="-1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baseline="5555" sz="750" spc="-82">
                <a:latin typeface="Verdana"/>
                <a:cs typeface="Verdana"/>
              </a:rPr>
              <a:t>.......</a:t>
            </a:r>
            <a:r>
              <a:rPr dirty="0" baseline="5555" sz="750" spc="-1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5555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..</a:t>
            </a:r>
            <a:r>
              <a:rPr dirty="0" baseline="-22222" sz="750" spc="-82">
                <a:latin typeface="Verdana"/>
                <a:cs typeface="Verdana"/>
              </a:rPr>
              <a:t>.</a:t>
            </a:r>
            <a:r>
              <a:rPr dirty="0" baseline="-27777" sz="750" spc="-82">
                <a:latin typeface="Verdana"/>
                <a:cs typeface="Verdana"/>
              </a:rPr>
              <a:t>..</a:t>
            </a:r>
            <a:r>
              <a:rPr dirty="0" baseline="-33333" sz="750" spc="-82">
                <a:latin typeface="Verdana"/>
                <a:cs typeface="Verdana"/>
              </a:rPr>
              <a:t>.</a:t>
            </a:r>
            <a:r>
              <a:rPr dirty="0" baseline="-38888" sz="750" spc="-82">
                <a:latin typeface="Verdana"/>
                <a:cs typeface="Verdana"/>
              </a:rPr>
              <a:t>.</a:t>
            </a:r>
            <a:r>
              <a:rPr dirty="0" baseline="-44444" sz="750" spc="-82">
                <a:latin typeface="Verdana"/>
                <a:cs typeface="Verdana"/>
              </a:rPr>
              <a:t>.</a:t>
            </a:r>
            <a:r>
              <a:rPr dirty="0" baseline="-50000" sz="750" spc="-8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870198" y="1194308"/>
            <a:ext cx="156210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22">
                <a:latin typeface="Verdana"/>
                <a:cs typeface="Verdana"/>
              </a:rPr>
              <a:t>.</a:t>
            </a:r>
            <a:r>
              <a:rPr dirty="0" baseline="-38888" sz="750" spc="-120">
                <a:latin typeface="Verdana"/>
                <a:cs typeface="Verdana"/>
              </a:rPr>
              <a:t> 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862578" y="12476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89424" y="13101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754375" y="13467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719321" y="13893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661407" y="21255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678175" y="21559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720844" y="22184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774184" y="22794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850384" y="23464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947921" y="24089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516375" y="19471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574284" y="19791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693158" y="20477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749544" y="20813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866895" y="21209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842507" y="2090452"/>
            <a:ext cx="99695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4450">
              <a:lnSpc>
                <a:spcPts val="475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12700">
              <a:lnSpc>
                <a:spcPts val="47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812027" y="2056925"/>
            <a:ext cx="144145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>
              <a:lnSpc>
                <a:spcPts val="535"/>
              </a:lnSpc>
            </a:pPr>
            <a:r>
              <a:rPr dirty="0" sz="500" spc="-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3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632198" y="2021871"/>
            <a:ext cx="3359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305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901944" y="1988346"/>
            <a:ext cx="755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938521" y="1852679"/>
            <a:ext cx="635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947664" y="1816131"/>
            <a:ext cx="558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871440" y="1750568"/>
            <a:ext cx="132080" cy="144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505"/>
              </a:lnSpc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algn="r" marR="40005">
              <a:lnSpc>
                <a:spcPts val="505"/>
              </a:lnSpc>
            </a:pPr>
            <a:r>
              <a:rPr dirty="0" sz="500" spc="-70">
                <a:latin typeface="Verdana"/>
                <a:cs typeface="Verdana"/>
              </a:rPr>
              <a:t>...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165855" y="17323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103367" y="1697258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040884" y="1645446"/>
            <a:ext cx="768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995164" y="1613438"/>
            <a:ext cx="768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949444" y="1581436"/>
            <a:ext cx="768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903725" y="1549432"/>
            <a:ext cx="768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702559" y="1470187"/>
            <a:ext cx="1409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120">
                <a:latin typeface="Verdana"/>
                <a:cs typeface="Verdana"/>
              </a:rPr>
              <a:t>.</a:t>
            </a:r>
            <a:r>
              <a:rPr dirty="0" baseline="44444" sz="750" spc="-120">
                <a:latin typeface="Verdana"/>
                <a:cs typeface="Verdana"/>
              </a:rPr>
              <a:t>.  </a:t>
            </a:r>
            <a:r>
              <a:rPr dirty="0" baseline="44444" sz="750" spc="-112">
                <a:latin typeface="Verdana"/>
                <a:cs typeface="Verdana"/>
              </a:rPr>
              <a:t> 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664458" y="1474725"/>
            <a:ext cx="22034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22222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16666" sz="750" spc="-97">
                <a:latin typeface="Verdana"/>
                <a:cs typeface="Verdana"/>
              </a:rPr>
              <a:t>.  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646167" y="1509779"/>
            <a:ext cx="28448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16666" sz="750" spc="-67">
                <a:latin typeface="Verdana"/>
                <a:cs typeface="Verdana"/>
              </a:rPr>
              <a:t>.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        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630927" y="1525054"/>
            <a:ext cx="11493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 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618738" y="1560108"/>
            <a:ext cx="12446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5555" sz="750" spc="15">
                <a:latin typeface="Verdana"/>
                <a:cs typeface="Verdana"/>
              </a:rPr>
              <a:t> 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608067" y="1596695"/>
            <a:ext cx="1320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8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 </a:t>
            </a:r>
            <a:r>
              <a:rPr dirty="0" baseline="11111" sz="750" spc="-60">
                <a:latin typeface="Verdana"/>
                <a:cs typeface="Verdana"/>
              </a:rPr>
              <a:t> 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598924" y="1631749"/>
            <a:ext cx="13779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 </a:t>
            </a:r>
            <a:r>
              <a:rPr dirty="0" baseline="11111" sz="750" spc="37">
                <a:latin typeface="Verdana"/>
                <a:cs typeface="Verdana"/>
              </a:rPr>
              <a:t> 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580638" y="1810019"/>
            <a:ext cx="14097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16666" sz="750" spc="-179">
                <a:latin typeface="Verdana"/>
                <a:cs typeface="Verdana"/>
              </a:rPr>
              <a:t>.</a:t>
            </a:r>
            <a:r>
              <a:rPr dirty="0" baseline="-5555" sz="750" spc="-179">
                <a:latin typeface="Verdana"/>
                <a:cs typeface="Verdana"/>
              </a:rPr>
              <a:t>.      </a:t>
            </a:r>
            <a:r>
              <a:rPr dirty="0" baseline="-5555" sz="750" spc="-165">
                <a:latin typeface="Verdana"/>
                <a:cs typeface="Verdana"/>
              </a:rPr>
              <a:t> 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582161" y="1864903"/>
            <a:ext cx="1352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70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586735" y="1899957"/>
            <a:ext cx="1289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179">
                <a:latin typeface="Verdana"/>
                <a:cs typeface="Verdana"/>
              </a:rPr>
              <a:t>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591304" y="1935021"/>
            <a:ext cx="1212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89">
                <a:latin typeface="Verdana"/>
                <a:cs typeface="Verdana"/>
              </a:rPr>
              <a:t>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598924" y="1970075"/>
            <a:ext cx="11048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37">
                <a:latin typeface="Verdana"/>
                <a:cs typeface="Verdana"/>
              </a:rPr>
              <a:t>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608067" y="2006652"/>
            <a:ext cx="971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79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618738" y="2041711"/>
            <a:ext cx="831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75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672078" y="20798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630927" y="2066089"/>
            <a:ext cx="1517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 </a:t>
            </a:r>
            <a:r>
              <a:rPr dirty="0" sz="500" spc="3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806187" y="20173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883915" y="19807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952495" y="19487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022598" y="19167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100321" y="1880153"/>
            <a:ext cx="50228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6705" algn="l"/>
                <a:tab pos="46355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173475" y="18451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252721" y="1820705"/>
            <a:ext cx="21717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 </a:t>
            </a:r>
            <a:r>
              <a:rPr dirty="0" sz="500" spc="-100">
                <a:latin typeface="Verdana"/>
                <a:cs typeface="Verdana"/>
              </a:rPr>
              <a:t>..</a:t>
            </a:r>
            <a:r>
              <a:rPr dirty="0" baseline="-22222" sz="750" spc="-150">
                <a:latin typeface="Verdana"/>
                <a:cs typeface="Verdana"/>
              </a:rPr>
              <a:t>.    </a:t>
            </a:r>
            <a:r>
              <a:rPr dirty="0" baseline="-22222" sz="750" spc="-142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943352" y="17734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216144" y="1776509"/>
            <a:ext cx="5143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390"/>
              </a:lnSpc>
            </a:pP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39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459984" y="1916685"/>
            <a:ext cx="534035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500"/>
              </a:lnSpc>
              <a:tabLst>
                <a:tab pos="223520" algn="l"/>
                <a:tab pos="45529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-22222" sz="750" spc="3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66675">
              <a:lnSpc>
                <a:spcPts val="5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807459" y="1887728"/>
            <a:ext cx="189865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47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1435">
              <a:lnSpc>
                <a:spcPts val="47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30">
                <a:latin typeface="Verdana"/>
                <a:cs typeface="Verdana"/>
              </a:rPr>
              <a:t> </a:t>
            </a:r>
            <a:r>
              <a:rPr dirty="0" sz="500" spc="-40">
                <a:latin typeface="Verdana"/>
                <a:cs typeface="Verdana"/>
              </a:rPr>
              <a:t>..</a:t>
            </a:r>
            <a:r>
              <a:rPr dirty="0" baseline="-5555" sz="750" spc="-60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591304" y="1666798"/>
            <a:ext cx="194310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   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 </a:t>
            </a:r>
            <a:r>
              <a:rPr dirty="0" sz="500" spc="-6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586735" y="1727758"/>
            <a:ext cx="1974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baseline="27777" sz="750" spc="-112">
                <a:latin typeface="Verdana"/>
                <a:cs typeface="Verdana"/>
              </a:rPr>
              <a:t>.  </a:t>
            </a:r>
            <a:r>
              <a:rPr dirty="0" baseline="27777" sz="750" spc="15">
                <a:latin typeface="Verdana"/>
                <a:cs typeface="Verdana"/>
              </a:rPr>
              <a:t> 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baseline="27777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582161" y="1755196"/>
            <a:ext cx="2006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   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112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641599" y="1344221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80" i="1">
                <a:latin typeface="Mathcad UniMath"/>
                <a:cs typeface="Mathcad UniMath"/>
              </a:rPr>
              <a:t>A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576065" y="2164112"/>
            <a:ext cx="17589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968" sz="1050" spc="89" i="1">
                <a:latin typeface="Mathcad UniMath"/>
                <a:cs typeface="Mathcad UniMath"/>
              </a:rPr>
              <a:t>B</a:t>
            </a:r>
            <a:r>
              <a:rPr dirty="0" baseline="3968" sz="1050" spc="187" i="1">
                <a:latin typeface="Mathcad UniMath"/>
                <a:cs typeface="Mathcad UniMath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833364" y="2162559"/>
            <a:ext cx="13779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-7936" sz="1050" spc="37" i="1">
                <a:latin typeface="Mathcad UniMath"/>
                <a:cs typeface="Mathcad UniMath"/>
              </a:rPr>
              <a:t>C</a:t>
            </a:r>
            <a:endParaRPr baseline="-7936" sz="1050">
              <a:latin typeface="Mathcad UniMath"/>
              <a:cs typeface="Mathcad UniMath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947664" y="1777014"/>
            <a:ext cx="135890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16666" sz="750" spc="-284">
                <a:latin typeface="Verdana"/>
                <a:cs typeface="Verdana"/>
              </a:rPr>
              <a:t>.</a:t>
            </a:r>
            <a:r>
              <a:rPr dirty="0" sz="500" spc="-10">
                <a:latin typeface="Verdana"/>
                <a:cs typeface="Verdana"/>
              </a:rPr>
              <a:t>.</a:t>
            </a:r>
            <a:r>
              <a:rPr dirty="0" baseline="-15873" sz="1050" spc="135" i="1">
                <a:latin typeface="Mathcad UniMath"/>
                <a:cs typeface="Mathcad UniMath"/>
              </a:rPr>
              <a:t>D</a:t>
            </a:r>
            <a:endParaRPr baseline="-15873" sz="1050">
              <a:latin typeface="Mathcad UniMath"/>
              <a:cs typeface="Mathcad UniMath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239005" y="1870002"/>
            <a:ext cx="10287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0" i="1">
                <a:latin typeface="Mathcad UniMath"/>
                <a:cs typeface="Mathcad UniMath"/>
              </a:rPr>
              <a:t>O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580638" y="1751133"/>
            <a:ext cx="144145" cy="134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555" sz="750" spc="-262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sz="700" spc="25" i="1">
                <a:latin typeface="Mathcad UniMath"/>
                <a:cs typeface="Mathcad UniMath"/>
              </a:rPr>
              <a:t>E</a:t>
            </a: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906518" y="1926339"/>
            <a:ext cx="13843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60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-31746" sz="1050" spc="22" i="1">
                <a:latin typeface="Mathcad UniMath"/>
                <a:cs typeface="Mathcad UniMath"/>
              </a:rPr>
              <a:t>F</a:t>
            </a:r>
            <a:endParaRPr baseline="-31746" sz="1050">
              <a:latin typeface="Mathcad UniMath"/>
              <a:cs typeface="Mathcad UniMath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019547" y="2475996"/>
            <a:ext cx="546100" cy="334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  <a:tabLst>
                <a:tab pos="263525" algn="l"/>
              </a:tabLst>
            </a:pPr>
            <a:r>
              <a:rPr dirty="0" sz="500" spc="15">
                <a:latin typeface="Verdana"/>
                <a:cs typeface="Verdana"/>
              </a:rPr>
              <a:t>.	.</a:t>
            </a:r>
            <a:endParaRPr sz="5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10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7.2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267452" y="3331518"/>
            <a:ext cx="2589530" cy="1293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dirty="0" sz="1000" b="1">
                <a:latin typeface="Times New Roman"/>
                <a:cs typeface="Times New Roman"/>
              </a:rPr>
              <a:t>3.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80" b="0" i="1">
                <a:latin typeface="Bookman Old Style"/>
                <a:cs typeface="Bookman Old Style"/>
              </a:rPr>
              <a:t>D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a </a:t>
            </a:r>
            <a:r>
              <a:rPr dirty="0" sz="1000">
                <a:latin typeface="Times New Roman"/>
                <a:cs typeface="Times New Roman"/>
              </a:rPr>
              <a:t>point on </a:t>
            </a:r>
            <a:r>
              <a:rPr dirty="0" sz="1000" spc="-5">
                <a:latin typeface="Times New Roman"/>
                <a:cs typeface="Times New Roman"/>
              </a:rPr>
              <a:t>the arc </a:t>
            </a:r>
            <a:r>
              <a:rPr dirty="0" sz="1000" spc="40" b="0" i="1">
                <a:latin typeface="Bookman Old Style"/>
                <a:cs typeface="Bookman Old Style"/>
              </a:rPr>
              <a:t>AB</a:t>
            </a:r>
            <a:r>
              <a:rPr dirty="0" sz="1000" spc="40">
                <a:latin typeface="Times New Roman"/>
                <a:cs typeface="Times New Roman"/>
              </a:rPr>
              <a:t>.</a:t>
            </a:r>
            <a:r>
              <a:rPr dirty="0" sz="1000" spc="-1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 followings  are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equivalent.</a:t>
            </a:r>
            <a:endParaRPr sz="1000">
              <a:latin typeface="Times New Roman"/>
              <a:cs typeface="Times New Roman"/>
            </a:endParaRPr>
          </a:p>
          <a:p>
            <a:pPr marL="215265">
              <a:lnSpc>
                <a:spcPts val="710"/>
              </a:lnSpc>
              <a:spcBef>
                <a:spcPts val="360"/>
              </a:spcBef>
              <a:tabLst>
                <a:tab pos="520065" algn="l"/>
              </a:tabLst>
            </a:pPr>
            <a:r>
              <a:rPr dirty="0" sz="700" spc="235" i="1">
                <a:latin typeface="Mathcad UniMath"/>
                <a:cs typeface="Mathcad UniMath"/>
              </a:rPr>
              <a:t>⌢	⌢</a:t>
            </a:r>
            <a:endParaRPr sz="700">
              <a:latin typeface="Mathcad UniMath"/>
              <a:cs typeface="Mathcad UniMath"/>
            </a:endParaRPr>
          </a:p>
          <a:p>
            <a:pPr marL="163195" indent="-150495">
              <a:lnSpc>
                <a:spcPts val="1070"/>
              </a:lnSpc>
              <a:buFont typeface="Times New Roman"/>
              <a:buAutoNum type="romanLcParenBoth"/>
              <a:tabLst>
                <a:tab pos="163830" algn="l"/>
              </a:tabLst>
            </a:pPr>
            <a:r>
              <a:rPr dirty="0" sz="1000" spc="65" b="0" i="1">
                <a:latin typeface="Bookman Old Style"/>
                <a:cs typeface="Bookman Old Style"/>
              </a:rPr>
              <a:t>AD</a:t>
            </a:r>
            <a:r>
              <a:rPr dirty="0" sz="1000" spc="65">
                <a:latin typeface="Tahoma"/>
                <a:cs typeface="Tahoma"/>
              </a:rPr>
              <a:t>=</a:t>
            </a:r>
            <a:r>
              <a:rPr dirty="0" sz="1000" spc="65" b="0" i="1">
                <a:latin typeface="Bookman Old Style"/>
                <a:cs typeface="Bookman Old Style"/>
              </a:rPr>
              <a:t>DB</a:t>
            </a:r>
            <a:r>
              <a:rPr dirty="0" sz="1000" spc="6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198120" indent="-185420">
              <a:lnSpc>
                <a:spcPct val="100000"/>
              </a:lnSpc>
              <a:spcBef>
                <a:spcPts val="240"/>
              </a:spcBef>
              <a:buFont typeface="Times New Roman"/>
              <a:buAutoNum type="romanLcParenBoth"/>
              <a:tabLst>
                <a:tab pos="198755" algn="l"/>
              </a:tabLst>
            </a:pPr>
            <a:r>
              <a:rPr dirty="0" sz="1000" spc="15" b="0" i="1">
                <a:latin typeface="Bookman Old Style"/>
                <a:cs typeface="Bookman Old Style"/>
              </a:rPr>
              <a:t>AC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05">
                <a:latin typeface="Tahoma"/>
                <a:cs typeface="Tahoma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CB</a:t>
            </a:r>
            <a:r>
              <a:rPr dirty="0" sz="1000" spc="4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233679" indent="-220979">
              <a:lnSpc>
                <a:spcPct val="100000"/>
              </a:lnSpc>
              <a:spcBef>
                <a:spcPts val="225"/>
              </a:spcBef>
              <a:buFont typeface="Times New Roman"/>
              <a:buAutoNum type="romanLcParenBoth"/>
              <a:tabLst>
                <a:tab pos="233679" algn="l"/>
              </a:tabLst>
            </a:pPr>
            <a:r>
              <a:rPr dirty="0" sz="1000" spc="15">
                <a:latin typeface="Lucida Sans Unicode"/>
                <a:cs typeface="Lucida Sans Unicode"/>
              </a:rPr>
              <a:t>∠</a:t>
            </a:r>
            <a:r>
              <a:rPr dirty="0" sz="1000" spc="15" b="0" i="1">
                <a:latin typeface="Bookman Old Style"/>
                <a:cs typeface="Bookman Old Style"/>
              </a:rPr>
              <a:t>AOD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20">
                <a:latin typeface="Tahoma"/>
                <a:cs typeface="Tahoma"/>
              </a:rPr>
              <a:t> </a:t>
            </a:r>
            <a:r>
              <a:rPr dirty="0" sz="1000" spc="25">
                <a:latin typeface="Lucida Sans Unicode"/>
                <a:cs typeface="Lucida Sans Unicode"/>
              </a:rPr>
              <a:t>∠</a:t>
            </a:r>
            <a:r>
              <a:rPr dirty="0" sz="1000" spc="25" b="0" i="1">
                <a:latin typeface="Bookman Old Style"/>
                <a:cs typeface="Bookman Old Style"/>
              </a:rPr>
              <a:t>BOD</a:t>
            </a:r>
            <a:r>
              <a:rPr dirty="0" sz="1000" spc="2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224154" indent="-211454">
              <a:lnSpc>
                <a:spcPct val="100000"/>
              </a:lnSpc>
              <a:spcBef>
                <a:spcPts val="240"/>
              </a:spcBef>
              <a:buFont typeface="Times New Roman"/>
              <a:buAutoNum type="romanLcParenBoth"/>
              <a:tabLst>
                <a:tab pos="224790" algn="l"/>
              </a:tabLst>
            </a:pPr>
            <a:r>
              <a:rPr dirty="0" sz="1000" spc="50" b="0" i="1">
                <a:latin typeface="Bookman Old Style"/>
                <a:cs typeface="Bookman Old Style"/>
              </a:rPr>
              <a:t>OD </a:t>
            </a:r>
            <a:r>
              <a:rPr dirty="0" sz="1000" spc="-25">
                <a:latin typeface="Lucida Sans Unicode"/>
                <a:cs typeface="Lucida Sans Unicode"/>
              </a:rPr>
              <a:t>⊥</a:t>
            </a:r>
            <a:r>
              <a:rPr dirty="0" sz="1000" spc="-180">
                <a:latin typeface="Lucida Sans Unicode"/>
                <a:cs typeface="Lucida Sans Unicod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AB</a:t>
            </a:r>
            <a:r>
              <a:rPr dirty="0" sz="1000" spc="4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5475220" y="44663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560563" y="44328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853174" y="41692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5869937" y="41372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5888223" y="41021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901940" y="40686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914134" y="40366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5924800" y="40015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933943" y="39680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941563" y="39329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5946137" y="38979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5950711" y="38628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952234" y="38278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952234" y="3801930"/>
            <a:ext cx="5143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949183" y="3756210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5946137" y="3721156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5940040" y="3686102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5932420" y="3652576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5923277" y="3617522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5912611" y="3583996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5900417" y="3550470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5885177" y="3518462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5869937" y="3486459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5859271" y="34696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5837934" y="34346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5815074" y="34011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5799834" y="33813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5737351" y="33142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5554471" y="3196899"/>
            <a:ext cx="156210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4979920" y="3132893"/>
            <a:ext cx="612140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30">
                <a:latin typeface="Verdana"/>
                <a:cs typeface="Verdana"/>
              </a:rPr>
              <a:t>.</a:t>
            </a:r>
            <a:r>
              <a:rPr dirty="0" baseline="-44444" sz="750" spc="-30">
                <a:latin typeface="Verdana"/>
                <a:cs typeface="Verdana"/>
              </a:rPr>
              <a:t>.</a:t>
            </a:r>
            <a:r>
              <a:rPr dirty="0" baseline="-33333" sz="750" spc="-30">
                <a:latin typeface="Verdana"/>
                <a:cs typeface="Verdana"/>
              </a:rPr>
              <a:t>..</a:t>
            </a:r>
            <a:r>
              <a:rPr dirty="0" baseline="-22222" sz="750" spc="-30">
                <a:latin typeface="Verdana"/>
                <a:cs typeface="Verdana"/>
              </a:rPr>
              <a:t>.</a:t>
            </a: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baseline="-5555" sz="750" spc="-30">
                <a:latin typeface="Verdana"/>
                <a:cs typeface="Verdana"/>
              </a:rPr>
              <a:t>..</a:t>
            </a:r>
            <a:r>
              <a:rPr dirty="0" baseline="-5555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......</a:t>
            </a:r>
            <a:r>
              <a:rPr dirty="0" baseline="5555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5555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baseline="-27777" sz="750" spc="-75">
                <a:latin typeface="Verdana"/>
                <a:cs typeface="Verdana"/>
              </a:rPr>
              <a:t>.</a:t>
            </a:r>
            <a:r>
              <a:rPr dirty="0" baseline="-33333" sz="750" spc="-75">
                <a:latin typeface="Verdana"/>
                <a:cs typeface="Verdana"/>
              </a:rPr>
              <a:t>..</a:t>
            </a:r>
            <a:r>
              <a:rPr dirty="0" baseline="-38888" sz="750" spc="-75">
                <a:latin typeface="Verdana"/>
                <a:cs typeface="Verdana"/>
              </a:rPr>
              <a:t>.</a:t>
            </a:r>
            <a:r>
              <a:rPr dirty="0" baseline="-44444" sz="750" spc="-75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4870194" y="3206042"/>
            <a:ext cx="156210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22">
                <a:latin typeface="Verdana"/>
                <a:cs typeface="Verdana"/>
              </a:rPr>
              <a:t>.</a:t>
            </a:r>
            <a:r>
              <a:rPr dirty="0" baseline="-38888" sz="750" spc="-120">
                <a:latin typeface="Verdana"/>
                <a:cs typeface="Verdana"/>
              </a:rPr>
              <a:t> 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4862574" y="32593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4789420" y="33203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4722363" y="33965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4697980" y="34285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4676643" y="34635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4650737" y="348951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4635497" y="3521513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4621780" y="3553516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4611114" y="3587042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4601971" y="3620573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4594351" y="3655622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4588254" y="3695250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4583680" y="3750113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4580634" y="3785157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4580634" y="38202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4582157" y="38552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4585203" y="38918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4589777" y="39253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4597397" y="39604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4605017" y="39954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4615683" y="40290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4627877" y="40625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4641594" y="40945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4656834" y="41265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4673597" y="41585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4694934" y="41920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4966203" y="44298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5054597" y="44648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5737352" y="4234742"/>
            <a:ext cx="12128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4444" sz="750" spc="22">
                <a:latin typeface="Verdana"/>
                <a:cs typeface="Verdana"/>
              </a:rPr>
              <a:t>.</a:t>
            </a:r>
            <a:r>
              <a:rPr dirty="0" baseline="-44444" sz="750" spc="-150">
                <a:latin typeface="Verdana"/>
                <a:cs typeface="Verdana"/>
              </a:rPr>
              <a:t> </a:t>
            </a:r>
            <a:r>
              <a:rPr dirty="0" baseline="-22222" sz="750" spc="7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5703821" y="4202739"/>
            <a:ext cx="177800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4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38100">
              <a:lnSpc>
                <a:spcPts val="49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6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5661152" y="42088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5642861" y="41905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5603238" y="41509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5575804" y="41219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5531612" y="40793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5502655" y="40503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5464555" y="40107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5435598" y="39817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5391401" y="39390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5287772" y="38339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5126224" y="39528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5086601" y="39924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5057644" y="40213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5014975" y="40640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4986018" y="40930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4946395" y="41326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4917438" y="41615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4874764" y="42042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4717794" y="4225604"/>
            <a:ext cx="18669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  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4774180" y="4269801"/>
            <a:ext cx="8763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5716316" y="4297235"/>
            <a:ext cx="8636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5">
                <a:latin typeface="Verdana"/>
                <a:cs typeface="Verdana"/>
              </a:rPr>
              <a:t>.</a:t>
            </a:r>
            <a:r>
              <a:rPr dirty="0" baseline="-27777" sz="750" spc="-277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5237478" y="3843071"/>
            <a:ext cx="14859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 </a:t>
            </a:r>
            <a:r>
              <a:rPr dirty="0" baseline="-16666" sz="750" spc="-22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5187184" y="3910138"/>
            <a:ext cx="2279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baseline="27777" sz="750" spc="-44">
                <a:latin typeface="Verdana"/>
                <a:cs typeface="Verdana"/>
              </a:rPr>
              <a:t>.  </a:t>
            </a:r>
            <a:r>
              <a:rPr dirty="0" baseline="11111" sz="750" spc="-179">
                <a:latin typeface="Verdana"/>
                <a:cs typeface="Verdana"/>
              </a:rPr>
              <a:t>.</a:t>
            </a:r>
            <a:r>
              <a:rPr dirty="0" baseline="33333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        </a:t>
            </a:r>
            <a:r>
              <a:rPr dirty="0" baseline="5555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5155181" y="3923855"/>
            <a:ext cx="16256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5266434" y="39756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5266434" y="40106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5266434" y="40472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5266434" y="40822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5266434" y="41173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5266434" y="41538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5266434" y="41889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5266434" y="42148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5266434" y="4371728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5266434" y="4412865"/>
            <a:ext cx="5143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5239005" y="4467708"/>
            <a:ext cx="98425" cy="1231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0005">
              <a:lnSpc>
                <a:spcPts val="420"/>
              </a:lnSpc>
            </a:pPr>
            <a:r>
              <a:rPr dirty="0" baseline="27777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12700">
              <a:lnSpc>
                <a:spcPts val="4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5225283" y="4297012"/>
            <a:ext cx="6985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baseline="-27777" sz="750" spc="-240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5225283" y="4223947"/>
            <a:ext cx="92075" cy="1593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3340">
              <a:lnSpc>
                <a:spcPts val="47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12700">
              <a:lnSpc>
                <a:spcPts val="47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..</a:t>
            </a: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baseline="-11111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717794" y="4297235"/>
            <a:ext cx="229235" cy="189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17780">
              <a:lnSpc>
                <a:spcPts val="565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7777" sz="750" spc="-247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  <a:p>
            <a:pPr algn="ctr">
              <a:lnSpc>
                <a:spcPts val="805"/>
              </a:lnSpc>
            </a:pPr>
            <a:r>
              <a:rPr dirty="0" sz="700" spc="80" i="1">
                <a:latin typeface="Mathcad UniMath"/>
                <a:cs typeface="Mathcad UniMath"/>
              </a:rPr>
              <a:t>A </a:t>
            </a:r>
            <a:r>
              <a:rPr dirty="0" sz="700" spc="310" i="1">
                <a:latin typeface="Mathcad UniMath"/>
                <a:cs typeface="Mathcad UniMath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5630671" y="4330756"/>
            <a:ext cx="234950" cy="1562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5080">
              <a:lnSpc>
                <a:spcPts val="44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685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85">
                <a:latin typeface="Verdana"/>
                <a:cs typeface="Verdana"/>
              </a:rPr>
              <a:t> </a:t>
            </a:r>
            <a:r>
              <a:rPr dirty="0" baseline="3968" sz="1050" spc="89" i="1">
                <a:latin typeface="Mathcad UniMath"/>
                <a:cs typeface="Mathcad UniMath"/>
              </a:rPr>
              <a:t>B</a:t>
            </a:r>
            <a:endParaRPr baseline="3968" sz="1050">
              <a:latin typeface="Mathcad UniMath"/>
              <a:cs typeface="Mathcad UniMath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5266434" y="4335662"/>
            <a:ext cx="128905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0">
                <a:latin typeface="Verdana"/>
                <a:cs typeface="Verdana"/>
              </a:rPr>
              <a:t>.</a:t>
            </a:r>
            <a:r>
              <a:rPr dirty="0" baseline="-7936" sz="1050" spc="37" i="1">
                <a:latin typeface="Mathcad UniMath"/>
                <a:cs typeface="Mathcad UniMath"/>
              </a:rPr>
              <a:t>C</a:t>
            </a:r>
            <a:endParaRPr baseline="-7936" sz="1050">
              <a:latin typeface="Mathcad UniMath"/>
              <a:cs typeface="Mathcad UniMath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5235954" y="4565742"/>
            <a:ext cx="10858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90" i="1">
                <a:latin typeface="Mathcad UniMath"/>
                <a:cs typeface="Mathcad UniMath"/>
              </a:rPr>
              <a:t>D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238999" y="3747356"/>
            <a:ext cx="10287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0" i="1">
                <a:latin typeface="Mathcad UniMath"/>
                <a:cs typeface="Mathcad UniMath"/>
              </a:rPr>
              <a:t>O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5019542" y="4680042"/>
            <a:ext cx="54610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10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7.3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1267454" y="5500718"/>
            <a:ext cx="2586990" cy="822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19500"/>
              </a:lnSpc>
            </a:pPr>
            <a:r>
              <a:rPr dirty="0" sz="1000" b="1">
                <a:latin typeface="Times New Roman"/>
                <a:cs typeface="Times New Roman"/>
              </a:rPr>
              <a:t>4. </a:t>
            </a:r>
            <a:r>
              <a:rPr dirty="0" sz="1000" spc="-5">
                <a:latin typeface="Times New Roman"/>
                <a:cs typeface="Times New Roman"/>
              </a:rPr>
              <a:t>The angle subtended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Times New Roman"/>
                <a:cs typeface="Times New Roman"/>
              </a:rPr>
              <a:t>an arc </a:t>
            </a:r>
            <a:r>
              <a:rPr dirty="0" sz="1000" spc="35" b="0" i="1">
                <a:latin typeface="Bookman Old Style"/>
                <a:cs typeface="Bookman Old Style"/>
              </a:rPr>
              <a:t>BC </a:t>
            </a:r>
            <a:r>
              <a:rPr dirty="0" sz="1000" spc="-5">
                <a:latin typeface="Times New Roman"/>
                <a:cs typeface="Times New Roman"/>
              </a:rPr>
              <a:t>at a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45" b="0" i="1">
                <a:latin typeface="Bookman Old Style"/>
                <a:cs typeface="Bookman Old Style"/>
              </a:rPr>
              <a:t>A 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a circle is half the angle subtended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Times New Roman"/>
                <a:cs typeface="Times New Roman"/>
              </a:rPr>
              <a:t>the arc  </a:t>
            </a:r>
            <a:r>
              <a:rPr dirty="0" sz="1000" spc="35" b="0" i="1">
                <a:latin typeface="Bookman Old Style"/>
                <a:cs typeface="Bookman Old Style"/>
              </a:rPr>
              <a:t>BC </a:t>
            </a:r>
            <a:r>
              <a:rPr dirty="0" sz="1000" spc="-5">
                <a:latin typeface="Times New Roman"/>
                <a:cs typeface="Times New Roman"/>
              </a:rPr>
              <a:t>at the centre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circle.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825"/>
              </a:spcBef>
            </a:pPr>
            <a:r>
              <a:rPr dirty="0" sz="1000" spc="-5">
                <a:latin typeface="Times New Roman"/>
                <a:cs typeface="Times New Roman"/>
              </a:rPr>
              <a:t>That is </a:t>
            </a:r>
            <a:r>
              <a:rPr dirty="0" sz="1000">
                <a:latin typeface="Lucida Sans Unicode"/>
                <a:cs typeface="Lucida Sans Unicode"/>
              </a:rPr>
              <a:t>∠</a:t>
            </a:r>
            <a:r>
              <a:rPr dirty="0" sz="1000" b="0" i="1">
                <a:latin typeface="Bookman Old Style"/>
                <a:cs typeface="Bookman Old Style"/>
              </a:rPr>
              <a:t>BOC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2</a:t>
            </a:r>
            <a:r>
              <a:rPr dirty="0" sz="1000" spc="5">
                <a:latin typeface="Lucida Sans Unicode"/>
                <a:cs typeface="Lucida Sans Unicode"/>
              </a:rPr>
              <a:t>∠</a:t>
            </a:r>
            <a:r>
              <a:rPr dirty="0" sz="1000" spc="5" b="0" i="1">
                <a:latin typeface="Bookman Old Style"/>
                <a:cs typeface="Bookman Old Style"/>
              </a:rPr>
              <a:t>BAC</a:t>
            </a:r>
            <a:r>
              <a:rPr dirty="0" sz="1000" spc="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5560556" y="65677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5836404" y="63285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5857736" y="62949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5874504" y="62629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5891267" y="62309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5904984" y="61989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5917173" y="61654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5926316" y="61319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5935464" y="60968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5943084" y="60618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5947653" y="60282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5950704" y="59917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5952227" y="59566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5952227" y="5921597"/>
            <a:ext cx="514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5950704" y="59017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5947653" y="5865206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5941556" y="5831680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5935464" y="5796626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5932413" y="57859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5923270" y="5752429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5912604" y="5718903"/>
            <a:ext cx="590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5900410" y="5685377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5885170" y="5653369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5869930" y="5621366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5862310" y="56076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5840973" y="55741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5818113" y="55405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5776967" y="5493349"/>
            <a:ext cx="6794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-11111" sz="750" spc="-44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5734293" y="54461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5703813" y="54186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5633710" y="5368383"/>
            <a:ext cx="768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5554464" y="5331806"/>
            <a:ext cx="1047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4862567" y="53927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4822944" y="54247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4778747" y="54659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4754364" y="54918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4719310" y="55345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4694927" y="55680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4664447" y="5596983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4647684" y="5628986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4633967" y="5660989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4620250" y="5692997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4609584" y="5726523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4601964" y="5755480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4598913" y="57890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4591293" y="5799677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4586724" y="5839295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4582150" y="5874339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4580626" y="59139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4580626" y="5929202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84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4582150" y="59855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4585196" y="60206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4589770" y="60556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4595867" y="60907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4603487" y="61242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4614153" y="61593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4626347" y="61928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4638536" y="62248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4653776" y="62568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4673590" y="62919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4694927" y="63269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4862567" y="65022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4970770" y="65662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5208518" y="6631780"/>
            <a:ext cx="1593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8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4885427" y="61791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4899144" y="61471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4912856" y="61136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4926573" y="60815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4940290" y="60480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4954007" y="60160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4967724" y="59825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4981436" y="59505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4995153" y="59170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5008870" y="58850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5022587" y="58514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5034776" y="58194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5048493" y="57859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5062210" y="57539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5075927" y="57204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5089644" y="56884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5103356" y="56548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5117073" y="56228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5144507" y="55573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5184130" y="54582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4979913" y="5267800"/>
            <a:ext cx="612140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30">
                <a:latin typeface="Verdana"/>
                <a:cs typeface="Verdana"/>
              </a:rPr>
              <a:t>.</a:t>
            </a:r>
            <a:r>
              <a:rPr dirty="0" baseline="-44444" sz="750" spc="-30">
                <a:latin typeface="Verdana"/>
                <a:cs typeface="Verdana"/>
              </a:rPr>
              <a:t>.</a:t>
            </a:r>
            <a:r>
              <a:rPr dirty="0" baseline="-33333" sz="750" spc="-30">
                <a:latin typeface="Verdana"/>
                <a:cs typeface="Verdana"/>
              </a:rPr>
              <a:t>..</a:t>
            </a:r>
            <a:r>
              <a:rPr dirty="0" baseline="-22222" sz="750" spc="-30">
                <a:latin typeface="Verdana"/>
                <a:cs typeface="Verdana"/>
              </a:rPr>
              <a:t>.</a:t>
            </a: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baseline="-5555" sz="750" spc="-30">
                <a:latin typeface="Verdana"/>
                <a:cs typeface="Verdana"/>
              </a:rPr>
              <a:t>..</a:t>
            </a:r>
            <a:r>
              <a:rPr dirty="0" baseline="-5555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5555" sz="750" spc="-60">
                <a:latin typeface="Verdana"/>
                <a:cs typeface="Verdana"/>
              </a:rPr>
              <a:t>...</a:t>
            </a:r>
            <a:r>
              <a:rPr dirty="0" baseline="5555" sz="750" spc="-187">
                <a:latin typeface="Verdana"/>
                <a:cs typeface="Verdana"/>
              </a:rPr>
              <a:t> 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..</a:t>
            </a:r>
            <a:r>
              <a:rPr dirty="0" baseline="5555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5555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baseline="-27777" sz="750" spc="-75">
                <a:latin typeface="Verdana"/>
                <a:cs typeface="Verdana"/>
              </a:rPr>
              <a:t>..</a:t>
            </a:r>
            <a:r>
              <a:rPr dirty="0" baseline="-33333" sz="750" spc="-75">
                <a:latin typeface="Verdana"/>
                <a:cs typeface="Verdana"/>
              </a:rPr>
              <a:t>.</a:t>
            </a:r>
            <a:r>
              <a:rPr dirty="0" baseline="-38888" sz="750" spc="-75">
                <a:latin typeface="Verdana"/>
                <a:cs typeface="Verdana"/>
              </a:rPr>
              <a:t>.</a:t>
            </a:r>
            <a:r>
              <a:rPr dirty="0" baseline="-44444" sz="750" spc="-75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5252710" y="5295215"/>
            <a:ext cx="8953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4903713" y="5365337"/>
            <a:ext cx="4654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4010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97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5345673" y="54537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5171936" y="5491807"/>
            <a:ext cx="2387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00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5158224" y="5523810"/>
            <a:ext cx="2660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7329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5386824" y="55527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5130790" y="5589344"/>
            <a:ext cx="3206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194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5414254" y="56183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5427971" y="56503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5440164" y="56838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5453876" y="57158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5467593" y="57493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5481310" y="57813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5495027" y="58148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5508744" y="58469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8" name="object 298"/>
          <p:cNvSpPr txBox="1"/>
          <p:nvPr/>
        </p:nvSpPr>
        <p:spPr>
          <a:xfrm>
            <a:off x="5522457" y="58804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9" name="object 299"/>
          <p:cNvSpPr txBox="1"/>
          <p:nvPr/>
        </p:nvSpPr>
        <p:spPr>
          <a:xfrm>
            <a:off x="5536174" y="59124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0" name="object 300"/>
          <p:cNvSpPr txBox="1"/>
          <p:nvPr/>
        </p:nvSpPr>
        <p:spPr>
          <a:xfrm>
            <a:off x="5549891" y="59459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5589513" y="60434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5603230" y="60770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5630664" y="61425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4" name="object 304"/>
          <p:cNvSpPr txBox="1"/>
          <p:nvPr/>
        </p:nvSpPr>
        <p:spPr>
          <a:xfrm>
            <a:off x="5644377" y="61745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5" name="object 305"/>
          <p:cNvSpPr txBox="1"/>
          <p:nvPr/>
        </p:nvSpPr>
        <p:spPr>
          <a:xfrm>
            <a:off x="5741913" y="6441280"/>
            <a:ext cx="571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06" name="object 306"/>
          <p:cNvSpPr txBox="1"/>
          <p:nvPr/>
        </p:nvSpPr>
        <p:spPr>
          <a:xfrm>
            <a:off x="5716008" y="6407749"/>
            <a:ext cx="1092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5687051" y="6371158"/>
            <a:ext cx="1778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.</a:t>
            </a:r>
            <a:r>
              <a:rPr dirty="0" sz="500" spc="13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5665714" y="6346770"/>
            <a:ext cx="984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5647428" y="6305624"/>
            <a:ext cx="10287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9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0" name="object 310"/>
          <p:cNvSpPr txBox="1"/>
          <p:nvPr/>
        </p:nvSpPr>
        <p:spPr>
          <a:xfrm>
            <a:off x="5607804" y="6273621"/>
            <a:ext cx="1289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209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1" name="object 311"/>
          <p:cNvSpPr txBox="1"/>
          <p:nvPr/>
        </p:nvSpPr>
        <p:spPr>
          <a:xfrm>
            <a:off x="5575797" y="6240090"/>
            <a:ext cx="14732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-16666" sz="750" spc="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2" name="object 312"/>
          <p:cNvSpPr txBox="1"/>
          <p:nvPr/>
        </p:nvSpPr>
        <p:spPr>
          <a:xfrm>
            <a:off x="5517888" y="6208087"/>
            <a:ext cx="19113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44">
                <a:latin typeface="Verdana"/>
                <a:cs typeface="Verdana"/>
              </a:rPr>
              <a:t>.</a:t>
            </a:r>
            <a:r>
              <a:rPr dirty="0" baseline="-16666" sz="750" spc="44">
                <a:latin typeface="Verdana"/>
                <a:cs typeface="Verdana"/>
              </a:rPr>
              <a:t>. </a:t>
            </a:r>
            <a:r>
              <a:rPr dirty="0" baseline="-16666" sz="750" spc="29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3" name="object 313"/>
          <p:cNvSpPr txBox="1"/>
          <p:nvPr/>
        </p:nvSpPr>
        <p:spPr>
          <a:xfrm>
            <a:off x="5475214" y="61562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5446257" y="61273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5417304" y="60983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6" name="object 316"/>
          <p:cNvSpPr txBox="1"/>
          <p:nvPr/>
        </p:nvSpPr>
        <p:spPr>
          <a:xfrm>
            <a:off x="5298431" y="5979487"/>
            <a:ext cx="3162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749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7" name="object 317"/>
          <p:cNvSpPr txBox="1"/>
          <p:nvPr/>
        </p:nvSpPr>
        <p:spPr>
          <a:xfrm>
            <a:off x="5162794" y="6055687"/>
            <a:ext cx="2628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4154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8" name="object 318"/>
          <p:cNvSpPr txBox="1"/>
          <p:nvPr/>
        </p:nvSpPr>
        <p:spPr>
          <a:xfrm>
            <a:off x="5144508" y="60694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9" name="object 319"/>
          <p:cNvSpPr txBox="1"/>
          <p:nvPr/>
        </p:nvSpPr>
        <p:spPr>
          <a:xfrm>
            <a:off x="5072877" y="61410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0" name="object 320"/>
          <p:cNvSpPr txBox="1"/>
          <p:nvPr/>
        </p:nvSpPr>
        <p:spPr>
          <a:xfrm>
            <a:off x="5043925" y="61699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1" name="object 321"/>
          <p:cNvSpPr txBox="1"/>
          <p:nvPr/>
        </p:nvSpPr>
        <p:spPr>
          <a:xfrm>
            <a:off x="4873233" y="6212661"/>
            <a:ext cx="18224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20">
                <a:latin typeface="Verdana"/>
                <a:cs typeface="Verdana"/>
              </a:rPr>
              <a:t> </a:t>
            </a:r>
            <a:r>
              <a:rPr dirty="0" baseline="-27777" sz="750" spc="60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2" name="object 322"/>
          <p:cNvSpPr txBox="1"/>
          <p:nvPr/>
        </p:nvSpPr>
        <p:spPr>
          <a:xfrm>
            <a:off x="4859516" y="6244664"/>
            <a:ext cx="13525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85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23" name="object 323"/>
          <p:cNvSpPr txBox="1"/>
          <p:nvPr/>
        </p:nvSpPr>
        <p:spPr>
          <a:xfrm>
            <a:off x="4845804" y="6278190"/>
            <a:ext cx="120014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6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24" name="object 324"/>
          <p:cNvSpPr txBox="1"/>
          <p:nvPr/>
        </p:nvSpPr>
        <p:spPr>
          <a:xfrm>
            <a:off x="4771127" y="6381824"/>
            <a:ext cx="112395" cy="132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20">
              <a:lnSpc>
                <a:spcPts val="455"/>
              </a:lnSpc>
            </a:pPr>
            <a:r>
              <a:rPr dirty="0" baseline="5555" sz="750" spc="3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5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5" name="object 325"/>
          <p:cNvSpPr txBox="1"/>
          <p:nvPr/>
        </p:nvSpPr>
        <p:spPr>
          <a:xfrm>
            <a:off x="4713214" y="6310198"/>
            <a:ext cx="209550" cy="311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78740">
              <a:lnSpc>
                <a:spcPts val="43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L="4445">
              <a:lnSpc>
                <a:spcPts val="395"/>
              </a:lnSpc>
            </a:pP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-16666" sz="750" spc="187">
                <a:latin typeface="Verdana"/>
                <a:cs typeface="Verdana"/>
              </a:rPr>
              <a:t> </a:t>
            </a:r>
            <a:r>
              <a:rPr dirty="0" sz="500" spc="20">
                <a:latin typeface="Verdana"/>
                <a:cs typeface="Verdana"/>
              </a:rPr>
              <a:t>.</a:t>
            </a:r>
            <a:r>
              <a:rPr dirty="0" baseline="-16666" sz="750" spc="30">
                <a:latin typeface="Verdana"/>
                <a:cs typeface="Verdana"/>
              </a:rPr>
              <a:t>.</a:t>
            </a:r>
            <a:r>
              <a:rPr dirty="0" sz="500" spc="2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R="16510">
              <a:lnSpc>
                <a:spcPts val="565"/>
              </a:lnSpc>
            </a:pPr>
            <a:r>
              <a:rPr dirty="0" baseline="5555" sz="750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60" i="1">
                <a:latin typeface="Mathcad UniMath"/>
                <a:cs typeface="Mathcad UniMath"/>
              </a:rPr>
              <a:t>B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326" name="object 326"/>
          <p:cNvSpPr txBox="1"/>
          <p:nvPr/>
        </p:nvSpPr>
        <p:spPr>
          <a:xfrm>
            <a:off x="5240516" y="5196661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80" i="1">
                <a:latin typeface="Mathcad UniMath"/>
                <a:cs typeface="Mathcad UniMath"/>
              </a:rPr>
              <a:t>A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327" name="object 327"/>
          <p:cNvSpPr txBox="1"/>
          <p:nvPr/>
        </p:nvSpPr>
        <p:spPr>
          <a:xfrm>
            <a:off x="5664190" y="6479886"/>
            <a:ext cx="198755" cy="142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25">
                <a:latin typeface="Verdana"/>
                <a:cs typeface="Verdana"/>
              </a:rPr>
              <a:t> </a:t>
            </a:r>
            <a:r>
              <a:rPr dirty="0" baseline="-11904" sz="1050" spc="37" i="1">
                <a:latin typeface="Mathcad UniMath"/>
                <a:cs typeface="Mathcad UniMath"/>
              </a:rPr>
              <a:t>C</a:t>
            </a:r>
            <a:endParaRPr baseline="-11904" sz="1050">
              <a:latin typeface="Mathcad UniMath"/>
              <a:cs typeface="Mathcad UniMath"/>
            </a:endParaRPr>
          </a:p>
        </p:txBody>
      </p:sp>
      <p:sp>
        <p:nvSpPr>
          <p:cNvPr id="328" name="object 328"/>
          <p:cNvSpPr txBox="1"/>
          <p:nvPr/>
        </p:nvSpPr>
        <p:spPr>
          <a:xfrm>
            <a:off x="5238994" y="5882461"/>
            <a:ext cx="10287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0" i="1">
                <a:latin typeface="Mathcad UniMath"/>
                <a:cs typeface="Mathcad UniMath"/>
              </a:rPr>
              <a:t>O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329" name="object 329"/>
          <p:cNvSpPr txBox="1"/>
          <p:nvPr/>
        </p:nvSpPr>
        <p:spPr>
          <a:xfrm>
            <a:off x="5197847" y="5392747"/>
            <a:ext cx="185420" cy="132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6034">
              <a:lnSpc>
                <a:spcPts val="3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8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700" spc="-20" i="1">
                <a:latin typeface="Mathcad UniMath"/>
                <a:cs typeface="Mathcad UniMath"/>
              </a:rPr>
              <a:t>θ</a:t>
            </a:r>
            <a:r>
              <a:rPr dirty="0" sz="700" spc="35" i="1">
                <a:latin typeface="Mathcad UniMath"/>
                <a:cs typeface="Mathcad UniMath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30" name="object 330"/>
          <p:cNvSpPr txBox="1"/>
          <p:nvPr/>
        </p:nvSpPr>
        <p:spPr>
          <a:xfrm>
            <a:off x="5104885" y="6088201"/>
            <a:ext cx="56324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2451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   </a:t>
            </a:r>
            <a:r>
              <a:rPr dirty="0" baseline="5555" sz="750" spc="97">
                <a:latin typeface="Verdana"/>
                <a:cs typeface="Verdana"/>
              </a:rPr>
              <a:t> </a:t>
            </a:r>
            <a:r>
              <a:rPr dirty="0" sz="700" spc="-55">
                <a:latin typeface="Verdana"/>
                <a:cs typeface="Verdana"/>
              </a:rPr>
              <a:t>2</a:t>
            </a:r>
            <a:r>
              <a:rPr dirty="0" sz="700" spc="-20" i="1">
                <a:latin typeface="Mathcad UniMath"/>
                <a:cs typeface="Mathcad UniMath"/>
              </a:rPr>
              <a:t>θ</a:t>
            </a:r>
            <a:r>
              <a:rPr dirty="0" sz="700" i="1">
                <a:latin typeface="Mathcad UniMath"/>
                <a:cs typeface="Mathcad UniMath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31" name="object 331"/>
          <p:cNvSpPr txBox="1"/>
          <p:nvPr/>
        </p:nvSpPr>
        <p:spPr>
          <a:xfrm>
            <a:off x="5194797" y="6019110"/>
            <a:ext cx="43370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4970" algn="l"/>
              </a:tabLst>
            </a:pPr>
            <a:r>
              <a:rPr dirty="0" sz="500" spc="4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 </a:t>
            </a:r>
            <a:r>
              <a:rPr dirty="0" baseline="5555" sz="750" spc="120">
                <a:latin typeface="Verdana"/>
                <a:cs typeface="Verdana"/>
              </a:rPr>
              <a:t> 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16666" sz="750" spc="-427">
                <a:latin typeface="Verdana"/>
                <a:cs typeface="Verdana"/>
              </a:rPr>
              <a:t>.</a:t>
            </a:r>
            <a:r>
              <a:rPr dirty="0" baseline="5555" sz="750" spc="-300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7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32" name="object 332"/>
          <p:cNvSpPr txBox="1"/>
          <p:nvPr/>
        </p:nvSpPr>
        <p:spPr>
          <a:xfrm>
            <a:off x="4917430" y="5343981"/>
            <a:ext cx="429259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1630" algn="l"/>
              </a:tabLst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	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33" name="object 333"/>
          <p:cNvSpPr txBox="1"/>
          <p:nvPr/>
        </p:nvSpPr>
        <p:spPr>
          <a:xfrm>
            <a:off x="5019537" y="6787716"/>
            <a:ext cx="54610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10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7.4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34" name="object 334"/>
          <p:cNvSpPr txBox="1"/>
          <p:nvPr/>
        </p:nvSpPr>
        <p:spPr>
          <a:xfrm>
            <a:off x="1267449" y="7692969"/>
            <a:ext cx="2586355" cy="642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dirty="0" sz="1000" b="1">
                <a:latin typeface="Times New Roman"/>
                <a:cs typeface="Times New Roman"/>
              </a:rPr>
              <a:t>5.</a:t>
            </a:r>
            <a:r>
              <a:rPr dirty="0" sz="1000" spc="-45" b="1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angle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subtended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same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segment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at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any  </a:t>
            </a:r>
            <a:r>
              <a:rPr dirty="0" sz="1000">
                <a:latin typeface="Times New Roman"/>
                <a:cs typeface="Times New Roman"/>
              </a:rPr>
              <a:t>point on </a:t>
            </a:r>
            <a:r>
              <a:rPr dirty="0" sz="1000" spc="-5">
                <a:latin typeface="Times New Roman"/>
                <a:cs typeface="Times New Roman"/>
              </a:rPr>
              <a:t>the circle is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constant.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1000" spc="-5">
                <a:latin typeface="Times New Roman"/>
                <a:cs typeface="Times New Roman"/>
              </a:rPr>
              <a:t>That is </a:t>
            </a:r>
            <a:r>
              <a:rPr dirty="0" sz="1000" spc="5">
                <a:latin typeface="Lucida Sans Unicode"/>
                <a:cs typeface="Lucida Sans Unicode"/>
              </a:rPr>
              <a:t>∠</a:t>
            </a:r>
            <a:r>
              <a:rPr dirty="0" sz="1000" spc="5" b="0" i="1">
                <a:latin typeface="Bookman Old Style"/>
                <a:cs typeface="Bookman Old Style"/>
              </a:rPr>
              <a:t>BAC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50">
                <a:latin typeface="Tahoma"/>
                <a:cs typeface="Tahoma"/>
              </a:rPr>
              <a:t> </a:t>
            </a:r>
            <a:r>
              <a:rPr dirty="0" sz="1000" spc="30">
                <a:latin typeface="Lucida Sans Unicode"/>
                <a:cs typeface="Lucida Sans Unicode"/>
              </a:rPr>
              <a:t>∠</a:t>
            </a:r>
            <a:r>
              <a:rPr dirty="0" sz="1000" spc="30" b="0" i="1">
                <a:latin typeface="Bookman Old Style"/>
                <a:cs typeface="Bookman Old Style"/>
              </a:rPr>
              <a:t>BDC</a:t>
            </a:r>
            <a:r>
              <a:rPr dirty="0" sz="1000" spc="3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35" name="object 335"/>
          <p:cNvSpPr txBox="1"/>
          <p:nvPr/>
        </p:nvSpPr>
        <p:spPr>
          <a:xfrm>
            <a:off x="5574277" y="85718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6" name="object 336"/>
          <p:cNvSpPr txBox="1"/>
          <p:nvPr/>
        </p:nvSpPr>
        <p:spPr>
          <a:xfrm>
            <a:off x="5627617" y="8507803"/>
            <a:ext cx="99695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7" name="object 337"/>
          <p:cNvSpPr txBox="1"/>
          <p:nvPr/>
        </p:nvSpPr>
        <p:spPr>
          <a:xfrm>
            <a:off x="5853171" y="83142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8" name="object 338"/>
          <p:cNvSpPr txBox="1"/>
          <p:nvPr/>
        </p:nvSpPr>
        <p:spPr>
          <a:xfrm>
            <a:off x="5872981" y="82792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9" name="object 339"/>
          <p:cNvSpPr txBox="1"/>
          <p:nvPr/>
        </p:nvSpPr>
        <p:spPr>
          <a:xfrm>
            <a:off x="5888220" y="82472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0" name="object 340"/>
          <p:cNvSpPr txBox="1"/>
          <p:nvPr/>
        </p:nvSpPr>
        <p:spPr>
          <a:xfrm>
            <a:off x="5901937" y="82136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1" name="object 341"/>
          <p:cNvSpPr txBox="1"/>
          <p:nvPr/>
        </p:nvSpPr>
        <p:spPr>
          <a:xfrm>
            <a:off x="5914132" y="81816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2" name="object 342"/>
          <p:cNvSpPr txBox="1"/>
          <p:nvPr/>
        </p:nvSpPr>
        <p:spPr>
          <a:xfrm>
            <a:off x="5924798" y="81466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5933940" y="81130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4" name="object 344"/>
          <p:cNvSpPr txBox="1"/>
          <p:nvPr/>
        </p:nvSpPr>
        <p:spPr>
          <a:xfrm>
            <a:off x="5941560" y="80780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5" name="object 345"/>
          <p:cNvSpPr txBox="1"/>
          <p:nvPr/>
        </p:nvSpPr>
        <p:spPr>
          <a:xfrm>
            <a:off x="5946135" y="80429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6" name="object 346"/>
          <p:cNvSpPr txBox="1"/>
          <p:nvPr/>
        </p:nvSpPr>
        <p:spPr>
          <a:xfrm>
            <a:off x="5950708" y="80079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7" name="object 347"/>
          <p:cNvSpPr txBox="1"/>
          <p:nvPr/>
        </p:nvSpPr>
        <p:spPr>
          <a:xfrm>
            <a:off x="5952232" y="797288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8" name="object 348"/>
          <p:cNvSpPr txBox="1"/>
          <p:nvPr/>
        </p:nvSpPr>
        <p:spPr>
          <a:xfrm>
            <a:off x="5952232" y="79378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9" name="object 349"/>
          <p:cNvSpPr txBox="1"/>
          <p:nvPr/>
        </p:nvSpPr>
        <p:spPr>
          <a:xfrm>
            <a:off x="5848598" y="7596449"/>
            <a:ext cx="285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0" name="object 350"/>
          <p:cNvSpPr txBox="1"/>
          <p:nvPr/>
        </p:nvSpPr>
        <p:spPr>
          <a:xfrm>
            <a:off x="5837932" y="75796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1" name="object 351"/>
          <p:cNvSpPr txBox="1"/>
          <p:nvPr/>
        </p:nvSpPr>
        <p:spPr>
          <a:xfrm>
            <a:off x="5815071" y="75476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2" name="object 352"/>
          <p:cNvSpPr txBox="1"/>
          <p:nvPr/>
        </p:nvSpPr>
        <p:spPr>
          <a:xfrm>
            <a:off x="5796781" y="75233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3" name="object 353"/>
          <p:cNvSpPr txBox="1"/>
          <p:nvPr/>
        </p:nvSpPr>
        <p:spPr>
          <a:xfrm>
            <a:off x="5734298" y="74562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4" name="object 354"/>
          <p:cNvSpPr txBox="1"/>
          <p:nvPr/>
        </p:nvSpPr>
        <p:spPr>
          <a:xfrm>
            <a:off x="5554468" y="7341944"/>
            <a:ext cx="156210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355" name="object 355"/>
          <p:cNvSpPr txBox="1"/>
          <p:nvPr/>
        </p:nvSpPr>
        <p:spPr>
          <a:xfrm>
            <a:off x="4979917" y="7277937"/>
            <a:ext cx="612140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30">
                <a:latin typeface="Verdana"/>
                <a:cs typeface="Verdana"/>
              </a:rPr>
              <a:t>.</a:t>
            </a:r>
            <a:r>
              <a:rPr dirty="0" baseline="-44444" sz="750" spc="-30">
                <a:latin typeface="Verdana"/>
                <a:cs typeface="Verdana"/>
              </a:rPr>
              <a:t>.</a:t>
            </a:r>
            <a:r>
              <a:rPr dirty="0" baseline="-33333" sz="750" spc="-30">
                <a:latin typeface="Verdana"/>
                <a:cs typeface="Verdana"/>
              </a:rPr>
              <a:t>..</a:t>
            </a:r>
            <a:r>
              <a:rPr dirty="0" baseline="-22222" sz="750" spc="-30">
                <a:latin typeface="Verdana"/>
                <a:cs typeface="Verdana"/>
              </a:rPr>
              <a:t>.</a:t>
            </a: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baseline="-5555" sz="750" spc="-30">
                <a:latin typeface="Verdana"/>
                <a:cs typeface="Verdana"/>
              </a:rPr>
              <a:t>..</a:t>
            </a:r>
            <a:r>
              <a:rPr dirty="0" baseline="-5555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......</a:t>
            </a:r>
            <a:r>
              <a:rPr dirty="0" baseline="5555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5555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baseline="-27777" sz="750" spc="-75">
                <a:latin typeface="Verdana"/>
                <a:cs typeface="Verdana"/>
              </a:rPr>
              <a:t>.</a:t>
            </a:r>
            <a:r>
              <a:rPr dirty="0" baseline="-33333" sz="750" spc="-75">
                <a:latin typeface="Verdana"/>
                <a:cs typeface="Verdana"/>
              </a:rPr>
              <a:t>..</a:t>
            </a:r>
            <a:r>
              <a:rPr dirty="0" baseline="-38888" sz="750" spc="-75">
                <a:latin typeface="Verdana"/>
                <a:cs typeface="Verdana"/>
              </a:rPr>
              <a:t>.</a:t>
            </a:r>
            <a:r>
              <a:rPr dirty="0" baseline="-44444" sz="750" spc="-75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356" name="object 356"/>
          <p:cNvSpPr txBox="1"/>
          <p:nvPr/>
        </p:nvSpPr>
        <p:spPr>
          <a:xfrm>
            <a:off x="4870191" y="7351086"/>
            <a:ext cx="156210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22">
                <a:latin typeface="Verdana"/>
                <a:cs typeface="Verdana"/>
              </a:rPr>
              <a:t>.</a:t>
            </a:r>
            <a:r>
              <a:rPr dirty="0" baseline="-38888" sz="750" spc="-120">
                <a:latin typeface="Verdana"/>
                <a:cs typeface="Verdana"/>
              </a:rPr>
              <a:t> 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57" name="object 357"/>
          <p:cNvSpPr txBox="1"/>
          <p:nvPr/>
        </p:nvSpPr>
        <p:spPr>
          <a:xfrm>
            <a:off x="4862571" y="74044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8" name="object 358"/>
          <p:cNvSpPr txBox="1"/>
          <p:nvPr/>
        </p:nvSpPr>
        <p:spPr>
          <a:xfrm>
            <a:off x="4600440" y="7770186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9" name="object 359"/>
          <p:cNvSpPr txBox="1"/>
          <p:nvPr/>
        </p:nvSpPr>
        <p:spPr>
          <a:xfrm>
            <a:off x="4592820" y="7809814"/>
            <a:ext cx="558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0" name="object 360"/>
          <p:cNvSpPr txBox="1"/>
          <p:nvPr/>
        </p:nvSpPr>
        <p:spPr>
          <a:xfrm>
            <a:off x="4586728" y="7840299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1" name="object 361"/>
          <p:cNvSpPr txBox="1"/>
          <p:nvPr/>
        </p:nvSpPr>
        <p:spPr>
          <a:xfrm>
            <a:off x="4583677" y="7884506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4580631" y="7919555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4580631" y="79713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4582154" y="80064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5" name="object 365"/>
          <p:cNvSpPr txBox="1"/>
          <p:nvPr/>
        </p:nvSpPr>
        <p:spPr>
          <a:xfrm>
            <a:off x="4585200" y="80414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4597394" y="81115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7" name="object 367"/>
          <p:cNvSpPr txBox="1"/>
          <p:nvPr/>
        </p:nvSpPr>
        <p:spPr>
          <a:xfrm>
            <a:off x="4777228" y="84392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8" name="object 368"/>
          <p:cNvSpPr txBox="1"/>
          <p:nvPr/>
        </p:nvSpPr>
        <p:spPr>
          <a:xfrm>
            <a:off x="4822948" y="84803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9" name="object 369"/>
          <p:cNvSpPr txBox="1"/>
          <p:nvPr/>
        </p:nvSpPr>
        <p:spPr>
          <a:xfrm>
            <a:off x="4899148" y="85382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0" name="object 370"/>
          <p:cNvSpPr txBox="1"/>
          <p:nvPr/>
        </p:nvSpPr>
        <p:spPr>
          <a:xfrm>
            <a:off x="4957057" y="85702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1" name="object 371"/>
          <p:cNvSpPr txBox="1"/>
          <p:nvPr/>
        </p:nvSpPr>
        <p:spPr>
          <a:xfrm>
            <a:off x="5842501" y="7626910"/>
            <a:ext cx="317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2" name="object 372"/>
          <p:cNvSpPr txBox="1"/>
          <p:nvPr/>
        </p:nvSpPr>
        <p:spPr>
          <a:xfrm>
            <a:off x="5821169" y="76406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3" name="object 373"/>
          <p:cNvSpPr txBox="1"/>
          <p:nvPr/>
        </p:nvSpPr>
        <p:spPr>
          <a:xfrm>
            <a:off x="5795258" y="76558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4" name="object 374"/>
          <p:cNvSpPr txBox="1"/>
          <p:nvPr/>
        </p:nvSpPr>
        <p:spPr>
          <a:xfrm>
            <a:off x="5757158" y="7637581"/>
            <a:ext cx="174625" cy="135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22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79">
                <a:latin typeface="Verdana"/>
                <a:cs typeface="Verdana"/>
              </a:rPr>
              <a:t> 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..</a:t>
            </a:r>
            <a:r>
              <a:rPr dirty="0" baseline="-16666" sz="750" spc="-44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75" name="object 375"/>
          <p:cNvSpPr txBox="1"/>
          <p:nvPr/>
        </p:nvSpPr>
        <p:spPr>
          <a:xfrm>
            <a:off x="5662672" y="7724447"/>
            <a:ext cx="768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6" name="object 376"/>
          <p:cNvSpPr txBox="1"/>
          <p:nvPr/>
        </p:nvSpPr>
        <p:spPr>
          <a:xfrm>
            <a:off x="5530081" y="7793027"/>
            <a:ext cx="10287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7" name="object 377"/>
          <p:cNvSpPr txBox="1"/>
          <p:nvPr/>
        </p:nvSpPr>
        <p:spPr>
          <a:xfrm>
            <a:off x="5487412" y="7835701"/>
            <a:ext cx="9080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78" name="object 378"/>
          <p:cNvSpPr txBox="1"/>
          <p:nvPr/>
        </p:nvSpPr>
        <p:spPr>
          <a:xfrm>
            <a:off x="5423401" y="7869227"/>
            <a:ext cx="895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9" name="object 379"/>
          <p:cNvSpPr txBox="1"/>
          <p:nvPr/>
        </p:nvSpPr>
        <p:spPr>
          <a:xfrm>
            <a:off x="5392921" y="7896661"/>
            <a:ext cx="768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0" name="object 380"/>
          <p:cNvSpPr txBox="1"/>
          <p:nvPr/>
        </p:nvSpPr>
        <p:spPr>
          <a:xfrm>
            <a:off x="5312152" y="7939330"/>
            <a:ext cx="10287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81" name="object 381"/>
          <p:cNvSpPr txBox="1"/>
          <p:nvPr/>
        </p:nvSpPr>
        <p:spPr>
          <a:xfrm>
            <a:off x="5089649" y="8081064"/>
            <a:ext cx="10287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82" name="object 382"/>
          <p:cNvSpPr txBox="1"/>
          <p:nvPr/>
        </p:nvSpPr>
        <p:spPr>
          <a:xfrm>
            <a:off x="5037832" y="8122210"/>
            <a:ext cx="9080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83" name="object 383"/>
          <p:cNvSpPr txBox="1"/>
          <p:nvPr/>
        </p:nvSpPr>
        <p:spPr>
          <a:xfrm>
            <a:off x="4995158" y="8149644"/>
            <a:ext cx="9080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84" name="object 384"/>
          <p:cNvSpPr txBox="1"/>
          <p:nvPr/>
        </p:nvSpPr>
        <p:spPr>
          <a:xfrm>
            <a:off x="4926578" y="8177078"/>
            <a:ext cx="10287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5" name="object 385"/>
          <p:cNvSpPr txBox="1"/>
          <p:nvPr/>
        </p:nvSpPr>
        <p:spPr>
          <a:xfrm>
            <a:off x="4888478" y="8218223"/>
            <a:ext cx="768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6" name="object 386"/>
          <p:cNvSpPr txBox="1"/>
          <p:nvPr/>
        </p:nvSpPr>
        <p:spPr>
          <a:xfrm>
            <a:off x="4704075" y="8346240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7" name="object 387"/>
          <p:cNvSpPr txBox="1"/>
          <p:nvPr/>
        </p:nvSpPr>
        <p:spPr>
          <a:xfrm>
            <a:off x="4681214" y="8324904"/>
            <a:ext cx="13017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11111" sz="750" spc="-135">
                <a:latin typeface="Verdana"/>
                <a:cs typeface="Verdana"/>
              </a:rPr>
              <a:t>.</a:t>
            </a: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5555" sz="750" spc="-202">
                <a:latin typeface="Verdana"/>
                <a:cs typeface="Verdana"/>
              </a:rPr>
              <a:t> 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88" name="object 388"/>
          <p:cNvSpPr txBox="1"/>
          <p:nvPr/>
        </p:nvSpPr>
        <p:spPr>
          <a:xfrm>
            <a:off x="4661400" y="8291378"/>
            <a:ext cx="20193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6666" sz="750" spc="7">
                <a:latin typeface="Verdana"/>
                <a:cs typeface="Verdana"/>
              </a:rPr>
              <a:t> </a:t>
            </a:r>
            <a:r>
              <a:rPr dirty="0" baseline="-16666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89" name="object 389"/>
          <p:cNvSpPr txBox="1"/>
          <p:nvPr/>
        </p:nvSpPr>
        <p:spPr>
          <a:xfrm>
            <a:off x="4643114" y="8250227"/>
            <a:ext cx="27051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-11111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         </a:t>
            </a:r>
            <a:r>
              <a:rPr dirty="0" baseline="11111" sz="750" spc="-12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0" name="object 390"/>
          <p:cNvSpPr txBox="1"/>
          <p:nvPr/>
        </p:nvSpPr>
        <p:spPr>
          <a:xfrm>
            <a:off x="4629397" y="8212126"/>
            <a:ext cx="13335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65">
                <a:latin typeface="Verdana"/>
                <a:cs typeface="Verdana"/>
              </a:rPr>
              <a:t> 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91" name="object 391"/>
          <p:cNvSpPr txBox="1"/>
          <p:nvPr/>
        </p:nvSpPr>
        <p:spPr>
          <a:xfrm>
            <a:off x="4617208" y="8174027"/>
            <a:ext cx="14732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555" sz="750" spc="22">
                <a:latin typeface="Verdana"/>
                <a:cs typeface="Verdana"/>
              </a:rPr>
              <a:t>. </a:t>
            </a:r>
            <a:r>
              <a:rPr dirty="0" baseline="-5555" sz="750" spc="127">
                <a:latin typeface="Verdana"/>
                <a:cs typeface="Verdana"/>
              </a:rPr>
              <a:t> 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11111" sz="750" spc="-17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92" name="object 392"/>
          <p:cNvSpPr txBox="1"/>
          <p:nvPr/>
        </p:nvSpPr>
        <p:spPr>
          <a:xfrm>
            <a:off x="4606537" y="8145070"/>
            <a:ext cx="1593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8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93" name="object 393"/>
          <p:cNvSpPr txBox="1"/>
          <p:nvPr/>
        </p:nvSpPr>
        <p:spPr>
          <a:xfrm>
            <a:off x="4714741" y="8102401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94" name="object 394"/>
          <p:cNvSpPr txBox="1"/>
          <p:nvPr/>
        </p:nvSpPr>
        <p:spPr>
          <a:xfrm>
            <a:off x="4591297" y="8076500"/>
            <a:ext cx="17780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35">
                <a:latin typeface="Verdana"/>
                <a:cs typeface="Verdana"/>
              </a:rPr>
              <a:t> 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-11111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95" name="object 395"/>
          <p:cNvSpPr txBox="1"/>
          <p:nvPr/>
        </p:nvSpPr>
        <p:spPr>
          <a:xfrm>
            <a:off x="4717792" y="8026201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6" name="object 396"/>
          <p:cNvSpPr txBox="1"/>
          <p:nvPr/>
        </p:nvSpPr>
        <p:spPr>
          <a:xfrm>
            <a:off x="4720838" y="79911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7" name="object 397"/>
          <p:cNvSpPr txBox="1"/>
          <p:nvPr/>
        </p:nvSpPr>
        <p:spPr>
          <a:xfrm>
            <a:off x="4722361" y="79545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8" name="object 398"/>
          <p:cNvSpPr txBox="1"/>
          <p:nvPr/>
        </p:nvSpPr>
        <p:spPr>
          <a:xfrm>
            <a:off x="4723889" y="79195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9" name="object 399"/>
          <p:cNvSpPr txBox="1"/>
          <p:nvPr/>
        </p:nvSpPr>
        <p:spPr>
          <a:xfrm>
            <a:off x="4725412" y="78829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0" name="object 400"/>
          <p:cNvSpPr txBox="1"/>
          <p:nvPr/>
        </p:nvSpPr>
        <p:spPr>
          <a:xfrm>
            <a:off x="4726935" y="78478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1" name="object 401"/>
          <p:cNvSpPr txBox="1"/>
          <p:nvPr/>
        </p:nvSpPr>
        <p:spPr>
          <a:xfrm>
            <a:off x="4728458" y="78128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2" name="object 402"/>
          <p:cNvSpPr txBox="1"/>
          <p:nvPr/>
        </p:nvSpPr>
        <p:spPr>
          <a:xfrm>
            <a:off x="4729981" y="77762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3" name="object 403"/>
          <p:cNvSpPr txBox="1"/>
          <p:nvPr/>
        </p:nvSpPr>
        <p:spPr>
          <a:xfrm>
            <a:off x="4609588" y="7741210"/>
            <a:ext cx="17335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8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   </a:t>
            </a:r>
            <a:r>
              <a:rPr dirty="0" baseline="5555" sz="750" spc="9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4" name="object 404"/>
          <p:cNvSpPr txBox="1"/>
          <p:nvPr/>
        </p:nvSpPr>
        <p:spPr>
          <a:xfrm>
            <a:off x="4620254" y="7706161"/>
            <a:ext cx="16383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   </a:t>
            </a:r>
            <a:r>
              <a:rPr dirty="0" sz="500" spc="-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5" name="object 405"/>
          <p:cNvSpPr txBox="1"/>
          <p:nvPr/>
        </p:nvSpPr>
        <p:spPr>
          <a:xfrm>
            <a:off x="4633971" y="7671127"/>
            <a:ext cx="15176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  </a:t>
            </a:r>
            <a:r>
              <a:rPr dirty="0" sz="50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6" name="object 406"/>
          <p:cNvSpPr txBox="1"/>
          <p:nvPr/>
        </p:nvSpPr>
        <p:spPr>
          <a:xfrm>
            <a:off x="4650734" y="7634549"/>
            <a:ext cx="1365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</a:t>
            </a:r>
            <a:r>
              <a:rPr dirty="0" sz="500" spc="-1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7" name="object 407"/>
          <p:cNvSpPr txBox="1"/>
          <p:nvPr/>
        </p:nvSpPr>
        <p:spPr>
          <a:xfrm>
            <a:off x="4912861" y="76893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8" name="object 408"/>
          <p:cNvSpPr txBox="1"/>
          <p:nvPr/>
        </p:nvSpPr>
        <p:spPr>
          <a:xfrm>
            <a:off x="4946392" y="77214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9" name="object 409"/>
          <p:cNvSpPr txBox="1"/>
          <p:nvPr/>
        </p:nvSpPr>
        <p:spPr>
          <a:xfrm>
            <a:off x="4981441" y="77579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0" name="object 410"/>
          <p:cNvSpPr txBox="1"/>
          <p:nvPr/>
        </p:nvSpPr>
        <p:spPr>
          <a:xfrm>
            <a:off x="5013449" y="77899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1" name="object 411"/>
          <p:cNvSpPr txBox="1"/>
          <p:nvPr/>
        </p:nvSpPr>
        <p:spPr>
          <a:xfrm>
            <a:off x="5046975" y="78219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2" name="object 412"/>
          <p:cNvSpPr txBox="1"/>
          <p:nvPr/>
        </p:nvSpPr>
        <p:spPr>
          <a:xfrm>
            <a:off x="5082029" y="78585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3" name="object 413"/>
          <p:cNvSpPr txBox="1"/>
          <p:nvPr/>
        </p:nvSpPr>
        <p:spPr>
          <a:xfrm>
            <a:off x="5114032" y="78905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4" name="object 414"/>
          <p:cNvSpPr txBox="1"/>
          <p:nvPr/>
        </p:nvSpPr>
        <p:spPr>
          <a:xfrm>
            <a:off x="5150609" y="79271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5" name="object 415"/>
          <p:cNvSpPr txBox="1"/>
          <p:nvPr/>
        </p:nvSpPr>
        <p:spPr>
          <a:xfrm>
            <a:off x="5185658" y="79621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6" name="object 416"/>
          <p:cNvSpPr txBox="1"/>
          <p:nvPr/>
        </p:nvSpPr>
        <p:spPr>
          <a:xfrm>
            <a:off x="5222235" y="7966764"/>
            <a:ext cx="13652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7" name="object 417"/>
          <p:cNvSpPr txBox="1"/>
          <p:nvPr/>
        </p:nvSpPr>
        <p:spPr>
          <a:xfrm>
            <a:off x="5170418" y="8001818"/>
            <a:ext cx="174625" cy="16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7145">
              <a:lnSpc>
                <a:spcPts val="445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445"/>
              </a:lnSpc>
            </a:pP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11111" sz="750" spc="-217">
                <a:latin typeface="Verdana"/>
                <a:cs typeface="Verdana"/>
              </a:rPr>
              <a:t> 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418" name="object 418"/>
          <p:cNvSpPr txBox="1"/>
          <p:nvPr/>
        </p:nvSpPr>
        <p:spPr>
          <a:xfrm>
            <a:off x="5325869" y="81024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9" name="object 419"/>
          <p:cNvSpPr txBox="1"/>
          <p:nvPr/>
        </p:nvSpPr>
        <p:spPr>
          <a:xfrm>
            <a:off x="5362441" y="81389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0" name="object 420"/>
          <p:cNvSpPr txBox="1"/>
          <p:nvPr/>
        </p:nvSpPr>
        <p:spPr>
          <a:xfrm>
            <a:off x="5397495" y="81740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1" name="object 421"/>
          <p:cNvSpPr txBox="1"/>
          <p:nvPr/>
        </p:nvSpPr>
        <p:spPr>
          <a:xfrm>
            <a:off x="5431021" y="82075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2" name="object 422"/>
          <p:cNvSpPr txBox="1"/>
          <p:nvPr/>
        </p:nvSpPr>
        <p:spPr>
          <a:xfrm>
            <a:off x="5466075" y="82426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3" name="object 423"/>
          <p:cNvSpPr txBox="1"/>
          <p:nvPr/>
        </p:nvSpPr>
        <p:spPr>
          <a:xfrm>
            <a:off x="5498078" y="82746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4" name="object 424"/>
          <p:cNvSpPr txBox="1"/>
          <p:nvPr/>
        </p:nvSpPr>
        <p:spPr>
          <a:xfrm>
            <a:off x="5531609" y="83081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5" name="object 425"/>
          <p:cNvSpPr txBox="1"/>
          <p:nvPr/>
        </p:nvSpPr>
        <p:spPr>
          <a:xfrm>
            <a:off x="5563612" y="83401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6" name="object 426"/>
          <p:cNvSpPr txBox="1"/>
          <p:nvPr/>
        </p:nvSpPr>
        <p:spPr>
          <a:xfrm>
            <a:off x="5664195" y="8379786"/>
            <a:ext cx="194310" cy="185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1755">
              <a:lnSpc>
                <a:spcPts val="56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60"/>
              </a:lnSpc>
            </a:pPr>
            <a:r>
              <a:rPr dirty="0" baseline="5555" sz="750" spc="97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7" name="object 427"/>
          <p:cNvSpPr txBox="1"/>
          <p:nvPr/>
        </p:nvSpPr>
        <p:spPr>
          <a:xfrm>
            <a:off x="5577329" y="8358430"/>
            <a:ext cx="304165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30"/>
              </a:lnSpc>
            </a:pPr>
            <a:r>
              <a:rPr dirty="0" baseline="5555" sz="750" spc="22">
                <a:latin typeface="Verdana"/>
                <a:cs typeface="Verdana"/>
              </a:rPr>
              <a:t>.    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7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  <a:p>
            <a:pPr marL="67310">
              <a:lnSpc>
                <a:spcPts val="430"/>
              </a:lnSpc>
              <a:tabLst>
                <a:tab pos="231775" algn="l"/>
              </a:tabLst>
            </a:pPr>
            <a:r>
              <a:rPr dirty="0" baseline="-16666" sz="750" spc="22">
                <a:latin typeface="Verdana"/>
                <a:cs typeface="Verdana"/>
              </a:rPr>
              <a:t>.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8" name="object 428"/>
          <p:cNvSpPr txBox="1"/>
          <p:nvPr/>
        </p:nvSpPr>
        <p:spPr>
          <a:xfrm>
            <a:off x="5735821" y="83233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9" name="object 429"/>
          <p:cNvSpPr txBox="1"/>
          <p:nvPr/>
        </p:nvSpPr>
        <p:spPr>
          <a:xfrm>
            <a:off x="5741918" y="82883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0" name="object 430"/>
          <p:cNvSpPr txBox="1"/>
          <p:nvPr/>
        </p:nvSpPr>
        <p:spPr>
          <a:xfrm>
            <a:off x="5748015" y="82548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1" name="object 431"/>
          <p:cNvSpPr txBox="1"/>
          <p:nvPr/>
        </p:nvSpPr>
        <p:spPr>
          <a:xfrm>
            <a:off x="5754112" y="82197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2" name="object 432"/>
          <p:cNvSpPr txBox="1"/>
          <p:nvPr/>
        </p:nvSpPr>
        <p:spPr>
          <a:xfrm>
            <a:off x="5760209" y="81846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3" name="object 433"/>
          <p:cNvSpPr txBox="1"/>
          <p:nvPr/>
        </p:nvSpPr>
        <p:spPr>
          <a:xfrm>
            <a:off x="5766301" y="81496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4" name="object 434"/>
          <p:cNvSpPr txBox="1"/>
          <p:nvPr/>
        </p:nvSpPr>
        <p:spPr>
          <a:xfrm>
            <a:off x="5772398" y="81145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5" name="object 435"/>
          <p:cNvSpPr txBox="1"/>
          <p:nvPr/>
        </p:nvSpPr>
        <p:spPr>
          <a:xfrm>
            <a:off x="5778495" y="80795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6" name="object 436"/>
          <p:cNvSpPr txBox="1"/>
          <p:nvPr/>
        </p:nvSpPr>
        <p:spPr>
          <a:xfrm>
            <a:off x="5784592" y="80444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7" name="object 437"/>
          <p:cNvSpPr txBox="1"/>
          <p:nvPr/>
        </p:nvSpPr>
        <p:spPr>
          <a:xfrm>
            <a:off x="5790689" y="80094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8" name="object 438"/>
          <p:cNvSpPr txBox="1"/>
          <p:nvPr/>
        </p:nvSpPr>
        <p:spPr>
          <a:xfrm>
            <a:off x="5796781" y="79743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9" name="object 439"/>
          <p:cNvSpPr txBox="1"/>
          <p:nvPr/>
        </p:nvSpPr>
        <p:spPr>
          <a:xfrm>
            <a:off x="5802878" y="79393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0" name="object 440"/>
          <p:cNvSpPr txBox="1"/>
          <p:nvPr/>
        </p:nvSpPr>
        <p:spPr>
          <a:xfrm>
            <a:off x="5808975" y="7907346"/>
            <a:ext cx="19431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.</a:t>
            </a:r>
            <a:r>
              <a:rPr dirty="0" baseline="-22222" sz="750" spc="-165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41" name="object 441"/>
          <p:cNvSpPr txBox="1"/>
          <p:nvPr/>
        </p:nvSpPr>
        <p:spPr>
          <a:xfrm>
            <a:off x="5815072" y="7869227"/>
            <a:ext cx="18542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80">
                <a:latin typeface="Verdana"/>
                <a:cs typeface="Verdana"/>
              </a:rPr>
              <a:t>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22222" sz="750" spc="-11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42" name="object 442"/>
          <p:cNvSpPr txBox="1"/>
          <p:nvPr/>
        </p:nvSpPr>
        <p:spPr>
          <a:xfrm>
            <a:off x="5821169" y="7834178"/>
            <a:ext cx="1746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22222" sz="750" spc="-9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43" name="object 443"/>
          <p:cNvSpPr txBox="1"/>
          <p:nvPr/>
        </p:nvSpPr>
        <p:spPr>
          <a:xfrm>
            <a:off x="5827261" y="7800647"/>
            <a:ext cx="16256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44" name="object 444"/>
          <p:cNvSpPr txBox="1"/>
          <p:nvPr/>
        </p:nvSpPr>
        <p:spPr>
          <a:xfrm>
            <a:off x="5598661" y="7765598"/>
            <a:ext cx="38354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7015" algn="l"/>
              </a:tabLst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	. </a:t>
            </a:r>
            <a:r>
              <a:rPr dirty="0" sz="500" spc="45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45" name="object 445"/>
          <p:cNvSpPr txBox="1"/>
          <p:nvPr/>
        </p:nvSpPr>
        <p:spPr>
          <a:xfrm>
            <a:off x="5860792" y="7589321"/>
            <a:ext cx="157480" cy="119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700" spc="90" i="1">
                <a:latin typeface="Mathcad UniMath"/>
                <a:cs typeface="Mathcad UniMath"/>
              </a:rPr>
              <a:t>D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446" name="object 446"/>
          <p:cNvSpPr txBox="1"/>
          <p:nvPr/>
        </p:nvSpPr>
        <p:spPr>
          <a:xfrm>
            <a:off x="4641593" y="7488738"/>
            <a:ext cx="198755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630"/>
              </a:lnSpc>
            </a:pPr>
            <a:r>
              <a:rPr dirty="0" sz="700" spc="80" i="1">
                <a:latin typeface="Mathcad UniMath"/>
                <a:cs typeface="Mathcad UniMath"/>
              </a:rPr>
              <a:t>A</a:t>
            </a:r>
            <a:r>
              <a:rPr dirty="0" sz="700" spc="-80" i="1">
                <a:latin typeface="Mathcad UniMath"/>
                <a:cs typeface="Mathcad UniMath"/>
              </a:rPr>
              <a:t> </a:t>
            </a:r>
            <a:r>
              <a:rPr dirty="0" baseline="-11111" sz="750" spc="-127">
                <a:latin typeface="Verdana"/>
                <a:cs typeface="Verdana"/>
              </a:rPr>
              <a:t>..</a:t>
            </a:r>
            <a:r>
              <a:rPr dirty="0" baseline="11111" sz="750" spc="-127">
                <a:latin typeface="Verdana"/>
                <a:cs typeface="Verdana"/>
              </a:rPr>
              <a:t>. </a:t>
            </a:r>
            <a:r>
              <a:rPr dirty="0" baseline="44444" sz="750" spc="22">
                <a:latin typeface="Verdana"/>
                <a:cs typeface="Verdana"/>
              </a:rPr>
              <a:t>.</a:t>
            </a:r>
            <a:endParaRPr baseline="44444" sz="750">
              <a:latin typeface="Verdana"/>
              <a:cs typeface="Verdana"/>
            </a:endParaRPr>
          </a:p>
          <a:p>
            <a:pPr algn="ctr" marL="74295">
              <a:lnSpc>
                <a:spcPts val="3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47" name="object 447"/>
          <p:cNvSpPr txBox="1"/>
          <p:nvPr/>
        </p:nvSpPr>
        <p:spPr>
          <a:xfrm>
            <a:off x="4600442" y="8383323"/>
            <a:ext cx="19748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60" i="1">
                <a:latin typeface="Mathcad UniMath"/>
                <a:cs typeface="Mathcad UniMath"/>
              </a:rPr>
              <a:t>B</a:t>
            </a:r>
            <a:r>
              <a:rPr dirty="0" sz="700" spc="150" i="1">
                <a:latin typeface="Mathcad UniMath"/>
                <a:cs typeface="Mathcad UniMath"/>
              </a:rPr>
              <a:t> </a:t>
            </a:r>
            <a:r>
              <a:rPr dirty="0" baseline="22222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8" name="object 448"/>
          <p:cNvSpPr txBox="1"/>
          <p:nvPr/>
        </p:nvSpPr>
        <p:spPr>
          <a:xfrm>
            <a:off x="5708392" y="8478827"/>
            <a:ext cx="145415" cy="158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59690">
              <a:lnSpc>
                <a:spcPts val="680"/>
              </a:lnSpc>
            </a:pPr>
            <a:r>
              <a:rPr dirty="0" sz="700" spc="25" i="1">
                <a:latin typeface="Mathcad UniMath"/>
                <a:cs typeface="Mathcad UniMath"/>
              </a:rPr>
              <a:t>C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449" name="object 449"/>
          <p:cNvSpPr txBox="1"/>
          <p:nvPr/>
        </p:nvSpPr>
        <p:spPr>
          <a:xfrm>
            <a:off x="4676640" y="7608644"/>
            <a:ext cx="255270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9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4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  <a:p>
            <a:pPr algn="r" marR="5080">
              <a:lnSpc>
                <a:spcPts val="4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0" name="object 450"/>
          <p:cNvSpPr txBox="1"/>
          <p:nvPr/>
        </p:nvSpPr>
        <p:spPr>
          <a:xfrm>
            <a:off x="4697977" y="7573589"/>
            <a:ext cx="17589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 </a:t>
            </a:r>
            <a:r>
              <a:rPr dirty="0" baseline="-11111" sz="750" spc="-112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51" name="object 451"/>
          <p:cNvSpPr txBox="1"/>
          <p:nvPr/>
        </p:nvSpPr>
        <p:spPr>
          <a:xfrm>
            <a:off x="5693152" y="7663506"/>
            <a:ext cx="254000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30480">
              <a:lnSpc>
                <a:spcPts val="43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-10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430"/>
              </a:lnSpc>
            </a:pP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baseline="-22222" sz="750" spc="22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52" name="object 452"/>
          <p:cNvSpPr txBox="1"/>
          <p:nvPr/>
        </p:nvSpPr>
        <p:spPr>
          <a:xfrm>
            <a:off x="5815072" y="7695489"/>
            <a:ext cx="14541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2545">
              <a:lnSpc>
                <a:spcPts val="39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sz="500" spc="-114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395"/>
              </a:lnSpc>
            </a:pP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baseline="-22222" sz="750" spc="1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3" name="object 453"/>
          <p:cNvSpPr txBox="1"/>
          <p:nvPr/>
        </p:nvSpPr>
        <p:spPr>
          <a:xfrm>
            <a:off x="5834881" y="7753423"/>
            <a:ext cx="1365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4" name="object 454"/>
          <p:cNvSpPr txBox="1"/>
          <p:nvPr/>
        </p:nvSpPr>
        <p:spPr>
          <a:xfrm>
            <a:off x="5019542" y="8635820"/>
            <a:ext cx="546100" cy="329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635">
              <a:lnSpc>
                <a:spcPct val="100000"/>
              </a:lnSpc>
              <a:tabLst>
                <a:tab pos="217804" algn="l"/>
              </a:tabLst>
            </a:pPr>
            <a:r>
              <a:rPr dirty="0" sz="500" spc="15">
                <a:latin typeface="Verdana"/>
                <a:cs typeface="Verdana"/>
              </a:rPr>
              <a:t>.	.</a:t>
            </a:r>
            <a:endParaRPr sz="5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5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10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7.5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762000"/>
            <a:ext cx="141922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7.1.  </a:t>
            </a:r>
            <a:r>
              <a:rPr dirty="0" sz="1000" spc="-15">
                <a:latin typeface="Times New Roman"/>
                <a:cs typeface="Times New Roman"/>
              </a:rPr>
              <a:t>BASIC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PROPERTIES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70167" y="76200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5</a:t>
            </a:r>
            <a:r>
              <a:rPr dirty="0" sz="1000" spc="-5">
                <a:latin typeface="Times New Roman"/>
                <a:cs typeface="Times New Roman"/>
              </a:rPr>
              <a:t>9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7460" y="1352547"/>
            <a:ext cx="2586990" cy="561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19500"/>
              </a:lnSpc>
            </a:pPr>
            <a:r>
              <a:rPr dirty="0" sz="1000" b="1">
                <a:latin typeface="Times New Roman"/>
                <a:cs typeface="Times New Roman"/>
              </a:rPr>
              <a:t>6. </a:t>
            </a:r>
            <a:r>
              <a:rPr dirty="0" sz="1000" spc="-5">
                <a:latin typeface="Times New Roman"/>
                <a:cs typeface="Times New Roman"/>
              </a:rPr>
              <a:t>A </a:t>
            </a:r>
            <a:r>
              <a:rPr dirty="0" sz="1000">
                <a:latin typeface="Times New Roman"/>
                <a:cs typeface="Times New Roman"/>
              </a:rPr>
              <a:t>chord </a:t>
            </a:r>
            <a:r>
              <a:rPr dirty="0" sz="1000" spc="35" b="0" i="1">
                <a:latin typeface="Bookman Old Style"/>
                <a:cs typeface="Bookman Old Style"/>
              </a:rPr>
              <a:t>BC </a:t>
            </a:r>
            <a:r>
              <a:rPr dirty="0" sz="1000" spc="-5">
                <a:latin typeface="Times New Roman"/>
                <a:cs typeface="Times New Roman"/>
              </a:rPr>
              <a:t>is a diameter if and only if the </a:t>
            </a:r>
            <a:r>
              <a:rPr dirty="0" sz="1000">
                <a:latin typeface="Times New Roman"/>
                <a:cs typeface="Times New Roman"/>
              </a:rPr>
              <a:t>an-  </a:t>
            </a:r>
            <a:r>
              <a:rPr dirty="0" sz="1000" spc="-5">
                <a:latin typeface="Times New Roman"/>
                <a:cs typeface="Times New Roman"/>
              </a:rPr>
              <a:t>gle subtended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Times New Roman"/>
                <a:cs typeface="Times New Roman"/>
              </a:rPr>
              <a:t>it at </a:t>
            </a:r>
            <a:r>
              <a:rPr dirty="0" sz="1000">
                <a:latin typeface="Times New Roman"/>
                <a:cs typeface="Times New Roman"/>
              </a:rPr>
              <a:t>point on </a:t>
            </a:r>
            <a:r>
              <a:rPr dirty="0" sz="1000" spc="-5">
                <a:latin typeface="Times New Roman"/>
                <a:cs typeface="Times New Roman"/>
              </a:rPr>
              <a:t>the circle is a right  angle.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64739" y="1996440"/>
            <a:ext cx="77470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55">
                <a:latin typeface="Arial"/>
                <a:cs typeface="Arial"/>
              </a:rPr>
              <a:t>◦</a:t>
            </a:r>
            <a:endParaRPr sz="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67460" y="2004059"/>
            <a:ext cx="257746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90115" algn="l"/>
              </a:tabLst>
            </a:pPr>
            <a:r>
              <a:rPr dirty="0" sz="1000" spc="-5">
                <a:latin typeface="Times New Roman"/>
                <a:cs typeface="Times New Roman"/>
              </a:rPr>
              <a:t>That is </a:t>
            </a:r>
            <a:r>
              <a:rPr dirty="0" sz="1000" spc="5">
                <a:latin typeface="Lucida Sans Unicode"/>
                <a:cs typeface="Lucida Sans Unicode"/>
              </a:rPr>
              <a:t>∠</a:t>
            </a:r>
            <a:r>
              <a:rPr dirty="0" sz="1000" spc="5" b="0" i="1">
                <a:latin typeface="Bookman Old Style"/>
                <a:cs typeface="Bookman Old Style"/>
              </a:rPr>
              <a:t>BAC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90   </a:t>
            </a:r>
            <a:r>
              <a:rPr dirty="0" sz="1000">
                <a:latin typeface="Times New Roman"/>
                <a:cs typeface="Times New Roman"/>
              </a:rPr>
              <a:t>for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80">
                <a:latin typeface="Times New Roman"/>
                <a:cs typeface="Times New Roman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A</a:t>
            </a:r>
            <a:r>
              <a:rPr dirty="0" sz="1000" spc="60" b="0" i="1">
                <a:latin typeface="Bookman Old Style"/>
                <a:cs typeface="Bookman Old Style"/>
              </a:rPr>
              <a:t> </a:t>
            </a:r>
            <a:r>
              <a:rPr dirty="0" sz="1000" spc="-365">
                <a:latin typeface="Tahoma"/>
                <a:cs typeface="Tahoma"/>
              </a:rPr>
              <a:t>=</a:t>
            </a:r>
            <a:r>
              <a:rPr dirty="0" sz="1000" spc="-365">
                <a:latin typeface="Lucida Sans Unicode"/>
                <a:cs typeface="Lucida Sans Unicode"/>
              </a:rPr>
              <a:t>ƒ	</a:t>
            </a:r>
            <a:r>
              <a:rPr dirty="0" sz="1000" spc="35" b="0" i="1">
                <a:latin typeface="Bookman Old Style"/>
                <a:cs typeface="Bookman Old Style"/>
              </a:rPr>
              <a:t>B </a:t>
            </a:r>
            <a:r>
              <a:rPr dirty="0" sz="1000">
                <a:latin typeface="Times New Roman"/>
                <a:cs typeface="Times New Roman"/>
              </a:rPr>
              <a:t>or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67454" y="2186940"/>
            <a:ext cx="68326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30667" y="23784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16010" y="23159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73919" y="22595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24213" y="21955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47073" y="21620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68410" y="21269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86696" y="20919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00413" y="20584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912607" y="20264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24796" y="19928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33939" y="195783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940036" y="192278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46133" y="18877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47656" y="1852677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848596" y="14366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827259" y="14030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531607" y="1171446"/>
            <a:ext cx="1320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908289" y="1191260"/>
            <a:ext cx="11811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870189" y="1221740"/>
            <a:ext cx="768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50376" y="12537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10753" y="12857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768079" y="13268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734553" y="13649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710170" y="13970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687310" y="14305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659876" y="1457960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643113" y="148844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629396" y="1520443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617206" y="1552446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606535" y="1585977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597393" y="1621026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591296" y="1654562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585199" y="1700287"/>
            <a:ext cx="539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586727" y="18862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591296" y="19212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598916" y="19563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608059" y="19898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618730" y="20249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630919" y="20569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646159" y="20889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661399" y="21209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681213" y="21559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704072" y="21910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754367" y="22535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810753" y="23114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896096" y="23754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613899" y="1316252"/>
            <a:ext cx="1822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7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638287" y="1349784"/>
            <a:ext cx="1898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4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661147" y="1383310"/>
            <a:ext cx="1987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684007" y="14153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706867" y="1450340"/>
            <a:ext cx="21399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731250" y="1485394"/>
            <a:ext cx="208279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95">
                <a:latin typeface="Verdana"/>
                <a:cs typeface="Verdana"/>
              </a:rPr>
              <a:t> 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754110" y="1517397"/>
            <a:ext cx="1987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40">
                <a:latin typeface="Verdana"/>
                <a:cs typeface="Verdana"/>
              </a:rPr>
              <a:t> 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776970" y="1550923"/>
            <a:ext cx="18859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55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801353" y="1582926"/>
            <a:ext cx="1746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22222" sz="750" spc="-8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824213" y="1617980"/>
            <a:ext cx="1606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50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847073" y="1651506"/>
            <a:ext cx="14541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45">
                <a:latin typeface="Verdana"/>
                <a:cs typeface="Verdana"/>
              </a:rPr>
              <a:t> 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22222" sz="750" spc="-9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869933" y="1686560"/>
            <a:ext cx="1276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157">
                <a:latin typeface="Verdana"/>
                <a:cs typeface="Verdana"/>
              </a:rPr>
              <a:t>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22222" sz="750" spc="-11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894316" y="1717040"/>
            <a:ext cx="10604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917176" y="1752094"/>
            <a:ext cx="8636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917166" y="1797841"/>
            <a:ext cx="819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601968" y="1797841"/>
            <a:ext cx="14014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..........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.......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........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.......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........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.......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........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........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.......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.. 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580630" y="1759729"/>
            <a:ext cx="11811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 </a:t>
            </a:r>
            <a:r>
              <a:rPr dirty="0" sz="500" spc="-5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582152" y="1724675"/>
            <a:ext cx="16573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    </a:t>
            </a:r>
            <a:r>
              <a:rPr dirty="0" sz="50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743697" y="16850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792468" y="16500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838188" y="16180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883908" y="15860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934197" y="15509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979917" y="15189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030211" y="14838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075931" y="14518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126220" y="14168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171940" y="13848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217660" y="13528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267954" y="131778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313674" y="1285773"/>
            <a:ext cx="4521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9560" algn="l"/>
              </a:tabLst>
            </a:pPr>
            <a:r>
              <a:rPr dirty="0" sz="500" spc="15">
                <a:latin typeface="Verdana"/>
                <a:cs typeface="Verdana"/>
              </a:rPr>
              <a:t>.	.  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363968" y="12507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487411" y="1230910"/>
            <a:ext cx="13208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11111" sz="750" spc="82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412734" y="1217193"/>
            <a:ext cx="31496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 </a:t>
            </a:r>
            <a:r>
              <a:rPr dirty="0" sz="500" spc="6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979916" y="1092706"/>
            <a:ext cx="54927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30">
                <a:latin typeface="Verdana"/>
                <a:cs typeface="Verdana"/>
              </a:rPr>
              <a:t>.</a:t>
            </a:r>
            <a:r>
              <a:rPr dirty="0" baseline="-44444" sz="750" spc="-30">
                <a:latin typeface="Verdana"/>
                <a:cs typeface="Verdana"/>
              </a:rPr>
              <a:t>.</a:t>
            </a:r>
            <a:r>
              <a:rPr dirty="0" baseline="-33333" sz="750" spc="-30">
                <a:latin typeface="Verdana"/>
                <a:cs typeface="Verdana"/>
              </a:rPr>
              <a:t>..</a:t>
            </a:r>
            <a:r>
              <a:rPr dirty="0" baseline="-22222" sz="750" spc="-30">
                <a:latin typeface="Verdana"/>
                <a:cs typeface="Verdana"/>
              </a:rPr>
              <a:t>.</a:t>
            </a: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baseline="-5555" sz="750" spc="-30">
                <a:latin typeface="Verdana"/>
                <a:cs typeface="Verdana"/>
              </a:rPr>
              <a:t>..</a:t>
            </a:r>
            <a:r>
              <a:rPr dirty="0" baseline="-5555" sz="750" spc="-1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......</a:t>
            </a:r>
            <a:r>
              <a:rPr dirty="0" baseline="5555" sz="750" spc="-1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5555" sz="750" spc="-157">
                <a:latin typeface="Verdana"/>
                <a:cs typeface="Verdana"/>
              </a:rPr>
              <a:t>.</a:t>
            </a:r>
            <a:r>
              <a:rPr dirty="0" baseline="-11111" sz="750" spc="-157">
                <a:latin typeface="Verdana"/>
                <a:cs typeface="Verdana"/>
              </a:rPr>
              <a:t>.</a:t>
            </a:r>
            <a:r>
              <a:rPr dirty="0" baseline="-16666" sz="750" spc="-157">
                <a:latin typeface="Verdana"/>
                <a:cs typeface="Verdana"/>
              </a:rPr>
              <a:t>..</a:t>
            </a: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baseline="3968" sz="1050" spc="-157" i="1">
                <a:latin typeface="Mathcad UniMath"/>
                <a:cs typeface="Mathcad UniMath"/>
              </a:rPr>
              <a:t>A</a:t>
            </a:r>
            <a:r>
              <a:rPr dirty="0" baseline="-27777" sz="750" spc="-157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476997" y="1799869"/>
            <a:ext cx="156210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440"/>
              </a:lnSpc>
            </a:pPr>
            <a:r>
              <a:rPr dirty="0" sz="700" spc="60" i="1">
                <a:latin typeface="Mathcad UniMath"/>
                <a:cs typeface="Mathcad UniMath"/>
              </a:rPr>
              <a:t>B</a:t>
            </a:r>
            <a:r>
              <a:rPr dirty="0" sz="700" spc="-35" i="1">
                <a:latin typeface="Mathcad UniMath"/>
                <a:cs typeface="Mathcad UniMath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algn="r" marR="6350">
              <a:lnSpc>
                <a:spcPts val="2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952230" y="1799869"/>
            <a:ext cx="14732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 </a:t>
            </a:r>
            <a:r>
              <a:rPr dirty="0" sz="700" spc="25" i="1">
                <a:latin typeface="Mathcad UniMath"/>
                <a:cs typeface="Mathcad UniMath"/>
              </a:rPr>
              <a:t>C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248140" y="1691160"/>
            <a:ext cx="86360" cy="4387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600">
                <a:latin typeface="Lucida Sans Unicode"/>
                <a:cs typeface="Lucida Sans Unicode"/>
              </a:rPr>
              <a:t>·</a:t>
            </a:r>
            <a:endParaRPr sz="1700">
              <a:latin typeface="Lucida Sans Unicode"/>
              <a:cs typeface="Lucida Sans Unicode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5238997" y="1865403"/>
            <a:ext cx="10287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0" i="1">
                <a:latin typeface="Mathcad UniMath"/>
                <a:cs typeface="Mathcad UniMath"/>
              </a:rPr>
              <a:t>O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5019540" y="2443986"/>
            <a:ext cx="546100" cy="361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9685">
              <a:lnSpc>
                <a:spcPct val="100000"/>
              </a:lnSpc>
              <a:tabLst>
                <a:tab pos="492125" algn="l"/>
              </a:tabLst>
            </a:pPr>
            <a:r>
              <a:rPr dirty="0" sz="500" spc="15">
                <a:latin typeface="Verdana"/>
                <a:cs typeface="Verdana"/>
              </a:rPr>
              <a:t>.	.</a:t>
            </a:r>
            <a:endParaRPr sz="5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10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7.6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267452" y="3026690"/>
            <a:ext cx="2586990" cy="822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dirty="0" sz="1000" b="1">
                <a:latin typeface="Times New Roman"/>
                <a:cs typeface="Times New Roman"/>
              </a:rPr>
              <a:t>7.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65" b="0" i="1">
                <a:latin typeface="Bookman Old Style"/>
                <a:cs typeface="Bookman Old Style"/>
              </a:rPr>
              <a:t>ABCD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a </a:t>
            </a:r>
            <a:r>
              <a:rPr dirty="0" sz="1000" spc="-15">
                <a:latin typeface="Times New Roman"/>
                <a:cs typeface="Times New Roman"/>
              </a:rPr>
              <a:t>convex </a:t>
            </a:r>
            <a:r>
              <a:rPr dirty="0" sz="1000" spc="-5">
                <a:latin typeface="Times New Roman"/>
                <a:cs typeface="Times New Roman"/>
              </a:rPr>
              <a:t>quadrilateral. The fol-  lowings are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equivalent.</a:t>
            </a:r>
            <a:endParaRPr sz="1000">
              <a:latin typeface="Times New Roman"/>
              <a:cs typeface="Times New Roman"/>
            </a:endParaRPr>
          </a:p>
          <a:p>
            <a:pPr marL="163195" indent="-150495">
              <a:lnSpc>
                <a:spcPct val="100000"/>
              </a:lnSpc>
              <a:spcBef>
                <a:spcPts val="840"/>
              </a:spcBef>
              <a:buFont typeface="Times New Roman"/>
              <a:buAutoNum type="romanLcParenBoth"/>
              <a:tabLst>
                <a:tab pos="163830" algn="l"/>
              </a:tabLst>
            </a:pPr>
            <a:r>
              <a:rPr dirty="0" sz="1000" spc="65" b="0" i="1">
                <a:latin typeface="Bookman Old Style"/>
                <a:cs typeface="Bookman Old Style"/>
              </a:rPr>
              <a:t>ABCD </a:t>
            </a:r>
            <a:r>
              <a:rPr dirty="0" sz="1000" spc="-5">
                <a:latin typeface="Times New Roman"/>
                <a:cs typeface="Times New Roman"/>
              </a:rPr>
              <a:t>is a cyclic</a:t>
            </a:r>
            <a:r>
              <a:rPr dirty="0" sz="1000" spc="-1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quadrilateral</a:t>
            </a:r>
            <a:endParaRPr sz="1000">
              <a:latin typeface="Times New Roman"/>
              <a:cs typeface="Times New Roman"/>
            </a:endParaRPr>
          </a:p>
          <a:p>
            <a:pPr marL="198120" indent="-185420">
              <a:lnSpc>
                <a:spcPct val="100000"/>
              </a:lnSpc>
              <a:spcBef>
                <a:spcPts val="225"/>
              </a:spcBef>
              <a:buFont typeface="Times New Roman"/>
              <a:buAutoNum type="romanLcParenBoth"/>
              <a:tabLst>
                <a:tab pos="198755" algn="l"/>
              </a:tabLst>
            </a:pPr>
            <a:r>
              <a:rPr dirty="0" sz="1000" spc="5">
                <a:latin typeface="Lucida Sans Unicode"/>
                <a:cs typeface="Lucida Sans Unicode"/>
              </a:rPr>
              <a:t>∠</a:t>
            </a:r>
            <a:r>
              <a:rPr dirty="0" sz="1000" spc="5" b="0" i="1">
                <a:latin typeface="Bookman Old Style"/>
                <a:cs typeface="Bookman Old Style"/>
              </a:rPr>
              <a:t>BAC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50">
                <a:latin typeface="Tahoma"/>
                <a:cs typeface="Tahoma"/>
              </a:rPr>
              <a:t> </a:t>
            </a:r>
            <a:r>
              <a:rPr dirty="0" sz="1000" spc="30">
                <a:latin typeface="Lucida Sans Unicode"/>
                <a:cs typeface="Lucida Sans Unicode"/>
              </a:rPr>
              <a:t>∠</a:t>
            </a:r>
            <a:r>
              <a:rPr dirty="0" sz="1000" spc="30" b="0" i="1">
                <a:latin typeface="Bookman Old Style"/>
                <a:cs typeface="Bookman Old Style"/>
              </a:rPr>
              <a:t>BDC</a:t>
            </a:r>
            <a:r>
              <a:rPr dirty="0" sz="1000" spc="3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381497" y="3852700"/>
            <a:ext cx="77470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55">
                <a:latin typeface="Arial"/>
                <a:cs typeface="Arial"/>
              </a:rPr>
              <a:t>◦</a:t>
            </a:r>
            <a:endParaRPr sz="7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267453" y="3860320"/>
            <a:ext cx="122745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(iii) </a:t>
            </a:r>
            <a:r>
              <a:rPr dirty="0" sz="1000" spc="-15">
                <a:latin typeface="Lucida Sans Unicode"/>
                <a:cs typeface="Lucida Sans Unicode"/>
              </a:rPr>
              <a:t>∠</a:t>
            </a:r>
            <a:r>
              <a:rPr dirty="0" sz="1000" spc="-15" b="0" i="1">
                <a:latin typeface="Bookman Old Style"/>
                <a:cs typeface="Bookman Old Style"/>
              </a:rPr>
              <a:t>A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45">
                <a:latin typeface="Lucida Sans Unicode"/>
                <a:cs typeface="Lucida Sans Unicode"/>
              </a:rPr>
              <a:t>∠</a:t>
            </a:r>
            <a:r>
              <a:rPr dirty="0" sz="1000" spc="-45" b="0" i="1">
                <a:latin typeface="Bookman Old Style"/>
                <a:cs typeface="Bookman Old Style"/>
              </a:rPr>
              <a:t>C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45">
                <a:latin typeface="Tahoma"/>
                <a:cs typeface="Tahoma"/>
              </a:rPr>
              <a:t>180</a:t>
            </a:r>
            <a:r>
              <a:rPr dirty="0" sz="1000" spc="-145">
                <a:latin typeface="Tahoma"/>
                <a:cs typeface="Tahom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267453" y="4041673"/>
            <a:ext cx="1026794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Times New Roman"/>
                <a:cs typeface="Times New Roman"/>
              </a:rPr>
              <a:t>(iv) </a:t>
            </a:r>
            <a:r>
              <a:rPr dirty="0" sz="1000" spc="25">
                <a:latin typeface="Lucida Sans Unicode"/>
                <a:cs typeface="Lucida Sans Unicode"/>
              </a:rPr>
              <a:t>∠</a:t>
            </a:r>
            <a:r>
              <a:rPr dirty="0" sz="1000" spc="25" b="0" i="1">
                <a:latin typeface="Bookman Old Style"/>
                <a:cs typeface="Bookman Old Style"/>
              </a:rPr>
              <a:t>ABE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10">
                <a:latin typeface="Tahoma"/>
                <a:cs typeface="Tahoma"/>
              </a:rPr>
              <a:t> </a:t>
            </a:r>
            <a:r>
              <a:rPr dirty="0" sz="1000" spc="10">
                <a:latin typeface="Lucida Sans Unicode"/>
                <a:cs typeface="Lucida Sans Unicode"/>
              </a:rPr>
              <a:t>∠</a:t>
            </a:r>
            <a:r>
              <a:rPr dirty="0" sz="1000" spc="10" b="0" i="1">
                <a:latin typeface="Bookman Old Style"/>
                <a:cs typeface="Bookman Old Style"/>
              </a:rPr>
              <a:t>D</a:t>
            </a:r>
            <a:r>
              <a:rPr dirty="0" sz="1000" spc="1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555994" y="42057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853174" y="39390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5872983" y="39040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888223" y="38720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901940" y="38400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5914134" y="38064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5924800" y="37729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933944" y="37378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941564" y="37028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946137" y="36677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5950711" y="36327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5952235" y="35976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5952235" y="35717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5949184" y="3532149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5815074" y="31724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5799834" y="31526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5737351" y="30856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5559040" y="2969792"/>
            <a:ext cx="156210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 </a:t>
            </a:r>
            <a:r>
              <a:rPr dirty="0" baseline="-38888" sz="750" spc="-120">
                <a:latin typeface="Verdana"/>
                <a:cs typeface="Verdana"/>
              </a:rPr>
              <a:t>.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979920" y="2902740"/>
            <a:ext cx="62547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30">
                <a:latin typeface="Verdana"/>
                <a:cs typeface="Verdana"/>
              </a:rPr>
              <a:t>.</a:t>
            </a:r>
            <a:r>
              <a:rPr dirty="0" baseline="-44444" sz="750" spc="-30">
                <a:latin typeface="Verdana"/>
                <a:cs typeface="Verdana"/>
              </a:rPr>
              <a:t>.</a:t>
            </a:r>
            <a:r>
              <a:rPr dirty="0" baseline="-33333" sz="750" spc="-30">
                <a:latin typeface="Verdana"/>
                <a:cs typeface="Verdana"/>
              </a:rPr>
              <a:t>..</a:t>
            </a:r>
            <a:r>
              <a:rPr dirty="0" baseline="-22222" sz="750" spc="-30">
                <a:latin typeface="Verdana"/>
                <a:cs typeface="Verdana"/>
              </a:rPr>
              <a:t>.</a:t>
            </a: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baseline="-5555" sz="750" spc="-30">
                <a:latin typeface="Verdana"/>
                <a:cs typeface="Verdana"/>
              </a:rPr>
              <a:t>..</a:t>
            </a:r>
            <a:r>
              <a:rPr dirty="0" baseline="-5555" sz="750" spc="-1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......</a:t>
            </a:r>
            <a:r>
              <a:rPr dirty="0" baseline="5555" sz="750" spc="-1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5555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..</a:t>
            </a:r>
            <a:r>
              <a:rPr dirty="0" baseline="-22222" sz="750" spc="-82">
                <a:latin typeface="Verdana"/>
                <a:cs typeface="Verdana"/>
              </a:rPr>
              <a:t>.</a:t>
            </a:r>
            <a:r>
              <a:rPr dirty="0" baseline="-27777" sz="750" spc="-82">
                <a:latin typeface="Verdana"/>
                <a:cs typeface="Verdana"/>
              </a:rPr>
              <a:t>.</a:t>
            </a:r>
            <a:r>
              <a:rPr dirty="0" baseline="-33333" sz="750" spc="-82">
                <a:latin typeface="Verdana"/>
                <a:cs typeface="Verdana"/>
              </a:rPr>
              <a:t>..</a:t>
            </a:r>
            <a:r>
              <a:rPr dirty="0" baseline="-38888" sz="750" spc="-82">
                <a:latin typeface="Verdana"/>
                <a:cs typeface="Verdana"/>
              </a:rPr>
              <a:t>.</a:t>
            </a:r>
            <a:r>
              <a:rPr dirty="0" baseline="-44444" sz="750" spc="-82">
                <a:latin typeface="Verdana"/>
                <a:cs typeface="Verdana"/>
              </a:rPr>
              <a:t>.</a:t>
            </a:r>
            <a:r>
              <a:rPr dirty="0" baseline="-50000" sz="750" spc="-8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4870194" y="2975889"/>
            <a:ext cx="156210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22">
                <a:latin typeface="Verdana"/>
                <a:cs typeface="Verdana"/>
              </a:rPr>
              <a:t>.</a:t>
            </a:r>
            <a:r>
              <a:rPr dirty="0" baseline="-38888" sz="750" spc="-120">
                <a:latin typeface="Verdana"/>
                <a:cs typeface="Verdana"/>
              </a:rPr>
              <a:t> 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862574" y="30292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4588254" y="3465107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4580634" y="3555049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4582157" y="36266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4585203" y="36617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4589777" y="36967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4597397" y="37318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4605017" y="37653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4615683" y="37988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4627877" y="38324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4641594" y="38659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4656834" y="38979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5219196" y="4268243"/>
            <a:ext cx="1397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5650481" y="34163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5607812" y="34529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5568184" y="34849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5525515" y="35215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5482841" y="35565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5440172" y="35931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5397498" y="36281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5229858" y="37683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5031738" y="39360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4992115" y="39680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4676643" y="3932983"/>
            <a:ext cx="1854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90">
                <a:latin typeface="Verdana"/>
                <a:cs typeface="Verdana"/>
              </a:rPr>
              <a:t> 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4806184" y="3885740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4803138" y="3850686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4800092" y="3815632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4797041" y="3779060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4793995" y="3744006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4790944" y="3708952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4787898" y="3673903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4784852" y="3638849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4781801" y="3602272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4580634" y="3567223"/>
            <a:ext cx="2508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0185" algn="l"/>
              </a:tabLst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>
                <a:latin typeface="Verdana"/>
                <a:cs typeface="Verdana"/>
              </a:rPr>
              <a:t>	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4775704" y="3532169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4583680" y="3497120"/>
            <a:ext cx="24193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1295" algn="l"/>
              </a:tabLst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4769612" y="3460543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4594351" y="3425469"/>
            <a:ext cx="22479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2880" algn="l"/>
              </a:tabLst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4601971" y="3390420"/>
            <a:ext cx="21399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2085" algn="l"/>
              </a:tabLst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4611114" y="3356889"/>
            <a:ext cx="20193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     </a:t>
            </a:r>
            <a:r>
              <a:rPr dirty="0" sz="500" spc="25">
                <a:latin typeface="Verdana"/>
                <a:cs typeface="Verdana"/>
              </a:rPr>
              <a:t>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4621780" y="3323363"/>
            <a:ext cx="18859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    </a:t>
            </a:r>
            <a:r>
              <a:rPr dirty="0" sz="500" spc="15">
                <a:latin typeface="Verdana"/>
                <a:cs typeface="Verdana"/>
              </a:rPr>
              <a:t> 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4635497" y="3291360"/>
            <a:ext cx="17145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  </a:t>
            </a:r>
            <a:r>
              <a:rPr dirty="0" sz="500" spc="-20">
                <a:latin typeface="Verdana"/>
                <a:cs typeface="Verdana"/>
              </a:rPr>
              <a:t> 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650737" y="3259352"/>
            <a:ext cx="15303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 </a:t>
            </a:r>
            <a:r>
              <a:rPr dirty="0" sz="500" spc="-35">
                <a:latin typeface="Verdana"/>
                <a:cs typeface="Verdana"/>
              </a:rPr>
              <a:t> 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baseline="-11111" sz="750" spc="-11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679694" y="3213652"/>
            <a:ext cx="9588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82">
                <a:latin typeface="Verdana"/>
                <a:cs typeface="Verdana"/>
              </a:rPr>
              <a:t> </a:t>
            </a:r>
            <a:r>
              <a:rPr dirty="0" sz="500" spc="-1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873241" y="32746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909818" y="33111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941821" y="33431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978398" y="33797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5013452" y="34148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5046978" y="34483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5082032" y="34834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5114035" y="35154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5150612" y="35519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5182615" y="35839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5219192" y="36205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5254241" y="36556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5290818" y="3664760"/>
            <a:ext cx="11493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4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5272532" y="3733340"/>
            <a:ext cx="14097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</a:t>
            </a:r>
            <a:r>
              <a:rPr dirty="0" baseline="11111" sz="750" spc="-16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9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5191758" y="3801920"/>
            <a:ext cx="2540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526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5149084" y="3836969"/>
            <a:ext cx="3333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400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5109461" y="3870500"/>
            <a:ext cx="4076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893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5069838" y="3902503"/>
            <a:ext cx="4762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751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5531612" y="39329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5563615" y="39649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5741921" y="39146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5748018" y="38796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5754115" y="38445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5760212" y="38095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5766304" y="37744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5772401" y="37394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5778498" y="37043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5784595" y="36693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5790692" y="363428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5796784" y="35992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5802881" y="35641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5808978" y="35291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5815075" y="3501669"/>
            <a:ext cx="1835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5555" sz="750" spc="270">
                <a:latin typeface="Verdana"/>
                <a:cs typeface="Verdana"/>
              </a:rPr>
              <a:t> 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821172" y="3460543"/>
            <a:ext cx="17462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16666" sz="750" spc="-9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5827264" y="3425489"/>
            <a:ext cx="16256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5833361" y="3390440"/>
            <a:ext cx="14859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45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5475227" y="32060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4641599" y="3069363"/>
            <a:ext cx="27241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050" spc="120" i="1">
                <a:latin typeface="Mathcad UniMath"/>
                <a:cs typeface="Mathcad UniMath"/>
              </a:rPr>
              <a:t>A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95">
                <a:latin typeface="Verdana"/>
                <a:cs typeface="Verdana"/>
              </a:rPr>
              <a:t> 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4749802" y="4177329"/>
            <a:ext cx="27241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3045" algn="l"/>
              </a:tabLst>
            </a:pPr>
            <a:r>
              <a:rPr dirty="0" sz="700" spc="60" i="1">
                <a:latin typeface="Mathcad UniMath"/>
                <a:cs typeface="Mathcad UniMath"/>
              </a:rPr>
              <a:t>B</a:t>
            </a:r>
            <a:r>
              <a:rPr dirty="0" sz="700" spc="60" i="1">
                <a:latin typeface="Mathcad UniMath"/>
                <a:cs typeface="Mathcad UniMath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5664198" y="4141749"/>
            <a:ext cx="160655" cy="1562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34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74930">
              <a:lnSpc>
                <a:spcPts val="675"/>
              </a:lnSpc>
            </a:pPr>
            <a:r>
              <a:rPr dirty="0" sz="700" spc="25" i="1">
                <a:latin typeface="Mathcad UniMath"/>
                <a:cs typeface="Mathcad UniMath"/>
              </a:rPr>
              <a:t>C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4478527" y="4110272"/>
            <a:ext cx="9969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60" i="1">
                <a:latin typeface="Mathcad UniMath"/>
                <a:cs typeface="Mathcad UniMath"/>
              </a:rPr>
              <a:t>E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4697980" y="3183172"/>
            <a:ext cx="18224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-16666" sz="750" spc="-112">
                <a:latin typeface="Verdana"/>
                <a:cs typeface="Verdana"/>
              </a:rPr>
              <a:t>.  </a:t>
            </a:r>
            <a:r>
              <a:rPr dirty="0" baseline="-16666" sz="750" spc="-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4722363" y="3154220"/>
            <a:ext cx="16573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-16666" sz="750" spc="-179">
                <a:latin typeface="Verdana"/>
                <a:cs typeface="Verdana"/>
              </a:rPr>
              <a:t>.</a:t>
            </a:r>
            <a:r>
              <a:rPr dirty="0" baseline="11111" sz="750" spc="-179">
                <a:latin typeface="Verdana"/>
                <a:cs typeface="Verdana"/>
              </a:rPr>
              <a:t>.</a:t>
            </a:r>
            <a:r>
              <a:rPr dirty="0" baseline="-11111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-16666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-16666" sz="750" spc="-179">
                <a:latin typeface="Verdana"/>
                <a:cs typeface="Verdana"/>
              </a:rPr>
              <a:t>.</a:t>
            </a:r>
            <a:r>
              <a:rPr dirty="0" baseline="-16666" sz="750" spc="-202">
                <a:latin typeface="Verdana"/>
                <a:cs typeface="Verdana"/>
              </a:rPr>
              <a:t> </a:t>
            </a:r>
            <a:r>
              <a:rPr dirty="0" baseline="5555" sz="750" spc="15">
                <a:latin typeface="Verdana"/>
                <a:cs typeface="Verdana"/>
              </a:rPr>
              <a:t>.</a:t>
            </a:r>
            <a:r>
              <a:rPr dirty="0" sz="500" spc="1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5581905" y="4108243"/>
            <a:ext cx="1778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135">
                <a:latin typeface="Verdana"/>
                <a:cs typeface="Verdana"/>
              </a:rPr>
              <a:t> </a:t>
            </a:r>
            <a:r>
              <a:rPr dirty="0" sz="500" spc="-105">
                <a:latin typeface="Verdana"/>
                <a:cs typeface="Verdana"/>
              </a:rPr>
              <a:t>..</a:t>
            </a:r>
            <a:r>
              <a:rPr dirty="0" baseline="-27777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5595618" y="3948223"/>
            <a:ext cx="19113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4444" sz="750" spc="22">
                <a:latin typeface="Verdana"/>
                <a:cs typeface="Verdana"/>
              </a:rPr>
              <a:t>.  </a:t>
            </a:r>
            <a:r>
              <a:rPr dirty="0" baseline="-44444" sz="750" spc="30">
                <a:latin typeface="Verdana"/>
                <a:cs typeface="Verdana"/>
              </a:rPr>
              <a:t> </a:t>
            </a:r>
            <a:r>
              <a:rPr dirty="0" baseline="-33333" sz="750" spc="44">
                <a:latin typeface="Verdana"/>
                <a:cs typeface="Verdana"/>
              </a:rPr>
              <a:t>.</a:t>
            </a:r>
            <a:r>
              <a:rPr dirty="0" sz="500" spc="3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5606288" y="4036592"/>
            <a:ext cx="25209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..</a:t>
            </a:r>
            <a:r>
              <a:rPr dirty="0" baseline="-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27777" sz="750" spc="-82">
                <a:latin typeface="Verdana"/>
                <a:cs typeface="Verdana"/>
              </a:rPr>
              <a:t>. </a:t>
            </a:r>
            <a:r>
              <a:rPr dirty="0" baseline="16666" sz="750" spc="-172">
                <a:latin typeface="Verdana"/>
                <a:cs typeface="Verdana"/>
              </a:rPr>
              <a:t>.</a:t>
            </a:r>
            <a:r>
              <a:rPr dirty="0" baseline="-16666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..  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5627625" y="4033566"/>
            <a:ext cx="2540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187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..</a:t>
            </a:r>
            <a:r>
              <a:rPr dirty="0" baseline="22222" sz="750" spc="-187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.</a:t>
            </a:r>
            <a:r>
              <a:rPr dirty="0" baseline="22222" sz="750" spc="-187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.    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209">
                <a:latin typeface="Verdana"/>
                <a:cs typeface="Verdana"/>
              </a:rPr>
              <a:t> </a:t>
            </a:r>
            <a:r>
              <a:rPr dirty="0" baseline="16666" sz="750" spc="67">
                <a:latin typeface="Verdana"/>
                <a:cs typeface="Verdana"/>
              </a:rPr>
              <a:t>.</a:t>
            </a:r>
            <a:r>
              <a:rPr dirty="0" baseline="55555" sz="750" spc="67">
                <a:latin typeface="Verdana"/>
                <a:cs typeface="Verdana"/>
              </a:rPr>
              <a:t>.</a:t>
            </a:r>
            <a:endParaRPr baseline="55555" sz="750">
              <a:latin typeface="Verdana"/>
              <a:cs typeface="Verdan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5728204" y="3350812"/>
            <a:ext cx="2324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27777" sz="750" spc="67">
                <a:latin typeface="Verdana"/>
                <a:cs typeface="Verdana"/>
              </a:rPr>
              <a:t> </a:t>
            </a: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5725162" y="3212645"/>
            <a:ext cx="29273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.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7">
                <a:latin typeface="Verdana"/>
                <a:cs typeface="Verdana"/>
              </a:rPr>
              <a:t> </a:t>
            </a:r>
            <a:r>
              <a:rPr dirty="0" sz="700" spc="90" i="1">
                <a:latin typeface="Mathcad UniMath"/>
                <a:cs typeface="Mathcad UniMath"/>
              </a:rPr>
              <a:t>D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5729736" y="3276145"/>
            <a:ext cx="1822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0">
                <a:latin typeface="Verdana"/>
                <a:cs typeface="Verdana"/>
              </a:rPr>
              <a:t>.. </a:t>
            </a:r>
            <a:r>
              <a:rPr dirty="0" sz="500" spc="185">
                <a:latin typeface="Verdana"/>
                <a:cs typeface="Verdana"/>
              </a:rPr>
              <a:t>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5743448" y="3257829"/>
            <a:ext cx="18859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9855">
              <a:lnSpc>
                <a:spcPts val="490"/>
              </a:lnSpc>
            </a:pPr>
            <a:r>
              <a:rPr dirty="0" sz="500" spc="40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  <a:p>
            <a:pPr marL="12700">
              <a:lnSpc>
                <a:spcPts val="49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5738875" y="3346248"/>
            <a:ext cx="20827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42">
                <a:latin typeface="Verdana"/>
                <a:cs typeface="Verdana"/>
              </a:rPr>
              <a:t>.</a:t>
            </a:r>
            <a:r>
              <a:rPr dirty="0" baseline="33333" sz="750" spc="-142">
                <a:latin typeface="Verdana"/>
                <a:cs typeface="Verdana"/>
              </a:rPr>
              <a:t>.</a:t>
            </a:r>
            <a:r>
              <a:rPr dirty="0" baseline="5555" sz="750" spc="-142">
                <a:latin typeface="Verdana"/>
                <a:cs typeface="Verdana"/>
              </a:rPr>
              <a:t>.</a:t>
            </a:r>
            <a:r>
              <a:rPr dirty="0" baseline="27777" sz="750" spc="-142">
                <a:latin typeface="Verdana"/>
                <a:cs typeface="Verdana"/>
              </a:rPr>
              <a:t>.</a:t>
            </a:r>
            <a:r>
              <a:rPr dirty="0" baseline="5555" sz="750" spc="-142">
                <a:latin typeface="Verdana"/>
                <a:cs typeface="Verdana"/>
              </a:rPr>
              <a:t>. </a:t>
            </a:r>
            <a:r>
              <a:rPr dirty="0" sz="500" spc="35">
                <a:latin typeface="Verdana"/>
                <a:cs typeface="Verdana"/>
              </a:rPr>
              <a:t>.</a:t>
            </a:r>
            <a:r>
              <a:rPr dirty="0" baseline="55555" sz="750" spc="52">
                <a:latin typeface="Verdana"/>
                <a:cs typeface="Verdana"/>
              </a:rPr>
              <a:t>.</a:t>
            </a:r>
            <a:r>
              <a:rPr dirty="0" baseline="55555" sz="750" spc="-127">
                <a:latin typeface="Verdana"/>
                <a:cs typeface="Verdana"/>
              </a:rPr>
              <a:t> </a:t>
            </a:r>
            <a:r>
              <a:rPr dirty="0" baseline="50000" sz="750" spc="-67">
                <a:latin typeface="Verdana"/>
                <a:cs typeface="Verdana"/>
              </a:rPr>
              <a:t>.</a:t>
            </a:r>
            <a:r>
              <a:rPr dirty="0" baseline="33333" sz="750" spc="-67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5688581" y="3384343"/>
            <a:ext cx="2825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 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202">
                <a:latin typeface="Verdana"/>
                <a:cs typeface="Verdana"/>
              </a:rPr>
              <a:t> </a:t>
            </a:r>
            <a:r>
              <a:rPr dirty="0" baseline="27777" sz="750" spc="-8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4704082" y="4108243"/>
            <a:ext cx="23241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..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sz="500" spc="-85">
                <a:latin typeface="Verdana"/>
                <a:cs typeface="Verdana"/>
              </a:rPr>
              <a:t>...</a:t>
            </a:r>
            <a:r>
              <a:rPr dirty="0" baseline="-22222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22222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27777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4590943" y="4108243"/>
            <a:ext cx="12096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5">
                <a:latin typeface="Verdana"/>
                <a:cs typeface="Verdana"/>
              </a:rPr>
              <a:t>.......</a:t>
            </a:r>
            <a:r>
              <a:rPr dirty="0" baseline="33333" sz="750" spc="-52">
                <a:latin typeface="Verdana"/>
                <a:cs typeface="Verdana"/>
              </a:rPr>
              <a:t>.. </a:t>
            </a:r>
            <a:r>
              <a:rPr dirty="0" baseline="33333" sz="750" spc="157">
                <a:latin typeface="Verdana"/>
                <a:cs typeface="Verdana"/>
              </a:rPr>
              <a:t> 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33333" sz="750" spc="-89">
                <a:latin typeface="Verdana"/>
                <a:cs typeface="Verdana"/>
              </a:rPr>
              <a:t>.  .</a:t>
            </a:r>
            <a:r>
              <a:rPr dirty="0" sz="500" spc="-60">
                <a:latin typeface="Verdana"/>
                <a:cs typeface="Verdana"/>
              </a:rPr>
              <a:t>...................... .....................</a:t>
            </a:r>
            <a:r>
              <a:rPr dirty="0" baseline="33333" sz="750" spc="-89">
                <a:latin typeface="Verdana"/>
                <a:cs typeface="Verdana"/>
              </a:rPr>
              <a:t>...   </a:t>
            </a:r>
            <a:r>
              <a:rPr dirty="0" baseline="11111" sz="750" spc="-22">
                <a:latin typeface="Verdana"/>
                <a:cs typeface="Verdana"/>
              </a:rPr>
              <a:t>.</a:t>
            </a:r>
            <a:r>
              <a:rPr dirty="0" baseline="33333" sz="750" spc="-22">
                <a:latin typeface="Verdana"/>
                <a:cs typeface="Verdana"/>
              </a:rPr>
              <a:t>.</a:t>
            </a:r>
            <a:r>
              <a:rPr dirty="0" baseline="33333" sz="750" spc="-217">
                <a:latin typeface="Verdana"/>
                <a:cs typeface="Verdana"/>
              </a:rPr>
              <a:t>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4726942" y="4038145"/>
            <a:ext cx="23558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25">
                <a:latin typeface="Verdana"/>
                <a:cs typeface="Verdana"/>
              </a:rPr>
              <a:t>.</a:t>
            </a:r>
            <a:r>
              <a:rPr dirty="0" baseline="27777" sz="750" spc="-187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.</a:t>
            </a:r>
            <a:r>
              <a:rPr dirty="0" baseline="11111" sz="750" spc="-187">
                <a:latin typeface="Verdana"/>
                <a:cs typeface="Verdana"/>
              </a:rPr>
              <a:t>.</a:t>
            </a:r>
            <a:r>
              <a:rPr dirty="0" baseline="-16666" sz="750" spc="-187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.</a:t>
            </a:r>
            <a:r>
              <a:rPr dirty="0" baseline="-16666" sz="750" spc="-187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.</a:t>
            </a:r>
            <a:r>
              <a:rPr dirty="0" baseline="-22222" sz="750" spc="-187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.</a:t>
            </a:r>
            <a:r>
              <a:rPr dirty="0" baseline="-22222" sz="750" spc="-187">
                <a:latin typeface="Verdana"/>
                <a:cs typeface="Verdana"/>
              </a:rPr>
              <a:t>.</a:t>
            </a:r>
            <a:r>
              <a:rPr dirty="0" baseline="16666" sz="750" spc="-187">
                <a:latin typeface="Verdana"/>
                <a:cs typeface="Verdana"/>
              </a:rPr>
              <a:t>.</a:t>
            </a:r>
            <a:r>
              <a:rPr dirty="0" baseline="11111" sz="750" spc="-187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.</a:t>
            </a:r>
            <a:r>
              <a:rPr dirty="0" baseline="-22222" sz="750" spc="-187">
                <a:latin typeface="Verdana"/>
                <a:cs typeface="Verdana"/>
              </a:rPr>
              <a:t>.        </a:t>
            </a:r>
            <a:r>
              <a:rPr dirty="0" baseline="-22222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4725414" y="4004609"/>
            <a:ext cx="27495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11111" sz="750" spc="-179">
                <a:latin typeface="Verdana"/>
                <a:cs typeface="Verdana"/>
              </a:rPr>
              <a:t>.</a:t>
            </a:r>
            <a:r>
              <a:rPr dirty="0" baseline="-11111" sz="750" spc="-179">
                <a:latin typeface="Verdana"/>
                <a:cs typeface="Verdana"/>
              </a:rPr>
              <a:t>.</a:t>
            </a:r>
            <a:r>
              <a:rPr dirty="0" baseline="11111" sz="750" spc="-179">
                <a:latin typeface="Verdana"/>
                <a:cs typeface="Verdana"/>
              </a:rPr>
              <a:t>.</a:t>
            </a:r>
            <a:r>
              <a:rPr dirty="0" baseline="-11111" sz="750" spc="-179">
                <a:latin typeface="Verdana"/>
                <a:cs typeface="Verdana"/>
              </a:rPr>
              <a:t>.</a:t>
            </a:r>
            <a:r>
              <a:rPr dirty="0" baseline="11111" sz="750" spc="-179">
                <a:latin typeface="Verdana"/>
                <a:cs typeface="Verdana"/>
              </a:rPr>
              <a:t>.</a:t>
            </a:r>
            <a:r>
              <a:rPr dirty="0" baseline="-11111" sz="750" spc="-179">
                <a:latin typeface="Verdana"/>
                <a:cs typeface="Verdana"/>
              </a:rPr>
              <a:t>.</a:t>
            </a:r>
            <a:r>
              <a:rPr dirty="0" baseline="11111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           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4697980" y="3993948"/>
            <a:ext cx="1682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22">
                <a:latin typeface="Verdana"/>
                <a:cs typeface="Verdana"/>
              </a:rPr>
              <a:t>. </a:t>
            </a:r>
            <a:r>
              <a:rPr dirty="0" baseline="22222" sz="750" spc="67">
                <a:latin typeface="Verdana"/>
                <a:cs typeface="Verdana"/>
              </a:rPr>
              <a:t> 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33333" sz="750" spc="-17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5019548" y="4436414"/>
            <a:ext cx="54610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10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7.7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1267460" y="4938269"/>
            <a:ext cx="2589530" cy="1006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19700"/>
              </a:lnSpc>
            </a:pPr>
            <a:r>
              <a:rPr dirty="0" sz="1000" b="1">
                <a:latin typeface="Times New Roman"/>
                <a:cs typeface="Times New Roman"/>
              </a:rPr>
              <a:t>8. </a:t>
            </a:r>
            <a:r>
              <a:rPr dirty="0" sz="1000" spc="-5" b="1">
                <a:latin typeface="Times New Roman"/>
                <a:cs typeface="Times New Roman"/>
              </a:rPr>
              <a:t>Alternate Segment Theorem</a:t>
            </a:r>
            <a:r>
              <a:rPr dirty="0" sz="1000" spc="-5">
                <a:latin typeface="Times New Roman"/>
                <a:cs typeface="Times New Roman"/>
              </a:rPr>
              <a:t>. Let </a:t>
            </a:r>
            <a:r>
              <a:rPr dirty="0" sz="1000" spc="5" b="0" i="1">
                <a:latin typeface="Bookman Old Style"/>
                <a:cs typeface="Bookman Old Style"/>
              </a:rPr>
              <a:t>A, </a:t>
            </a:r>
            <a:r>
              <a:rPr dirty="0" sz="1000" spc="25" b="0" i="1">
                <a:latin typeface="Bookman Old Style"/>
                <a:cs typeface="Bookman Old Style"/>
              </a:rPr>
              <a:t>B,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>
                <a:latin typeface="Times New Roman"/>
                <a:cs typeface="Times New Roman"/>
              </a:rPr>
              <a:t>be  </a:t>
            </a:r>
            <a:r>
              <a:rPr dirty="0" sz="1000" spc="-5">
                <a:latin typeface="Times New Roman"/>
                <a:cs typeface="Times New Roman"/>
              </a:rPr>
              <a:t>three points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a circle. Let </a:t>
            </a:r>
            <a:r>
              <a:rPr dirty="0" sz="1000" spc="-20" b="0" i="1">
                <a:latin typeface="Bookman Old Style"/>
                <a:cs typeface="Bookman Old Style"/>
              </a:rPr>
              <a:t>T </a:t>
            </a:r>
            <a:r>
              <a:rPr dirty="0" sz="1000" spc="45" b="0" i="1">
                <a:latin typeface="Bookman Old Style"/>
                <a:cs typeface="Bookman Old Style"/>
              </a:rPr>
              <a:t>A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a line </a:t>
            </a:r>
            <a:r>
              <a:rPr dirty="0" sz="1000">
                <a:latin typeface="Times New Roman"/>
                <a:cs typeface="Times New Roman"/>
              </a:rPr>
              <a:t>through  </a:t>
            </a:r>
            <a:r>
              <a:rPr dirty="0" sz="1000" spc="45" b="0" i="1">
                <a:latin typeface="Bookman Old Style"/>
                <a:cs typeface="Bookman Old Style"/>
              </a:rPr>
              <a:t>A </a:t>
            </a:r>
            <a:r>
              <a:rPr dirty="0" sz="1000" spc="-5">
                <a:latin typeface="Times New Roman"/>
                <a:cs typeface="Times New Roman"/>
              </a:rPr>
              <a:t>with </a:t>
            </a:r>
            <a:r>
              <a:rPr dirty="0" sz="1000" spc="-20" b="0" i="1">
                <a:latin typeface="Bookman Old Style"/>
                <a:cs typeface="Bookman Old Style"/>
              </a:rPr>
              <a:t>T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35" b="0" i="1">
                <a:latin typeface="Bookman Old Style"/>
                <a:cs typeface="Bookman Old Style"/>
              </a:rPr>
              <a:t>B </a:t>
            </a:r>
            <a:r>
              <a:rPr dirty="0" sz="1000" spc="-5">
                <a:latin typeface="Times New Roman"/>
                <a:cs typeface="Times New Roman"/>
              </a:rPr>
              <a:t>lying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the same side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line  </a:t>
            </a:r>
            <a:r>
              <a:rPr dirty="0" sz="1000" spc="30" b="0" i="1">
                <a:latin typeface="Bookman Old Style"/>
                <a:cs typeface="Bookman Old Style"/>
              </a:rPr>
              <a:t>AC</a:t>
            </a:r>
            <a:r>
              <a:rPr dirty="0" sz="1000" spc="3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Then the followings the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equivalent.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825"/>
              </a:spcBef>
            </a:pPr>
            <a:r>
              <a:rPr dirty="0" sz="1000" spc="-5">
                <a:latin typeface="Times New Roman"/>
                <a:cs typeface="Times New Roman"/>
              </a:rPr>
              <a:t>(i) </a:t>
            </a:r>
            <a:r>
              <a:rPr dirty="0" sz="1000" spc="10" b="0" i="1">
                <a:latin typeface="Bookman Old Style"/>
                <a:cs typeface="Bookman Old Style"/>
              </a:rPr>
              <a:t>AT </a:t>
            </a:r>
            <a:r>
              <a:rPr dirty="0" sz="1000" spc="-5">
                <a:latin typeface="Times New Roman"/>
                <a:cs typeface="Times New Roman"/>
              </a:rPr>
              <a:t>is tangent to the circle at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A</a:t>
            </a:r>
            <a:r>
              <a:rPr dirty="0" sz="1000" spc="2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1267467" y="5955841"/>
            <a:ext cx="79502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(ii)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30" b="0" i="1">
                <a:latin typeface="Bookman Old Style"/>
                <a:cs typeface="Bookman Old Style"/>
              </a:rPr>
              <a:t>OA</a:t>
            </a:r>
            <a:r>
              <a:rPr dirty="0" sz="1000" spc="-40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⊥</a:t>
            </a:r>
            <a:r>
              <a:rPr dirty="0" sz="1000" spc="-60">
                <a:latin typeface="Lucida Sans Unicode"/>
                <a:cs typeface="Lucida Sans Unicode"/>
              </a:rPr>
              <a:t> </a:t>
            </a:r>
            <a:r>
              <a:rPr dirty="0" sz="1000" spc="10" b="0" i="1">
                <a:latin typeface="Bookman Old Style"/>
                <a:cs typeface="Bookman Old Style"/>
              </a:rPr>
              <a:t>AT</a:t>
            </a:r>
            <a:r>
              <a:rPr dirty="0" sz="1000" spc="-16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1267467" y="6137198"/>
            <a:ext cx="121412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(iii) </a:t>
            </a:r>
            <a:r>
              <a:rPr dirty="0" sz="1000" spc="5">
                <a:latin typeface="Lucida Sans Unicode"/>
                <a:cs typeface="Lucida Sans Unicode"/>
              </a:rPr>
              <a:t>∠</a:t>
            </a:r>
            <a:r>
              <a:rPr dirty="0" sz="1000" spc="5" b="0" i="1">
                <a:latin typeface="Bookman Old Style"/>
                <a:cs typeface="Bookman Old Style"/>
              </a:rPr>
              <a:t>BAT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20">
                <a:latin typeface="Lucida Sans Unicode"/>
                <a:cs typeface="Lucida Sans Unicode"/>
              </a:rPr>
              <a:t>∠</a:t>
            </a:r>
            <a:r>
              <a:rPr dirty="0" sz="1000" spc="20" b="0" i="1">
                <a:latin typeface="Bookman Old Style"/>
                <a:cs typeface="Bookman Old Style"/>
              </a:rPr>
              <a:t>BCA</a:t>
            </a:r>
            <a:r>
              <a:rPr dirty="0" sz="1000" spc="2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5490473" y="60300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5623064" y="59675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5673353" y="59339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5712976" y="59019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5746507" y="58715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5799847" y="58120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5824230" y="57800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5847090" y="57465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5868427" y="57114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5883667" y="56794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5898907" y="56474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5911096" y="56139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5923290" y="5580433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5933956" y="55408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5940053" y="55072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5946150" y="54722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5949196" y="54371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5952247" y="54021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5952247" y="53716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5888236" y="5091229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5869950" y="5056176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5859284" y="50378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5837947" y="50028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5815087" y="49708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5799847" y="49510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5737364" y="48839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5559053" y="4768139"/>
            <a:ext cx="156210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 </a:t>
            </a:r>
            <a:r>
              <a:rPr dirty="0" baseline="-38888" sz="750" spc="-120">
                <a:latin typeface="Verdana"/>
                <a:cs typeface="Verdana"/>
              </a:rPr>
              <a:t>.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4979933" y="4701087"/>
            <a:ext cx="62547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30">
                <a:latin typeface="Verdana"/>
                <a:cs typeface="Verdana"/>
              </a:rPr>
              <a:t>.</a:t>
            </a:r>
            <a:r>
              <a:rPr dirty="0" baseline="-44444" sz="750" spc="-30">
                <a:latin typeface="Verdana"/>
                <a:cs typeface="Verdana"/>
              </a:rPr>
              <a:t>.</a:t>
            </a:r>
            <a:r>
              <a:rPr dirty="0" baseline="-33333" sz="750" spc="-30">
                <a:latin typeface="Verdana"/>
                <a:cs typeface="Verdana"/>
              </a:rPr>
              <a:t>..</a:t>
            </a:r>
            <a:r>
              <a:rPr dirty="0" baseline="-22222" sz="750" spc="-30">
                <a:latin typeface="Verdana"/>
                <a:cs typeface="Verdana"/>
              </a:rPr>
              <a:t>.</a:t>
            </a: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baseline="-5555" sz="750" spc="-30">
                <a:latin typeface="Verdana"/>
                <a:cs typeface="Verdana"/>
              </a:rPr>
              <a:t>..</a:t>
            </a:r>
            <a:r>
              <a:rPr dirty="0" baseline="-5555" sz="750" spc="-1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......</a:t>
            </a:r>
            <a:r>
              <a:rPr dirty="0" baseline="5555" sz="750" spc="-1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5555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..</a:t>
            </a:r>
            <a:r>
              <a:rPr dirty="0" baseline="-22222" sz="750" spc="-82">
                <a:latin typeface="Verdana"/>
                <a:cs typeface="Verdana"/>
              </a:rPr>
              <a:t>.</a:t>
            </a:r>
            <a:r>
              <a:rPr dirty="0" baseline="-27777" sz="750" spc="-82">
                <a:latin typeface="Verdana"/>
                <a:cs typeface="Verdana"/>
              </a:rPr>
              <a:t>.</a:t>
            </a:r>
            <a:r>
              <a:rPr dirty="0" baseline="-33333" sz="750" spc="-82">
                <a:latin typeface="Verdana"/>
                <a:cs typeface="Verdana"/>
              </a:rPr>
              <a:t>..</a:t>
            </a:r>
            <a:r>
              <a:rPr dirty="0" baseline="-38888" sz="750" spc="-82">
                <a:latin typeface="Verdana"/>
                <a:cs typeface="Verdana"/>
              </a:rPr>
              <a:t>.</a:t>
            </a:r>
            <a:r>
              <a:rPr dirty="0" baseline="-44444" sz="750" spc="-82">
                <a:latin typeface="Verdana"/>
                <a:cs typeface="Verdana"/>
              </a:rPr>
              <a:t>.</a:t>
            </a:r>
            <a:r>
              <a:rPr dirty="0" baseline="-50000" sz="750" spc="-8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4870207" y="4774236"/>
            <a:ext cx="156210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22">
                <a:latin typeface="Verdana"/>
                <a:cs typeface="Verdana"/>
              </a:rPr>
              <a:t>.</a:t>
            </a:r>
            <a:r>
              <a:rPr dirty="0" baseline="-38888" sz="750" spc="-120">
                <a:latin typeface="Verdana"/>
                <a:cs typeface="Verdana"/>
              </a:rPr>
              <a:t> 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4862587" y="48275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4647704" y="5063795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4633987" y="5094276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4620270" y="5127807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4609604" y="5159810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4600456" y="5194858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4586744" y="5263453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4583693" y="5307655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4580647" y="5344242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4580647" y="5374727"/>
            <a:ext cx="5143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4582170" y="54296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4585216" y="54646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4591313" y="54997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4597410" y="55347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4606553" y="5574405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4618747" y="56079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4630936" y="56414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4646176" y="56734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4661416" y="57054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4681230" y="57405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4704090" y="57740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4728473" y="58060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4781813" y="58670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4815344" y="58974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4858013" y="59325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4903733" y="59645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5036324" y="60285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5266447" y="53976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5266447" y="54281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5266447" y="54631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5266447" y="54981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5266447" y="55347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5266447" y="55743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5266447" y="56109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5266447" y="56459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5266447" y="56764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5266447" y="57114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5266447" y="57419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5266447" y="57785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5266447" y="58135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5815486" y="60679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5795271" y="5191689"/>
            <a:ext cx="1778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104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33333" sz="750" spc="-19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5652013" y="5171875"/>
            <a:ext cx="1835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7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baseline="16666" sz="750" spc="7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5508761" y="5133775"/>
            <a:ext cx="45339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baseline="22222" sz="750" spc="7">
                <a:latin typeface="Verdana"/>
                <a:cs typeface="Verdana"/>
              </a:rPr>
              <a:t>.</a:t>
            </a:r>
            <a:r>
              <a:rPr dirty="0" baseline="16666" sz="750" spc="-104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-5555" sz="750">
                <a:latin typeface="Verdana"/>
                <a:cs typeface="Verdana"/>
              </a:rPr>
              <a:t>	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5374647" y="5094152"/>
            <a:ext cx="17018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37">
                <a:latin typeface="Verdana"/>
                <a:cs typeface="Verdana"/>
              </a:rPr>
              <a:t>.</a:t>
            </a:r>
            <a:r>
              <a:rPr dirty="0" baseline="5555" sz="750" spc="-37">
                <a:latin typeface="Verdana"/>
                <a:cs typeface="Verdana"/>
              </a:rPr>
              <a:t>..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baseline="-5555" sz="750" spc="-37">
                <a:latin typeface="Verdana"/>
                <a:cs typeface="Verdana"/>
              </a:rPr>
              <a:t>..</a:t>
            </a:r>
            <a:r>
              <a:rPr dirty="0" baseline="-11111" sz="750" spc="-3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98" name="object 298"/>
          <p:cNvSpPr txBox="1"/>
          <p:nvPr/>
        </p:nvSpPr>
        <p:spPr>
          <a:xfrm>
            <a:off x="5216150" y="5057575"/>
            <a:ext cx="18542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..</a:t>
            </a:r>
            <a:r>
              <a:rPr dirty="0" baseline="-5555" sz="750" spc="-44">
                <a:latin typeface="Verdana"/>
                <a:cs typeface="Verdana"/>
              </a:rPr>
              <a:t>..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baseline="-16666" sz="750" spc="-44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99" name="object 299"/>
          <p:cNvSpPr txBox="1"/>
          <p:nvPr/>
        </p:nvSpPr>
        <p:spPr>
          <a:xfrm>
            <a:off x="5068325" y="5031669"/>
            <a:ext cx="19431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7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baseline="-11111" sz="750" spc="-104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00" name="object 300"/>
          <p:cNvSpPr txBox="1"/>
          <p:nvPr/>
        </p:nvSpPr>
        <p:spPr>
          <a:xfrm>
            <a:off x="4719330" y="4978329"/>
            <a:ext cx="38481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baseline="27777" sz="750" spc="-37">
                <a:latin typeface="Verdana"/>
                <a:cs typeface="Verdana"/>
              </a:rPr>
              <a:t>.</a:t>
            </a:r>
            <a:r>
              <a:rPr dirty="0" baseline="22222" sz="750" spc="-37">
                <a:latin typeface="Verdana"/>
                <a:cs typeface="Verdana"/>
              </a:rPr>
              <a:t>.</a:t>
            </a:r>
            <a:r>
              <a:rPr dirty="0" baseline="16666" sz="750" spc="-37">
                <a:latin typeface="Verdana"/>
                <a:cs typeface="Verdana"/>
              </a:rPr>
              <a:t>..</a:t>
            </a:r>
            <a:r>
              <a:rPr dirty="0" baseline="11111" sz="750" spc="-37">
                <a:latin typeface="Verdana"/>
                <a:cs typeface="Verdana"/>
              </a:rPr>
              <a:t>.</a:t>
            </a:r>
            <a:r>
              <a:rPr dirty="0" baseline="5555" sz="750" spc="-37">
                <a:latin typeface="Verdana"/>
                <a:cs typeface="Verdana"/>
              </a:rPr>
              <a:t>.</a:t>
            </a:r>
            <a:r>
              <a:rPr dirty="0" baseline="5555" sz="750" spc="-202">
                <a:latin typeface="Verdana"/>
                <a:cs typeface="Verdana"/>
              </a:rPr>
              <a:t> 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-5555" sz="750" spc="-30">
                <a:latin typeface="Verdana"/>
                <a:cs typeface="Verdana"/>
              </a:rPr>
              <a:t>..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baseline="-22222" sz="750" spc="-30">
                <a:latin typeface="Verdana"/>
                <a:cs typeface="Verdana"/>
              </a:rPr>
              <a:t>..</a:t>
            </a:r>
            <a:r>
              <a:rPr dirty="0" baseline="-27777" sz="750" spc="-30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4818388" y="51063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4833628" y="51383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4848867" y="51703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4" name="object 304"/>
          <p:cNvSpPr txBox="1"/>
          <p:nvPr/>
        </p:nvSpPr>
        <p:spPr>
          <a:xfrm>
            <a:off x="4862584" y="52023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5" name="object 305"/>
          <p:cNvSpPr txBox="1"/>
          <p:nvPr/>
        </p:nvSpPr>
        <p:spPr>
          <a:xfrm>
            <a:off x="4592836" y="5235886"/>
            <a:ext cx="33591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7180" algn="l"/>
              </a:tabLst>
            </a:pP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6" name="object 306"/>
          <p:cNvSpPr txBox="1"/>
          <p:nvPr/>
        </p:nvSpPr>
        <p:spPr>
          <a:xfrm>
            <a:off x="4893064" y="52678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4908305" y="52998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4923545" y="53318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4938784" y="53639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0" name="object 310"/>
          <p:cNvSpPr txBox="1"/>
          <p:nvPr/>
        </p:nvSpPr>
        <p:spPr>
          <a:xfrm>
            <a:off x="4954025" y="53959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1" name="object 311"/>
          <p:cNvSpPr txBox="1"/>
          <p:nvPr/>
        </p:nvSpPr>
        <p:spPr>
          <a:xfrm>
            <a:off x="4982982" y="54599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2" name="object 312"/>
          <p:cNvSpPr txBox="1"/>
          <p:nvPr/>
        </p:nvSpPr>
        <p:spPr>
          <a:xfrm>
            <a:off x="4998222" y="54934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3" name="object 313"/>
          <p:cNvSpPr txBox="1"/>
          <p:nvPr/>
        </p:nvSpPr>
        <p:spPr>
          <a:xfrm>
            <a:off x="5013462" y="55254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5028701" y="55574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5036322" y="55757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6" name="object 316"/>
          <p:cNvSpPr txBox="1"/>
          <p:nvPr/>
        </p:nvSpPr>
        <p:spPr>
          <a:xfrm>
            <a:off x="5051562" y="56077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7" name="object 317"/>
          <p:cNvSpPr txBox="1"/>
          <p:nvPr/>
        </p:nvSpPr>
        <p:spPr>
          <a:xfrm>
            <a:off x="5066801" y="56397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8" name="object 318"/>
          <p:cNvSpPr txBox="1"/>
          <p:nvPr/>
        </p:nvSpPr>
        <p:spPr>
          <a:xfrm>
            <a:off x="5082042" y="56717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9" name="object 319"/>
          <p:cNvSpPr txBox="1"/>
          <p:nvPr/>
        </p:nvSpPr>
        <p:spPr>
          <a:xfrm>
            <a:off x="5097282" y="57037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0" name="object 320"/>
          <p:cNvSpPr txBox="1"/>
          <p:nvPr/>
        </p:nvSpPr>
        <p:spPr>
          <a:xfrm>
            <a:off x="5112522" y="57357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1" name="object 321"/>
          <p:cNvSpPr txBox="1"/>
          <p:nvPr/>
        </p:nvSpPr>
        <p:spPr>
          <a:xfrm>
            <a:off x="5126234" y="57692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2" name="object 322"/>
          <p:cNvSpPr txBox="1"/>
          <p:nvPr/>
        </p:nvSpPr>
        <p:spPr>
          <a:xfrm>
            <a:off x="5141474" y="58012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3" name="object 323"/>
          <p:cNvSpPr txBox="1"/>
          <p:nvPr/>
        </p:nvSpPr>
        <p:spPr>
          <a:xfrm>
            <a:off x="5156714" y="5848601"/>
            <a:ext cx="1606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 </a:t>
            </a:r>
            <a:r>
              <a:rPr dirty="0" baseline="11111" sz="750" spc="30">
                <a:latin typeface="Verdana"/>
                <a:cs typeface="Verdana"/>
              </a:rPr>
              <a:t> 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27777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24" name="object 324"/>
          <p:cNvSpPr txBox="1"/>
          <p:nvPr/>
        </p:nvSpPr>
        <p:spPr>
          <a:xfrm>
            <a:off x="5171954" y="5865295"/>
            <a:ext cx="14541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25" name="object 325"/>
          <p:cNvSpPr txBox="1"/>
          <p:nvPr/>
        </p:nvSpPr>
        <p:spPr>
          <a:xfrm>
            <a:off x="5187194" y="5897298"/>
            <a:ext cx="1301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5">
                <a:latin typeface="Verdana"/>
                <a:cs typeface="Verdana"/>
              </a:rPr>
              <a:t> </a:t>
            </a:r>
            <a:r>
              <a:rPr dirty="0" baseline="-22222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6" name="object 326"/>
          <p:cNvSpPr txBox="1"/>
          <p:nvPr/>
        </p:nvSpPr>
        <p:spPr>
          <a:xfrm>
            <a:off x="5202434" y="5962832"/>
            <a:ext cx="2355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20"/>
              </a:lnSpc>
            </a:pP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  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30">
                <a:latin typeface="Verdana"/>
                <a:cs typeface="Verdana"/>
              </a:rPr>
              <a:t> </a:t>
            </a:r>
            <a:r>
              <a:rPr dirty="0" baseline="44444" sz="750" spc="22">
                <a:latin typeface="Verdana"/>
                <a:cs typeface="Verdana"/>
              </a:rPr>
              <a:t>.</a:t>
            </a:r>
            <a:endParaRPr baseline="44444" sz="750">
              <a:latin typeface="Verdana"/>
              <a:cs typeface="Verdana"/>
            </a:endParaRPr>
          </a:p>
          <a:p>
            <a:pPr marL="27940">
              <a:lnSpc>
                <a:spcPts val="220"/>
              </a:lnSpc>
            </a:pPr>
            <a:r>
              <a:rPr dirty="0" baseline="-16666" sz="750" spc="22">
                <a:latin typeface="Verdana"/>
                <a:cs typeface="Verdana"/>
              </a:rPr>
              <a:t>.   </a:t>
            </a:r>
            <a:r>
              <a:rPr dirty="0" baseline="-16666" sz="750" spc="14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7" name="object 327"/>
          <p:cNvSpPr txBox="1"/>
          <p:nvPr/>
        </p:nvSpPr>
        <p:spPr>
          <a:xfrm>
            <a:off x="5411225" y="58790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8" name="object 328"/>
          <p:cNvSpPr txBox="1"/>
          <p:nvPr/>
        </p:nvSpPr>
        <p:spPr>
          <a:xfrm>
            <a:off x="5435608" y="58470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9" name="object 329"/>
          <p:cNvSpPr txBox="1"/>
          <p:nvPr/>
        </p:nvSpPr>
        <p:spPr>
          <a:xfrm>
            <a:off x="5459991" y="58150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0" name="object 330"/>
          <p:cNvSpPr txBox="1"/>
          <p:nvPr/>
        </p:nvSpPr>
        <p:spPr>
          <a:xfrm>
            <a:off x="5484374" y="57829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1" name="object 331"/>
          <p:cNvSpPr txBox="1"/>
          <p:nvPr/>
        </p:nvSpPr>
        <p:spPr>
          <a:xfrm>
            <a:off x="5513331" y="57464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2" name="object 332"/>
          <p:cNvSpPr txBox="1"/>
          <p:nvPr/>
        </p:nvSpPr>
        <p:spPr>
          <a:xfrm>
            <a:off x="5537714" y="57144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3" name="object 333"/>
          <p:cNvSpPr txBox="1"/>
          <p:nvPr/>
        </p:nvSpPr>
        <p:spPr>
          <a:xfrm>
            <a:off x="5562102" y="56824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4" name="object 334"/>
          <p:cNvSpPr txBox="1"/>
          <p:nvPr/>
        </p:nvSpPr>
        <p:spPr>
          <a:xfrm>
            <a:off x="5586485" y="56504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5" name="object 335"/>
          <p:cNvSpPr txBox="1"/>
          <p:nvPr/>
        </p:nvSpPr>
        <p:spPr>
          <a:xfrm>
            <a:off x="5610868" y="56184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6" name="object 336"/>
          <p:cNvSpPr txBox="1"/>
          <p:nvPr/>
        </p:nvSpPr>
        <p:spPr>
          <a:xfrm>
            <a:off x="5639825" y="55818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7" name="object 337"/>
          <p:cNvSpPr txBox="1"/>
          <p:nvPr/>
        </p:nvSpPr>
        <p:spPr>
          <a:xfrm>
            <a:off x="5655065" y="55620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8" name="object 338"/>
          <p:cNvSpPr txBox="1"/>
          <p:nvPr/>
        </p:nvSpPr>
        <p:spPr>
          <a:xfrm>
            <a:off x="5679448" y="55300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9" name="object 339"/>
          <p:cNvSpPr txBox="1"/>
          <p:nvPr/>
        </p:nvSpPr>
        <p:spPr>
          <a:xfrm>
            <a:off x="5703831" y="54980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0" name="object 340"/>
          <p:cNvSpPr txBox="1"/>
          <p:nvPr/>
        </p:nvSpPr>
        <p:spPr>
          <a:xfrm>
            <a:off x="5728214" y="54644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1" name="object 341"/>
          <p:cNvSpPr txBox="1"/>
          <p:nvPr/>
        </p:nvSpPr>
        <p:spPr>
          <a:xfrm>
            <a:off x="5752602" y="54324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2" name="object 342"/>
          <p:cNvSpPr txBox="1"/>
          <p:nvPr/>
        </p:nvSpPr>
        <p:spPr>
          <a:xfrm>
            <a:off x="5790702" y="53852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5815085" y="53532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4" name="object 344"/>
          <p:cNvSpPr txBox="1"/>
          <p:nvPr/>
        </p:nvSpPr>
        <p:spPr>
          <a:xfrm>
            <a:off x="5839468" y="5330495"/>
            <a:ext cx="16383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5555" sz="750" spc="37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45" name="object 345"/>
          <p:cNvSpPr txBox="1"/>
          <p:nvPr/>
        </p:nvSpPr>
        <p:spPr>
          <a:xfrm>
            <a:off x="5863851" y="5295446"/>
            <a:ext cx="1365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70">
                <a:latin typeface="Verdana"/>
                <a:cs typeface="Verdana"/>
              </a:rPr>
              <a:t>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22222" sz="750" spc="-11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46" name="object 346"/>
          <p:cNvSpPr txBox="1"/>
          <p:nvPr/>
        </p:nvSpPr>
        <p:spPr>
          <a:xfrm>
            <a:off x="5888234" y="5260393"/>
            <a:ext cx="10731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22222" sz="750" spc="-11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47" name="object 347"/>
          <p:cNvSpPr txBox="1"/>
          <p:nvPr/>
        </p:nvSpPr>
        <p:spPr>
          <a:xfrm>
            <a:off x="5912622" y="5225339"/>
            <a:ext cx="7874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0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48" name="object 348"/>
          <p:cNvSpPr txBox="1"/>
          <p:nvPr/>
        </p:nvSpPr>
        <p:spPr>
          <a:xfrm>
            <a:off x="5889761" y="5187626"/>
            <a:ext cx="19050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-217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 </a:t>
            </a:r>
            <a:r>
              <a:rPr dirty="0" baseline="7936" sz="1050" spc="89" i="1">
                <a:latin typeface="Mathcad UniMath"/>
                <a:cs typeface="Mathcad UniMath"/>
              </a:rPr>
              <a:t>B</a:t>
            </a:r>
            <a:endParaRPr baseline="7936" sz="1050">
              <a:latin typeface="Mathcad UniMath"/>
              <a:cs typeface="Mathcad UniMath"/>
            </a:endParaRPr>
          </a:p>
        </p:txBody>
      </p:sp>
      <p:sp>
        <p:nvSpPr>
          <p:cNvPr id="349" name="object 349"/>
          <p:cNvSpPr txBox="1"/>
          <p:nvPr/>
        </p:nvSpPr>
        <p:spPr>
          <a:xfrm>
            <a:off x="4638555" y="4920926"/>
            <a:ext cx="20193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968" sz="1050" spc="37" i="1">
                <a:latin typeface="Mathcad UniMath"/>
                <a:cs typeface="Mathcad UniMath"/>
              </a:rPr>
              <a:t>C</a:t>
            </a:r>
            <a:r>
              <a:rPr dirty="0" baseline="3968" sz="1050" spc="172" i="1">
                <a:latin typeface="Mathcad UniMath"/>
                <a:cs typeface="Mathcad UniMath"/>
              </a:rPr>
              <a:t> </a:t>
            </a:r>
            <a:r>
              <a:rPr dirty="0" sz="500" spc="-110">
                <a:latin typeface="Verdana"/>
                <a:cs typeface="Verdana"/>
              </a:rPr>
              <a:t>.</a:t>
            </a:r>
            <a:r>
              <a:rPr dirty="0" baseline="22222" sz="750" spc="-16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.</a:t>
            </a:r>
            <a:r>
              <a:rPr dirty="0" baseline="22222" sz="750" spc="-16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.</a:t>
            </a:r>
            <a:r>
              <a:rPr dirty="0" baseline="50000" sz="750" spc="-165">
                <a:latin typeface="Verdana"/>
                <a:cs typeface="Verdana"/>
              </a:rPr>
              <a:t>.</a:t>
            </a:r>
            <a:endParaRPr baseline="50000" sz="750">
              <a:latin typeface="Verdana"/>
              <a:cs typeface="Verdana"/>
            </a:endParaRPr>
          </a:p>
        </p:txBody>
      </p:sp>
      <p:sp>
        <p:nvSpPr>
          <p:cNvPr id="350" name="object 350"/>
          <p:cNvSpPr txBox="1"/>
          <p:nvPr/>
        </p:nvSpPr>
        <p:spPr>
          <a:xfrm>
            <a:off x="5240535" y="6134028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80" i="1">
                <a:latin typeface="Mathcad UniMath"/>
                <a:cs typeface="Mathcad UniMath"/>
              </a:rPr>
              <a:t>A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351" name="object 351"/>
          <p:cNvSpPr txBox="1"/>
          <p:nvPr/>
        </p:nvSpPr>
        <p:spPr>
          <a:xfrm>
            <a:off x="5863852" y="6068494"/>
            <a:ext cx="8509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30" i="1">
                <a:latin typeface="Mathcad UniMath"/>
                <a:cs typeface="Mathcad UniMath"/>
              </a:rPr>
              <a:t>T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352" name="object 352"/>
          <p:cNvSpPr txBox="1"/>
          <p:nvPr/>
        </p:nvSpPr>
        <p:spPr>
          <a:xfrm>
            <a:off x="5168910" y="6042077"/>
            <a:ext cx="27559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2225">
              <a:lnSpc>
                <a:spcPts val="400"/>
              </a:lnSpc>
            </a:pP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 </a:t>
            </a: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baseline="38888" sz="750" spc="22">
                <a:latin typeface="Verdana"/>
                <a:cs typeface="Verdana"/>
              </a:rPr>
              <a:t>.</a:t>
            </a:r>
            <a:r>
              <a:rPr dirty="0" baseline="38888" sz="750" spc="-44">
                <a:latin typeface="Verdana"/>
                <a:cs typeface="Verdana"/>
              </a:rPr>
              <a:t> </a:t>
            </a:r>
            <a:r>
              <a:rPr dirty="0" baseline="22222" sz="750" spc="-240">
                <a:latin typeface="Verdana"/>
                <a:cs typeface="Verdana"/>
              </a:rPr>
              <a:t>.</a:t>
            </a:r>
            <a:r>
              <a:rPr dirty="0" sz="500" spc="-160">
                <a:latin typeface="Verdana"/>
                <a:cs typeface="Verdana"/>
              </a:rPr>
              <a:t>.</a:t>
            </a:r>
            <a:r>
              <a:rPr dirty="0" baseline="5555" sz="750" spc="-240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algn="ctr">
              <a:lnSpc>
                <a:spcPts val="100"/>
              </a:lnSpc>
            </a:pPr>
            <a:r>
              <a:rPr dirty="0" baseline="5555" sz="750" spc="-7">
                <a:latin typeface="Verdana"/>
                <a:cs typeface="Verdana"/>
              </a:rPr>
              <a:t>.</a:t>
            </a:r>
            <a:r>
              <a:rPr dirty="0" sz="500" spc="-5">
                <a:latin typeface="Verdana"/>
                <a:cs typeface="Verdana"/>
              </a:rPr>
              <a:t>..</a:t>
            </a:r>
            <a:r>
              <a:rPr dirty="0" sz="500" spc="-3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209">
                <a:latin typeface="Verdana"/>
                <a:cs typeface="Verdana"/>
              </a:rPr>
              <a:t>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r>
              <a:rPr dirty="0" baseline="33333" sz="750" spc="-4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L="71755">
              <a:lnSpc>
                <a:spcPts val="3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3" name="object 353"/>
          <p:cNvSpPr txBox="1"/>
          <p:nvPr/>
        </p:nvSpPr>
        <p:spPr>
          <a:xfrm>
            <a:off x="5231391" y="5996383"/>
            <a:ext cx="1670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27777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   </a:t>
            </a:r>
            <a:r>
              <a:rPr dirty="0" baseline="5555" sz="750" spc="-1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4" name="object 354"/>
          <p:cNvSpPr txBox="1"/>
          <p:nvPr/>
        </p:nvSpPr>
        <p:spPr>
          <a:xfrm>
            <a:off x="4809246" y="50743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5" name="object 355"/>
          <p:cNvSpPr txBox="1"/>
          <p:nvPr/>
        </p:nvSpPr>
        <p:spPr>
          <a:xfrm>
            <a:off x="4676656" y="5042335"/>
            <a:ext cx="2292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30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56" name="object 356"/>
          <p:cNvSpPr txBox="1"/>
          <p:nvPr/>
        </p:nvSpPr>
        <p:spPr>
          <a:xfrm>
            <a:off x="4694947" y="5010332"/>
            <a:ext cx="2343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9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57" name="object 357"/>
          <p:cNvSpPr txBox="1"/>
          <p:nvPr/>
        </p:nvSpPr>
        <p:spPr>
          <a:xfrm>
            <a:off x="4967742" y="5275509"/>
            <a:ext cx="324485" cy="437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273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1700" spc="-935">
                <a:latin typeface="Lucida Sans Unicode"/>
                <a:cs typeface="Lucida Sans Unicode"/>
              </a:rPr>
              <a:t>·</a:t>
            </a:r>
            <a:endParaRPr sz="1700">
              <a:latin typeface="Lucida Sans Unicode"/>
              <a:cs typeface="Lucida Sans Unicode"/>
            </a:endParaRPr>
          </a:p>
        </p:txBody>
      </p:sp>
      <p:sp>
        <p:nvSpPr>
          <p:cNvPr id="358" name="object 358"/>
          <p:cNvSpPr txBox="1"/>
          <p:nvPr/>
        </p:nvSpPr>
        <p:spPr>
          <a:xfrm>
            <a:off x="5239011" y="5317164"/>
            <a:ext cx="10287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0" i="1">
                <a:latin typeface="Mathcad UniMath"/>
                <a:cs typeface="Mathcad UniMath"/>
              </a:rPr>
              <a:t>O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359" name="object 359"/>
          <p:cNvSpPr txBox="1"/>
          <p:nvPr/>
        </p:nvSpPr>
        <p:spPr>
          <a:xfrm>
            <a:off x="5019554" y="6234610"/>
            <a:ext cx="54610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10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7.8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60" name="object 360"/>
          <p:cNvSpPr txBox="1"/>
          <p:nvPr/>
        </p:nvSpPr>
        <p:spPr>
          <a:xfrm>
            <a:off x="1267463" y="6763436"/>
            <a:ext cx="2586990" cy="1158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b="1">
                <a:latin typeface="Times New Roman"/>
                <a:cs typeface="Times New Roman"/>
              </a:rPr>
              <a:t>9.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75" b="0" i="1">
                <a:latin typeface="Bookman Old Style"/>
                <a:cs typeface="Bookman Old Style"/>
              </a:rPr>
              <a:t>PS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80" b="0" i="1">
                <a:latin typeface="Bookman Old Style"/>
                <a:cs typeface="Bookman Old Style"/>
              </a:rPr>
              <a:t>PT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tangents to the circle.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Then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  <a:buFont typeface="Times New Roman"/>
              <a:buAutoNum type="romanLcParenBoth"/>
              <a:tabLst>
                <a:tab pos="163830" algn="l"/>
              </a:tabLst>
            </a:pPr>
            <a:r>
              <a:rPr dirty="0" sz="1000" spc="75" b="0" i="1">
                <a:latin typeface="Bookman Old Style"/>
                <a:cs typeface="Bookman Old Style"/>
              </a:rPr>
              <a:t>PS</a:t>
            </a:r>
            <a:r>
              <a:rPr dirty="0" sz="1000" spc="-1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80">
                <a:latin typeface="Tahoma"/>
                <a:cs typeface="Tahoma"/>
              </a:rPr>
              <a:t> </a:t>
            </a:r>
            <a:r>
              <a:rPr dirty="0" sz="1000" spc="80" b="0" i="1">
                <a:latin typeface="Bookman Old Style"/>
                <a:cs typeface="Bookman Old Style"/>
              </a:rPr>
              <a:t>PT</a:t>
            </a:r>
            <a:r>
              <a:rPr dirty="0" sz="1000" spc="-17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  <a:p>
            <a:pPr marL="198120" indent="-185420">
              <a:lnSpc>
                <a:spcPct val="100000"/>
              </a:lnSpc>
              <a:spcBef>
                <a:spcPts val="240"/>
              </a:spcBef>
              <a:buFont typeface="Times New Roman"/>
              <a:buAutoNum type="romanLcParenBoth"/>
              <a:tabLst>
                <a:tab pos="198755" algn="l"/>
              </a:tabLst>
            </a:pPr>
            <a:r>
              <a:rPr dirty="0" sz="1000" spc="25" b="0" i="1">
                <a:latin typeface="Bookman Old Style"/>
                <a:cs typeface="Bookman Old Style"/>
              </a:rPr>
              <a:t>OP </a:t>
            </a:r>
            <a:r>
              <a:rPr dirty="0" sz="1000" spc="-5">
                <a:latin typeface="Times New Roman"/>
                <a:cs typeface="Times New Roman"/>
              </a:rPr>
              <a:t>bisects </a:t>
            </a:r>
            <a:r>
              <a:rPr dirty="0" sz="1000" spc="25">
                <a:latin typeface="Lucida Sans Unicode"/>
                <a:cs typeface="Lucida Sans Unicode"/>
              </a:rPr>
              <a:t>∠</a:t>
            </a:r>
            <a:r>
              <a:rPr dirty="0" sz="1000" spc="25" b="0" i="1">
                <a:latin typeface="Bookman Old Style"/>
                <a:cs typeface="Bookman Old Style"/>
              </a:rPr>
              <a:t>SPT</a:t>
            </a:r>
            <a:endParaRPr sz="1000">
              <a:latin typeface="Bookman Old Style"/>
              <a:cs typeface="Bookman Old Style"/>
            </a:endParaRPr>
          </a:p>
          <a:p>
            <a:pPr marL="233679" indent="-220979">
              <a:lnSpc>
                <a:spcPct val="100000"/>
              </a:lnSpc>
              <a:spcBef>
                <a:spcPts val="225"/>
              </a:spcBef>
              <a:buFont typeface="Times New Roman"/>
              <a:buAutoNum type="romanLcParenBoth"/>
              <a:tabLst>
                <a:tab pos="233679" algn="l"/>
              </a:tabLst>
            </a:pPr>
            <a:r>
              <a:rPr dirty="0" sz="1000" spc="25" b="0" i="1">
                <a:latin typeface="Bookman Old Style"/>
                <a:cs typeface="Bookman Old Style"/>
              </a:rPr>
              <a:t>OP </a:t>
            </a:r>
            <a:r>
              <a:rPr dirty="0" sz="1000" spc="-5">
                <a:latin typeface="Times New Roman"/>
                <a:cs typeface="Times New Roman"/>
              </a:rPr>
              <a:t>bisects </a:t>
            </a:r>
            <a:r>
              <a:rPr dirty="0" sz="1000">
                <a:latin typeface="Lucida Sans Unicode"/>
                <a:cs typeface="Lucida Sans Unicode"/>
              </a:rPr>
              <a:t>∠</a:t>
            </a:r>
            <a:r>
              <a:rPr dirty="0" sz="1000" b="0" i="1">
                <a:latin typeface="Bookman Old Style"/>
                <a:cs typeface="Bookman Old Style"/>
              </a:rPr>
              <a:t>SOP</a:t>
            </a:r>
            <a:endParaRPr sz="1000">
              <a:latin typeface="Bookman Old Style"/>
              <a:cs typeface="Bookman Old Style"/>
            </a:endParaRPr>
          </a:p>
          <a:p>
            <a:pPr marL="12700" marR="5080">
              <a:lnSpc>
                <a:spcPct val="120000"/>
              </a:lnSpc>
              <a:buFont typeface="Times New Roman"/>
              <a:buAutoNum type="romanLcParenBoth"/>
              <a:tabLst>
                <a:tab pos="240029" algn="l"/>
              </a:tabLst>
            </a:pPr>
            <a:r>
              <a:rPr dirty="0" sz="1000" spc="25" b="0" i="1">
                <a:latin typeface="Bookman Old Style"/>
                <a:cs typeface="Bookman Old Style"/>
              </a:rPr>
              <a:t>OP </a:t>
            </a:r>
            <a:r>
              <a:rPr dirty="0" sz="1000" spc="-5">
                <a:latin typeface="Times New Roman"/>
                <a:cs typeface="Times New Roman"/>
              </a:rPr>
              <a:t>is the perpendicular bisector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 spc="-10">
                <a:latin typeface="Times New Roman"/>
                <a:cs typeface="Times New Roman"/>
              </a:rPr>
              <a:t>seg-  </a:t>
            </a:r>
            <a:r>
              <a:rPr dirty="0" sz="1000">
                <a:latin typeface="Times New Roman"/>
                <a:cs typeface="Times New Roman"/>
              </a:rPr>
              <a:t>ment </a:t>
            </a:r>
            <a:r>
              <a:rPr dirty="0" sz="1000" spc="5" b="0" i="1">
                <a:latin typeface="Bookman Old Style"/>
                <a:cs typeface="Bookman Old Style"/>
              </a:rPr>
              <a:t>ST</a:t>
            </a:r>
            <a:r>
              <a:rPr dirty="0" sz="1000" spc="-26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61" name="object 361"/>
          <p:cNvSpPr txBox="1"/>
          <p:nvPr/>
        </p:nvSpPr>
        <p:spPr>
          <a:xfrm>
            <a:off x="5313680" y="73892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5328920" y="73572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5342637" y="73252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5354826" y="72917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5" name="object 365"/>
          <p:cNvSpPr txBox="1"/>
          <p:nvPr/>
        </p:nvSpPr>
        <p:spPr>
          <a:xfrm>
            <a:off x="5365497" y="72582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5373117" y="72231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7" name="object 367"/>
          <p:cNvSpPr txBox="1"/>
          <p:nvPr/>
        </p:nvSpPr>
        <p:spPr>
          <a:xfrm>
            <a:off x="5379214" y="71896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8" name="object 368"/>
          <p:cNvSpPr txBox="1"/>
          <p:nvPr/>
        </p:nvSpPr>
        <p:spPr>
          <a:xfrm>
            <a:off x="5383783" y="71530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9" name="object 369"/>
          <p:cNvSpPr txBox="1"/>
          <p:nvPr/>
        </p:nvSpPr>
        <p:spPr>
          <a:xfrm>
            <a:off x="5385306" y="71180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0" name="object 370"/>
          <p:cNvSpPr txBox="1"/>
          <p:nvPr/>
        </p:nvSpPr>
        <p:spPr>
          <a:xfrm>
            <a:off x="5382260" y="7057064"/>
            <a:ext cx="539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71" name="object 371"/>
          <p:cNvSpPr txBox="1"/>
          <p:nvPr/>
        </p:nvSpPr>
        <p:spPr>
          <a:xfrm>
            <a:off x="5377686" y="7012867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72" name="object 372"/>
          <p:cNvSpPr txBox="1"/>
          <p:nvPr/>
        </p:nvSpPr>
        <p:spPr>
          <a:xfrm>
            <a:off x="5371594" y="6977813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73" name="object 373"/>
          <p:cNvSpPr txBox="1"/>
          <p:nvPr/>
        </p:nvSpPr>
        <p:spPr>
          <a:xfrm>
            <a:off x="5362446" y="6942764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74" name="object 374"/>
          <p:cNvSpPr txBox="1"/>
          <p:nvPr/>
        </p:nvSpPr>
        <p:spPr>
          <a:xfrm>
            <a:off x="5351780" y="6909233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75" name="object 375"/>
          <p:cNvSpPr txBox="1"/>
          <p:nvPr/>
        </p:nvSpPr>
        <p:spPr>
          <a:xfrm>
            <a:off x="5339586" y="6877230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76" name="object 376"/>
          <p:cNvSpPr txBox="1"/>
          <p:nvPr/>
        </p:nvSpPr>
        <p:spPr>
          <a:xfrm>
            <a:off x="5306060" y="6808650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77" name="object 377"/>
          <p:cNvSpPr txBox="1"/>
          <p:nvPr/>
        </p:nvSpPr>
        <p:spPr>
          <a:xfrm>
            <a:off x="4448046" y="6587670"/>
            <a:ext cx="116839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78" name="object 378"/>
          <p:cNvSpPr txBox="1"/>
          <p:nvPr/>
        </p:nvSpPr>
        <p:spPr>
          <a:xfrm>
            <a:off x="4420616" y="66410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9" name="object 379"/>
          <p:cNvSpPr txBox="1"/>
          <p:nvPr/>
        </p:nvSpPr>
        <p:spPr>
          <a:xfrm>
            <a:off x="4374897" y="66806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0" name="object 380"/>
          <p:cNvSpPr txBox="1"/>
          <p:nvPr/>
        </p:nvSpPr>
        <p:spPr>
          <a:xfrm>
            <a:off x="4347463" y="67111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1" name="object 381"/>
          <p:cNvSpPr txBox="1"/>
          <p:nvPr/>
        </p:nvSpPr>
        <p:spPr>
          <a:xfrm>
            <a:off x="4312414" y="67537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2" name="object 382"/>
          <p:cNvSpPr txBox="1"/>
          <p:nvPr/>
        </p:nvSpPr>
        <p:spPr>
          <a:xfrm>
            <a:off x="4289554" y="67873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3" name="object 383"/>
          <p:cNvSpPr txBox="1"/>
          <p:nvPr/>
        </p:nvSpPr>
        <p:spPr>
          <a:xfrm>
            <a:off x="4262120" y="681322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4" name="object 384"/>
          <p:cNvSpPr txBox="1"/>
          <p:nvPr/>
        </p:nvSpPr>
        <p:spPr>
          <a:xfrm>
            <a:off x="4246880" y="684522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5" name="object 385"/>
          <p:cNvSpPr txBox="1"/>
          <p:nvPr/>
        </p:nvSpPr>
        <p:spPr>
          <a:xfrm>
            <a:off x="4233162" y="6877230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6" name="object 386"/>
          <p:cNvSpPr txBox="1"/>
          <p:nvPr/>
        </p:nvSpPr>
        <p:spPr>
          <a:xfrm>
            <a:off x="4222496" y="6909233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7" name="object 387"/>
          <p:cNvSpPr txBox="1"/>
          <p:nvPr/>
        </p:nvSpPr>
        <p:spPr>
          <a:xfrm>
            <a:off x="4213354" y="6944287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8" name="object 388"/>
          <p:cNvSpPr txBox="1"/>
          <p:nvPr/>
        </p:nvSpPr>
        <p:spPr>
          <a:xfrm>
            <a:off x="4205733" y="6977813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9" name="object 389"/>
          <p:cNvSpPr txBox="1"/>
          <p:nvPr/>
        </p:nvSpPr>
        <p:spPr>
          <a:xfrm>
            <a:off x="4199637" y="7012862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0" name="object 390"/>
          <p:cNvSpPr txBox="1"/>
          <p:nvPr/>
        </p:nvSpPr>
        <p:spPr>
          <a:xfrm>
            <a:off x="4198113" y="7047911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1" name="object 391"/>
          <p:cNvSpPr txBox="1"/>
          <p:nvPr/>
        </p:nvSpPr>
        <p:spPr>
          <a:xfrm>
            <a:off x="4196586" y="71088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2" name="object 392"/>
          <p:cNvSpPr txBox="1"/>
          <p:nvPr/>
        </p:nvSpPr>
        <p:spPr>
          <a:xfrm>
            <a:off x="4198113" y="71438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3" name="object 393"/>
          <p:cNvSpPr txBox="1"/>
          <p:nvPr/>
        </p:nvSpPr>
        <p:spPr>
          <a:xfrm>
            <a:off x="4201160" y="71789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4" name="object 394"/>
          <p:cNvSpPr txBox="1"/>
          <p:nvPr/>
        </p:nvSpPr>
        <p:spPr>
          <a:xfrm>
            <a:off x="4205733" y="72139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5" name="object 395"/>
          <p:cNvSpPr txBox="1"/>
          <p:nvPr/>
        </p:nvSpPr>
        <p:spPr>
          <a:xfrm>
            <a:off x="4213354" y="72490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6" name="object 396"/>
          <p:cNvSpPr txBox="1"/>
          <p:nvPr/>
        </p:nvSpPr>
        <p:spPr>
          <a:xfrm>
            <a:off x="4224020" y="72825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7" name="object 397"/>
          <p:cNvSpPr txBox="1"/>
          <p:nvPr/>
        </p:nvSpPr>
        <p:spPr>
          <a:xfrm>
            <a:off x="4234686" y="73160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8" name="object 398"/>
          <p:cNvSpPr txBox="1"/>
          <p:nvPr/>
        </p:nvSpPr>
        <p:spPr>
          <a:xfrm>
            <a:off x="4248403" y="73496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9" name="object 399"/>
          <p:cNvSpPr txBox="1"/>
          <p:nvPr/>
        </p:nvSpPr>
        <p:spPr>
          <a:xfrm>
            <a:off x="4263643" y="73816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0" name="object 400"/>
          <p:cNvSpPr txBox="1"/>
          <p:nvPr/>
        </p:nvSpPr>
        <p:spPr>
          <a:xfrm>
            <a:off x="4283457" y="74166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1" name="object 401"/>
          <p:cNvSpPr txBox="1"/>
          <p:nvPr/>
        </p:nvSpPr>
        <p:spPr>
          <a:xfrm>
            <a:off x="4306316" y="74502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2" name="object 402"/>
          <p:cNvSpPr txBox="1"/>
          <p:nvPr/>
        </p:nvSpPr>
        <p:spPr>
          <a:xfrm>
            <a:off x="4330700" y="7489831"/>
            <a:ext cx="102870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87">
                <a:latin typeface="Verdana"/>
                <a:cs typeface="Verdana"/>
              </a:rPr>
              <a:t> 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403" name="object 403"/>
          <p:cNvSpPr txBox="1"/>
          <p:nvPr/>
        </p:nvSpPr>
        <p:spPr>
          <a:xfrm>
            <a:off x="4425186" y="75736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4" name="object 404"/>
          <p:cNvSpPr txBox="1"/>
          <p:nvPr/>
        </p:nvSpPr>
        <p:spPr>
          <a:xfrm>
            <a:off x="4473957" y="76087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5" name="object 405"/>
          <p:cNvSpPr txBox="1"/>
          <p:nvPr/>
        </p:nvSpPr>
        <p:spPr>
          <a:xfrm>
            <a:off x="4536440" y="76437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6" name="object 406"/>
          <p:cNvSpPr txBox="1"/>
          <p:nvPr/>
        </p:nvSpPr>
        <p:spPr>
          <a:xfrm>
            <a:off x="4626357" y="76772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7" name="object 407"/>
          <p:cNvSpPr txBox="1"/>
          <p:nvPr/>
        </p:nvSpPr>
        <p:spPr>
          <a:xfrm>
            <a:off x="4786382" y="77001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8" name="object 408"/>
          <p:cNvSpPr txBox="1"/>
          <p:nvPr/>
        </p:nvSpPr>
        <p:spPr>
          <a:xfrm>
            <a:off x="5380924" y="7105785"/>
            <a:ext cx="298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5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9" name="object 409"/>
          <p:cNvSpPr txBox="1"/>
          <p:nvPr/>
        </p:nvSpPr>
        <p:spPr>
          <a:xfrm>
            <a:off x="5088123" y="68146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0" name="object 410"/>
          <p:cNvSpPr txBox="1"/>
          <p:nvPr/>
        </p:nvSpPr>
        <p:spPr>
          <a:xfrm>
            <a:off x="5088123" y="68847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1" name="object 411"/>
          <p:cNvSpPr txBox="1"/>
          <p:nvPr/>
        </p:nvSpPr>
        <p:spPr>
          <a:xfrm>
            <a:off x="5088123" y="69213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2" name="object 412"/>
          <p:cNvSpPr txBox="1"/>
          <p:nvPr/>
        </p:nvSpPr>
        <p:spPr>
          <a:xfrm>
            <a:off x="5088123" y="69563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3" name="object 413"/>
          <p:cNvSpPr txBox="1"/>
          <p:nvPr/>
        </p:nvSpPr>
        <p:spPr>
          <a:xfrm>
            <a:off x="5088123" y="69914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4" name="object 414"/>
          <p:cNvSpPr txBox="1"/>
          <p:nvPr/>
        </p:nvSpPr>
        <p:spPr>
          <a:xfrm>
            <a:off x="5088123" y="70264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5" name="object 415"/>
          <p:cNvSpPr txBox="1"/>
          <p:nvPr/>
        </p:nvSpPr>
        <p:spPr>
          <a:xfrm>
            <a:off x="5088123" y="71697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6" name="object 416"/>
          <p:cNvSpPr txBox="1"/>
          <p:nvPr/>
        </p:nvSpPr>
        <p:spPr>
          <a:xfrm>
            <a:off x="5088123" y="72047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7" name="object 417"/>
          <p:cNvSpPr txBox="1"/>
          <p:nvPr/>
        </p:nvSpPr>
        <p:spPr>
          <a:xfrm>
            <a:off x="5088123" y="7250490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18" name="object 418"/>
          <p:cNvSpPr txBox="1"/>
          <p:nvPr/>
        </p:nvSpPr>
        <p:spPr>
          <a:xfrm>
            <a:off x="5088123" y="73114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9" name="object 419"/>
          <p:cNvSpPr txBox="1"/>
          <p:nvPr/>
        </p:nvSpPr>
        <p:spPr>
          <a:xfrm>
            <a:off x="5088123" y="734653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0" name="object 420"/>
          <p:cNvSpPr txBox="1"/>
          <p:nvPr/>
        </p:nvSpPr>
        <p:spPr>
          <a:xfrm>
            <a:off x="5088123" y="74181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1" name="object 421"/>
          <p:cNvSpPr txBox="1"/>
          <p:nvPr/>
        </p:nvSpPr>
        <p:spPr>
          <a:xfrm>
            <a:off x="5050023" y="6657733"/>
            <a:ext cx="895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22" name="object 422"/>
          <p:cNvSpPr txBox="1"/>
          <p:nvPr/>
        </p:nvSpPr>
        <p:spPr>
          <a:xfrm>
            <a:off x="5030214" y="6692787"/>
            <a:ext cx="10922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23" name="object 423"/>
          <p:cNvSpPr txBox="1"/>
          <p:nvPr/>
        </p:nvSpPr>
        <p:spPr>
          <a:xfrm>
            <a:off x="4999734" y="6723267"/>
            <a:ext cx="1397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 </a:t>
            </a:r>
            <a:r>
              <a:rPr dirty="0" sz="500" spc="-15">
                <a:latin typeface="Verdana"/>
                <a:cs typeface="Verdana"/>
              </a:rPr>
              <a:t> </a:t>
            </a:r>
            <a:r>
              <a:rPr dirty="0" baseline="-16666" sz="750" spc="-127">
                <a:latin typeface="Verdana"/>
                <a:cs typeface="Verdana"/>
              </a:rPr>
              <a:t>.</a:t>
            </a:r>
            <a:r>
              <a:rPr dirty="0" baseline="11111" sz="750" spc="-127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24" name="object 424"/>
          <p:cNvSpPr txBox="1"/>
          <p:nvPr/>
        </p:nvSpPr>
        <p:spPr>
          <a:xfrm>
            <a:off x="4989063" y="6762890"/>
            <a:ext cx="15049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25" name="object 425"/>
          <p:cNvSpPr txBox="1"/>
          <p:nvPr/>
        </p:nvSpPr>
        <p:spPr>
          <a:xfrm>
            <a:off x="4969254" y="67979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6" name="object 426"/>
          <p:cNvSpPr txBox="1"/>
          <p:nvPr/>
        </p:nvSpPr>
        <p:spPr>
          <a:xfrm>
            <a:off x="4950963" y="68284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7" name="object 427"/>
          <p:cNvSpPr txBox="1"/>
          <p:nvPr/>
        </p:nvSpPr>
        <p:spPr>
          <a:xfrm>
            <a:off x="4931154" y="68634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8" name="object 428"/>
          <p:cNvSpPr txBox="1"/>
          <p:nvPr/>
        </p:nvSpPr>
        <p:spPr>
          <a:xfrm>
            <a:off x="4900674" y="6893953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9" name="object 429"/>
          <p:cNvSpPr txBox="1"/>
          <p:nvPr/>
        </p:nvSpPr>
        <p:spPr>
          <a:xfrm>
            <a:off x="4890003" y="69335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0" name="object 430"/>
          <p:cNvSpPr txBox="1"/>
          <p:nvPr/>
        </p:nvSpPr>
        <p:spPr>
          <a:xfrm>
            <a:off x="4870194" y="69686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1" name="object 431"/>
          <p:cNvSpPr txBox="1"/>
          <p:nvPr/>
        </p:nvSpPr>
        <p:spPr>
          <a:xfrm>
            <a:off x="4839714" y="7000633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2" name="object 432"/>
          <p:cNvSpPr txBox="1"/>
          <p:nvPr/>
        </p:nvSpPr>
        <p:spPr>
          <a:xfrm>
            <a:off x="4829043" y="70402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3" name="object 433"/>
          <p:cNvSpPr txBox="1"/>
          <p:nvPr/>
        </p:nvSpPr>
        <p:spPr>
          <a:xfrm>
            <a:off x="4821423" y="71591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4" name="object 434"/>
          <p:cNvSpPr txBox="1"/>
          <p:nvPr/>
        </p:nvSpPr>
        <p:spPr>
          <a:xfrm>
            <a:off x="4841237" y="71941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5" name="object 435"/>
          <p:cNvSpPr txBox="1"/>
          <p:nvPr/>
        </p:nvSpPr>
        <p:spPr>
          <a:xfrm>
            <a:off x="4862574" y="72292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6" name="object 436"/>
          <p:cNvSpPr txBox="1"/>
          <p:nvPr/>
        </p:nvSpPr>
        <p:spPr>
          <a:xfrm>
            <a:off x="4882383" y="72642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7" name="object 437"/>
          <p:cNvSpPr txBox="1"/>
          <p:nvPr/>
        </p:nvSpPr>
        <p:spPr>
          <a:xfrm>
            <a:off x="4902197" y="72993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8" name="object 438"/>
          <p:cNvSpPr txBox="1"/>
          <p:nvPr/>
        </p:nvSpPr>
        <p:spPr>
          <a:xfrm>
            <a:off x="4923534" y="73343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9" name="object 439"/>
          <p:cNvSpPr txBox="1"/>
          <p:nvPr/>
        </p:nvSpPr>
        <p:spPr>
          <a:xfrm>
            <a:off x="4943343" y="73694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0" name="object 440"/>
          <p:cNvSpPr txBox="1"/>
          <p:nvPr/>
        </p:nvSpPr>
        <p:spPr>
          <a:xfrm>
            <a:off x="4963157" y="74044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1" name="object 441"/>
          <p:cNvSpPr txBox="1"/>
          <p:nvPr/>
        </p:nvSpPr>
        <p:spPr>
          <a:xfrm>
            <a:off x="4984494" y="7439547"/>
            <a:ext cx="15494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baseline="-5555" sz="750" spc="-179">
                <a:latin typeface="Verdana"/>
                <a:cs typeface="Verdana"/>
              </a:rPr>
              <a:t>.</a:t>
            </a:r>
            <a:r>
              <a:rPr dirty="0" baseline="11111" sz="750" spc="-179">
                <a:latin typeface="Verdana"/>
                <a:cs typeface="Verdana"/>
              </a:rPr>
              <a:t>.</a:t>
            </a:r>
            <a:r>
              <a:rPr dirty="0" baseline="-11111" sz="750" spc="-179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42" name="object 442"/>
          <p:cNvSpPr txBox="1"/>
          <p:nvPr/>
        </p:nvSpPr>
        <p:spPr>
          <a:xfrm>
            <a:off x="5004303" y="7488313"/>
            <a:ext cx="1352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292">
                <a:latin typeface="Verdana"/>
                <a:cs typeface="Verdana"/>
              </a:rPr>
              <a:t> </a:t>
            </a:r>
            <a:r>
              <a:rPr dirty="0" baseline="27777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43" name="object 443"/>
          <p:cNvSpPr txBox="1"/>
          <p:nvPr/>
        </p:nvSpPr>
        <p:spPr>
          <a:xfrm>
            <a:off x="5042403" y="7559964"/>
            <a:ext cx="971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-165">
                <a:latin typeface="Verdana"/>
                <a:cs typeface="Verdana"/>
              </a:rPr>
              <a:t>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44" name="object 444"/>
          <p:cNvSpPr txBox="1"/>
          <p:nvPr/>
        </p:nvSpPr>
        <p:spPr>
          <a:xfrm>
            <a:off x="5092697" y="7617853"/>
            <a:ext cx="679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45" name="object 445"/>
          <p:cNvSpPr txBox="1"/>
          <p:nvPr/>
        </p:nvSpPr>
        <p:spPr>
          <a:xfrm>
            <a:off x="5062217" y="7576707"/>
            <a:ext cx="15621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23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6" name="object 446"/>
          <p:cNvSpPr txBox="1"/>
          <p:nvPr/>
        </p:nvSpPr>
        <p:spPr>
          <a:xfrm>
            <a:off x="5258814" y="75218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7" name="object 447"/>
          <p:cNvSpPr txBox="1"/>
          <p:nvPr/>
        </p:nvSpPr>
        <p:spPr>
          <a:xfrm>
            <a:off x="5022594" y="7508167"/>
            <a:ext cx="32258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-16666" sz="750" spc="22">
                <a:latin typeface="Verdana"/>
                <a:cs typeface="Verdana"/>
              </a:rPr>
              <a:t>.    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16666" sz="750" spc="-30">
                <a:latin typeface="Verdana"/>
                <a:cs typeface="Verdana"/>
              </a:rPr>
              <a:t>.</a:t>
            </a:r>
            <a:r>
              <a:rPr dirty="0" baseline="16666" sz="750" spc="-2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48" name="object 448"/>
          <p:cNvSpPr txBox="1"/>
          <p:nvPr/>
        </p:nvSpPr>
        <p:spPr>
          <a:xfrm>
            <a:off x="5269483" y="7457873"/>
            <a:ext cx="12446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0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49" name="object 449"/>
          <p:cNvSpPr txBox="1"/>
          <p:nvPr/>
        </p:nvSpPr>
        <p:spPr>
          <a:xfrm>
            <a:off x="5292343" y="7424346"/>
            <a:ext cx="16256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50" name="object 450"/>
          <p:cNvSpPr txBox="1"/>
          <p:nvPr/>
        </p:nvSpPr>
        <p:spPr>
          <a:xfrm>
            <a:off x="5466077" y="74029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1" name="object 451"/>
          <p:cNvSpPr txBox="1"/>
          <p:nvPr/>
        </p:nvSpPr>
        <p:spPr>
          <a:xfrm>
            <a:off x="5522463" y="73694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2" name="object 452"/>
          <p:cNvSpPr txBox="1"/>
          <p:nvPr/>
        </p:nvSpPr>
        <p:spPr>
          <a:xfrm>
            <a:off x="5584951" y="73343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3" name="object 453"/>
          <p:cNvSpPr txBox="1"/>
          <p:nvPr/>
        </p:nvSpPr>
        <p:spPr>
          <a:xfrm>
            <a:off x="5645911" y="72978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4" name="object 454"/>
          <p:cNvSpPr txBox="1"/>
          <p:nvPr/>
        </p:nvSpPr>
        <p:spPr>
          <a:xfrm>
            <a:off x="5706871" y="72627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5" name="object 455"/>
          <p:cNvSpPr txBox="1"/>
          <p:nvPr/>
        </p:nvSpPr>
        <p:spPr>
          <a:xfrm>
            <a:off x="5769354" y="72277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6" name="object 456"/>
          <p:cNvSpPr txBox="1"/>
          <p:nvPr/>
        </p:nvSpPr>
        <p:spPr>
          <a:xfrm>
            <a:off x="5821171" y="71972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7" name="object 457"/>
          <p:cNvSpPr txBox="1"/>
          <p:nvPr/>
        </p:nvSpPr>
        <p:spPr>
          <a:xfrm>
            <a:off x="5883654" y="71621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8" name="object 458"/>
          <p:cNvSpPr txBox="1"/>
          <p:nvPr/>
        </p:nvSpPr>
        <p:spPr>
          <a:xfrm>
            <a:off x="5385306" y="7093596"/>
            <a:ext cx="64579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1025" algn="l"/>
              </a:tabLst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	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59" name="object 459"/>
          <p:cNvSpPr txBox="1"/>
          <p:nvPr/>
        </p:nvSpPr>
        <p:spPr>
          <a:xfrm>
            <a:off x="5891274" y="7063116"/>
            <a:ext cx="1047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60" name="object 460"/>
          <p:cNvSpPr txBox="1"/>
          <p:nvPr/>
        </p:nvSpPr>
        <p:spPr>
          <a:xfrm>
            <a:off x="5786117" y="7021969"/>
            <a:ext cx="15176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11111" sz="750" spc="-15">
                <a:latin typeface="Verdana"/>
                <a:cs typeface="Verdana"/>
              </a:rPr>
              <a:t>.</a:t>
            </a:r>
            <a:r>
              <a:rPr dirty="0" sz="500" spc="-26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461" name="object 461"/>
          <p:cNvSpPr txBox="1"/>
          <p:nvPr/>
        </p:nvSpPr>
        <p:spPr>
          <a:xfrm>
            <a:off x="5711440" y="6980823"/>
            <a:ext cx="1047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2" name="object 462"/>
          <p:cNvSpPr txBox="1"/>
          <p:nvPr/>
        </p:nvSpPr>
        <p:spPr>
          <a:xfrm>
            <a:off x="5662674" y="6930529"/>
            <a:ext cx="908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63" name="object 463"/>
          <p:cNvSpPr txBox="1"/>
          <p:nvPr/>
        </p:nvSpPr>
        <p:spPr>
          <a:xfrm>
            <a:off x="5592571" y="6890906"/>
            <a:ext cx="1047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64" name="object 464"/>
          <p:cNvSpPr txBox="1"/>
          <p:nvPr/>
        </p:nvSpPr>
        <p:spPr>
          <a:xfrm>
            <a:off x="5324346" y="6849755"/>
            <a:ext cx="31496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4154" algn="l"/>
              </a:tabLst>
            </a:pP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465" name="object 465"/>
          <p:cNvSpPr txBox="1"/>
          <p:nvPr/>
        </p:nvSpPr>
        <p:spPr>
          <a:xfrm>
            <a:off x="5482840" y="6826895"/>
            <a:ext cx="908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66" name="object 466"/>
          <p:cNvSpPr txBox="1"/>
          <p:nvPr/>
        </p:nvSpPr>
        <p:spPr>
          <a:xfrm>
            <a:off x="5295394" y="6790364"/>
            <a:ext cx="21717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30">
                <a:latin typeface="Verdana"/>
                <a:cs typeface="Verdana"/>
              </a:rPr>
              <a:t> 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baseline="-16666" sz="750" spc="-44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67" name="object 467"/>
          <p:cNvSpPr txBox="1"/>
          <p:nvPr/>
        </p:nvSpPr>
        <p:spPr>
          <a:xfrm>
            <a:off x="5272534" y="6758316"/>
            <a:ext cx="18224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68" name="object 468"/>
          <p:cNvSpPr txBox="1"/>
          <p:nvPr/>
        </p:nvSpPr>
        <p:spPr>
          <a:xfrm>
            <a:off x="5231383" y="6738506"/>
            <a:ext cx="1625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baseline="22222" sz="750" spc="-22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9" name="object 469"/>
          <p:cNvSpPr txBox="1"/>
          <p:nvPr/>
        </p:nvSpPr>
        <p:spPr>
          <a:xfrm>
            <a:off x="5220717" y="6704976"/>
            <a:ext cx="11683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0" name="object 470"/>
          <p:cNvSpPr txBox="1"/>
          <p:nvPr/>
        </p:nvSpPr>
        <p:spPr>
          <a:xfrm>
            <a:off x="5060694" y="6639447"/>
            <a:ext cx="21399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16666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 </a:t>
            </a:r>
            <a:r>
              <a:rPr dirty="0" sz="500" spc="50">
                <a:latin typeface="Verdana"/>
                <a:cs typeface="Verdana"/>
              </a:rPr>
              <a:t> </a:t>
            </a:r>
            <a:r>
              <a:rPr dirty="0" baseline="-5555" sz="750" spc="-37">
                <a:latin typeface="Verdana"/>
                <a:cs typeface="Verdana"/>
              </a:rPr>
              <a:t>.</a:t>
            </a:r>
            <a:r>
              <a:rPr dirty="0" baseline="-11111" sz="750" spc="-37">
                <a:latin typeface="Verdana"/>
                <a:cs typeface="Verdana"/>
              </a:rPr>
              <a:t>.</a:t>
            </a:r>
            <a:r>
              <a:rPr dirty="0" baseline="-27777" sz="750" spc="-37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471" name="object 471"/>
          <p:cNvSpPr txBox="1"/>
          <p:nvPr/>
        </p:nvSpPr>
        <p:spPr>
          <a:xfrm>
            <a:off x="5059174" y="6581573"/>
            <a:ext cx="159385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-27777" sz="750" spc="-22">
                <a:latin typeface="Verdana"/>
                <a:cs typeface="Verdana"/>
              </a:rPr>
              <a:t>.</a:t>
            </a:r>
            <a:r>
              <a:rPr dirty="0" baseline="-38888" sz="750" spc="-22">
                <a:latin typeface="Verdana"/>
                <a:cs typeface="Verdana"/>
              </a:rPr>
              <a:t>.</a:t>
            </a:r>
            <a:r>
              <a:rPr dirty="0" baseline="-50000" sz="750" spc="-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472" name="object 472"/>
          <p:cNvSpPr txBox="1"/>
          <p:nvPr/>
        </p:nvSpPr>
        <p:spPr>
          <a:xfrm>
            <a:off x="5088123" y="7105790"/>
            <a:ext cx="86360" cy="119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3" name="object 473"/>
          <p:cNvSpPr txBox="1"/>
          <p:nvPr/>
        </p:nvSpPr>
        <p:spPr>
          <a:xfrm>
            <a:off x="5088123" y="7070736"/>
            <a:ext cx="768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4" name="object 474"/>
          <p:cNvSpPr txBox="1"/>
          <p:nvPr/>
        </p:nvSpPr>
        <p:spPr>
          <a:xfrm>
            <a:off x="4809234" y="7075310"/>
            <a:ext cx="3651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416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-27777" sz="750" spc="37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22222" sz="750" spc="-10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75" name="object 475"/>
          <p:cNvSpPr txBox="1"/>
          <p:nvPr/>
        </p:nvSpPr>
        <p:spPr>
          <a:xfrm>
            <a:off x="5085082" y="6849756"/>
            <a:ext cx="787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6" name="object 476"/>
          <p:cNvSpPr txBox="1"/>
          <p:nvPr/>
        </p:nvSpPr>
        <p:spPr>
          <a:xfrm>
            <a:off x="5112521" y="73618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7" name="object 477"/>
          <p:cNvSpPr txBox="1"/>
          <p:nvPr/>
        </p:nvSpPr>
        <p:spPr>
          <a:xfrm>
            <a:off x="4527297" y="6492167"/>
            <a:ext cx="62738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67">
                <a:latin typeface="Verdana"/>
                <a:cs typeface="Verdana"/>
              </a:rPr>
              <a:t>.</a:t>
            </a:r>
            <a:r>
              <a:rPr dirty="0" baseline="-44444" sz="750" spc="-67">
                <a:latin typeface="Verdana"/>
                <a:cs typeface="Verdana"/>
              </a:rPr>
              <a:t>.</a:t>
            </a:r>
            <a:r>
              <a:rPr dirty="0" baseline="-38888" sz="750" spc="-67">
                <a:latin typeface="Verdana"/>
                <a:cs typeface="Verdana"/>
              </a:rPr>
              <a:t>.</a:t>
            </a:r>
            <a:r>
              <a:rPr dirty="0" baseline="-33333" sz="750" spc="-67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..</a:t>
            </a:r>
            <a:r>
              <a:rPr dirty="0" baseline="-11111" sz="750" spc="-67">
                <a:latin typeface="Verdana"/>
                <a:cs typeface="Verdana"/>
              </a:rPr>
              <a:t>..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...</a:t>
            </a:r>
            <a:r>
              <a:rPr dirty="0" baseline="5555" sz="750" spc="-67">
                <a:latin typeface="Verdana"/>
                <a:cs typeface="Verdana"/>
              </a:rPr>
              <a:t>..</a:t>
            </a:r>
            <a:r>
              <a:rPr dirty="0" baseline="5555" sz="750" spc="-209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....</a:t>
            </a:r>
            <a:r>
              <a:rPr dirty="0" sz="500" spc="-45">
                <a:latin typeface="Verdana"/>
                <a:cs typeface="Verdana"/>
              </a:rPr>
              <a:t>...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baseline="-33333" sz="750" spc="-67">
                <a:latin typeface="Verdana"/>
                <a:cs typeface="Verdana"/>
              </a:rPr>
              <a:t>..</a:t>
            </a:r>
            <a:r>
              <a:rPr dirty="0" baseline="-38888" sz="750" spc="-67">
                <a:latin typeface="Verdana"/>
                <a:cs typeface="Verdana"/>
              </a:rPr>
              <a:t>.</a:t>
            </a:r>
            <a:r>
              <a:rPr dirty="0" baseline="-44444" sz="750" spc="-67">
                <a:latin typeface="Verdana"/>
                <a:cs typeface="Verdana"/>
              </a:rPr>
              <a:t>.</a:t>
            </a:r>
            <a:r>
              <a:rPr dirty="0" baseline="-19841" sz="1050" spc="-67" i="1">
                <a:latin typeface="Mathcad UniMath"/>
                <a:cs typeface="Mathcad UniMath"/>
              </a:rPr>
              <a:t>S</a:t>
            </a:r>
            <a:endParaRPr baseline="-19841" sz="1050">
              <a:latin typeface="Mathcad UniMath"/>
              <a:cs typeface="Mathcad UniMath"/>
            </a:endParaRPr>
          </a:p>
        </p:txBody>
      </p:sp>
      <p:sp>
        <p:nvSpPr>
          <p:cNvPr id="478" name="object 478"/>
          <p:cNvSpPr txBox="1"/>
          <p:nvPr/>
        </p:nvSpPr>
        <p:spPr>
          <a:xfrm>
            <a:off x="4950971" y="7653453"/>
            <a:ext cx="198120" cy="157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30">
                <a:latin typeface="Verdana"/>
                <a:cs typeface="Verdana"/>
              </a:rPr>
              <a:t> </a:t>
            </a:r>
            <a:r>
              <a:rPr dirty="0" baseline="-23809" sz="1050" spc="-44" i="1">
                <a:latin typeface="Mathcad UniMath"/>
                <a:cs typeface="Mathcad UniMath"/>
              </a:rPr>
              <a:t>T</a:t>
            </a:r>
            <a:endParaRPr baseline="-23809" sz="1050">
              <a:latin typeface="Mathcad UniMath"/>
              <a:cs typeface="Mathcad UniMath"/>
            </a:endParaRPr>
          </a:p>
        </p:txBody>
      </p:sp>
      <p:sp>
        <p:nvSpPr>
          <p:cNvPr id="479" name="object 479"/>
          <p:cNvSpPr txBox="1"/>
          <p:nvPr/>
        </p:nvSpPr>
        <p:spPr>
          <a:xfrm>
            <a:off x="5949183" y="7106298"/>
            <a:ext cx="16954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5">
                <a:latin typeface="Verdana"/>
                <a:cs typeface="Verdana"/>
              </a:rPr>
              <a:t> </a:t>
            </a:r>
            <a:r>
              <a:rPr dirty="0" sz="700" spc="15" i="1">
                <a:latin typeface="Mathcad UniMath"/>
                <a:cs typeface="Mathcad UniMath"/>
              </a:rPr>
              <a:t>P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480" name="object 480"/>
          <p:cNvSpPr txBox="1"/>
          <p:nvPr/>
        </p:nvSpPr>
        <p:spPr>
          <a:xfrm>
            <a:off x="4772657" y="6997588"/>
            <a:ext cx="51435" cy="4387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875">
                <a:latin typeface="Lucida Sans Unicode"/>
                <a:cs typeface="Lucida Sans Unicode"/>
              </a:rPr>
              <a:t>·</a:t>
            </a:r>
            <a:endParaRPr sz="1700">
              <a:latin typeface="Lucida Sans Unicode"/>
              <a:cs typeface="Lucida Sans Unicode"/>
            </a:endParaRPr>
          </a:p>
        </p:txBody>
      </p:sp>
      <p:sp>
        <p:nvSpPr>
          <p:cNvPr id="481" name="object 481"/>
          <p:cNvSpPr txBox="1"/>
          <p:nvPr/>
        </p:nvSpPr>
        <p:spPr>
          <a:xfrm>
            <a:off x="4687315" y="7106298"/>
            <a:ext cx="205104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0" i="1">
                <a:latin typeface="Mathcad UniMath"/>
                <a:cs typeface="Mathcad UniMath"/>
              </a:rPr>
              <a:t>O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482" name="object 482"/>
          <p:cNvSpPr txBox="1"/>
          <p:nvPr/>
        </p:nvSpPr>
        <p:spPr>
          <a:xfrm>
            <a:off x="5019544" y="7840868"/>
            <a:ext cx="54610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10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7.9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83" name="object 483"/>
          <p:cNvSpPr txBox="1"/>
          <p:nvPr/>
        </p:nvSpPr>
        <p:spPr>
          <a:xfrm>
            <a:off x="1267456" y="8093850"/>
            <a:ext cx="319468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Definition </a:t>
            </a:r>
            <a:r>
              <a:rPr dirty="0" sz="1000" b="1">
                <a:latin typeface="Times New Roman"/>
                <a:cs typeface="Times New Roman"/>
              </a:rPr>
              <a:t>7.1  </a:t>
            </a:r>
            <a:r>
              <a:rPr dirty="0" sz="1000" spc="-30" i="1">
                <a:latin typeface="Times New Roman"/>
                <a:cs typeface="Times New Roman"/>
              </a:rPr>
              <a:t>Four </a:t>
            </a:r>
            <a:r>
              <a:rPr dirty="0" sz="1000" spc="-5" i="1">
                <a:latin typeface="Times New Roman"/>
                <a:cs typeface="Times New Roman"/>
              </a:rPr>
              <a:t>points </a:t>
            </a:r>
            <a:r>
              <a:rPr dirty="0" sz="1000" spc="-15" i="1">
                <a:latin typeface="Times New Roman"/>
                <a:cs typeface="Times New Roman"/>
              </a:rPr>
              <a:t>are </a:t>
            </a:r>
            <a:r>
              <a:rPr dirty="0" sz="1000" spc="-5" i="1">
                <a:latin typeface="Times New Roman"/>
                <a:cs typeface="Times New Roman"/>
              </a:rPr>
              <a:t>concyclic if </a:t>
            </a:r>
            <a:r>
              <a:rPr dirty="0" sz="1000" spc="-10" i="1">
                <a:latin typeface="Times New Roman"/>
                <a:cs typeface="Times New Roman"/>
              </a:rPr>
              <a:t>they </a:t>
            </a:r>
            <a:r>
              <a:rPr dirty="0" sz="1000" spc="-5" i="1">
                <a:latin typeface="Times New Roman"/>
                <a:cs typeface="Times New Roman"/>
              </a:rPr>
              <a:t>lie </a:t>
            </a:r>
            <a:r>
              <a:rPr dirty="0" sz="1000" i="1">
                <a:latin typeface="Times New Roman"/>
                <a:cs typeface="Times New Roman"/>
              </a:rPr>
              <a:t>on </a:t>
            </a:r>
            <a:r>
              <a:rPr dirty="0" sz="1000" spc="-5" i="1">
                <a:latin typeface="Times New Roman"/>
                <a:cs typeface="Times New Roman"/>
              </a:rPr>
              <a:t>a</a:t>
            </a:r>
            <a:r>
              <a:rPr dirty="0" sz="1000" spc="-50" i="1">
                <a:latin typeface="Times New Roman"/>
                <a:cs typeface="Times New Roman"/>
              </a:rPr>
              <a:t> </a:t>
            </a:r>
            <a:r>
              <a:rPr dirty="0" sz="1000" spc="-15" i="1">
                <a:latin typeface="Times New Roman"/>
                <a:cs typeface="Times New Roman"/>
              </a:rPr>
              <a:t>circle.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54" y="762000"/>
            <a:ext cx="5055235" cy="708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47770" algn="l"/>
              </a:tabLst>
            </a:pPr>
            <a:r>
              <a:rPr dirty="0" sz="1000">
                <a:latin typeface="Times New Roman"/>
                <a:cs typeface="Times New Roman"/>
              </a:rPr>
              <a:t>60	</a:t>
            </a:r>
            <a:r>
              <a:rPr dirty="0" sz="1000" spc="-5">
                <a:latin typeface="Times New Roman"/>
                <a:cs typeface="Times New Roman"/>
              </a:rPr>
              <a:t>CHAPTER </a:t>
            </a:r>
            <a:r>
              <a:rPr dirty="0" sz="1000">
                <a:latin typeface="Times New Roman"/>
                <a:cs typeface="Times New Roman"/>
              </a:rPr>
              <a:t>7.</a:t>
            </a:r>
            <a:r>
              <a:rPr dirty="0" sz="1000" spc="2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>
              <a:lnSpc>
                <a:spcPct val="119000"/>
              </a:lnSpc>
            </a:pPr>
            <a:r>
              <a:rPr dirty="0" sz="1000" spc="-5" b="1">
                <a:latin typeface="Times New Roman"/>
                <a:cs typeface="Times New Roman"/>
              </a:rPr>
              <a:t>Theorem </a:t>
            </a:r>
            <a:r>
              <a:rPr dirty="0" sz="1000" b="1">
                <a:latin typeface="Times New Roman"/>
                <a:cs typeface="Times New Roman"/>
              </a:rPr>
              <a:t>7.1 </a:t>
            </a:r>
            <a:r>
              <a:rPr dirty="0" sz="1000" spc="-10" b="1">
                <a:latin typeface="Times New Roman"/>
                <a:cs typeface="Times New Roman"/>
              </a:rPr>
              <a:t>(Euclid’s </a:t>
            </a:r>
            <a:r>
              <a:rPr dirty="0" sz="1000" spc="-5" b="1">
                <a:latin typeface="Times New Roman"/>
                <a:cs typeface="Times New Roman"/>
              </a:rPr>
              <a:t>theorem) </a:t>
            </a:r>
            <a:r>
              <a:rPr dirty="0" sz="1000" spc="-5" i="1">
                <a:latin typeface="Times New Roman"/>
                <a:cs typeface="Times New Roman"/>
              </a:rPr>
              <a:t>Let </a:t>
            </a:r>
            <a:r>
              <a:rPr dirty="0" sz="1000" spc="5" b="0" i="1">
                <a:latin typeface="Bookman Old Style"/>
                <a:cs typeface="Bookman Old Style"/>
              </a:rPr>
              <a:t>A, </a:t>
            </a:r>
            <a:r>
              <a:rPr dirty="0" sz="1000" spc="25" b="0" i="1">
                <a:latin typeface="Bookman Old Style"/>
                <a:cs typeface="Bookman Old Style"/>
              </a:rPr>
              <a:t>B, </a:t>
            </a:r>
            <a:r>
              <a:rPr dirty="0" sz="1000" spc="-15" b="0" i="1">
                <a:latin typeface="Bookman Old Style"/>
                <a:cs typeface="Bookman Old Style"/>
              </a:rPr>
              <a:t>C, </a:t>
            </a:r>
            <a:r>
              <a:rPr dirty="0" sz="1000" spc="80" b="0" i="1">
                <a:latin typeface="Bookman Old Style"/>
                <a:cs typeface="Bookman Old Style"/>
              </a:rPr>
              <a:t>D </a:t>
            </a:r>
            <a:r>
              <a:rPr dirty="0" sz="1000" i="1">
                <a:latin typeface="Times New Roman"/>
                <a:cs typeface="Times New Roman"/>
              </a:rPr>
              <a:t>be </a:t>
            </a:r>
            <a:r>
              <a:rPr dirty="0" sz="1000" spc="-5" i="1">
                <a:latin typeface="Times New Roman"/>
                <a:cs typeface="Times New Roman"/>
              </a:rPr>
              <a:t>4 points </a:t>
            </a:r>
            <a:r>
              <a:rPr dirty="0" sz="1000" i="1">
                <a:latin typeface="Times New Roman"/>
                <a:cs typeface="Times New Roman"/>
              </a:rPr>
              <a:t>on </a:t>
            </a:r>
            <a:r>
              <a:rPr dirty="0" sz="1000" spc="-5" i="1">
                <a:latin typeface="Times New Roman"/>
                <a:cs typeface="Times New Roman"/>
              </a:rPr>
              <a:t>the </a:t>
            </a:r>
            <a:r>
              <a:rPr dirty="0" sz="1000" i="1">
                <a:latin typeface="Times New Roman"/>
                <a:cs typeface="Times New Roman"/>
              </a:rPr>
              <a:t>plane </a:t>
            </a:r>
            <a:r>
              <a:rPr dirty="0" sz="1000" spc="-10" i="1">
                <a:latin typeface="Times New Roman"/>
                <a:cs typeface="Times New Roman"/>
              </a:rPr>
              <a:t>such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70" b="0" i="1">
                <a:latin typeface="Bookman Old Style"/>
                <a:cs typeface="Bookman Old Style"/>
              </a:rPr>
              <a:t>CD </a:t>
            </a:r>
            <a:r>
              <a:rPr dirty="0" sz="1000" i="1">
                <a:latin typeface="Times New Roman"/>
                <a:cs typeface="Times New Roman"/>
              </a:rPr>
              <a:t>or  </a:t>
            </a:r>
            <a:r>
              <a:rPr dirty="0" sz="1000" spc="-5" i="1">
                <a:latin typeface="Times New Roman"/>
                <a:cs typeface="Times New Roman"/>
              </a:rPr>
              <a:t>their extensions</a:t>
            </a:r>
            <a:r>
              <a:rPr dirty="0" sz="1000" spc="-1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intersect</a:t>
            </a:r>
            <a:r>
              <a:rPr dirty="0" sz="1000" spc="-15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at </a:t>
            </a:r>
            <a:r>
              <a:rPr dirty="0" sz="1000" spc="-5" i="1">
                <a:latin typeface="Times New Roman"/>
                <a:cs typeface="Times New Roman"/>
              </a:rPr>
              <a:t>the</a:t>
            </a:r>
            <a:r>
              <a:rPr dirty="0" sz="1000" spc="-10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point</a:t>
            </a:r>
            <a:r>
              <a:rPr dirty="0" sz="1000" spc="-25" i="1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-160" b="0" i="1">
                <a:latin typeface="Bookman Old Style"/>
                <a:cs typeface="Bookman Old Style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.</a:t>
            </a:r>
            <a:r>
              <a:rPr dirty="0" sz="1000" spc="6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Then </a:t>
            </a:r>
            <a:r>
              <a:rPr dirty="0" sz="1000" spc="5" b="0" i="1">
                <a:latin typeface="Bookman Old Style"/>
                <a:cs typeface="Bookman Old Style"/>
              </a:rPr>
              <a:t>A,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B,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C,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80" b="0" i="1">
                <a:latin typeface="Bookman Old Style"/>
                <a:cs typeface="Bookman Old Style"/>
              </a:rPr>
              <a:t>D</a:t>
            </a:r>
            <a:r>
              <a:rPr dirty="0" sz="1000" spc="-20" b="0" i="1">
                <a:latin typeface="Bookman Old Style"/>
                <a:cs typeface="Bookman Old Style"/>
              </a:rPr>
              <a:t> </a:t>
            </a:r>
            <a:r>
              <a:rPr dirty="0" sz="1000" spc="-15" i="1">
                <a:latin typeface="Times New Roman"/>
                <a:cs typeface="Times New Roman"/>
              </a:rPr>
              <a:t>are</a:t>
            </a:r>
            <a:r>
              <a:rPr dirty="0" sz="1000" spc="-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concyclic</a:t>
            </a:r>
            <a:r>
              <a:rPr dirty="0" sz="1000" spc="-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if</a:t>
            </a:r>
            <a:r>
              <a:rPr dirty="0" sz="1000" i="1">
                <a:latin typeface="Times New Roman"/>
                <a:cs typeface="Times New Roman"/>
              </a:rPr>
              <a:t> and</a:t>
            </a:r>
            <a:r>
              <a:rPr dirty="0" sz="1000" spc="-2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only</a:t>
            </a:r>
            <a:r>
              <a:rPr dirty="0" sz="1000" spc="-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if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89220" y="1584959"/>
            <a:ext cx="121158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10" b="0" i="1">
                <a:latin typeface="Bookman Old Style"/>
                <a:cs typeface="Bookman Old Style"/>
              </a:rPr>
              <a:t>PA</a:t>
            </a:r>
            <a:r>
              <a:rPr dirty="0" sz="1000" spc="-100" b="0" i="1">
                <a:latin typeface="Bookman Old Style"/>
                <a:cs typeface="Bookman Old Style"/>
              </a:rPr>
              <a:t>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105">
                <a:latin typeface="Lucida Sans Unicode"/>
                <a:cs typeface="Lucida Sans Unicode"/>
              </a:rPr>
              <a:t> </a:t>
            </a:r>
            <a:r>
              <a:rPr dirty="0" sz="1000" spc="105" b="0" i="1">
                <a:latin typeface="Bookman Old Style"/>
                <a:cs typeface="Bookman Old Style"/>
              </a:rPr>
              <a:t>PB</a:t>
            </a:r>
            <a:r>
              <a:rPr dirty="0" sz="1000" spc="1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60">
                <a:latin typeface="Tahoma"/>
                <a:cs typeface="Tahoma"/>
              </a:rPr>
              <a:t> </a:t>
            </a:r>
            <a:r>
              <a:rPr dirty="0" sz="1000" spc="85" b="0" i="1">
                <a:latin typeface="Bookman Old Style"/>
                <a:cs typeface="Bookman Old Style"/>
              </a:rPr>
              <a:t>PC</a:t>
            </a:r>
            <a:r>
              <a:rPr dirty="0" sz="1000" spc="-20" b="0" i="1">
                <a:latin typeface="Bookman Old Style"/>
                <a:cs typeface="Bookman Old Style"/>
              </a:rPr>
              <a:t>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114">
                <a:latin typeface="Lucida Sans Unicode"/>
                <a:cs typeface="Lucida Sans Unicode"/>
              </a:rPr>
              <a:t> </a:t>
            </a:r>
            <a:r>
              <a:rPr dirty="0" sz="1000" spc="85" b="0" i="1">
                <a:latin typeface="Bookman Old Style"/>
                <a:cs typeface="Bookman Old Style"/>
              </a:rPr>
              <a:t>PD.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71422" y="29530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76579" y="28920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52779" y="28265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84782" y="2762502"/>
            <a:ext cx="768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96976" y="2728976"/>
            <a:ext cx="87630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8895">
              <a:lnSpc>
                <a:spcPts val="4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54885" y="26954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71648" y="26634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86888" y="26314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00605" y="25994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12799" y="25659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29562" y="24973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48788" y="20401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25928" y="20050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03068" y="19730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55825" y="19197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83616" y="1819145"/>
            <a:ext cx="14287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25828" y="1747519"/>
            <a:ext cx="59499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-75">
                <a:latin typeface="Verdana"/>
                <a:cs typeface="Verdana"/>
              </a:rPr>
              <a:t>.</a:t>
            </a:r>
            <a:r>
              <a:rPr dirty="0" baseline="-33333" sz="750" spc="-75">
                <a:latin typeface="Verdana"/>
                <a:cs typeface="Verdana"/>
              </a:rPr>
              <a:t>..</a:t>
            </a:r>
            <a:r>
              <a:rPr dirty="0" baseline="-27777" sz="750" spc="-75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..</a:t>
            </a:r>
            <a:r>
              <a:rPr dirty="0" baseline="-5555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..</a:t>
            </a:r>
            <a:r>
              <a:rPr dirty="0" baseline="11111" sz="750" spc="-75">
                <a:latin typeface="Verdana"/>
                <a:cs typeface="Verdana"/>
              </a:rPr>
              <a:t>.........</a:t>
            </a:r>
            <a:r>
              <a:rPr dirty="0" baseline="11111" sz="750" spc="-19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95">
                <a:latin typeface="Verdana"/>
                <a:cs typeface="Verdana"/>
              </a:rPr>
              <a:t> 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..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baseline="-16666" sz="750" spc="-44">
                <a:latin typeface="Verdana"/>
                <a:cs typeface="Verdana"/>
              </a:rPr>
              <a:t>.</a:t>
            </a:r>
            <a:r>
              <a:rPr dirty="0" baseline="-22222" sz="750" spc="-44">
                <a:latin typeface="Verdana"/>
                <a:cs typeface="Verdana"/>
              </a:rPr>
              <a:t>..</a:t>
            </a:r>
            <a:r>
              <a:rPr dirty="0" baseline="-33333" sz="750" spc="-44">
                <a:latin typeface="Verdana"/>
                <a:cs typeface="Verdana"/>
              </a:rPr>
              <a:t>.</a:t>
            </a:r>
            <a:r>
              <a:rPr dirty="0" baseline="-38888" sz="750" spc="-44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58776" y="1816100"/>
            <a:ext cx="1047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17625" y="18602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02742" y="2123945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90548" y="2157476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573785" y="2226056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67688" y="2265679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563119" y="2300723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563119" y="24272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67688" y="24622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73785" y="24973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81405" y="25308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90548" y="25658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02742" y="25994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31699" y="26634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927356" y="29514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922783" y="27609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966980" y="27274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006603" y="26969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050800" y="26634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091946" y="26314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136143" y="25979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183386" y="25613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227583" y="25277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271780" y="24927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320546" y="24561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411986" y="23860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593343" y="22473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620777" y="2404352"/>
            <a:ext cx="120014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5555" sz="750" spc="-97">
                <a:latin typeface="Verdana"/>
                <a:cs typeface="Verdana"/>
              </a:rPr>
              <a:t>.</a:t>
            </a:r>
            <a:r>
              <a:rPr dirty="0" baseline="-11111" sz="750" spc="-9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460757" y="2367775"/>
            <a:ext cx="20193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300">
                <a:latin typeface="Verdana"/>
                <a:cs typeface="Verdana"/>
              </a:rPr>
              <a:t> </a:t>
            </a:r>
            <a:r>
              <a:rPr dirty="0" baseline="16666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5555" sz="750" spc="-97">
                <a:latin typeface="Verdana"/>
                <a:cs typeface="Verdana"/>
              </a:rPr>
              <a:t>.</a:t>
            </a:r>
            <a:r>
              <a:rPr dirty="0" baseline="-11111" sz="750" spc="-9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396746" y="2299195"/>
            <a:ext cx="2038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5555" sz="750" spc="-97">
                <a:latin typeface="Verdana"/>
                <a:cs typeface="Verdana"/>
              </a:rPr>
              <a:t>.</a:t>
            </a:r>
            <a:r>
              <a:rPr dirty="0" baseline="-11111" sz="750" spc="-97">
                <a:latin typeface="Verdana"/>
                <a:cs typeface="Verdana"/>
              </a:rPr>
              <a:t>.  </a:t>
            </a:r>
            <a:r>
              <a:rPr dirty="0" baseline="-11111" sz="750" spc="-22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322069" y="2258048"/>
            <a:ext cx="12128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-104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248920" y="2230615"/>
            <a:ext cx="120014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5555" sz="750" spc="-97">
                <a:latin typeface="Verdana"/>
                <a:cs typeface="Verdana"/>
              </a:rPr>
              <a:t>.</a:t>
            </a:r>
            <a:r>
              <a:rPr dirty="0" baseline="-11111" sz="750" spc="-9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184909" y="2194043"/>
            <a:ext cx="10604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116329" y="2162035"/>
            <a:ext cx="10604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046226" y="2130032"/>
            <a:ext cx="116839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954786" y="2099552"/>
            <a:ext cx="13335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759459" y="2031493"/>
            <a:ext cx="180340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baseline="-22222" sz="750" spc="-15">
                <a:latin typeface="Verdana"/>
                <a:cs typeface="Verdana"/>
              </a:rPr>
              <a:t> </a:t>
            </a:r>
            <a:r>
              <a:rPr dirty="0" baseline="-23809" sz="1050" spc="135" i="1">
                <a:latin typeface="Mathcad UniMath"/>
                <a:cs typeface="Mathcad UniMath"/>
              </a:rPr>
              <a:t>D</a:t>
            </a:r>
            <a:endParaRPr baseline="-23809" sz="1050">
              <a:latin typeface="Mathcad UniMath"/>
              <a:cs typeface="Mathcad Uni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611886" y="1909573"/>
            <a:ext cx="174625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904" sz="1050" spc="120" i="1">
                <a:latin typeface="Mathcad UniMath"/>
                <a:cs typeface="Mathcad UniMath"/>
              </a:rPr>
              <a:t>A</a:t>
            </a:r>
            <a:r>
              <a:rPr dirty="0" baseline="-11904" sz="1050" spc="172" i="1">
                <a:latin typeface="Mathcad UniMath"/>
                <a:cs typeface="Mathcad UniMath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717043" y="2930642"/>
            <a:ext cx="984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5" i="1">
                <a:latin typeface="Mathcad UniMath"/>
                <a:cs typeface="Mathcad UniMath"/>
              </a:rPr>
              <a:t>C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821942" y="2506979"/>
            <a:ext cx="132715" cy="166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0">
                <a:latin typeface="Verdana"/>
                <a:cs typeface="Verdana"/>
              </a:rPr>
              <a:t>.</a:t>
            </a:r>
            <a:r>
              <a:rPr dirty="0" baseline="-27777" sz="1050" spc="89" i="1">
                <a:latin typeface="Mathcad UniMath"/>
                <a:cs typeface="Mathcad UniMath"/>
              </a:rPr>
              <a:t>B</a:t>
            </a:r>
            <a:endParaRPr baseline="-27777" sz="1050">
              <a:latin typeface="Mathcad UniMath"/>
              <a:cs typeface="Mathcad Uni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369317" y="2394192"/>
            <a:ext cx="186055" cy="155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baseline="-19841" sz="1050" spc="22" i="1">
                <a:latin typeface="Mathcad UniMath"/>
                <a:cs typeface="Mathcad UniMath"/>
              </a:rPr>
              <a:t>P</a:t>
            </a:r>
            <a:endParaRPr baseline="-19841" sz="1050">
              <a:latin typeface="Mathcad UniMath"/>
              <a:cs typeface="Mathcad Uni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683516" y="1988303"/>
            <a:ext cx="217170" cy="128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baseline="16666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baseline="-27777" sz="750" spc="-89">
                <a:latin typeface="Verdana"/>
                <a:cs typeface="Verdana"/>
              </a:rPr>
              <a:t>.</a:t>
            </a:r>
            <a:r>
              <a:rPr dirty="0" baseline="-33333" sz="750" spc="-89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660656" y="2040115"/>
            <a:ext cx="34099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5555" sz="750" spc="-97">
                <a:latin typeface="Verdana"/>
                <a:cs typeface="Verdana"/>
              </a:rPr>
              <a:t>.</a:t>
            </a:r>
            <a:r>
              <a:rPr dirty="0" baseline="-11111" sz="750" spc="-97">
                <a:latin typeface="Verdana"/>
                <a:cs typeface="Verdana"/>
              </a:rPr>
              <a:t>.</a:t>
            </a:r>
            <a:r>
              <a:rPr dirty="0" baseline="-16666" sz="750" spc="-97">
                <a:latin typeface="Verdana"/>
                <a:cs typeface="Verdana"/>
              </a:rPr>
              <a:t>.</a:t>
            </a:r>
            <a:r>
              <a:rPr dirty="0" baseline="-22222" sz="750" spc="-97">
                <a:latin typeface="Verdana"/>
                <a:cs typeface="Verdana"/>
              </a:rPr>
              <a:t>.</a:t>
            </a:r>
            <a:r>
              <a:rPr dirty="0" baseline="-27777" sz="750" spc="-97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614936" y="2061462"/>
            <a:ext cx="162560" cy="168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0005">
              <a:lnSpc>
                <a:spcPts val="4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12700">
              <a:lnSpc>
                <a:spcPts val="420"/>
              </a:lnSpc>
            </a:pP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   </a:t>
            </a:r>
            <a:r>
              <a:rPr dirty="0" baseline="5555" sz="750">
                <a:latin typeface="Verdana"/>
                <a:cs typeface="Verdana"/>
              </a:rPr>
              <a:t> 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730760" y="21772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581405" y="2191002"/>
            <a:ext cx="20066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      </a:t>
            </a:r>
            <a:r>
              <a:rPr dirty="0" sz="500" spc="-4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735329" y="22382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738380" y="22778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739903" y="22885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561596" y="2338806"/>
            <a:ext cx="23431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4945" algn="l"/>
              </a:tabLst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747523" y="23799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561596" y="2390650"/>
            <a:ext cx="240029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0025" algn="l"/>
              </a:tabLst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753620" y="24393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758189" y="24896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759717" y="25201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762763" y="25399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765809" y="25917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616459" y="2631430"/>
            <a:ext cx="2038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15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770383" y="26420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651508" y="2698486"/>
            <a:ext cx="1746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778003" y="27228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672845" y="2742676"/>
            <a:ext cx="1581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26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697228" y="2792959"/>
            <a:ext cx="236854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0"/>
              </a:lnSpc>
            </a:pPr>
            <a:r>
              <a:rPr dirty="0" baseline="22222" sz="750" spc="15">
                <a:latin typeface="Verdana"/>
                <a:cs typeface="Verdana"/>
              </a:rPr>
              <a:t>.</a:t>
            </a:r>
            <a:r>
              <a:rPr dirty="0" sz="500" spc="10">
                <a:latin typeface="Verdana"/>
                <a:cs typeface="Verdana"/>
              </a:rPr>
              <a:t>.</a:t>
            </a:r>
            <a:r>
              <a:rPr dirty="0" baseline="-27777" sz="750" spc="15">
                <a:latin typeface="Verdana"/>
                <a:cs typeface="Verdana"/>
              </a:rPr>
              <a:t>.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   </a:t>
            </a:r>
            <a:r>
              <a:rPr dirty="0" baseline="5555" sz="750" spc="-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4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787145" y="2847835"/>
            <a:ext cx="102870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-5555" sz="750" spc="-225">
                <a:latin typeface="Verdana"/>
                <a:cs typeface="Verdana"/>
              </a:rPr>
              <a:t>.</a:t>
            </a:r>
            <a:r>
              <a:rPr dirty="0" baseline="-27777" sz="750" spc="-247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33333" sz="750" spc="-247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-33333" sz="750" spc="-247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-33333" sz="750" spc="-104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721360" y="2116293"/>
            <a:ext cx="13017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4930">
              <a:lnSpc>
                <a:spcPts val="3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340"/>
              </a:lnSpc>
            </a:pPr>
            <a:r>
              <a:rPr dirty="0" baseline="-16666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-22222" sz="750" spc="-10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-16666" sz="750" spc="-104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677163" y="2181849"/>
            <a:ext cx="1854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40">
                <a:latin typeface="Verdana"/>
                <a:cs typeface="Verdana"/>
              </a:rPr>
              <a:t> 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baseline="27777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637540" y="2216876"/>
            <a:ext cx="2355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2085" algn="l"/>
              </a:tabLst>
            </a:pPr>
            <a:r>
              <a:rPr dirty="0" baseline="5555" sz="750" spc="22">
                <a:latin typeface="Verdana"/>
                <a:cs typeface="Verdana"/>
              </a:rPr>
              <a:t>.	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baseline="27777" sz="750" spc="-157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2799082" y="2227542"/>
            <a:ext cx="8191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-30">
                <a:latin typeface="Verdana"/>
                <a:cs typeface="Verdana"/>
              </a:rPr>
              <a:t>.</a:t>
            </a: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805179" y="2277831"/>
            <a:ext cx="819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811276" y="2290062"/>
            <a:ext cx="787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468377" y="2338823"/>
            <a:ext cx="42481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0045" algn="l"/>
              </a:tabLst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22222" sz="750" spc="-247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baseline="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2818896" y="2386076"/>
            <a:ext cx="742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5">
                <a:latin typeface="Verdana"/>
                <a:cs typeface="Verdana"/>
              </a:rPr>
              <a:t>.</a:t>
            </a:r>
            <a:r>
              <a:rPr dirty="0" baseline="22222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695449" y="2431786"/>
            <a:ext cx="19748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5555" sz="750" spc="-97">
                <a:latin typeface="Verdana"/>
                <a:cs typeface="Verdana"/>
              </a:rPr>
              <a:t>.</a:t>
            </a:r>
            <a:r>
              <a:rPr dirty="0" baseline="-11111" sz="750" spc="-97">
                <a:latin typeface="Verdana"/>
                <a:cs typeface="Verdana"/>
              </a:rPr>
              <a:t>.</a:t>
            </a:r>
            <a:r>
              <a:rPr dirty="0" baseline="-16666" sz="750" spc="-97">
                <a:latin typeface="Verdana"/>
                <a:cs typeface="Verdana"/>
              </a:rPr>
              <a:t>.</a:t>
            </a:r>
            <a:r>
              <a:rPr dirty="0" baseline="-16666" sz="750" spc="44">
                <a:latin typeface="Verdana"/>
                <a:cs typeface="Verdana"/>
              </a:rPr>
              <a:t> </a:t>
            </a:r>
            <a:r>
              <a:rPr dirty="0" baseline="5555" sz="750" spc="-30">
                <a:latin typeface="Verdana"/>
                <a:cs typeface="Verdana"/>
              </a:rPr>
              <a:t>.</a:t>
            </a:r>
            <a:r>
              <a:rPr dirty="0" baseline="33333" sz="750" spc="-30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2773177" y="2462266"/>
            <a:ext cx="1181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27777" sz="750" spc="-225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800606" y="2477469"/>
            <a:ext cx="819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905247" y="29529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5008881" y="28919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086605" y="28264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142995" y="27624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5124705" y="2728928"/>
            <a:ext cx="93980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5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188715" y="26953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205478" y="26633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5220718" y="26313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5234435" y="25993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245101" y="25658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263388" y="24972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229861" y="21345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5156707" y="20019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5088127" y="1924254"/>
            <a:ext cx="95250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1111" sz="750" spc="-44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-38888" sz="750" spc="-60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915918" y="1811477"/>
            <a:ext cx="142875" cy="132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358135" y="1748994"/>
            <a:ext cx="600075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-52">
                <a:latin typeface="Verdana"/>
                <a:cs typeface="Verdana"/>
              </a:rPr>
              <a:t>.</a:t>
            </a:r>
            <a:r>
              <a:rPr dirty="0" baseline="-33333" sz="750" spc="-52">
                <a:latin typeface="Verdana"/>
                <a:cs typeface="Verdana"/>
              </a:rPr>
              <a:t>.</a:t>
            </a:r>
            <a:r>
              <a:rPr dirty="0" baseline="-27777" sz="750" spc="-52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 </a:t>
            </a:r>
            <a:r>
              <a:rPr dirty="0" baseline="11111" sz="750" spc="-60">
                <a:latin typeface="Verdana"/>
                <a:cs typeface="Verdana"/>
              </a:rPr>
              <a:t>..</a:t>
            </a:r>
            <a:r>
              <a:rPr dirty="0" baseline="16666" sz="750" spc="-60">
                <a:latin typeface="Verdana"/>
                <a:cs typeface="Verdana"/>
              </a:rPr>
              <a:t>.</a:t>
            </a:r>
            <a:r>
              <a:rPr dirty="0" baseline="16666" sz="750" spc="-67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-172">
                <a:latin typeface="Verdana"/>
                <a:cs typeface="Verdana"/>
              </a:rPr>
              <a:t> </a:t>
            </a:r>
            <a:r>
              <a:rPr dirty="0" baseline="11111" sz="750" spc="-37">
                <a:latin typeface="Verdana"/>
                <a:cs typeface="Verdana"/>
              </a:rPr>
              <a:t>..</a:t>
            </a:r>
            <a:r>
              <a:rPr dirty="0" baseline="11111" sz="750" spc="-172">
                <a:latin typeface="Verdana"/>
                <a:cs typeface="Verdana"/>
              </a:rPr>
              <a:t> </a:t>
            </a:r>
            <a:r>
              <a:rPr dirty="0" baseline="5555" sz="750" spc="-52">
                <a:latin typeface="Verdana"/>
                <a:cs typeface="Verdana"/>
              </a:rPr>
              <a:t>..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baseline="-27777" sz="750" spc="-52">
                <a:latin typeface="Verdana"/>
                <a:cs typeface="Verdana"/>
              </a:rPr>
              <a:t>.</a:t>
            </a:r>
            <a:r>
              <a:rPr dirty="0" baseline="-33333" sz="750" spc="-52">
                <a:latin typeface="Verdana"/>
                <a:cs typeface="Verdana"/>
              </a:rPr>
              <a:t>.</a:t>
            </a:r>
            <a:r>
              <a:rPr dirty="0" baseline="-38888" sz="750" spc="-5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278884" y="1823671"/>
            <a:ext cx="116839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249927" y="18602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033521" y="2129994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4022855" y="2161997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006087" y="2230573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999995" y="2270186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3996944" y="2305229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3996944" y="24317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4001518" y="24667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4007615" y="25018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4025901" y="25704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4038095" y="26039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4051807" y="26359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4067047" y="26679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4086861" y="27029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4361181" y="29514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4414522" y="27944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4509008" y="27593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4594356" y="272738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4685796" y="26953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4771139" y="26633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4865625" y="26298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4957065" y="25963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5051556" y="25612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5293868" y="24728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5441699" y="24195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5537708" y="238448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5632199" y="23509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5732782" y="23143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5822699" y="22808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5918708" y="22457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5807454" y="2192452"/>
            <a:ext cx="26162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37">
                <a:latin typeface="Verdana"/>
                <a:cs typeface="Verdana"/>
              </a:rPr>
              <a:t>..</a:t>
            </a:r>
            <a:r>
              <a:rPr dirty="0" baseline="11111" sz="750" spc="-18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-5555" sz="750" spc="-187">
                <a:latin typeface="Verdana"/>
                <a:cs typeface="Verdana"/>
              </a:rPr>
              <a:t> </a:t>
            </a:r>
            <a:r>
              <a:rPr dirty="0" baseline="-5555" sz="750" spc="-22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..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5586474" y="2163499"/>
            <a:ext cx="26162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37">
                <a:latin typeface="Verdana"/>
                <a:cs typeface="Verdana"/>
              </a:rPr>
              <a:t>..</a:t>
            </a:r>
            <a:r>
              <a:rPr dirty="0" baseline="11111" sz="750" spc="-18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-5555" sz="750" spc="-187">
                <a:latin typeface="Verdana"/>
                <a:cs typeface="Verdana"/>
              </a:rPr>
              <a:t> </a:t>
            </a:r>
            <a:r>
              <a:rPr dirty="0" baseline="-5555" sz="750" spc="-22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..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5008882" y="2081202"/>
            <a:ext cx="357505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37">
                <a:latin typeface="Verdana"/>
                <a:cs typeface="Verdana"/>
              </a:rPr>
              <a:t>..</a:t>
            </a:r>
            <a:r>
              <a:rPr dirty="0" baseline="5555" sz="750" spc="-179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baseline="-5555" sz="750" spc="-37">
                <a:latin typeface="Verdana"/>
                <a:cs typeface="Verdana"/>
              </a:rPr>
              <a:t>..</a:t>
            </a:r>
            <a:r>
              <a:rPr dirty="0" baseline="-5555" sz="750" spc="-179">
                <a:latin typeface="Verdana"/>
                <a:cs typeface="Verdana"/>
              </a:rPr>
              <a:t> </a:t>
            </a:r>
            <a:r>
              <a:rPr dirty="0" baseline="-11111" sz="750" spc="-30">
                <a:latin typeface="Verdana"/>
                <a:cs typeface="Verdana"/>
              </a:rPr>
              <a:t>..</a:t>
            </a:r>
            <a:r>
              <a:rPr dirty="0" baseline="27777" sz="750" spc="-30">
                <a:latin typeface="Verdana"/>
                <a:cs typeface="Verdana"/>
              </a:rPr>
              <a:t>.</a:t>
            </a:r>
            <a:r>
              <a:rPr dirty="0" baseline="5555" sz="750" spc="-30">
                <a:latin typeface="Verdana"/>
                <a:cs typeface="Verdana"/>
              </a:rPr>
              <a:t>.</a:t>
            </a:r>
            <a:r>
              <a:rPr dirty="0" baseline="-22222" sz="750" spc="-30">
                <a:latin typeface="Verdana"/>
                <a:cs typeface="Verdana"/>
              </a:rPr>
              <a:t>..</a:t>
            </a:r>
            <a:r>
              <a:rPr dirty="0" baseline="-22222" sz="750" spc="-179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179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4637020" y="2058342"/>
            <a:ext cx="41211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60">
                <a:latin typeface="Verdana"/>
                <a:cs typeface="Verdana"/>
              </a:rPr>
              <a:t>...</a:t>
            </a:r>
            <a:r>
              <a:rPr dirty="0" baseline="27777" sz="750" spc="-172">
                <a:latin typeface="Verdana"/>
                <a:cs typeface="Verdana"/>
              </a:rPr>
              <a:t> </a:t>
            </a:r>
            <a:r>
              <a:rPr dirty="0" baseline="22222" sz="750" spc="-37">
                <a:latin typeface="Verdana"/>
                <a:cs typeface="Verdana"/>
              </a:rPr>
              <a:t>.</a:t>
            </a:r>
            <a:r>
              <a:rPr dirty="0" baseline="16666" sz="750" spc="-37">
                <a:latin typeface="Verdana"/>
                <a:cs typeface="Verdana"/>
              </a:rPr>
              <a:t>.</a:t>
            </a:r>
            <a:r>
              <a:rPr dirty="0" baseline="16666" sz="750" spc="-172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-172">
                <a:latin typeface="Verdana"/>
                <a:cs typeface="Verdana"/>
              </a:rPr>
              <a:t> </a:t>
            </a:r>
            <a:r>
              <a:rPr dirty="0" baseline="11111" sz="750" spc="-37">
                <a:latin typeface="Verdana"/>
                <a:cs typeface="Verdana"/>
              </a:rPr>
              <a:t>..</a:t>
            </a:r>
            <a:r>
              <a:rPr dirty="0" baseline="11111" sz="750" spc="-17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-5555" sz="750" spc="-37">
                <a:latin typeface="Verdana"/>
                <a:cs typeface="Verdana"/>
              </a:rPr>
              <a:t>..</a:t>
            </a:r>
            <a:r>
              <a:rPr dirty="0" baseline="-5555" sz="750" spc="-172">
                <a:latin typeface="Verdana"/>
                <a:cs typeface="Verdana"/>
              </a:rPr>
              <a:t> </a:t>
            </a:r>
            <a:r>
              <a:rPr dirty="0" baseline="-11111" sz="750" spc="15">
                <a:latin typeface="Verdana"/>
                <a:cs typeface="Verdana"/>
              </a:rPr>
              <a:t>..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4361181" y="2011099"/>
            <a:ext cx="32067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-172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-172">
                <a:latin typeface="Verdana"/>
                <a:cs typeface="Verdana"/>
              </a:rPr>
              <a:t> </a:t>
            </a:r>
            <a:r>
              <a:rPr dirty="0" baseline="11111" sz="750" spc="-37">
                <a:latin typeface="Verdana"/>
                <a:cs typeface="Verdana"/>
              </a:rPr>
              <a:t>..</a:t>
            </a:r>
            <a:r>
              <a:rPr dirty="0" baseline="11111" sz="750" spc="-172">
                <a:latin typeface="Verdana"/>
                <a:cs typeface="Verdana"/>
              </a:rPr>
              <a:t> </a:t>
            </a:r>
            <a:r>
              <a:rPr dirty="0" baseline="5555" sz="750" spc="-37">
                <a:latin typeface="Verdana"/>
                <a:cs typeface="Verdana"/>
              </a:rPr>
              <a:t>..</a:t>
            </a:r>
            <a:r>
              <a:rPr dirty="0" baseline="5555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-5555" sz="750" spc="-37">
                <a:latin typeface="Verdana"/>
                <a:cs typeface="Verdana"/>
              </a:rPr>
              <a:t>..</a:t>
            </a:r>
            <a:r>
              <a:rPr dirty="0" baseline="-5555" sz="750" spc="-172">
                <a:latin typeface="Verdana"/>
                <a:cs typeface="Verdana"/>
              </a:rPr>
              <a:t> </a:t>
            </a:r>
            <a:r>
              <a:rPr dirty="0" baseline="-11111" sz="750" spc="-44">
                <a:latin typeface="Verdana"/>
                <a:cs typeface="Verdana"/>
              </a:rPr>
              <a:t>..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5179567" y="2010109"/>
            <a:ext cx="158750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 </a:t>
            </a:r>
            <a:r>
              <a:rPr dirty="0" baseline="-15873" sz="1050" spc="89" i="1">
                <a:latin typeface="Mathcad UniMath"/>
                <a:cs typeface="Mathcad UniMath"/>
              </a:rPr>
              <a:t>B</a:t>
            </a:r>
            <a:endParaRPr baseline="-15873" sz="1050">
              <a:latin typeface="Mathcad UniMath"/>
              <a:cs typeface="Mathcad UniMath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4045715" y="1961311"/>
            <a:ext cx="35115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9841" sz="1050" spc="120" i="1">
                <a:latin typeface="Mathcad UniMath"/>
                <a:cs typeface="Mathcad UniMath"/>
              </a:rPr>
              <a:t>A</a:t>
            </a:r>
            <a:r>
              <a:rPr dirty="0" baseline="19841" sz="1050" spc="359" i="1">
                <a:latin typeface="Mathcad UniMath"/>
                <a:cs typeface="Mathcad UniMath"/>
              </a:rPr>
              <a:t> </a:t>
            </a:r>
            <a:r>
              <a:rPr dirty="0" baseline="55555" sz="750" spc="22">
                <a:latin typeface="Verdana"/>
                <a:cs typeface="Verdana"/>
              </a:rPr>
              <a:t>.</a:t>
            </a:r>
            <a:r>
              <a:rPr dirty="0" baseline="55555" sz="750" spc="-37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65">
                <a:latin typeface="Verdana"/>
                <a:cs typeface="Verdana"/>
              </a:rPr>
              <a:t> </a:t>
            </a:r>
            <a:r>
              <a:rPr dirty="0" baseline="11111" sz="750" spc="-37">
                <a:latin typeface="Verdana"/>
                <a:cs typeface="Verdana"/>
              </a:rPr>
              <a:t>.</a:t>
            </a:r>
            <a:r>
              <a:rPr dirty="0" baseline="5555" sz="750" spc="-37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4150867" y="2930579"/>
            <a:ext cx="984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5" i="1">
                <a:latin typeface="Mathcad UniMath"/>
                <a:cs typeface="Mathcad UniMath"/>
              </a:rPr>
              <a:t>C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5147565" y="2506931"/>
            <a:ext cx="247015" cy="166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277">
                <a:latin typeface="Verdana"/>
                <a:cs typeface="Verdana"/>
              </a:rPr>
              <a:t> </a:t>
            </a:r>
            <a:r>
              <a:rPr dirty="0" sz="500" spc="70">
                <a:latin typeface="Verdana"/>
                <a:cs typeface="Verdana"/>
              </a:rPr>
              <a:t>.</a:t>
            </a:r>
            <a:r>
              <a:rPr dirty="0" baseline="-27777" sz="1050" spc="104" i="1">
                <a:latin typeface="Mathcad UniMath"/>
                <a:cs typeface="Mathcad UniMath"/>
              </a:rPr>
              <a:t>D</a:t>
            </a:r>
            <a:endParaRPr baseline="-27777" sz="1050">
              <a:latin typeface="Mathcad UniMath"/>
              <a:cs typeface="Mathcad UniMath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6013199" y="2186865"/>
            <a:ext cx="147955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 </a:t>
            </a:r>
            <a:r>
              <a:rPr dirty="0" baseline="-15873" sz="1050" spc="22" i="1">
                <a:latin typeface="Mathcad UniMath"/>
                <a:cs typeface="Mathcad UniMath"/>
              </a:rPr>
              <a:t>P</a:t>
            </a:r>
            <a:endParaRPr baseline="-15873" sz="1050">
              <a:latin typeface="Mathcad UniMath"/>
              <a:cs typeface="Mathcad UniMath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4112767" y="1968425"/>
            <a:ext cx="13779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172">
                <a:latin typeface="Verdana"/>
                <a:cs typeface="Verdana"/>
              </a:rPr>
              <a:t> 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4091435" y="2037005"/>
            <a:ext cx="11048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4060955" y="2087326"/>
            <a:ext cx="1454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16666" sz="750" spc="-52">
                <a:latin typeface="Verdana"/>
                <a:cs typeface="Verdana"/>
              </a:rPr>
              <a:t>. </a:t>
            </a:r>
            <a:r>
              <a:rPr dirty="0" baseline="16666" sz="750" spc="5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4047238" y="2096468"/>
            <a:ext cx="163830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   </a:t>
            </a:r>
            <a:r>
              <a:rPr dirty="0" sz="500" spc="-30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4163057" y="21772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4012184" y="2195528"/>
            <a:ext cx="2038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     </a:t>
            </a:r>
            <a:r>
              <a:rPr dirty="0" sz="500" spc="6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4169155" y="22381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172201" y="22777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173723" y="22884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3995421" y="2338738"/>
            <a:ext cx="23431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4945" algn="l"/>
              </a:tabLst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3993898" y="2379884"/>
            <a:ext cx="23876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0025" algn="l"/>
              </a:tabLst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181344" y="2389032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185918" y="24393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4190491" y="24896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4193538" y="25201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4015235" y="2539929"/>
            <a:ext cx="2311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240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4199635" y="25917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4202681" y="26267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4204204" y="26420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4208777" y="26923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4211823" y="27228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4108198" y="2742627"/>
            <a:ext cx="1562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2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4132581" y="2789863"/>
            <a:ext cx="1352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sz="500" spc="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4141724" y="2823389"/>
            <a:ext cx="1289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3333" sz="750" spc="22">
                <a:latin typeface="Verdana"/>
                <a:cs typeface="Verdana"/>
              </a:rPr>
              <a:t>.</a:t>
            </a:r>
            <a:r>
              <a:rPr dirty="0" baseline="33333" sz="750" spc="-18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27777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4220972" y="2856920"/>
            <a:ext cx="15303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50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.</a:t>
            </a:r>
            <a:r>
              <a:rPr dirty="0" baseline="-22222" sz="750" spc="-150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.</a:t>
            </a:r>
            <a:r>
              <a:rPr dirty="0" baseline="-27777" sz="750" spc="-150">
                <a:latin typeface="Verdana"/>
                <a:cs typeface="Verdana"/>
              </a:rPr>
              <a:t>.  </a:t>
            </a:r>
            <a:r>
              <a:rPr dirty="0" baseline="-27777" sz="750" spc="-67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5179567" y="2133020"/>
            <a:ext cx="422909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3333" sz="750" spc="22">
                <a:latin typeface="Verdana"/>
                <a:cs typeface="Verdana"/>
              </a:rPr>
              <a:t>.</a:t>
            </a:r>
            <a:r>
              <a:rPr dirty="0" baseline="33333" sz="750" spc="-150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  </a:t>
            </a:r>
            <a:r>
              <a:rPr dirty="0" baseline="16666" sz="750" spc="135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-157">
                <a:latin typeface="Verdana"/>
                <a:cs typeface="Verdana"/>
              </a:rPr>
              <a:t> </a:t>
            </a:r>
            <a:r>
              <a:rPr dirty="0" baseline="11111" sz="750" spc="-37">
                <a:latin typeface="Verdana"/>
                <a:cs typeface="Verdana"/>
              </a:rPr>
              <a:t>.</a:t>
            </a:r>
            <a:r>
              <a:rPr dirty="0" baseline="5555" sz="750" spc="-37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..</a:t>
            </a:r>
            <a:r>
              <a:rPr dirty="0" sz="500" spc="-105">
                <a:latin typeface="Verdana"/>
                <a:cs typeface="Verdana"/>
              </a:rPr>
              <a:t> 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-5555" sz="750" spc="-157">
                <a:latin typeface="Verdana"/>
                <a:cs typeface="Verdana"/>
              </a:rPr>
              <a:t> </a:t>
            </a:r>
            <a:r>
              <a:rPr dirty="0" baseline="-11111" sz="750" spc="-37">
                <a:latin typeface="Verdana"/>
                <a:cs typeface="Verdana"/>
              </a:rPr>
              <a:t>..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5225284" y="2177230"/>
            <a:ext cx="692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27777" sz="750" spc="-17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5229858" y="2212284"/>
            <a:ext cx="755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27777" sz="750" spc="-19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5231381" y="2227524"/>
            <a:ext cx="8191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11111" sz="750" spc="-209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5239001" y="2277818"/>
            <a:ext cx="800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5243575" y="2317441"/>
            <a:ext cx="800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27777" sz="750" spc="-247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5245098" y="2328107"/>
            <a:ext cx="8191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5251195" y="2381454"/>
            <a:ext cx="755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22222" sz="750" spc="-28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5257292" y="2422597"/>
            <a:ext cx="692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5258815" y="2428690"/>
            <a:ext cx="13525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latin typeface="Verdana"/>
                <a:cs typeface="Verdana"/>
              </a:rPr>
              <a:t>..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1267455" y="3380183"/>
            <a:ext cx="5055235" cy="1082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7.10: </a:t>
            </a:r>
            <a:r>
              <a:rPr dirty="0" sz="1000" spc="-10">
                <a:latin typeface="Times New Roman"/>
                <a:cs typeface="Times New Roman"/>
              </a:rPr>
              <a:t>Euclid’s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Proof</a:t>
            </a:r>
            <a:r>
              <a:rPr dirty="0" sz="1000" spc="-5">
                <a:latin typeface="Times New Roman"/>
                <a:cs typeface="Times New Roman"/>
              </a:rPr>
              <a:t>. The result </a:t>
            </a:r>
            <a:r>
              <a:rPr dirty="0" sz="1000" spc="-10">
                <a:latin typeface="Times New Roman"/>
                <a:cs typeface="Times New Roman"/>
              </a:rPr>
              <a:t>follows </a:t>
            </a:r>
            <a:r>
              <a:rPr dirty="0" sz="1000" spc="-5">
                <a:latin typeface="Times New Roman"/>
                <a:cs typeface="Times New Roman"/>
              </a:rPr>
              <a:t>from the fact the triangles </a:t>
            </a:r>
            <a:r>
              <a:rPr dirty="0" sz="1000" spc="70" b="0" i="1">
                <a:latin typeface="Bookman Old Style"/>
                <a:cs typeface="Bookman Old Style"/>
              </a:rPr>
              <a:t>APC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60" b="0" i="1">
                <a:latin typeface="Bookman Old Style"/>
                <a:cs typeface="Bookman Old Style"/>
              </a:rPr>
              <a:t>DBC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similar.</a:t>
            </a: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ct val="119000"/>
              </a:lnSpc>
              <a:spcBef>
                <a:spcPts val="825"/>
              </a:spcBef>
            </a:pPr>
            <a:r>
              <a:rPr dirty="0" sz="1000" spc="-5" b="1">
                <a:latin typeface="Times New Roman"/>
                <a:cs typeface="Times New Roman"/>
              </a:rPr>
              <a:t>Definition </a:t>
            </a:r>
            <a:r>
              <a:rPr dirty="0" sz="1000" b="1">
                <a:latin typeface="Times New Roman"/>
                <a:cs typeface="Times New Roman"/>
              </a:rPr>
              <a:t>7.2 </a:t>
            </a:r>
            <a:r>
              <a:rPr dirty="0" sz="1000" spc="-5" i="1">
                <a:latin typeface="Times New Roman"/>
                <a:cs typeface="Times New Roman"/>
              </a:rPr>
              <a:t>The power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-5" i="1">
                <a:latin typeface="Times New Roman"/>
                <a:cs typeface="Times New Roman"/>
              </a:rPr>
              <a:t>a </a:t>
            </a:r>
            <a:r>
              <a:rPr dirty="0" sz="1000" i="1">
                <a:latin typeface="Times New Roman"/>
                <a:cs typeface="Times New Roman"/>
              </a:rPr>
              <a:t>point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10" i="1">
                <a:latin typeface="Times New Roman"/>
                <a:cs typeface="Times New Roman"/>
              </a:rPr>
              <a:t>with respect </a:t>
            </a:r>
            <a:r>
              <a:rPr dirty="0" sz="1000" spc="-5" i="1">
                <a:latin typeface="Times New Roman"/>
                <a:cs typeface="Times New Roman"/>
              </a:rPr>
              <a:t>to the </a:t>
            </a:r>
            <a:r>
              <a:rPr dirty="0" sz="1000" spc="-10" i="1">
                <a:latin typeface="Times New Roman"/>
                <a:cs typeface="Times New Roman"/>
              </a:rPr>
              <a:t>circle centred </a:t>
            </a:r>
            <a:r>
              <a:rPr dirty="0" sz="1000" i="1">
                <a:latin typeface="Times New Roman"/>
                <a:cs typeface="Times New Roman"/>
              </a:rPr>
              <a:t>at </a:t>
            </a:r>
            <a:r>
              <a:rPr dirty="0" sz="1000" spc="-5" b="0" i="1">
                <a:latin typeface="Bookman Old Style"/>
                <a:cs typeface="Bookman Old Style"/>
              </a:rPr>
              <a:t>O </a:t>
            </a:r>
            <a:r>
              <a:rPr dirty="0" sz="1000" spc="-10" i="1">
                <a:latin typeface="Times New Roman"/>
                <a:cs typeface="Times New Roman"/>
              </a:rPr>
              <a:t>with </a:t>
            </a:r>
            <a:r>
              <a:rPr dirty="0" sz="1000" spc="-5" i="1">
                <a:latin typeface="Times New Roman"/>
                <a:cs typeface="Times New Roman"/>
              </a:rPr>
              <a:t>radius </a:t>
            </a:r>
            <a:r>
              <a:rPr dirty="0" sz="1000" spc="55" b="0" i="1">
                <a:latin typeface="Bookman Old Style"/>
                <a:cs typeface="Bookman Old Style"/>
              </a:rPr>
              <a:t>R </a:t>
            </a:r>
            <a:r>
              <a:rPr dirty="0" sz="1000" spc="-5" i="1">
                <a:latin typeface="Times New Roman"/>
                <a:cs typeface="Times New Roman"/>
              </a:rPr>
              <a:t>is  </a:t>
            </a:r>
            <a:r>
              <a:rPr dirty="0" sz="1000" i="1">
                <a:latin typeface="Times New Roman"/>
                <a:cs typeface="Times New Roman"/>
              </a:rPr>
              <a:t>defined</a:t>
            </a:r>
            <a:r>
              <a:rPr dirty="0" sz="1000" spc="-40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as</a:t>
            </a:r>
            <a:r>
              <a:rPr dirty="0" sz="1000" spc="-85" i="1">
                <a:latin typeface="Times New Roman"/>
                <a:cs typeface="Times New Roman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OP</a:t>
            </a:r>
            <a:r>
              <a:rPr dirty="0" sz="1000" spc="-175" b="0" i="1">
                <a:latin typeface="Bookman Old Style"/>
                <a:cs typeface="Bookman Old Style"/>
              </a:rPr>
              <a:t> </a:t>
            </a:r>
            <a:r>
              <a:rPr dirty="0" baseline="27777" sz="1050" spc="-75">
                <a:latin typeface="Verdana"/>
                <a:cs typeface="Verdana"/>
              </a:rPr>
              <a:t>2</a:t>
            </a:r>
            <a:r>
              <a:rPr dirty="0" baseline="27777" sz="1050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14">
                <a:latin typeface="Lucida Sans Unicode"/>
                <a:cs typeface="Lucida Sans Unicode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R</a:t>
            </a:r>
            <a:r>
              <a:rPr dirty="0" baseline="27777" sz="1050" spc="30">
                <a:latin typeface="Verdana"/>
                <a:cs typeface="Verdana"/>
              </a:rPr>
              <a:t>2</a:t>
            </a:r>
            <a:r>
              <a:rPr dirty="0" sz="1000" spc="20" i="1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1331460" y="4431743"/>
            <a:ext cx="183515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4325" algn="l"/>
              </a:tabLst>
            </a:pPr>
            <a:r>
              <a:rPr dirty="0" sz="1000" spc="-5">
                <a:latin typeface="Times New Roman"/>
                <a:cs typeface="Times New Roman"/>
              </a:rPr>
              <a:t>(i)	If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is outside the circle,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1633215" y="4664912"/>
            <a:ext cx="78232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 spc="-10">
                <a:latin typeface="Times New Roman"/>
                <a:cs typeface="Times New Roman"/>
              </a:rPr>
              <a:t>Power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1633215" y="4898087"/>
            <a:ext cx="63563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= </a:t>
            </a:r>
            <a:r>
              <a:rPr dirty="0" sz="1000" spc="25" b="0" i="1">
                <a:latin typeface="Bookman Old Style"/>
                <a:cs typeface="Bookman Old Style"/>
              </a:rPr>
              <a:t>OP 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5">
                <a:latin typeface="Lucida Sans Unicode"/>
                <a:cs typeface="Lucida Sans Unicode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R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1934969" y="4890467"/>
            <a:ext cx="38544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1945" algn="l"/>
              </a:tabLst>
            </a:pPr>
            <a:r>
              <a:rPr dirty="0" sz="700" spc="-50">
                <a:latin typeface="Verdana"/>
                <a:cs typeface="Verdana"/>
              </a:rPr>
              <a:t>2</a:t>
            </a:r>
            <a:r>
              <a:rPr dirty="0" sz="700" spc="-50">
                <a:latin typeface="Verdana"/>
                <a:cs typeface="Verdana"/>
              </a:rPr>
              <a:t>	</a:t>
            </a:r>
            <a:r>
              <a:rPr dirty="0" sz="700" spc="-50">
                <a:latin typeface="Verdana"/>
                <a:cs typeface="Verdana"/>
              </a:rPr>
              <a:t>2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1928872" y="5122113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0">
                <a:latin typeface="Verdana"/>
                <a:cs typeface="Verdana"/>
              </a:rPr>
              <a:t>2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1633215" y="5131256"/>
            <a:ext cx="106172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= </a:t>
            </a:r>
            <a:r>
              <a:rPr dirty="0" sz="1000" spc="80" b="0" i="1">
                <a:latin typeface="Bookman Old Style"/>
                <a:cs typeface="Bookman Old Style"/>
              </a:rPr>
              <a:t>PT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110" b="0" i="1">
                <a:latin typeface="Bookman Old Style"/>
                <a:cs typeface="Bookman Old Style"/>
              </a:rPr>
              <a:t>PA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114">
                <a:latin typeface="Lucida Sans Unicode"/>
                <a:cs typeface="Lucida Sans Unicode"/>
              </a:rPr>
              <a:t> </a:t>
            </a:r>
            <a:r>
              <a:rPr dirty="0" sz="1000" spc="85" b="0" i="1">
                <a:latin typeface="Bookman Old Style"/>
                <a:cs typeface="Bookman Old Style"/>
              </a:rPr>
              <a:t>PB</a:t>
            </a:r>
            <a:r>
              <a:rPr dirty="0" sz="1000" spc="85"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1633214" y="5362907"/>
            <a:ext cx="912494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which is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positive.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1296411" y="5870396"/>
            <a:ext cx="18034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(</a:t>
            </a:r>
            <a:r>
              <a:rPr dirty="0" sz="1000" spc="-10">
                <a:latin typeface="Times New Roman"/>
                <a:cs typeface="Times New Roman"/>
              </a:rPr>
              <a:t>ii</a:t>
            </a:r>
            <a:r>
              <a:rPr dirty="0" sz="1000" spc="-5"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1633174" y="5789624"/>
            <a:ext cx="1829435" cy="575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-635">
              <a:lnSpc>
                <a:spcPct val="153000"/>
              </a:lnSpc>
            </a:pPr>
            <a:r>
              <a:rPr dirty="0" sz="1000" spc="-5">
                <a:latin typeface="Times New Roman"/>
                <a:cs typeface="Times New Roman"/>
              </a:rPr>
              <a:t>If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lies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the circumference, then  the power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25" b="0" i="1">
                <a:latin typeface="Bookman Old Style"/>
                <a:cs typeface="Bookman Old Style"/>
              </a:rPr>
              <a:t>OP</a:t>
            </a:r>
            <a:r>
              <a:rPr dirty="0" sz="1000" spc="-250" b="0" i="1">
                <a:latin typeface="Bookman Old Style"/>
                <a:cs typeface="Bookman Old Style"/>
              </a:rPr>
              <a:t> </a:t>
            </a:r>
            <a:r>
              <a:rPr dirty="0" baseline="27777" sz="1050" spc="-75">
                <a:latin typeface="Verdana"/>
                <a:cs typeface="Verdana"/>
              </a:rPr>
              <a:t>2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5" b="0" i="1">
                <a:latin typeface="Bookman Old Style"/>
                <a:cs typeface="Bookman Old Style"/>
              </a:rPr>
              <a:t>R</a:t>
            </a:r>
            <a:r>
              <a:rPr dirty="0" baseline="27777" sz="1050" spc="7">
                <a:latin typeface="Verdana"/>
                <a:cs typeface="Verdana"/>
              </a:rPr>
              <a:t>2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1259833" y="6611060"/>
            <a:ext cx="21590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(</a:t>
            </a:r>
            <a:r>
              <a:rPr dirty="0" sz="1000" spc="-10">
                <a:latin typeface="Times New Roman"/>
                <a:cs typeface="Times New Roman"/>
              </a:rPr>
              <a:t>iii</a:t>
            </a:r>
            <a:r>
              <a:rPr dirty="0" sz="1000" spc="-5"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1633151" y="6611060"/>
            <a:ext cx="147129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If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is inside the circle,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1633213" y="6842711"/>
            <a:ext cx="77470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the power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114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1633213" y="7075880"/>
            <a:ext cx="1205230" cy="865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= </a:t>
            </a:r>
            <a:r>
              <a:rPr dirty="0" sz="1000" spc="25" b="0" i="1">
                <a:latin typeface="Bookman Old Style"/>
                <a:cs typeface="Bookman Old Style"/>
              </a:rPr>
              <a:t>OP </a:t>
            </a:r>
            <a:r>
              <a:rPr dirty="0" baseline="27777" sz="1050" spc="-75">
                <a:latin typeface="Verdana"/>
                <a:cs typeface="Verdana"/>
              </a:rPr>
              <a:t>2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5" b="0" i="1">
                <a:latin typeface="Bookman Old Style"/>
                <a:cs typeface="Bookman Old Style"/>
              </a:rPr>
              <a:t>R</a:t>
            </a:r>
            <a:r>
              <a:rPr dirty="0" baseline="27777" sz="1050" spc="7">
                <a:latin typeface="Verdana"/>
                <a:cs typeface="Verdana"/>
              </a:rPr>
              <a:t>2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215">
                <a:latin typeface="Tahoma"/>
                <a:cs typeface="Tahoma"/>
              </a:rPr>
              <a:t> </a:t>
            </a:r>
            <a:r>
              <a:rPr dirty="0" sz="1000" spc="70">
                <a:latin typeface="Lucida Sans Unicode"/>
                <a:cs typeface="Lucida Sans Unicode"/>
              </a:rPr>
              <a:t>−</a:t>
            </a:r>
            <a:r>
              <a:rPr dirty="0" sz="1000" spc="70" b="0" i="1">
                <a:latin typeface="Bookman Old Style"/>
                <a:cs typeface="Bookman Old Style"/>
              </a:rPr>
              <a:t>PZ</a:t>
            </a:r>
            <a:r>
              <a:rPr dirty="0" baseline="27777" sz="1050" spc="104">
                <a:latin typeface="Verdana"/>
                <a:cs typeface="Verdana"/>
              </a:rPr>
              <a:t>2</a:t>
            </a:r>
            <a:endParaRPr baseline="27777" sz="10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dirty="0" sz="1000" spc="-5">
                <a:latin typeface="Times New Roman"/>
                <a:cs typeface="Times New Roman"/>
              </a:rPr>
              <a:t>= </a:t>
            </a:r>
            <a:r>
              <a:rPr dirty="0" sz="1000" spc="95">
                <a:latin typeface="Lucida Sans Unicode"/>
                <a:cs typeface="Lucida Sans Unicode"/>
              </a:rPr>
              <a:t>−</a:t>
            </a:r>
            <a:r>
              <a:rPr dirty="0" sz="1000" spc="95" b="0" i="1">
                <a:latin typeface="Bookman Old Style"/>
                <a:cs typeface="Bookman Old Style"/>
              </a:rPr>
              <a:t>PX</a:t>
            </a:r>
            <a:r>
              <a:rPr dirty="0" sz="1000" spc="-65" b="0" i="1">
                <a:latin typeface="Bookman Old Style"/>
                <a:cs typeface="Bookman Old Style"/>
              </a:rPr>
              <a:t>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130">
                <a:latin typeface="Lucida Sans Unicode"/>
                <a:cs typeface="Lucida Sans Unicode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PY</a:t>
            </a:r>
            <a:endParaRPr sz="1000">
              <a:latin typeface="Bookman Old Style"/>
              <a:cs typeface="Bookman Old Style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dirty="0" sz="1000" spc="-5">
                <a:latin typeface="Times New Roman"/>
                <a:cs typeface="Times New Roman"/>
              </a:rPr>
              <a:t>= </a:t>
            </a:r>
            <a:r>
              <a:rPr dirty="0" sz="1000" spc="70">
                <a:latin typeface="Lucida Sans Unicode"/>
                <a:cs typeface="Lucida Sans Unicode"/>
              </a:rPr>
              <a:t>−</a:t>
            </a:r>
            <a:r>
              <a:rPr dirty="0" sz="1000" spc="70" b="0" i="1">
                <a:latin typeface="Bookman Old Style"/>
                <a:cs typeface="Bookman Old Style"/>
              </a:rPr>
              <a:t>PA</a:t>
            </a:r>
            <a:r>
              <a:rPr dirty="0" sz="1000" spc="-150" b="0" i="1">
                <a:latin typeface="Bookman Old Style"/>
                <a:cs typeface="Bookman Old Style"/>
              </a:rPr>
              <a:t>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135">
                <a:latin typeface="Lucida Sans Unicode"/>
                <a:cs typeface="Lucida Sans Unicode"/>
              </a:rPr>
              <a:t> </a:t>
            </a:r>
            <a:r>
              <a:rPr dirty="0" sz="1000" spc="85" b="0" i="1">
                <a:latin typeface="Bookman Old Style"/>
                <a:cs typeface="Bookman Old Style"/>
              </a:rPr>
              <a:t>PB</a:t>
            </a:r>
            <a:r>
              <a:rPr dirty="0" sz="1000" spc="85"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dirty="0" sz="1000" spc="-5">
                <a:latin typeface="Times New Roman"/>
                <a:cs typeface="Times New Roman"/>
              </a:rPr>
              <a:t>which is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negative.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5118603" y="55757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5232903" y="55102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5306056" y="54477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5360920" y="53822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5383779" y="53486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5420356" y="52816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5470650" y="51124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5475220" y="50774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5476742" y="50423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5473696" y="4970730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5469123" y="4935676"/>
            <a:ext cx="539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5463030" y="4902150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5453882" y="4867096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5415782" y="4768036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5397496" y="4732987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4539482" y="4510484"/>
            <a:ext cx="116839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4512053" y="45653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4466333" y="46049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4438899" y="46339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4403850" y="46781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4380990" y="47116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4350510" y="4742130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4335270" y="477261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4323076" y="4804613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4312410" y="4838144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4303262" y="4871670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4295642" y="4911298"/>
            <a:ext cx="558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4291073" y="4946356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4288022" y="5002748"/>
            <a:ext cx="539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4288022" y="50378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4289550" y="50728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4292596" y="51078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4298693" y="51429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4306313" y="51779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4316979" y="52115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4327650" y="52450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4342890" y="52770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4358130" y="53090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4377939" y="53441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4400799" y="53776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4455662" y="54431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4862578" y="5624522"/>
            <a:ext cx="863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5114033" y="4606487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5103362" y="46461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5083553" y="46826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5053073" y="4713167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5022593" y="47878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4992113" y="4818324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4984493" y="48533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4954013" y="4883858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4943342" y="49234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4923533" y="49585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4905242" y="49905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4893053" y="5011870"/>
            <a:ext cx="381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5472362" y="5030161"/>
            <a:ext cx="298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5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5978138" y="4984441"/>
            <a:ext cx="1047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5917177" y="4970724"/>
            <a:ext cx="1047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5872981" y="4923481"/>
            <a:ext cx="908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5802877" y="4905190"/>
            <a:ext cx="1047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5754111" y="4854901"/>
            <a:ext cx="908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5443216" y="4835087"/>
            <a:ext cx="34099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255" algn="l"/>
              </a:tabLst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>
                <a:latin typeface="Verdana"/>
                <a:cs typeface="Verdana"/>
              </a:rPr>
              <a:t>	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5431022" y="4800044"/>
            <a:ext cx="29210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0025" algn="l"/>
              </a:tabLst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>
                <a:latin typeface="Verdana"/>
                <a:cs typeface="Verdana"/>
              </a:rPr>
              <a:t>	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5569709" y="4748221"/>
            <a:ext cx="908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5386830" y="4714696"/>
            <a:ext cx="21272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85">
                <a:latin typeface="Verdana"/>
                <a:cs typeface="Verdana"/>
              </a:rPr>
              <a:t> </a:t>
            </a: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5363971" y="4681170"/>
            <a:ext cx="17907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5322820" y="4644587"/>
            <a:ext cx="15811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 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5312154" y="4626307"/>
            <a:ext cx="1028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95">
                <a:latin typeface="Verdana"/>
                <a:cs typeface="Verdana"/>
              </a:rPr>
              <a:t>.</a:t>
            </a: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5150610" y="4505910"/>
            <a:ext cx="154940" cy="144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05"/>
              </a:lnSpc>
            </a:pP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02235">
              <a:lnSpc>
                <a:spcPts val="505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4588252" y="5523933"/>
            <a:ext cx="8953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4819898" y="54462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4920481" y="54126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5027160" y="53776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5219188" y="5313624"/>
            <a:ext cx="23685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812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5444737" y="5237423"/>
            <a:ext cx="844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5456933" y="5182567"/>
            <a:ext cx="22161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-27777" sz="750" spc="15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5464554" y="5147513"/>
            <a:ext cx="3206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194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5917177" y="50804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5476742" y="5040826"/>
            <a:ext cx="6457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73405" algn="l"/>
              </a:tabLst>
            </a:pP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	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27777" sz="750" spc="-262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22222" sz="750" spc="-262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5144513" y="4536384"/>
            <a:ext cx="221615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925">
              <a:lnSpc>
                <a:spcPts val="459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59"/>
              </a:lnSpc>
            </a:pP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11111" sz="750" spc="-22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baseline="16666" sz="750" spc="-22">
                <a:latin typeface="Verdana"/>
                <a:cs typeface="Verdana"/>
              </a:rPr>
              <a:t>.</a:t>
            </a:r>
            <a:r>
              <a:rPr dirty="0" baseline="16666" sz="750" spc="165">
                <a:latin typeface="Verdana"/>
                <a:cs typeface="Verdana"/>
              </a:rPr>
              <a:t> </a:t>
            </a:r>
            <a:r>
              <a:rPr dirty="0" baseline="5555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baseline="-11111" sz="750" spc="-3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4618733" y="4413453"/>
            <a:ext cx="65849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67">
                <a:latin typeface="Verdana"/>
                <a:cs typeface="Verdana"/>
              </a:rPr>
              <a:t>.</a:t>
            </a:r>
            <a:r>
              <a:rPr dirty="0" baseline="-44444" sz="750" spc="-67">
                <a:latin typeface="Verdana"/>
                <a:cs typeface="Verdana"/>
              </a:rPr>
              <a:t>.</a:t>
            </a:r>
            <a:r>
              <a:rPr dirty="0" baseline="-38888" sz="750" spc="-67">
                <a:latin typeface="Verdana"/>
                <a:cs typeface="Verdana"/>
              </a:rPr>
              <a:t>.</a:t>
            </a:r>
            <a:r>
              <a:rPr dirty="0" baseline="-33333" sz="750" spc="-67">
                <a:latin typeface="Verdana"/>
                <a:cs typeface="Verdana"/>
              </a:rPr>
              <a:t>.</a:t>
            </a:r>
            <a:r>
              <a:rPr dirty="0" baseline="-27777" sz="750" spc="-67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..</a:t>
            </a:r>
            <a:r>
              <a:rPr dirty="0" sz="500" spc="-45">
                <a:latin typeface="Verdana"/>
                <a:cs typeface="Verdana"/>
              </a:rPr>
              <a:t>..... .....</a:t>
            </a:r>
            <a:r>
              <a:rPr dirty="0" baseline="-5555" sz="750" spc="-67">
                <a:latin typeface="Verdana"/>
                <a:cs typeface="Verdana"/>
              </a:rPr>
              <a:t>..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baseline="-27777" sz="750" spc="-67">
                <a:latin typeface="Verdana"/>
                <a:cs typeface="Verdana"/>
              </a:rPr>
              <a:t>.</a:t>
            </a:r>
            <a:r>
              <a:rPr dirty="0" baseline="-33333" sz="750" spc="-67">
                <a:latin typeface="Verdana"/>
                <a:cs typeface="Verdana"/>
              </a:rPr>
              <a:t>.</a:t>
            </a:r>
            <a:r>
              <a:rPr dirty="0" baseline="-38888" sz="750" spc="-67">
                <a:latin typeface="Verdana"/>
                <a:cs typeface="Verdana"/>
              </a:rPr>
              <a:t>.</a:t>
            </a:r>
            <a:r>
              <a:rPr dirty="0" baseline="-44444" sz="750" spc="-67">
                <a:latin typeface="Verdana"/>
                <a:cs typeface="Verdana"/>
              </a:rPr>
              <a:t>.</a:t>
            </a:r>
            <a:r>
              <a:rPr dirty="0" baseline="-50000" sz="750" spc="-67">
                <a:latin typeface="Verdana"/>
                <a:cs typeface="Verdana"/>
              </a:rPr>
              <a:t>.</a:t>
            </a:r>
            <a:r>
              <a:rPr dirty="0" baseline="-50000" sz="750" spc="-142">
                <a:latin typeface="Verdana"/>
                <a:cs typeface="Verdana"/>
              </a:rPr>
              <a:t> </a:t>
            </a:r>
            <a:r>
              <a:rPr dirty="0" baseline="-23809" sz="1050" spc="-44" i="1">
                <a:latin typeface="Mathcad UniMath"/>
                <a:cs typeface="Mathcad UniMath"/>
              </a:rPr>
              <a:t>T</a:t>
            </a:r>
            <a:endParaRPr baseline="-23809" sz="1050">
              <a:latin typeface="Mathcad UniMath"/>
              <a:cs typeface="Mathcad UniMath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4501379" y="5507171"/>
            <a:ext cx="102235" cy="213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81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dirty="0" sz="700" spc="60" i="1">
                <a:latin typeface="Mathcad UniMath"/>
                <a:cs typeface="Mathcad UniMath"/>
              </a:rPr>
              <a:t>B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6028431" y="5030665"/>
            <a:ext cx="18161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82">
                <a:latin typeface="Verdana"/>
                <a:cs typeface="Verdana"/>
              </a:rPr>
              <a:t> </a:t>
            </a:r>
            <a:r>
              <a:rPr dirty="0" sz="700" spc="15" i="1">
                <a:latin typeface="Mathcad UniMath"/>
                <a:cs typeface="Mathcad UniMath"/>
              </a:rPr>
              <a:t>P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4864090" y="4921956"/>
            <a:ext cx="54610" cy="4387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850">
                <a:latin typeface="Lucida Sans Unicode"/>
                <a:cs typeface="Lucida Sans Unicode"/>
              </a:rPr>
              <a:t>·</a:t>
            </a:r>
            <a:endParaRPr sz="1700">
              <a:latin typeface="Lucida Sans Unicode"/>
              <a:cs typeface="Lucida Sans Unicode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4778747" y="5004761"/>
            <a:ext cx="205104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5873" sz="1050" spc="60" i="1">
                <a:latin typeface="Mathcad UniMath"/>
                <a:cs typeface="Mathcad UniMath"/>
              </a:rPr>
              <a:t>O </a:t>
            </a:r>
            <a:r>
              <a:rPr dirty="0" baseline="-15873" sz="1050" spc="232" i="1">
                <a:latin typeface="Mathcad UniMath"/>
                <a:cs typeface="Mathcad UniMath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5319771" y="5224224"/>
            <a:ext cx="243204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  </a:t>
            </a:r>
            <a:r>
              <a:rPr dirty="0" baseline="-27777" sz="750" spc="67">
                <a:latin typeface="Verdana"/>
                <a:cs typeface="Verdana"/>
              </a:rPr>
              <a:t> </a:t>
            </a:r>
            <a:r>
              <a:rPr dirty="0" sz="500" spc="55">
                <a:latin typeface="Verdana"/>
                <a:cs typeface="Verdana"/>
              </a:rPr>
              <a:t>.</a:t>
            </a:r>
            <a:r>
              <a:rPr dirty="0" baseline="-35714" sz="1050" spc="82" i="1">
                <a:latin typeface="Mathcad UniMath"/>
                <a:cs typeface="Mathcad UniMath"/>
              </a:rPr>
              <a:t>A</a:t>
            </a:r>
            <a:endParaRPr baseline="-35714" sz="1050">
              <a:latin typeface="Mathcad UniMath"/>
              <a:cs typeface="Mathcad UniMath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4925051" y="4727390"/>
            <a:ext cx="168275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3809" sz="1050" spc="97" i="1">
                <a:latin typeface="Mathcad UniMath"/>
                <a:cs typeface="Mathcad UniMath"/>
              </a:rPr>
              <a:t>R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4603488" y="5763709"/>
            <a:ext cx="6102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10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7.11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5205469" y="76697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5286238" y="76087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5353295" y="75386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5376155" y="75066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5399015" y="74716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5418829" y="74365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5434069" y="74045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5446258" y="73725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5458452" y="73390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8" name="object 298"/>
          <p:cNvSpPr txBox="1"/>
          <p:nvPr/>
        </p:nvSpPr>
        <p:spPr>
          <a:xfrm>
            <a:off x="5467595" y="73039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9" name="object 299"/>
          <p:cNvSpPr txBox="1"/>
          <p:nvPr/>
        </p:nvSpPr>
        <p:spPr>
          <a:xfrm>
            <a:off x="5475215" y="72689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0" name="object 300"/>
          <p:cNvSpPr txBox="1"/>
          <p:nvPr/>
        </p:nvSpPr>
        <p:spPr>
          <a:xfrm>
            <a:off x="5479789" y="72338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5482835" y="71988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5482835" y="7128705"/>
            <a:ext cx="514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5479789" y="7093651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04" name="object 304"/>
          <p:cNvSpPr txBox="1"/>
          <p:nvPr/>
        </p:nvSpPr>
        <p:spPr>
          <a:xfrm>
            <a:off x="5473692" y="7058602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05" name="object 305"/>
          <p:cNvSpPr txBox="1"/>
          <p:nvPr/>
        </p:nvSpPr>
        <p:spPr>
          <a:xfrm>
            <a:off x="5466072" y="7023548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06" name="object 306"/>
          <p:cNvSpPr txBox="1"/>
          <p:nvPr/>
        </p:nvSpPr>
        <p:spPr>
          <a:xfrm>
            <a:off x="5456929" y="6988499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5444735" y="6954968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5385298" y="68391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5371586" y="68178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0" name="object 310"/>
          <p:cNvSpPr txBox="1"/>
          <p:nvPr/>
        </p:nvSpPr>
        <p:spPr>
          <a:xfrm>
            <a:off x="5339578" y="67781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1" name="object 311"/>
          <p:cNvSpPr txBox="1"/>
          <p:nvPr/>
        </p:nvSpPr>
        <p:spPr>
          <a:xfrm>
            <a:off x="5319769" y="67553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2" name="object 312"/>
          <p:cNvSpPr txBox="1"/>
          <p:nvPr/>
        </p:nvSpPr>
        <p:spPr>
          <a:xfrm>
            <a:off x="5293858" y="67309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3" name="object 313"/>
          <p:cNvSpPr txBox="1"/>
          <p:nvPr/>
        </p:nvSpPr>
        <p:spPr>
          <a:xfrm>
            <a:off x="5251189" y="66943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4580629" y="6657788"/>
            <a:ext cx="908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4559292" y="66715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6" name="object 316"/>
          <p:cNvSpPr txBox="1"/>
          <p:nvPr/>
        </p:nvSpPr>
        <p:spPr>
          <a:xfrm>
            <a:off x="4518146" y="67019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7" name="object 317"/>
          <p:cNvSpPr txBox="1"/>
          <p:nvPr/>
        </p:nvSpPr>
        <p:spPr>
          <a:xfrm>
            <a:off x="4473949" y="67416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8" name="object 318"/>
          <p:cNvSpPr txBox="1"/>
          <p:nvPr/>
        </p:nvSpPr>
        <p:spPr>
          <a:xfrm>
            <a:off x="4444992" y="67705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9" name="object 319"/>
          <p:cNvSpPr txBox="1"/>
          <p:nvPr/>
        </p:nvSpPr>
        <p:spPr>
          <a:xfrm>
            <a:off x="4419086" y="68025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0" name="object 320"/>
          <p:cNvSpPr txBox="1"/>
          <p:nvPr/>
        </p:nvSpPr>
        <p:spPr>
          <a:xfrm>
            <a:off x="4396226" y="68345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1" name="object 321"/>
          <p:cNvSpPr txBox="1"/>
          <p:nvPr/>
        </p:nvSpPr>
        <p:spPr>
          <a:xfrm>
            <a:off x="4374889" y="68696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2" name="object 322"/>
          <p:cNvSpPr txBox="1"/>
          <p:nvPr/>
        </p:nvSpPr>
        <p:spPr>
          <a:xfrm>
            <a:off x="4348978" y="689553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3" name="object 323"/>
          <p:cNvSpPr txBox="1"/>
          <p:nvPr/>
        </p:nvSpPr>
        <p:spPr>
          <a:xfrm>
            <a:off x="4335266" y="6927539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4" name="object 324"/>
          <p:cNvSpPr txBox="1"/>
          <p:nvPr/>
        </p:nvSpPr>
        <p:spPr>
          <a:xfrm>
            <a:off x="4323072" y="6961065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5" name="object 325"/>
          <p:cNvSpPr txBox="1"/>
          <p:nvPr/>
        </p:nvSpPr>
        <p:spPr>
          <a:xfrm>
            <a:off x="4313929" y="6994591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6" name="object 326"/>
          <p:cNvSpPr txBox="1"/>
          <p:nvPr/>
        </p:nvSpPr>
        <p:spPr>
          <a:xfrm>
            <a:off x="4306309" y="7028122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7" name="object 327"/>
          <p:cNvSpPr txBox="1"/>
          <p:nvPr/>
        </p:nvSpPr>
        <p:spPr>
          <a:xfrm>
            <a:off x="4300212" y="7067745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8" name="object 328"/>
          <p:cNvSpPr txBox="1"/>
          <p:nvPr/>
        </p:nvSpPr>
        <p:spPr>
          <a:xfrm>
            <a:off x="4297166" y="7102804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9" name="object 329"/>
          <p:cNvSpPr txBox="1"/>
          <p:nvPr/>
        </p:nvSpPr>
        <p:spPr>
          <a:xfrm>
            <a:off x="4295638" y="7137858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0" name="object 330"/>
          <p:cNvSpPr txBox="1"/>
          <p:nvPr/>
        </p:nvSpPr>
        <p:spPr>
          <a:xfrm>
            <a:off x="4298689" y="72293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1" name="object 331"/>
          <p:cNvSpPr txBox="1"/>
          <p:nvPr/>
        </p:nvSpPr>
        <p:spPr>
          <a:xfrm>
            <a:off x="4303258" y="72643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2" name="object 332"/>
          <p:cNvSpPr txBox="1"/>
          <p:nvPr/>
        </p:nvSpPr>
        <p:spPr>
          <a:xfrm>
            <a:off x="4309355" y="72994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3" name="object 333"/>
          <p:cNvSpPr txBox="1"/>
          <p:nvPr/>
        </p:nvSpPr>
        <p:spPr>
          <a:xfrm>
            <a:off x="4318498" y="73344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4" name="object 334"/>
          <p:cNvSpPr txBox="1"/>
          <p:nvPr/>
        </p:nvSpPr>
        <p:spPr>
          <a:xfrm>
            <a:off x="4330692" y="73679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5" name="object 335"/>
          <p:cNvSpPr txBox="1"/>
          <p:nvPr/>
        </p:nvSpPr>
        <p:spPr>
          <a:xfrm>
            <a:off x="4342886" y="74000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6" name="object 336"/>
          <p:cNvSpPr txBox="1"/>
          <p:nvPr/>
        </p:nvSpPr>
        <p:spPr>
          <a:xfrm>
            <a:off x="4358126" y="74320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7" name="object 337"/>
          <p:cNvSpPr txBox="1"/>
          <p:nvPr/>
        </p:nvSpPr>
        <p:spPr>
          <a:xfrm>
            <a:off x="4374889" y="74640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8" name="object 338"/>
          <p:cNvSpPr txBox="1"/>
          <p:nvPr/>
        </p:nvSpPr>
        <p:spPr>
          <a:xfrm>
            <a:off x="4396226" y="74975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9" name="object 339"/>
          <p:cNvSpPr txBox="1"/>
          <p:nvPr/>
        </p:nvSpPr>
        <p:spPr>
          <a:xfrm>
            <a:off x="4420609" y="75310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0" name="object 340"/>
          <p:cNvSpPr txBox="1"/>
          <p:nvPr/>
        </p:nvSpPr>
        <p:spPr>
          <a:xfrm>
            <a:off x="4484615" y="76011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1" name="object 341"/>
          <p:cNvSpPr txBox="1"/>
          <p:nvPr/>
        </p:nvSpPr>
        <p:spPr>
          <a:xfrm>
            <a:off x="4710169" y="7733731"/>
            <a:ext cx="4044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576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2" name="object 342"/>
          <p:cNvSpPr txBox="1"/>
          <p:nvPr/>
        </p:nvSpPr>
        <p:spPr>
          <a:xfrm>
            <a:off x="5342629" y="6929087"/>
            <a:ext cx="15049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35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5306052" y="69641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4" name="object 344"/>
          <p:cNvSpPr txBox="1"/>
          <p:nvPr/>
        </p:nvSpPr>
        <p:spPr>
          <a:xfrm>
            <a:off x="5269475" y="69991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5" name="object 345"/>
          <p:cNvSpPr txBox="1"/>
          <p:nvPr/>
        </p:nvSpPr>
        <p:spPr>
          <a:xfrm>
            <a:off x="5232898" y="70342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6" name="object 346"/>
          <p:cNvSpPr txBox="1"/>
          <p:nvPr/>
        </p:nvSpPr>
        <p:spPr>
          <a:xfrm>
            <a:off x="5060689" y="71988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7" name="object 347"/>
          <p:cNvSpPr txBox="1"/>
          <p:nvPr/>
        </p:nvSpPr>
        <p:spPr>
          <a:xfrm>
            <a:off x="4976869" y="72796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8" name="object 348"/>
          <p:cNvSpPr txBox="1"/>
          <p:nvPr/>
        </p:nvSpPr>
        <p:spPr>
          <a:xfrm>
            <a:off x="4940292" y="73146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9" name="object 349"/>
          <p:cNvSpPr txBox="1"/>
          <p:nvPr/>
        </p:nvSpPr>
        <p:spPr>
          <a:xfrm>
            <a:off x="4903715" y="73497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0" name="object 350"/>
          <p:cNvSpPr txBox="1"/>
          <p:nvPr/>
        </p:nvSpPr>
        <p:spPr>
          <a:xfrm>
            <a:off x="4856472" y="73954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1" name="object 351"/>
          <p:cNvSpPr txBox="1"/>
          <p:nvPr/>
        </p:nvSpPr>
        <p:spPr>
          <a:xfrm>
            <a:off x="4822946" y="74259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2" name="object 352"/>
          <p:cNvSpPr txBox="1"/>
          <p:nvPr/>
        </p:nvSpPr>
        <p:spPr>
          <a:xfrm>
            <a:off x="4809229" y="74411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3" name="object 353"/>
          <p:cNvSpPr txBox="1"/>
          <p:nvPr/>
        </p:nvSpPr>
        <p:spPr>
          <a:xfrm>
            <a:off x="4772652" y="74762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4" name="object 354"/>
          <p:cNvSpPr txBox="1"/>
          <p:nvPr/>
        </p:nvSpPr>
        <p:spPr>
          <a:xfrm>
            <a:off x="4736075" y="75112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5" name="object 355"/>
          <p:cNvSpPr txBox="1"/>
          <p:nvPr/>
        </p:nvSpPr>
        <p:spPr>
          <a:xfrm>
            <a:off x="4694929" y="75493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6" name="object 356"/>
          <p:cNvSpPr txBox="1"/>
          <p:nvPr/>
        </p:nvSpPr>
        <p:spPr>
          <a:xfrm>
            <a:off x="4637015" y="76057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7" name="object 357"/>
          <p:cNvSpPr txBox="1"/>
          <p:nvPr/>
        </p:nvSpPr>
        <p:spPr>
          <a:xfrm>
            <a:off x="4868849" y="7166829"/>
            <a:ext cx="285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8" name="object 358"/>
          <p:cNvSpPr txBox="1"/>
          <p:nvPr/>
        </p:nvSpPr>
        <p:spPr>
          <a:xfrm>
            <a:off x="4899144" y="7137872"/>
            <a:ext cx="2603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8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9" name="object 359"/>
          <p:cNvSpPr txBox="1"/>
          <p:nvPr/>
        </p:nvSpPr>
        <p:spPr>
          <a:xfrm>
            <a:off x="4912856" y="71043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0" name="object 360"/>
          <p:cNvSpPr txBox="1"/>
          <p:nvPr/>
        </p:nvSpPr>
        <p:spPr>
          <a:xfrm>
            <a:off x="4925050" y="70708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1" name="object 361"/>
          <p:cNvSpPr txBox="1"/>
          <p:nvPr/>
        </p:nvSpPr>
        <p:spPr>
          <a:xfrm>
            <a:off x="4937244" y="70372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4949433" y="70037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4961627" y="69702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4973816" y="69367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5" name="object 365"/>
          <p:cNvSpPr txBox="1"/>
          <p:nvPr/>
        </p:nvSpPr>
        <p:spPr>
          <a:xfrm>
            <a:off x="5083547" y="6624262"/>
            <a:ext cx="177800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50"/>
              </a:lnSpc>
            </a:pPr>
            <a:r>
              <a:rPr dirty="0" baseline="16666" sz="750" spc="-60">
                <a:latin typeface="Verdana"/>
                <a:cs typeface="Verdana"/>
              </a:rPr>
              <a:t>.</a:t>
            </a:r>
            <a:r>
              <a:rPr dirty="0" baseline="11111" sz="750" spc="-6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35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5555" sz="750" spc="-195">
                <a:latin typeface="Verdana"/>
                <a:cs typeface="Verdana"/>
              </a:rPr>
              <a:t>.</a:t>
            </a: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..   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baseline="-27777" sz="750" spc="-44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5071354" y="6670006"/>
            <a:ext cx="7429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367" name="object 367"/>
          <p:cNvSpPr txBox="1"/>
          <p:nvPr/>
        </p:nvSpPr>
        <p:spPr>
          <a:xfrm>
            <a:off x="5059164" y="6703533"/>
            <a:ext cx="8636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368" name="object 368"/>
          <p:cNvSpPr txBox="1"/>
          <p:nvPr/>
        </p:nvSpPr>
        <p:spPr>
          <a:xfrm>
            <a:off x="5046971" y="6737063"/>
            <a:ext cx="98425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369" name="object 369"/>
          <p:cNvSpPr txBox="1"/>
          <p:nvPr/>
        </p:nvSpPr>
        <p:spPr>
          <a:xfrm>
            <a:off x="5034776" y="6770589"/>
            <a:ext cx="110489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370" name="object 370"/>
          <p:cNvSpPr txBox="1"/>
          <p:nvPr/>
        </p:nvSpPr>
        <p:spPr>
          <a:xfrm>
            <a:off x="5022587" y="6804116"/>
            <a:ext cx="12255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371" name="object 371"/>
          <p:cNvSpPr txBox="1"/>
          <p:nvPr/>
        </p:nvSpPr>
        <p:spPr>
          <a:xfrm>
            <a:off x="5010393" y="6846760"/>
            <a:ext cx="13525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84">
                <a:latin typeface="Verdana"/>
                <a:cs typeface="Verdana"/>
              </a:rPr>
              <a:t> </a:t>
            </a:r>
            <a:r>
              <a:rPr dirty="0" baseline="-27777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2" name="object 372"/>
          <p:cNvSpPr txBox="1"/>
          <p:nvPr/>
        </p:nvSpPr>
        <p:spPr>
          <a:xfrm>
            <a:off x="4998204" y="6887906"/>
            <a:ext cx="14732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 </a:t>
            </a:r>
            <a:r>
              <a:rPr dirty="0" baseline="16666" sz="750" spc="150">
                <a:latin typeface="Verdana"/>
                <a:cs typeface="Verdana"/>
              </a:rPr>
              <a:t> 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-22222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3" name="object 373"/>
          <p:cNvSpPr txBox="1"/>
          <p:nvPr/>
        </p:nvSpPr>
        <p:spPr>
          <a:xfrm>
            <a:off x="5094213" y="69839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4" name="object 374"/>
          <p:cNvSpPr txBox="1"/>
          <p:nvPr/>
        </p:nvSpPr>
        <p:spPr>
          <a:xfrm>
            <a:off x="5094213" y="6993078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75" name="object 375"/>
          <p:cNvSpPr txBox="1"/>
          <p:nvPr/>
        </p:nvSpPr>
        <p:spPr>
          <a:xfrm>
            <a:off x="5094213" y="70540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76" name="object 376"/>
          <p:cNvSpPr txBox="1"/>
          <p:nvPr/>
        </p:nvSpPr>
        <p:spPr>
          <a:xfrm>
            <a:off x="5094213" y="7069293"/>
            <a:ext cx="1530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-16666" sz="750" spc="209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7" name="object 377"/>
          <p:cNvSpPr txBox="1"/>
          <p:nvPr/>
        </p:nvSpPr>
        <p:spPr>
          <a:xfrm>
            <a:off x="5059159" y="7166869"/>
            <a:ext cx="8636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7777" sz="750" spc="-240">
                <a:latin typeface="Verdana"/>
                <a:cs typeface="Verdana"/>
              </a:rPr>
              <a:t>.</a:t>
            </a:r>
            <a:r>
              <a:rPr dirty="0" sz="500" spc="-18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8" name="object 378"/>
          <p:cNvSpPr txBox="1"/>
          <p:nvPr/>
        </p:nvSpPr>
        <p:spPr>
          <a:xfrm>
            <a:off x="5068312" y="7130292"/>
            <a:ext cx="1352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..</a:t>
            </a:r>
            <a:r>
              <a:rPr dirty="0" baseline="5555" sz="750" spc="-22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379" name="object 379"/>
          <p:cNvSpPr txBox="1"/>
          <p:nvPr/>
        </p:nvSpPr>
        <p:spPr>
          <a:xfrm>
            <a:off x="5059164" y="7139396"/>
            <a:ext cx="1149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0">
                <a:latin typeface="Verdana"/>
                <a:cs typeface="Verdana"/>
              </a:rPr>
              <a:t>.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baseline="5555" sz="750" spc="6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0" name="object 380"/>
          <p:cNvSpPr txBox="1"/>
          <p:nvPr/>
        </p:nvSpPr>
        <p:spPr>
          <a:xfrm>
            <a:off x="4181337" y="7168863"/>
            <a:ext cx="13970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90" i="1">
                <a:latin typeface="Mathcad UniMath"/>
                <a:cs typeface="Mathcad UniMath"/>
              </a:rPr>
              <a:t>X</a:t>
            </a:r>
            <a:r>
              <a:rPr dirty="0" sz="700" spc="-5" i="1">
                <a:latin typeface="Mathcad UniMath"/>
                <a:cs typeface="Mathcad UniMath"/>
              </a:rPr>
              <a:t> </a:t>
            </a:r>
            <a:r>
              <a:rPr dirty="0" sz="500" spc="-1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1" name="object 381"/>
          <p:cNvSpPr txBox="1"/>
          <p:nvPr/>
        </p:nvSpPr>
        <p:spPr>
          <a:xfrm>
            <a:off x="5478646" y="7141429"/>
            <a:ext cx="139700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 </a:t>
            </a:r>
            <a:r>
              <a:rPr dirty="0" baseline="-15873" sz="1050" spc="-97" i="1">
                <a:latin typeface="Mathcad UniMath"/>
                <a:cs typeface="Mathcad UniMath"/>
              </a:rPr>
              <a:t>Y</a:t>
            </a:r>
            <a:endParaRPr baseline="-15873" sz="1050">
              <a:latin typeface="Mathcad UniMath"/>
              <a:cs typeface="Mathcad UniMath"/>
            </a:endParaRPr>
          </a:p>
        </p:txBody>
      </p:sp>
      <p:sp>
        <p:nvSpPr>
          <p:cNvPr id="382" name="object 382"/>
          <p:cNvSpPr txBox="1"/>
          <p:nvPr/>
        </p:nvSpPr>
        <p:spPr>
          <a:xfrm>
            <a:off x="4510524" y="7735830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80" i="1">
                <a:latin typeface="Mathcad UniMath"/>
                <a:cs typeface="Mathcad UniMath"/>
              </a:rPr>
              <a:t>A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383" name="object 383"/>
          <p:cNvSpPr txBox="1"/>
          <p:nvPr/>
        </p:nvSpPr>
        <p:spPr>
          <a:xfrm>
            <a:off x="5379206" y="6851845"/>
            <a:ext cx="175260" cy="154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2545">
              <a:lnSpc>
                <a:spcPts val="58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7936" sz="1050" spc="89" i="1">
                <a:latin typeface="Mathcad UniMath"/>
                <a:cs typeface="Mathcad UniMath"/>
              </a:rPr>
              <a:t>B</a:t>
            </a:r>
            <a:endParaRPr baseline="7936" sz="1050">
              <a:latin typeface="Mathcad UniMath"/>
              <a:cs typeface="Mathcad UniMath"/>
            </a:endParaRPr>
          </a:p>
          <a:p>
            <a:pPr marL="12700">
              <a:lnSpc>
                <a:spcPts val="345"/>
              </a:lnSpc>
            </a:pP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-16666" sz="750" spc="-60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84" name="object 384"/>
          <p:cNvSpPr txBox="1"/>
          <p:nvPr/>
        </p:nvSpPr>
        <p:spPr>
          <a:xfrm>
            <a:off x="4871711" y="7058666"/>
            <a:ext cx="29209" cy="4387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700" spc="-1055">
                <a:latin typeface="Lucida Sans Unicode"/>
                <a:cs typeface="Lucida Sans Unicode"/>
              </a:rPr>
              <a:t>·</a:t>
            </a:r>
            <a:endParaRPr sz="1700">
              <a:latin typeface="Lucida Sans Unicode"/>
              <a:cs typeface="Lucida Sans Unicode"/>
            </a:endParaRPr>
          </a:p>
        </p:txBody>
      </p:sp>
      <p:sp>
        <p:nvSpPr>
          <p:cNvPr id="385" name="object 385"/>
          <p:cNvSpPr txBox="1"/>
          <p:nvPr/>
        </p:nvSpPr>
        <p:spPr>
          <a:xfrm>
            <a:off x="4862568" y="7240530"/>
            <a:ext cx="30353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968" sz="1050" spc="60" i="1">
                <a:latin typeface="Mathcad UniMath"/>
                <a:cs typeface="Mathcad UniMath"/>
              </a:rPr>
              <a:t>O  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15">
                <a:latin typeface="Verdana"/>
                <a:cs typeface="Verdana"/>
              </a:rPr>
              <a:t> </a:t>
            </a:r>
            <a:r>
              <a:rPr dirty="0" sz="700" spc="15" i="1">
                <a:latin typeface="Mathcad UniMath"/>
                <a:cs typeface="Mathcad UniMath"/>
              </a:rPr>
              <a:t>P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386" name="object 386"/>
          <p:cNvSpPr txBox="1"/>
          <p:nvPr/>
        </p:nvSpPr>
        <p:spPr>
          <a:xfrm>
            <a:off x="4624826" y="6560762"/>
            <a:ext cx="569595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-75">
                <a:latin typeface="Verdana"/>
                <a:cs typeface="Verdana"/>
              </a:rPr>
              <a:t>.</a:t>
            </a:r>
            <a:r>
              <a:rPr dirty="0" baseline="-33333" sz="750" spc="-75">
                <a:latin typeface="Verdana"/>
                <a:cs typeface="Verdana"/>
              </a:rPr>
              <a:t>.</a:t>
            </a:r>
            <a:r>
              <a:rPr dirty="0" baseline="-27777" sz="750" spc="-75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..</a:t>
            </a:r>
            <a:r>
              <a:rPr dirty="0" baseline="-5555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..</a:t>
            </a:r>
            <a:r>
              <a:rPr dirty="0" baseline="5555" sz="750" spc="-75">
                <a:latin typeface="Verdana"/>
                <a:cs typeface="Verdana"/>
              </a:rPr>
              <a:t>..</a:t>
            </a:r>
            <a:r>
              <a:rPr dirty="0" baseline="11111" sz="750" spc="-75">
                <a:latin typeface="Verdana"/>
                <a:cs typeface="Verdana"/>
              </a:rPr>
              <a:t>.. </a:t>
            </a:r>
            <a:r>
              <a:rPr dirty="0" baseline="11111" sz="750" spc="-112">
                <a:latin typeface="Verdana"/>
                <a:cs typeface="Verdana"/>
              </a:rPr>
              <a:t>......</a:t>
            </a:r>
            <a:r>
              <a:rPr dirty="0" baseline="5555" sz="750" spc="-112">
                <a:latin typeface="Verdana"/>
                <a:cs typeface="Verdana"/>
              </a:rPr>
              <a:t>..</a:t>
            </a:r>
            <a:r>
              <a:rPr dirty="0" sz="500" spc="-75">
                <a:latin typeface="Verdana"/>
                <a:cs typeface="Verdana"/>
              </a:rPr>
              <a:t>..</a:t>
            </a:r>
            <a:r>
              <a:rPr dirty="0" baseline="-11111" sz="750" spc="-112">
                <a:latin typeface="Verdana"/>
                <a:cs typeface="Verdana"/>
              </a:rPr>
              <a:t>.</a:t>
            </a:r>
            <a:r>
              <a:rPr dirty="0" baseline="11904" sz="1050" spc="-112" i="1">
                <a:latin typeface="Mathcad UniMath"/>
                <a:cs typeface="Mathcad UniMath"/>
              </a:rPr>
              <a:t>Z</a:t>
            </a:r>
            <a:r>
              <a:rPr dirty="0" baseline="-11111" sz="750" spc="-112">
                <a:latin typeface="Verdana"/>
                <a:cs typeface="Verdana"/>
              </a:rPr>
              <a:t>. </a:t>
            </a:r>
            <a:r>
              <a:rPr dirty="0" baseline="-11111" sz="750" spc="-60">
                <a:latin typeface="Verdana"/>
                <a:cs typeface="Verdana"/>
              </a:rPr>
              <a:t> 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387" name="object 387"/>
          <p:cNvSpPr txBox="1"/>
          <p:nvPr/>
        </p:nvSpPr>
        <p:spPr>
          <a:xfrm>
            <a:off x="4883906" y="6905249"/>
            <a:ext cx="26162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65" i="1">
                <a:latin typeface="Mathcad UniMath"/>
                <a:cs typeface="Mathcad UniMath"/>
              </a:rPr>
              <a:t>R </a:t>
            </a:r>
            <a:r>
              <a:rPr dirty="0" baseline="22222" sz="750" spc="22">
                <a:latin typeface="Verdana"/>
                <a:cs typeface="Verdana"/>
              </a:rPr>
              <a:t>. </a:t>
            </a:r>
            <a:r>
              <a:rPr dirty="0" baseline="22222" sz="750" spc="262">
                <a:latin typeface="Verdana"/>
                <a:cs typeface="Verdana"/>
              </a:rPr>
              <a:t> 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-16666" sz="750" spc="-179">
                <a:latin typeface="Verdana"/>
                <a:cs typeface="Verdana"/>
              </a:rPr>
              <a:t>.</a:t>
            </a:r>
            <a:r>
              <a:rPr dirty="0" baseline="-11111" sz="750" spc="-179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88" name="object 388"/>
          <p:cNvSpPr txBox="1"/>
          <p:nvPr/>
        </p:nvSpPr>
        <p:spPr>
          <a:xfrm>
            <a:off x="1267453" y="7900424"/>
            <a:ext cx="5057140" cy="10299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354704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7.12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500"/>
              </a:lnSpc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7.1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50" b="0" i="1">
                <a:latin typeface="Bookman Old Style"/>
                <a:cs typeface="Bookman Old Style"/>
              </a:rPr>
              <a:t>D</a:t>
            </a:r>
            <a:r>
              <a:rPr dirty="0" sz="1000" spc="50">
                <a:latin typeface="Times New Roman"/>
                <a:cs typeface="Times New Roman"/>
              </a:rPr>
              <a:t>, </a:t>
            </a:r>
            <a:r>
              <a:rPr dirty="0" sz="1000" spc="55" b="0" i="1">
                <a:latin typeface="Bookman Old Style"/>
                <a:cs typeface="Bookman Old Style"/>
              </a:rPr>
              <a:t>E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20" b="0" i="1">
                <a:latin typeface="Bookman Old Style"/>
                <a:cs typeface="Bookman Old Style"/>
              </a:rPr>
              <a:t>F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three points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the sides </a:t>
            </a:r>
            <a:r>
              <a:rPr dirty="0" sz="1000" spc="45" b="0" i="1">
                <a:latin typeface="Bookman Old Style"/>
                <a:cs typeface="Bookman Old Style"/>
              </a:rPr>
              <a:t>BC</a:t>
            </a:r>
            <a:r>
              <a:rPr dirty="0" sz="1000" spc="45">
                <a:latin typeface="Times New Roman"/>
                <a:cs typeface="Times New Roman"/>
              </a:rPr>
              <a:t>, </a:t>
            </a:r>
            <a:r>
              <a:rPr dirty="0" sz="1000" spc="50" b="0" i="1">
                <a:latin typeface="Bookman Old Style"/>
                <a:cs typeface="Bookman Old Style"/>
              </a:rPr>
              <a:t>CA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triangle </a:t>
            </a:r>
            <a:r>
              <a:rPr dirty="0" sz="1000" spc="35" b="0" i="1">
                <a:latin typeface="Bookman Old Style"/>
                <a:cs typeface="Bookman Old Style"/>
              </a:rPr>
              <a:t>ABC  </a:t>
            </a:r>
            <a:r>
              <a:rPr dirty="0" sz="1000" spc="-10">
                <a:latin typeface="Times New Roman"/>
                <a:cs typeface="Times New Roman"/>
              </a:rPr>
              <a:t>respectively. Show </a:t>
            </a:r>
            <a:r>
              <a:rPr dirty="0" sz="1000" spc="-5">
                <a:latin typeface="Times New Roman"/>
                <a:cs typeface="Times New Roman"/>
              </a:rPr>
              <a:t>that the circumcircles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triangles </a:t>
            </a:r>
            <a:r>
              <a:rPr dirty="0" sz="1000" spc="55" b="0" i="1">
                <a:latin typeface="Bookman Old Style"/>
                <a:cs typeface="Bookman Old Style"/>
              </a:rPr>
              <a:t>AEF </a:t>
            </a:r>
            <a:r>
              <a:rPr dirty="0" sz="1000" spc="-5">
                <a:latin typeface="Times New Roman"/>
                <a:cs typeface="Times New Roman"/>
              </a:rPr>
              <a:t>, </a:t>
            </a:r>
            <a:r>
              <a:rPr dirty="0" sz="1000" spc="65" b="0" i="1">
                <a:latin typeface="Bookman Old Style"/>
                <a:cs typeface="Bookman Old Style"/>
              </a:rPr>
              <a:t>BDF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0" b="0" i="1">
                <a:latin typeface="Bookman Old Style"/>
                <a:cs typeface="Bookman Old Style"/>
              </a:rPr>
              <a:t>CDE </a:t>
            </a:r>
            <a:r>
              <a:rPr dirty="0" sz="1000" spc="-5">
                <a:latin typeface="Times New Roman"/>
                <a:cs typeface="Times New Roman"/>
              </a:rPr>
              <a:t>meet a </a:t>
            </a:r>
            <a:r>
              <a:rPr dirty="0" sz="1000">
                <a:latin typeface="Times New Roman"/>
                <a:cs typeface="Times New Roman"/>
              </a:rPr>
              <a:t>common  </a:t>
            </a:r>
            <a:r>
              <a:rPr dirty="0" sz="1000" spc="-5">
                <a:latin typeface="Times New Roman"/>
                <a:cs typeface="Times New Roman"/>
              </a:rPr>
              <a:t>point. This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-5">
                <a:latin typeface="Times New Roman"/>
                <a:cs typeface="Times New Roman"/>
              </a:rPr>
              <a:t>is called the Miquel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1995678"/>
            <a:ext cx="1770380" cy="1050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50" b="1">
                <a:latin typeface="Times New Roman"/>
                <a:cs typeface="Times New Roman"/>
              </a:rPr>
              <a:t>Chapter</a:t>
            </a:r>
            <a:r>
              <a:rPr dirty="0" sz="2050" spc="-55" b="1">
                <a:latin typeface="Times New Roman"/>
                <a:cs typeface="Times New Roman"/>
              </a:rPr>
              <a:t> </a:t>
            </a:r>
            <a:r>
              <a:rPr dirty="0" sz="2050" spc="5" b="1">
                <a:latin typeface="Times New Roman"/>
                <a:cs typeface="Times New Roman"/>
              </a:rPr>
              <a:t>5</a:t>
            </a:r>
            <a:endParaRPr sz="2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50" spc="5" b="1">
                <a:latin typeface="Times New Roman"/>
                <a:cs typeface="Times New Roman"/>
              </a:rPr>
              <a:t>Concurrence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7457" y="3495145"/>
            <a:ext cx="5062855" cy="1582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19500"/>
              </a:lnSpc>
            </a:pPr>
            <a:r>
              <a:rPr dirty="0" sz="1000" spc="-5">
                <a:latin typeface="Times New Roman"/>
                <a:cs typeface="Times New Roman"/>
              </a:rPr>
              <a:t>When </a:t>
            </a:r>
            <a:r>
              <a:rPr dirty="0" sz="1000" spc="-10">
                <a:latin typeface="Times New Roman"/>
                <a:cs typeface="Times New Roman"/>
              </a:rPr>
              <a:t>several </a:t>
            </a:r>
            <a:r>
              <a:rPr dirty="0" sz="1000" spc="-5">
                <a:latin typeface="Times New Roman"/>
                <a:cs typeface="Times New Roman"/>
              </a:rPr>
              <a:t>lines meet at a </a:t>
            </a:r>
            <a:r>
              <a:rPr dirty="0" sz="1000">
                <a:latin typeface="Times New Roman"/>
                <a:cs typeface="Times New Roman"/>
              </a:rPr>
              <a:t>common </a:t>
            </a:r>
            <a:r>
              <a:rPr dirty="0" sz="1000" spc="-5">
                <a:latin typeface="Times New Roman"/>
                <a:cs typeface="Times New Roman"/>
              </a:rPr>
              <a:t>point, </a:t>
            </a:r>
            <a:r>
              <a:rPr dirty="0" sz="1000" spc="-10">
                <a:latin typeface="Times New Roman"/>
                <a:cs typeface="Times New Roman"/>
              </a:rPr>
              <a:t>they </a:t>
            </a:r>
            <a:r>
              <a:rPr dirty="0" sz="1000" spc="-5">
                <a:latin typeface="Times New Roman"/>
                <a:cs typeface="Times New Roman"/>
              </a:rPr>
              <a:t>are said to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 i="1">
                <a:latin typeface="Times New Roman"/>
                <a:cs typeface="Times New Roman"/>
              </a:rPr>
              <a:t>concurrent</a:t>
            </a:r>
            <a:r>
              <a:rPr dirty="0" sz="1000" spc="-5">
                <a:latin typeface="Times New Roman"/>
                <a:cs typeface="Times New Roman"/>
              </a:rPr>
              <a:t>. The </a:t>
            </a:r>
            <a:r>
              <a:rPr dirty="0" sz="1000">
                <a:latin typeface="Times New Roman"/>
                <a:cs typeface="Times New Roman"/>
              </a:rPr>
              <a:t>concurrence of  </a:t>
            </a:r>
            <a:r>
              <a:rPr dirty="0" sz="1000" spc="-5">
                <a:latin typeface="Times New Roman"/>
                <a:cs typeface="Times New Roman"/>
              </a:rPr>
              <a:t>lines </a:t>
            </a:r>
            <a:r>
              <a:rPr dirty="0" sz="1000">
                <a:latin typeface="Times New Roman"/>
                <a:cs typeface="Times New Roman"/>
              </a:rPr>
              <a:t>occurs </a:t>
            </a:r>
            <a:r>
              <a:rPr dirty="0" sz="1000" spc="-5">
                <a:latin typeface="Times New Roman"/>
                <a:cs typeface="Times New Roman"/>
              </a:rPr>
              <a:t>very often in many geometric configurations. </a:t>
            </a:r>
            <a:r>
              <a:rPr dirty="0" sz="1000" spc="-20">
                <a:latin typeface="Times New Roman"/>
                <a:cs typeface="Times New Roman"/>
              </a:rPr>
              <a:t>The </a:t>
            </a:r>
            <a:r>
              <a:rPr dirty="0" sz="1000">
                <a:latin typeface="Times New Roman"/>
                <a:cs typeface="Times New Roman"/>
              </a:rPr>
              <a:t>point of concurrence </a:t>
            </a:r>
            <a:r>
              <a:rPr dirty="0" sz="1000" spc="-5">
                <a:latin typeface="Times New Roman"/>
                <a:cs typeface="Times New Roman"/>
              </a:rPr>
              <a:t>usually plays a  significant and special role in the geometry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figure.  In </a:t>
            </a:r>
            <a:r>
              <a:rPr dirty="0" sz="1000" spc="-30">
                <a:latin typeface="Times New Roman"/>
                <a:cs typeface="Times New Roman"/>
              </a:rPr>
              <a:t>this </a:t>
            </a:r>
            <a:r>
              <a:rPr dirty="0" sz="1000" spc="-10">
                <a:latin typeface="Times New Roman"/>
                <a:cs typeface="Times New Roman"/>
              </a:rPr>
              <a:t>chapter, </a:t>
            </a:r>
            <a:r>
              <a:rPr dirty="0" sz="1000" spc="-5">
                <a:latin typeface="Times New Roman"/>
                <a:cs typeface="Times New Roman"/>
              </a:rPr>
              <a:t>we will introduce  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several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500"/>
              </a:lnSpc>
              <a:spcBef>
                <a:spcPts val="5"/>
              </a:spcBef>
            </a:pP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these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classical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Ceva’s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which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gives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necessary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sufficient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condition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for  </a:t>
            </a:r>
            <a:r>
              <a:rPr dirty="0" sz="1000" spc="-5">
                <a:latin typeface="Times New Roman"/>
                <a:cs typeface="Times New Roman"/>
              </a:rPr>
              <a:t>three cevians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triangle to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concurrent. </a:t>
            </a:r>
            <a:r>
              <a:rPr dirty="0" sz="1000" spc="-50">
                <a:latin typeface="Times New Roman"/>
                <a:cs typeface="Times New Roman"/>
              </a:rPr>
              <a:t>We </a:t>
            </a:r>
            <a:r>
              <a:rPr dirty="0" sz="1000" spc="-5">
                <a:latin typeface="Times New Roman"/>
                <a:cs typeface="Times New Roman"/>
              </a:rPr>
              <a:t>will illustrate with many applications that stem </a:t>
            </a:r>
            <a:r>
              <a:rPr dirty="0" sz="1000">
                <a:latin typeface="Times New Roman"/>
                <a:cs typeface="Times New Roman"/>
              </a:rPr>
              <a:t>out  </a:t>
            </a:r>
            <a:r>
              <a:rPr dirty="0" sz="1000" spc="-5">
                <a:latin typeface="Times New Roman"/>
                <a:cs typeface="Times New Roman"/>
              </a:rPr>
              <a:t>from </a:t>
            </a:r>
            <a:r>
              <a:rPr dirty="0" sz="1000" spc="-20">
                <a:latin typeface="Times New Roman"/>
                <a:cs typeface="Times New Roman"/>
              </a:rPr>
              <a:t>Ceva’s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70"/>
              </a:spcBef>
            </a:pPr>
            <a:r>
              <a:rPr dirty="0" sz="1400" spc="10" b="1">
                <a:latin typeface="Times New Roman"/>
                <a:cs typeface="Times New Roman"/>
              </a:rPr>
              <a:t>5.1    </a:t>
            </a:r>
            <a:r>
              <a:rPr dirty="0" sz="1400" b="1">
                <a:latin typeface="Times New Roman"/>
                <a:cs typeface="Times New Roman"/>
              </a:rPr>
              <a:t>Ceva’s</a:t>
            </a:r>
            <a:r>
              <a:rPr dirty="0" sz="1400" spc="-80" b="1">
                <a:latin typeface="Times New Roman"/>
                <a:cs typeface="Times New Roman"/>
              </a:rPr>
              <a:t> </a:t>
            </a:r>
            <a:r>
              <a:rPr dirty="0" sz="1400" spc="10" b="1">
                <a:latin typeface="Times New Roman"/>
                <a:cs typeface="Times New Roman"/>
              </a:rPr>
              <a:t>theorem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7457" y="5210559"/>
            <a:ext cx="505460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Definition </a:t>
            </a:r>
            <a:r>
              <a:rPr dirty="0" sz="1000" b="1">
                <a:latin typeface="Times New Roman"/>
                <a:cs typeface="Times New Roman"/>
              </a:rPr>
              <a:t>5.1  </a:t>
            </a:r>
            <a:r>
              <a:rPr dirty="0" sz="1000" spc="-5" i="1">
                <a:latin typeface="Times New Roman"/>
                <a:cs typeface="Times New Roman"/>
              </a:rPr>
              <a:t>The line </a:t>
            </a:r>
            <a:r>
              <a:rPr dirty="0" sz="1000" spc="-10" i="1">
                <a:latin typeface="Times New Roman"/>
                <a:cs typeface="Times New Roman"/>
              </a:rPr>
              <a:t>segment </a:t>
            </a:r>
            <a:r>
              <a:rPr dirty="0" sz="1000" spc="-5" i="1">
                <a:latin typeface="Times New Roman"/>
                <a:cs typeface="Times New Roman"/>
              </a:rPr>
              <a:t>joining a </a:t>
            </a:r>
            <a:r>
              <a:rPr dirty="0" sz="1000" spc="-10" i="1">
                <a:latin typeface="Times New Roman"/>
                <a:cs typeface="Times New Roman"/>
              </a:rPr>
              <a:t>vertex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90">
                <a:latin typeface="Lucida Sans Unicode"/>
                <a:cs typeface="Lucida Sans Unicode"/>
              </a:rPr>
              <a:t>△</a:t>
            </a:r>
            <a:r>
              <a:rPr dirty="0" sz="1000" spc="90" i="1">
                <a:latin typeface="Georgia"/>
                <a:cs typeface="Georgia"/>
              </a:rPr>
              <a:t>ABC </a:t>
            </a:r>
            <a:r>
              <a:rPr dirty="0" sz="1000" spc="-5" i="1">
                <a:latin typeface="Times New Roman"/>
                <a:cs typeface="Times New Roman"/>
              </a:rPr>
              <a:t>to </a:t>
            </a:r>
            <a:r>
              <a:rPr dirty="0" sz="1000" i="1">
                <a:latin typeface="Times New Roman"/>
                <a:cs typeface="Times New Roman"/>
              </a:rPr>
              <a:t>any </a:t>
            </a:r>
            <a:r>
              <a:rPr dirty="0" sz="1000" spc="-5" i="1">
                <a:latin typeface="Times New Roman"/>
                <a:cs typeface="Times New Roman"/>
              </a:rPr>
              <a:t>given </a:t>
            </a:r>
            <a:r>
              <a:rPr dirty="0" sz="1000" i="1">
                <a:latin typeface="Times New Roman"/>
                <a:cs typeface="Times New Roman"/>
              </a:rPr>
              <a:t>point on </a:t>
            </a:r>
            <a:r>
              <a:rPr dirty="0" sz="1000" spc="-5" i="1">
                <a:latin typeface="Times New Roman"/>
                <a:cs typeface="Times New Roman"/>
              </a:rPr>
              <a:t>the opposite</a:t>
            </a:r>
            <a:r>
              <a:rPr dirty="0" sz="1000" spc="2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side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7454" y="5393439"/>
            <a:ext cx="164655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i="1">
                <a:latin typeface="Times New Roman"/>
                <a:cs typeface="Times New Roman"/>
              </a:rPr>
              <a:t>(or </a:t>
            </a:r>
            <a:r>
              <a:rPr dirty="0" sz="1000" spc="-5" i="1">
                <a:latin typeface="Times New Roman"/>
                <a:cs typeface="Times New Roman"/>
              </a:rPr>
              <a:t>extended) is called a</a:t>
            </a:r>
            <a:r>
              <a:rPr dirty="0" sz="1000" spc="-8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cevian.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87337" y="6482589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73619" y="6449062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33996" y="6350003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20279" y="6316472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77610" y="62082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68467" y="6185408"/>
            <a:ext cx="349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54750" y="6151883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41033" y="6119879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28839" y="6086349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15127" y="6052823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01410" y="602082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89216" y="5987289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27090" y="59720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55459" y="60436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783833" y="61153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39636" y="61579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07050" y="62905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75047" y="63240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43039" y="63561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485130" y="64140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42456" y="64566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10453" y="64886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344919" y="65526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277867" y="66212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70347" y="5807459"/>
            <a:ext cx="113664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9690">
              <a:lnSpc>
                <a:spcPts val="38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38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04813" y="5863846"/>
            <a:ext cx="19113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  </a:t>
            </a:r>
            <a:r>
              <a:rPr dirty="0" baseline="-22222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 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94147" y="5903469"/>
            <a:ext cx="21590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-16666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 </a:t>
            </a:r>
            <a:r>
              <a:rPr dirty="0" sz="500" spc="25">
                <a:latin typeface="Verdana"/>
                <a:cs typeface="Verdana"/>
              </a:rPr>
              <a:t> 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-5555" sz="750" spc="-75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966713" y="5944620"/>
            <a:ext cx="25717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307">
                <a:latin typeface="Verdana"/>
                <a:cs typeface="Verdana"/>
              </a:rPr>
              <a:t> </a:t>
            </a:r>
            <a:r>
              <a:rPr dirty="0" baseline="-11111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  </a:t>
            </a:r>
            <a:r>
              <a:rPr dirty="0" baseline="11111" sz="750" spc="52">
                <a:latin typeface="Verdana"/>
                <a:cs typeface="Verdana"/>
              </a:rPr>
              <a:t> 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068819" y="5978145"/>
            <a:ext cx="1670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   </a:t>
            </a:r>
            <a:r>
              <a:rPr dirty="0" baseline="5555" sz="750">
                <a:latin typeface="Verdana"/>
                <a:cs typeface="Verdana"/>
              </a:rPr>
              <a:t> 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895087" y="6004052"/>
            <a:ext cx="22352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843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055107" y="6037583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821933" y="6075683"/>
            <a:ext cx="2825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81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-16666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041390" y="6107686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033770" y="6147309"/>
            <a:ext cx="558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027673" y="6176266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020053" y="6215889"/>
            <a:ext cx="5588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012433" y="6246369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965190" y="6485640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952996" y="6549646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945376" y="6584700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939279" y="6619749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933187" y="6648705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927090" y="6683760"/>
            <a:ext cx="3175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-1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245859" y="6682232"/>
            <a:ext cx="412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245859" y="6653279"/>
            <a:ext cx="1409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4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415027" y="66121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320536" y="6578603"/>
            <a:ext cx="2266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73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570473" y="65481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735067" y="64795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809739" y="6450586"/>
            <a:ext cx="2190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526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128256" y="63149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202933" y="6284469"/>
            <a:ext cx="16573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18415">
              <a:lnSpc>
                <a:spcPts val="39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baseline="27777" sz="750" spc="-187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3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683250" y="6215889"/>
            <a:ext cx="1320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639053" y="6258562"/>
            <a:ext cx="2266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73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860033" y="62799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910327" y="6313425"/>
            <a:ext cx="1517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baseline="27777" sz="750" spc="-97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956047" y="6345428"/>
            <a:ext cx="996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968236" y="6354571"/>
            <a:ext cx="1320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22222" sz="750" spc="-112">
                <a:latin typeface="Verdana"/>
                <a:cs typeface="Verdana"/>
              </a:rPr>
              <a:t>.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888990" y="6415532"/>
            <a:ext cx="53149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83234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 </a:t>
            </a:r>
            <a:r>
              <a:rPr dirty="0" sz="500" spc="-20">
                <a:latin typeface="Verdana"/>
                <a:cs typeface="Verdana"/>
              </a:rPr>
              <a:t> 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   </a:t>
            </a:r>
            <a:r>
              <a:rPr dirty="0" sz="500" spc="-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>
                <a:latin typeface="Verdana"/>
                <a:cs typeface="Verdana"/>
              </a:rPr>
              <a:t>	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148070" y="64780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195313" y="65100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245607" y="65450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378450" y="6520688"/>
            <a:ext cx="1081405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3845" algn="l"/>
                <a:tab pos="593090" algn="l"/>
                <a:tab pos="925194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5555" sz="750" spc="22">
                <a:latin typeface="Verdana"/>
                <a:cs typeface="Verdana"/>
              </a:rPr>
              <a:t>.	</a:t>
            </a:r>
            <a:r>
              <a:rPr dirty="0" baseline="-22222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	</a:t>
            </a:r>
            <a:r>
              <a:rPr dirty="0" baseline="-50000" sz="750" spc="22">
                <a:latin typeface="Verdana"/>
                <a:cs typeface="Verdana"/>
              </a:rPr>
              <a:t>. </a:t>
            </a:r>
            <a:r>
              <a:rPr dirty="0" baseline="-50000" sz="750" spc="284">
                <a:latin typeface="Verdana"/>
                <a:cs typeface="Verdana"/>
              </a:rPr>
              <a:t> 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341616" y="6548122"/>
            <a:ext cx="132080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>
              <a:lnSpc>
                <a:spcPts val="545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12700">
              <a:lnSpc>
                <a:spcPts val="54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387336" y="6581649"/>
            <a:ext cx="9969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2069">
              <a:lnSpc>
                <a:spcPts val="54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12700">
              <a:lnSpc>
                <a:spcPts val="5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413247" y="6613652"/>
            <a:ext cx="86360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395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395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389256" y="6677662"/>
            <a:ext cx="12382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42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27777" sz="750" spc="-8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441088" y="6705091"/>
            <a:ext cx="857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80">
                <a:latin typeface="Verdana"/>
                <a:cs typeface="Verdana"/>
              </a:rPr>
              <a:t>.</a:t>
            </a:r>
            <a:r>
              <a:rPr dirty="0" baseline="22222" sz="750" spc="-240">
                <a:latin typeface="Verdana"/>
                <a:cs typeface="Verdana"/>
              </a:rPr>
              <a:t>.</a:t>
            </a:r>
            <a:r>
              <a:rPr dirty="0" sz="500" spc="5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077967" y="5698746"/>
            <a:ext cx="11366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40">
                <a:latin typeface="Century"/>
                <a:cs typeface="Century"/>
              </a:rPr>
              <a:t>A</a:t>
            </a:r>
            <a:endParaRPr sz="900">
              <a:latin typeface="Century"/>
              <a:cs typeface="Century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094988" y="6744209"/>
            <a:ext cx="1143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45">
                <a:latin typeface="Century"/>
                <a:cs typeface="Century"/>
              </a:rPr>
              <a:t>B</a:t>
            </a:r>
            <a:endParaRPr sz="900">
              <a:latin typeface="Century"/>
              <a:cs typeface="Century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254750" y="6195569"/>
            <a:ext cx="201295" cy="158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95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sz="900" spc="45">
                <a:latin typeface="Century"/>
                <a:cs typeface="Century"/>
              </a:rPr>
              <a:t>B</a:t>
            </a:r>
            <a:endParaRPr sz="900">
              <a:latin typeface="Century"/>
              <a:cs typeface="Century"/>
            </a:endParaRPr>
          </a:p>
          <a:p>
            <a:pPr marL="38100">
              <a:lnSpc>
                <a:spcPts val="29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436108" y="6181852"/>
            <a:ext cx="5334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00"/>
              </a:lnSpc>
            </a:pPr>
            <a:r>
              <a:rPr dirty="0" sz="600" spc="105">
                <a:latin typeface="Arial"/>
                <a:cs typeface="Arial"/>
              </a:rPr>
              <a:t>′</a:t>
            </a:r>
            <a:endParaRPr sz="6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511036" y="6362703"/>
            <a:ext cx="897255" cy="142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  <a:tab pos="848994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700" spc="95" i="1">
                <a:latin typeface="Times New Roman"/>
                <a:cs typeface="Times New Roman"/>
              </a:rPr>
              <a:t>O</a:t>
            </a:r>
            <a:r>
              <a:rPr dirty="0" sz="700" spc="95" i="1">
                <a:latin typeface="Times New Roman"/>
                <a:cs typeface="Times New Roman"/>
              </a:rPr>
              <a:t> </a:t>
            </a:r>
            <a:r>
              <a:rPr dirty="0" sz="700" spc="-60" i="1">
                <a:latin typeface="Times New Roman"/>
                <a:cs typeface="Times New Roman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 </a:t>
            </a:r>
            <a:r>
              <a:rPr dirty="0" baseline="5555" sz="750" spc="-112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>
                <a:latin typeface="Verdana"/>
                <a:cs typeface="Verdana"/>
              </a:rPr>
              <a:t>	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568952" y="6126990"/>
            <a:ext cx="1092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5">
                <a:latin typeface="Century"/>
                <a:cs typeface="Century"/>
              </a:rPr>
              <a:t>C</a:t>
            </a:r>
            <a:endParaRPr sz="900">
              <a:latin typeface="Century"/>
              <a:cs typeface="Century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660392" y="6116324"/>
            <a:ext cx="5334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00"/>
              </a:lnSpc>
            </a:pPr>
            <a:r>
              <a:rPr dirty="0" sz="600" spc="105">
                <a:latin typeface="Arial"/>
                <a:cs typeface="Arial"/>
              </a:rPr>
              <a:t>′</a:t>
            </a:r>
            <a:endParaRPr sz="6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027159" y="6513071"/>
            <a:ext cx="895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993633" y="6490211"/>
            <a:ext cx="768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960107" y="6474971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568436" y="6461254"/>
            <a:ext cx="11683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484616" y="6494785"/>
            <a:ext cx="12128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04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329170" y="6560314"/>
            <a:ext cx="116839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7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079254" y="6680711"/>
            <a:ext cx="317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760459" y="6679188"/>
            <a:ext cx="2920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766555" y="66487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771130" y="66288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780272" y="65801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786369" y="6549648"/>
            <a:ext cx="38036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353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790938" y="652983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800086" y="64810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806179" y="64505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644636" y="6432302"/>
            <a:ext cx="33020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16666" sz="750" spc="-89">
                <a:latin typeface="Verdana"/>
                <a:cs typeface="Verdana"/>
              </a:rPr>
              <a:t>.    </a:t>
            </a: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850376" y="62326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859519" y="61823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4865616" y="61534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870189" y="61335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4879333" y="6034535"/>
            <a:ext cx="61594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2860">
              <a:lnSpc>
                <a:spcPts val="4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4896096" y="59994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4918955" y="5886709"/>
            <a:ext cx="11048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baseline="22222" sz="750" spc="-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4899147" y="5984245"/>
            <a:ext cx="1670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034779" y="60269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048496" y="60650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053070" y="6074162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5071356" y="61214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5091170" y="61686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5107933" y="62113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5147556" y="63088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5161273" y="63469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5165847" y="63561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5200896" y="6450589"/>
            <a:ext cx="64769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09"/>
              </a:lnSpc>
            </a:pP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26034">
              <a:lnSpc>
                <a:spcPts val="409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5222233" y="64978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5240519" y="65450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5254236" y="65770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5161273" y="6590794"/>
            <a:ext cx="15049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-11111" sz="750" spc="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5211567" y="6639565"/>
            <a:ext cx="1181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5232899" y="6676142"/>
            <a:ext cx="1123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5263791" y="6685286"/>
            <a:ext cx="8445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baseline="5555" sz="750" spc="-240">
                <a:latin typeface="Verdana"/>
                <a:cs typeface="Verdana"/>
              </a:rPr>
              <a:t>.</a:t>
            </a:r>
            <a:r>
              <a:rPr dirty="0" baseline="-16666" sz="750" spc="-270">
                <a:latin typeface="Verdana"/>
                <a:cs typeface="Verdana"/>
              </a:rPr>
              <a:t>.</a:t>
            </a:r>
            <a:r>
              <a:rPr dirty="0" baseline="5555" sz="750" spc="-240">
                <a:latin typeface="Verdana"/>
                <a:cs typeface="Verdana"/>
              </a:rPr>
              <a:t>.</a:t>
            </a:r>
            <a:r>
              <a:rPr dirty="0" baseline="-16666" sz="750" spc="-27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4077710" y="6660901"/>
            <a:ext cx="1289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3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4114287" y="6621274"/>
            <a:ext cx="17335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89">
                <a:latin typeface="Verdana"/>
                <a:cs typeface="Verdana"/>
              </a:rPr>
              <a:t> 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4149336" y="6587748"/>
            <a:ext cx="21717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217">
                <a:latin typeface="Verdana"/>
                <a:cs typeface="Verdana"/>
              </a:rPr>
              <a:t> 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4181339" y="6529833"/>
            <a:ext cx="34099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5745" algn="l"/>
              </a:tabLst>
            </a:pPr>
            <a:r>
              <a:rPr dirty="0" baseline="-16666" sz="750" spc="22">
                <a:latin typeface="Verdana"/>
                <a:cs typeface="Verdana"/>
              </a:rPr>
              <a:t>.	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4185913" y="6514595"/>
            <a:ext cx="78740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3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4220967" y="6482592"/>
            <a:ext cx="7556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4256016" y="6449066"/>
            <a:ext cx="7429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4292593" y="6414012"/>
            <a:ext cx="7239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4327647" y="6382009"/>
            <a:ext cx="6921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4364218" y="63637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4399272" y="63286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4470898" y="62570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4574532" y="61534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4650732" y="60772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4685786" y="60421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4722358" y="60055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4757412" y="59705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4793989" y="5933952"/>
            <a:ext cx="26289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65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4829038" y="5898903"/>
            <a:ext cx="21399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6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4865615" y="5839466"/>
            <a:ext cx="14414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50">
                <a:latin typeface="Verdana"/>
                <a:cs typeface="Verdana"/>
              </a:rPr>
              <a:t> </a:t>
            </a:r>
            <a:r>
              <a:rPr dirty="0" baseline="11111" sz="750" spc="60">
                <a:latin typeface="Verdana"/>
                <a:cs typeface="Verdana"/>
              </a:rPr>
              <a:t>.</a:t>
            </a:r>
            <a:r>
              <a:rPr dirty="0" baseline="5555" sz="750" spc="6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4937246" y="5790696"/>
            <a:ext cx="64769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4566912" y="61960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4592818" y="62128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4507475" y="6223513"/>
            <a:ext cx="18669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45">
                <a:latin typeface="Verdana"/>
                <a:cs typeface="Verdana"/>
              </a:rPr>
              <a:t> </a:t>
            </a:r>
            <a:r>
              <a:rPr dirty="0" sz="500" spc="45">
                <a:latin typeface="Verdana"/>
                <a:cs typeface="Verdana"/>
              </a:rPr>
              <a:t>.</a:t>
            </a:r>
            <a:r>
              <a:rPr dirty="0" baseline="-22222" sz="750" spc="6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4650732" y="6252469"/>
            <a:ext cx="246379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27777" sz="750" spc="22">
                <a:latin typeface="Verdana"/>
                <a:cs typeface="Verdana"/>
              </a:rPr>
              <a:t>.   </a:t>
            </a:r>
            <a:r>
              <a:rPr dirty="0" baseline="-27777" sz="750" spc="67">
                <a:latin typeface="Verdana"/>
                <a:cs typeface="Verdana"/>
              </a:rPr>
              <a:t> </a:t>
            </a:r>
            <a:r>
              <a:rPr dirty="0" baseline="-27777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4435849" y="6292092"/>
            <a:ext cx="45529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1150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-16666" sz="750" spc="24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4801609" y="6368293"/>
            <a:ext cx="11366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4775698" y="6339336"/>
            <a:ext cx="2324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 .</a:t>
            </a:r>
            <a:r>
              <a:rPr dirty="0" baseline="5555" sz="750" spc="-22">
                <a:latin typeface="Verdana"/>
                <a:cs typeface="Verdana"/>
              </a:rPr>
              <a:t>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5004298" y="6295144"/>
            <a:ext cx="787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5050018" y="6263135"/>
            <a:ext cx="12890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50">
                <a:latin typeface="Verdana"/>
                <a:cs typeface="Verdana"/>
              </a:rPr>
              <a:t> </a:t>
            </a:r>
            <a:r>
              <a:rPr dirty="0" baseline="5555" sz="750" spc="52">
                <a:latin typeface="Verdana"/>
                <a:cs typeface="Verdana"/>
              </a:rPr>
              <a:t>.</a:t>
            </a:r>
            <a:r>
              <a:rPr dirty="0" sz="500" spc="3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4905238" y="5698750"/>
            <a:ext cx="1149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>
                <a:latin typeface="Century"/>
                <a:cs typeface="Century"/>
              </a:rPr>
              <a:t>O</a:t>
            </a:r>
            <a:endParaRPr sz="900">
              <a:latin typeface="Century"/>
              <a:cs typeface="Century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3506216" y="6744209"/>
            <a:ext cx="533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1165" algn="l"/>
              </a:tabLst>
            </a:pPr>
            <a:r>
              <a:rPr dirty="0" sz="900" spc="5">
                <a:latin typeface="Century"/>
                <a:cs typeface="Century"/>
              </a:rPr>
              <a:t>C</a:t>
            </a:r>
            <a:r>
              <a:rPr dirty="0" sz="900" spc="5">
                <a:latin typeface="Century"/>
                <a:cs typeface="Century"/>
              </a:rPr>
              <a:t>	</a:t>
            </a:r>
            <a:r>
              <a:rPr dirty="0" sz="900" spc="45">
                <a:latin typeface="Century"/>
                <a:cs typeface="Century"/>
              </a:rPr>
              <a:t>B</a:t>
            </a:r>
            <a:endParaRPr sz="900">
              <a:latin typeface="Century"/>
              <a:cs typeface="Century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5335011" y="6744213"/>
            <a:ext cx="1092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5">
                <a:latin typeface="Century"/>
                <a:cs typeface="Century"/>
              </a:rPr>
              <a:t>C</a:t>
            </a:r>
            <a:endParaRPr sz="900">
              <a:latin typeface="Century"/>
              <a:cs typeface="Century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5109456" y="6195572"/>
            <a:ext cx="170180" cy="149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 </a:t>
            </a:r>
            <a:r>
              <a:rPr dirty="0" sz="900" spc="5">
                <a:latin typeface="Century"/>
                <a:cs typeface="Century"/>
              </a:rPr>
              <a:t>C</a:t>
            </a:r>
            <a:endParaRPr sz="900">
              <a:latin typeface="Century"/>
              <a:cs typeface="Century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5261854" y="6181856"/>
            <a:ext cx="5334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00"/>
              </a:lnSpc>
            </a:pPr>
            <a:r>
              <a:rPr dirty="0" sz="600" spc="105">
                <a:latin typeface="Arial"/>
                <a:cs typeface="Arial"/>
              </a:rPr>
              <a:t>′</a:t>
            </a:r>
            <a:endParaRPr sz="600">
              <a:latin typeface="Arial"/>
              <a:cs typeface="Aria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2878320" y="6727446"/>
            <a:ext cx="1970405" cy="2012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40864" algn="l"/>
              </a:tabLst>
            </a:pPr>
            <a:r>
              <a:rPr dirty="0" baseline="-24691" sz="1350" spc="67">
                <a:latin typeface="Century"/>
                <a:cs typeface="Century"/>
              </a:rPr>
              <a:t>A</a:t>
            </a:r>
            <a:r>
              <a:rPr dirty="0" sz="600" spc="105">
                <a:latin typeface="Arial"/>
                <a:cs typeface="Arial"/>
              </a:rPr>
              <a:t>′</a:t>
            </a:r>
            <a:r>
              <a:rPr dirty="0" sz="600">
                <a:latin typeface="Arial"/>
                <a:cs typeface="Arial"/>
              </a:rPr>
              <a:t>	</a:t>
            </a:r>
            <a:r>
              <a:rPr dirty="0" baseline="-24691" sz="1350" spc="67">
                <a:latin typeface="Century"/>
                <a:cs typeface="Century"/>
              </a:rPr>
              <a:t>A</a:t>
            </a:r>
            <a:r>
              <a:rPr dirty="0" sz="600" spc="105">
                <a:latin typeface="Arial"/>
                <a:cs typeface="Arial"/>
              </a:rPr>
              <a:t>′</a:t>
            </a:r>
            <a:endParaRPr sz="600">
              <a:latin typeface="Arial"/>
              <a:cs typeface="Arial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4665971" y="6371848"/>
            <a:ext cx="569595" cy="132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0225" algn="l"/>
              </a:tabLst>
            </a:pPr>
            <a:r>
              <a:rPr dirty="0" baseline="7936" sz="1050" spc="37" i="1">
                <a:latin typeface="Times New Roman"/>
                <a:cs typeface="Times New Roman"/>
              </a:rPr>
              <a:t>A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75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-97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-5555" sz="750">
                <a:latin typeface="Verdana"/>
                <a:cs typeface="Verdana"/>
              </a:rPr>
              <a:t>	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4394696" y="6126993"/>
            <a:ext cx="1143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45">
                <a:latin typeface="Century"/>
                <a:cs typeface="Century"/>
              </a:rPr>
              <a:t>B</a:t>
            </a:r>
            <a:endParaRPr sz="900">
              <a:latin typeface="Century"/>
              <a:cs typeface="Century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489188" y="6101086"/>
            <a:ext cx="17589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9259" sz="900" spc="157">
                <a:latin typeface="Arial"/>
                <a:cs typeface="Arial"/>
              </a:rPr>
              <a:t>′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33333" sz="750" spc="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2805167" y="7115564"/>
            <a:ext cx="198247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5.1: </a:t>
            </a:r>
            <a:r>
              <a:rPr dirty="0" sz="1000" spc="-5">
                <a:latin typeface="Times New Roman"/>
                <a:cs typeface="Times New Roman"/>
              </a:rPr>
              <a:t>Three cevians meet a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point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1267451" y="7493513"/>
            <a:ext cx="473646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Theorem </a:t>
            </a:r>
            <a:r>
              <a:rPr dirty="0" sz="1000" b="1">
                <a:latin typeface="Times New Roman"/>
                <a:cs typeface="Times New Roman"/>
              </a:rPr>
              <a:t>5.1 </a:t>
            </a:r>
            <a:r>
              <a:rPr dirty="0" sz="1000" spc="-5" b="1">
                <a:latin typeface="Times New Roman"/>
                <a:cs typeface="Times New Roman"/>
              </a:rPr>
              <a:t>(Ceva) </a:t>
            </a:r>
            <a:r>
              <a:rPr dirty="0" sz="1000" spc="-10" i="1">
                <a:latin typeface="Times New Roman"/>
                <a:cs typeface="Times New Roman"/>
              </a:rPr>
              <a:t>Three </a:t>
            </a:r>
            <a:r>
              <a:rPr dirty="0" sz="1000" spc="-5" i="1">
                <a:latin typeface="Times New Roman"/>
                <a:cs typeface="Times New Roman"/>
              </a:rPr>
              <a:t>cevians </a:t>
            </a:r>
            <a:r>
              <a:rPr dirty="0" sz="1000" spc="70" i="1">
                <a:latin typeface="Georgia"/>
                <a:cs typeface="Georgia"/>
              </a:rPr>
              <a:t>AA</a:t>
            </a:r>
            <a:r>
              <a:rPr dirty="0" baseline="27777" sz="1050" spc="104">
                <a:latin typeface="Arial"/>
                <a:cs typeface="Arial"/>
              </a:rPr>
              <a:t>′</a:t>
            </a:r>
            <a:r>
              <a:rPr dirty="0" sz="1000" spc="70" i="1">
                <a:latin typeface="Times New Roman"/>
                <a:cs typeface="Times New Roman"/>
              </a:rPr>
              <a:t>, </a:t>
            </a:r>
            <a:r>
              <a:rPr dirty="0" sz="1000" spc="110" i="1">
                <a:latin typeface="Georgia"/>
                <a:cs typeface="Georgia"/>
              </a:rPr>
              <a:t>BB</a:t>
            </a:r>
            <a:r>
              <a:rPr dirty="0" baseline="27777" sz="1050" spc="165">
                <a:latin typeface="Arial"/>
                <a:cs typeface="Arial"/>
              </a:rPr>
              <a:t>′</a:t>
            </a:r>
            <a:r>
              <a:rPr dirty="0" sz="1000" spc="110" i="1">
                <a:latin typeface="Times New Roman"/>
                <a:cs typeface="Times New Roman"/>
              </a:rPr>
              <a:t>, </a:t>
            </a:r>
            <a:r>
              <a:rPr dirty="0" sz="1000" spc="120" i="1">
                <a:latin typeface="Georgia"/>
                <a:cs typeface="Georgia"/>
              </a:rPr>
              <a:t>CC</a:t>
            </a:r>
            <a:r>
              <a:rPr dirty="0" baseline="27777" sz="1050" spc="179">
                <a:latin typeface="Arial"/>
                <a:cs typeface="Arial"/>
              </a:rPr>
              <a:t>′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90">
                <a:latin typeface="Lucida Sans Unicode"/>
                <a:cs typeface="Lucida Sans Unicode"/>
              </a:rPr>
              <a:t>△</a:t>
            </a:r>
            <a:r>
              <a:rPr dirty="0" sz="1000" spc="90" i="1">
                <a:latin typeface="Georgia"/>
                <a:cs typeface="Georgia"/>
              </a:rPr>
              <a:t>ABC </a:t>
            </a:r>
            <a:r>
              <a:rPr dirty="0" sz="1000" spc="-15" i="1">
                <a:latin typeface="Times New Roman"/>
                <a:cs typeface="Times New Roman"/>
              </a:rPr>
              <a:t>are </a:t>
            </a:r>
            <a:r>
              <a:rPr dirty="0" sz="1000" spc="-5" i="1">
                <a:latin typeface="Times New Roman"/>
                <a:cs typeface="Times New Roman"/>
              </a:rPr>
              <a:t>concurrent if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-5" i="1">
                <a:latin typeface="Times New Roman"/>
                <a:cs typeface="Times New Roman"/>
              </a:rPr>
              <a:t>only</a:t>
            </a:r>
            <a:r>
              <a:rPr dirty="0" sz="1000" spc="-6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if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3" name="object 163"/>
          <p:cNvSpPr/>
          <p:nvPr/>
        </p:nvSpPr>
        <p:spPr>
          <a:xfrm>
            <a:off x="3185007" y="7869072"/>
            <a:ext cx="233172" cy="60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3540099" y="7869072"/>
            <a:ext cx="237743" cy="60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 txBox="1"/>
          <p:nvPr/>
        </p:nvSpPr>
        <p:spPr>
          <a:xfrm>
            <a:off x="3172452" y="7691634"/>
            <a:ext cx="966469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7665" algn="l"/>
                <a:tab pos="730250" algn="l"/>
              </a:tabLst>
            </a:pP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baseline="27777" sz="1050">
                <a:latin typeface="Arial"/>
                <a:cs typeface="Arial"/>
              </a:rPr>
              <a:t>	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baseline="27777" sz="1050">
                <a:latin typeface="Arial"/>
                <a:cs typeface="Arial"/>
              </a:rPr>
              <a:t>	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endParaRPr baseline="27777" sz="1050">
              <a:latin typeface="Arial"/>
              <a:cs typeface="Arial"/>
            </a:endParaRPr>
          </a:p>
        </p:txBody>
      </p:sp>
      <p:sp>
        <p:nvSpPr>
          <p:cNvPr id="166" name="object 166"/>
          <p:cNvSpPr/>
          <p:nvPr/>
        </p:nvSpPr>
        <p:spPr>
          <a:xfrm>
            <a:off x="3899763" y="7869072"/>
            <a:ext cx="237744" cy="60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 txBox="1"/>
          <p:nvPr/>
        </p:nvSpPr>
        <p:spPr>
          <a:xfrm>
            <a:off x="3173983" y="7863840"/>
            <a:ext cx="125857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95" i="1">
                <a:latin typeface="Georgia"/>
                <a:cs typeface="Georgia"/>
              </a:rPr>
              <a:t>A</a:t>
            </a:r>
            <a:r>
              <a:rPr dirty="0" baseline="23809" sz="1050" spc="142">
                <a:latin typeface="Arial"/>
                <a:cs typeface="Arial"/>
              </a:rPr>
              <a:t>′</a:t>
            </a:r>
            <a:r>
              <a:rPr dirty="0" sz="1000" spc="95" i="1">
                <a:latin typeface="Georgia"/>
                <a:cs typeface="Georgia"/>
              </a:rPr>
              <a:t>C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 spc="37">
                <a:latin typeface="Lucida Sans Unicode"/>
                <a:cs typeface="Lucida Sans Unicode"/>
              </a:rPr>
              <a:t> </a:t>
            </a:r>
            <a:r>
              <a:rPr dirty="0" sz="1000" spc="120" i="1">
                <a:latin typeface="Georgia"/>
                <a:cs typeface="Georgia"/>
              </a:rPr>
              <a:t>B</a:t>
            </a:r>
            <a:r>
              <a:rPr dirty="0" baseline="23809" sz="1050" spc="179">
                <a:latin typeface="Arial"/>
                <a:cs typeface="Arial"/>
              </a:rPr>
              <a:t>′</a:t>
            </a:r>
            <a:r>
              <a:rPr dirty="0" sz="1000" spc="120" i="1">
                <a:latin typeface="Georgia"/>
                <a:cs typeface="Georgia"/>
              </a:rPr>
              <a:t>A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 spc="22">
                <a:latin typeface="Lucida Sans Unicode"/>
                <a:cs typeface="Lucida Sans Unicode"/>
              </a:rPr>
              <a:t> 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baseline="23809" sz="1050" spc="187">
                <a:latin typeface="Arial"/>
                <a:cs typeface="Arial"/>
              </a:rPr>
              <a:t>′</a:t>
            </a:r>
            <a:r>
              <a:rPr dirty="0" sz="1000" spc="125" i="1">
                <a:latin typeface="Georgia"/>
                <a:cs typeface="Georgia"/>
              </a:rPr>
              <a:t>B </a:t>
            </a:r>
            <a:r>
              <a:rPr dirty="0" baseline="38888" sz="1500" spc="67">
                <a:latin typeface="Tahoma"/>
                <a:cs typeface="Tahoma"/>
              </a:rPr>
              <a:t>=</a:t>
            </a:r>
            <a:r>
              <a:rPr dirty="0" baseline="38888" sz="1500" spc="120">
                <a:latin typeface="Tahoma"/>
                <a:cs typeface="Tahoma"/>
              </a:rPr>
              <a:t> </a:t>
            </a:r>
            <a:r>
              <a:rPr dirty="0" baseline="38888" sz="1500" spc="-30">
                <a:latin typeface="Tahoma"/>
                <a:cs typeface="Tahoma"/>
              </a:rPr>
              <a:t>1</a:t>
            </a:r>
            <a:r>
              <a:rPr dirty="0" baseline="38888" sz="1500" spc="-30" i="1">
                <a:latin typeface="Georgia"/>
                <a:cs typeface="Georgia"/>
              </a:rPr>
              <a:t>.</a:t>
            </a:r>
            <a:endParaRPr baseline="38888" sz="1500">
              <a:latin typeface="Georgia"/>
              <a:cs typeface="Georgi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1267457" y="8023859"/>
            <a:ext cx="5056505" cy="6083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[ </a:t>
            </a:r>
            <a:r>
              <a:rPr dirty="0" sz="1000" spc="-15" i="1">
                <a:latin typeface="Times New Roman"/>
                <a:cs typeface="Times New Roman"/>
              </a:rPr>
              <a:t>Here </a:t>
            </a:r>
            <a:r>
              <a:rPr dirty="0" sz="1000" spc="-10" i="1">
                <a:latin typeface="Times New Roman"/>
                <a:cs typeface="Times New Roman"/>
              </a:rPr>
              <a:t>directed segments </a:t>
            </a:r>
            <a:r>
              <a:rPr dirty="0" sz="1000" spc="-15" i="1">
                <a:latin typeface="Times New Roman"/>
                <a:cs typeface="Times New Roman"/>
              </a:rPr>
              <a:t>are </a:t>
            </a:r>
            <a:r>
              <a:rPr dirty="0" sz="1000" spc="-5" i="1">
                <a:latin typeface="Times New Roman"/>
                <a:cs typeface="Times New Roman"/>
              </a:rPr>
              <a:t>used.</a:t>
            </a:r>
            <a:r>
              <a:rPr dirty="0" sz="1000" spc="65" i="1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]</a:t>
            </a: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ct val="120000"/>
              </a:lnSpc>
              <a:spcBef>
                <a:spcPts val="500"/>
              </a:spcBef>
            </a:pPr>
            <a:r>
              <a:rPr dirty="0" sz="1000" spc="-5" b="1">
                <a:latin typeface="Times New Roman"/>
                <a:cs typeface="Times New Roman"/>
              </a:rPr>
              <a:t>Proof</a:t>
            </a:r>
            <a:r>
              <a:rPr dirty="0" sz="1000" spc="-5">
                <a:latin typeface="Times New Roman"/>
                <a:cs typeface="Times New Roman"/>
              </a:rPr>
              <a:t>. First suppose the 3 cevians </a:t>
            </a:r>
            <a:r>
              <a:rPr dirty="0" sz="1000" spc="70" i="1">
                <a:latin typeface="Georgia"/>
                <a:cs typeface="Georgia"/>
              </a:rPr>
              <a:t>AA</a:t>
            </a:r>
            <a:r>
              <a:rPr dirty="0" baseline="27777" sz="1050" spc="104">
                <a:latin typeface="Arial"/>
                <a:cs typeface="Arial"/>
              </a:rPr>
              <a:t>′</a:t>
            </a:r>
            <a:r>
              <a:rPr dirty="0" sz="1000" spc="70">
                <a:latin typeface="Times New Roman"/>
                <a:cs typeface="Times New Roman"/>
              </a:rPr>
              <a:t>, </a:t>
            </a:r>
            <a:r>
              <a:rPr dirty="0" sz="1000" spc="110" i="1">
                <a:latin typeface="Georgia"/>
                <a:cs typeface="Georgia"/>
              </a:rPr>
              <a:t>BB</a:t>
            </a:r>
            <a:r>
              <a:rPr dirty="0" baseline="27777" sz="1050" spc="165">
                <a:latin typeface="Arial"/>
                <a:cs typeface="Arial"/>
              </a:rPr>
              <a:t>′</a:t>
            </a:r>
            <a:r>
              <a:rPr dirty="0" sz="1000" spc="110">
                <a:latin typeface="Times New Roman"/>
                <a:cs typeface="Times New Roman"/>
              </a:rPr>
              <a:t>, </a:t>
            </a:r>
            <a:r>
              <a:rPr dirty="0" sz="1000" spc="120" i="1">
                <a:latin typeface="Georgia"/>
                <a:cs typeface="Georgia"/>
              </a:rPr>
              <a:t>CC</a:t>
            </a:r>
            <a:r>
              <a:rPr dirty="0" baseline="27777" sz="1050" spc="179">
                <a:latin typeface="Arial"/>
                <a:cs typeface="Arial"/>
              </a:rPr>
              <a:t>′ </a:t>
            </a:r>
            <a:r>
              <a:rPr dirty="0" sz="1000" spc="-5">
                <a:latin typeface="Times New Roman"/>
                <a:cs typeface="Times New Roman"/>
              </a:rPr>
              <a:t>are concurrent. </a:t>
            </a:r>
            <a:r>
              <a:rPr dirty="0" sz="1000" spc="-10">
                <a:latin typeface="Times New Roman"/>
                <a:cs typeface="Times New Roman"/>
              </a:rPr>
              <a:t>Draw </a:t>
            </a:r>
            <a:r>
              <a:rPr dirty="0" sz="1000" spc="-5">
                <a:latin typeface="Times New Roman"/>
                <a:cs typeface="Times New Roman"/>
              </a:rPr>
              <a:t>a line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75" i="1">
                <a:latin typeface="Georgia"/>
                <a:cs typeface="Georgia"/>
              </a:rPr>
              <a:t>A </a:t>
            </a:r>
            <a:r>
              <a:rPr dirty="0" sz="1000" spc="-5">
                <a:latin typeface="Times New Roman"/>
                <a:cs typeface="Times New Roman"/>
              </a:rPr>
              <a:t>parallel  to </a:t>
            </a:r>
            <a:r>
              <a:rPr dirty="0" sz="1000" spc="105" i="1">
                <a:latin typeface="Georgia"/>
                <a:cs typeface="Georgia"/>
              </a:rPr>
              <a:t>BC </a:t>
            </a:r>
            <a:r>
              <a:rPr dirty="0" sz="1000" spc="-5">
                <a:latin typeface="Times New Roman"/>
                <a:cs typeface="Times New Roman"/>
              </a:rPr>
              <a:t>meeting the extension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130" i="1">
                <a:latin typeface="Georgia"/>
                <a:cs typeface="Georgia"/>
              </a:rPr>
              <a:t>BB</a:t>
            </a:r>
            <a:r>
              <a:rPr dirty="0" baseline="27777" sz="1050" spc="195">
                <a:latin typeface="Arial"/>
                <a:cs typeface="Arial"/>
              </a:rPr>
              <a:t>′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20" i="1">
                <a:latin typeface="Georgia"/>
                <a:cs typeface="Georgia"/>
              </a:rPr>
              <a:t>CC</a:t>
            </a:r>
            <a:r>
              <a:rPr dirty="0" baseline="27777" sz="1050" spc="179">
                <a:latin typeface="Arial"/>
                <a:cs typeface="Arial"/>
              </a:rPr>
              <a:t>′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70" i="1">
                <a:latin typeface="Georgia"/>
                <a:cs typeface="Georgia"/>
              </a:rPr>
              <a:t>D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80" i="1">
                <a:latin typeface="Georgia"/>
                <a:cs typeface="Georgia"/>
              </a:rPr>
              <a:t>E </a:t>
            </a:r>
            <a:r>
              <a:rPr dirty="0" sz="1000" spc="-10">
                <a:latin typeface="Times New Roman"/>
                <a:cs typeface="Times New Roman"/>
              </a:rPr>
              <a:t>respectively. </a:t>
            </a:r>
            <a:r>
              <a:rPr dirty="0" sz="1000" spc="-5">
                <a:latin typeface="Times New Roman"/>
                <a:cs typeface="Times New Roman"/>
              </a:rPr>
              <a:t>See Figure </a:t>
            </a:r>
            <a:r>
              <a:rPr dirty="0" sz="1000">
                <a:latin typeface="Times New Roman"/>
                <a:cs typeface="Times New Roman"/>
              </a:rPr>
              <a:t>5.2.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9" name="object 169"/>
          <p:cNvSpPr/>
          <p:nvPr/>
        </p:nvSpPr>
        <p:spPr>
          <a:xfrm>
            <a:off x="3047847" y="8830716"/>
            <a:ext cx="237744" cy="6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3483711" y="8830716"/>
            <a:ext cx="204215" cy="60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3867759" y="8830716"/>
            <a:ext cx="237744" cy="60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 txBox="1"/>
          <p:nvPr/>
        </p:nvSpPr>
        <p:spPr>
          <a:xfrm>
            <a:off x="3035302" y="8653267"/>
            <a:ext cx="1481455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49580" algn="l"/>
                <a:tab pos="836930" algn="l"/>
                <a:tab pos="1272540" algn="l"/>
              </a:tabLst>
            </a:pP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baseline="27777" sz="1050">
                <a:latin typeface="Arial"/>
                <a:cs typeface="Arial"/>
              </a:rPr>
              <a:t>	</a:t>
            </a: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sz="1000" spc="65" i="1">
                <a:latin typeface="Georgia"/>
                <a:cs typeface="Georgia"/>
              </a:rPr>
              <a:t>C</a:t>
            </a:r>
            <a:r>
              <a:rPr dirty="0" sz="1000" i="1">
                <a:latin typeface="Georgia"/>
                <a:cs typeface="Georgia"/>
              </a:rPr>
              <a:t>	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baseline="27777" sz="1050">
                <a:latin typeface="Arial"/>
                <a:cs typeface="Arial"/>
              </a:rPr>
              <a:t>	</a:t>
            </a:r>
            <a:r>
              <a:rPr dirty="0" sz="1000" spc="135" i="1">
                <a:latin typeface="Georgia"/>
                <a:cs typeface="Georgia"/>
              </a:rPr>
              <a:t>E</a:t>
            </a:r>
            <a:r>
              <a:rPr dirty="0" sz="1000" spc="75" i="1">
                <a:latin typeface="Georgia"/>
                <a:cs typeface="Georgia"/>
              </a:rPr>
              <a:t>A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4305147" y="8830716"/>
            <a:ext cx="202691" cy="60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 txBox="1"/>
          <p:nvPr/>
        </p:nvSpPr>
        <p:spPr>
          <a:xfrm>
            <a:off x="3321815" y="8738616"/>
            <a:ext cx="124777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9730" algn="l"/>
                <a:tab pos="833755" algn="l"/>
                <a:tab pos="1199515" algn="l"/>
              </a:tabLst>
            </a:pP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45">
                <a:latin typeface="Tahoma"/>
                <a:cs typeface="Tahoma"/>
              </a:rPr>
              <a:t>	</a:t>
            </a:r>
            <a:r>
              <a:rPr dirty="0" sz="1000" spc="5" i="1">
                <a:latin typeface="Georgia"/>
                <a:cs typeface="Georgia"/>
              </a:rPr>
              <a:t>,</a:t>
            </a:r>
            <a:r>
              <a:rPr dirty="0" sz="1000" spc="5" i="1">
                <a:latin typeface="Georgia"/>
                <a:cs typeface="Georgia"/>
              </a:rPr>
              <a:t>	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45">
                <a:latin typeface="Tahoma"/>
                <a:cs typeface="Tahoma"/>
              </a:rPr>
              <a:t>	</a:t>
            </a:r>
            <a:r>
              <a:rPr dirty="0" sz="1000" spc="5" i="1">
                <a:latin typeface="Georgia"/>
                <a:cs typeface="Georgia"/>
              </a:rPr>
              <a:t>.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3038348" y="8825483"/>
            <a:ext cx="1472565" cy="4248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  <a:tabLst>
                <a:tab pos="432434" algn="l"/>
                <a:tab pos="816610" algn="l"/>
                <a:tab pos="1254125" algn="l"/>
              </a:tabLst>
            </a:pP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baseline="23809" sz="1050" spc="202">
                <a:latin typeface="Arial"/>
                <a:cs typeface="Arial"/>
              </a:rPr>
              <a:t>′</a:t>
            </a:r>
            <a:r>
              <a:rPr dirty="0" sz="1000" spc="75" i="1">
                <a:latin typeface="Georgia"/>
                <a:cs typeface="Georgia"/>
              </a:rPr>
              <a:t>A</a:t>
            </a:r>
            <a:r>
              <a:rPr dirty="0" sz="1000" i="1">
                <a:latin typeface="Georgia"/>
                <a:cs typeface="Georgia"/>
              </a:rPr>
              <a:t>	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sz="1000" spc="70" i="1">
                <a:latin typeface="Georgia"/>
                <a:cs typeface="Georgia"/>
              </a:rPr>
              <a:t>D</a:t>
            </a:r>
            <a:r>
              <a:rPr dirty="0" sz="1000" i="1">
                <a:latin typeface="Georgia"/>
                <a:cs typeface="Georgia"/>
              </a:rPr>
              <a:t>	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baseline="23809" sz="1050" spc="225">
                <a:latin typeface="Arial"/>
                <a:cs typeface="Arial"/>
              </a:rPr>
              <a:t>′</a:t>
            </a:r>
            <a:r>
              <a:rPr dirty="0" sz="1000" spc="100" i="1">
                <a:latin typeface="Georgia"/>
                <a:cs typeface="Georgia"/>
              </a:rPr>
              <a:t>B</a:t>
            </a:r>
            <a:r>
              <a:rPr dirty="0" sz="1000" i="1">
                <a:latin typeface="Georgia"/>
                <a:cs typeface="Georgia"/>
              </a:rPr>
              <a:t>	</a:t>
            </a: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sz="1000" spc="65" i="1">
                <a:latin typeface="Georgia"/>
                <a:cs typeface="Georgia"/>
              </a:rPr>
              <a:t>C</a:t>
            </a:r>
            <a:endParaRPr sz="1000">
              <a:latin typeface="Georgia"/>
              <a:cs typeface="Georgia"/>
            </a:endParaRPr>
          </a:p>
          <a:p>
            <a:pPr algn="ctr" marL="39370">
              <a:lnSpc>
                <a:spcPct val="100000"/>
              </a:lnSpc>
              <a:spcBef>
                <a:spcPts val="825"/>
              </a:spcBef>
            </a:pPr>
            <a:r>
              <a:rPr dirty="0" sz="1000">
                <a:latin typeface="Times New Roman"/>
                <a:cs typeface="Times New Roman"/>
              </a:rPr>
              <a:t>43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51023" y="2457348"/>
            <a:ext cx="51816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267460" y="762000"/>
            <a:ext cx="136080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7.2.  </a:t>
            </a:r>
            <a:r>
              <a:rPr dirty="0" sz="1000" spc="-10">
                <a:latin typeface="Times New Roman"/>
                <a:cs typeface="Times New Roman"/>
              </a:rPr>
              <a:t>COAXAL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70155" y="76200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6</a:t>
            </a:r>
            <a:r>
              <a:rPr dirty="0" sz="1000" spc="-5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7460" y="1124714"/>
            <a:ext cx="2059939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Theorem </a:t>
            </a:r>
            <a:r>
              <a:rPr dirty="0" sz="1000" b="1">
                <a:latin typeface="Times New Roman"/>
                <a:cs typeface="Times New Roman"/>
              </a:rPr>
              <a:t>7.2 </a:t>
            </a:r>
            <a:r>
              <a:rPr dirty="0" sz="1000" spc="-10" b="1">
                <a:latin typeface="Times New Roman"/>
                <a:cs typeface="Times New Roman"/>
              </a:rPr>
              <a:t>(Euler’s formula for</a:t>
            </a:r>
            <a:r>
              <a:rPr dirty="0" sz="1000" spc="-80" b="1">
                <a:latin typeface="Times New Roman"/>
                <a:cs typeface="Times New Roman"/>
              </a:rPr>
              <a:t> </a:t>
            </a:r>
            <a:r>
              <a:rPr dirty="0" sz="1000" spc="70" b="0" i="1">
                <a:latin typeface="Bookman Old Style"/>
                <a:cs typeface="Bookman Old Style"/>
              </a:rPr>
              <a:t>OI</a:t>
            </a:r>
            <a:r>
              <a:rPr dirty="0" sz="1000" spc="70" b="1"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67462" y="1307594"/>
            <a:ext cx="240538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i="1">
                <a:latin typeface="Times New Roman"/>
                <a:cs typeface="Times New Roman"/>
              </a:rPr>
              <a:t>Let </a:t>
            </a:r>
            <a:r>
              <a:rPr dirty="0" sz="1000" spc="-5" b="0" i="1">
                <a:latin typeface="Bookman Old Style"/>
                <a:cs typeface="Bookman Old Style"/>
              </a:rPr>
              <a:t>O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114" b="0" i="1">
                <a:latin typeface="Bookman Old Style"/>
                <a:cs typeface="Bookman Old Style"/>
              </a:rPr>
              <a:t>I</a:t>
            </a:r>
            <a:r>
              <a:rPr dirty="0" sz="1000" spc="-195" b="0" i="1">
                <a:latin typeface="Bookman Old Style"/>
                <a:cs typeface="Bookman Old Style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be </a:t>
            </a:r>
            <a:r>
              <a:rPr dirty="0" sz="1000" spc="-5" i="1">
                <a:latin typeface="Times New Roman"/>
                <a:cs typeface="Times New Roman"/>
              </a:rPr>
              <a:t>the </a:t>
            </a:r>
            <a:r>
              <a:rPr dirty="0" sz="1000" spc="-10" i="1">
                <a:latin typeface="Times New Roman"/>
                <a:cs typeface="Times New Roman"/>
              </a:rPr>
              <a:t>circumcentre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-5" i="1">
                <a:latin typeface="Times New Roman"/>
                <a:cs typeface="Times New Roman"/>
              </a:rPr>
              <a:t>the incen-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67463" y="1490474"/>
            <a:ext cx="24066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 i="1">
                <a:latin typeface="Times New Roman"/>
                <a:cs typeface="Times New Roman"/>
              </a:rPr>
              <a:t>tre, </a:t>
            </a:r>
            <a:r>
              <a:rPr dirty="0" sz="1000" spc="-15" i="1">
                <a:latin typeface="Times New Roman"/>
                <a:cs typeface="Times New Roman"/>
              </a:rPr>
              <a:t>respectively,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50">
                <a:latin typeface="Lucida Sans Unicode"/>
                <a:cs typeface="Lucida Sans Unicode"/>
              </a:rPr>
              <a:t>△</a:t>
            </a:r>
            <a:r>
              <a:rPr dirty="0" sz="1000" spc="50" b="0" i="1">
                <a:latin typeface="Bookman Old Style"/>
                <a:cs typeface="Bookman Old Style"/>
              </a:rPr>
              <a:t>ABC </a:t>
            </a:r>
            <a:r>
              <a:rPr dirty="0" sz="1000" spc="-10" i="1">
                <a:latin typeface="Times New Roman"/>
                <a:cs typeface="Times New Roman"/>
              </a:rPr>
              <a:t>with </a:t>
            </a:r>
            <a:r>
              <a:rPr dirty="0" sz="1000" spc="90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circumradius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67458" y="1671826"/>
            <a:ext cx="121221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5" b="0" i="1">
                <a:latin typeface="Bookman Old Style"/>
                <a:cs typeface="Bookman Old Style"/>
              </a:rPr>
              <a:t>R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-5" i="1">
                <a:latin typeface="Times New Roman"/>
                <a:cs typeface="Times New Roman"/>
              </a:rPr>
              <a:t>inradius </a:t>
            </a:r>
            <a:r>
              <a:rPr dirty="0" sz="1000" spc="30" b="0" i="1">
                <a:latin typeface="Bookman Old Style"/>
                <a:cs typeface="Bookman Old Style"/>
              </a:rPr>
              <a:t>r</a:t>
            </a:r>
            <a:r>
              <a:rPr dirty="0" sz="1000" spc="30" i="1">
                <a:latin typeface="Times New Roman"/>
                <a:cs typeface="Times New Roman"/>
              </a:rPr>
              <a:t>.</a:t>
            </a:r>
            <a:r>
              <a:rPr dirty="0" sz="1000" spc="-13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Then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79164" y="1981201"/>
            <a:ext cx="97980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 b="0" i="1">
                <a:latin typeface="Bookman Old Style"/>
                <a:cs typeface="Bookman Old Style"/>
              </a:rPr>
              <a:t>OI</a:t>
            </a:r>
            <a:r>
              <a:rPr dirty="0" baseline="31746" sz="1050" spc="75">
                <a:latin typeface="Verdana"/>
                <a:cs typeface="Verdana"/>
              </a:rPr>
              <a:t>2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5" b="0" i="1">
                <a:latin typeface="Bookman Old Style"/>
                <a:cs typeface="Bookman Old Style"/>
              </a:rPr>
              <a:t>R</a:t>
            </a:r>
            <a:r>
              <a:rPr dirty="0" baseline="31746" sz="1050" spc="7">
                <a:latin typeface="Verdana"/>
                <a:cs typeface="Verdana"/>
              </a:rPr>
              <a:t>2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210">
                <a:latin typeface="Lucida Sans Unicode"/>
                <a:cs typeface="Lucida Sans Unicode"/>
              </a:rPr>
              <a:t> </a:t>
            </a:r>
            <a:r>
              <a:rPr dirty="0" sz="1000" spc="15">
                <a:latin typeface="Tahoma"/>
                <a:cs typeface="Tahoma"/>
              </a:rPr>
              <a:t>2</a:t>
            </a:r>
            <a:r>
              <a:rPr dirty="0" sz="1000" spc="15" b="0" i="1">
                <a:latin typeface="Bookman Old Style"/>
                <a:cs typeface="Bookman Old Style"/>
              </a:rPr>
              <a:t>rR.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38474" y="235305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0">
                <a:latin typeface="Verdana"/>
                <a:cs typeface="Verdana"/>
              </a:rPr>
              <a:t>1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67457" y="2365247"/>
            <a:ext cx="240347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50645" algn="l"/>
              </a:tabLst>
            </a:pPr>
            <a:r>
              <a:rPr dirty="0" sz="1000" spc="-5" b="1">
                <a:latin typeface="Times New Roman"/>
                <a:cs typeface="Times New Roman"/>
              </a:rPr>
              <a:t>Proof</a:t>
            </a:r>
            <a:r>
              <a:rPr dirty="0" sz="1000" spc="-5">
                <a:latin typeface="Times New Roman"/>
                <a:cs typeface="Times New Roman"/>
              </a:rPr>
              <a:t>.  As</a:t>
            </a:r>
            <a:r>
              <a:rPr dirty="0" sz="1000" spc="175">
                <a:latin typeface="Times New Roman"/>
                <a:cs typeface="Times New Roman"/>
              </a:rPr>
              <a:t> </a:t>
            </a:r>
            <a:r>
              <a:rPr dirty="0" sz="1000" spc="15">
                <a:latin typeface="Lucida Sans Unicode"/>
                <a:cs typeface="Lucida Sans Unicode"/>
              </a:rPr>
              <a:t>∠</a:t>
            </a:r>
            <a:r>
              <a:rPr dirty="0" sz="1000" spc="15" b="0" i="1">
                <a:latin typeface="Bookman Old Style"/>
                <a:cs typeface="Bookman Old Style"/>
              </a:rPr>
              <a:t>CBQ </a:t>
            </a:r>
            <a:r>
              <a:rPr dirty="0" sz="1000" spc="7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	</a:t>
            </a:r>
            <a:r>
              <a:rPr dirty="0" sz="1000" spc="-15">
                <a:latin typeface="Lucida Sans Unicode"/>
                <a:cs typeface="Lucida Sans Unicode"/>
              </a:rPr>
              <a:t>∠</a:t>
            </a:r>
            <a:r>
              <a:rPr dirty="0" sz="1000" spc="-15" b="0" i="1">
                <a:latin typeface="Bookman Old Style"/>
                <a:cs typeface="Bookman Old Style"/>
              </a:rPr>
              <a:t>A</a:t>
            </a:r>
            <a:r>
              <a:rPr dirty="0" sz="1000" spc="-15">
                <a:latin typeface="Times New Roman"/>
                <a:cs typeface="Times New Roman"/>
              </a:rPr>
              <a:t>,  </a:t>
            </a:r>
            <a:r>
              <a:rPr dirty="0" sz="1000" spc="-5">
                <a:latin typeface="Times New Roman"/>
                <a:cs typeface="Times New Roman"/>
              </a:rPr>
              <a:t>it  </a:t>
            </a:r>
            <a:r>
              <a:rPr dirty="0" sz="1000" spc="-10">
                <a:latin typeface="Times New Roman"/>
                <a:cs typeface="Times New Roman"/>
              </a:rPr>
              <a:t>follows</a:t>
            </a:r>
            <a:r>
              <a:rPr dirty="0" sz="1000" spc="18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67453" y="2447543"/>
            <a:ext cx="2404110" cy="4533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13360">
              <a:lnSpc>
                <a:spcPts val="815"/>
              </a:lnSpc>
            </a:pPr>
            <a:r>
              <a:rPr dirty="0" sz="700" spc="-50">
                <a:latin typeface="Verdana"/>
                <a:cs typeface="Verdana"/>
              </a:rPr>
              <a:t>2</a:t>
            </a:r>
            <a:endParaRPr sz="700">
              <a:latin typeface="Verdana"/>
              <a:cs typeface="Verdana"/>
            </a:endParaRPr>
          </a:p>
          <a:p>
            <a:pPr marL="12700">
              <a:lnSpc>
                <a:spcPts val="1175"/>
              </a:lnSpc>
            </a:pPr>
            <a:r>
              <a:rPr dirty="0" sz="1000" spc="30">
                <a:latin typeface="Lucida Sans Unicode"/>
                <a:cs typeface="Lucida Sans Unicode"/>
              </a:rPr>
              <a:t>∠</a:t>
            </a:r>
            <a:r>
              <a:rPr dirty="0" sz="1000" spc="30" b="0" i="1">
                <a:latin typeface="Bookman Old Style"/>
                <a:cs typeface="Bookman Old Style"/>
              </a:rPr>
              <a:t>QBI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40">
                <a:latin typeface="Lucida Sans Unicode"/>
                <a:cs typeface="Lucida Sans Unicode"/>
              </a:rPr>
              <a:t>∠</a:t>
            </a:r>
            <a:r>
              <a:rPr dirty="0" sz="1000" spc="40" b="0" i="1">
                <a:latin typeface="Bookman Old Style"/>
                <a:cs typeface="Bookman Old Style"/>
              </a:rPr>
              <a:t>QIB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20" b="0" i="1">
                <a:latin typeface="Bookman Old Style"/>
                <a:cs typeface="Bookman Old Style"/>
              </a:rPr>
              <a:t>QB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65" b="0" i="1">
                <a:latin typeface="Bookman Old Style"/>
                <a:cs typeface="Bookman Old Style"/>
              </a:rPr>
              <a:t>QI</a:t>
            </a:r>
            <a:r>
              <a:rPr dirty="0" sz="1000" spc="65">
                <a:latin typeface="Times New Roman"/>
                <a:cs typeface="Times New Roman"/>
              </a:rPr>
              <a:t>.  </a:t>
            </a:r>
            <a:r>
              <a:rPr dirty="0" sz="1000" spc="-5">
                <a:latin typeface="Times New Roman"/>
                <a:cs typeface="Times New Roman"/>
              </a:rPr>
              <a:t>The  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abso-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dirty="0" sz="1000" spc="-5">
                <a:latin typeface="Times New Roman"/>
                <a:cs typeface="Times New Roman"/>
              </a:rPr>
              <a:t>lute </a:t>
            </a:r>
            <a:r>
              <a:rPr dirty="0" sz="1000" spc="-10">
                <a:latin typeface="Times New Roman"/>
                <a:cs typeface="Times New Roman"/>
              </a:rPr>
              <a:t>value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power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114" b="0" i="1">
                <a:latin typeface="Bookman Old Style"/>
                <a:cs typeface="Bookman Old Style"/>
              </a:rPr>
              <a:t>I </a:t>
            </a:r>
            <a:r>
              <a:rPr dirty="0" sz="1000" spc="-5">
                <a:latin typeface="Times New Roman"/>
                <a:cs typeface="Times New Roman"/>
              </a:rPr>
              <a:t>with respect to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68010" y="2904744"/>
            <a:ext cx="473709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10209" algn="l"/>
              </a:tabLst>
            </a:pPr>
            <a:r>
              <a:rPr dirty="0" sz="700" spc="-50">
                <a:latin typeface="Verdana"/>
                <a:cs typeface="Verdana"/>
              </a:rPr>
              <a:t>2</a:t>
            </a:r>
            <a:r>
              <a:rPr dirty="0" sz="700" spc="-50">
                <a:latin typeface="Verdana"/>
                <a:cs typeface="Verdana"/>
              </a:rPr>
              <a:t>	</a:t>
            </a:r>
            <a:r>
              <a:rPr dirty="0" sz="700" spc="-50">
                <a:latin typeface="Verdana"/>
                <a:cs typeface="Verdana"/>
              </a:rPr>
              <a:t>2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67453" y="2912364"/>
            <a:ext cx="240347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circumcircle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35" b="0" i="1">
                <a:latin typeface="Bookman Old Style"/>
                <a:cs typeface="Bookman Old Style"/>
              </a:rPr>
              <a:t>ABC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 spc="55" b="0" i="1">
                <a:latin typeface="Bookman Old Style"/>
                <a:cs typeface="Bookman Old Style"/>
              </a:rPr>
              <a:t>R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65" b="0" i="1">
                <a:latin typeface="Bookman Old Style"/>
                <a:cs typeface="Bookman Old Style"/>
              </a:rPr>
              <a:t>OI </a:t>
            </a:r>
            <a:r>
              <a:rPr dirty="0" sz="1000" spc="-5">
                <a:latin typeface="Times New Roman"/>
                <a:cs typeface="Times New Roman"/>
              </a:rPr>
              <a:t>,  which  </a:t>
            </a:r>
            <a:r>
              <a:rPr dirty="0" sz="1000" spc="1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67456" y="3093721"/>
            <a:ext cx="2005964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also </a:t>
            </a:r>
            <a:r>
              <a:rPr dirty="0" sz="1000">
                <a:latin typeface="Times New Roman"/>
                <a:cs typeface="Times New Roman"/>
              </a:rPr>
              <a:t>equal </a:t>
            </a:r>
            <a:r>
              <a:rPr dirty="0" sz="1000" spc="-5">
                <a:latin typeface="Times New Roman"/>
                <a:cs typeface="Times New Roman"/>
              </a:rPr>
              <a:t>to </a:t>
            </a:r>
            <a:r>
              <a:rPr dirty="0" sz="1000" spc="114" b="0" i="1">
                <a:latin typeface="Bookman Old Style"/>
                <a:cs typeface="Bookman Old Style"/>
              </a:rPr>
              <a:t>IA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35">
                <a:latin typeface="Lucida Sans Unicode"/>
                <a:cs typeface="Lucida Sans Unicode"/>
              </a:rPr>
              <a:t> </a:t>
            </a:r>
            <a:r>
              <a:rPr dirty="0" sz="1000" spc="60" b="0" i="1">
                <a:latin typeface="Bookman Old Style"/>
                <a:cs typeface="Bookman Old Style"/>
              </a:rPr>
              <a:t>QI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114" b="0" i="1">
                <a:latin typeface="Bookman Old Style"/>
                <a:cs typeface="Bookman Old Style"/>
              </a:rPr>
              <a:t>IA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35">
                <a:latin typeface="Lucida Sans Unicode"/>
                <a:cs typeface="Lucida Sans Unicode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QB </a:t>
            </a:r>
            <a:r>
              <a:rPr dirty="0" sz="1000" spc="10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332835" y="3187344"/>
            <a:ext cx="239267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320288" y="3083055"/>
            <a:ext cx="248285" cy="226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0160">
              <a:lnSpc>
                <a:spcPts val="819"/>
              </a:lnSpc>
            </a:pPr>
            <a:r>
              <a:rPr dirty="0" sz="700" spc="35" i="1">
                <a:latin typeface="Mathcad UniMath"/>
                <a:cs typeface="Mathcad UniMath"/>
              </a:rPr>
              <a:t>r</a:t>
            </a:r>
            <a:endParaRPr sz="700">
              <a:latin typeface="Mathcad UniMath"/>
              <a:cs typeface="Mathcad UniMath"/>
            </a:endParaRPr>
          </a:p>
          <a:p>
            <a:pPr algn="ctr">
              <a:lnSpc>
                <a:spcPts val="819"/>
              </a:lnSpc>
            </a:pPr>
            <a:r>
              <a:rPr dirty="0" sz="700" spc="-10">
                <a:latin typeface="Verdana"/>
                <a:cs typeface="Verdana"/>
              </a:rPr>
              <a:t>sin</a:t>
            </a:r>
            <a:r>
              <a:rPr dirty="0" sz="700" spc="-85">
                <a:latin typeface="Verdana"/>
                <a:cs typeface="Verdana"/>
              </a:rPr>
              <a:t> </a:t>
            </a:r>
            <a:r>
              <a:rPr dirty="0" baseline="27777" sz="750" spc="-7">
                <a:latin typeface="Prince Ali"/>
                <a:cs typeface="Prince Ali"/>
              </a:rPr>
              <a:t>A</a:t>
            </a:r>
            <a:endParaRPr baseline="27777" sz="750">
              <a:latin typeface="Prince Ali"/>
              <a:cs typeface="Prince Al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489807" y="3249828"/>
            <a:ext cx="67055" cy="45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487928" y="3241040"/>
            <a:ext cx="685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0">
                <a:latin typeface="Verdana"/>
                <a:cs typeface="Verdana"/>
              </a:rPr>
              <a:t>2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09847" y="3093719"/>
            <a:ext cx="6096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60">
                <a:latin typeface="Lucida Sans Unicode"/>
                <a:cs typeface="Lucida Sans Unicode"/>
              </a:rPr>
              <a:t>·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40839" y="3288793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80" i="1">
                <a:latin typeface="Mathcad UniMath"/>
                <a:cs typeface="Mathcad UniMath"/>
              </a:rPr>
              <a:t>A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653387" y="3393084"/>
            <a:ext cx="76200" cy="6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653032" y="3383280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0">
                <a:latin typeface="Verdana"/>
                <a:cs typeface="Verdana"/>
              </a:rPr>
              <a:t>2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67460" y="3300983"/>
            <a:ext cx="91059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12445" algn="l"/>
              </a:tabLst>
            </a:pPr>
            <a:r>
              <a:rPr dirty="0" sz="1000" spc="5">
                <a:latin typeface="Tahoma"/>
                <a:cs typeface="Tahoma"/>
              </a:rPr>
              <a:t>2</a:t>
            </a:r>
            <a:r>
              <a:rPr dirty="0" sz="1000" spc="5" b="0" i="1">
                <a:latin typeface="Bookman Old Style"/>
                <a:cs typeface="Bookman Old Style"/>
              </a:rPr>
              <a:t>R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ahoma"/>
                <a:cs typeface="Tahoma"/>
              </a:rPr>
              <a:t>sin	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40">
                <a:latin typeface="Tahoma"/>
                <a:cs typeface="Tahoma"/>
              </a:rPr>
              <a:t> </a:t>
            </a:r>
            <a:r>
              <a:rPr dirty="0" sz="1000" spc="20">
                <a:latin typeface="Tahoma"/>
                <a:cs typeface="Tahoma"/>
              </a:rPr>
              <a:t>2</a:t>
            </a:r>
            <a:r>
              <a:rPr dirty="0" sz="1000" spc="20" b="0" i="1">
                <a:latin typeface="Bookman Old Style"/>
                <a:cs typeface="Bookman Old Style"/>
              </a:rPr>
              <a:t>Rr</a:t>
            </a:r>
            <a:r>
              <a:rPr dirty="0" sz="1000" spc="2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139949" y="29682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35013" y="29408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441693" y="29072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519416" y="28707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580376" y="28356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635239" y="27990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679436" y="27640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744970" y="27015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801356" y="26375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840979" y="25841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862316" y="25506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882130" y="25156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898893" y="24836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927850" y="24196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981191" y="22138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984237" y="21788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987282" y="21437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988810" y="21026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987282" y="2076702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985759" y="2030983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982713" y="1995933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976616" y="1971545"/>
            <a:ext cx="539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970520" y="1927353"/>
            <a:ext cx="558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962899" y="1892300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953756" y="1857245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943090" y="1823719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930896" y="1790193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918702" y="1758185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903462" y="1726183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888222" y="1694179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880602" y="16804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860793" y="16454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840979" y="16149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818119" y="15829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799833" y="15585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773922" y="15280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731253" y="14838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702296" y="14549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659622" y="14198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572756" y="1358900"/>
            <a:ext cx="895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446262" y="1313179"/>
            <a:ext cx="173355" cy="135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baseline="-38888" sz="750" spc="-89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629399" y="1366519"/>
            <a:ext cx="768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569962" y="14274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531862" y="14610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467856" y="1496059"/>
            <a:ext cx="7874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460236" y="15341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423659" y="1561593"/>
            <a:ext cx="666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0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405373" y="16057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382513" y="16393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362699" y="16743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336793" y="170180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321553" y="1733802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309359" y="1765806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297170" y="1799336"/>
            <a:ext cx="590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286499" y="1831340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277356" y="1866393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269736" y="1899919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262116" y="1939547"/>
            <a:ext cx="558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257542" y="1974601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254496" y="2009661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251450" y="2066036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251450" y="2085840"/>
            <a:ext cx="514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251450" y="2142211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254496" y="21772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259070" y="22123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271259" y="22824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278879" y="23159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437376" y="26359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489193" y="26969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556250" y="27594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603493" y="27975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653782" y="28325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714742" y="28676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897622" y="29392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4263639" y="2247358"/>
            <a:ext cx="1778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409944" y="22123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4431281" y="21772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4448044" y="21452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4455664" y="21330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4477001" y="20980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496815" y="20629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516624" y="20279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4534915" y="19958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4554724" y="19608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576061" y="19257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595875" y="18907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615684" y="18556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637022" y="18206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656835" y="17855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676644" y="17505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4697981" y="17154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717795" y="16804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4737605" y="16438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758941" y="16088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4778755" y="15737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4798564" y="15386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4819901" y="15036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4839715" y="14685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4859524" y="14335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5118605" y="14228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5147561" y="14579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5178041" y="14929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5206998" y="15280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5235955" y="15630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5264912" y="15966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5287772" y="16240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5473698" y="18450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5502655" y="18800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5519418" y="18998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5554472" y="19425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5574281" y="19654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5620001" y="20202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5645912" y="20507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5674864" y="20858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5705344" y="21208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5720584" y="21406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5776975" y="22062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5802881" y="22382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5831838" y="22732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4800090" y="1246123"/>
            <a:ext cx="688340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80"/>
              </a:lnSpc>
            </a:pPr>
            <a:r>
              <a:rPr dirty="0" baseline="-38888" sz="750" spc="-104">
                <a:latin typeface="Verdana"/>
                <a:cs typeface="Verdana"/>
              </a:rPr>
              <a:t>.</a:t>
            </a:r>
            <a:r>
              <a:rPr dirty="0" baseline="-33333" sz="750" spc="-104">
                <a:latin typeface="Verdana"/>
                <a:cs typeface="Verdana"/>
              </a:rPr>
              <a:t>..</a:t>
            </a:r>
            <a:r>
              <a:rPr dirty="0" baseline="-27777" sz="750" spc="-104">
                <a:latin typeface="Verdana"/>
                <a:cs typeface="Verdana"/>
              </a:rPr>
              <a:t>.</a:t>
            </a:r>
            <a:r>
              <a:rPr dirty="0" baseline="-22222" sz="750" spc="-104">
                <a:latin typeface="Verdana"/>
                <a:cs typeface="Verdana"/>
              </a:rPr>
              <a:t>.</a:t>
            </a:r>
            <a:r>
              <a:rPr dirty="0" baseline="-16666" sz="750" spc="-104">
                <a:latin typeface="Verdana"/>
                <a:cs typeface="Verdana"/>
              </a:rPr>
              <a:t>.</a:t>
            </a:r>
            <a:r>
              <a:rPr dirty="0" baseline="-11111" sz="750" spc="-104">
                <a:latin typeface="Verdana"/>
                <a:cs typeface="Verdana"/>
              </a:rPr>
              <a:t>.</a:t>
            </a:r>
            <a:r>
              <a:rPr dirty="0" baseline="-5555" sz="750" spc="-104">
                <a:latin typeface="Verdana"/>
                <a:cs typeface="Verdana"/>
              </a:rPr>
              <a:t>..</a:t>
            </a:r>
            <a:r>
              <a:rPr dirty="0" sz="500" spc="-70">
                <a:latin typeface="Verdana"/>
                <a:cs typeface="Verdana"/>
              </a:rPr>
              <a:t>...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baseline="-16666" sz="750" spc="-195">
                <a:latin typeface="Verdana"/>
                <a:cs typeface="Verdana"/>
              </a:rPr>
              <a:t>.</a:t>
            </a:r>
            <a:r>
              <a:rPr dirty="0" baseline="5555" sz="750" spc="-195">
                <a:latin typeface="Verdana"/>
                <a:cs typeface="Verdana"/>
              </a:rPr>
              <a:t>.</a:t>
            </a: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baseline="5555" sz="750" spc="-195">
                <a:latin typeface="Verdana"/>
                <a:cs typeface="Verdana"/>
              </a:rPr>
              <a:t>.</a:t>
            </a:r>
            <a:r>
              <a:rPr dirty="0" baseline="-27777" sz="750" spc="-195">
                <a:latin typeface="Verdana"/>
                <a:cs typeface="Verdana"/>
              </a:rPr>
              <a:t>.</a:t>
            </a:r>
            <a:r>
              <a:rPr dirty="0" baseline="5555" sz="750" spc="-195">
                <a:latin typeface="Verdana"/>
                <a:cs typeface="Verdana"/>
              </a:rPr>
              <a:t>.</a:t>
            </a:r>
            <a:r>
              <a:rPr dirty="0" baseline="-33333" sz="750" spc="-195">
                <a:latin typeface="Verdana"/>
                <a:cs typeface="Verdana"/>
              </a:rPr>
              <a:t>.</a:t>
            </a:r>
            <a:r>
              <a:rPr dirty="0" baseline="5555" sz="750" spc="-195">
                <a:latin typeface="Verdana"/>
                <a:cs typeface="Verdana"/>
              </a:rPr>
              <a:t>...</a:t>
            </a:r>
            <a:r>
              <a:rPr dirty="0" baseline="11111" sz="750" spc="-195">
                <a:latin typeface="Verdana"/>
                <a:cs typeface="Verdana"/>
              </a:rPr>
              <a:t>..</a:t>
            </a:r>
            <a:r>
              <a:rPr dirty="0" baseline="11111" sz="750" spc="-157">
                <a:latin typeface="Verdana"/>
                <a:cs typeface="Verdana"/>
              </a:rPr>
              <a:t> </a:t>
            </a:r>
            <a:r>
              <a:rPr dirty="0" baseline="11111" sz="750" spc="-89">
                <a:latin typeface="Verdana"/>
                <a:cs typeface="Verdana"/>
              </a:rPr>
              <a:t>........</a:t>
            </a:r>
            <a:r>
              <a:rPr dirty="0" baseline="11111" sz="750" spc="-15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 </a:t>
            </a:r>
            <a:r>
              <a:rPr dirty="0" baseline="5555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..</a:t>
            </a:r>
            <a:r>
              <a:rPr dirty="0" baseline="-5555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baseline="-22222" sz="750" spc="-30">
                <a:latin typeface="Verdana"/>
                <a:cs typeface="Verdana"/>
              </a:rPr>
              <a:t>.</a:t>
            </a:r>
            <a:r>
              <a:rPr dirty="0" baseline="-27777" sz="750" spc="-30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  <a:p>
            <a:pPr marL="155575">
              <a:lnSpc>
                <a:spcPts val="480"/>
              </a:lnSpc>
              <a:tabLst>
                <a:tab pos="635635" algn="l"/>
              </a:tabLst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16666" sz="750" spc="-3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4667499" y="1302513"/>
            <a:ext cx="447675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89">
                <a:latin typeface="Verdana"/>
                <a:cs typeface="Verdana"/>
              </a:rPr>
              <a:t>.</a:t>
            </a:r>
            <a:r>
              <a:rPr dirty="0" baseline="-38888" sz="750" spc="-89">
                <a:latin typeface="Verdana"/>
                <a:cs typeface="Verdana"/>
              </a:rPr>
              <a:t>.</a:t>
            </a:r>
            <a:r>
              <a:rPr dirty="0" baseline="-27777" sz="750" spc="-89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       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 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-22222" sz="750" spc="-112">
                <a:latin typeface="Verdana"/>
                <a:cs typeface="Verdana"/>
              </a:rPr>
              <a:t>. 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4920484" y="1340580"/>
            <a:ext cx="22034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8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75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..</a:t>
            </a:r>
            <a:r>
              <a:rPr dirty="0" sz="500" spc="-5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38100">
              <a:lnSpc>
                <a:spcPts val="38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240">
                <a:latin typeface="Verdana"/>
                <a:cs typeface="Verdana"/>
              </a:rPr>
              <a:t> </a:t>
            </a:r>
            <a:r>
              <a:rPr dirty="0" sz="500" spc="-65">
                <a:latin typeface="Verdana"/>
                <a:cs typeface="Verdana"/>
              </a:rPr>
              <a:t>...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 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4900675" y="1363439"/>
            <a:ext cx="144145" cy="128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-33333" sz="750" spc="-15">
                <a:latin typeface="Verdana"/>
                <a:cs typeface="Verdana"/>
              </a:rPr>
              <a:t>.</a:t>
            </a:r>
            <a:r>
              <a:rPr dirty="0" baseline="-22222" sz="750" spc="-15">
                <a:latin typeface="Verdana"/>
                <a:cs typeface="Verdana"/>
              </a:rPr>
              <a:t>.</a:t>
            </a:r>
            <a:r>
              <a:rPr dirty="0" sz="500" spc="-1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4612636" y="1398488"/>
            <a:ext cx="422909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0670" algn="l"/>
              </a:tabLst>
            </a:pPr>
            <a:r>
              <a:rPr dirty="0" baseline="5555" sz="750" spc="22">
                <a:latin typeface="Verdana"/>
                <a:cs typeface="Verdana"/>
              </a:rPr>
              <a:t>.	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5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4987541" y="14609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4990592" y="14959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4993638" y="15310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4996684" y="15675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4999735" y="16026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5002781" y="16377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5005832" y="16727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5010401" y="17078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5013452" y="17428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5016498" y="17794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5019544" y="18144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5025641" y="18845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298693" y="2361659"/>
            <a:ext cx="15938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22222" sz="750" spc="-9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288022" y="2328058"/>
            <a:ext cx="185420" cy="115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9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448044" y="23128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510532" y="22777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571492" y="22411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4629401" y="22091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4739132" y="21451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4774181" y="21253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4835141" y="20903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5821171" y="2379875"/>
            <a:ext cx="189865" cy="97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95"/>
              </a:lnSpc>
            </a:pP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27777" sz="750" spc="-12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-15">
                <a:latin typeface="Verdana"/>
                <a:cs typeface="Verdana"/>
              </a:rPr>
              <a:t>.</a:t>
            </a:r>
            <a:r>
              <a:rPr dirty="0" sz="500" spc="-260">
                <a:latin typeface="Verdana"/>
                <a:cs typeface="Verdana"/>
              </a:rPr>
              <a:t>.</a:t>
            </a:r>
            <a:r>
              <a:rPr dirty="0" baseline="5555" sz="750" spc="7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55555" sz="750" spc="22">
                <a:latin typeface="Verdana"/>
                <a:cs typeface="Verdana"/>
              </a:rPr>
              <a:t>.</a:t>
            </a:r>
            <a:endParaRPr baseline="55555" sz="750">
              <a:latin typeface="Verdana"/>
              <a:cs typeface="Verdana"/>
            </a:endParaRPr>
          </a:p>
          <a:p>
            <a:pPr algn="r" marR="13970">
              <a:lnSpc>
                <a:spcPts val="114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38100">
              <a:lnSpc>
                <a:spcPts val="42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5761734" y="2341845"/>
            <a:ext cx="2584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baseline="16666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 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85">
                <a:latin typeface="Verdana"/>
                <a:cs typeface="Verdana"/>
              </a:rPr>
              <a:t> </a:t>
            </a:r>
            <a:r>
              <a:rPr dirty="0" baseline="50000" sz="750" spc="22">
                <a:latin typeface="Verdana"/>
                <a:cs typeface="Verdana"/>
              </a:rPr>
              <a:t>.</a:t>
            </a:r>
            <a:endParaRPr baseline="50000" sz="75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5677915" y="2308249"/>
            <a:ext cx="3486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97">
                <a:latin typeface="Verdana"/>
                <a:cs typeface="Verdana"/>
              </a:rPr>
              <a:t>.</a:t>
            </a:r>
            <a:r>
              <a:rPr dirty="0" baseline="22222" sz="750" spc="-97">
                <a:latin typeface="Verdana"/>
                <a:cs typeface="Verdana"/>
              </a:rPr>
              <a:t>.</a:t>
            </a:r>
            <a:r>
              <a:rPr dirty="0" baseline="16666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      </a:t>
            </a: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05">
                <a:latin typeface="Verdana"/>
                <a:cs typeface="Verdana"/>
              </a:rPr>
              <a:t> </a:t>
            </a:r>
            <a:r>
              <a:rPr dirty="0" baseline="50000" sz="750" spc="22">
                <a:latin typeface="Verdana"/>
                <a:cs typeface="Verdana"/>
              </a:rPr>
              <a:t>.</a:t>
            </a:r>
            <a:endParaRPr baseline="50000" sz="75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5604760" y="2261001"/>
            <a:ext cx="120014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5555" sz="750" spc="-97">
                <a:latin typeface="Verdana"/>
                <a:cs typeface="Verdana"/>
              </a:rPr>
              <a:t>.</a:t>
            </a:r>
            <a:r>
              <a:rPr dirty="0" baseline="-11111" sz="750" spc="-9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5530083" y="2224429"/>
            <a:ext cx="116839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5392923" y="2155849"/>
            <a:ext cx="174625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-5555" sz="750" spc="-104">
                <a:latin typeface="Verdana"/>
                <a:cs typeface="Verdana"/>
              </a:rPr>
              <a:t>.</a:t>
            </a:r>
            <a:r>
              <a:rPr dirty="0" baseline="-11111" sz="750" spc="-104">
                <a:latin typeface="Verdana"/>
                <a:cs typeface="Verdana"/>
              </a:rPr>
              <a:t>.</a:t>
            </a:r>
            <a:r>
              <a:rPr dirty="0" baseline="-16666" sz="750" spc="-104">
                <a:latin typeface="Verdana"/>
                <a:cs typeface="Verdana"/>
              </a:rPr>
              <a:t>.</a:t>
            </a:r>
            <a:r>
              <a:rPr dirty="0" baseline="-22222" sz="750" spc="-104">
                <a:latin typeface="Verdana"/>
                <a:cs typeface="Verdana"/>
              </a:rPr>
              <a:t>.</a:t>
            </a:r>
            <a:r>
              <a:rPr dirty="0" baseline="-27777" sz="750" spc="-104">
                <a:latin typeface="Verdana"/>
                <a:cs typeface="Verdana"/>
              </a:rPr>
              <a:t>.</a:t>
            </a:r>
            <a:r>
              <a:rPr dirty="0" baseline="-33333" sz="750" spc="-104">
                <a:latin typeface="Verdana"/>
                <a:cs typeface="Verdana"/>
              </a:rPr>
              <a:t>.</a:t>
            </a:r>
            <a:r>
              <a:rPr dirty="0" baseline="-38888" sz="750" spc="-104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5365494" y="2136035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5281674" y="2104032"/>
            <a:ext cx="120014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5555" sz="750" spc="-97">
                <a:latin typeface="Verdana"/>
                <a:cs typeface="Verdana"/>
              </a:rPr>
              <a:t>.</a:t>
            </a:r>
            <a:r>
              <a:rPr dirty="0" baseline="-11111" sz="750" spc="-97">
                <a:latin typeface="Verdana"/>
                <a:cs typeface="Verdana"/>
              </a:rPr>
              <a:t>.</a:t>
            </a:r>
            <a:r>
              <a:rPr dirty="0" baseline="-16666" sz="750" spc="-9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5203951" y="2067455"/>
            <a:ext cx="120014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5555" sz="750" spc="-97">
                <a:latin typeface="Verdana"/>
                <a:cs typeface="Verdana"/>
              </a:rPr>
              <a:t>.</a:t>
            </a:r>
            <a:r>
              <a:rPr dirty="0" baseline="-11111" sz="750" spc="-97">
                <a:latin typeface="Verdana"/>
                <a:cs typeface="Verdana"/>
              </a:rPr>
              <a:t>.</a:t>
            </a:r>
            <a:r>
              <a:rPr dirty="0" baseline="-16666" sz="750" spc="-9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4324599" y="2460649"/>
            <a:ext cx="1657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 </a:t>
            </a:r>
            <a:r>
              <a:rPr dirty="0" baseline="16666" sz="750" spc="60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baseline="27777" sz="750" spc="-17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4376416" y="2556658"/>
            <a:ext cx="2063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764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4397753" y="2585615"/>
            <a:ext cx="2266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73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4614160" y="2614572"/>
            <a:ext cx="9398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4697980" y="2672481"/>
            <a:ext cx="8763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4864097" y="27883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4905243" y="2817262"/>
            <a:ext cx="7112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946394" y="2846219"/>
            <a:ext cx="844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943344" y="1179469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80" i="1">
                <a:latin typeface="Mathcad UniMath"/>
                <a:cs typeface="Mathcad UniMath"/>
              </a:rPr>
              <a:t>A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4228591" y="2473349"/>
            <a:ext cx="313055" cy="146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80"/>
              </a:lnSpc>
            </a:pPr>
            <a:r>
              <a:rPr dirty="0" baseline="19841" sz="1050" spc="89" i="1">
                <a:latin typeface="Mathcad UniMath"/>
                <a:cs typeface="Mathcad UniMath"/>
              </a:rPr>
              <a:t>B </a:t>
            </a:r>
            <a:r>
              <a:rPr dirty="0" baseline="16666" sz="750" spc="22">
                <a:latin typeface="Verdana"/>
                <a:cs typeface="Verdana"/>
              </a:rPr>
              <a:t>. </a:t>
            </a:r>
            <a:r>
              <a:rPr dirty="0" baseline="16666" sz="750" spc="209">
                <a:latin typeface="Verdana"/>
                <a:cs typeface="Verdana"/>
              </a:rPr>
              <a:t> 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40335">
              <a:lnSpc>
                <a:spcPts val="34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20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5914133" y="2426206"/>
            <a:ext cx="139700" cy="139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baseline="-11904" sz="1050" spc="37" i="1">
                <a:latin typeface="Mathcad UniMath"/>
                <a:cs typeface="Mathcad UniMath"/>
              </a:rPr>
              <a:t>C</a:t>
            </a:r>
            <a:endParaRPr baseline="-11904" sz="1050">
              <a:latin typeface="Mathcad UniMath"/>
              <a:cs typeface="Mathcad UniMath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5048498" y="2015638"/>
            <a:ext cx="1225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4444" sz="750" spc="-247">
                <a:latin typeface="Verdana"/>
                <a:cs typeface="Verdana"/>
              </a:rPr>
              <a:t>.</a:t>
            </a:r>
            <a:r>
              <a:rPr dirty="0" baseline="27777" sz="750" spc="-262">
                <a:latin typeface="Verdana"/>
                <a:cs typeface="Verdana"/>
              </a:rPr>
              <a:t>.</a:t>
            </a:r>
            <a:r>
              <a:rPr dirty="0" baseline="50000" sz="750" spc="-247">
                <a:latin typeface="Verdana"/>
                <a:cs typeface="Verdana"/>
              </a:rPr>
              <a:t>.</a:t>
            </a:r>
            <a:r>
              <a:rPr dirty="0" baseline="27777" sz="750" spc="-15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5031738" y="1954679"/>
            <a:ext cx="876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5022595" y="1849527"/>
            <a:ext cx="2127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399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5226809" y="1812946"/>
            <a:ext cx="2692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0504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5286241" y="17641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114032" y="2167018"/>
            <a:ext cx="10287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0" i="1">
                <a:latin typeface="Mathcad UniMath"/>
                <a:cs typeface="Mathcad UniMath"/>
              </a:rPr>
              <a:t>O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5028692" y="1894230"/>
            <a:ext cx="14097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0">
                <a:latin typeface="Verdana"/>
                <a:cs typeface="Verdana"/>
              </a:rPr>
              <a:t>.</a:t>
            </a:r>
            <a:r>
              <a:rPr dirty="0" baseline="7936" sz="1050" spc="30" i="1">
                <a:latin typeface="Mathcad UniMath"/>
                <a:cs typeface="Mathcad UniMath"/>
              </a:rPr>
              <a:t>I</a:t>
            </a:r>
            <a:r>
              <a:rPr dirty="0" baseline="7936" sz="1050" spc="-135" i="1">
                <a:latin typeface="Mathcad UniMath"/>
                <a:cs typeface="Mathcad UniMath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5141461" y="1865269"/>
            <a:ext cx="15811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92">
                <a:latin typeface="Verdana"/>
                <a:cs typeface="Verdana"/>
              </a:rPr>
              <a:t> </a:t>
            </a:r>
            <a:r>
              <a:rPr dirty="0" sz="700" spc="35" i="1">
                <a:latin typeface="Mathcad UniMath"/>
                <a:cs typeface="Mathcad UniMath"/>
              </a:rPr>
              <a:t>r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4792470" y="2911748"/>
            <a:ext cx="375920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520"/>
              </a:lnSpc>
              <a:tabLst>
                <a:tab pos="32258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  <a:p>
            <a:pPr algn="r" marR="33655">
              <a:lnSpc>
                <a:spcPts val="5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5071360" y="2876694"/>
            <a:ext cx="93980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3340">
              <a:lnSpc>
                <a:spcPts val="52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  <a:p>
            <a:pPr marL="12700">
              <a:lnSpc>
                <a:spcPts val="5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4987540" y="2841645"/>
            <a:ext cx="174625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30480">
              <a:lnSpc>
                <a:spcPts val="38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380"/>
              </a:lnSpc>
            </a:pP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r>
              <a:rPr dirty="0" baseline="-38888" sz="750" spc="1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5106412" y="2806591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5103361" y="2770014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5098792" y="2734965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4739131" y="2701438"/>
            <a:ext cx="41084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893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82">
                <a:latin typeface="Verdana"/>
                <a:cs typeface="Verdana"/>
              </a:rPr>
              <a:t> 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r>
              <a:rPr dirty="0" baseline="-50000" sz="750">
                <a:latin typeface="Verdana"/>
                <a:cs typeface="Verdana"/>
              </a:rPr>
              <a:t>	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5091172" y="2638952"/>
            <a:ext cx="53975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5086598" y="2593231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5085075" y="2562752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5082029" y="2532271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5078978" y="2497218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5075932" y="2462169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5072881" y="2425591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4324600" y="2405777"/>
            <a:ext cx="1657350" cy="1079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555" sz="750" spc="-10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......</a:t>
            </a:r>
            <a:r>
              <a:rPr dirty="0" baseline="-11111" sz="750" spc="-10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-11111" sz="750" spc="-10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............. </a:t>
            </a:r>
            <a:r>
              <a:rPr dirty="0" baseline="5555" sz="750" spc="-97">
                <a:latin typeface="Verdana"/>
                <a:cs typeface="Verdana"/>
              </a:rPr>
              <a:t>.............. </a:t>
            </a:r>
            <a:r>
              <a:rPr dirty="0" baseline="5555" sz="750" spc="-104">
                <a:latin typeface="Verdana"/>
                <a:cs typeface="Verdana"/>
              </a:rPr>
              <a:t>..........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.... </a:t>
            </a:r>
            <a:r>
              <a:rPr dirty="0" baseline="5555" sz="750" spc="-97">
                <a:latin typeface="Verdana"/>
                <a:cs typeface="Verdana"/>
              </a:rPr>
              <a:t>.............. ............... ..............</a:t>
            </a:r>
            <a:r>
              <a:rPr dirty="0" baseline="5555" sz="750" spc="37">
                <a:latin typeface="Verdana"/>
                <a:cs typeface="Verdana"/>
              </a:rPr>
              <a:t> </a:t>
            </a:r>
            <a:r>
              <a:rPr dirty="0" baseline="5555" sz="750" spc="-135">
                <a:latin typeface="Verdana"/>
                <a:cs typeface="Verdana"/>
              </a:rPr>
              <a:t>...</a:t>
            </a:r>
            <a:r>
              <a:rPr dirty="0" baseline="11111" sz="750" spc="-135">
                <a:latin typeface="Verdana"/>
                <a:cs typeface="Verdana"/>
              </a:rPr>
              <a:t>.</a:t>
            </a:r>
            <a:r>
              <a:rPr dirty="0" baseline="-5555" sz="750" spc="-135">
                <a:latin typeface="Verdana"/>
                <a:cs typeface="Verdana"/>
              </a:rPr>
              <a:t>.</a:t>
            </a:r>
            <a:r>
              <a:rPr dirty="0" baseline="11111" sz="750" spc="-135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5066789" y="2370728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5063738" y="2325008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5060692" y="2289954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5057641" y="2253377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5054595" y="2218328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5050021" y="2183274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00"/>
              </a:lnSpc>
            </a:pPr>
            <a:r>
              <a:rPr dirty="0" baseline="11111" sz="750" spc="-262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5240">
              <a:lnSpc>
                <a:spcPts val="4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5048498" y="1995825"/>
            <a:ext cx="91440" cy="434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baseline="1633" sz="2550" spc="-1477">
                <a:latin typeface="Lucida Sans Unicode"/>
                <a:cs typeface="Lucida Sans Unicode"/>
              </a:rPr>
              <a:t>·</a:t>
            </a:r>
            <a:endParaRPr baseline="1633" sz="2550">
              <a:latin typeface="Lucida Sans Unicode"/>
              <a:cs typeface="Lucida Sans Unicode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5046975" y="21329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5043929" y="2096408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5040878" y="2094889"/>
            <a:ext cx="1276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  </a:t>
            </a:r>
            <a:r>
              <a:rPr dirty="0" baseline="5555" sz="750" spc="-11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4893055" y="2056789"/>
            <a:ext cx="24637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  </a:t>
            </a:r>
            <a:r>
              <a:rPr dirty="0" baseline="27777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11111" sz="750" spc="-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4949441" y="2035452"/>
            <a:ext cx="29210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 </a:t>
            </a:r>
            <a:r>
              <a:rPr dirty="0" baseline="38888" sz="750" spc="-60">
                <a:latin typeface="Verdana"/>
                <a:cs typeface="Verdana"/>
              </a:rPr>
              <a:t>.</a:t>
            </a:r>
            <a:r>
              <a:rPr dirty="0" baseline="22222" sz="750" spc="-60">
                <a:latin typeface="Verdana"/>
                <a:cs typeface="Verdana"/>
              </a:rPr>
              <a:t>.</a:t>
            </a:r>
            <a:r>
              <a:rPr dirty="0" baseline="38888" sz="750" spc="-60">
                <a:latin typeface="Verdana"/>
                <a:cs typeface="Verdana"/>
              </a:rPr>
              <a:t>. </a:t>
            </a:r>
            <a:r>
              <a:rPr dirty="0" baseline="38888" sz="750" spc="67">
                <a:latin typeface="Verdana"/>
                <a:cs typeface="Verdana"/>
              </a:rPr>
              <a:t> 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5295389" y="1741314"/>
            <a:ext cx="15811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0">
                <a:latin typeface="Verdana"/>
                <a:cs typeface="Verdana"/>
              </a:rPr>
              <a:t>.. </a:t>
            </a:r>
            <a:r>
              <a:rPr dirty="0" sz="500" spc="8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5275575" y="1736819"/>
            <a:ext cx="1581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 </a:t>
            </a:r>
            <a:r>
              <a:rPr dirty="0" sz="500" spc="11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5298435" y="1662068"/>
            <a:ext cx="184785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7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  <a:p>
            <a:pPr marL="70485">
              <a:lnSpc>
                <a:spcPts val="61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sz="700" spc="15" i="1">
                <a:latin typeface="Mathcad UniMath"/>
                <a:cs typeface="Mathcad UniMath"/>
              </a:rPr>
              <a:t>P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5092694" y="3035697"/>
            <a:ext cx="10541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60" i="1">
                <a:latin typeface="Mathcad UniMath"/>
                <a:cs typeface="Mathcad UniMath"/>
              </a:rPr>
              <a:t>Q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4841234" y="3226197"/>
            <a:ext cx="6102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10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7.13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0" name="object 230"/>
          <p:cNvSpPr/>
          <p:nvPr/>
        </p:nvSpPr>
        <p:spPr>
          <a:xfrm>
            <a:off x="4192371" y="3891432"/>
            <a:ext cx="64008" cy="60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 txBox="1"/>
          <p:nvPr/>
        </p:nvSpPr>
        <p:spPr>
          <a:xfrm>
            <a:off x="1267452" y="3619392"/>
            <a:ext cx="5055870" cy="517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Corollary </a:t>
            </a:r>
            <a:r>
              <a:rPr dirty="0" sz="1000" b="1">
                <a:latin typeface="Times New Roman"/>
                <a:cs typeface="Times New Roman"/>
              </a:rPr>
              <a:t>7.3  </a:t>
            </a:r>
            <a:r>
              <a:rPr dirty="0" sz="1000" spc="55" b="0" i="1">
                <a:latin typeface="Bookman Old Style"/>
                <a:cs typeface="Bookman Old Style"/>
              </a:rPr>
              <a:t>R </a:t>
            </a:r>
            <a:r>
              <a:rPr dirty="0" sz="1000" spc="-25">
                <a:latin typeface="Lucida Sans Unicode"/>
                <a:cs typeface="Lucida Sans Unicode"/>
              </a:rPr>
              <a:t>≥ </a:t>
            </a:r>
            <a:r>
              <a:rPr dirty="0" sz="1000" spc="5">
                <a:latin typeface="Tahoma"/>
                <a:cs typeface="Tahoma"/>
              </a:rPr>
              <a:t>2</a:t>
            </a:r>
            <a:r>
              <a:rPr dirty="0" sz="1000" spc="5" b="0" i="1">
                <a:latin typeface="Bookman Old Style"/>
                <a:cs typeface="Bookman Old Style"/>
              </a:rPr>
              <a:t>r</a:t>
            </a:r>
            <a:r>
              <a:rPr dirty="0" sz="1000" spc="5" i="1">
                <a:latin typeface="Times New Roman"/>
                <a:cs typeface="Times New Roman"/>
              </a:rPr>
              <a:t>. </a:t>
            </a:r>
            <a:r>
              <a:rPr dirty="0" sz="1000" spc="-5" i="1">
                <a:latin typeface="Times New Roman"/>
                <a:cs typeface="Times New Roman"/>
              </a:rPr>
              <a:t>Equality </a:t>
            </a:r>
            <a:r>
              <a:rPr dirty="0" sz="1000" i="1">
                <a:latin typeface="Times New Roman"/>
                <a:cs typeface="Times New Roman"/>
              </a:rPr>
              <a:t>holds </a:t>
            </a:r>
            <a:r>
              <a:rPr dirty="0" sz="1000" spc="-5" i="1">
                <a:latin typeface="Times New Roman"/>
                <a:cs typeface="Times New Roman"/>
              </a:rPr>
              <a:t>if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-5" i="1">
                <a:latin typeface="Times New Roman"/>
                <a:cs typeface="Times New Roman"/>
              </a:rPr>
              <a:t>only if </a:t>
            </a:r>
            <a:r>
              <a:rPr dirty="0" sz="1000" spc="35" b="0" i="1">
                <a:latin typeface="Bookman Old Style"/>
                <a:cs typeface="Bookman Old Style"/>
              </a:rPr>
              <a:t>ABC </a:t>
            </a:r>
            <a:r>
              <a:rPr dirty="0" sz="1000" spc="-5" i="1">
                <a:latin typeface="Times New Roman"/>
                <a:cs typeface="Times New Roman"/>
              </a:rPr>
              <a:t>is</a:t>
            </a:r>
            <a:r>
              <a:rPr dirty="0" sz="1000" spc="-114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equilateral.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7.2  </a:t>
            </a:r>
            <a:r>
              <a:rPr dirty="0" sz="1000" spc="-10">
                <a:latin typeface="Times New Roman"/>
                <a:cs typeface="Times New Roman"/>
              </a:rPr>
              <a:t>Prove </a:t>
            </a: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 spc="-5" i="1">
                <a:latin typeface="Times New Roman"/>
                <a:cs typeface="Times New Roman"/>
              </a:rPr>
              <a:t>isoperimetric inequality </a:t>
            </a:r>
            <a:r>
              <a:rPr dirty="0" sz="1000" spc="-65" b="0" i="1">
                <a:latin typeface="Bookman Old Style"/>
                <a:cs typeface="Bookman Old Style"/>
              </a:rPr>
              <a:t>s</a:t>
            </a:r>
            <a:r>
              <a:rPr dirty="0" baseline="27777" sz="1050" spc="-97">
                <a:latin typeface="Verdana"/>
                <a:cs typeface="Verdana"/>
              </a:rPr>
              <a:t>2  </a:t>
            </a:r>
            <a:r>
              <a:rPr dirty="0" sz="1000" spc="-25">
                <a:latin typeface="Lucida Sans Unicode"/>
                <a:cs typeface="Lucida Sans Unicode"/>
              </a:rPr>
              <a:t>≥ </a:t>
            </a:r>
            <a:r>
              <a:rPr dirty="0" sz="1000" spc="-10">
                <a:latin typeface="Tahoma"/>
                <a:cs typeface="Tahoma"/>
              </a:rPr>
              <a:t>3</a:t>
            </a:r>
            <a:r>
              <a:rPr dirty="0" baseline="47222" sz="1500" spc="-15">
                <a:latin typeface="Lucida Sans Unicode"/>
                <a:cs typeface="Lucida Sans Unicode"/>
              </a:rPr>
              <a:t>√</a:t>
            </a:r>
            <a:r>
              <a:rPr dirty="0" sz="1000" spc="-10">
                <a:latin typeface="Tahoma"/>
                <a:cs typeface="Tahoma"/>
              </a:rPr>
              <a:t>3</a:t>
            </a:r>
            <a:r>
              <a:rPr dirty="0" sz="1000" spc="-10" b="0" i="1">
                <a:latin typeface="Bookman Old Style"/>
                <a:cs typeface="Bookman Old Style"/>
              </a:rPr>
              <a:t>A</a:t>
            </a:r>
            <a:r>
              <a:rPr dirty="0" sz="1000" spc="-1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where </a:t>
            </a:r>
            <a:r>
              <a:rPr dirty="0" sz="1000" spc="45" b="0" i="1">
                <a:latin typeface="Bookman Old Style"/>
                <a:cs typeface="Bookman Old Style"/>
              </a:rPr>
              <a:t>A </a:t>
            </a:r>
            <a:r>
              <a:rPr dirty="0" sz="1000" spc="-5">
                <a:latin typeface="Times New Roman"/>
                <a:cs typeface="Times New Roman"/>
              </a:rPr>
              <a:t>is the area and </a:t>
            </a:r>
            <a:r>
              <a:rPr dirty="0" sz="1000" spc="-75" b="0" i="1">
                <a:latin typeface="Bookman Old Style"/>
                <a:cs typeface="Bookman Old Style"/>
              </a:rPr>
              <a:t>s </a:t>
            </a:r>
            <a:r>
              <a:rPr dirty="0" sz="1000" spc="-5">
                <a:latin typeface="Times New Roman"/>
                <a:cs typeface="Times New Roman"/>
              </a:rPr>
              <a:t>is the</a:t>
            </a:r>
            <a:r>
              <a:rPr dirty="0" sz="1000" spc="-1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semi-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1267457" y="4056884"/>
            <a:ext cx="458343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perimeter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triangle. </a:t>
            </a:r>
            <a:r>
              <a:rPr dirty="0" sz="1000" spc="-10">
                <a:latin typeface="Times New Roman"/>
                <a:cs typeface="Times New Roman"/>
              </a:rPr>
              <a:t>Show </a:t>
            </a:r>
            <a:r>
              <a:rPr dirty="0" sz="1000" spc="-5">
                <a:latin typeface="Times New Roman"/>
                <a:cs typeface="Times New Roman"/>
              </a:rPr>
              <a:t>that equality </a:t>
            </a:r>
            <a:r>
              <a:rPr dirty="0" sz="1000">
                <a:latin typeface="Times New Roman"/>
                <a:cs typeface="Times New Roman"/>
              </a:rPr>
              <a:t>holds </a:t>
            </a:r>
            <a:r>
              <a:rPr dirty="0" sz="1000" spc="-5">
                <a:latin typeface="Times New Roman"/>
                <a:cs typeface="Times New Roman"/>
              </a:rPr>
              <a:t>if and only if the triangle is</a:t>
            </a:r>
            <a:r>
              <a:rPr dirty="0" sz="1000" spc="8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equilateral.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1267457" y="4469381"/>
            <a:ext cx="1519555" cy="2305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2275" algn="l"/>
              </a:tabLst>
            </a:pPr>
            <a:r>
              <a:rPr dirty="0" sz="1400" spc="10" b="1">
                <a:latin typeface="Times New Roman"/>
                <a:cs typeface="Times New Roman"/>
              </a:rPr>
              <a:t>7.2	</a:t>
            </a:r>
            <a:r>
              <a:rPr dirty="0" sz="1400" spc="15" b="1">
                <a:latin typeface="Times New Roman"/>
                <a:cs typeface="Times New Roman"/>
              </a:rPr>
              <a:t>Coaxal</a:t>
            </a:r>
            <a:r>
              <a:rPr dirty="0" sz="1400" spc="-80" b="1">
                <a:latin typeface="Times New Roman"/>
                <a:cs typeface="Times New Roman"/>
              </a:rPr>
              <a:t> </a:t>
            </a:r>
            <a:r>
              <a:rPr dirty="0" sz="1400" spc="5" b="1">
                <a:latin typeface="Times New Roman"/>
                <a:cs typeface="Times New Roman"/>
              </a:rPr>
              <a:t>circles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1267455" y="4802121"/>
            <a:ext cx="5055870" cy="657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20000"/>
              </a:lnSpc>
            </a:pP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a circle and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a point. Suppose </a:t>
            </a:r>
            <a:r>
              <a:rPr dirty="0" sz="1000" spc="60" b="0" i="1">
                <a:latin typeface="Bookman Old Style"/>
                <a:cs typeface="Bookman Old Style"/>
              </a:rPr>
              <a:t>AA</a:t>
            </a:r>
            <a:r>
              <a:rPr dirty="0" baseline="27777" sz="1050" spc="89">
                <a:latin typeface="Arial"/>
                <a:cs typeface="Arial"/>
              </a:rPr>
              <a:t>′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85" b="0" i="1">
                <a:latin typeface="Bookman Old Style"/>
                <a:cs typeface="Bookman Old Style"/>
              </a:rPr>
              <a:t>BB</a:t>
            </a:r>
            <a:r>
              <a:rPr dirty="0" baseline="27777" sz="1050" spc="127">
                <a:latin typeface="Arial"/>
                <a:cs typeface="Arial"/>
              </a:rPr>
              <a:t>′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 spc="-10">
                <a:latin typeface="Times New Roman"/>
                <a:cs typeface="Times New Roman"/>
              </a:rPr>
              <a:t>two </a:t>
            </a:r>
            <a:r>
              <a:rPr dirty="0" sz="1000">
                <a:latin typeface="Times New Roman"/>
                <a:cs typeface="Times New Roman"/>
              </a:rPr>
              <a:t>chords of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intersecting at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-17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 Then  </a:t>
            </a:r>
            <a:r>
              <a:rPr dirty="0" sz="1000" spc="110" b="0" i="1">
                <a:latin typeface="Bookman Old Style"/>
                <a:cs typeface="Bookman Old Style"/>
              </a:rPr>
              <a:t>PA</a:t>
            </a:r>
            <a:r>
              <a:rPr dirty="0" sz="1000" spc="-90" b="0" i="1">
                <a:latin typeface="Bookman Old Style"/>
                <a:cs typeface="Bookman Old Style"/>
              </a:rPr>
              <a:t>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114">
                <a:latin typeface="Lucida Sans Unicode"/>
                <a:cs typeface="Lucida Sans Unicode"/>
              </a:rPr>
              <a:t> </a:t>
            </a:r>
            <a:r>
              <a:rPr dirty="0" sz="1000" spc="105" b="0" i="1">
                <a:latin typeface="Bookman Old Style"/>
                <a:cs typeface="Bookman Old Style"/>
              </a:rPr>
              <a:t>PA</a:t>
            </a:r>
            <a:r>
              <a:rPr dirty="0" baseline="27777" sz="1050" spc="157">
                <a:latin typeface="Arial"/>
                <a:cs typeface="Arial"/>
              </a:rPr>
              <a:t>′</a:t>
            </a:r>
            <a:r>
              <a:rPr dirty="0" baseline="27777" sz="1050" spc="209">
                <a:latin typeface="Arial"/>
                <a:cs typeface="Arial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105" b="0" i="1">
                <a:latin typeface="Bookman Old Style"/>
                <a:cs typeface="Bookman Old Style"/>
              </a:rPr>
              <a:t>PB</a:t>
            </a:r>
            <a:r>
              <a:rPr dirty="0" sz="1000" spc="-35" b="0" i="1">
                <a:latin typeface="Bookman Old Style"/>
                <a:cs typeface="Bookman Old Style"/>
              </a:rPr>
              <a:t>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105">
                <a:latin typeface="Lucida Sans Unicode"/>
                <a:cs typeface="Lucida Sans Unicode"/>
              </a:rPr>
              <a:t> </a:t>
            </a:r>
            <a:r>
              <a:rPr dirty="0" sz="1000" spc="100" b="0" i="1">
                <a:latin typeface="Bookman Old Style"/>
                <a:cs typeface="Bookman Old Style"/>
              </a:rPr>
              <a:t>PB</a:t>
            </a:r>
            <a:r>
              <a:rPr dirty="0" baseline="27777" sz="1050" spc="150">
                <a:latin typeface="Arial"/>
                <a:cs typeface="Arial"/>
              </a:rPr>
              <a:t>′</a:t>
            </a:r>
            <a:r>
              <a:rPr dirty="0" sz="1000" spc="100">
                <a:latin typeface="Times New Roman"/>
                <a:cs typeface="Times New Roman"/>
              </a:rPr>
              <a:t>.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Let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R</a:t>
            </a:r>
            <a:r>
              <a:rPr dirty="0" sz="1000" spc="-50" b="0" i="1">
                <a:latin typeface="Bookman Old Style"/>
                <a:cs typeface="Bookman Old Style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radius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r>
              <a:rPr dirty="0" sz="1000" spc="2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125" b="0" i="1">
                <a:latin typeface="Bookman Old Style"/>
                <a:cs typeface="Bookman Old Style"/>
              </a:rPr>
              <a:t>d</a:t>
            </a:r>
            <a:r>
              <a:rPr dirty="0" sz="1000" spc="-5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distance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from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9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 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centre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C</a:t>
            </a:r>
            <a:r>
              <a:rPr dirty="0" sz="1000" spc="25">
                <a:latin typeface="Times New Roman"/>
                <a:cs typeface="Times New Roman"/>
              </a:rPr>
              <a:t>.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50">
                <a:latin typeface="Times New Roman"/>
                <a:cs typeface="Times New Roman"/>
              </a:rPr>
              <a:t>We  </a:t>
            </a:r>
            <a:r>
              <a:rPr dirty="0" sz="1000" spc="-10">
                <a:latin typeface="Times New Roman"/>
                <a:cs typeface="Times New Roman"/>
              </a:rPr>
              <a:t>have </a:t>
            </a:r>
            <a:r>
              <a:rPr dirty="0" sz="1000" spc="110" b="0" i="1">
                <a:latin typeface="Bookman Old Style"/>
                <a:cs typeface="Bookman Old Style"/>
              </a:rPr>
              <a:t>PA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90">
                <a:latin typeface="Lucida Sans Unicode"/>
                <a:cs typeface="Lucida Sans Unicode"/>
              </a:rPr>
              <a:t> </a:t>
            </a:r>
            <a:r>
              <a:rPr dirty="0" sz="1000" spc="105" b="0" i="1">
                <a:latin typeface="Bookman Old Style"/>
                <a:cs typeface="Bookman Old Style"/>
              </a:rPr>
              <a:t>PA</a:t>
            </a:r>
            <a:r>
              <a:rPr dirty="0" baseline="27777" sz="1050" spc="157">
                <a:latin typeface="Arial"/>
                <a:cs typeface="Arial"/>
              </a:rPr>
              <a:t>′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90" b="0" i="1">
                <a:latin typeface="Bookman Old Style"/>
                <a:cs typeface="Bookman Old Style"/>
              </a:rPr>
              <a:t>d</a:t>
            </a:r>
            <a:r>
              <a:rPr dirty="0" baseline="27777" sz="1050" spc="-135">
                <a:latin typeface="Verdana"/>
                <a:cs typeface="Verdana"/>
              </a:rPr>
              <a:t>2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5" b="0" i="1">
                <a:latin typeface="Bookman Old Style"/>
                <a:cs typeface="Bookman Old Style"/>
              </a:rPr>
              <a:t>R</a:t>
            </a:r>
            <a:r>
              <a:rPr dirty="0" baseline="27777" sz="1050" spc="7">
                <a:latin typeface="Verdana"/>
                <a:cs typeface="Verdana"/>
              </a:rPr>
              <a:t>2 </a:t>
            </a:r>
            <a:r>
              <a:rPr dirty="0" sz="1000">
                <a:latin typeface="Times New Roman"/>
                <a:cs typeface="Times New Roman"/>
              </a:rPr>
              <a:t>or </a:t>
            </a:r>
            <a:r>
              <a:rPr dirty="0" sz="1000" spc="5" b="0" i="1">
                <a:latin typeface="Bookman Old Style"/>
                <a:cs typeface="Bookman Old Style"/>
              </a:rPr>
              <a:t>R</a:t>
            </a:r>
            <a:r>
              <a:rPr dirty="0" baseline="27777" sz="1050" spc="7">
                <a:latin typeface="Verdana"/>
                <a:cs typeface="Verdana"/>
              </a:rPr>
              <a:t>2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45" b="0" i="1">
                <a:latin typeface="Bookman Old Style"/>
                <a:cs typeface="Bookman Old Style"/>
              </a:rPr>
              <a:t>d</a:t>
            </a:r>
            <a:r>
              <a:rPr dirty="0" baseline="27777" sz="1050" spc="-67">
                <a:latin typeface="Verdana"/>
                <a:cs typeface="Verdana"/>
              </a:rPr>
              <a:t>2</a:t>
            </a:r>
            <a:r>
              <a:rPr dirty="0" sz="1000" spc="-45">
                <a:latin typeface="Times New Roman"/>
                <a:cs typeface="Times New Roman"/>
              </a:rPr>
              <a:t>, </a:t>
            </a:r>
            <a:r>
              <a:rPr dirty="0" sz="1000">
                <a:latin typeface="Times New Roman"/>
                <a:cs typeface="Times New Roman"/>
              </a:rPr>
              <a:t>depending on </a:t>
            </a:r>
            <a:r>
              <a:rPr dirty="0" sz="1000" spc="-5">
                <a:latin typeface="Times New Roman"/>
                <a:cs typeface="Times New Roman"/>
              </a:rPr>
              <a:t>whether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is outside </a:t>
            </a:r>
            <a:r>
              <a:rPr dirty="0" sz="1000">
                <a:latin typeface="Times New Roman"/>
                <a:cs typeface="Times New Roman"/>
              </a:rPr>
              <a:t>or </a:t>
            </a:r>
            <a:r>
              <a:rPr dirty="0" sz="1000" spc="-5">
                <a:latin typeface="Times New Roman"/>
                <a:cs typeface="Times New Roman"/>
              </a:rPr>
              <a:t>inside </a:t>
            </a:r>
            <a:r>
              <a:rPr dirty="0" sz="1000" spc="25" b="0" i="1">
                <a:latin typeface="Bookman Old Style"/>
                <a:cs typeface="Bookman Old Style"/>
              </a:rPr>
              <a:t>C</a:t>
            </a:r>
            <a:r>
              <a:rPr dirty="0" sz="1000" spc="2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Recall</a:t>
            </a:r>
            <a:r>
              <a:rPr dirty="0" sz="1000" spc="-1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1267460" y="5379718"/>
            <a:ext cx="503682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the quantity </a:t>
            </a:r>
            <a:r>
              <a:rPr dirty="0" sz="1000" spc="-90" b="0" i="1">
                <a:latin typeface="Bookman Old Style"/>
                <a:cs typeface="Bookman Old Style"/>
              </a:rPr>
              <a:t>d</a:t>
            </a:r>
            <a:r>
              <a:rPr dirty="0" baseline="27777" sz="1050" spc="-135">
                <a:latin typeface="Verdana"/>
                <a:cs typeface="Verdana"/>
              </a:rPr>
              <a:t>2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5" b="0" i="1">
                <a:latin typeface="Bookman Old Style"/>
                <a:cs typeface="Bookman Old Style"/>
              </a:rPr>
              <a:t>R</a:t>
            </a:r>
            <a:r>
              <a:rPr dirty="0" baseline="27777" sz="1050" spc="7">
                <a:latin typeface="Verdana"/>
                <a:cs typeface="Verdana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is called the </a:t>
            </a:r>
            <a:r>
              <a:rPr dirty="0" sz="1000" spc="-5" i="1">
                <a:latin typeface="Times New Roman"/>
                <a:cs typeface="Times New Roman"/>
              </a:rPr>
              <a:t>power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with respect to the circle </a:t>
            </a:r>
            <a:r>
              <a:rPr dirty="0" sz="1000" spc="25" b="0" i="1">
                <a:latin typeface="Bookman Old Style"/>
                <a:cs typeface="Bookman Old Style"/>
              </a:rPr>
              <a:t>C</a:t>
            </a:r>
            <a:r>
              <a:rPr dirty="0" sz="1000" spc="2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Note that the power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1267461" y="5562598"/>
            <a:ext cx="293941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with respect to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 spc="-10">
                <a:latin typeface="Times New Roman"/>
                <a:cs typeface="Times New Roman"/>
              </a:rPr>
              <a:t>positive </a:t>
            </a:r>
            <a:r>
              <a:rPr dirty="0" sz="1000" spc="-5">
                <a:latin typeface="Times New Roman"/>
                <a:cs typeface="Times New Roman"/>
              </a:rPr>
              <a:t>if and only if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is outside</a:t>
            </a:r>
            <a:r>
              <a:rPr dirty="0" sz="1000" spc="80">
                <a:latin typeface="Times New Roman"/>
                <a:cs typeface="Times New Roman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C</a:t>
            </a:r>
            <a:r>
              <a:rPr dirty="0" sz="1000" spc="2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2840231" y="70830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2902719" y="70495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2948439" y="70175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2986539" y="69855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3020065" y="69535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3050545" y="69199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3074928" y="68864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3094742" y="68574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3114551" y="68224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3129791" y="67904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3143508" y="67584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3155702" y="67249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3164845" y="66913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3172465" y="66608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3183131" y="65664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3183131" y="6499349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3178562" y="6464300"/>
            <a:ext cx="539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3173988" y="6435343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3109982" y="62539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3065785" y="61869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3033782" y="6147306"/>
            <a:ext cx="6476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3012445" y="61259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2986539" y="61015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2939291" y="60634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2764031" y="5990337"/>
            <a:ext cx="175895" cy="132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82">
                <a:latin typeface="Verdana"/>
                <a:cs typeface="Verdana"/>
              </a:rPr>
              <a:t>..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5555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.</a:t>
            </a:r>
            <a:r>
              <a:rPr dirty="0" baseline="-27777" sz="750" spc="-82">
                <a:latin typeface="Verdana"/>
                <a:cs typeface="Verdana"/>
              </a:rPr>
              <a:t>.</a:t>
            </a:r>
            <a:r>
              <a:rPr dirty="0" baseline="-33333" sz="750" spc="-8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2430279" y="5956806"/>
            <a:ext cx="37147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15">
                <a:latin typeface="Verdana"/>
                <a:cs typeface="Verdana"/>
              </a:rPr>
              <a:t>.</a:t>
            </a:r>
            <a:r>
              <a:rPr dirty="0" baseline="-5555" sz="750" spc="15">
                <a:latin typeface="Verdana"/>
                <a:cs typeface="Verdana"/>
              </a:rPr>
              <a:t>.</a:t>
            </a:r>
            <a:r>
              <a:rPr dirty="0" baseline="-5555" sz="750" spc="-202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..</a:t>
            </a:r>
            <a:r>
              <a:rPr dirty="0" baseline="5555" sz="750" spc="-75">
                <a:latin typeface="Verdana"/>
                <a:cs typeface="Verdana"/>
              </a:rPr>
              <a:t>.......</a:t>
            </a:r>
            <a:r>
              <a:rPr dirty="0" baseline="5555" sz="750" spc="-202">
                <a:latin typeface="Verdana"/>
                <a:cs typeface="Verdana"/>
              </a:rPr>
              <a:t> 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..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2227585" y="60726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2181865" y="61122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2152908" y="61412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2127002" y="61716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2093471" y="62158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2075185" y="62463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2049279" y="627227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2035562" y="6304280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2023368" y="6337806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2014225" y="6371337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2006605" y="6400289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2002031" y="6435348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1997462" y="6470407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1995939" y="6500887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2000508" y="66212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2006605" y="66563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2012702" y="66867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2021845" y="67203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2034039" y="67538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2047751" y="67858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2062991" y="68178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2079759" y="68498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2102619" y="68833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2127002" y="69153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2155959" y="69504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2189485" y="69824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2227585" y="70144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2273305" y="70464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2335788" y="70799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2585725" y="71378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3660688" y="65435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3541269" y="6513041"/>
            <a:ext cx="1276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3440686" y="6476464"/>
            <a:ext cx="1276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3355343" y="6445984"/>
            <a:ext cx="1276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3166368" y="6409412"/>
            <a:ext cx="22923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  </a:t>
            </a:r>
            <a:r>
              <a:rPr dirty="0" baseline="-11111" sz="750" spc="15">
                <a:latin typeface="Verdana"/>
                <a:cs typeface="Verdana"/>
              </a:rPr>
              <a:t> 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98" name="object 298"/>
          <p:cNvSpPr txBox="1"/>
          <p:nvPr/>
        </p:nvSpPr>
        <p:spPr>
          <a:xfrm>
            <a:off x="3157225" y="6380455"/>
            <a:ext cx="14859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95">
                <a:latin typeface="Verdana"/>
                <a:cs typeface="Verdana"/>
              </a:rPr>
              <a:t>.</a:t>
            </a:r>
            <a:r>
              <a:rPr dirty="0" baseline="-11111" sz="750" spc="-172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99" name="object 299"/>
          <p:cNvSpPr txBox="1"/>
          <p:nvPr/>
        </p:nvSpPr>
        <p:spPr>
          <a:xfrm>
            <a:off x="3097786" y="6342355"/>
            <a:ext cx="116839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00" name="object 300"/>
          <p:cNvSpPr txBox="1"/>
          <p:nvPr/>
        </p:nvSpPr>
        <p:spPr>
          <a:xfrm>
            <a:off x="2992629" y="6331684"/>
            <a:ext cx="2006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52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.</a:t>
            </a:r>
            <a:r>
              <a:rPr dirty="0" baseline="16666" sz="750" spc="-52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 </a:t>
            </a: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2907286" y="6281395"/>
            <a:ext cx="1276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2831086" y="6264632"/>
            <a:ext cx="11683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16666" sz="750" spc="7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2730503" y="6231101"/>
            <a:ext cx="4095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0205" algn="l"/>
              </a:tabLst>
            </a:pPr>
            <a:r>
              <a:rPr dirty="0" baseline="22222" sz="750" spc="7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04" name="object 304"/>
          <p:cNvSpPr txBox="1"/>
          <p:nvPr/>
        </p:nvSpPr>
        <p:spPr>
          <a:xfrm>
            <a:off x="2649729" y="6183858"/>
            <a:ext cx="11811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05" name="object 305"/>
          <p:cNvSpPr txBox="1"/>
          <p:nvPr/>
        </p:nvSpPr>
        <p:spPr>
          <a:xfrm>
            <a:off x="2549146" y="6150332"/>
            <a:ext cx="1276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06" name="object 306"/>
          <p:cNvSpPr txBox="1"/>
          <p:nvPr/>
        </p:nvSpPr>
        <p:spPr>
          <a:xfrm>
            <a:off x="2463803" y="6121375"/>
            <a:ext cx="13208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2383029" y="6089372"/>
            <a:ext cx="1276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2242825" y="6052795"/>
            <a:ext cx="16700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-5555" sz="750" spc="-150">
                <a:latin typeface="Verdana"/>
                <a:cs typeface="Verdana"/>
              </a:rPr>
              <a:t> 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2169669" y="5980177"/>
            <a:ext cx="296545" cy="146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5873" sz="1050" spc="120" i="1">
                <a:latin typeface="Mathcad UniMath"/>
                <a:cs typeface="Mathcad UniMath"/>
              </a:rPr>
              <a:t>A</a:t>
            </a:r>
            <a:r>
              <a:rPr dirty="0" baseline="-15873" sz="1050" spc="44" i="1">
                <a:latin typeface="Mathcad UniMath"/>
                <a:cs typeface="Mathcad UniMath"/>
              </a:rPr>
              <a:t> </a:t>
            </a:r>
            <a:r>
              <a:rPr dirty="0" baseline="-27777" sz="750" spc="-89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16666" sz="750" spc="-89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baseline="27777" sz="750" spc="-89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310" name="object 310"/>
          <p:cNvSpPr txBox="1"/>
          <p:nvPr/>
        </p:nvSpPr>
        <p:spPr>
          <a:xfrm>
            <a:off x="1890780" y="6544032"/>
            <a:ext cx="15811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60" i="1">
                <a:latin typeface="Mathcad UniMath"/>
                <a:cs typeface="Mathcad UniMath"/>
              </a:rPr>
              <a:t>B</a:t>
            </a:r>
            <a:r>
              <a:rPr dirty="0" sz="700" spc="-20" i="1">
                <a:latin typeface="Mathcad UniMath"/>
                <a:cs typeface="Mathcad UniMath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11" name="object 311"/>
          <p:cNvSpPr txBox="1"/>
          <p:nvPr/>
        </p:nvSpPr>
        <p:spPr>
          <a:xfrm>
            <a:off x="3116079" y="6242303"/>
            <a:ext cx="175260" cy="156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 </a:t>
            </a:r>
            <a:r>
              <a:rPr dirty="0" baseline="-19841" sz="1050" spc="120" i="1">
                <a:latin typeface="Mathcad UniMath"/>
                <a:cs typeface="Mathcad UniMath"/>
              </a:rPr>
              <a:t>A</a:t>
            </a:r>
            <a:r>
              <a:rPr dirty="0" baseline="5555" sz="750" spc="187">
                <a:latin typeface="Arial"/>
                <a:cs typeface="Arial"/>
              </a:rPr>
              <a:t>′</a:t>
            </a:r>
            <a:endParaRPr baseline="5555" sz="750">
              <a:latin typeface="Arial"/>
              <a:cs typeface="Arial"/>
            </a:endParaRPr>
          </a:p>
        </p:txBody>
      </p:sp>
      <p:sp>
        <p:nvSpPr>
          <p:cNvPr id="312" name="object 312"/>
          <p:cNvSpPr txBox="1"/>
          <p:nvPr/>
        </p:nvSpPr>
        <p:spPr>
          <a:xfrm>
            <a:off x="3178562" y="6600443"/>
            <a:ext cx="12065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15873" sz="1050" spc="89" i="1">
                <a:latin typeface="Mathcad UniMath"/>
                <a:cs typeface="Mathcad UniMath"/>
              </a:rPr>
              <a:t>B</a:t>
            </a:r>
            <a:endParaRPr baseline="-15873" sz="1050">
              <a:latin typeface="Mathcad UniMath"/>
              <a:cs typeface="Mathcad UniMath"/>
            </a:endParaRPr>
          </a:p>
        </p:txBody>
      </p:sp>
      <p:sp>
        <p:nvSpPr>
          <p:cNvPr id="313" name="object 313"/>
          <p:cNvSpPr txBox="1"/>
          <p:nvPr/>
        </p:nvSpPr>
        <p:spPr>
          <a:xfrm>
            <a:off x="3181608" y="6596886"/>
            <a:ext cx="149860" cy="149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85">
                <a:latin typeface="Verdana"/>
                <a:cs typeface="Verdana"/>
              </a:rPr>
              <a:t> </a:t>
            </a:r>
            <a:r>
              <a:rPr dirty="0" baseline="-11111" sz="750" spc="187">
                <a:latin typeface="Arial"/>
                <a:cs typeface="Arial"/>
              </a:rPr>
              <a:t>′</a:t>
            </a:r>
            <a:endParaRPr baseline="-11111" sz="750">
              <a:latin typeface="Arial"/>
              <a:cs typeface="Arial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3708908" y="6544033"/>
            <a:ext cx="9017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5" i="1">
                <a:latin typeface="Mathcad UniMath"/>
                <a:cs typeface="Mathcad UniMath"/>
              </a:rPr>
              <a:t>P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3641856" y="6438365"/>
            <a:ext cx="86360" cy="4387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600">
                <a:latin typeface="Lucida Sans Unicode"/>
                <a:cs typeface="Lucida Sans Unicode"/>
              </a:rPr>
              <a:t>·</a:t>
            </a:r>
            <a:endParaRPr sz="1700">
              <a:latin typeface="Lucida Sans Unicode"/>
              <a:cs typeface="Lucida Sans Unicode"/>
            </a:endParaRPr>
          </a:p>
        </p:txBody>
      </p:sp>
      <p:sp>
        <p:nvSpPr>
          <p:cNvPr id="316" name="object 316"/>
          <p:cNvSpPr txBox="1"/>
          <p:nvPr/>
        </p:nvSpPr>
        <p:spPr>
          <a:xfrm>
            <a:off x="5338065" y="69854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7" name="object 317"/>
          <p:cNvSpPr txBox="1"/>
          <p:nvPr/>
        </p:nvSpPr>
        <p:spPr>
          <a:xfrm>
            <a:off x="5400548" y="69519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8" name="object 318"/>
          <p:cNvSpPr txBox="1"/>
          <p:nvPr/>
        </p:nvSpPr>
        <p:spPr>
          <a:xfrm>
            <a:off x="5447796" y="69214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9" name="object 319"/>
          <p:cNvSpPr txBox="1"/>
          <p:nvPr/>
        </p:nvSpPr>
        <p:spPr>
          <a:xfrm>
            <a:off x="5490465" y="68864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0" name="object 320"/>
          <p:cNvSpPr txBox="1"/>
          <p:nvPr/>
        </p:nvSpPr>
        <p:spPr>
          <a:xfrm>
            <a:off x="5523996" y="68559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1" name="object 321"/>
          <p:cNvSpPr txBox="1"/>
          <p:nvPr/>
        </p:nvSpPr>
        <p:spPr>
          <a:xfrm>
            <a:off x="5554476" y="68208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2" name="object 322"/>
          <p:cNvSpPr txBox="1"/>
          <p:nvPr/>
        </p:nvSpPr>
        <p:spPr>
          <a:xfrm>
            <a:off x="5578859" y="67888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3" name="object 323"/>
          <p:cNvSpPr txBox="1"/>
          <p:nvPr/>
        </p:nvSpPr>
        <p:spPr>
          <a:xfrm>
            <a:off x="5598668" y="67599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4" name="object 324"/>
          <p:cNvSpPr txBox="1"/>
          <p:nvPr/>
        </p:nvSpPr>
        <p:spPr>
          <a:xfrm>
            <a:off x="5620005" y="67248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5" name="object 325"/>
          <p:cNvSpPr txBox="1"/>
          <p:nvPr/>
        </p:nvSpPr>
        <p:spPr>
          <a:xfrm>
            <a:off x="5635245" y="66943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6" name="object 326"/>
          <p:cNvSpPr txBox="1"/>
          <p:nvPr/>
        </p:nvSpPr>
        <p:spPr>
          <a:xfrm>
            <a:off x="5648962" y="66608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7" name="object 327"/>
          <p:cNvSpPr txBox="1"/>
          <p:nvPr/>
        </p:nvSpPr>
        <p:spPr>
          <a:xfrm>
            <a:off x="5661156" y="66273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8" name="object 328"/>
          <p:cNvSpPr txBox="1"/>
          <p:nvPr/>
        </p:nvSpPr>
        <p:spPr>
          <a:xfrm>
            <a:off x="5671822" y="65938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9" name="object 329"/>
          <p:cNvSpPr txBox="1"/>
          <p:nvPr/>
        </p:nvSpPr>
        <p:spPr>
          <a:xfrm>
            <a:off x="5679442" y="65648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0" name="object 330"/>
          <p:cNvSpPr txBox="1"/>
          <p:nvPr/>
        </p:nvSpPr>
        <p:spPr>
          <a:xfrm>
            <a:off x="5685539" y="65298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1" name="object 331"/>
          <p:cNvSpPr txBox="1"/>
          <p:nvPr/>
        </p:nvSpPr>
        <p:spPr>
          <a:xfrm>
            <a:off x="5688585" y="64993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2" name="object 332"/>
          <p:cNvSpPr txBox="1"/>
          <p:nvPr/>
        </p:nvSpPr>
        <p:spPr>
          <a:xfrm>
            <a:off x="5691636" y="64642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3" name="object 333"/>
          <p:cNvSpPr txBox="1"/>
          <p:nvPr/>
        </p:nvSpPr>
        <p:spPr>
          <a:xfrm>
            <a:off x="5691636" y="6433795"/>
            <a:ext cx="5143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34" name="object 334"/>
          <p:cNvSpPr txBox="1"/>
          <p:nvPr/>
        </p:nvSpPr>
        <p:spPr>
          <a:xfrm>
            <a:off x="5690108" y="6398741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35" name="object 335"/>
          <p:cNvSpPr txBox="1"/>
          <p:nvPr/>
        </p:nvSpPr>
        <p:spPr>
          <a:xfrm>
            <a:off x="5687062" y="6368261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36" name="object 336"/>
          <p:cNvSpPr txBox="1"/>
          <p:nvPr/>
        </p:nvSpPr>
        <p:spPr>
          <a:xfrm>
            <a:off x="5680966" y="6333212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37" name="object 337"/>
          <p:cNvSpPr txBox="1"/>
          <p:nvPr/>
        </p:nvSpPr>
        <p:spPr>
          <a:xfrm>
            <a:off x="5674868" y="6302732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38" name="object 338"/>
          <p:cNvSpPr txBox="1"/>
          <p:nvPr/>
        </p:nvSpPr>
        <p:spPr>
          <a:xfrm>
            <a:off x="5665725" y="6269201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39" name="object 339"/>
          <p:cNvSpPr txBox="1"/>
          <p:nvPr/>
        </p:nvSpPr>
        <p:spPr>
          <a:xfrm>
            <a:off x="5655059" y="6235675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40" name="object 340"/>
          <p:cNvSpPr txBox="1"/>
          <p:nvPr/>
        </p:nvSpPr>
        <p:spPr>
          <a:xfrm>
            <a:off x="5620005" y="61579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1" name="object 341"/>
          <p:cNvSpPr txBox="1"/>
          <p:nvPr/>
        </p:nvSpPr>
        <p:spPr>
          <a:xfrm>
            <a:off x="5598668" y="61228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2" name="object 342"/>
          <p:cNvSpPr txBox="1"/>
          <p:nvPr/>
        </p:nvSpPr>
        <p:spPr>
          <a:xfrm>
            <a:off x="5365499" y="5911061"/>
            <a:ext cx="140970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120">
                <a:latin typeface="Verdana"/>
                <a:cs typeface="Verdana"/>
              </a:rPr>
              <a:t> 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4833622" y="5850101"/>
            <a:ext cx="578485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82">
                <a:latin typeface="Verdana"/>
                <a:cs typeface="Verdana"/>
              </a:rPr>
              <a:t>.</a:t>
            </a:r>
            <a:r>
              <a:rPr dirty="0" baseline="-44444" sz="750" spc="-82">
                <a:latin typeface="Verdana"/>
                <a:cs typeface="Verdana"/>
              </a:rPr>
              <a:t>.</a:t>
            </a:r>
            <a:r>
              <a:rPr dirty="0" baseline="-38888" sz="750" spc="-82">
                <a:latin typeface="Verdana"/>
                <a:cs typeface="Verdana"/>
              </a:rPr>
              <a:t>.</a:t>
            </a:r>
            <a:r>
              <a:rPr dirty="0" baseline="-33333" sz="750" spc="-82">
                <a:latin typeface="Verdana"/>
                <a:cs typeface="Verdana"/>
              </a:rPr>
              <a:t>..</a:t>
            </a:r>
            <a:r>
              <a:rPr dirty="0" baseline="-27777" sz="750" spc="-82">
                <a:latin typeface="Verdana"/>
                <a:cs typeface="Verdana"/>
              </a:rPr>
              <a:t>.</a:t>
            </a:r>
            <a:r>
              <a:rPr dirty="0" baseline="-22222" sz="750" spc="-82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r>
              <a:rPr dirty="0" baseline="-5555" sz="750" spc="-82">
                <a:latin typeface="Verdana"/>
                <a:cs typeface="Verdana"/>
              </a:rPr>
              <a:t>..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.....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baseline="-5555" sz="750" spc="-52">
                <a:latin typeface="Verdana"/>
                <a:cs typeface="Verdana"/>
              </a:rPr>
              <a:t>..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baseline="-27777" sz="750" spc="-52">
                <a:latin typeface="Verdana"/>
                <a:cs typeface="Verdana"/>
              </a:rPr>
              <a:t>.</a:t>
            </a:r>
            <a:r>
              <a:rPr dirty="0" baseline="-33333" sz="750" spc="-52">
                <a:latin typeface="Verdana"/>
                <a:cs typeface="Verdana"/>
              </a:rPr>
              <a:t>.</a:t>
            </a:r>
            <a:r>
              <a:rPr dirty="0" baseline="-38888" sz="750" spc="-52">
                <a:latin typeface="Verdana"/>
                <a:cs typeface="Verdana"/>
              </a:rPr>
              <a:t>.</a:t>
            </a:r>
            <a:r>
              <a:rPr dirty="0" baseline="-44444" sz="750" spc="-52">
                <a:latin typeface="Verdana"/>
                <a:cs typeface="Verdana"/>
              </a:rPr>
              <a:t>.</a:t>
            </a:r>
            <a:r>
              <a:rPr dirty="0" baseline="-50000" sz="750" spc="-5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344" name="object 344"/>
          <p:cNvSpPr txBox="1"/>
          <p:nvPr/>
        </p:nvSpPr>
        <p:spPr>
          <a:xfrm>
            <a:off x="4621786" y="60847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5" name="object 345"/>
          <p:cNvSpPr txBox="1"/>
          <p:nvPr/>
        </p:nvSpPr>
        <p:spPr>
          <a:xfrm>
            <a:off x="4598925" y="61183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6" name="object 346"/>
          <p:cNvSpPr txBox="1"/>
          <p:nvPr/>
        </p:nvSpPr>
        <p:spPr>
          <a:xfrm>
            <a:off x="4569968" y="6144235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7" name="object 347"/>
          <p:cNvSpPr txBox="1"/>
          <p:nvPr/>
        </p:nvSpPr>
        <p:spPr>
          <a:xfrm>
            <a:off x="4554728" y="6176238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8" name="object 348"/>
          <p:cNvSpPr txBox="1"/>
          <p:nvPr/>
        </p:nvSpPr>
        <p:spPr>
          <a:xfrm>
            <a:off x="4541017" y="6208241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9" name="object 349"/>
          <p:cNvSpPr txBox="1"/>
          <p:nvPr/>
        </p:nvSpPr>
        <p:spPr>
          <a:xfrm>
            <a:off x="4530345" y="6240244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0" name="object 350"/>
          <p:cNvSpPr txBox="1"/>
          <p:nvPr/>
        </p:nvSpPr>
        <p:spPr>
          <a:xfrm>
            <a:off x="4521202" y="6269201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1" name="object 351"/>
          <p:cNvSpPr txBox="1"/>
          <p:nvPr/>
        </p:nvSpPr>
        <p:spPr>
          <a:xfrm>
            <a:off x="4513582" y="6304250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2" name="object 352"/>
          <p:cNvSpPr txBox="1"/>
          <p:nvPr/>
        </p:nvSpPr>
        <p:spPr>
          <a:xfrm>
            <a:off x="4507485" y="6339299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3" name="object 353"/>
          <p:cNvSpPr txBox="1"/>
          <p:nvPr/>
        </p:nvSpPr>
        <p:spPr>
          <a:xfrm>
            <a:off x="4504439" y="6394167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54" name="object 354"/>
          <p:cNvSpPr txBox="1"/>
          <p:nvPr/>
        </p:nvSpPr>
        <p:spPr>
          <a:xfrm>
            <a:off x="4502916" y="6409402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5" name="object 355"/>
          <p:cNvSpPr txBox="1"/>
          <p:nvPr/>
        </p:nvSpPr>
        <p:spPr>
          <a:xfrm>
            <a:off x="4502916" y="64596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6" name="object 356"/>
          <p:cNvSpPr txBox="1"/>
          <p:nvPr/>
        </p:nvSpPr>
        <p:spPr>
          <a:xfrm>
            <a:off x="4509008" y="65252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7" name="object 357"/>
          <p:cNvSpPr txBox="1"/>
          <p:nvPr/>
        </p:nvSpPr>
        <p:spPr>
          <a:xfrm>
            <a:off x="4515105" y="65602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8" name="object 358"/>
          <p:cNvSpPr txBox="1"/>
          <p:nvPr/>
        </p:nvSpPr>
        <p:spPr>
          <a:xfrm>
            <a:off x="4521202" y="65892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9" name="object 359"/>
          <p:cNvSpPr txBox="1"/>
          <p:nvPr/>
        </p:nvSpPr>
        <p:spPr>
          <a:xfrm>
            <a:off x="4531868" y="66242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0" name="object 360"/>
          <p:cNvSpPr txBox="1"/>
          <p:nvPr/>
        </p:nvSpPr>
        <p:spPr>
          <a:xfrm>
            <a:off x="4589783" y="67522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1" name="object 361"/>
          <p:cNvSpPr txBox="1"/>
          <p:nvPr/>
        </p:nvSpPr>
        <p:spPr>
          <a:xfrm>
            <a:off x="4637025" y="68178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4667505" y="68513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4699508" y="68833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4743705" y="69184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5" name="object 365"/>
          <p:cNvSpPr txBox="1"/>
          <p:nvPr/>
        </p:nvSpPr>
        <p:spPr>
          <a:xfrm>
            <a:off x="4789425" y="69504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4729988" y="5973544"/>
            <a:ext cx="7683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367" name="object 367"/>
          <p:cNvSpPr txBox="1"/>
          <p:nvPr/>
        </p:nvSpPr>
        <p:spPr>
          <a:xfrm>
            <a:off x="4656839" y="6042124"/>
            <a:ext cx="1638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3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68" name="object 368"/>
          <p:cNvSpPr txBox="1"/>
          <p:nvPr/>
        </p:nvSpPr>
        <p:spPr>
          <a:xfrm>
            <a:off x="4784856" y="60680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9" name="object 369"/>
          <p:cNvSpPr txBox="1"/>
          <p:nvPr/>
        </p:nvSpPr>
        <p:spPr>
          <a:xfrm>
            <a:off x="4798568" y="61015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0" name="object 370"/>
          <p:cNvSpPr txBox="1"/>
          <p:nvPr/>
        </p:nvSpPr>
        <p:spPr>
          <a:xfrm>
            <a:off x="4812285" y="61335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1" name="object 371"/>
          <p:cNvSpPr txBox="1"/>
          <p:nvPr/>
        </p:nvSpPr>
        <p:spPr>
          <a:xfrm>
            <a:off x="4826002" y="61655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2" name="object 372"/>
          <p:cNvSpPr txBox="1"/>
          <p:nvPr/>
        </p:nvSpPr>
        <p:spPr>
          <a:xfrm>
            <a:off x="4839719" y="61990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3" name="object 373"/>
          <p:cNvSpPr txBox="1"/>
          <p:nvPr/>
        </p:nvSpPr>
        <p:spPr>
          <a:xfrm>
            <a:off x="4853436" y="62310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4" name="object 374"/>
          <p:cNvSpPr txBox="1"/>
          <p:nvPr/>
        </p:nvSpPr>
        <p:spPr>
          <a:xfrm>
            <a:off x="4867148" y="62646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5" name="object 375"/>
          <p:cNvSpPr txBox="1"/>
          <p:nvPr/>
        </p:nvSpPr>
        <p:spPr>
          <a:xfrm>
            <a:off x="4880865" y="62966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6" name="object 376"/>
          <p:cNvSpPr txBox="1"/>
          <p:nvPr/>
        </p:nvSpPr>
        <p:spPr>
          <a:xfrm>
            <a:off x="4894582" y="63286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7" name="object 377"/>
          <p:cNvSpPr txBox="1"/>
          <p:nvPr/>
        </p:nvSpPr>
        <p:spPr>
          <a:xfrm>
            <a:off x="4992119" y="65572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8" name="object 378"/>
          <p:cNvSpPr txBox="1"/>
          <p:nvPr/>
        </p:nvSpPr>
        <p:spPr>
          <a:xfrm>
            <a:off x="5019549" y="66227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9" name="object 379"/>
          <p:cNvSpPr txBox="1"/>
          <p:nvPr/>
        </p:nvSpPr>
        <p:spPr>
          <a:xfrm>
            <a:off x="5033266" y="66547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0" name="object 380"/>
          <p:cNvSpPr txBox="1"/>
          <p:nvPr/>
        </p:nvSpPr>
        <p:spPr>
          <a:xfrm>
            <a:off x="5046983" y="66882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1" name="object 381"/>
          <p:cNvSpPr txBox="1"/>
          <p:nvPr/>
        </p:nvSpPr>
        <p:spPr>
          <a:xfrm>
            <a:off x="5062222" y="67202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2" name="object 382"/>
          <p:cNvSpPr txBox="1"/>
          <p:nvPr/>
        </p:nvSpPr>
        <p:spPr>
          <a:xfrm>
            <a:off x="5075939" y="67538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3" name="object 383"/>
          <p:cNvSpPr txBox="1"/>
          <p:nvPr/>
        </p:nvSpPr>
        <p:spPr>
          <a:xfrm>
            <a:off x="5089656" y="67858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4" name="object 384"/>
          <p:cNvSpPr txBox="1"/>
          <p:nvPr/>
        </p:nvSpPr>
        <p:spPr>
          <a:xfrm>
            <a:off x="5103369" y="68178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5" name="object 385"/>
          <p:cNvSpPr txBox="1"/>
          <p:nvPr/>
        </p:nvSpPr>
        <p:spPr>
          <a:xfrm>
            <a:off x="5117086" y="68513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6" name="object 386"/>
          <p:cNvSpPr txBox="1"/>
          <p:nvPr/>
        </p:nvSpPr>
        <p:spPr>
          <a:xfrm>
            <a:off x="5130803" y="68833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7" name="object 387"/>
          <p:cNvSpPr txBox="1"/>
          <p:nvPr/>
        </p:nvSpPr>
        <p:spPr>
          <a:xfrm>
            <a:off x="5144520" y="69168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8" name="object 388"/>
          <p:cNvSpPr txBox="1"/>
          <p:nvPr/>
        </p:nvSpPr>
        <p:spPr>
          <a:xfrm>
            <a:off x="5158237" y="69488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9" name="object 389"/>
          <p:cNvSpPr txBox="1"/>
          <p:nvPr/>
        </p:nvSpPr>
        <p:spPr>
          <a:xfrm>
            <a:off x="4851908" y="6982415"/>
            <a:ext cx="3714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210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0" name="object 390"/>
          <p:cNvSpPr txBox="1"/>
          <p:nvPr/>
        </p:nvSpPr>
        <p:spPr>
          <a:xfrm>
            <a:off x="4947922" y="7017484"/>
            <a:ext cx="34544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  </a:t>
            </a:r>
            <a:r>
              <a:rPr dirty="0" baseline="-16666" sz="750" spc="22">
                <a:latin typeface="Verdana"/>
                <a:cs typeface="Verdana"/>
              </a:rPr>
              <a:t>. .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1" name="object 391"/>
          <p:cNvSpPr txBox="1"/>
          <p:nvPr/>
        </p:nvSpPr>
        <p:spPr>
          <a:xfrm>
            <a:off x="5191762" y="70281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2" name="object 392"/>
          <p:cNvSpPr txBox="1"/>
          <p:nvPr/>
        </p:nvSpPr>
        <p:spPr>
          <a:xfrm>
            <a:off x="4571496" y="6694378"/>
            <a:ext cx="5397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3" name="object 393"/>
          <p:cNvSpPr txBox="1"/>
          <p:nvPr/>
        </p:nvSpPr>
        <p:spPr>
          <a:xfrm>
            <a:off x="4542539" y="6659325"/>
            <a:ext cx="13525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8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26034">
              <a:lnSpc>
                <a:spcPts val="4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4" name="object 394"/>
          <p:cNvSpPr txBox="1"/>
          <p:nvPr/>
        </p:nvSpPr>
        <p:spPr>
          <a:xfrm>
            <a:off x="4676648" y="66257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5" name="object 395"/>
          <p:cNvSpPr txBox="1"/>
          <p:nvPr/>
        </p:nvSpPr>
        <p:spPr>
          <a:xfrm>
            <a:off x="4723896" y="6595319"/>
            <a:ext cx="3333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400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96" name="object 396"/>
          <p:cNvSpPr txBox="1"/>
          <p:nvPr/>
        </p:nvSpPr>
        <p:spPr>
          <a:xfrm>
            <a:off x="4774185" y="65617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7" name="object 397"/>
          <p:cNvSpPr txBox="1"/>
          <p:nvPr/>
        </p:nvSpPr>
        <p:spPr>
          <a:xfrm>
            <a:off x="4826002" y="6528261"/>
            <a:ext cx="2038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1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8" name="object 398"/>
          <p:cNvSpPr txBox="1"/>
          <p:nvPr/>
        </p:nvSpPr>
        <p:spPr>
          <a:xfrm>
            <a:off x="4911345" y="64718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9" name="object 399"/>
          <p:cNvSpPr txBox="1"/>
          <p:nvPr/>
        </p:nvSpPr>
        <p:spPr>
          <a:xfrm>
            <a:off x="4935728" y="6455113"/>
            <a:ext cx="273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0" name="object 400"/>
          <p:cNvSpPr txBox="1"/>
          <p:nvPr/>
        </p:nvSpPr>
        <p:spPr>
          <a:xfrm>
            <a:off x="4938779" y="6444442"/>
            <a:ext cx="666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1" name="object 401"/>
          <p:cNvSpPr txBox="1"/>
          <p:nvPr/>
        </p:nvSpPr>
        <p:spPr>
          <a:xfrm>
            <a:off x="4937256" y="6430725"/>
            <a:ext cx="895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2" name="object 402"/>
          <p:cNvSpPr txBox="1"/>
          <p:nvPr/>
        </p:nvSpPr>
        <p:spPr>
          <a:xfrm>
            <a:off x="4923539" y="6400245"/>
            <a:ext cx="1485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15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3" name="object 403"/>
          <p:cNvSpPr txBox="1"/>
          <p:nvPr/>
        </p:nvSpPr>
        <p:spPr>
          <a:xfrm>
            <a:off x="5123182" y="63331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4" name="object 404"/>
          <p:cNvSpPr txBox="1"/>
          <p:nvPr/>
        </p:nvSpPr>
        <p:spPr>
          <a:xfrm>
            <a:off x="5174999" y="62996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5" name="object 405"/>
          <p:cNvSpPr txBox="1"/>
          <p:nvPr/>
        </p:nvSpPr>
        <p:spPr>
          <a:xfrm>
            <a:off x="5220719" y="62691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6" name="object 406"/>
          <p:cNvSpPr txBox="1"/>
          <p:nvPr/>
        </p:nvSpPr>
        <p:spPr>
          <a:xfrm>
            <a:off x="5272536" y="62356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7" name="object 407"/>
          <p:cNvSpPr txBox="1"/>
          <p:nvPr/>
        </p:nvSpPr>
        <p:spPr>
          <a:xfrm>
            <a:off x="5322825" y="6202125"/>
            <a:ext cx="37909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083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08" name="object 408"/>
          <p:cNvSpPr txBox="1"/>
          <p:nvPr/>
        </p:nvSpPr>
        <p:spPr>
          <a:xfrm>
            <a:off x="5370068" y="6171644"/>
            <a:ext cx="3181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860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09" name="object 409"/>
          <p:cNvSpPr txBox="1"/>
          <p:nvPr/>
        </p:nvSpPr>
        <p:spPr>
          <a:xfrm>
            <a:off x="5421885" y="61381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0" name="object 410"/>
          <p:cNvSpPr txBox="1"/>
          <p:nvPr/>
        </p:nvSpPr>
        <p:spPr>
          <a:xfrm>
            <a:off x="5472179" y="61045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1" name="object 411"/>
          <p:cNvSpPr txBox="1"/>
          <p:nvPr/>
        </p:nvSpPr>
        <p:spPr>
          <a:xfrm>
            <a:off x="5523996" y="6039078"/>
            <a:ext cx="102870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2860">
              <a:lnSpc>
                <a:spcPts val="425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25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5555" sz="750" spc="-337">
                <a:latin typeface="Verdana"/>
                <a:cs typeface="Verdana"/>
              </a:rPr>
              <a:t>.</a:t>
            </a:r>
            <a:r>
              <a:rPr dirty="0" baseline="5555" sz="750" spc="60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12" name="object 412"/>
          <p:cNvSpPr txBox="1"/>
          <p:nvPr/>
        </p:nvSpPr>
        <p:spPr>
          <a:xfrm>
            <a:off x="4676649" y="5905475"/>
            <a:ext cx="194310" cy="142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968" sz="1050" spc="135" i="1">
                <a:latin typeface="Mathcad UniMath"/>
                <a:cs typeface="Mathcad UniMath"/>
              </a:rPr>
              <a:t>A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13" name="object 413"/>
          <p:cNvSpPr txBox="1"/>
          <p:nvPr/>
        </p:nvSpPr>
        <p:spPr>
          <a:xfrm>
            <a:off x="4458719" y="6768039"/>
            <a:ext cx="205104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60" i="1">
                <a:latin typeface="Mathcad UniMath"/>
                <a:cs typeface="Mathcad UniMath"/>
              </a:rPr>
              <a:t>B </a:t>
            </a:r>
            <a:r>
              <a:rPr dirty="0" sz="700" spc="135" i="1">
                <a:latin typeface="Mathcad UniMath"/>
                <a:cs typeface="Mathcad UniMath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14" name="object 414"/>
          <p:cNvSpPr txBox="1"/>
          <p:nvPr/>
        </p:nvSpPr>
        <p:spPr>
          <a:xfrm>
            <a:off x="5130802" y="7069794"/>
            <a:ext cx="129539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3809" sz="1050" spc="120" i="1">
                <a:latin typeface="Mathcad UniMath"/>
                <a:cs typeface="Mathcad UniMath"/>
              </a:rPr>
              <a:t>A</a:t>
            </a:r>
            <a:r>
              <a:rPr dirty="0" sz="500" spc="125">
                <a:latin typeface="Arial"/>
                <a:cs typeface="Arial"/>
              </a:rPr>
              <a:t>′</a:t>
            </a:r>
            <a:endParaRPr sz="500">
              <a:latin typeface="Arial"/>
              <a:cs typeface="Arial"/>
            </a:endParaRPr>
          </a:p>
        </p:txBody>
      </p:sp>
      <p:sp>
        <p:nvSpPr>
          <p:cNvPr id="415" name="object 415"/>
          <p:cNvSpPr txBox="1"/>
          <p:nvPr/>
        </p:nvSpPr>
        <p:spPr>
          <a:xfrm>
            <a:off x="5523996" y="6001484"/>
            <a:ext cx="17272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7936" sz="1050" spc="135" i="1">
                <a:latin typeface="Mathcad UniMath"/>
                <a:cs typeface="Mathcad UniMath"/>
              </a:rPr>
              <a:t>B</a:t>
            </a:r>
            <a:r>
              <a:rPr dirty="0" baseline="44444" sz="750" spc="187">
                <a:latin typeface="Arial"/>
                <a:cs typeface="Arial"/>
              </a:rPr>
              <a:t>′</a:t>
            </a:r>
            <a:endParaRPr baseline="44444" sz="750">
              <a:latin typeface="Arial"/>
              <a:cs typeface="Arial"/>
            </a:endParaRPr>
          </a:p>
        </p:txBody>
      </p:sp>
      <p:sp>
        <p:nvSpPr>
          <p:cNvPr id="416" name="object 416"/>
          <p:cNvSpPr txBox="1"/>
          <p:nvPr/>
        </p:nvSpPr>
        <p:spPr>
          <a:xfrm>
            <a:off x="4908299" y="6341319"/>
            <a:ext cx="21590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-15873" sz="1050" spc="22" i="1">
                <a:latin typeface="Mathcad UniMath"/>
                <a:cs typeface="Mathcad UniMath"/>
              </a:rPr>
              <a:t>P</a:t>
            </a:r>
            <a:r>
              <a:rPr dirty="0" baseline="-15873" sz="1050" spc="217" i="1">
                <a:latin typeface="Mathcad UniMath"/>
                <a:cs typeface="Mathcad UniMath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7" name="object 417"/>
          <p:cNvSpPr txBox="1"/>
          <p:nvPr/>
        </p:nvSpPr>
        <p:spPr>
          <a:xfrm>
            <a:off x="4505962" y="6345382"/>
            <a:ext cx="509905" cy="4387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973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baseline="27777" sz="750" spc="-120">
                <a:latin typeface="Verdana"/>
                <a:cs typeface="Verdana"/>
              </a:rPr>
              <a:t>.</a:t>
            </a:r>
            <a:r>
              <a:rPr dirty="0" sz="1700" spc="-865">
                <a:latin typeface="Lucida Sans Unicode"/>
                <a:cs typeface="Lucida Sans Unicode"/>
              </a:rPr>
              <a:t>·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18" name="object 418"/>
          <p:cNvSpPr txBox="1"/>
          <p:nvPr/>
        </p:nvSpPr>
        <p:spPr>
          <a:xfrm>
            <a:off x="1267463" y="7505656"/>
            <a:ext cx="5063490" cy="139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7.14: </a:t>
            </a:r>
            <a:r>
              <a:rPr dirty="0" sz="1000" spc="-5">
                <a:latin typeface="Times New Roman"/>
                <a:cs typeface="Times New Roman"/>
              </a:rPr>
              <a:t>The power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-5">
                <a:latin typeface="Times New Roman"/>
                <a:cs typeface="Times New Roman"/>
              </a:rPr>
              <a:t>with respect to a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500"/>
              </a:lnSpc>
            </a:pPr>
            <a:r>
              <a:rPr dirty="0" sz="1000" spc="-5">
                <a:latin typeface="Times New Roman"/>
                <a:cs typeface="Times New Roman"/>
              </a:rPr>
              <a:t>If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is outside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80" b="0" i="1">
                <a:latin typeface="Bookman Old Style"/>
                <a:cs typeface="Bookman Old Style"/>
              </a:rPr>
              <a:t>PT </a:t>
            </a:r>
            <a:r>
              <a:rPr dirty="0" sz="1000" spc="-5">
                <a:latin typeface="Times New Roman"/>
                <a:cs typeface="Times New Roman"/>
              </a:rPr>
              <a:t>is a tangent to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-20" b="0" i="1">
                <a:latin typeface="Bookman Old Style"/>
                <a:cs typeface="Bookman Old Style"/>
              </a:rPr>
              <a:t>T </a:t>
            </a:r>
            <a:r>
              <a:rPr dirty="0" sz="1000" spc="-5">
                <a:latin typeface="Times New Roman"/>
                <a:cs typeface="Times New Roman"/>
              </a:rPr>
              <a:t>, then the power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with respect to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 spc="80" b="0" i="1">
                <a:latin typeface="Bookman Old Style"/>
                <a:cs typeface="Bookman Old Style"/>
              </a:rPr>
              <a:t>PT</a:t>
            </a:r>
            <a:r>
              <a:rPr dirty="0" sz="1000" spc="-235" b="0" i="1">
                <a:latin typeface="Bookman Old Style"/>
                <a:cs typeface="Bookman Old Style"/>
              </a:rPr>
              <a:t> </a:t>
            </a:r>
            <a:r>
              <a:rPr dirty="0" baseline="27777" sz="1050" spc="-15">
                <a:latin typeface="Verdana"/>
                <a:cs typeface="Verdana"/>
              </a:rPr>
              <a:t>2</a:t>
            </a:r>
            <a:r>
              <a:rPr dirty="0" sz="1000" spc="-1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The  power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with respect to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can also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expressed in terms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equation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25" b="0" i="1">
                <a:latin typeface="Bookman Old Style"/>
                <a:cs typeface="Bookman Old Style"/>
              </a:rPr>
              <a:t>C</a:t>
            </a:r>
            <a:r>
              <a:rPr dirty="0" sz="1000" spc="2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(The coefficients 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15" b="0" i="1">
                <a:latin typeface="Bookman Old Style"/>
                <a:cs typeface="Bookman Old Style"/>
              </a:rPr>
              <a:t>x</a:t>
            </a:r>
            <a:r>
              <a:rPr dirty="0" baseline="27777" sz="1050" spc="-22">
                <a:latin typeface="Verdana"/>
                <a:cs typeface="Verdana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-65" b="0" i="1">
                <a:latin typeface="Bookman Old Style"/>
                <a:cs typeface="Bookman Old Style"/>
              </a:rPr>
              <a:t>y</a:t>
            </a:r>
            <a:r>
              <a:rPr dirty="0" baseline="27777" sz="1050" spc="-97">
                <a:latin typeface="Verdana"/>
                <a:cs typeface="Verdana"/>
              </a:rPr>
              <a:t>2  </a:t>
            </a:r>
            <a:r>
              <a:rPr dirty="0" sz="1000" spc="-5">
                <a:latin typeface="Times New Roman"/>
                <a:cs typeface="Times New Roman"/>
              </a:rPr>
              <a:t>are both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1.)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240"/>
              </a:spcBef>
            </a:pPr>
            <a:r>
              <a:rPr dirty="0" sz="1000" spc="-5">
                <a:latin typeface="Times New Roman"/>
                <a:cs typeface="Times New Roman"/>
              </a:rPr>
              <a:t>The standard equation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circle centred at </a:t>
            </a:r>
            <a:r>
              <a:rPr dirty="0" sz="1000" spc="35">
                <a:latin typeface="Tahoma"/>
                <a:cs typeface="Tahoma"/>
              </a:rPr>
              <a:t>(</a:t>
            </a:r>
            <a:r>
              <a:rPr dirty="0" sz="1000" spc="35">
                <a:latin typeface="Lucida Sans Unicode"/>
                <a:cs typeface="Lucida Sans Unicode"/>
              </a:rPr>
              <a:t>−</a:t>
            </a:r>
            <a:r>
              <a:rPr dirty="0" sz="1000" spc="35" b="0" i="1">
                <a:latin typeface="Bookman Old Style"/>
                <a:cs typeface="Bookman Old Style"/>
              </a:rPr>
              <a:t>f,</a:t>
            </a:r>
            <a:r>
              <a:rPr dirty="0" sz="1000" spc="-200" b="0" i="1">
                <a:latin typeface="Bookman Old Style"/>
                <a:cs typeface="Bookman Old Style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0" b="0" i="1">
                <a:latin typeface="Bookman Old Style"/>
                <a:cs typeface="Bookman Old Style"/>
              </a:rPr>
              <a:t>g</a:t>
            </a:r>
            <a:r>
              <a:rPr dirty="0" sz="1000" spc="-20">
                <a:latin typeface="Tahoma"/>
                <a:cs typeface="Tahoma"/>
              </a:rPr>
              <a:t>)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form</a:t>
            </a:r>
            <a:endParaRPr sz="1000">
              <a:latin typeface="Times New Roman"/>
              <a:cs typeface="Times New Roman"/>
            </a:endParaRPr>
          </a:p>
          <a:p>
            <a:pPr algn="ctr" marR="635">
              <a:lnSpc>
                <a:spcPct val="100000"/>
              </a:lnSpc>
              <a:spcBef>
                <a:spcPts val="815"/>
              </a:spcBef>
            </a:pPr>
            <a:r>
              <a:rPr dirty="0" sz="1000" spc="10" b="0" i="1">
                <a:latin typeface="Bookman Old Style"/>
                <a:cs typeface="Bookman Old Style"/>
              </a:rPr>
              <a:t>C</a:t>
            </a:r>
            <a:r>
              <a:rPr dirty="0" sz="1000" spc="10">
                <a:latin typeface="Tahoma"/>
                <a:cs typeface="Tahoma"/>
              </a:rPr>
              <a:t>(</a:t>
            </a:r>
            <a:r>
              <a:rPr dirty="0" sz="1000" spc="10" b="0" i="1">
                <a:latin typeface="Bookman Old Style"/>
                <a:cs typeface="Bookman Old Style"/>
              </a:rPr>
              <a:t>x,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-40" b="0" i="1">
                <a:latin typeface="Bookman Old Style"/>
                <a:cs typeface="Bookman Old Style"/>
              </a:rPr>
              <a:t>y</a:t>
            </a:r>
            <a:r>
              <a:rPr dirty="0" sz="1000" spc="-40">
                <a:latin typeface="Tahoma"/>
                <a:cs typeface="Tahoma"/>
              </a:rPr>
              <a:t>)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x</a:t>
            </a:r>
            <a:r>
              <a:rPr dirty="0" baseline="31746" sz="1050" spc="-22">
                <a:latin typeface="Verdana"/>
                <a:cs typeface="Verdana"/>
              </a:rPr>
              <a:t>2</a:t>
            </a:r>
            <a:r>
              <a:rPr dirty="0" baseline="31746" sz="1050" spc="30">
                <a:latin typeface="Verdana"/>
                <a:cs typeface="Verdana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65" b="0" i="1">
                <a:latin typeface="Bookman Old Style"/>
                <a:cs typeface="Bookman Old Style"/>
              </a:rPr>
              <a:t>y</a:t>
            </a:r>
            <a:r>
              <a:rPr dirty="0" baseline="31746" sz="1050" spc="-97">
                <a:latin typeface="Verdana"/>
                <a:cs typeface="Verdana"/>
              </a:rPr>
              <a:t>2</a:t>
            </a:r>
            <a:r>
              <a:rPr dirty="0" baseline="31746" sz="1050" spc="15">
                <a:latin typeface="Verdana"/>
                <a:cs typeface="Verdana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80">
                <a:latin typeface="Tahoma"/>
                <a:cs typeface="Tahoma"/>
              </a:rPr>
              <a:t>2</a:t>
            </a:r>
            <a:r>
              <a:rPr dirty="0" sz="1000" spc="80" b="0" i="1">
                <a:latin typeface="Bookman Old Style"/>
                <a:cs typeface="Bookman Old Style"/>
              </a:rPr>
              <a:t>fx</a:t>
            </a:r>
            <a:r>
              <a:rPr dirty="0" sz="1000" spc="-9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2</a:t>
            </a:r>
            <a:r>
              <a:rPr dirty="0" sz="1000" spc="-70" b="0" i="1">
                <a:latin typeface="Bookman Old Style"/>
                <a:cs typeface="Bookman Old Style"/>
              </a:rPr>
              <a:t>gy</a:t>
            </a:r>
            <a:r>
              <a:rPr dirty="0" sz="1000" spc="-5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50" b="0" i="1">
                <a:latin typeface="Bookman Old Style"/>
                <a:cs typeface="Bookman Old Style"/>
              </a:rPr>
              <a:t>h</a:t>
            </a:r>
            <a:r>
              <a:rPr dirty="0" sz="1000" spc="-3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5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0</a:t>
            </a:r>
            <a:r>
              <a:rPr dirty="0" sz="1000" spc="-3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50" y="762000"/>
            <a:ext cx="5055235" cy="1312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47770" algn="l"/>
              </a:tabLst>
            </a:pPr>
            <a:r>
              <a:rPr dirty="0" sz="1000">
                <a:latin typeface="Times New Roman"/>
                <a:cs typeface="Times New Roman"/>
              </a:rPr>
              <a:t>62	</a:t>
            </a:r>
            <a:r>
              <a:rPr dirty="0" sz="1000" spc="-5">
                <a:latin typeface="Times New Roman"/>
                <a:cs typeface="Times New Roman"/>
              </a:rPr>
              <a:t>CHAPTER </a:t>
            </a:r>
            <a:r>
              <a:rPr dirty="0" sz="1000">
                <a:latin typeface="Times New Roman"/>
                <a:cs typeface="Times New Roman"/>
              </a:rPr>
              <a:t>7.</a:t>
            </a:r>
            <a:r>
              <a:rPr dirty="0" sz="1000" spc="2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Theorem </a:t>
            </a:r>
            <a:r>
              <a:rPr dirty="0" sz="1000" b="1">
                <a:latin typeface="Times New Roman"/>
                <a:cs typeface="Times New Roman"/>
              </a:rPr>
              <a:t>7.4 </a:t>
            </a:r>
            <a:r>
              <a:rPr dirty="0" sz="1000" spc="-5" i="1">
                <a:latin typeface="Times New Roman"/>
                <a:cs typeface="Times New Roman"/>
              </a:rPr>
              <a:t>The power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-5" i="1">
                <a:latin typeface="Times New Roman"/>
                <a:cs typeface="Times New Roman"/>
              </a:rPr>
              <a:t>a </a:t>
            </a:r>
            <a:r>
              <a:rPr dirty="0" sz="1000" i="1">
                <a:latin typeface="Times New Roman"/>
                <a:cs typeface="Times New Roman"/>
              </a:rPr>
              <a:t>point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40">
                <a:latin typeface="Tahoma"/>
                <a:cs typeface="Tahoma"/>
              </a:rPr>
              <a:t>(</a:t>
            </a:r>
            <a:r>
              <a:rPr dirty="0" sz="1000" spc="-40" b="0" i="1">
                <a:latin typeface="Bookman Old Style"/>
                <a:cs typeface="Bookman Old Style"/>
              </a:rPr>
              <a:t>a, </a:t>
            </a:r>
            <a:r>
              <a:rPr dirty="0" sz="1000" spc="-85" b="0" i="1">
                <a:latin typeface="Bookman Old Style"/>
                <a:cs typeface="Bookman Old Style"/>
              </a:rPr>
              <a:t>b</a:t>
            </a:r>
            <a:r>
              <a:rPr dirty="0" sz="1000" spc="-85">
                <a:latin typeface="Tahoma"/>
                <a:cs typeface="Tahoma"/>
              </a:rPr>
              <a:t>) </a:t>
            </a:r>
            <a:r>
              <a:rPr dirty="0" sz="1000" spc="-10" i="1">
                <a:latin typeface="Times New Roman"/>
                <a:cs typeface="Times New Roman"/>
              </a:rPr>
              <a:t>with respect </a:t>
            </a:r>
            <a:r>
              <a:rPr dirty="0" sz="1000" spc="-5" i="1">
                <a:latin typeface="Times New Roman"/>
                <a:cs typeface="Times New Roman"/>
              </a:rPr>
              <a:t>to a </a:t>
            </a:r>
            <a:r>
              <a:rPr dirty="0" sz="1000" spc="-10" i="1">
                <a:latin typeface="Times New Roman"/>
                <a:cs typeface="Times New Roman"/>
              </a:rPr>
              <a:t>circle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5" i="1">
                <a:latin typeface="Times New Roman"/>
                <a:cs typeface="Times New Roman"/>
              </a:rPr>
              <a:t>is also given </a:t>
            </a:r>
            <a:r>
              <a:rPr dirty="0" sz="1000" i="1">
                <a:latin typeface="Times New Roman"/>
                <a:cs typeface="Times New Roman"/>
              </a:rPr>
              <a:t>by </a:t>
            </a:r>
            <a:r>
              <a:rPr dirty="0" sz="1000" spc="-20" b="0" i="1">
                <a:latin typeface="Bookman Old Style"/>
                <a:cs typeface="Bookman Old Style"/>
              </a:rPr>
              <a:t>C</a:t>
            </a:r>
            <a:r>
              <a:rPr dirty="0" sz="1000" spc="-20">
                <a:latin typeface="Tahoma"/>
                <a:cs typeface="Tahoma"/>
              </a:rPr>
              <a:t>(</a:t>
            </a:r>
            <a:r>
              <a:rPr dirty="0" sz="1000" spc="-20" b="0" i="1">
                <a:latin typeface="Bookman Old Style"/>
                <a:cs typeface="Bookman Old Style"/>
              </a:rPr>
              <a:t>a,</a:t>
            </a:r>
            <a:r>
              <a:rPr dirty="0" sz="1000" spc="-195" b="0" i="1">
                <a:latin typeface="Bookman Old Style"/>
                <a:cs typeface="Bookman Old Style"/>
              </a:rPr>
              <a:t> </a:t>
            </a:r>
            <a:r>
              <a:rPr dirty="0" sz="1000" spc="-70" b="0" i="1">
                <a:latin typeface="Bookman Old Style"/>
                <a:cs typeface="Bookman Old Style"/>
              </a:rPr>
              <a:t>b</a:t>
            </a:r>
            <a:r>
              <a:rPr dirty="0" sz="1000" spc="-70">
                <a:latin typeface="Tahoma"/>
                <a:cs typeface="Tahoma"/>
              </a:rPr>
              <a:t>)</a:t>
            </a:r>
            <a:r>
              <a:rPr dirty="0" sz="1000" spc="-70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Definition </a:t>
            </a:r>
            <a:r>
              <a:rPr dirty="0" sz="1000" b="1">
                <a:latin typeface="Times New Roman"/>
                <a:cs typeface="Times New Roman"/>
              </a:rPr>
              <a:t>7.3</a:t>
            </a:r>
            <a:r>
              <a:rPr dirty="0" sz="1000" spc="210" b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The</a:t>
            </a:r>
            <a:r>
              <a:rPr dirty="0" sz="1000" spc="-6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locus</a:t>
            </a:r>
            <a:r>
              <a:rPr dirty="0" sz="1000" spc="-60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of</a:t>
            </a:r>
            <a:r>
              <a:rPr dirty="0" sz="1000" spc="-5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the</a:t>
            </a:r>
            <a:r>
              <a:rPr dirty="0" sz="1000" spc="-5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points</a:t>
            </a:r>
            <a:r>
              <a:rPr dirty="0" sz="1000" spc="-70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having</a:t>
            </a:r>
            <a:r>
              <a:rPr dirty="0" sz="1000" spc="-75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equal</a:t>
            </a:r>
            <a:r>
              <a:rPr dirty="0" sz="1000" spc="-7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power</a:t>
            </a:r>
            <a:r>
              <a:rPr dirty="0" sz="1000" spc="-60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with</a:t>
            </a:r>
            <a:r>
              <a:rPr dirty="0" sz="1000" spc="-50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respect</a:t>
            </a:r>
            <a:r>
              <a:rPr dirty="0" sz="1000" spc="-5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to</a:t>
            </a:r>
            <a:r>
              <a:rPr dirty="0" sz="1000" spc="-50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two</a:t>
            </a:r>
            <a:r>
              <a:rPr dirty="0" sz="1000" spc="-4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non-concentric</a:t>
            </a:r>
            <a:r>
              <a:rPr dirty="0" sz="1000" spc="-90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circles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1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2 </a:t>
            </a:r>
            <a:r>
              <a:rPr dirty="0" sz="1000" spc="-5" i="1">
                <a:latin typeface="Times New Roman"/>
                <a:cs typeface="Times New Roman"/>
              </a:rPr>
              <a:t>is called the radical axis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1 </a:t>
            </a:r>
            <a:r>
              <a:rPr dirty="0" sz="1000" i="1">
                <a:latin typeface="Times New Roman"/>
                <a:cs typeface="Times New Roman"/>
              </a:rPr>
              <a:t>and</a:t>
            </a:r>
            <a:r>
              <a:rPr dirty="0" sz="1000" spc="210" i="1">
                <a:latin typeface="Times New Roman"/>
                <a:cs typeface="Times New Roman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r>
              <a:rPr dirty="0" baseline="-11904" sz="1050" spc="-15">
                <a:latin typeface="Verdana"/>
                <a:cs typeface="Verdana"/>
              </a:rPr>
              <a:t>2</a:t>
            </a:r>
            <a:r>
              <a:rPr dirty="0" sz="1000" spc="-10" i="1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Theorem </a:t>
            </a:r>
            <a:r>
              <a:rPr dirty="0" sz="1000" b="1">
                <a:latin typeface="Times New Roman"/>
                <a:cs typeface="Times New Roman"/>
              </a:rPr>
              <a:t>7.5  </a:t>
            </a:r>
            <a:r>
              <a:rPr dirty="0" sz="1000" spc="-40" i="1">
                <a:latin typeface="Times New Roman"/>
                <a:cs typeface="Times New Roman"/>
              </a:rPr>
              <a:t>For </a:t>
            </a:r>
            <a:r>
              <a:rPr dirty="0" sz="1000" i="1">
                <a:latin typeface="Times New Roman"/>
                <a:cs typeface="Times New Roman"/>
              </a:rPr>
              <a:t>any </a:t>
            </a:r>
            <a:r>
              <a:rPr dirty="0" sz="1000" spc="-10" i="1">
                <a:latin typeface="Times New Roman"/>
                <a:cs typeface="Times New Roman"/>
              </a:rPr>
              <a:t>two </a:t>
            </a:r>
            <a:r>
              <a:rPr dirty="0" sz="1000" spc="-5" i="1">
                <a:latin typeface="Times New Roman"/>
                <a:cs typeface="Times New Roman"/>
              </a:rPr>
              <a:t>non-concentric </a:t>
            </a:r>
            <a:r>
              <a:rPr dirty="0" sz="1000" spc="-10" i="1">
                <a:latin typeface="Times New Roman"/>
                <a:cs typeface="Times New Roman"/>
              </a:rPr>
              <a:t>circles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1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2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 i="1">
                <a:latin typeface="Times New Roman"/>
                <a:cs typeface="Times New Roman"/>
              </a:rPr>
              <a:t>, </a:t>
            </a:r>
            <a:r>
              <a:rPr dirty="0" sz="1000" spc="-5" i="1">
                <a:latin typeface="Times New Roman"/>
                <a:cs typeface="Times New Roman"/>
              </a:rPr>
              <a:t>the radical axis is given</a:t>
            </a:r>
            <a:r>
              <a:rPr dirty="0" sz="1000" spc="95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23910" y="2191511"/>
            <a:ext cx="74168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1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2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0</a:t>
            </a:r>
            <a:r>
              <a:rPr dirty="0" sz="1000" spc="-3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7448" y="2488692"/>
            <a:ext cx="505587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Proof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If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-160" b="0" i="1">
                <a:latin typeface="Bookman Old Style"/>
                <a:cs typeface="Bookman Old Style"/>
              </a:rPr>
              <a:t> </a:t>
            </a:r>
            <a:r>
              <a:rPr dirty="0" sz="1000" spc="-40">
                <a:latin typeface="Tahoma"/>
                <a:cs typeface="Tahoma"/>
              </a:rPr>
              <a:t>(</a:t>
            </a:r>
            <a:r>
              <a:rPr dirty="0" sz="1000" spc="-40" b="0" i="1">
                <a:latin typeface="Bookman Old Style"/>
                <a:cs typeface="Bookman Old Style"/>
              </a:rPr>
              <a:t>a,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85" b="0" i="1">
                <a:latin typeface="Bookman Old Style"/>
                <a:cs typeface="Bookman Old Style"/>
              </a:rPr>
              <a:t>b</a:t>
            </a:r>
            <a:r>
              <a:rPr dirty="0" sz="1000" spc="-85">
                <a:latin typeface="Tahoma"/>
                <a:cs typeface="Tahoma"/>
              </a:rPr>
              <a:t>)</a:t>
            </a:r>
            <a:r>
              <a:rPr dirty="0" sz="1000" spc="-65">
                <a:latin typeface="Tahoma"/>
                <a:cs typeface="Tahom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>
                <a:latin typeface="Times New Roman"/>
                <a:cs typeface="Times New Roman"/>
              </a:rPr>
              <a:t>on</a:t>
            </a:r>
            <a:r>
              <a:rPr dirty="0" sz="1000" spc="-5">
                <a:latin typeface="Times New Roman"/>
                <a:cs typeface="Times New Roman"/>
              </a:rPr>
              <a:t> 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radical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axis,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then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1</a:t>
            </a:r>
            <a:r>
              <a:rPr dirty="0" baseline="-11904" sz="1050" spc="-284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(</a:t>
            </a:r>
            <a:r>
              <a:rPr dirty="0" sz="1000" spc="-40" b="0" i="1">
                <a:latin typeface="Bookman Old Style"/>
                <a:cs typeface="Bookman Old Style"/>
              </a:rPr>
              <a:t>a,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85" b="0" i="1">
                <a:latin typeface="Bookman Old Style"/>
                <a:cs typeface="Bookman Old Style"/>
              </a:rPr>
              <a:t>b</a:t>
            </a:r>
            <a:r>
              <a:rPr dirty="0" sz="1000" spc="-85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30" b="0" i="1">
                <a:latin typeface="Bookman Old Style"/>
                <a:cs typeface="Bookman Old Style"/>
              </a:rPr>
              <a:t>C</a:t>
            </a:r>
            <a:r>
              <a:rPr dirty="0" baseline="-11904" sz="1050" spc="-44">
                <a:latin typeface="Verdana"/>
                <a:cs typeface="Verdana"/>
              </a:rPr>
              <a:t>2</a:t>
            </a:r>
            <a:r>
              <a:rPr dirty="0" sz="1000" spc="-30">
                <a:latin typeface="Tahoma"/>
                <a:cs typeface="Tahoma"/>
              </a:rPr>
              <a:t>(</a:t>
            </a:r>
            <a:r>
              <a:rPr dirty="0" sz="1000" spc="-30" b="0" i="1">
                <a:latin typeface="Bookman Old Style"/>
                <a:cs typeface="Bookman Old Style"/>
              </a:rPr>
              <a:t>a,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60" b="0" i="1">
                <a:latin typeface="Bookman Old Style"/>
                <a:cs typeface="Bookman Old Style"/>
              </a:rPr>
              <a:t>b</a:t>
            </a:r>
            <a:r>
              <a:rPr dirty="0" sz="1000" spc="-60">
                <a:latin typeface="Tahoma"/>
                <a:cs typeface="Tahoma"/>
              </a:rPr>
              <a:t>)</a:t>
            </a:r>
            <a:r>
              <a:rPr dirty="0" sz="1000" spc="-60">
                <a:latin typeface="Times New Roman"/>
                <a:cs typeface="Times New Roman"/>
              </a:rPr>
              <a:t>,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i.e,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9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>
                <a:latin typeface="Times New Roman"/>
                <a:cs typeface="Times New Roman"/>
              </a:rPr>
              <a:t>on</a:t>
            </a:r>
            <a:r>
              <a:rPr dirty="0" sz="1000" spc="-5">
                <a:latin typeface="Times New Roman"/>
                <a:cs typeface="Times New Roman"/>
              </a:rPr>
              <a:t> 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line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1</a:t>
            </a:r>
            <a:r>
              <a:rPr dirty="0" baseline="-11904" sz="1050" spc="37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2</a:t>
            </a:r>
            <a:r>
              <a:rPr dirty="0" baseline="-11904" sz="1050" spc="127">
                <a:latin typeface="Verdana"/>
                <a:cs typeface="Verdan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7449" y="2670044"/>
            <a:ext cx="452247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5">
                <a:latin typeface="Times New Roman"/>
                <a:cs typeface="Times New Roman"/>
              </a:rPr>
              <a:t>Conversely,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any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point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-160" b="0" i="1">
                <a:latin typeface="Bookman Old Style"/>
                <a:cs typeface="Bookman Old Style"/>
              </a:rPr>
              <a:t> </a:t>
            </a:r>
            <a:r>
              <a:rPr dirty="0" sz="1000" spc="-40">
                <a:latin typeface="Tahoma"/>
                <a:cs typeface="Tahoma"/>
              </a:rPr>
              <a:t>(</a:t>
            </a:r>
            <a:r>
              <a:rPr dirty="0" sz="1000" spc="-40" b="0" i="1">
                <a:latin typeface="Bookman Old Style"/>
                <a:cs typeface="Bookman Old Style"/>
              </a:rPr>
              <a:t>a,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85" b="0" i="1">
                <a:latin typeface="Bookman Old Style"/>
                <a:cs typeface="Bookman Old Style"/>
              </a:rPr>
              <a:t>b</a:t>
            </a:r>
            <a:r>
              <a:rPr dirty="0" sz="1000" spc="-85">
                <a:latin typeface="Tahoma"/>
                <a:cs typeface="Tahoma"/>
              </a:rPr>
              <a:t>)</a:t>
            </a:r>
            <a:r>
              <a:rPr dirty="0" sz="1000" spc="-75">
                <a:latin typeface="Tahoma"/>
                <a:cs typeface="Tahoma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on</a:t>
            </a:r>
            <a:r>
              <a:rPr dirty="0" sz="1000" spc="-5">
                <a:latin typeface="Times New Roman"/>
                <a:cs typeface="Times New Roman"/>
              </a:rPr>
              <a:t> 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line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has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equal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power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with respect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 the</a:t>
            </a:r>
            <a:r>
              <a:rPr dirty="0" sz="1000" spc="-10">
                <a:latin typeface="Times New Roman"/>
                <a:cs typeface="Times New Roman"/>
              </a:rPr>
              <a:t> two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circles.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29222" y="29865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86548" y="30231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51494" y="30642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22542" y="3090161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07302" y="3120641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96631" y="3154172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89011" y="3187698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84442" y="3222747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82914" y="3262365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85965" y="33187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92062" y="33537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02728" y="33873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14922" y="34208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34731" y="34558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56068" y="34894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86548" y="35244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24648" y="35580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99325" y="3602224"/>
            <a:ext cx="3302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146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36485" y="36311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648191" y="3222727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637525" y="3189196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23808" y="315719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613142" y="31404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597902" y="31206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507985" y="34924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559802" y="34619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599425" y="34238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622285" y="33903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637525" y="33583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48191" y="33248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652765" y="32897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652765" y="3257776"/>
            <a:ext cx="514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251951" y="3609814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251951" y="3574765"/>
            <a:ext cx="514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148322" y="3564095"/>
            <a:ext cx="1549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55">
                <a:latin typeface="Verdana"/>
                <a:cs typeface="Verdana"/>
              </a:rPr>
              <a:t> </a:t>
            </a:r>
            <a:r>
              <a:rPr dirty="0" baseline="22222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190991" y="3503135"/>
            <a:ext cx="11239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207754" y="3472655"/>
            <a:ext cx="12446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75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238234" y="3436083"/>
            <a:ext cx="133350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latin typeface="Verdana"/>
                <a:cs typeface="Verdana"/>
              </a:rPr>
              <a:t>..</a:t>
            </a:r>
            <a:r>
              <a:rPr dirty="0" baseline="-22222" sz="750" spc="-44">
                <a:latin typeface="Verdana"/>
                <a:cs typeface="Verdana"/>
              </a:rPr>
              <a:t>.</a:t>
            </a:r>
            <a:r>
              <a:rPr dirty="0" baseline="-22222" sz="750" spc="-135">
                <a:latin typeface="Verdana"/>
                <a:cs typeface="Verdana"/>
              </a:rPr>
              <a:t> 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212328" y="3396454"/>
            <a:ext cx="122555" cy="135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 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16666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  <a:p>
            <a:pPr marL="45720">
              <a:lnSpc>
                <a:spcPts val="320"/>
              </a:lnSpc>
            </a:pPr>
            <a:r>
              <a:rPr dirty="0" baseline="-33333" sz="750" spc="37">
                <a:latin typeface="Verdana"/>
                <a:cs typeface="Verdana"/>
              </a:rPr>
              <a:t>.</a:t>
            </a:r>
            <a:r>
              <a:rPr dirty="0" sz="500" spc="2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195565" y="3344643"/>
            <a:ext cx="14732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-11111" sz="750" spc="-209">
                <a:latin typeface="Verdana"/>
                <a:cs typeface="Verdana"/>
              </a:rPr>
              <a:t>. </a:t>
            </a:r>
            <a:r>
              <a:rPr dirty="0" baseline="-11111" sz="750" spc="-172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184894" y="3314163"/>
            <a:ext cx="16256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-11111" sz="750" spc="-179">
                <a:latin typeface="Verdana"/>
                <a:cs typeface="Verdana"/>
              </a:rPr>
              <a:t>.</a:t>
            </a:r>
            <a:r>
              <a:rPr dirty="0" baseline="11111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  </a:t>
            </a:r>
            <a:r>
              <a:rPr dirty="0" sz="500" spc="-85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178802" y="3268443"/>
            <a:ext cx="16827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178802" y="3247135"/>
            <a:ext cx="16827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 </a:t>
            </a:r>
            <a:r>
              <a:rPr dirty="0" baseline="11111" sz="750" spc="-179">
                <a:latin typeface="Verdana"/>
                <a:cs typeface="Verdana"/>
              </a:rPr>
              <a:t>.</a:t>
            </a:r>
            <a:r>
              <a:rPr dirty="0" baseline="-16666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 </a:t>
            </a:r>
            <a:r>
              <a:rPr dirty="0" baseline="5555" sz="750" spc="-165">
                <a:latin typeface="Verdana"/>
                <a:cs typeface="Verdana"/>
              </a:rPr>
              <a:t> </a:t>
            </a:r>
            <a:r>
              <a:rPr dirty="0" baseline="16666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183371" y="3207483"/>
            <a:ext cx="15938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  </a:t>
            </a: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-5555" sz="750" spc="-97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192514" y="3170906"/>
            <a:ext cx="14414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5555" sz="750" spc="-165">
                <a:latin typeface="Verdana"/>
                <a:cs typeface="Verdana"/>
              </a:rPr>
              <a:t>..</a:t>
            </a:r>
            <a:r>
              <a:rPr dirty="0" baseline="-16666" sz="750" spc="-16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.</a:t>
            </a:r>
            <a:r>
              <a:rPr dirty="0" baseline="11111" sz="750" spc="-165">
                <a:latin typeface="Verdana"/>
                <a:cs typeface="Verdana"/>
              </a:rPr>
              <a:t>.</a:t>
            </a:r>
            <a:r>
              <a:rPr dirty="0" baseline="-11111" sz="750" spc="-165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209282" y="3132810"/>
            <a:ext cx="1149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239762" y="3094706"/>
            <a:ext cx="768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00"/>
              </a:lnSpc>
            </a:pPr>
            <a:r>
              <a:rPr dirty="0" baseline="11111" sz="750" spc="-135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24765">
              <a:lnSpc>
                <a:spcPts val="400"/>
              </a:lnSpc>
            </a:pP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219948" y="3065753"/>
            <a:ext cx="38798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5910" algn="l"/>
              </a:tabLst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87">
                <a:latin typeface="Verdana"/>
                <a:cs typeface="Verdana"/>
              </a:rPr>
              <a:t> </a:t>
            </a:r>
            <a:r>
              <a:rPr dirty="0" baseline="33333" sz="750" spc="-284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30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	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212328" y="2988026"/>
            <a:ext cx="337820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2069">
              <a:lnSpc>
                <a:spcPts val="545"/>
              </a:lnSpc>
            </a:pP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22222" sz="750" spc="-12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12700">
              <a:lnSpc>
                <a:spcPts val="545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5555" sz="750" spc="217">
                <a:latin typeface="Verdana"/>
                <a:cs typeface="Verdana"/>
              </a:rPr>
              <a:t> 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baseline="11111" sz="750" spc="-60">
                <a:latin typeface="Verdana"/>
                <a:cs typeface="Verdana"/>
              </a:rPr>
              <a:t>.....</a:t>
            </a:r>
            <a:r>
              <a:rPr dirty="0" baseline="5555" sz="750" spc="-60">
                <a:latin typeface="Verdana"/>
                <a:cs typeface="Verdana"/>
              </a:rPr>
              <a:t>..</a:t>
            </a:r>
            <a:r>
              <a:rPr dirty="0" sz="500" spc="-4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181848" y="2952972"/>
            <a:ext cx="12128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53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12700">
              <a:lnSpc>
                <a:spcPts val="53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753605" y="2919475"/>
            <a:ext cx="54927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4444" sz="750" spc="-60">
                <a:latin typeface="Verdana"/>
                <a:cs typeface="Verdana"/>
              </a:rPr>
              <a:t>.</a:t>
            </a:r>
            <a:r>
              <a:rPr dirty="0" baseline="-38888" sz="750" spc="-60">
                <a:latin typeface="Verdana"/>
                <a:cs typeface="Verdana"/>
              </a:rPr>
              <a:t>.</a:t>
            </a:r>
            <a:r>
              <a:rPr dirty="0" baseline="-33333" sz="750" spc="-60">
                <a:latin typeface="Verdana"/>
                <a:cs typeface="Verdana"/>
              </a:rPr>
              <a:t>.</a:t>
            </a:r>
            <a:r>
              <a:rPr dirty="0" baseline="-27777" sz="750" spc="-60">
                <a:latin typeface="Verdana"/>
                <a:cs typeface="Verdana"/>
              </a:rPr>
              <a:t>.</a:t>
            </a:r>
            <a:r>
              <a:rPr dirty="0" baseline="-22222" sz="750" spc="-60">
                <a:latin typeface="Verdana"/>
                <a:cs typeface="Verdana"/>
              </a:rPr>
              <a:t>.</a:t>
            </a:r>
            <a:r>
              <a:rPr dirty="0" baseline="-11111" sz="750" spc="-60">
                <a:latin typeface="Verdana"/>
                <a:cs typeface="Verdana"/>
              </a:rPr>
              <a:t>.</a:t>
            </a:r>
            <a:r>
              <a:rPr dirty="0" baseline="-5555" sz="750" spc="-60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-50">
                <a:latin typeface="Verdana"/>
                <a:cs typeface="Verdana"/>
              </a:rPr>
              <a:t>.... </a:t>
            </a:r>
            <a:r>
              <a:rPr dirty="0" baseline="-5555" sz="750" spc="-52">
                <a:latin typeface="Verdana"/>
                <a:cs typeface="Verdana"/>
              </a:rPr>
              <a:t>..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..</a:t>
            </a:r>
            <a:r>
              <a:rPr dirty="0" baseline="-33333" sz="750" spc="-52">
                <a:latin typeface="Verdana"/>
                <a:cs typeface="Verdana"/>
              </a:rPr>
              <a:t>..</a:t>
            </a:r>
            <a:r>
              <a:rPr dirty="0" baseline="-50000" sz="750" spc="-52">
                <a:latin typeface="Verdana"/>
                <a:cs typeface="Verdana"/>
              </a:rPr>
              <a:t>.  </a:t>
            </a:r>
            <a:r>
              <a:rPr dirty="0" baseline="-50000" sz="750" spc="-30">
                <a:latin typeface="Verdana"/>
                <a:cs typeface="Verdana"/>
              </a:rPr>
              <a:t>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11111" sz="750" spc="-12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574784" y="35625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180067" y="2919446"/>
            <a:ext cx="43497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4444" sz="750" spc="-75">
                <a:latin typeface="Verdana"/>
                <a:cs typeface="Verdana"/>
              </a:rPr>
              <a:t>.</a:t>
            </a:r>
            <a:r>
              <a:rPr dirty="0" baseline="-38888" sz="750" spc="-75">
                <a:latin typeface="Verdana"/>
                <a:cs typeface="Verdana"/>
              </a:rPr>
              <a:t>.</a:t>
            </a:r>
            <a:r>
              <a:rPr dirty="0" baseline="-33333" sz="750" spc="-75">
                <a:latin typeface="Verdana"/>
                <a:cs typeface="Verdana"/>
              </a:rPr>
              <a:t>.</a:t>
            </a:r>
            <a:r>
              <a:rPr dirty="0" baseline="-27777" sz="750" spc="-75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-5555" sz="750" spc="-75">
                <a:latin typeface="Verdana"/>
                <a:cs typeface="Verdana"/>
              </a:rPr>
              <a:t>..</a:t>
            </a:r>
            <a:r>
              <a:rPr dirty="0" sz="500" spc="-50">
                <a:latin typeface="Verdana"/>
                <a:cs typeface="Verdana"/>
              </a:rPr>
              <a:t>......</a:t>
            </a:r>
            <a:r>
              <a:rPr dirty="0" sz="500" spc="-135">
                <a:latin typeface="Verdana"/>
                <a:cs typeface="Verdana"/>
              </a:rPr>
              <a:t> </a:t>
            </a:r>
            <a:r>
              <a:rPr dirty="0" baseline="-5555" sz="750" spc="-52">
                <a:latin typeface="Verdana"/>
                <a:cs typeface="Verdana"/>
              </a:rPr>
              <a:t>..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..</a:t>
            </a:r>
            <a:r>
              <a:rPr dirty="0" baseline="-33333" sz="750" spc="-52">
                <a:latin typeface="Verdana"/>
                <a:cs typeface="Verdana"/>
              </a:rPr>
              <a:t>..</a:t>
            </a:r>
            <a:r>
              <a:rPr dirty="0" baseline="-50000" sz="750" spc="-5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155684" y="29865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113010" y="30230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077961" y="30642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049004" y="3090132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033764" y="3120612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023093" y="3154143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015473" y="3187669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010904" y="3222723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009381" y="3283673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16666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012427" y="33187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018524" y="33537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029190" y="33872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041384" y="34208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061193" y="34558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082530" y="34893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113010" y="35244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151110" y="35579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225787" y="3602195"/>
            <a:ext cx="3302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146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362947" y="36311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050270" y="34939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108184" y="34604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143233" y="34253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167621" y="33918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182861" y="33598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193527" y="33263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198101" y="32912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198101" y="3260804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193527" y="3221175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184384" y="3192223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169144" y="3160215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160001" y="31419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144761" y="31221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888727" y="3050489"/>
            <a:ext cx="20510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50">
                <a:latin typeface="Verdana"/>
                <a:cs typeface="Verdana"/>
              </a:rPr>
              <a:t> </a:t>
            </a:r>
            <a:r>
              <a:rPr dirty="0" baseline="11111" sz="750" spc="-104">
                <a:latin typeface="Verdana"/>
                <a:cs typeface="Verdana"/>
              </a:rPr>
              <a:t>..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722610" y="3609810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722610" y="3574761"/>
            <a:ext cx="514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722610" y="3538184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3617454" y="3477224"/>
            <a:ext cx="156210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2865">
              <a:lnSpc>
                <a:spcPts val="44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 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11111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40"/>
              </a:lnSpc>
            </a:pP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 </a:t>
            </a:r>
            <a:r>
              <a:rPr dirty="0" baseline="11111" sz="750" spc="52">
                <a:latin typeface="Verdana"/>
                <a:cs typeface="Verdana"/>
              </a:rPr>
              <a:t> 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16666" sz="750" spc="-209">
                <a:latin typeface="Verdana"/>
                <a:cs typeface="Verdana"/>
              </a:rPr>
              <a:t>.</a:t>
            </a:r>
            <a:r>
              <a:rPr dirty="0" baseline="11111" sz="750" spc="-209">
                <a:latin typeface="Verdana"/>
                <a:cs typeface="Verdana"/>
              </a:rPr>
              <a:t>.</a:t>
            </a:r>
            <a:r>
              <a:rPr dirty="0" baseline="5555" sz="750" spc="-209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687561" y="3434536"/>
            <a:ext cx="227965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2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22222" sz="750" spc="-127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5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701274" y="3396455"/>
            <a:ext cx="162560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5">
                <a:latin typeface="Verdana"/>
                <a:cs typeface="Verdana"/>
              </a:rPr>
              <a:t>..</a:t>
            </a:r>
            <a:r>
              <a:rPr dirty="0" baseline="-5555" sz="750" spc="-142">
                <a:latin typeface="Verdana"/>
                <a:cs typeface="Verdana"/>
              </a:rPr>
              <a:t>.</a:t>
            </a:r>
            <a:r>
              <a:rPr dirty="0" baseline="-11111" sz="750" spc="-142">
                <a:latin typeface="Verdana"/>
                <a:cs typeface="Verdana"/>
              </a:rPr>
              <a:t>.  </a:t>
            </a:r>
            <a:r>
              <a:rPr dirty="0" baseline="-27777" sz="750" spc="67">
                <a:latin typeface="Verdana"/>
                <a:cs typeface="Verdana"/>
              </a:rPr>
              <a:t>.</a:t>
            </a:r>
            <a:r>
              <a:rPr dirty="0" baseline="-55555" sz="750" spc="67">
                <a:latin typeface="Verdana"/>
                <a:cs typeface="Verdana"/>
              </a:rPr>
              <a:t>.</a:t>
            </a:r>
            <a:endParaRPr baseline="-55555" sz="75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711944" y="3329399"/>
            <a:ext cx="95250" cy="1562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2860">
              <a:lnSpc>
                <a:spcPts val="425"/>
              </a:lnSpc>
            </a:pP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27777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-27777" sz="750" spc="-179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  <a:p>
            <a:pPr marL="12700">
              <a:lnSpc>
                <a:spcPts val="425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72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722610" y="3294344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40">
                <a:latin typeface="Verdana"/>
                <a:cs typeface="Verdana"/>
              </a:rPr>
              <a:t>.</a:t>
            </a:r>
            <a:r>
              <a:rPr dirty="0" baseline="27777" sz="750" spc="-240">
                <a:latin typeface="Verdana"/>
                <a:cs typeface="Verdana"/>
              </a:rPr>
              <a:t>.</a:t>
            </a:r>
            <a:r>
              <a:rPr dirty="0" sz="500" spc="-160">
                <a:latin typeface="Verdana"/>
                <a:cs typeface="Verdana"/>
              </a:rPr>
              <a:t>.</a:t>
            </a:r>
            <a:r>
              <a:rPr dirty="0" baseline="22222" sz="750" spc="-240">
                <a:latin typeface="Verdana"/>
                <a:cs typeface="Verdana"/>
              </a:rPr>
              <a:t>.</a:t>
            </a:r>
            <a:r>
              <a:rPr dirty="0" sz="500" spc="-160">
                <a:latin typeface="Verdana"/>
                <a:cs typeface="Verdana"/>
              </a:rPr>
              <a:t>.</a:t>
            </a:r>
            <a:r>
              <a:rPr dirty="0" baseline="22222" sz="750" spc="-240">
                <a:latin typeface="Verdana"/>
                <a:cs typeface="Verdana"/>
              </a:rPr>
              <a:t>.</a:t>
            </a:r>
            <a:r>
              <a:rPr dirty="0" sz="500" spc="-1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721087" y="3242527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262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716513" y="3202904"/>
            <a:ext cx="6794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707370" y="3169363"/>
            <a:ext cx="908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-104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698227" y="3143472"/>
            <a:ext cx="1016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686033" y="3116043"/>
            <a:ext cx="13335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22222" sz="750" spc="-97">
                <a:latin typeface="Verdana"/>
                <a:cs typeface="Verdana"/>
              </a:rPr>
              <a:t>.</a:t>
            </a:r>
            <a:r>
              <a:rPr dirty="0" baseline="16666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11111" sz="750" spc="-157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658604" y="3067272"/>
            <a:ext cx="493395" cy="144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40"/>
              </a:lnSpc>
              <a:tabLst>
                <a:tab pos="40068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 </a:t>
            </a:r>
            <a:r>
              <a:rPr dirty="0" baseline="33333" sz="750" spc="-284">
                <a:latin typeface="Verdana"/>
                <a:cs typeface="Verdana"/>
              </a:rPr>
              <a:t>.</a:t>
            </a: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38888" sz="750" spc="22">
                <a:latin typeface="Verdana"/>
                <a:cs typeface="Verdana"/>
              </a:rPr>
              <a:t>.</a:t>
            </a:r>
            <a:r>
              <a:rPr dirty="0" baseline="38888" sz="750">
                <a:latin typeface="Verdana"/>
                <a:cs typeface="Verdana"/>
              </a:rPr>
              <a:t>  </a:t>
            </a:r>
            <a:r>
              <a:rPr dirty="0" baseline="38888" sz="750" spc="112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	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  <a:p>
            <a:pPr marL="33655">
              <a:lnSpc>
                <a:spcPts val="44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97">
                <a:latin typeface="Verdana"/>
                <a:cs typeface="Verdana"/>
              </a:rPr>
              <a:t> </a:t>
            </a:r>
            <a:r>
              <a:rPr dirty="0" baseline="-16666" sz="750" spc="15">
                <a:latin typeface="Verdana"/>
                <a:cs typeface="Verdana"/>
              </a:rPr>
              <a:t>.</a:t>
            </a:r>
            <a:r>
              <a:rPr dirty="0" baseline="5555" sz="750" spc="15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638791" y="2988021"/>
            <a:ext cx="135255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52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  <a:p>
            <a:pPr marL="12700">
              <a:lnSpc>
                <a:spcPts val="5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608310" y="2952967"/>
            <a:ext cx="16573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53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  <a:p>
            <a:pPr marL="12700">
              <a:lnSpc>
                <a:spcPts val="53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722610" y="2927061"/>
            <a:ext cx="5143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559287" y="33233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565384" y="33583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574526" y="33873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586721" y="34208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606530" y="34558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629390" y="34894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4658347" y="35244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696447" y="35580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4771124" y="3602201"/>
            <a:ext cx="3314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273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5121643" y="35625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5181081" y="30383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5152124" y="30093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4711687" y="2919452"/>
            <a:ext cx="447675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67">
                <a:latin typeface="Verdana"/>
                <a:cs typeface="Verdana"/>
              </a:rPr>
              <a:t>.</a:t>
            </a:r>
            <a:r>
              <a:rPr dirty="0" baseline="-38888" sz="750" spc="-67">
                <a:latin typeface="Verdana"/>
                <a:cs typeface="Verdana"/>
              </a:rPr>
              <a:t>.</a:t>
            </a:r>
            <a:r>
              <a:rPr dirty="0" baseline="-33333" sz="750" spc="-67">
                <a:latin typeface="Verdana"/>
                <a:cs typeface="Verdana"/>
              </a:rPr>
              <a:t>.</a:t>
            </a:r>
            <a:r>
              <a:rPr dirty="0" baseline="-27777" sz="750" spc="-67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..</a:t>
            </a:r>
            <a:r>
              <a:rPr dirty="0" sz="500" spc="-45">
                <a:latin typeface="Verdana"/>
                <a:cs typeface="Verdana"/>
              </a:rPr>
              <a:t>......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baseline="-27777" sz="750" spc="-52">
                <a:latin typeface="Verdana"/>
                <a:cs typeface="Verdana"/>
              </a:rPr>
              <a:t>.</a:t>
            </a:r>
            <a:r>
              <a:rPr dirty="0" baseline="-33333" sz="750" spc="-52">
                <a:latin typeface="Verdana"/>
                <a:cs typeface="Verdana"/>
              </a:rPr>
              <a:t>.</a:t>
            </a:r>
            <a:r>
              <a:rPr dirty="0" baseline="-50000" sz="750" spc="-5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4704067" y="29834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4644630" y="3023080"/>
            <a:ext cx="6476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4621770" y="30657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4591290" y="3096235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4577573" y="3126714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4566907" y="3160241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4559287" y="3193771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4556241" y="3239486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4554713" y="32699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5194792" y="3490952"/>
            <a:ext cx="3848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607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5714481" y="34940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5772390" y="34604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5807443" y="34254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5831826" y="33919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5847067" y="33598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5857733" y="33263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5862307" y="32913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5862307" y="3256264"/>
            <a:ext cx="514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5857733" y="3221211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5848590" y="3192258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5834873" y="316025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5824207" y="31419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5808967" y="31221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5552933" y="3047479"/>
            <a:ext cx="1962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baseline="11111" sz="750" spc="-104">
                <a:latin typeface="Verdana"/>
                <a:cs typeface="Verdana"/>
              </a:rPr>
              <a:t>..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5488926" y="3064241"/>
            <a:ext cx="32702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4950" algn="l"/>
              </a:tabLst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5444730" y="3094721"/>
            <a:ext cx="7556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5432540" y="31358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5316713" y="36311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5316713" y="35991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5316713" y="3559556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5159743" y="3529052"/>
            <a:ext cx="20827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95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5316713" y="34970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5217653" y="3458948"/>
            <a:ext cx="3105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11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 </a:t>
            </a:r>
            <a:r>
              <a:rPr dirty="0" sz="500" spc="50">
                <a:latin typeface="Verdana"/>
                <a:cs typeface="Verdana"/>
              </a:rPr>
              <a:t> 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5234421" y="3426941"/>
            <a:ext cx="2571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baseline="11111" sz="750" spc="-127">
                <a:latin typeface="Verdana"/>
                <a:cs typeface="Verdana"/>
              </a:rPr>
              <a:t>.       </a:t>
            </a:r>
            <a:r>
              <a:rPr dirty="0" baseline="11111" sz="750" spc="-9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5248133" y="3381245"/>
            <a:ext cx="120014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9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5257281" y="3364483"/>
            <a:ext cx="211454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16666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    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5264901" y="3326358"/>
            <a:ext cx="18986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baseline="16666" sz="750" spc="-127">
                <a:latin typeface="Verdana"/>
                <a:cs typeface="Verdana"/>
              </a:rPr>
              <a:t>.   </a:t>
            </a:r>
            <a:r>
              <a:rPr dirty="0" baseline="16666" sz="750" spc="-6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5267947" y="3294379"/>
            <a:ext cx="17589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16666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 </a:t>
            </a:r>
            <a:r>
              <a:rPr dirty="0" sz="500" spc="-6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5267947" y="3257802"/>
            <a:ext cx="170180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22222" sz="750" spc="-127">
                <a:latin typeface="Verdana"/>
                <a:cs typeface="Verdana"/>
              </a:rPr>
              <a:t>.  </a:t>
            </a:r>
            <a:r>
              <a:rPr dirty="0" baseline="16666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</a:t>
            </a:r>
            <a:r>
              <a:rPr dirty="0" sz="50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5264901" y="3227323"/>
            <a:ext cx="17780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-16666" sz="750" spc="-112">
                <a:latin typeface="Verdana"/>
                <a:cs typeface="Verdana"/>
              </a:rPr>
              <a:t>.  </a:t>
            </a:r>
            <a:r>
              <a:rPr dirty="0" baseline="11111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22222" sz="750" spc="-179">
                <a:latin typeface="Verdana"/>
                <a:cs typeface="Verdana"/>
              </a:rPr>
              <a:t>.   </a:t>
            </a:r>
            <a:r>
              <a:rPr dirty="0" baseline="22222" sz="750" spc="-112">
                <a:latin typeface="Verdana"/>
                <a:cs typeface="Verdana"/>
              </a:rPr>
              <a:t> </a:t>
            </a:r>
            <a:r>
              <a:rPr dirty="0" baseline="-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5257281" y="3193781"/>
            <a:ext cx="19621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 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187">
                <a:latin typeface="Verdana"/>
                <a:cs typeface="Verdana"/>
              </a:rPr>
              <a:t> </a:t>
            </a:r>
            <a:r>
              <a:rPr dirty="0" baseline="-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5246609" y="3160250"/>
            <a:ext cx="22034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  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baseline="27777" sz="750" spc="-127">
                <a:latin typeface="Verdana"/>
                <a:cs typeface="Verdana"/>
              </a:rPr>
              <a:t>.     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5205464" y="3024633"/>
            <a:ext cx="162560" cy="209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30480">
              <a:lnSpc>
                <a:spcPts val="48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32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25">
                <a:latin typeface="Verdana"/>
                <a:cs typeface="Verdana"/>
              </a:rPr>
              <a:t> </a:t>
            </a: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baseline="16666" sz="750" spc="-127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  <a:p>
            <a:pPr algn="ctr" marL="20955">
              <a:lnSpc>
                <a:spcPts val="280"/>
              </a:lnSpc>
            </a:pP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  </a:t>
            </a:r>
            <a:r>
              <a:rPr dirty="0" baseline="-11111" sz="750" spc="-67">
                <a:latin typeface="Verdana"/>
                <a:cs typeface="Verdana"/>
              </a:rPr>
              <a:t> </a:t>
            </a: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algn="ctr" marR="27305">
              <a:lnSpc>
                <a:spcPts val="44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5316713" y="2988057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5316713" y="2953002"/>
            <a:ext cx="514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5316713" y="2922523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1267445" y="3870960"/>
            <a:ext cx="5056505" cy="1101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7.15: </a:t>
            </a:r>
            <a:r>
              <a:rPr dirty="0" sz="1000" spc="-5">
                <a:latin typeface="Times New Roman"/>
                <a:cs typeface="Times New Roman"/>
              </a:rPr>
              <a:t>Radical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axis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 marR="5080">
              <a:lnSpc>
                <a:spcPct val="120000"/>
              </a:lnSpc>
              <a:spcBef>
                <a:spcPts val="760"/>
              </a:spcBef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7.3 </a:t>
            </a:r>
            <a:r>
              <a:rPr dirty="0" sz="1000" spc="-10">
                <a:latin typeface="Times New Roman"/>
                <a:cs typeface="Times New Roman"/>
              </a:rPr>
              <a:t>Show </a:t>
            </a:r>
            <a:r>
              <a:rPr dirty="0" sz="1000" spc="-5">
                <a:latin typeface="Times New Roman"/>
                <a:cs typeface="Times New Roman"/>
              </a:rPr>
              <a:t>that the radical axis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2 circles is perpendicular to the line joining the centres 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2</a:t>
            </a:r>
            <a:r>
              <a:rPr dirty="0" sz="1000" spc="-9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circles.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Theorem </a:t>
            </a:r>
            <a:r>
              <a:rPr dirty="0" sz="1000" b="1">
                <a:latin typeface="Times New Roman"/>
                <a:cs typeface="Times New Roman"/>
              </a:rPr>
              <a:t>7.6 </a:t>
            </a:r>
            <a:r>
              <a:rPr dirty="0" sz="1000" spc="-5" i="1">
                <a:latin typeface="Times New Roman"/>
                <a:cs typeface="Times New Roman"/>
              </a:rPr>
              <a:t>Let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3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" b="0" i="1">
                <a:latin typeface="Bookman Old Style"/>
                <a:cs typeface="Bookman Old Style"/>
              </a:rPr>
              <a:t>λC</a:t>
            </a:r>
            <a:r>
              <a:rPr dirty="0" baseline="-11904" sz="1050" spc="-7">
                <a:latin typeface="Verdana"/>
                <a:cs typeface="Verdana"/>
              </a:rPr>
              <a:t>1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5" b="0" i="1">
                <a:latin typeface="Bookman Old Style"/>
                <a:cs typeface="Bookman Old Style"/>
              </a:rPr>
              <a:t>µC</a:t>
            </a:r>
            <a:r>
              <a:rPr dirty="0" baseline="-11904" sz="1050" spc="-22">
                <a:latin typeface="Verdana"/>
                <a:cs typeface="Verdana"/>
              </a:rPr>
              <a:t>2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 i="1">
                <a:latin typeface="Times New Roman"/>
                <a:cs typeface="Times New Roman"/>
              </a:rPr>
              <a:t>, </a:t>
            </a:r>
            <a:r>
              <a:rPr dirty="0" sz="1000" spc="-10" i="1">
                <a:latin typeface="Times New Roman"/>
                <a:cs typeface="Times New Roman"/>
              </a:rPr>
              <a:t>where </a:t>
            </a:r>
            <a:r>
              <a:rPr dirty="0" sz="1000" spc="55" b="0" i="1">
                <a:latin typeface="Bookman Old Style"/>
                <a:cs typeface="Bookman Old Style"/>
              </a:rPr>
              <a:t>λ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20" b="0" i="1">
                <a:latin typeface="Bookman Old Style"/>
                <a:cs typeface="Bookman Old Style"/>
              </a:rPr>
              <a:t>µ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2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</a:t>
            </a:r>
            <a:r>
              <a:rPr dirty="0" sz="1000" spc="-25" i="1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1267443" y="4974337"/>
            <a:ext cx="505460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i="1">
                <a:latin typeface="Times New Roman"/>
                <a:cs typeface="Times New Roman"/>
              </a:rPr>
              <a:t>(i)</a:t>
            </a:r>
            <a:r>
              <a:rPr dirty="0" sz="1000" spc="22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Any</a:t>
            </a:r>
            <a:r>
              <a:rPr dirty="0" sz="1000" spc="-25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point</a:t>
            </a:r>
            <a:r>
              <a:rPr dirty="0" sz="1000" spc="-25" i="1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-160" b="0" i="1">
                <a:latin typeface="Bookman Old Style"/>
                <a:cs typeface="Bookman Old Style"/>
              </a:rPr>
              <a:t> </a:t>
            </a:r>
            <a:r>
              <a:rPr dirty="0" sz="1000" spc="-40">
                <a:latin typeface="Tahoma"/>
                <a:cs typeface="Tahoma"/>
              </a:rPr>
              <a:t>(</a:t>
            </a:r>
            <a:r>
              <a:rPr dirty="0" sz="1000" spc="-40" b="0" i="1">
                <a:latin typeface="Bookman Old Style"/>
                <a:cs typeface="Bookman Old Style"/>
              </a:rPr>
              <a:t>a,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85" b="0" i="1">
                <a:latin typeface="Bookman Old Style"/>
                <a:cs typeface="Bookman Old Style"/>
              </a:rPr>
              <a:t>b</a:t>
            </a:r>
            <a:r>
              <a:rPr dirty="0" sz="1000" spc="-85">
                <a:latin typeface="Tahoma"/>
                <a:cs typeface="Tahoma"/>
              </a:rPr>
              <a:t>)</a:t>
            </a:r>
            <a:r>
              <a:rPr dirty="0" sz="1000" spc="-75">
                <a:latin typeface="Tahoma"/>
                <a:cs typeface="Tahoma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on</a:t>
            </a:r>
            <a:r>
              <a:rPr dirty="0" sz="1000" spc="-2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the</a:t>
            </a:r>
            <a:r>
              <a:rPr dirty="0" sz="1000" spc="-2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line</a:t>
            </a:r>
            <a:r>
              <a:rPr dirty="0" sz="1000" spc="-10" i="1">
                <a:latin typeface="Times New Roman"/>
                <a:cs typeface="Times New Roman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1</a:t>
            </a:r>
            <a:r>
              <a:rPr dirty="0" baseline="-11904" sz="1050" spc="-284">
                <a:latin typeface="Verdana"/>
                <a:cs typeface="Verdana"/>
              </a:rPr>
              <a:t> </a:t>
            </a:r>
            <a:r>
              <a:rPr dirty="0" sz="1000" spc="-5">
                <a:latin typeface="Tahoma"/>
                <a:cs typeface="Tahoma"/>
              </a:rPr>
              <a:t>(</a:t>
            </a:r>
            <a:r>
              <a:rPr dirty="0" sz="1000" spc="-5" b="0" i="1">
                <a:latin typeface="Bookman Old Style"/>
                <a:cs typeface="Bookman Old Style"/>
              </a:rPr>
              <a:t>x,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40" b="0" i="1">
                <a:latin typeface="Bookman Old Style"/>
                <a:cs typeface="Bookman Old Style"/>
              </a:rPr>
              <a:t>y</a:t>
            </a:r>
            <a:r>
              <a:rPr dirty="0" sz="1000" spc="-40">
                <a:latin typeface="Tahoma"/>
                <a:cs typeface="Tahoma"/>
              </a:rPr>
              <a:t>)</a:t>
            </a:r>
            <a:r>
              <a:rPr dirty="0" sz="1000" spc="-12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35">
                <a:latin typeface="Lucida Sans Unicode"/>
                <a:cs typeface="Lucida Sans Unicode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2</a:t>
            </a:r>
            <a:r>
              <a:rPr dirty="0" baseline="-11904" sz="1050" spc="-284">
                <a:latin typeface="Verdana"/>
                <a:cs typeface="Verdana"/>
              </a:rPr>
              <a:t> </a:t>
            </a:r>
            <a:r>
              <a:rPr dirty="0" sz="1000" spc="-5">
                <a:latin typeface="Tahoma"/>
                <a:cs typeface="Tahoma"/>
              </a:rPr>
              <a:t>(</a:t>
            </a:r>
            <a:r>
              <a:rPr dirty="0" sz="1000" spc="-5" b="0" i="1">
                <a:latin typeface="Bookman Old Style"/>
                <a:cs typeface="Bookman Old Style"/>
              </a:rPr>
              <a:t>x,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40" b="0" i="1">
                <a:latin typeface="Bookman Old Style"/>
                <a:cs typeface="Bookman Old Style"/>
              </a:rPr>
              <a:t>y</a:t>
            </a:r>
            <a:r>
              <a:rPr dirty="0" sz="1000" spc="-40">
                <a:latin typeface="Tahoma"/>
                <a:cs typeface="Tahoma"/>
              </a:rPr>
              <a:t>)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80">
                <a:latin typeface="Tahoma"/>
                <a:cs typeface="Tahoma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has</a:t>
            </a:r>
            <a:r>
              <a:rPr dirty="0" sz="1000" spc="-15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equal</a:t>
            </a:r>
            <a:r>
              <a:rPr dirty="0" sz="1000" spc="-3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power</a:t>
            </a:r>
            <a:r>
              <a:rPr dirty="0" sz="1000" spc="-15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with</a:t>
            </a:r>
            <a:r>
              <a:rPr dirty="0" sz="1000" spc="-5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respect</a:t>
            </a:r>
            <a:r>
              <a:rPr dirty="0" sz="1000" spc="-2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to the</a:t>
            </a:r>
            <a:r>
              <a:rPr dirty="0" sz="1000" spc="-25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three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1267445" y="5155694"/>
            <a:ext cx="975994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 i="1">
                <a:latin typeface="Times New Roman"/>
                <a:cs typeface="Times New Roman"/>
              </a:rPr>
              <a:t>circles</a:t>
            </a:r>
            <a:r>
              <a:rPr dirty="0" sz="1000" spc="-30" i="1">
                <a:latin typeface="Times New Roman"/>
                <a:cs typeface="Times New Roman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1</a:t>
            </a:r>
            <a:r>
              <a:rPr dirty="0" baseline="-11904" sz="1050" spc="-300">
                <a:latin typeface="Verdana"/>
                <a:cs typeface="Verdana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,</a:t>
            </a:r>
            <a:r>
              <a:rPr dirty="0" sz="1000" spc="-155" b="0" i="1">
                <a:latin typeface="Bookman Old Style"/>
                <a:cs typeface="Bookman Old Style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C</a:t>
            </a:r>
            <a:r>
              <a:rPr dirty="0" baseline="-11904" sz="1050" spc="-22">
                <a:latin typeface="Verdana"/>
                <a:cs typeface="Verdana"/>
              </a:rPr>
              <a:t>2</a:t>
            </a:r>
            <a:r>
              <a:rPr dirty="0" sz="1000" spc="-15" b="0" i="1">
                <a:latin typeface="Bookman Old Style"/>
                <a:cs typeface="Bookman Old Style"/>
              </a:rPr>
              <a:t>,</a:t>
            </a:r>
            <a:r>
              <a:rPr dirty="0" sz="1000" spc="-155" b="0" i="1">
                <a:latin typeface="Bookman Old Style"/>
                <a:cs typeface="Bookman Old Style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3</a:t>
            </a:r>
            <a:r>
              <a:rPr dirty="0" baseline="-11904" sz="1050" spc="-300">
                <a:latin typeface="Verdana"/>
                <a:cs typeface="Verdana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1267445" y="5338574"/>
            <a:ext cx="505396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i="1">
                <a:latin typeface="Times New Roman"/>
                <a:cs typeface="Times New Roman"/>
              </a:rPr>
              <a:t>(ii) </a:t>
            </a:r>
            <a:r>
              <a:rPr dirty="0" sz="1000" spc="-40" i="1">
                <a:latin typeface="Times New Roman"/>
                <a:cs typeface="Times New Roman"/>
              </a:rPr>
              <a:t>For </a:t>
            </a:r>
            <a:r>
              <a:rPr dirty="0" sz="1000" i="1">
                <a:latin typeface="Times New Roman"/>
                <a:cs typeface="Times New Roman"/>
              </a:rPr>
              <a:t>any point </a:t>
            </a:r>
            <a:r>
              <a:rPr dirty="0" sz="1000" spc="-20" b="0" i="1">
                <a:latin typeface="Bookman Old Style"/>
                <a:cs typeface="Bookman Old Style"/>
              </a:rPr>
              <a:t>Q</a:t>
            </a:r>
            <a:r>
              <a:rPr dirty="0" sz="1000" spc="-20">
                <a:latin typeface="Tahoma"/>
                <a:cs typeface="Tahoma"/>
              </a:rPr>
              <a:t>(</a:t>
            </a:r>
            <a:r>
              <a:rPr dirty="0" sz="1000" spc="-20" b="0" i="1">
                <a:latin typeface="Bookman Old Style"/>
                <a:cs typeface="Bookman Old Style"/>
              </a:rPr>
              <a:t>c, </a:t>
            </a:r>
            <a:r>
              <a:rPr dirty="0" sz="1000" spc="-65" b="0" i="1">
                <a:latin typeface="Bookman Old Style"/>
                <a:cs typeface="Bookman Old Style"/>
              </a:rPr>
              <a:t>d</a:t>
            </a:r>
            <a:r>
              <a:rPr dirty="0" sz="1000" spc="-65">
                <a:latin typeface="Tahoma"/>
                <a:cs typeface="Tahoma"/>
              </a:rPr>
              <a:t>) </a:t>
            </a:r>
            <a:r>
              <a:rPr dirty="0" sz="1000" i="1">
                <a:latin typeface="Times New Roman"/>
                <a:cs typeface="Times New Roman"/>
              </a:rPr>
              <a:t>on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3 </a:t>
            </a:r>
            <a:r>
              <a:rPr dirty="0" sz="1000" spc="-5" i="1">
                <a:latin typeface="Times New Roman"/>
                <a:cs typeface="Times New Roman"/>
              </a:rPr>
              <a:t>, the </a:t>
            </a:r>
            <a:r>
              <a:rPr dirty="0" sz="1000" spc="-10" i="1">
                <a:latin typeface="Times New Roman"/>
                <a:cs typeface="Times New Roman"/>
              </a:rPr>
              <a:t>ratio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-5" i="1">
                <a:latin typeface="Times New Roman"/>
                <a:cs typeface="Times New Roman"/>
              </a:rPr>
              <a:t>the powers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5" b="0" i="1">
                <a:latin typeface="Bookman Old Style"/>
                <a:cs typeface="Bookman Old Style"/>
              </a:rPr>
              <a:t>Q </a:t>
            </a:r>
            <a:r>
              <a:rPr dirty="0" sz="1000" spc="-45" i="1">
                <a:latin typeface="Times New Roman"/>
                <a:cs typeface="Times New Roman"/>
              </a:rPr>
              <a:t>w.r.t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1 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2  </a:t>
            </a:r>
            <a:r>
              <a:rPr dirty="0" sz="1000" spc="-5" i="1">
                <a:latin typeface="Times New Roman"/>
                <a:cs typeface="Times New Roman"/>
              </a:rPr>
              <a:t>is </a:t>
            </a:r>
            <a:r>
              <a:rPr dirty="0" sz="1000" spc="-10">
                <a:latin typeface="Lucida Sans Unicode"/>
                <a:cs typeface="Lucida Sans Unicode"/>
              </a:rPr>
              <a:t>−</a:t>
            </a:r>
            <a:r>
              <a:rPr dirty="0" sz="1000" spc="-10" b="0" i="1">
                <a:latin typeface="Bookman Old Style"/>
                <a:cs typeface="Bookman Old Style"/>
              </a:rPr>
              <a:t>µ/λ</a:t>
            </a:r>
            <a:r>
              <a:rPr dirty="0" sz="1000" spc="-10" i="1">
                <a:latin typeface="Times New Roman"/>
                <a:cs typeface="Times New Roman"/>
              </a:rPr>
              <a:t>, which </a:t>
            </a:r>
            <a:r>
              <a:rPr dirty="0" sz="1000" spc="-5" i="1">
                <a:latin typeface="Times New Roman"/>
                <a:cs typeface="Times New Roman"/>
              </a:rPr>
              <a:t>is </a:t>
            </a:r>
            <a:r>
              <a:rPr dirty="0" sz="1000" spc="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a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1267443" y="5519927"/>
            <a:ext cx="48831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i="1">
                <a:latin typeface="Times New Roman"/>
                <a:cs typeface="Times New Roman"/>
              </a:rPr>
              <a:t>constant.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1267426" y="5786627"/>
            <a:ext cx="5056505" cy="2393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6350">
              <a:lnSpc>
                <a:spcPct val="120000"/>
              </a:lnSpc>
            </a:pPr>
            <a:r>
              <a:rPr dirty="0" sz="1000" spc="-5" b="1">
                <a:latin typeface="Times New Roman"/>
                <a:cs typeface="Times New Roman"/>
              </a:rPr>
              <a:t>Proof</a:t>
            </a:r>
            <a:r>
              <a:rPr dirty="0" sz="1000" spc="-5">
                <a:latin typeface="Times New Roman"/>
                <a:cs typeface="Times New Roman"/>
              </a:rPr>
              <a:t>. (i) The power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with respect to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>
                <a:latin typeface="Times New Roman"/>
                <a:cs typeface="Times New Roman"/>
              </a:rPr>
              <a:t>equal </a:t>
            </a:r>
            <a:r>
              <a:rPr dirty="0" sz="1000" spc="-5">
                <a:latin typeface="Times New Roman"/>
                <a:cs typeface="Times New Roman"/>
              </a:rPr>
              <a:t>to </a:t>
            </a:r>
            <a:r>
              <a:rPr dirty="0" sz="1000" spc="-85" b="0" i="1">
                <a:latin typeface="Bookman Old Style"/>
                <a:cs typeface="Bookman Old Style"/>
              </a:rPr>
              <a:t>k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30" b="0" i="1">
                <a:latin typeface="Bookman Old Style"/>
                <a:cs typeface="Bookman Old Style"/>
              </a:rPr>
              <a:t>C</a:t>
            </a:r>
            <a:r>
              <a:rPr dirty="0" baseline="-11904" sz="1050" spc="-44">
                <a:latin typeface="Verdana"/>
                <a:cs typeface="Verdana"/>
              </a:rPr>
              <a:t>1</a:t>
            </a:r>
            <a:r>
              <a:rPr dirty="0" sz="1000" spc="-30">
                <a:latin typeface="Tahoma"/>
                <a:cs typeface="Tahoma"/>
              </a:rPr>
              <a:t>(</a:t>
            </a:r>
            <a:r>
              <a:rPr dirty="0" sz="1000" spc="-30" b="0" i="1">
                <a:latin typeface="Bookman Old Style"/>
                <a:cs typeface="Bookman Old Style"/>
              </a:rPr>
              <a:t>a, </a:t>
            </a:r>
            <a:r>
              <a:rPr dirty="0" sz="1000" spc="-85" b="0" i="1">
                <a:latin typeface="Bookman Old Style"/>
                <a:cs typeface="Bookman Old Style"/>
              </a:rPr>
              <a:t>b</a:t>
            </a:r>
            <a:r>
              <a:rPr dirty="0" sz="1000" spc="-85">
                <a:latin typeface="Tahoma"/>
                <a:cs typeface="Tahoma"/>
              </a:rPr>
              <a:t>)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2 </a:t>
            </a:r>
            <a:r>
              <a:rPr dirty="0" sz="1000" spc="-40">
                <a:latin typeface="Tahoma"/>
                <a:cs typeface="Tahoma"/>
              </a:rPr>
              <a:t>(</a:t>
            </a:r>
            <a:r>
              <a:rPr dirty="0" sz="1000" spc="-40" b="0" i="1">
                <a:latin typeface="Bookman Old Style"/>
                <a:cs typeface="Bookman Old Style"/>
              </a:rPr>
              <a:t>a, </a:t>
            </a:r>
            <a:r>
              <a:rPr dirty="0" sz="1000" spc="-60" b="0" i="1">
                <a:latin typeface="Bookman Old Style"/>
                <a:cs typeface="Bookman Old Style"/>
              </a:rPr>
              <a:t>b</a:t>
            </a:r>
            <a:r>
              <a:rPr dirty="0" sz="1000" spc="-60">
                <a:latin typeface="Tahoma"/>
                <a:cs typeface="Tahoma"/>
              </a:rPr>
              <a:t>)</a:t>
            </a:r>
            <a:r>
              <a:rPr dirty="0" sz="1000" spc="-60">
                <a:latin typeface="Times New Roman"/>
                <a:cs typeface="Times New Roman"/>
              </a:rPr>
              <a:t>.</a:t>
            </a:r>
            <a:r>
              <a:rPr dirty="0" sz="1000" spc="1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Its  power with respect to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3</a:t>
            </a:r>
            <a:r>
              <a:rPr dirty="0" baseline="-11904" sz="1050" spc="-37">
                <a:latin typeface="Verdana"/>
                <a:cs typeface="Verdan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50">
              <a:latin typeface="Times New Roman"/>
              <a:cs typeface="Times New Roman"/>
            </a:endParaRPr>
          </a:p>
          <a:p>
            <a:pPr marL="1493520">
              <a:lnSpc>
                <a:spcPct val="100000"/>
              </a:lnSpc>
            </a:pPr>
            <a:r>
              <a:rPr dirty="0" sz="1000" spc="-5" b="0" i="1">
                <a:latin typeface="Bookman Old Style"/>
                <a:cs typeface="Bookman Old Style"/>
              </a:rPr>
              <a:t>λC</a:t>
            </a:r>
            <a:r>
              <a:rPr dirty="0" baseline="-11904" sz="1050" spc="-7">
                <a:latin typeface="Verdana"/>
                <a:cs typeface="Verdana"/>
              </a:rPr>
              <a:t>1</a:t>
            </a:r>
            <a:r>
              <a:rPr dirty="0" baseline="-11904" sz="1050" spc="-292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(</a:t>
            </a:r>
            <a:r>
              <a:rPr dirty="0" sz="1000" spc="-40" b="0" i="1">
                <a:latin typeface="Bookman Old Style"/>
                <a:cs typeface="Bookman Old Style"/>
              </a:rPr>
              <a:t>a,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-85" b="0" i="1">
                <a:latin typeface="Bookman Old Style"/>
                <a:cs typeface="Bookman Old Style"/>
              </a:rPr>
              <a:t>b</a:t>
            </a:r>
            <a:r>
              <a:rPr dirty="0" sz="1000" spc="-85">
                <a:latin typeface="Tahoma"/>
                <a:cs typeface="Tahoma"/>
              </a:rPr>
              <a:t>)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5">
                <a:latin typeface="Tahoma"/>
                <a:cs typeface="Tahoma"/>
              </a:rPr>
              <a:t> </a:t>
            </a:r>
            <a:r>
              <a:rPr dirty="0" sz="1000" spc="-20" b="0" i="1">
                <a:latin typeface="Bookman Old Style"/>
                <a:cs typeface="Bookman Old Style"/>
              </a:rPr>
              <a:t>µC</a:t>
            </a:r>
            <a:r>
              <a:rPr dirty="0" baseline="-11904" sz="1050" spc="-30">
                <a:latin typeface="Verdana"/>
                <a:cs typeface="Verdana"/>
              </a:rPr>
              <a:t>2</a:t>
            </a:r>
            <a:r>
              <a:rPr dirty="0" sz="1000" spc="-20">
                <a:latin typeface="Tahoma"/>
                <a:cs typeface="Tahoma"/>
              </a:rPr>
              <a:t>(</a:t>
            </a:r>
            <a:r>
              <a:rPr dirty="0" sz="1000" spc="-20" b="0" i="1">
                <a:latin typeface="Bookman Old Style"/>
                <a:cs typeface="Bookman Old Style"/>
              </a:rPr>
              <a:t>a,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-85" b="0" i="1">
                <a:latin typeface="Bookman Old Style"/>
                <a:cs typeface="Bookman Old Style"/>
              </a:rPr>
              <a:t>b</a:t>
            </a:r>
            <a:r>
              <a:rPr dirty="0" sz="1000" spc="-85">
                <a:latin typeface="Tahoma"/>
                <a:cs typeface="Tahoma"/>
              </a:rPr>
              <a:t>)</a:t>
            </a:r>
            <a:r>
              <a:rPr dirty="0" sz="1000" spc="-50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25">
                <a:latin typeface="Tahoma"/>
                <a:cs typeface="Tahoma"/>
              </a:rPr>
              <a:t>(</a:t>
            </a:r>
            <a:r>
              <a:rPr dirty="0" sz="1000" spc="25" b="0" i="1">
                <a:latin typeface="Bookman Old Style"/>
                <a:cs typeface="Bookman Old Style"/>
              </a:rPr>
              <a:t>λ</a:t>
            </a:r>
            <a:r>
              <a:rPr dirty="0" sz="1000" spc="-9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5">
                <a:latin typeface="Tahoma"/>
                <a:cs typeface="Tahoma"/>
              </a:rPr>
              <a:t> </a:t>
            </a:r>
            <a:r>
              <a:rPr dirty="0" sz="1000" spc="-20" b="0" i="1">
                <a:latin typeface="Bookman Old Style"/>
                <a:cs typeface="Bookman Old Style"/>
              </a:rPr>
              <a:t>µ</a:t>
            </a:r>
            <a:r>
              <a:rPr dirty="0" sz="1000" spc="-20">
                <a:latin typeface="Tahoma"/>
                <a:cs typeface="Tahoma"/>
              </a:rPr>
              <a:t>)</a:t>
            </a:r>
            <a:r>
              <a:rPr dirty="0" sz="1000" spc="-20" b="0" i="1">
                <a:latin typeface="Bookman Old Style"/>
                <a:cs typeface="Bookman Old Style"/>
              </a:rPr>
              <a:t>k</a:t>
            </a:r>
            <a:r>
              <a:rPr dirty="0" sz="100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-40" b="0" i="1">
                <a:latin typeface="Bookman Old Style"/>
                <a:cs typeface="Bookman Old Style"/>
              </a:rPr>
              <a:t>k.</a:t>
            </a:r>
            <a:endParaRPr sz="10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(ii)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Since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Q</a:t>
            </a:r>
            <a:r>
              <a:rPr dirty="0" sz="1000" spc="-4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>
                <a:latin typeface="Times New Roman"/>
                <a:cs typeface="Times New Roman"/>
              </a:rPr>
              <a:t>on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r>
              <a:rPr dirty="0" baseline="-11904" sz="1050" spc="-15">
                <a:latin typeface="Verdana"/>
                <a:cs typeface="Verdana"/>
              </a:rPr>
              <a:t>3</a:t>
            </a:r>
            <a:r>
              <a:rPr dirty="0" sz="1000" spc="-10">
                <a:latin typeface="Times New Roman"/>
                <a:cs typeface="Times New Roman"/>
              </a:rPr>
              <a:t>,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we</a:t>
            </a:r>
            <a:r>
              <a:rPr dirty="0" sz="1000" spc="-10">
                <a:latin typeface="Times New Roman"/>
                <a:cs typeface="Times New Roman"/>
              </a:rPr>
              <a:t> have </a:t>
            </a:r>
            <a:r>
              <a:rPr dirty="0" sz="1000" spc="-5" b="0" i="1">
                <a:latin typeface="Bookman Old Style"/>
                <a:cs typeface="Bookman Old Style"/>
              </a:rPr>
              <a:t>λC</a:t>
            </a:r>
            <a:r>
              <a:rPr dirty="0" baseline="-11904" sz="1050" spc="-7">
                <a:latin typeface="Verdana"/>
                <a:cs typeface="Verdana"/>
              </a:rPr>
              <a:t>1</a:t>
            </a:r>
            <a:r>
              <a:rPr dirty="0" baseline="-11904" sz="1050" spc="-284">
                <a:latin typeface="Verdana"/>
                <a:cs typeface="Verdana"/>
              </a:rPr>
              <a:t> </a:t>
            </a:r>
            <a:r>
              <a:rPr dirty="0" sz="1000" spc="-25">
                <a:latin typeface="Tahoma"/>
                <a:cs typeface="Tahoma"/>
              </a:rPr>
              <a:t>(</a:t>
            </a:r>
            <a:r>
              <a:rPr dirty="0" sz="1000" spc="-25" b="0" i="1">
                <a:latin typeface="Bookman Old Style"/>
                <a:cs typeface="Bookman Old Style"/>
              </a:rPr>
              <a:t>c,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65" b="0" i="1">
                <a:latin typeface="Bookman Old Style"/>
                <a:cs typeface="Bookman Old Style"/>
              </a:rPr>
              <a:t>d</a:t>
            </a:r>
            <a:r>
              <a:rPr dirty="0" sz="1000" spc="-65">
                <a:latin typeface="Tahoma"/>
                <a:cs typeface="Tahoma"/>
              </a:rPr>
              <a:t>)</a:t>
            </a:r>
            <a:r>
              <a:rPr dirty="0" sz="1000" spc="-90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µC</a:t>
            </a:r>
            <a:r>
              <a:rPr dirty="0" baseline="-11904" sz="1050" spc="-22">
                <a:latin typeface="Verdana"/>
                <a:cs typeface="Verdana"/>
              </a:rPr>
              <a:t>2</a:t>
            </a:r>
            <a:r>
              <a:rPr dirty="0" baseline="-11904" sz="1050" spc="-284">
                <a:latin typeface="Verdana"/>
                <a:cs typeface="Verdana"/>
              </a:rPr>
              <a:t> </a:t>
            </a:r>
            <a:r>
              <a:rPr dirty="0" sz="1000" spc="-25">
                <a:latin typeface="Tahoma"/>
                <a:cs typeface="Tahoma"/>
              </a:rPr>
              <a:t>(</a:t>
            </a:r>
            <a:r>
              <a:rPr dirty="0" sz="1000" spc="-25" b="0" i="1">
                <a:latin typeface="Bookman Old Style"/>
                <a:cs typeface="Bookman Old Style"/>
              </a:rPr>
              <a:t>c,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65" b="0" i="1">
                <a:latin typeface="Bookman Old Style"/>
                <a:cs typeface="Bookman Old Style"/>
              </a:rPr>
              <a:t>d</a:t>
            </a:r>
            <a:r>
              <a:rPr dirty="0" sz="1000" spc="-65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70">
                <a:latin typeface="Tahoma"/>
                <a:cs typeface="Tahoma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or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1</a:t>
            </a:r>
            <a:r>
              <a:rPr dirty="0" baseline="-11904" sz="1050" spc="-284">
                <a:latin typeface="Verdana"/>
                <a:cs typeface="Verdana"/>
              </a:rPr>
              <a:t> </a:t>
            </a:r>
            <a:r>
              <a:rPr dirty="0" sz="1000" spc="-25">
                <a:latin typeface="Tahoma"/>
                <a:cs typeface="Tahoma"/>
              </a:rPr>
              <a:t>(</a:t>
            </a:r>
            <a:r>
              <a:rPr dirty="0" sz="1000" spc="-25" b="0" i="1">
                <a:latin typeface="Bookman Old Style"/>
                <a:cs typeface="Bookman Old Style"/>
              </a:rPr>
              <a:t>c,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40" b="0" i="1">
                <a:latin typeface="Bookman Old Style"/>
                <a:cs typeface="Bookman Old Style"/>
              </a:rPr>
              <a:t>d</a:t>
            </a:r>
            <a:r>
              <a:rPr dirty="0" sz="1000" spc="-40">
                <a:latin typeface="Tahoma"/>
                <a:cs typeface="Tahoma"/>
              </a:rPr>
              <a:t>)</a:t>
            </a:r>
            <a:r>
              <a:rPr dirty="0" sz="1000" spc="-40" b="0" i="1">
                <a:latin typeface="Bookman Old Style"/>
                <a:cs typeface="Bookman Old Style"/>
              </a:rPr>
              <a:t>/C</a:t>
            </a:r>
            <a:r>
              <a:rPr dirty="0" baseline="-11904" sz="1050" spc="-60">
                <a:latin typeface="Verdana"/>
                <a:cs typeface="Verdana"/>
              </a:rPr>
              <a:t>2</a:t>
            </a:r>
            <a:r>
              <a:rPr dirty="0" sz="1000" spc="-40">
                <a:latin typeface="Tahoma"/>
                <a:cs typeface="Tahoma"/>
              </a:rPr>
              <a:t>(</a:t>
            </a:r>
            <a:r>
              <a:rPr dirty="0" sz="1000" spc="-40" b="0" i="1">
                <a:latin typeface="Bookman Old Style"/>
                <a:cs typeface="Bookman Old Style"/>
              </a:rPr>
              <a:t>c,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65" b="0" i="1">
                <a:latin typeface="Bookman Old Style"/>
                <a:cs typeface="Bookman Old Style"/>
              </a:rPr>
              <a:t>d</a:t>
            </a:r>
            <a:r>
              <a:rPr dirty="0" sz="1000" spc="-65">
                <a:latin typeface="Tahoma"/>
                <a:cs typeface="Tahoma"/>
              </a:rPr>
              <a:t>)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10">
                <a:latin typeface="Lucida Sans Unicode"/>
                <a:cs typeface="Lucida Sans Unicode"/>
              </a:rPr>
              <a:t>−</a:t>
            </a:r>
            <a:r>
              <a:rPr dirty="0" sz="1000" spc="-10" b="0" i="1">
                <a:latin typeface="Bookman Old Style"/>
                <a:cs typeface="Bookman Old Style"/>
              </a:rPr>
              <a:t>µ/λ</a:t>
            </a:r>
            <a:r>
              <a:rPr dirty="0" sz="1000" spc="-1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12700" marR="6350">
              <a:lnSpc>
                <a:spcPct val="120000"/>
              </a:lnSpc>
              <a:spcBef>
                <a:spcPts val="900"/>
              </a:spcBef>
            </a:pPr>
            <a:r>
              <a:rPr dirty="0" sz="1000" spc="-5" b="1">
                <a:latin typeface="Times New Roman"/>
                <a:cs typeface="Times New Roman"/>
              </a:rPr>
              <a:t>Definition </a:t>
            </a:r>
            <a:r>
              <a:rPr dirty="0" sz="1000" b="1">
                <a:latin typeface="Times New Roman"/>
                <a:cs typeface="Times New Roman"/>
              </a:rPr>
              <a:t>7.4 </a:t>
            </a:r>
            <a:r>
              <a:rPr dirty="0" sz="1000" spc="-5" i="1">
                <a:latin typeface="Times New Roman"/>
                <a:cs typeface="Times New Roman"/>
              </a:rPr>
              <a:t>The collection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-5" i="1">
                <a:latin typeface="Times New Roman"/>
                <a:cs typeface="Times New Roman"/>
              </a:rPr>
              <a:t>all </a:t>
            </a:r>
            <a:r>
              <a:rPr dirty="0" sz="1000" spc="-10" i="1">
                <a:latin typeface="Times New Roman"/>
                <a:cs typeface="Times New Roman"/>
              </a:rPr>
              <a:t>circles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-5" i="1">
                <a:latin typeface="Times New Roman"/>
                <a:cs typeface="Times New Roman"/>
              </a:rPr>
              <a:t>the form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3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" b="0" i="1">
                <a:latin typeface="Bookman Old Style"/>
                <a:cs typeface="Bookman Old Style"/>
              </a:rPr>
              <a:t>λC</a:t>
            </a:r>
            <a:r>
              <a:rPr dirty="0" baseline="-11904" sz="1050" spc="-7">
                <a:latin typeface="Verdana"/>
                <a:cs typeface="Verdana"/>
              </a:rPr>
              <a:t>1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5" b="0" i="1">
                <a:latin typeface="Bookman Old Style"/>
                <a:cs typeface="Bookman Old Style"/>
              </a:rPr>
              <a:t>µC</a:t>
            </a:r>
            <a:r>
              <a:rPr dirty="0" baseline="-11904" sz="1050" spc="-22">
                <a:latin typeface="Verdana"/>
                <a:cs typeface="Verdana"/>
              </a:rPr>
              <a:t>2 </a:t>
            </a:r>
            <a:r>
              <a:rPr dirty="0" sz="1000" spc="-5" i="1">
                <a:latin typeface="Times New Roman"/>
                <a:cs typeface="Times New Roman"/>
              </a:rPr>
              <a:t>, </a:t>
            </a:r>
            <a:r>
              <a:rPr dirty="0" sz="1000" spc="-10" i="1">
                <a:latin typeface="Times New Roman"/>
                <a:cs typeface="Times New Roman"/>
              </a:rPr>
              <a:t>where </a:t>
            </a:r>
            <a:r>
              <a:rPr dirty="0" sz="1000" spc="55" b="0" i="1">
                <a:latin typeface="Bookman Old Style"/>
                <a:cs typeface="Bookman Old Style"/>
              </a:rPr>
              <a:t>λ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20" b="0" i="1">
                <a:latin typeface="Bookman Old Style"/>
                <a:cs typeface="Bookman Old Style"/>
              </a:rPr>
              <a:t>µ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1</a:t>
            </a:r>
            <a:r>
              <a:rPr dirty="0" sz="1000" spc="-25" i="1">
                <a:latin typeface="Times New Roman"/>
                <a:cs typeface="Times New Roman"/>
              </a:rPr>
              <a:t>, </a:t>
            </a:r>
            <a:r>
              <a:rPr dirty="0" sz="1000" spc="-5" i="1">
                <a:latin typeface="Times New Roman"/>
                <a:cs typeface="Times New Roman"/>
              </a:rPr>
              <a:t>forms  </a:t>
            </a:r>
            <a:r>
              <a:rPr dirty="0" sz="1000" spc="-5" i="1">
                <a:latin typeface="Times New Roman"/>
                <a:cs typeface="Times New Roman"/>
              </a:rPr>
              <a:t>a so-called pencil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-10" i="1">
                <a:latin typeface="Times New Roman"/>
                <a:cs typeface="Times New Roman"/>
              </a:rPr>
              <a:t>circles. </a:t>
            </a:r>
            <a:r>
              <a:rPr dirty="0" sz="1000" spc="-5" i="1">
                <a:latin typeface="Times New Roman"/>
                <a:cs typeface="Times New Roman"/>
              </a:rPr>
              <a:t>Any </a:t>
            </a:r>
            <a:r>
              <a:rPr dirty="0" sz="1000" spc="-10" i="1">
                <a:latin typeface="Times New Roman"/>
                <a:cs typeface="Times New Roman"/>
              </a:rPr>
              <a:t>two such circles </a:t>
            </a:r>
            <a:r>
              <a:rPr dirty="0" sz="1000" i="1">
                <a:latin typeface="Times New Roman"/>
                <a:cs typeface="Times New Roman"/>
              </a:rPr>
              <a:t>have </a:t>
            </a:r>
            <a:r>
              <a:rPr dirty="0" sz="1000" spc="-5" i="1">
                <a:latin typeface="Times New Roman"/>
                <a:cs typeface="Times New Roman"/>
              </a:rPr>
              <a:t>the same radical axis,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-10" i="1">
                <a:latin typeface="Times New Roman"/>
                <a:cs typeface="Times New Roman"/>
              </a:rPr>
              <a:t>they </a:t>
            </a:r>
            <a:r>
              <a:rPr dirty="0" sz="1000" spc="-15" i="1">
                <a:latin typeface="Times New Roman"/>
                <a:cs typeface="Times New Roman"/>
              </a:rPr>
              <a:t>are </a:t>
            </a:r>
            <a:r>
              <a:rPr dirty="0" sz="1000" spc="-5" i="1">
                <a:latin typeface="Times New Roman"/>
                <a:cs typeface="Times New Roman"/>
              </a:rPr>
              <a:t>called  </a:t>
            </a:r>
            <a:r>
              <a:rPr dirty="0" sz="1000" i="1">
                <a:latin typeface="Times New Roman"/>
                <a:cs typeface="Times New Roman"/>
              </a:rPr>
              <a:t>coaxal</a:t>
            </a:r>
            <a:r>
              <a:rPr dirty="0" sz="1000" spc="-110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circles.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500"/>
              </a:lnSpc>
              <a:spcBef>
                <a:spcPts val="905"/>
              </a:spcBef>
            </a:pPr>
            <a:r>
              <a:rPr dirty="0" sz="1000" spc="-5" b="1">
                <a:latin typeface="Times New Roman"/>
                <a:cs typeface="Times New Roman"/>
              </a:rPr>
              <a:t>Theorem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7.7</a:t>
            </a:r>
            <a:r>
              <a:rPr dirty="0" sz="1000" spc="235" b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Suppose</a:t>
            </a:r>
            <a:r>
              <a:rPr dirty="0" sz="1000" spc="-10" i="1">
                <a:latin typeface="Times New Roman"/>
                <a:cs typeface="Times New Roman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C</a:t>
            </a:r>
            <a:r>
              <a:rPr dirty="0" baseline="-11904" sz="1050" spc="-22">
                <a:latin typeface="Verdana"/>
                <a:cs typeface="Verdana"/>
              </a:rPr>
              <a:t>1</a:t>
            </a:r>
            <a:r>
              <a:rPr dirty="0" sz="1000" spc="-15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2</a:t>
            </a:r>
            <a:r>
              <a:rPr dirty="0" baseline="-11904" sz="1050" spc="-284">
                <a:latin typeface="Verdana"/>
                <a:cs typeface="Verdana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3</a:t>
            </a:r>
            <a:r>
              <a:rPr dirty="0" baseline="-11904" sz="1050" spc="97">
                <a:latin typeface="Verdana"/>
                <a:cs typeface="Verdana"/>
              </a:rPr>
              <a:t> </a:t>
            </a:r>
            <a:r>
              <a:rPr dirty="0" sz="1000" spc="-15" i="1">
                <a:latin typeface="Times New Roman"/>
                <a:cs typeface="Times New Roman"/>
              </a:rPr>
              <a:t>are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three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circles</a:t>
            </a:r>
            <a:r>
              <a:rPr dirty="0" sz="1000" spc="10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such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that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for </a:t>
            </a:r>
            <a:r>
              <a:rPr dirty="0" sz="1000" i="1">
                <a:latin typeface="Times New Roman"/>
                <a:cs typeface="Times New Roman"/>
              </a:rPr>
              <a:t>any point</a:t>
            </a:r>
            <a:r>
              <a:rPr dirty="0" sz="1000" spc="-10" i="1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-160" b="0" i="1">
                <a:latin typeface="Bookman Old Style"/>
                <a:cs typeface="Bookman Old Style"/>
              </a:rPr>
              <a:t> </a:t>
            </a:r>
            <a:r>
              <a:rPr dirty="0" sz="1000" spc="-40">
                <a:latin typeface="Tahoma"/>
                <a:cs typeface="Tahoma"/>
              </a:rPr>
              <a:t>(</a:t>
            </a:r>
            <a:r>
              <a:rPr dirty="0" sz="1000" spc="-40" b="0" i="1">
                <a:latin typeface="Bookman Old Style"/>
                <a:cs typeface="Bookman Old Style"/>
              </a:rPr>
              <a:t>a,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85" b="0" i="1">
                <a:latin typeface="Bookman Old Style"/>
                <a:cs typeface="Bookman Old Style"/>
              </a:rPr>
              <a:t>b</a:t>
            </a:r>
            <a:r>
              <a:rPr dirty="0" sz="1000" spc="-85">
                <a:latin typeface="Tahoma"/>
                <a:cs typeface="Tahoma"/>
              </a:rPr>
              <a:t>)</a:t>
            </a:r>
            <a:r>
              <a:rPr dirty="0" sz="1000" spc="-55">
                <a:latin typeface="Tahoma"/>
                <a:cs typeface="Tahoma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on</a:t>
            </a:r>
            <a:r>
              <a:rPr dirty="0" sz="1000" spc="-5" i="1">
                <a:latin typeface="Times New Roman"/>
                <a:cs typeface="Times New Roman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3</a:t>
            </a:r>
            <a:r>
              <a:rPr dirty="0" baseline="-11904" sz="1050" spc="-284">
                <a:latin typeface="Verdana"/>
                <a:cs typeface="Verdana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,</a:t>
            </a:r>
            <a:r>
              <a:rPr dirty="0" sz="1000" spc="1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the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ratio  </a:t>
            </a:r>
            <a:r>
              <a:rPr dirty="0" sz="1000" i="1">
                <a:latin typeface="Times New Roman"/>
                <a:cs typeface="Times New Roman"/>
              </a:rPr>
              <a:t>of</a:t>
            </a:r>
            <a:r>
              <a:rPr dirty="0" sz="1000" spc="-3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the</a:t>
            </a:r>
            <a:r>
              <a:rPr dirty="0" sz="1000" spc="-4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powers</a:t>
            </a:r>
            <a:r>
              <a:rPr dirty="0" sz="1000" spc="-40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of</a:t>
            </a:r>
            <a:r>
              <a:rPr dirty="0" sz="1000" spc="-35" i="1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40" b="0" i="1">
                <a:latin typeface="Bookman Old Style"/>
                <a:cs typeface="Bookman Old Style"/>
              </a:rPr>
              <a:t> </a:t>
            </a:r>
            <a:r>
              <a:rPr dirty="0" sz="1000" spc="-45" i="1">
                <a:latin typeface="Times New Roman"/>
                <a:cs typeface="Times New Roman"/>
              </a:rPr>
              <a:t>w.r.t</a:t>
            </a:r>
            <a:r>
              <a:rPr dirty="0" sz="1000" spc="-3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to</a:t>
            </a:r>
            <a:r>
              <a:rPr dirty="0" sz="1000" spc="-30" i="1">
                <a:latin typeface="Times New Roman"/>
                <a:cs typeface="Times New Roman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C</a:t>
            </a:r>
            <a:r>
              <a:rPr dirty="0" baseline="-11904" sz="1050" spc="-22">
                <a:latin typeface="Verdana"/>
                <a:cs typeface="Verdana"/>
              </a:rPr>
              <a:t>1</a:t>
            </a:r>
            <a:r>
              <a:rPr dirty="0" sz="1000" spc="-15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2</a:t>
            </a:r>
            <a:r>
              <a:rPr dirty="0" baseline="-11904" sz="1050" spc="37">
                <a:latin typeface="Verdana"/>
                <a:cs typeface="Verdana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is</a:t>
            </a:r>
            <a:r>
              <a:rPr dirty="0" sz="1000" spc="-4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a</a:t>
            </a:r>
            <a:r>
              <a:rPr dirty="0" sz="1000" spc="-3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constant</a:t>
            </a:r>
            <a:r>
              <a:rPr dirty="0" sz="1000" spc="-60" i="1">
                <a:latin typeface="Times New Roman"/>
                <a:cs typeface="Times New Roman"/>
              </a:rPr>
              <a:t> </a:t>
            </a:r>
            <a:r>
              <a:rPr dirty="0" sz="1000" spc="-200" b="0" i="1">
                <a:latin typeface="Bookman Old Style"/>
                <a:cs typeface="Bookman Old Style"/>
              </a:rPr>
              <a:t>k</a:t>
            </a:r>
            <a:r>
              <a:rPr dirty="0" sz="1000" spc="-200">
                <a:latin typeface="Tahoma"/>
                <a:cs typeface="Tahoma"/>
              </a:rPr>
              <a:t>(=</a:t>
            </a:r>
            <a:r>
              <a:rPr dirty="0" sz="1000" spc="-200">
                <a:latin typeface="Lucida Sans Unicode"/>
                <a:cs typeface="Lucida Sans Unicode"/>
              </a:rPr>
              <a:t>ƒ</a:t>
            </a:r>
            <a:r>
              <a:rPr dirty="0" sz="1000" spc="-180">
                <a:latin typeface="Lucida Sans Unicode"/>
                <a:cs typeface="Lucida Sans Unicode"/>
              </a:rPr>
              <a:t> </a:t>
            </a:r>
            <a:r>
              <a:rPr dirty="0" sz="1000" spc="-15">
                <a:latin typeface="Tahoma"/>
                <a:cs typeface="Tahoma"/>
              </a:rPr>
              <a:t>1)</a:t>
            </a:r>
            <a:r>
              <a:rPr dirty="0" sz="1000" spc="-15" i="1">
                <a:latin typeface="Times New Roman"/>
                <a:cs typeface="Times New Roman"/>
              </a:rPr>
              <a:t>,</a:t>
            </a:r>
            <a:r>
              <a:rPr dirty="0" sz="1000" spc="-3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then</a:t>
            </a:r>
            <a:r>
              <a:rPr dirty="0" sz="1000" spc="-40" i="1">
                <a:latin typeface="Times New Roman"/>
                <a:cs typeface="Times New Roman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3</a:t>
            </a:r>
            <a:r>
              <a:rPr dirty="0" baseline="-11904" sz="1050" spc="127">
                <a:latin typeface="Verdana"/>
                <a:cs typeface="Verdan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-5" b="0" i="1">
                <a:latin typeface="Bookman Old Style"/>
                <a:cs typeface="Bookman Old Style"/>
              </a:rPr>
              <a:t>λC</a:t>
            </a:r>
            <a:r>
              <a:rPr dirty="0" baseline="-11904" sz="1050" spc="-7">
                <a:latin typeface="Verdana"/>
                <a:cs typeface="Verdana"/>
              </a:rPr>
              <a:t>1</a:t>
            </a:r>
            <a:r>
              <a:rPr dirty="0" baseline="-11904" sz="1050" spc="-142">
                <a:latin typeface="Verdana"/>
                <a:cs typeface="Verdana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15">
                <a:latin typeface="Tahoma"/>
                <a:cs typeface="Tahoma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µC</a:t>
            </a:r>
            <a:r>
              <a:rPr dirty="0" baseline="-11904" sz="1050" spc="-22">
                <a:latin typeface="Verdana"/>
                <a:cs typeface="Verdana"/>
              </a:rPr>
              <a:t>2</a:t>
            </a:r>
            <a:r>
              <a:rPr dirty="0" baseline="-11904" sz="1050" spc="-284">
                <a:latin typeface="Verdana"/>
                <a:cs typeface="Verdana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,</a:t>
            </a:r>
            <a:r>
              <a:rPr dirty="0" sz="1000" spc="-35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where</a:t>
            </a:r>
            <a:r>
              <a:rPr dirty="0" sz="1000" spc="-35" i="1">
                <a:latin typeface="Times New Roman"/>
                <a:cs typeface="Times New Roman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µ</a:t>
            </a:r>
            <a:r>
              <a:rPr dirty="0" sz="1000" spc="-2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60" b="0" i="1">
                <a:latin typeface="Bookman Old Style"/>
                <a:cs typeface="Bookman Old Style"/>
              </a:rPr>
              <a:t>k/</a:t>
            </a:r>
            <a:r>
              <a:rPr dirty="0" sz="1000" spc="-60">
                <a:latin typeface="Tahoma"/>
                <a:cs typeface="Tahoma"/>
              </a:rPr>
              <a:t>(</a:t>
            </a:r>
            <a:r>
              <a:rPr dirty="0" sz="1000" spc="-60" b="0" i="1">
                <a:latin typeface="Bookman Old Style"/>
                <a:cs typeface="Bookman Old Style"/>
              </a:rPr>
              <a:t>k</a:t>
            </a:r>
            <a:r>
              <a:rPr dirty="0" sz="1000" spc="-170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215">
                <a:latin typeface="Lucida Sans Unicode"/>
                <a:cs typeface="Lucida Sans Unicode"/>
              </a:rPr>
              <a:t> </a:t>
            </a:r>
            <a:r>
              <a:rPr dirty="0" sz="1000" spc="-165">
                <a:latin typeface="Tahoma"/>
                <a:cs typeface="Tahoma"/>
              </a:rPr>
              <a:t>1)  </a:t>
            </a:r>
            <a:r>
              <a:rPr dirty="0" sz="1000" i="1">
                <a:latin typeface="Times New Roman"/>
                <a:cs typeface="Times New Roman"/>
              </a:rPr>
              <a:t>and</a:t>
            </a:r>
            <a:r>
              <a:rPr dirty="0" sz="1000" spc="-35" i="1">
                <a:latin typeface="Times New Roman"/>
                <a:cs typeface="Times New Roman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λ</a:t>
            </a:r>
            <a:r>
              <a:rPr dirty="0" sz="1000" spc="-4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65">
                <a:latin typeface="Tahoma"/>
                <a:cs typeface="Tahoma"/>
              </a:rPr>
              <a:t> </a:t>
            </a:r>
            <a:r>
              <a:rPr dirty="0" sz="1000" spc="-5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 b="0" i="1">
                <a:latin typeface="Bookman Old Style"/>
                <a:cs typeface="Bookman Old Style"/>
              </a:rPr>
              <a:t>/</a:t>
            </a:r>
            <a:r>
              <a:rPr dirty="0" sz="1000" spc="-50">
                <a:latin typeface="Tahoma"/>
                <a:cs typeface="Tahoma"/>
              </a:rPr>
              <a:t>(</a:t>
            </a:r>
            <a:r>
              <a:rPr dirty="0" sz="1000" spc="-50" b="0" i="1">
                <a:latin typeface="Bookman Old Style"/>
                <a:cs typeface="Bookman Old Style"/>
              </a:rPr>
              <a:t>k</a:t>
            </a:r>
            <a:r>
              <a:rPr dirty="0" sz="1000" spc="-70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10">
                <a:latin typeface="Lucida Sans Unicode"/>
                <a:cs typeface="Lucida Sans Unicode"/>
              </a:rPr>
              <a:t> </a:t>
            </a:r>
            <a:r>
              <a:rPr dirty="0" sz="1000" spc="-15">
                <a:latin typeface="Tahoma"/>
                <a:cs typeface="Tahoma"/>
              </a:rPr>
              <a:t>1)</a:t>
            </a:r>
            <a:r>
              <a:rPr dirty="0" sz="1000" spc="-15" i="1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1267427" y="8215884"/>
            <a:ext cx="484124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Proof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0">
                <a:latin typeface="Times New Roman"/>
                <a:cs typeface="Times New Roman"/>
              </a:rPr>
              <a:t>We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have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1</a:t>
            </a:r>
            <a:r>
              <a:rPr dirty="0" baseline="-11904" sz="1050" spc="-284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(</a:t>
            </a:r>
            <a:r>
              <a:rPr dirty="0" sz="1000" spc="-40" b="0" i="1">
                <a:latin typeface="Bookman Old Style"/>
                <a:cs typeface="Bookman Old Style"/>
              </a:rPr>
              <a:t>a,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55" b="0" i="1">
                <a:latin typeface="Bookman Old Style"/>
                <a:cs typeface="Bookman Old Style"/>
              </a:rPr>
              <a:t>b</a:t>
            </a:r>
            <a:r>
              <a:rPr dirty="0" sz="1000" spc="-55">
                <a:latin typeface="Tahoma"/>
                <a:cs typeface="Tahoma"/>
              </a:rPr>
              <a:t>)</a:t>
            </a:r>
            <a:r>
              <a:rPr dirty="0" sz="1000" spc="-55" b="0" i="1">
                <a:latin typeface="Bookman Old Style"/>
                <a:cs typeface="Bookman Old Style"/>
              </a:rPr>
              <a:t>/C</a:t>
            </a:r>
            <a:r>
              <a:rPr dirty="0" baseline="-11904" sz="1050" spc="-82">
                <a:latin typeface="Verdana"/>
                <a:cs typeface="Verdana"/>
              </a:rPr>
              <a:t>2</a:t>
            </a:r>
            <a:r>
              <a:rPr dirty="0" sz="1000" spc="-55">
                <a:latin typeface="Tahoma"/>
                <a:cs typeface="Tahoma"/>
              </a:rPr>
              <a:t>(</a:t>
            </a:r>
            <a:r>
              <a:rPr dirty="0" sz="1000" spc="-55" b="0" i="1">
                <a:latin typeface="Bookman Old Style"/>
                <a:cs typeface="Bookman Old Style"/>
              </a:rPr>
              <a:t>a,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85" b="0" i="1">
                <a:latin typeface="Bookman Old Style"/>
                <a:cs typeface="Bookman Old Style"/>
              </a:rPr>
              <a:t>b</a:t>
            </a:r>
            <a:r>
              <a:rPr dirty="0" sz="1000" spc="-85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30" b="0" i="1">
                <a:latin typeface="Bookman Old Style"/>
                <a:cs typeface="Bookman Old Style"/>
              </a:rPr>
              <a:t>k</a:t>
            </a:r>
            <a:r>
              <a:rPr dirty="0" sz="1000" spc="-30">
                <a:latin typeface="Times New Roman"/>
                <a:cs typeface="Times New Roman"/>
              </a:rPr>
              <a:t>.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So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1</a:t>
            </a:r>
            <a:r>
              <a:rPr dirty="0" baseline="-11904" sz="1050" spc="-284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(</a:t>
            </a:r>
            <a:r>
              <a:rPr dirty="0" sz="1000" spc="-40" b="0" i="1">
                <a:latin typeface="Bookman Old Style"/>
                <a:cs typeface="Bookman Old Style"/>
              </a:rPr>
              <a:t>a,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85" b="0" i="1">
                <a:latin typeface="Bookman Old Style"/>
                <a:cs typeface="Bookman Old Style"/>
              </a:rPr>
              <a:t>b</a:t>
            </a:r>
            <a:r>
              <a:rPr dirty="0" sz="1000" spc="-85">
                <a:latin typeface="Tahoma"/>
                <a:cs typeface="Tahoma"/>
              </a:rPr>
              <a:t>)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0" b="0" i="1">
                <a:latin typeface="Bookman Old Style"/>
                <a:cs typeface="Bookman Old Style"/>
              </a:rPr>
              <a:t>kC</a:t>
            </a:r>
            <a:r>
              <a:rPr dirty="0" baseline="-11904" sz="1050" spc="-60">
                <a:latin typeface="Verdana"/>
                <a:cs typeface="Verdana"/>
              </a:rPr>
              <a:t>2</a:t>
            </a:r>
            <a:r>
              <a:rPr dirty="0" baseline="-11904" sz="1050" spc="-284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(</a:t>
            </a:r>
            <a:r>
              <a:rPr dirty="0" sz="1000" spc="-40" b="0" i="1">
                <a:latin typeface="Bookman Old Style"/>
                <a:cs typeface="Bookman Old Style"/>
              </a:rPr>
              <a:t>a,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85" b="0" i="1">
                <a:latin typeface="Bookman Old Style"/>
                <a:cs typeface="Bookman Old Style"/>
              </a:rPr>
              <a:t>b</a:t>
            </a:r>
            <a:r>
              <a:rPr dirty="0" sz="1000" spc="-85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.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Thus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3</a:t>
            </a:r>
            <a:r>
              <a:rPr dirty="0" baseline="-11904" sz="1050" spc="127">
                <a:latin typeface="Verdana"/>
                <a:cs typeface="Verdan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5" b="0" i="1">
                <a:latin typeface="Bookman Old Style"/>
                <a:cs typeface="Bookman Old Style"/>
              </a:rPr>
              <a:t>λC</a:t>
            </a:r>
            <a:r>
              <a:rPr dirty="0" baseline="-11904" sz="1050" spc="-7">
                <a:latin typeface="Verdana"/>
                <a:cs typeface="Verdana"/>
              </a:rPr>
              <a:t>1</a:t>
            </a:r>
            <a:r>
              <a:rPr dirty="0" baseline="-11904" sz="1050" spc="37">
                <a:latin typeface="Verdana"/>
                <a:cs typeface="Verdana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µC</a:t>
            </a:r>
            <a:r>
              <a:rPr dirty="0" baseline="-11904" sz="1050" spc="-22">
                <a:latin typeface="Verdana"/>
                <a:cs typeface="Verdana"/>
              </a:rPr>
              <a:t>2</a:t>
            </a:r>
            <a:r>
              <a:rPr dirty="0" baseline="-11904" sz="1050" spc="-284">
                <a:latin typeface="Verdana"/>
                <a:cs typeface="Verdan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1267428" y="8369808"/>
            <a:ext cx="5055870" cy="390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dirty="0" sz="1000" spc="-5">
                <a:latin typeface="Times New Roman"/>
                <a:cs typeface="Times New Roman"/>
              </a:rPr>
              <a:t>Note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for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above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statement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true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need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condition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hold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for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3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on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3</a:t>
            </a:r>
            <a:r>
              <a:rPr dirty="0" baseline="-11904" sz="1050" spc="44">
                <a:latin typeface="Verdana"/>
                <a:cs typeface="Verdan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because  3 points determine a </a:t>
            </a:r>
            <a:r>
              <a:rPr dirty="0" sz="1000">
                <a:latin typeface="Times New Roman"/>
                <a:cs typeface="Times New Roman"/>
              </a:rPr>
              <a:t>unique </a:t>
            </a:r>
            <a:r>
              <a:rPr dirty="0" sz="1000" spc="-5">
                <a:latin typeface="Times New Roman"/>
                <a:cs typeface="Times New Roman"/>
              </a:rPr>
              <a:t>circle, i.e.  if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r>
              <a:rPr dirty="0" baseline="-11904" sz="1050" spc="-15">
                <a:latin typeface="Verdana"/>
                <a:cs typeface="Verdana"/>
              </a:rPr>
              <a:t>1</a:t>
            </a:r>
            <a:r>
              <a:rPr dirty="0" sz="1000" spc="-10">
                <a:latin typeface="Tahoma"/>
                <a:cs typeface="Tahoma"/>
              </a:rPr>
              <a:t>(</a:t>
            </a:r>
            <a:r>
              <a:rPr dirty="0" sz="1000" spc="-10" b="0" i="1">
                <a:latin typeface="Bookman Old Style"/>
                <a:cs typeface="Bookman Old Style"/>
              </a:rPr>
              <a:t>a</a:t>
            </a:r>
            <a:r>
              <a:rPr dirty="0" baseline="-11904" sz="1050" spc="-15" i="1">
                <a:latin typeface="Mathcad UniMath"/>
                <a:cs typeface="Mathcad UniMath"/>
              </a:rPr>
              <a:t>i</a:t>
            </a:r>
            <a:r>
              <a:rPr dirty="0" sz="1000" spc="-10" b="0" i="1">
                <a:latin typeface="Bookman Old Style"/>
                <a:cs typeface="Bookman Old Style"/>
              </a:rPr>
              <a:t>, </a:t>
            </a:r>
            <a:r>
              <a:rPr dirty="0" sz="1000" spc="-45" b="0" i="1">
                <a:latin typeface="Bookman Old Style"/>
                <a:cs typeface="Bookman Old Style"/>
              </a:rPr>
              <a:t>b</a:t>
            </a:r>
            <a:r>
              <a:rPr dirty="0" baseline="-11904" sz="1050" spc="-67" i="1">
                <a:latin typeface="Mathcad UniMath"/>
                <a:cs typeface="Mathcad UniMath"/>
              </a:rPr>
              <a:t>i</a:t>
            </a:r>
            <a:r>
              <a:rPr dirty="0" sz="1000" spc="-45">
                <a:latin typeface="Tahoma"/>
                <a:cs typeface="Tahoma"/>
              </a:rPr>
              <a:t>)</a:t>
            </a:r>
            <a:r>
              <a:rPr dirty="0" sz="1000" spc="-45" b="0" i="1">
                <a:latin typeface="Bookman Old Style"/>
                <a:cs typeface="Bookman Old Style"/>
              </a:rPr>
              <a:t>/C</a:t>
            </a:r>
            <a:r>
              <a:rPr dirty="0" baseline="-11904" sz="1050" spc="-67">
                <a:latin typeface="Verdana"/>
                <a:cs typeface="Verdana"/>
              </a:rPr>
              <a:t>2 </a:t>
            </a:r>
            <a:r>
              <a:rPr dirty="0" sz="1000" spc="-10">
                <a:latin typeface="Tahoma"/>
                <a:cs typeface="Tahoma"/>
              </a:rPr>
              <a:t>(</a:t>
            </a:r>
            <a:r>
              <a:rPr dirty="0" sz="1000" spc="-10" b="0" i="1">
                <a:latin typeface="Bookman Old Style"/>
                <a:cs typeface="Bookman Old Style"/>
              </a:rPr>
              <a:t>a</a:t>
            </a:r>
            <a:r>
              <a:rPr dirty="0" baseline="-11904" sz="1050" spc="-15" i="1">
                <a:latin typeface="Mathcad UniMath"/>
                <a:cs typeface="Mathcad UniMath"/>
              </a:rPr>
              <a:t>i</a:t>
            </a:r>
            <a:r>
              <a:rPr dirty="0" sz="1000" spc="-10" b="0" i="1">
                <a:latin typeface="Bookman Old Style"/>
                <a:cs typeface="Bookman Old Style"/>
              </a:rPr>
              <a:t>, </a:t>
            </a:r>
            <a:r>
              <a:rPr dirty="0" sz="1000" spc="-30" b="0" i="1">
                <a:latin typeface="Bookman Old Style"/>
                <a:cs typeface="Bookman Old Style"/>
              </a:rPr>
              <a:t>b</a:t>
            </a:r>
            <a:r>
              <a:rPr dirty="0" baseline="-11904" sz="1050" spc="-44" i="1">
                <a:latin typeface="Mathcad UniMath"/>
                <a:cs typeface="Mathcad UniMath"/>
              </a:rPr>
              <a:t>i</a:t>
            </a:r>
            <a:r>
              <a:rPr dirty="0" sz="1000" spc="-30">
                <a:latin typeface="Tahoma"/>
                <a:cs typeface="Tahoma"/>
              </a:rPr>
              <a:t>)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85" b="0" i="1">
                <a:latin typeface="Bookman Old Style"/>
                <a:cs typeface="Bookman Old Style"/>
              </a:rPr>
              <a:t>k  </a:t>
            </a:r>
            <a:r>
              <a:rPr dirty="0" sz="1000">
                <a:latin typeface="Times New Roman"/>
                <a:cs typeface="Times New Roman"/>
              </a:rPr>
              <a:t>for </a:t>
            </a:r>
            <a:r>
              <a:rPr dirty="0" sz="1000" spc="-5">
                <a:latin typeface="Times New Roman"/>
                <a:cs typeface="Times New Roman"/>
              </a:rPr>
              <a:t>3 distinct points </a:t>
            </a:r>
            <a:r>
              <a:rPr dirty="0" sz="1000" spc="-10">
                <a:latin typeface="Tahoma"/>
                <a:cs typeface="Tahoma"/>
              </a:rPr>
              <a:t>(</a:t>
            </a:r>
            <a:r>
              <a:rPr dirty="0" sz="1000" spc="-10" b="0" i="1">
                <a:latin typeface="Bookman Old Style"/>
                <a:cs typeface="Bookman Old Style"/>
              </a:rPr>
              <a:t>a</a:t>
            </a:r>
            <a:r>
              <a:rPr dirty="0" baseline="-11904" sz="1050" spc="-15" i="1">
                <a:latin typeface="Mathcad UniMath"/>
                <a:cs typeface="Mathcad UniMath"/>
              </a:rPr>
              <a:t>i</a:t>
            </a:r>
            <a:r>
              <a:rPr dirty="0" sz="1000" spc="-10" b="0" i="1">
                <a:latin typeface="Bookman Old Style"/>
                <a:cs typeface="Bookman Old Style"/>
              </a:rPr>
              <a:t>,</a:t>
            </a:r>
            <a:r>
              <a:rPr dirty="0" sz="1000" spc="245" b="0" i="1">
                <a:latin typeface="Bookman Old Style"/>
                <a:cs typeface="Bookman Old Style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b</a:t>
            </a:r>
            <a:r>
              <a:rPr dirty="0" baseline="-11904" sz="1050" spc="-37" i="1">
                <a:latin typeface="Mathcad UniMath"/>
                <a:cs typeface="Mathcad UniMath"/>
              </a:rPr>
              <a:t>i</a:t>
            </a:r>
            <a:r>
              <a:rPr dirty="0" sz="1000" spc="-25">
                <a:latin typeface="Tahoma"/>
                <a:cs typeface="Tahoma"/>
              </a:rPr>
              <a:t>)</a:t>
            </a:r>
            <a:r>
              <a:rPr dirty="0" sz="1000" spc="-25"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1267418" y="8763001"/>
            <a:ext cx="442531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60" b="0" i="1">
                <a:latin typeface="Bookman Old Style"/>
                <a:cs typeface="Bookman Old Style"/>
              </a:rPr>
              <a:t>i</a:t>
            </a:r>
            <a:r>
              <a:rPr dirty="0" sz="1000" spc="-1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1</a:t>
            </a:r>
            <a:r>
              <a:rPr dirty="0" sz="1000" spc="-35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35">
                <a:latin typeface="Tahoma"/>
                <a:cs typeface="Tahoma"/>
              </a:rPr>
              <a:t>2</a:t>
            </a:r>
            <a:r>
              <a:rPr dirty="0" sz="1000" spc="-35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Tahoma"/>
                <a:cs typeface="Tahoma"/>
              </a:rPr>
              <a:t>3</a:t>
            </a:r>
            <a:r>
              <a:rPr dirty="0" sz="1000" spc="-25">
                <a:latin typeface="Times New Roman"/>
                <a:cs typeface="Times New Roman"/>
              </a:rPr>
              <a:t>,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then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3</a:t>
            </a:r>
            <a:r>
              <a:rPr dirty="0" baseline="-11904" sz="1050" spc="82">
                <a:latin typeface="Verdana"/>
                <a:cs typeface="Verdan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above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 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circumcircle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triangle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whose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vertices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 spc="-10">
                <a:latin typeface="Tahoma"/>
                <a:cs typeface="Tahoma"/>
              </a:rPr>
              <a:t>(</a:t>
            </a:r>
            <a:r>
              <a:rPr dirty="0" sz="1000" spc="-10" b="0" i="1">
                <a:latin typeface="Bookman Old Style"/>
                <a:cs typeface="Bookman Old Style"/>
              </a:rPr>
              <a:t>a</a:t>
            </a:r>
            <a:r>
              <a:rPr dirty="0" baseline="-11904" sz="1050" spc="-15" i="1">
                <a:latin typeface="Mathcad UniMath"/>
                <a:cs typeface="Mathcad UniMath"/>
              </a:rPr>
              <a:t>i</a:t>
            </a:r>
            <a:r>
              <a:rPr dirty="0" sz="1000" spc="-10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b</a:t>
            </a:r>
            <a:r>
              <a:rPr dirty="0" baseline="-11904" sz="1050" spc="-37" i="1">
                <a:latin typeface="Mathcad UniMath"/>
                <a:cs typeface="Mathcad UniMath"/>
              </a:rPr>
              <a:t>i</a:t>
            </a:r>
            <a:r>
              <a:rPr dirty="0" sz="1000" spc="-25">
                <a:latin typeface="Tahoma"/>
                <a:cs typeface="Tahoma"/>
              </a:rPr>
              <a:t>)</a:t>
            </a:r>
            <a:r>
              <a:rPr dirty="0" sz="1000" spc="-2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99763" y="8609736"/>
            <a:ext cx="54863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116171" y="8609736"/>
            <a:ext cx="54863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67457" y="762000"/>
            <a:ext cx="5057775" cy="137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tabLst>
                <a:tab pos="4914900" algn="l"/>
              </a:tabLst>
            </a:pPr>
            <a:r>
              <a:rPr dirty="0" sz="1000">
                <a:latin typeface="Times New Roman"/>
                <a:cs typeface="Times New Roman"/>
              </a:rPr>
              <a:t>7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>
                <a:latin typeface="Times New Roman"/>
                <a:cs typeface="Times New Roman"/>
              </a:rPr>
              <a:t>2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</a:t>
            </a:r>
            <a:r>
              <a:rPr dirty="0" sz="1000" spc="-45">
                <a:latin typeface="Times New Roman"/>
                <a:cs typeface="Times New Roman"/>
              </a:rPr>
              <a:t>O</a:t>
            </a:r>
            <a:r>
              <a:rPr dirty="0" sz="1000" spc="-5">
                <a:latin typeface="Times New Roman"/>
                <a:cs typeface="Times New Roman"/>
              </a:rPr>
              <a:t>AXAL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</a:t>
            </a:r>
            <a:r>
              <a:rPr dirty="0" sz="1000" spc="-5">
                <a:latin typeface="Times New Roman"/>
                <a:cs typeface="Times New Roman"/>
              </a:rPr>
              <a:t>I</a:t>
            </a:r>
            <a:r>
              <a:rPr dirty="0" sz="1000" spc="-10">
                <a:latin typeface="Times New Roman"/>
                <a:cs typeface="Times New Roman"/>
              </a:rPr>
              <a:t>RC</a:t>
            </a:r>
            <a:r>
              <a:rPr dirty="0" sz="1000" spc="-5">
                <a:latin typeface="Times New Roman"/>
                <a:cs typeface="Times New Roman"/>
              </a:rPr>
              <a:t>LES </a:t>
            </a:r>
            <a:r>
              <a:rPr dirty="0" sz="1000">
                <a:latin typeface="Times New Roman"/>
                <a:cs typeface="Times New Roman"/>
              </a:rPr>
              <a:t>	</a:t>
            </a:r>
            <a:r>
              <a:rPr dirty="0" sz="1000">
                <a:latin typeface="Times New Roman"/>
                <a:cs typeface="Times New Roman"/>
              </a:rPr>
              <a:t>6</a:t>
            </a:r>
            <a:r>
              <a:rPr dirty="0" sz="1000" spc="-5">
                <a:latin typeface="Times New Roman"/>
                <a:cs typeface="Times New Roman"/>
              </a:rPr>
              <a:t>3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Example </a:t>
            </a:r>
            <a:r>
              <a:rPr dirty="0" sz="1000" b="1">
                <a:latin typeface="Times New Roman"/>
                <a:cs typeface="Times New Roman"/>
              </a:rPr>
              <a:t>7.1 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2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10">
                <a:latin typeface="Times New Roman"/>
                <a:cs typeface="Times New Roman"/>
              </a:rPr>
              <a:t>two </a:t>
            </a:r>
            <a:r>
              <a:rPr dirty="0" sz="1000" spc="-5">
                <a:latin typeface="Times New Roman"/>
                <a:cs typeface="Times New Roman"/>
              </a:rPr>
              <a:t>circles tangent at a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105" b="0" i="1">
                <a:latin typeface="Bookman Old Style"/>
                <a:cs typeface="Bookman Old Style"/>
              </a:rPr>
              <a:t>M </a:t>
            </a:r>
            <a:r>
              <a:rPr dirty="0" sz="1000" spc="-5">
                <a:latin typeface="Times New Roman"/>
                <a:cs typeface="Times New Roman"/>
              </a:rPr>
              <a:t>. If </a:t>
            </a:r>
            <a:r>
              <a:rPr dirty="0" sz="1000" spc="45" b="0" i="1">
                <a:latin typeface="Bookman Old Style"/>
                <a:cs typeface="Bookman Old Style"/>
              </a:rPr>
              <a:t>A</a:t>
            </a:r>
            <a:r>
              <a:rPr dirty="0" sz="1000" spc="-14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>
                <a:latin typeface="Times New Roman"/>
                <a:cs typeface="Times New Roman"/>
              </a:rPr>
              <a:t>point on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r>
              <a:rPr dirty="0" baseline="-11904" sz="1050" spc="-15">
                <a:latin typeface="Verdana"/>
                <a:cs typeface="Verdana"/>
              </a:rPr>
              <a:t>1</a:t>
            </a:r>
            <a:r>
              <a:rPr dirty="0" sz="1000" spc="-1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with </a:t>
            </a:r>
            <a:r>
              <a:rPr dirty="0" sz="1000" spc="40" b="0" i="1">
                <a:latin typeface="Bookman Old Style"/>
                <a:cs typeface="Bookman Old Style"/>
              </a:rPr>
              <a:t>AP</a:t>
            </a:r>
            <a:endParaRPr sz="1000">
              <a:latin typeface="Bookman Old Style"/>
              <a:cs typeface="Bookman Old Style"/>
            </a:endParaRPr>
          </a:p>
          <a:p>
            <a:pPr algn="just" marL="12700">
              <a:lnSpc>
                <a:spcPct val="100000"/>
              </a:lnSpc>
              <a:spcBef>
                <a:spcPts val="225"/>
              </a:spcBef>
            </a:pPr>
            <a:r>
              <a:rPr dirty="0" sz="1000" spc="-5">
                <a:latin typeface="Times New Roman"/>
                <a:cs typeface="Times New Roman"/>
              </a:rPr>
              <a:t>as the tangent to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r>
              <a:rPr dirty="0" baseline="-11904" sz="1050" spc="-15">
                <a:latin typeface="Verdana"/>
                <a:cs typeface="Verdana"/>
              </a:rPr>
              <a:t>2</a:t>
            </a:r>
            <a:r>
              <a:rPr dirty="0" sz="1000" spc="-1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then </a:t>
            </a:r>
            <a:r>
              <a:rPr dirty="0" sz="1000" spc="30" b="0" i="1">
                <a:latin typeface="Bookman Old Style"/>
                <a:cs typeface="Bookman Old Style"/>
              </a:rPr>
              <a:t>AP/AM </a:t>
            </a:r>
            <a:r>
              <a:rPr dirty="0" sz="1000" spc="-5">
                <a:latin typeface="Times New Roman"/>
                <a:cs typeface="Times New Roman"/>
              </a:rPr>
              <a:t>is a constant as </a:t>
            </a:r>
            <a:r>
              <a:rPr dirty="0" sz="1000" spc="45" b="0" i="1">
                <a:latin typeface="Bookman Old Style"/>
                <a:cs typeface="Bookman Old Style"/>
              </a:rPr>
              <a:t>A </a:t>
            </a:r>
            <a:r>
              <a:rPr dirty="0" sz="1000" spc="-10">
                <a:latin typeface="Times New Roman"/>
                <a:cs typeface="Times New Roman"/>
              </a:rPr>
              <a:t>varies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1</a:t>
            </a:r>
            <a:r>
              <a:rPr dirty="0" baseline="-11904" sz="1050" spc="-345">
                <a:latin typeface="Verdana"/>
                <a:cs typeface="Verdan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500"/>
              </a:lnSpc>
              <a:spcBef>
                <a:spcPts val="990"/>
              </a:spcBef>
            </a:pPr>
            <a:r>
              <a:rPr dirty="0" sz="1000" spc="-5" b="1">
                <a:latin typeface="Times New Roman"/>
                <a:cs typeface="Times New Roman"/>
              </a:rPr>
              <a:t>Solution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Regard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spc="3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as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0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radius.</a:t>
            </a:r>
            <a:r>
              <a:rPr dirty="0" sz="1000" spc="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Then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3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circles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C</a:t>
            </a:r>
            <a:r>
              <a:rPr dirty="0" baseline="-11904" sz="1050" spc="-22">
                <a:latin typeface="Verdana"/>
                <a:cs typeface="Verdana"/>
              </a:rPr>
              <a:t>1</a:t>
            </a:r>
            <a:r>
              <a:rPr dirty="0" sz="1000" spc="-15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65" b="0" i="1">
                <a:latin typeface="Bookman Old Style"/>
                <a:cs typeface="Bookman Old Style"/>
              </a:rPr>
              <a:t>M,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2</a:t>
            </a:r>
            <a:r>
              <a:rPr dirty="0" baseline="-11904" sz="1050" spc="44">
                <a:latin typeface="Verdana"/>
                <a:cs typeface="Verdan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coaxal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with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tangent  at </a:t>
            </a:r>
            <a:r>
              <a:rPr dirty="0" sz="1000" spc="105" b="0" i="1">
                <a:latin typeface="Bookman Old Style"/>
                <a:cs typeface="Bookman Old Style"/>
              </a:rPr>
              <a:t>M </a:t>
            </a:r>
            <a:r>
              <a:rPr dirty="0" sz="1000" spc="-5">
                <a:latin typeface="Times New Roman"/>
                <a:cs typeface="Times New Roman"/>
              </a:rPr>
              <a:t>the radical axis. Thus, </a:t>
            </a:r>
            <a:r>
              <a:rPr dirty="0" sz="1000" spc="30" b="0" i="1">
                <a:latin typeface="Bookman Old Style"/>
                <a:cs typeface="Bookman Old Style"/>
              </a:rPr>
              <a:t>AP/AM </a:t>
            </a:r>
            <a:r>
              <a:rPr dirty="0" sz="1000" spc="-5">
                <a:latin typeface="Times New Roman"/>
                <a:cs typeface="Times New Roman"/>
              </a:rPr>
              <a:t>is the ratio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powers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45" b="0" i="1">
                <a:latin typeface="Bookman Old Style"/>
                <a:cs typeface="Bookman Old Style"/>
              </a:rPr>
              <a:t>A </a:t>
            </a:r>
            <a:r>
              <a:rPr dirty="0" sz="1000" spc="-5">
                <a:latin typeface="Times New Roman"/>
                <a:cs typeface="Times New Roman"/>
              </a:rPr>
              <a:t>with respect to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05" b="0" i="1">
                <a:latin typeface="Bookman Old Style"/>
                <a:cs typeface="Bookman Old Style"/>
              </a:rPr>
              <a:t>M  </a:t>
            </a:r>
            <a:r>
              <a:rPr dirty="0" sz="1000" spc="-5">
                <a:latin typeface="Times New Roman"/>
                <a:cs typeface="Times New Roman"/>
              </a:rPr>
              <a:t>which is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constant.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07510" y="22915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90159" y="2352546"/>
            <a:ext cx="89535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-120">
                <a:latin typeface="Verdana"/>
                <a:cs typeface="Verdana"/>
              </a:rPr>
              <a:t>.</a:t>
            </a:r>
            <a:r>
              <a:rPr dirty="0" baseline="-22222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65776" y="24257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38342" y="2451606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23102" y="248361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10913" y="2515616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00242" y="2549143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94149" y="2582674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89576" y="2617723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88053" y="26786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988053" y="2683237"/>
            <a:ext cx="514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92621" y="27487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97196" y="27792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06338" y="28127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18533" y="28462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27676" y="28706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38342" y="28935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58156" y="29285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82539" y="29605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25213" y="30108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10556" y="30748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31545" y="3140412"/>
            <a:ext cx="711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676899" y="30764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762242" y="30123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812536" y="29544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833872" y="29209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027419" y="29773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998462" y="2948379"/>
            <a:ext cx="118110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4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54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190490" y="30748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425182" y="30763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556250" y="30123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594350" y="29803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638542" y="29300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673596" y="28752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708650" y="27868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716270" y="27517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720839" y="27167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720839" y="2686248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720839" y="2651199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716270" y="2616145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710173" y="2581092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699502" y="2547565"/>
            <a:ext cx="590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685790" y="2514039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670550" y="248203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659879" y="24652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646162" y="24439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611113" y="24012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207248" y="2288485"/>
            <a:ext cx="2705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50">
                <a:latin typeface="Verdana"/>
                <a:cs typeface="Verdana"/>
              </a:rPr>
              <a:t> </a:t>
            </a:r>
            <a:r>
              <a:rPr dirty="0" baseline="16666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...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086856" y="2309822"/>
            <a:ext cx="51435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7665" algn="l"/>
              </a:tabLst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>
                <a:latin typeface="Verdana"/>
                <a:cs typeface="Verdana"/>
              </a:rPr>
              <a:t>	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27777" sz="750" spc="-120">
                <a:latin typeface="Verdana"/>
                <a:cs typeface="Verdana"/>
              </a:rPr>
              <a:t>.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070093" y="23509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779010" y="23479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782055" y="2376933"/>
            <a:ext cx="304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22222" sz="750" spc="-262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811013" y="2410390"/>
            <a:ext cx="1289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945122" y="2427168"/>
            <a:ext cx="9715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882639" y="2552194"/>
            <a:ext cx="293370" cy="134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4635" algn="l"/>
              </a:tabLst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-30">
                <a:latin typeface="Verdana"/>
                <a:cs typeface="Verdana"/>
              </a:rPr>
              <a:t>.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r>
              <a:rPr dirty="0" baseline="-38888" sz="75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182870" y="25810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239256" y="26130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300216" y="26496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358130" y="26816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414516" y="27151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472430" y="27471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528816" y="27807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586730" y="2815788"/>
            <a:ext cx="1657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678170" y="28675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212079" y="2206754"/>
            <a:ext cx="50673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67">
                <a:latin typeface="Verdana"/>
                <a:cs typeface="Verdana"/>
              </a:rPr>
              <a:t>.</a:t>
            </a:r>
            <a:r>
              <a:rPr dirty="0" baseline="-44444" sz="750" spc="-67">
                <a:latin typeface="Verdana"/>
                <a:cs typeface="Verdana"/>
              </a:rPr>
              <a:t>.</a:t>
            </a:r>
            <a:r>
              <a:rPr dirty="0" baseline="-38888" sz="750" spc="-67">
                <a:latin typeface="Verdana"/>
                <a:cs typeface="Verdana"/>
              </a:rPr>
              <a:t>.</a:t>
            </a:r>
            <a:r>
              <a:rPr dirty="0" baseline="-33333" sz="750" spc="-67">
                <a:latin typeface="Verdana"/>
                <a:cs typeface="Verdana"/>
              </a:rPr>
              <a:t>.</a:t>
            </a:r>
            <a:r>
              <a:rPr dirty="0" baseline="-27777" sz="750" spc="-67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...</a:t>
            </a:r>
            <a:r>
              <a:rPr dirty="0" sz="500" spc="-145">
                <a:latin typeface="Verdana"/>
                <a:cs typeface="Verdana"/>
              </a:rPr>
              <a:t> </a:t>
            </a:r>
            <a:r>
              <a:rPr dirty="0" baseline="5555" sz="750" spc="-75">
                <a:latin typeface="Verdana"/>
                <a:cs typeface="Verdana"/>
              </a:rPr>
              <a:t>.....</a:t>
            </a:r>
            <a:r>
              <a:rPr dirty="0" baseline="5555" sz="750" spc="-209">
                <a:latin typeface="Verdana"/>
                <a:cs typeface="Verdana"/>
              </a:rPr>
              <a:t> </a:t>
            </a:r>
            <a:r>
              <a:rPr dirty="0" sz="500" spc="-85">
                <a:latin typeface="Verdana"/>
                <a:cs typeface="Verdana"/>
              </a:rPr>
              <a:t>..</a:t>
            </a:r>
            <a:r>
              <a:rPr dirty="0" baseline="-5555" sz="750" spc="-127">
                <a:latin typeface="Verdana"/>
                <a:cs typeface="Verdana"/>
              </a:rPr>
              <a:t>.</a:t>
            </a:r>
            <a:r>
              <a:rPr dirty="0" baseline="-11111" sz="750" spc="-127">
                <a:latin typeface="Verdana"/>
                <a:cs typeface="Verdana"/>
              </a:rPr>
              <a:t>.</a:t>
            </a:r>
            <a:r>
              <a:rPr dirty="0" baseline="-16666" sz="750" spc="-127">
                <a:latin typeface="Verdana"/>
                <a:cs typeface="Verdana"/>
              </a:rPr>
              <a:t>.</a:t>
            </a:r>
            <a:r>
              <a:rPr dirty="0" baseline="-22222" sz="750" spc="-127">
                <a:latin typeface="Verdana"/>
                <a:cs typeface="Verdana"/>
              </a:rPr>
              <a:t>.</a:t>
            </a:r>
            <a:r>
              <a:rPr dirty="0" baseline="-27777" sz="750" spc="-127">
                <a:latin typeface="Verdana"/>
                <a:cs typeface="Verdana"/>
              </a:rPr>
              <a:t>.</a:t>
            </a:r>
            <a:r>
              <a:rPr dirty="0" baseline="-33333" sz="750" spc="-127">
                <a:latin typeface="Verdana"/>
                <a:cs typeface="Verdana"/>
              </a:rPr>
              <a:t>.</a:t>
            </a:r>
            <a:r>
              <a:rPr dirty="0" baseline="-38888" sz="750" spc="-127">
                <a:latin typeface="Verdana"/>
                <a:cs typeface="Verdana"/>
              </a:rPr>
              <a:t>.</a:t>
            </a:r>
            <a:r>
              <a:rPr dirty="0" baseline="-7936" sz="1050" spc="-127" i="1">
                <a:latin typeface="Mathcad UniMath"/>
                <a:cs typeface="Mathcad UniMath"/>
              </a:rPr>
              <a:t>P</a:t>
            </a:r>
            <a:r>
              <a:rPr dirty="0" baseline="-44444" sz="750" spc="-127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661402" y="2872685"/>
            <a:ext cx="15684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3968" sz="1050" spc="120" i="1">
                <a:latin typeface="Mathcad UniMath"/>
                <a:cs typeface="Mathcad UniMath"/>
              </a:rPr>
              <a:t>A</a:t>
            </a:r>
            <a:endParaRPr baseline="3968" sz="1050">
              <a:latin typeface="Mathcad UniMath"/>
              <a:cs typeface="Mathcad Uni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661402" y="2759389"/>
            <a:ext cx="28575" cy="4387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700" spc="-1055">
                <a:latin typeface="Lucida Sans Unicode"/>
                <a:cs typeface="Lucida Sans Unicode"/>
              </a:rPr>
              <a:t>·</a:t>
            </a:r>
            <a:endParaRPr sz="1700">
              <a:latin typeface="Lucida Sans Unicode"/>
              <a:cs typeface="Lucida Sans Unicode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655562" y="2178746"/>
            <a:ext cx="40640" cy="4387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960">
                <a:latin typeface="Lucida Sans Unicode"/>
                <a:cs typeface="Lucida Sans Unicode"/>
              </a:rPr>
              <a:t>·</a:t>
            </a:r>
            <a:endParaRPr sz="1700">
              <a:latin typeface="Lucida Sans Unicode"/>
              <a:cs typeface="Lucida Sans Unicode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853682" y="2885901"/>
            <a:ext cx="1682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11111" sz="750" spc="-127">
                <a:latin typeface="Verdana"/>
                <a:cs typeface="Verdana"/>
              </a:rPr>
              <a:t>. </a:t>
            </a:r>
            <a:r>
              <a:rPr dirty="0" baseline="-11111" sz="750" spc="-44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868922" y="2853898"/>
            <a:ext cx="13335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45">
                <a:latin typeface="Verdana"/>
                <a:cs typeface="Verdana"/>
              </a:rPr>
              <a:t>..</a:t>
            </a:r>
            <a:r>
              <a:rPr dirty="0" sz="500" spc="-85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881116" y="2844745"/>
            <a:ext cx="1060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30">
                <a:latin typeface="Verdana"/>
                <a:cs typeface="Verdana"/>
              </a:rPr>
              <a:t>.</a:t>
            </a:r>
            <a:r>
              <a:rPr dirty="0" baseline="5555" sz="750" spc="11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890259" y="2812743"/>
            <a:ext cx="831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135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902453" y="2754815"/>
            <a:ext cx="63500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902453" y="27334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900930" y="2716738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284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902453" y="2657789"/>
            <a:ext cx="158750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-15873" sz="1050" spc="75" i="1">
                <a:latin typeface="Mathcad UniMath"/>
                <a:cs typeface="Mathcad UniMath"/>
              </a:rPr>
              <a:t>M</a:t>
            </a:r>
            <a:endParaRPr baseline="-15873" sz="1050">
              <a:latin typeface="Mathcad UniMath"/>
              <a:cs typeface="Mathcad UniMath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897879" y="2632895"/>
            <a:ext cx="558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891782" y="2587243"/>
            <a:ext cx="6667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871972" y="2552126"/>
            <a:ext cx="10287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195">
                <a:latin typeface="Verdana"/>
                <a:cs typeface="Verdana"/>
              </a:rPr>
              <a:t>.</a:t>
            </a:r>
            <a:r>
              <a:rPr dirty="0" baseline="5555" sz="750" spc="-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858256" y="2518609"/>
            <a:ext cx="26606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 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baseline="-22222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    </a:t>
            </a:r>
            <a:r>
              <a:rPr dirty="0" sz="500" spc="-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841493" y="2486592"/>
            <a:ext cx="1606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830821" y="2456112"/>
            <a:ext cx="23114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 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22222" sz="750" spc="-127">
                <a:latin typeface="Verdana"/>
                <a:cs typeface="Verdana"/>
              </a:rPr>
              <a:t>.  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267451" y="3433507"/>
            <a:ext cx="5054600" cy="8362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6586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7.16: </a:t>
            </a:r>
            <a:r>
              <a:rPr dirty="0" sz="1000" spc="30" b="0" i="1">
                <a:latin typeface="Bookman Old Style"/>
                <a:cs typeface="Bookman Old Style"/>
              </a:rPr>
              <a:t>AP/AM </a:t>
            </a:r>
            <a:r>
              <a:rPr dirty="0" sz="1000" spc="-5">
                <a:latin typeface="Times New Roman"/>
                <a:cs typeface="Times New Roman"/>
              </a:rPr>
              <a:t>is a constant as </a:t>
            </a:r>
            <a:r>
              <a:rPr dirty="0" sz="1000" spc="45" b="0" i="1">
                <a:latin typeface="Bookman Old Style"/>
                <a:cs typeface="Bookman Old Style"/>
              </a:rPr>
              <a:t>A </a:t>
            </a:r>
            <a:r>
              <a:rPr dirty="0" sz="1000" spc="-10">
                <a:latin typeface="Times New Roman"/>
                <a:cs typeface="Times New Roman"/>
              </a:rPr>
              <a:t>varies </a:t>
            </a:r>
            <a:r>
              <a:rPr dirty="0" sz="1000">
                <a:latin typeface="Times New Roman"/>
                <a:cs typeface="Times New Roman"/>
              </a:rPr>
              <a:t>on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1</a:t>
            </a:r>
            <a:endParaRPr baseline="-11904" sz="105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19000"/>
              </a:lnSpc>
              <a:spcBef>
                <a:spcPts val="1030"/>
              </a:spcBef>
            </a:pPr>
            <a:r>
              <a:rPr dirty="0" sz="1000" spc="-5" b="1">
                <a:latin typeface="Times New Roman"/>
                <a:cs typeface="Times New Roman"/>
              </a:rPr>
              <a:t>Theorem </a:t>
            </a:r>
            <a:r>
              <a:rPr dirty="0" sz="1000" b="1">
                <a:latin typeface="Times New Roman"/>
                <a:cs typeface="Times New Roman"/>
              </a:rPr>
              <a:t>7.8 </a:t>
            </a:r>
            <a:r>
              <a:rPr dirty="0" sz="1000" spc="-5" i="1">
                <a:latin typeface="Times New Roman"/>
                <a:cs typeface="Times New Roman"/>
              </a:rPr>
              <a:t>The </a:t>
            </a:r>
            <a:r>
              <a:rPr dirty="0" sz="1000" spc="-10" i="1">
                <a:latin typeface="Times New Roman"/>
                <a:cs typeface="Times New Roman"/>
              </a:rPr>
              <a:t>three </a:t>
            </a:r>
            <a:r>
              <a:rPr dirty="0" sz="1000" spc="-5" i="1">
                <a:latin typeface="Times New Roman"/>
                <a:cs typeface="Times New Roman"/>
              </a:rPr>
              <a:t>radical axes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-10" i="1">
                <a:latin typeface="Times New Roman"/>
                <a:cs typeface="Times New Roman"/>
              </a:rPr>
              <a:t>three </a:t>
            </a:r>
            <a:r>
              <a:rPr dirty="0" sz="1000" spc="-5" i="1">
                <a:latin typeface="Times New Roman"/>
                <a:cs typeface="Times New Roman"/>
              </a:rPr>
              <a:t>non-concentric </a:t>
            </a:r>
            <a:r>
              <a:rPr dirty="0" sz="1000" spc="-10" i="1">
                <a:latin typeface="Times New Roman"/>
                <a:cs typeface="Times New Roman"/>
              </a:rPr>
              <a:t>circles </a:t>
            </a:r>
            <a:r>
              <a:rPr dirty="0" sz="1000" spc="-15" b="0" i="1">
                <a:latin typeface="Bookman Old Style"/>
                <a:cs typeface="Bookman Old Style"/>
              </a:rPr>
              <a:t>C</a:t>
            </a:r>
            <a:r>
              <a:rPr dirty="0" baseline="-11904" sz="1050" spc="-22">
                <a:latin typeface="Verdana"/>
                <a:cs typeface="Verdana"/>
              </a:rPr>
              <a:t>1</a:t>
            </a:r>
            <a:r>
              <a:rPr dirty="0" sz="1000" spc="-15" b="0" i="1">
                <a:latin typeface="Bookman Old Style"/>
                <a:cs typeface="Bookman Old Style"/>
              </a:rPr>
              <a:t>,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2 </a:t>
            </a:r>
            <a:r>
              <a:rPr dirty="0" sz="1000" spc="-25" b="0" i="1">
                <a:latin typeface="Bookman Old Style"/>
                <a:cs typeface="Bookman Old Style"/>
              </a:rPr>
              <a:t>,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r>
              <a:rPr dirty="0" baseline="-11904" sz="1050" spc="-15">
                <a:latin typeface="Verdana"/>
                <a:cs typeface="Verdana"/>
              </a:rPr>
              <a:t>3</a:t>
            </a:r>
            <a:r>
              <a:rPr dirty="0" sz="1000" spc="-10" i="1">
                <a:latin typeface="Times New Roman"/>
                <a:cs typeface="Times New Roman"/>
              </a:rPr>
              <a:t>, </a:t>
            </a:r>
            <a:r>
              <a:rPr dirty="0" sz="1000" spc="-5" i="1">
                <a:latin typeface="Times New Roman"/>
                <a:cs typeface="Times New Roman"/>
              </a:rPr>
              <a:t>taken in pairs, </a:t>
            </a:r>
            <a:r>
              <a:rPr dirty="0" sz="1000" spc="-15" i="1">
                <a:latin typeface="Times New Roman"/>
                <a:cs typeface="Times New Roman"/>
              </a:rPr>
              <a:t>are  </a:t>
            </a:r>
            <a:r>
              <a:rPr dirty="0" sz="1000" spc="-5" i="1">
                <a:latin typeface="Times New Roman"/>
                <a:cs typeface="Times New Roman"/>
              </a:rPr>
              <a:t>either parallel </a:t>
            </a:r>
            <a:r>
              <a:rPr dirty="0" sz="1000" i="1">
                <a:latin typeface="Times New Roman"/>
                <a:cs typeface="Times New Roman"/>
              </a:rPr>
              <a:t>or</a:t>
            </a:r>
            <a:r>
              <a:rPr dirty="0" sz="1000" spc="-1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concurrent.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267451" y="4410390"/>
            <a:ext cx="50609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Proof</a:t>
            </a:r>
            <a:r>
              <a:rPr dirty="0" sz="1000" spc="-5">
                <a:latin typeface="Times New Roman"/>
                <a:cs typeface="Times New Roman"/>
              </a:rPr>
              <a:t>. 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three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radical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axes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1</a:t>
            </a:r>
            <a:r>
              <a:rPr dirty="0" baseline="-11904" sz="1050" spc="-82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80">
                <a:latin typeface="Lucida Sans Unicode"/>
                <a:cs typeface="Lucida Sans Unicode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2</a:t>
            </a:r>
            <a:r>
              <a:rPr dirty="0" baseline="-11904" sz="1050" spc="120">
                <a:latin typeface="Verdana"/>
                <a:cs typeface="Verdan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,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2</a:t>
            </a:r>
            <a:r>
              <a:rPr dirty="0" baseline="-11904" sz="1050" spc="-104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80">
                <a:latin typeface="Lucida Sans Unicode"/>
                <a:cs typeface="Lucida Sans Unicode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3</a:t>
            </a:r>
            <a:r>
              <a:rPr dirty="0" baseline="-11904" sz="1050" spc="135">
                <a:latin typeface="Verdana"/>
                <a:cs typeface="Verdan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,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3</a:t>
            </a:r>
            <a:r>
              <a:rPr dirty="0" baseline="-11904" sz="1050" spc="-104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80">
                <a:latin typeface="Lucida Sans Unicode"/>
                <a:cs typeface="Lucida Sans Unicode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C</a:t>
            </a:r>
            <a:r>
              <a:rPr dirty="0" baseline="-11904" sz="1050" spc="-52">
                <a:latin typeface="Verdana"/>
                <a:cs typeface="Verdana"/>
              </a:rPr>
              <a:t>1</a:t>
            </a:r>
            <a:r>
              <a:rPr dirty="0" baseline="-11904" sz="1050" spc="120">
                <a:latin typeface="Verdana"/>
                <a:cs typeface="Verdan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.</a:t>
            </a:r>
            <a:r>
              <a:rPr dirty="0" sz="1000" spc="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Any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point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satisfies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267451" y="4562029"/>
            <a:ext cx="5056505" cy="561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19500"/>
              </a:lnSpc>
            </a:pPr>
            <a:r>
              <a:rPr dirty="0" sz="1000" spc="-10">
                <a:latin typeface="Times New Roman"/>
                <a:cs typeface="Times New Roman"/>
              </a:rPr>
              <a:t>two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equations must satisfy the third. </a:t>
            </a:r>
            <a:r>
              <a:rPr dirty="0" sz="1000">
                <a:latin typeface="Times New Roman"/>
                <a:cs typeface="Times New Roman"/>
              </a:rPr>
              <a:t>Thus </a:t>
            </a:r>
            <a:r>
              <a:rPr dirty="0" sz="1000" spc="-5">
                <a:latin typeface="Times New Roman"/>
                <a:cs typeface="Times New Roman"/>
              </a:rPr>
              <a:t>if </a:t>
            </a:r>
            <a:r>
              <a:rPr dirty="0" sz="1000" spc="-10">
                <a:latin typeface="Times New Roman"/>
                <a:cs typeface="Times New Roman"/>
              </a:rPr>
              <a:t>two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lines intersect, then the third must  also pass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>
                <a:latin typeface="Times New Roman"/>
                <a:cs typeface="Times New Roman"/>
              </a:rPr>
              <a:t>point of </a:t>
            </a:r>
            <a:r>
              <a:rPr dirty="0" sz="1000" spc="-5">
                <a:latin typeface="Times New Roman"/>
                <a:cs typeface="Times New Roman"/>
              </a:rPr>
              <a:t>intersection, i.e., </a:t>
            </a:r>
            <a:r>
              <a:rPr dirty="0" sz="1000" spc="-10">
                <a:latin typeface="Times New Roman"/>
                <a:cs typeface="Times New Roman"/>
              </a:rPr>
              <a:t>they </a:t>
            </a:r>
            <a:r>
              <a:rPr dirty="0" sz="1000" spc="-5">
                <a:latin typeface="Times New Roman"/>
                <a:cs typeface="Times New Roman"/>
              </a:rPr>
              <a:t>are concurrent. Otherwise, </a:t>
            </a:r>
            <a:r>
              <a:rPr dirty="0" sz="1000" spc="-10">
                <a:latin typeface="Times New Roman"/>
                <a:cs typeface="Times New Roman"/>
              </a:rPr>
              <a:t>they </a:t>
            </a:r>
            <a:r>
              <a:rPr dirty="0" sz="1000" spc="-5">
                <a:latin typeface="Times New Roman"/>
                <a:cs typeface="Times New Roman"/>
              </a:rPr>
              <a:t>are pairwise  parallel.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267449" y="5234874"/>
            <a:ext cx="5055870" cy="377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dirty="0" sz="1000" spc="-5" b="1">
                <a:latin typeface="Times New Roman"/>
                <a:cs typeface="Times New Roman"/>
              </a:rPr>
              <a:t>Definition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7.5</a:t>
            </a:r>
            <a:r>
              <a:rPr dirty="0" sz="1000" spc="195" b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The</a:t>
            </a:r>
            <a:r>
              <a:rPr dirty="0" sz="1000" spc="-45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point</a:t>
            </a:r>
            <a:r>
              <a:rPr dirty="0" sz="1000" spc="-50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of</a:t>
            </a:r>
            <a:r>
              <a:rPr dirty="0" sz="1000" spc="-3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concurrence</a:t>
            </a:r>
            <a:r>
              <a:rPr dirty="0" sz="1000" spc="-60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of</a:t>
            </a:r>
            <a:r>
              <a:rPr dirty="0" sz="1000" spc="-3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the</a:t>
            </a:r>
            <a:r>
              <a:rPr dirty="0" sz="1000" spc="-4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3</a:t>
            </a:r>
            <a:r>
              <a:rPr dirty="0" sz="1000" spc="-3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radical</a:t>
            </a:r>
            <a:r>
              <a:rPr dirty="0" sz="1000" spc="-5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axes</a:t>
            </a:r>
            <a:r>
              <a:rPr dirty="0" sz="1000" spc="-40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of</a:t>
            </a:r>
            <a:r>
              <a:rPr dirty="0" sz="1000" spc="-5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3</a:t>
            </a:r>
            <a:r>
              <a:rPr dirty="0" sz="1000" spc="-30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circles</a:t>
            </a:r>
            <a:r>
              <a:rPr dirty="0" sz="1000" spc="-3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is</a:t>
            </a:r>
            <a:r>
              <a:rPr dirty="0" sz="1000" spc="-4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called</a:t>
            </a:r>
            <a:r>
              <a:rPr dirty="0" sz="1000" spc="-4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the</a:t>
            </a:r>
            <a:r>
              <a:rPr dirty="0" sz="1000" spc="-3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radical</a:t>
            </a:r>
            <a:r>
              <a:rPr dirty="0" sz="1000" spc="-50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centre 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-5" i="1">
                <a:latin typeface="Times New Roman"/>
                <a:cs typeface="Times New Roman"/>
              </a:rPr>
              <a:t>the 3</a:t>
            </a:r>
            <a:r>
              <a:rPr dirty="0" sz="1000" spc="-85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circles.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308343" y="69031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2145272" y="6131998"/>
            <a:ext cx="196215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60">
                <a:latin typeface="Verdana"/>
                <a:cs typeface="Verdana"/>
              </a:rPr>
              <a:t>..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-5555" sz="750" spc="-60">
                <a:latin typeface="Verdana"/>
                <a:cs typeface="Verdana"/>
              </a:rPr>
              <a:t>.</a:t>
            </a:r>
            <a:r>
              <a:rPr dirty="0" baseline="-11111" sz="750" spc="-60">
                <a:latin typeface="Verdana"/>
                <a:cs typeface="Verdana"/>
              </a:rPr>
              <a:t>.</a:t>
            </a:r>
            <a:r>
              <a:rPr dirty="0" baseline="-27777" sz="750" spc="-60">
                <a:latin typeface="Verdana"/>
                <a:cs typeface="Verdana"/>
              </a:rPr>
              <a:t>.</a:t>
            </a:r>
            <a:r>
              <a:rPr dirty="0" baseline="-33333" sz="750" spc="-60">
                <a:latin typeface="Verdana"/>
                <a:cs typeface="Verdana"/>
              </a:rPr>
              <a:t>.</a:t>
            </a:r>
            <a:r>
              <a:rPr dirty="0" baseline="-38888" sz="750" spc="-60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814566" y="6122855"/>
            <a:ext cx="20066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4444" sz="750" spc="-75">
                <a:latin typeface="Verdana"/>
                <a:cs typeface="Verdana"/>
              </a:rPr>
              <a:t>.</a:t>
            </a:r>
            <a:r>
              <a:rPr dirty="0" baseline="-38888" sz="750" spc="-75">
                <a:latin typeface="Verdana"/>
                <a:cs typeface="Verdana"/>
              </a:rPr>
              <a:t>.</a:t>
            </a:r>
            <a:r>
              <a:rPr dirty="0" baseline="-27777" sz="750" spc="-75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-5555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802372" y="61853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755129" y="62234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729223" y="62478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694169" y="62904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663689" y="6320975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648449" y="635145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634732" y="6383458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625589" y="6416989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1617969" y="6456612"/>
            <a:ext cx="558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614923" y="6480995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1613395" y="6511485"/>
            <a:ext cx="5270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1613395" y="65724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1617969" y="66074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1622543" y="66379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1631686" y="66715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642352" y="67050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1657592" y="67385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1674355" y="67690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1695692" y="68025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1721603" y="68345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1752083" y="68681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1791706" y="69001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1846569" y="69351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1925815" y="69671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2928609" y="6511490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922512" y="6481010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2913369" y="6447483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2899652" y="6413953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2888986" y="63971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872223" y="63712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846312" y="63408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2599426" y="6837666"/>
            <a:ext cx="1212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2771635" y="68071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2821929" y="67736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2855455" y="67416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2879843" y="67111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2899652" y="66761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2913369" y="66425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2924035" y="66090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2928609" y="65785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2928609" y="6554203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2570469" y="7034263"/>
            <a:ext cx="7683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2625332" y="71013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2690866" y="71638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2738109" y="72019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2788403" y="72354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2841743" y="72659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2914892" y="73009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3015475" y="73344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3425432" y="73360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3527543" y="73024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3600693" y="72689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3654032" y="72384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3704326" y="72049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3751569" y="71668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3817103" y="71043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3850629" y="70662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3875012" y="70342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3899395" y="70007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3920732" y="69672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3940546" y="69321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3957310" y="69001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3971026" y="68681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3984743" y="68361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3996932" y="68026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4007603" y="67675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016747" y="67340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022843" y="66989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028935" y="66639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033510" y="66288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036555" y="65938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038084" y="65587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4038084" y="6528292"/>
            <a:ext cx="5143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4035033" y="6493244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4031986" y="6452093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4027413" y="6417044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4021315" y="6381990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4013696" y="6348464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4004552" y="6313410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3992364" y="6279884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3980169" y="6246353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3966452" y="621435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3951212" y="6182347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3935972" y="615034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925306" y="61335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907015" y="61030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3859772" y="60375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806432" y="59766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660129" y="5859256"/>
            <a:ext cx="136525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4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54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539732" y="5801347"/>
            <a:ext cx="159385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33333" sz="750" spc="-120">
                <a:latin typeface="Verdana"/>
                <a:cs typeface="Verdana"/>
              </a:rPr>
              <a:t>.</a:t>
            </a:r>
            <a:r>
              <a:rPr dirty="0" baseline="-44444" sz="750" spc="22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2913369" y="5734289"/>
            <a:ext cx="66865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30">
                <a:latin typeface="Verdana"/>
                <a:cs typeface="Verdana"/>
              </a:rPr>
              <a:t>.</a:t>
            </a:r>
            <a:r>
              <a:rPr dirty="0" baseline="-44444" sz="750" spc="-30">
                <a:latin typeface="Verdana"/>
                <a:cs typeface="Verdana"/>
              </a:rPr>
              <a:t>.</a:t>
            </a:r>
            <a:r>
              <a:rPr dirty="0" baseline="-38888" sz="750" spc="-30">
                <a:latin typeface="Verdana"/>
                <a:cs typeface="Verdana"/>
              </a:rPr>
              <a:t>.</a:t>
            </a:r>
            <a:r>
              <a:rPr dirty="0" baseline="-33333" sz="750" spc="-30">
                <a:latin typeface="Verdana"/>
                <a:cs typeface="Verdana"/>
              </a:rPr>
              <a:t>.</a:t>
            </a:r>
            <a:r>
              <a:rPr dirty="0" baseline="-27777" sz="750" spc="-30">
                <a:latin typeface="Verdana"/>
                <a:cs typeface="Verdana"/>
              </a:rPr>
              <a:t>.</a:t>
            </a:r>
            <a:r>
              <a:rPr dirty="0" baseline="-16666" sz="750" spc="-30">
                <a:latin typeface="Verdana"/>
                <a:cs typeface="Verdana"/>
              </a:rPr>
              <a:t>..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baseline="-5555" sz="750" spc="-30">
                <a:latin typeface="Verdana"/>
                <a:cs typeface="Verdana"/>
              </a:rPr>
              <a:t>...</a:t>
            </a:r>
            <a:r>
              <a:rPr dirty="0" baseline="-5555" sz="750" spc="-172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.......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-5555" sz="750" spc="-172">
                <a:latin typeface="Verdana"/>
                <a:cs typeface="Verdana"/>
              </a:rPr>
              <a:t> </a:t>
            </a:r>
            <a:r>
              <a:rPr dirty="0" baseline="-5555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baseline="-22222" sz="750" spc="-30">
                <a:latin typeface="Verdana"/>
                <a:cs typeface="Verdana"/>
              </a:rPr>
              <a:t>.</a:t>
            </a:r>
            <a:r>
              <a:rPr dirty="0" baseline="-27777" sz="750" spc="-30">
                <a:latin typeface="Verdana"/>
                <a:cs typeface="Verdana"/>
              </a:rPr>
              <a:t>.</a:t>
            </a:r>
            <a:r>
              <a:rPr dirty="0" baseline="-33333" sz="750" spc="-30">
                <a:latin typeface="Verdana"/>
                <a:cs typeface="Verdana"/>
              </a:rPr>
              <a:t>.</a:t>
            </a:r>
            <a:r>
              <a:rPr dirty="0" baseline="-38888" sz="750" spc="-30">
                <a:latin typeface="Verdana"/>
                <a:cs typeface="Verdana"/>
              </a:rPr>
              <a:t>.</a:t>
            </a:r>
            <a:r>
              <a:rPr dirty="0" baseline="-44444" sz="750" spc="-30">
                <a:latin typeface="Verdana"/>
                <a:cs typeface="Verdana"/>
              </a:rPr>
              <a:t>.</a:t>
            </a:r>
            <a:r>
              <a:rPr dirty="0" baseline="-50000" sz="750" spc="-30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2800592" y="5819633"/>
            <a:ext cx="15938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2774686" y="58653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2698486" y="59232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2625332" y="59933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2728966" y="69992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2983472" y="70007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3064246" y="69702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3120632" y="69367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3164829" y="69032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3198355" y="68727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3227312" y="68377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3251695" y="68057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3269986" y="67752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3285226" y="67432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3298943" y="67096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3309610" y="66761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3318752" y="66426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3323326" y="66121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3324849" y="6577108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3327896" y="6546628"/>
            <a:ext cx="5143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3327896" y="65161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3323326" y="6481094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3317230" y="6446040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3309610" y="6412514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3297415" y="6378988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3283703" y="6345457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3265412" y="6310408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3257793" y="62966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3242552" y="62753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3212072" y="62357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3187689" y="62098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3050529" y="6130574"/>
            <a:ext cx="142875" cy="132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2567423" y="6063473"/>
            <a:ext cx="520700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6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17475">
              <a:lnSpc>
                <a:spcPts val="365"/>
              </a:lnSpc>
            </a:pPr>
            <a:r>
              <a:rPr dirty="0" baseline="-27777" sz="750" spc="-52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..</a:t>
            </a:r>
            <a:r>
              <a:rPr dirty="0" baseline="-5555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baseline="5555" sz="750" spc="-75">
                <a:latin typeface="Verdana"/>
                <a:cs typeface="Verdana"/>
              </a:rPr>
              <a:t>....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-5555" sz="750" spc="-60">
                <a:latin typeface="Verdana"/>
                <a:cs typeface="Verdana"/>
              </a:rPr>
              <a:t>..</a:t>
            </a:r>
            <a:r>
              <a:rPr dirty="0" baseline="-11111" sz="750" spc="-60">
                <a:latin typeface="Verdana"/>
                <a:cs typeface="Verdana"/>
              </a:rPr>
              <a:t>.</a:t>
            </a:r>
            <a:r>
              <a:rPr dirty="0" baseline="-16666" sz="750" spc="-60">
                <a:latin typeface="Verdana"/>
                <a:cs typeface="Verdana"/>
              </a:rPr>
              <a:t>.</a:t>
            </a:r>
            <a:r>
              <a:rPr dirty="0" baseline="-22222" sz="750" spc="-60">
                <a:latin typeface="Verdana"/>
                <a:cs typeface="Verdana"/>
              </a:rPr>
              <a:t>.</a:t>
            </a:r>
            <a:r>
              <a:rPr dirty="0" baseline="-27777" sz="750" spc="-60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2224523" y="63485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2157466" y="6379018"/>
            <a:ext cx="7874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2137652" y="6423210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2125463" y="6449121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2116315" y="6482647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2113269" y="6522275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2114792" y="65725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2120889" y="66076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2133083" y="66411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2149846" y="66716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2178803" y="67066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2669529" y="66746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2700009" y="66121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2709152" y="65771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2710676" y="65466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2707629" y="6511609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2701532" y="6482652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2687815" y="6449126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2678672" y="64308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2436355" y="6985572"/>
            <a:ext cx="16256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2172706" y="6967207"/>
            <a:ext cx="52197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6225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11111" sz="750" spc="-209">
                <a:latin typeface="Verdana"/>
                <a:cs typeface="Verdana"/>
              </a:rPr>
              <a:t>.</a:t>
            </a:r>
            <a:r>
              <a:rPr dirty="0" baseline="-11111" sz="750" spc="-209">
                <a:latin typeface="Verdana"/>
                <a:cs typeface="Verdana"/>
              </a:rPr>
              <a:t>.</a:t>
            </a:r>
            <a:r>
              <a:rPr dirty="0" baseline="16666" sz="750" spc="-209">
                <a:latin typeface="Verdana"/>
                <a:cs typeface="Verdana"/>
              </a:rPr>
              <a:t>.</a:t>
            </a:r>
            <a:r>
              <a:rPr dirty="0" baseline="-5555" sz="750" spc="-209">
                <a:latin typeface="Verdana"/>
                <a:cs typeface="Verdana"/>
              </a:rPr>
              <a:t>.           </a:t>
            </a:r>
            <a:r>
              <a:rPr dirty="0" baseline="-5555" sz="750" spc="-15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2251952" y="6939852"/>
            <a:ext cx="3041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6850" algn="l"/>
              </a:tabLst>
            </a:pPr>
            <a:r>
              <a:rPr dirty="0" baseline="5555" sz="750" spc="22">
                <a:latin typeface="Verdana"/>
                <a:cs typeface="Verdana"/>
              </a:rPr>
              <a:t>.	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22222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   </a:t>
            </a:r>
            <a:r>
              <a:rPr dirty="0" baseline="5555" sz="750" spc="-13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2436355" y="6889563"/>
            <a:ext cx="206375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79">
                <a:latin typeface="Verdana"/>
                <a:cs typeface="Verdana"/>
              </a:rPr>
              <a:t>.</a:t>
            </a:r>
            <a:r>
              <a:rPr dirty="0" baseline="11111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   </a:t>
            </a: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-11111" sz="750" spc="307">
                <a:latin typeface="Verdana"/>
                <a:cs typeface="Verdana"/>
              </a:rPr>
              <a:t> 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2347966" y="6855997"/>
            <a:ext cx="250825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60">
                <a:latin typeface="Verdana"/>
                <a:cs typeface="Verdana"/>
              </a:rPr>
              <a:t>.</a:t>
            </a:r>
            <a:r>
              <a:rPr dirty="0" baseline="16666" sz="750" spc="60">
                <a:latin typeface="Verdana"/>
                <a:cs typeface="Verdana"/>
              </a:rPr>
              <a:t>. 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-16666" sz="750" spc="-179">
                <a:latin typeface="Verdana"/>
                <a:cs typeface="Verdana"/>
              </a:rPr>
              <a:t>.</a:t>
            </a:r>
            <a:r>
              <a:rPr dirty="0" baseline="11111" sz="750" spc="-179">
                <a:latin typeface="Verdana"/>
                <a:cs typeface="Verdana"/>
              </a:rPr>
              <a:t>.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">
                <a:latin typeface="Verdana"/>
                <a:cs typeface="Verdana"/>
              </a:rPr>
              <a:t> 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2404352" y="6817932"/>
            <a:ext cx="160655" cy="144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33655">
              <a:lnSpc>
                <a:spcPts val="505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87">
                <a:latin typeface="Verdana"/>
                <a:cs typeface="Verdana"/>
              </a:rPr>
              <a:t> </a:t>
            </a: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16666" sz="750" spc="7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  <a:p>
            <a:pPr algn="r" marR="5080">
              <a:lnSpc>
                <a:spcPts val="50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2392163" y="6781320"/>
            <a:ext cx="9398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 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-16666" sz="750" spc="-179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2366257" y="6776786"/>
            <a:ext cx="1962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5">
                <a:latin typeface="Verdana"/>
                <a:cs typeface="Verdana"/>
              </a:rPr>
              <a:t>.</a:t>
            </a:r>
            <a:r>
              <a:rPr dirty="0" baseline="33333" sz="750" spc="-142">
                <a:latin typeface="Verdana"/>
                <a:cs typeface="Verdana"/>
              </a:rPr>
              <a:t>.</a:t>
            </a:r>
            <a:r>
              <a:rPr dirty="0" baseline="5555" sz="750" spc="-142">
                <a:latin typeface="Verdana"/>
                <a:cs typeface="Verdana"/>
              </a:rPr>
              <a:t>.</a:t>
            </a:r>
            <a:r>
              <a:rPr dirty="0" baseline="27777" sz="750" spc="-142">
                <a:latin typeface="Verdana"/>
                <a:cs typeface="Verdana"/>
              </a:rPr>
              <a:t>.</a:t>
            </a:r>
            <a:r>
              <a:rPr dirty="0" baseline="5555" sz="750" spc="-142">
                <a:latin typeface="Verdana"/>
                <a:cs typeface="Verdana"/>
              </a:rPr>
              <a:t>.</a:t>
            </a:r>
            <a:r>
              <a:rPr dirty="0" baseline="27777" sz="750" spc="-142">
                <a:latin typeface="Verdana"/>
                <a:cs typeface="Verdana"/>
              </a:rPr>
              <a:t>.</a:t>
            </a:r>
            <a:r>
              <a:rPr dirty="0" baseline="5555" sz="750" spc="-142">
                <a:latin typeface="Verdana"/>
                <a:cs typeface="Verdana"/>
              </a:rPr>
              <a:t>.</a:t>
            </a:r>
            <a:r>
              <a:rPr dirty="0" baseline="27777" sz="750" spc="-142">
                <a:latin typeface="Verdana"/>
                <a:cs typeface="Verdana"/>
              </a:rPr>
              <a:t>.   </a:t>
            </a:r>
            <a:r>
              <a:rPr dirty="0" baseline="27777" sz="750" spc="-127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2213852" y="6741732"/>
            <a:ext cx="43053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-27777" sz="750" spc="307">
                <a:latin typeface="Verdana"/>
                <a:cs typeface="Verdana"/>
              </a:rPr>
              <a:t> 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baseline="27777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..</a:t>
            </a:r>
            <a:r>
              <a:rPr dirty="0" baseline="27777" sz="750" spc="-97">
                <a:latin typeface="Verdana"/>
                <a:cs typeface="Verdana"/>
              </a:rPr>
              <a:t>.</a:t>
            </a:r>
            <a:r>
              <a:rPr dirty="0" baseline="22222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    </a:t>
            </a:r>
            <a:r>
              <a:rPr dirty="0" baseline="11111" sz="750" spc="-5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2349489" y="6714303"/>
            <a:ext cx="3409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5555" sz="750" spc="-82">
                <a:latin typeface="Verdana"/>
                <a:cs typeface="Verdana"/>
              </a:rPr>
              <a:t>...</a:t>
            </a:r>
            <a:r>
              <a:rPr dirty="0" baseline="27777" sz="750" spc="-8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baseline="16666" sz="750" spc="-82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5555" sz="750" spc="209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2338823" y="6676198"/>
            <a:ext cx="249554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217">
                <a:latin typeface="Verdana"/>
                <a:cs typeface="Verdana"/>
              </a:rPr>
              <a:t> </a:t>
            </a:r>
            <a:r>
              <a:rPr dirty="0" sz="500" spc="-15">
                <a:latin typeface="Verdana"/>
                <a:cs typeface="Verdana"/>
              </a:rPr>
              <a:t>..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baseline="16666" sz="750" spc="-22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2311389" y="6651735"/>
            <a:ext cx="42735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..</a:t>
            </a:r>
            <a:r>
              <a:rPr dirty="0" baseline="22222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 </a:t>
            </a:r>
            <a:r>
              <a:rPr dirty="0" baseline="22222" sz="750" spc="22">
                <a:latin typeface="Verdana"/>
                <a:cs typeface="Verdana"/>
              </a:rPr>
              <a:t>.  </a:t>
            </a:r>
            <a:r>
              <a:rPr dirty="0" baseline="5555" sz="750" spc="22">
                <a:latin typeface="Verdana"/>
                <a:cs typeface="Verdana"/>
              </a:rPr>
              <a:t>.   </a:t>
            </a:r>
            <a:r>
              <a:rPr dirty="0" baseline="5555" sz="750" spc="89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2291576" y="6595429"/>
            <a:ext cx="325755" cy="135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22">
                <a:latin typeface="Verdana"/>
                <a:cs typeface="Verdana"/>
              </a:rPr>
              <a:t>. </a:t>
            </a:r>
            <a:r>
              <a:rPr dirty="0" baseline="-22222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..</a:t>
            </a:r>
            <a:r>
              <a:rPr dirty="0" baseline="5555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3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2279386" y="6587725"/>
            <a:ext cx="34544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11111" sz="750" spc="-60">
                <a:latin typeface="Verdana"/>
                <a:cs typeface="Verdana"/>
              </a:rPr>
              <a:t>.</a:t>
            </a:r>
            <a:r>
              <a:rPr dirty="0" baseline="16666" sz="750" spc="-60">
                <a:latin typeface="Verdana"/>
                <a:cs typeface="Verdana"/>
              </a:rPr>
              <a:t>.</a:t>
            </a:r>
            <a:r>
              <a:rPr dirty="0" baseline="11111" sz="750" spc="-60">
                <a:latin typeface="Verdana"/>
                <a:cs typeface="Verdana"/>
              </a:rPr>
              <a:t>.</a:t>
            </a:r>
            <a:r>
              <a:rPr dirty="0" baseline="27777" sz="750" spc="-60">
                <a:latin typeface="Verdana"/>
                <a:cs typeface="Verdana"/>
              </a:rPr>
              <a:t>. 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3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2273289" y="6522175"/>
            <a:ext cx="354330" cy="146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4444" sz="750" spc="22">
                <a:latin typeface="Verdana"/>
                <a:cs typeface="Verdana"/>
              </a:rPr>
              <a:t>.  </a:t>
            </a:r>
            <a:r>
              <a:rPr dirty="0" baseline="-27777" sz="750" spc="-172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  </a:t>
            </a:r>
            <a:r>
              <a:rPr dirty="0" baseline="-16666" sz="750" spc="-150">
                <a:latin typeface="Verdana"/>
                <a:cs typeface="Verdana"/>
              </a:rPr>
              <a:t>.</a:t>
            </a:r>
            <a:r>
              <a:rPr dirty="0" baseline="-11111" sz="750" spc="-150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.</a:t>
            </a:r>
            <a:r>
              <a:rPr dirty="0" baseline="-16666" sz="750" spc="-150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.</a:t>
            </a:r>
            <a:r>
              <a:rPr dirty="0" baseline="-16666" sz="750" spc="-150">
                <a:latin typeface="Verdana"/>
                <a:cs typeface="Verdana"/>
              </a:rPr>
              <a:t>.  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11111" sz="750" spc="-127">
                <a:latin typeface="Verdana"/>
                <a:cs typeface="Verdana"/>
              </a:rPr>
              <a:t>.   </a:t>
            </a:r>
            <a:r>
              <a:rPr dirty="0" baseline="-11111" sz="750" spc="-104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2271766" y="6517602"/>
            <a:ext cx="3562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   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16666" sz="750" spc="-112">
                <a:latin typeface="Verdana"/>
                <a:cs typeface="Verdana"/>
              </a:rPr>
              <a:t>. </a:t>
            </a:r>
            <a:r>
              <a:rPr dirty="0" baseline="11111" sz="750" spc="-135">
                <a:latin typeface="Verdana"/>
                <a:cs typeface="Verdana"/>
              </a:rPr>
              <a:t>.</a:t>
            </a:r>
            <a:r>
              <a:rPr dirty="0" baseline="33333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22222" sz="750" spc="-135">
                <a:latin typeface="Verdana"/>
                <a:cs typeface="Verdana"/>
              </a:rPr>
              <a:t>.</a:t>
            </a:r>
            <a:r>
              <a:rPr dirty="0" baseline="33333" sz="750" spc="-135">
                <a:latin typeface="Verdana"/>
                <a:cs typeface="Verdana"/>
              </a:rPr>
              <a:t>.</a:t>
            </a:r>
            <a:r>
              <a:rPr dirty="0" baseline="27777" sz="750" spc="-135">
                <a:latin typeface="Verdana"/>
                <a:cs typeface="Verdana"/>
              </a:rPr>
              <a:t>.  </a:t>
            </a:r>
            <a:r>
              <a:rPr dirty="0" baseline="27777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   </a:t>
            </a:r>
            <a:r>
              <a:rPr dirty="0" baseline="11111" sz="750" spc="-104">
                <a:latin typeface="Verdana"/>
                <a:cs typeface="Verdana"/>
              </a:rPr>
              <a:t> 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2274812" y="6458149"/>
            <a:ext cx="348615" cy="144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4444" sz="750" spc="-89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   .</a:t>
            </a:r>
            <a:r>
              <a:rPr dirty="0" sz="500" spc="-60">
                <a:latin typeface="Verdana"/>
                <a:cs typeface="Verdana"/>
              </a:rPr>
              <a:t>. </a:t>
            </a:r>
            <a:r>
              <a:rPr dirty="0" baseline="-16666" sz="750" spc="-142">
                <a:latin typeface="Verdana"/>
                <a:cs typeface="Verdana"/>
              </a:rPr>
              <a:t>.</a:t>
            </a:r>
            <a:r>
              <a:rPr dirty="0" baseline="5555" sz="750" spc="-142">
                <a:latin typeface="Verdana"/>
                <a:cs typeface="Verdana"/>
              </a:rPr>
              <a:t>.</a:t>
            </a:r>
            <a:r>
              <a:rPr dirty="0" baseline="-16666" sz="750" spc="-142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.</a:t>
            </a:r>
            <a:r>
              <a:rPr dirty="0" baseline="11111" sz="750" spc="-142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.  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baseline="-16666" sz="750" spc="-97">
                <a:latin typeface="Verdana"/>
                <a:cs typeface="Verdana"/>
              </a:rPr>
              <a:t>. </a:t>
            </a:r>
            <a:r>
              <a:rPr dirty="0" baseline="-16666" sz="750" spc="22">
                <a:latin typeface="Verdana"/>
                <a:cs typeface="Verdana"/>
              </a:rPr>
              <a:t> 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baseline="-38888" sz="750" spc="-89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2283955" y="6452172"/>
            <a:ext cx="33147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   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22222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27777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27777" sz="750" spc="-135">
                <a:latin typeface="Verdana"/>
                <a:cs typeface="Verdana"/>
              </a:rPr>
              <a:t>.</a:t>
            </a:r>
            <a:r>
              <a:rPr dirty="0" baseline="33333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 </a:t>
            </a:r>
            <a:r>
              <a:rPr dirty="0" baseline="27777" sz="750" spc="-8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 </a:t>
            </a:r>
            <a:r>
              <a:rPr dirty="0" baseline="5555" sz="750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2308343" y="6398832"/>
            <a:ext cx="39687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  </a:t>
            </a:r>
            <a:r>
              <a:rPr dirty="0" baseline="-16666" sz="750" spc="-10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-11111" sz="750" spc="-10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16666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-5555" sz="750" spc="-104">
                <a:latin typeface="Verdana"/>
                <a:cs typeface="Verdana"/>
              </a:rPr>
              <a:t>.    </a:t>
            </a: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-27777" sz="750" spc="21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2344915" y="6383592"/>
            <a:ext cx="23241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27777" sz="750" spc="-82">
                <a:latin typeface="Verdana"/>
                <a:cs typeface="Verdana"/>
              </a:rPr>
              <a:t>.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5555" sz="750" spc="89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2367776" y="6328729"/>
            <a:ext cx="311785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-89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......</a:t>
            </a:r>
            <a:r>
              <a:rPr dirty="0" sz="50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2238235" y="6328724"/>
            <a:ext cx="38481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60">
                <a:latin typeface="Verdana"/>
                <a:cs typeface="Verdana"/>
              </a:rPr>
              <a:t>.</a:t>
            </a:r>
            <a:r>
              <a:rPr dirty="0" baseline="-5555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baseline="11111" sz="750" spc="-60">
                <a:latin typeface="Verdana"/>
                <a:cs typeface="Verdana"/>
              </a:rPr>
              <a:t>.</a:t>
            </a:r>
            <a:r>
              <a:rPr dirty="0" baseline="11111" sz="750" spc="-195">
                <a:latin typeface="Verdana"/>
                <a:cs typeface="Verdana"/>
              </a:rPr>
              <a:t> </a:t>
            </a:r>
            <a:r>
              <a:rPr dirty="0" baseline="11111" sz="750" spc="-97">
                <a:latin typeface="Verdana"/>
                <a:cs typeface="Verdana"/>
              </a:rPr>
              <a:t>...</a:t>
            </a:r>
            <a:r>
              <a:rPr dirty="0" baseline="5555" sz="750" spc="-97">
                <a:latin typeface="Verdana"/>
                <a:cs typeface="Verdana"/>
              </a:rPr>
              <a:t>..</a:t>
            </a:r>
            <a:r>
              <a:rPr dirty="0" baseline="16666" sz="750" spc="-97">
                <a:latin typeface="Verdana"/>
                <a:cs typeface="Verdana"/>
              </a:rPr>
              <a:t>.</a:t>
            </a:r>
            <a:r>
              <a:rPr dirty="0" baseline="33333" sz="750" spc="-97">
                <a:latin typeface="Verdana"/>
                <a:cs typeface="Verdana"/>
              </a:rPr>
              <a:t>.</a:t>
            </a:r>
            <a:r>
              <a:rPr dirty="0" baseline="16666" sz="750" spc="-97">
                <a:latin typeface="Verdana"/>
                <a:cs typeface="Verdana"/>
              </a:rPr>
              <a:t>.</a:t>
            </a:r>
            <a:r>
              <a:rPr dirty="0" baseline="38888" sz="750" spc="-97">
                <a:latin typeface="Verdana"/>
                <a:cs typeface="Verdana"/>
              </a:rPr>
              <a:t>.</a:t>
            </a:r>
            <a:r>
              <a:rPr dirty="0" baseline="16666" sz="750" spc="-97">
                <a:latin typeface="Verdana"/>
                <a:cs typeface="Verdana"/>
              </a:rPr>
              <a:t>.</a:t>
            </a:r>
            <a:r>
              <a:rPr dirty="0" baseline="27777" sz="750" spc="-97">
                <a:latin typeface="Verdana"/>
                <a:cs typeface="Verdana"/>
              </a:rPr>
              <a:t>.</a:t>
            </a:r>
            <a:r>
              <a:rPr dirty="0" baseline="33333" sz="750" spc="-97">
                <a:latin typeface="Verdana"/>
                <a:cs typeface="Verdana"/>
              </a:rPr>
              <a:t>. </a:t>
            </a:r>
            <a:r>
              <a:rPr dirty="0" baseline="-5555" sz="750" spc="-67">
                <a:latin typeface="Verdana"/>
                <a:cs typeface="Verdana"/>
              </a:rPr>
              <a:t>..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2401306" y="6284413"/>
            <a:ext cx="45783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576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baseline="22222" sz="750" spc="-28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16666" sz="750" spc="7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	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2384543" y="6263076"/>
            <a:ext cx="41719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baseline="-11111" sz="750" spc="-157">
                <a:latin typeface="Verdana"/>
                <a:cs typeface="Verdana"/>
              </a:rPr>
              <a:t> </a:t>
            </a:r>
            <a:r>
              <a:rPr dirty="0" baseline="33333" sz="750" spc="-67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33333" sz="750" spc="-67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33333" sz="750" spc="-67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baseline="5555" sz="750" spc="-60">
                <a:latin typeface="Verdana"/>
                <a:cs typeface="Verdana"/>
              </a:rPr>
              <a:t>...</a:t>
            </a:r>
            <a:r>
              <a:rPr dirty="0" baseline="5555" sz="750" spc="-179">
                <a:latin typeface="Verdana"/>
                <a:cs typeface="Verdana"/>
              </a:rPr>
              <a:t> </a:t>
            </a:r>
            <a:r>
              <a:rPr dirty="0" baseline="5555" sz="750" spc="-37">
                <a:latin typeface="Verdana"/>
                <a:cs typeface="Verdana"/>
              </a:rPr>
              <a:t>..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baseline="-5555" sz="750" spc="-37">
                <a:latin typeface="Verdana"/>
                <a:cs typeface="Verdana"/>
              </a:rPr>
              <a:t>.</a:t>
            </a:r>
            <a:r>
              <a:rPr dirty="0" baseline="-11111" sz="750" spc="-3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2364729" y="6199189"/>
            <a:ext cx="21590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>
              <a:lnSpc>
                <a:spcPts val="450"/>
              </a:lnSpc>
            </a:pP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 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  <a:p>
            <a:pPr marL="12700">
              <a:lnSpc>
                <a:spcPts val="45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2293103" y="6183949"/>
            <a:ext cx="31813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baseline="-22222" sz="750" spc="307">
                <a:latin typeface="Verdana"/>
                <a:cs typeface="Verdana"/>
              </a:rPr>
              <a:t> </a:t>
            </a:r>
            <a:r>
              <a:rPr dirty="0" baseline="27777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16666" sz="750" spc="-179">
                <a:latin typeface="Verdana"/>
                <a:cs typeface="Verdana"/>
              </a:rPr>
              <a:t>.    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.</a:t>
            </a:r>
            <a:r>
              <a:rPr dirty="0" baseline="22222" sz="750" spc="-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2436355" y="6127563"/>
            <a:ext cx="28130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   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baseline="-27777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5555" sz="750" spc="-30">
                <a:latin typeface="Verdana"/>
                <a:cs typeface="Verdana"/>
              </a:rPr>
              <a:t>.</a:t>
            </a:r>
            <a:r>
              <a:rPr dirty="0" baseline="11111" sz="750" spc="-30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1974581" y="6113712"/>
            <a:ext cx="5130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74345" algn="l"/>
              </a:tabLst>
            </a:pPr>
            <a:r>
              <a:rPr dirty="0" sz="500" spc="-70">
                <a:latin typeface="Verdana"/>
                <a:cs typeface="Verdana"/>
              </a:rPr>
              <a:t>..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 </a:t>
            </a:r>
            <a:r>
              <a:rPr dirty="0" baseline="5555" sz="750" spc="-104">
                <a:latin typeface="Verdana"/>
                <a:cs typeface="Verdana"/>
              </a:rPr>
              <a:t>....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4874752" y="74077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4963145" y="73711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5088111" y="66990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4982960" y="6610668"/>
            <a:ext cx="895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4915903" y="6589331"/>
            <a:ext cx="10604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4508991" y="6621334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4416028" y="6676202"/>
            <a:ext cx="7874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4403840" y="67219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4384025" y="67508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4355069" y="678135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4342879" y="6808789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4332208" y="6842314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4324589" y="6875845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4318491" y="6910894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4315445" y="6941379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4315445" y="69962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4318491" y="70313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4323065" y="70663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4330686" y="71014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4341352" y="71349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4355069" y="71684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4373360" y="72035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4396220" y="72385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4448031" y="72995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4486131" y="73330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4540999" y="73696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4629389" y="74062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5629132" y="6939866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5621512" y="6906339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5609323" y="6872809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5594083" y="6840805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5109448" y="6721936"/>
            <a:ext cx="18224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-5555" sz="750" spc="202">
                <a:latin typeface="Verdana"/>
                <a:cs typeface="Verdana"/>
              </a:rPr>
              <a:t> 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5412726" y="72690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8" name="object 298"/>
          <p:cNvSpPr txBox="1"/>
          <p:nvPr/>
        </p:nvSpPr>
        <p:spPr>
          <a:xfrm>
            <a:off x="5487403" y="72385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9" name="object 299"/>
          <p:cNvSpPr txBox="1"/>
          <p:nvPr/>
        </p:nvSpPr>
        <p:spPr>
          <a:xfrm>
            <a:off x="5536169" y="7174548"/>
            <a:ext cx="7874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3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0" name="object 300"/>
          <p:cNvSpPr txBox="1"/>
          <p:nvPr/>
        </p:nvSpPr>
        <p:spPr>
          <a:xfrm>
            <a:off x="5554460" y="7141022"/>
            <a:ext cx="84455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20">
              <a:lnSpc>
                <a:spcPts val="47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7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5607800" y="71059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5619989" y="70724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5627609" y="70373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4" name="object 304"/>
          <p:cNvSpPr txBox="1"/>
          <p:nvPr/>
        </p:nvSpPr>
        <p:spPr>
          <a:xfrm>
            <a:off x="5632183" y="70023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5" name="object 305"/>
          <p:cNvSpPr txBox="1"/>
          <p:nvPr/>
        </p:nvSpPr>
        <p:spPr>
          <a:xfrm>
            <a:off x="5632183" y="6970345"/>
            <a:ext cx="514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06" name="object 306"/>
          <p:cNvSpPr txBox="1"/>
          <p:nvPr/>
        </p:nvSpPr>
        <p:spPr>
          <a:xfrm>
            <a:off x="5307569" y="69032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5415772" y="68377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5557506" y="66441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5568172" y="66106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0" name="object 310"/>
          <p:cNvSpPr txBox="1"/>
          <p:nvPr/>
        </p:nvSpPr>
        <p:spPr>
          <a:xfrm>
            <a:off x="5575792" y="65801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1" name="object 311"/>
          <p:cNvSpPr txBox="1"/>
          <p:nvPr/>
        </p:nvSpPr>
        <p:spPr>
          <a:xfrm>
            <a:off x="5583412" y="65466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2" name="object 312"/>
          <p:cNvSpPr txBox="1"/>
          <p:nvPr/>
        </p:nvSpPr>
        <p:spPr>
          <a:xfrm>
            <a:off x="5586463" y="65161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3" name="object 313"/>
          <p:cNvSpPr txBox="1"/>
          <p:nvPr/>
        </p:nvSpPr>
        <p:spPr>
          <a:xfrm>
            <a:off x="5589509" y="64811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5587986" y="6459790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5584940" y="6415594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16" name="object 316"/>
          <p:cNvSpPr txBox="1"/>
          <p:nvPr/>
        </p:nvSpPr>
        <p:spPr>
          <a:xfrm>
            <a:off x="5578843" y="6379022"/>
            <a:ext cx="5588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17" name="object 317"/>
          <p:cNvSpPr txBox="1"/>
          <p:nvPr/>
        </p:nvSpPr>
        <p:spPr>
          <a:xfrm>
            <a:off x="5571223" y="6345490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18" name="object 318"/>
          <p:cNvSpPr txBox="1"/>
          <p:nvPr/>
        </p:nvSpPr>
        <p:spPr>
          <a:xfrm>
            <a:off x="5560552" y="6311965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19" name="object 319"/>
          <p:cNvSpPr txBox="1"/>
          <p:nvPr/>
        </p:nvSpPr>
        <p:spPr>
          <a:xfrm>
            <a:off x="5546840" y="6278434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20" name="object 320"/>
          <p:cNvSpPr txBox="1"/>
          <p:nvPr/>
        </p:nvSpPr>
        <p:spPr>
          <a:xfrm>
            <a:off x="5531600" y="6247954"/>
            <a:ext cx="61594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21" name="object 321"/>
          <p:cNvSpPr txBox="1"/>
          <p:nvPr/>
        </p:nvSpPr>
        <p:spPr>
          <a:xfrm>
            <a:off x="5520929" y="62296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2" name="object 322"/>
          <p:cNvSpPr txBox="1"/>
          <p:nvPr/>
        </p:nvSpPr>
        <p:spPr>
          <a:xfrm>
            <a:off x="5498069" y="61961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3" name="object 323"/>
          <p:cNvSpPr txBox="1"/>
          <p:nvPr/>
        </p:nvSpPr>
        <p:spPr>
          <a:xfrm>
            <a:off x="5476732" y="61687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4" name="object 324"/>
          <p:cNvSpPr txBox="1"/>
          <p:nvPr/>
        </p:nvSpPr>
        <p:spPr>
          <a:xfrm>
            <a:off x="5324332" y="6066602"/>
            <a:ext cx="140970" cy="135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67310">
              <a:lnSpc>
                <a:spcPts val="47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47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5" name="object 325"/>
          <p:cNvSpPr txBox="1"/>
          <p:nvPr/>
        </p:nvSpPr>
        <p:spPr>
          <a:xfrm>
            <a:off x="4923523" y="6016307"/>
            <a:ext cx="44259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75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..</a:t>
            </a:r>
            <a:r>
              <a:rPr dirty="0" baseline="-5555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 </a:t>
            </a:r>
            <a:r>
              <a:rPr dirty="0" baseline="11111" sz="750" spc="-60">
                <a:latin typeface="Verdana"/>
                <a:cs typeface="Verdana"/>
              </a:rPr>
              <a:t>...</a:t>
            </a:r>
            <a:r>
              <a:rPr dirty="0" baseline="11111" sz="750" spc="-179">
                <a:latin typeface="Verdana"/>
                <a:cs typeface="Verdana"/>
              </a:rPr>
              <a:t> </a:t>
            </a:r>
            <a:r>
              <a:rPr dirty="0" baseline="11111" sz="750" spc="-6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..</a:t>
            </a:r>
            <a:r>
              <a:rPr dirty="0" baseline="5555" sz="750" spc="-179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5555" sz="750" spc="-75">
                <a:latin typeface="Verdana"/>
                <a:cs typeface="Verdana"/>
              </a:rPr>
              <a:t>..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baseline="-27777" sz="750" spc="-75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326" name="object 326"/>
          <p:cNvSpPr txBox="1"/>
          <p:nvPr/>
        </p:nvSpPr>
        <p:spPr>
          <a:xfrm>
            <a:off x="4882372" y="6069648"/>
            <a:ext cx="787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27" name="object 327"/>
          <p:cNvSpPr txBox="1"/>
          <p:nvPr/>
        </p:nvSpPr>
        <p:spPr>
          <a:xfrm>
            <a:off x="4813792" y="61199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8" name="object 328"/>
          <p:cNvSpPr txBox="1"/>
          <p:nvPr/>
        </p:nvSpPr>
        <p:spPr>
          <a:xfrm>
            <a:off x="4745212" y="61946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9" name="object 329"/>
          <p:cNvSpPr txBox="1"/>
          <p:nvPr/>
        </p:nvSpPr>
        <p:spPr>
          <a:xfrm>
            <a:off x="4722352" y="62281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0" name="object 330"/>
          <p:cNvSpPr txBox="1"/>
          <p:nvPr/>
        </p:nvSpPr>
        <p:spPr>
          <a:xfrm>
            <a:off x="4694923" y="6254051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1" name="object 331"/>
          <p:cNvSpPr txBox="1"/>
          <p:nvPr/>
        </p:nvSpPr>
        <p:spPr>
          <a:xfrm>
            <a:off x="4682729" y="6286054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2" name="object 332"/>
          <p:cNvSpPr txBox="1"/>
          <p:nvPr/>
        </p:nvSpPr>
        <p:spPr>
          <a:xfrm>
            <a:off x="4670540" y="6318062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3" name="object 333"/>
          <p:cNvSpPr txBox="1"/>
          <p:nvPr/>
        </p:nvSpPr>
        <p:spPr>
          <a:xfrm>
            <a:off x="4662920" y="6347014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4" name="object 334"/>
          <p:cNvSpPr txBox="1"/>
          <p:nvPr/>
        </p:nvSpPr>
        <p:spPr>
          <a:xfrm>
            <a:off x="4656823" y="6382063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5" name="object 335"/>
          <p:cNvSpPr txBox="1"/>
          <p:nvPr/>
        </p:nvSpPr>
        <p:spPr>
          <a:xfrm>
            <a:off x="4653772" y="6427783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6" name="object 336"/>
          <p:cNvSpPr txBox="1"/>
          <p:nvPr/>
        </p:nvSpPr>
        <p:spPr>
          <a:xfrm>
            <a:off x="4786363" y="68011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7" name="object 337"/>
          <p:cNvSpPr txBox="1"/>
          <p:nvPr/>
        </p:nvSpPr>
        <p:spPr>
          <a:xfrm>
            <a:off x="4824463" y="68362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8" name="object 338"/>
          <p:cNvSpPr txBox="1"/>
          <p:nvPr/>
        </p:nvSpPr>
        <p:spPr>
          <a:xfrm>
            <a:off x="4868660" y="68682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9" name="object 339"/>
          <p:cNvSpPr txBox="1"/>
          <p:nvPr/>
        </p:nvSpPr>
        <p:spPr>
          <a:xfrm>
            <a:off x="4931143" y="69017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0" name="object 340"/>
          <p:cNvSpPr txBox="1"/>
          <p:nvPr/>
        </p:nvSpPr>
        <p:spPr>
          <a:xfrm>
            <a:off x="5138406" y="74137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1" name="object 341"/>
          <p:cNvSpPr txBox="1"/>
          <p:nvPr/>
        </p:nvSpPr>
        <p:spPr>
          <a:xfrm>
            <a:off x="5138406" y="73833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2" name="object 342"/>
          <p:cNvSpPr txBox="1"/>
          <p:nvPr/>
        </p:nvSpPr>
        <p:spPr>
          <a:xfrm>
            <a:off x="5019531" y="7343695"/>
            <a:ext cx="17018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5555" sz="750" spc="127">
                <a:latin typeface="Verdana"/>
                <a:cs typeface="Verdana"/>
              </a:rPr>
              <a:t>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11111" sz="750" spc="-12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5138406" y="7307119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44" name="object 344"/>
          <p:cNvSpPr txBox="1"/>
          <p:nvPr/>
        </p:nvSpPr>
        <p:spPr>
          <a:xfrm>
            <a:off x="5057631" y="7205028"/>
            <a:ext cx="25527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1270">
              <a:lnSpc>
                <a:spcPts val="58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algn="ctr">
              <a:lnSpc>
                <a:spcPts val="580"/>
              </a:lnSpc>
            </a:pPr>
            <a:r>
              <a:rPr dirty="0" baseline="-22222" sz="750" spc="22">
                <a:latin typeface="Verdana"/>
                <a:cs typeface="Verdana"/>
              </a:rPr>
              <a:t>.  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      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45" name="object 345"/>
          <p:cNvSpPr txBox="1"/>
          <p:nvPr/>
        </p:nvSpPr>
        <p:spPr>
          <a:xfrm>
            <a:off x="5114023" y="7241590"/>
            <a:ext cx="755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6" name="object 346"/>
          <p:cNvSpPr txBox="1"/>
          <p:nvPr/>
        </p:nvSpPr>
        <p:spPr>
          <a:xfrm>
            <a:off x="5138406" y="7179107"/>
            <a:ext cx="101600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20"/>
              </a:lnSpc>
            </a:pPr>
            <a:r>
              <a:rPr dirty="0" sz="500" spc="-110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-22222" sz="750" spc="-165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62865">
              <a:lnSpc>
                <a:spcPts val="5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7" name="object 347"/>
          <p:cNvSpPr txBox="1"/>
          <p:nvPr/>
        </p:nvSpPr>
        <p:spPr>
          <a:xfrm>
            <a:off x="5112500" y="7148627"/>
            <a:ext cx="1047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16666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baseline="-11111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48" name="object 348"/>
          <p:cNvSpPr txBox="1"/>
          <p:nvPr/>
        </p:nvSpPr>
        <p:spPr>
          <a:xfrm>
            <a:off x="5089640" y="7107491"/>
            <a:ext cx="13779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120">
                <a:latin typeface="Verdana"/>
                <a:cs typeface="Verdana"/>
              </a:rPr>
              <a:t> 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baseline="-16666" sz="750" spc="-127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9" name="object 349"/>
          <p:cNvSpPr txBox="1"/>
          <p:nvPr/>
        </p:nvSpPr>
        <p:spPr>
          <a:xfrm>
            <a:off x="5071349" y="7072427"/>
            <a:ext cx="16573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0" name="object 350"/>
          <p:cNvSpPr txBox="1"/>
          <p:nvPr/>
        </p:nvSpPr>
        <p:spPr>
          <a:xfrm>
            <a:off x="5059160" y="7041947"/>
            <a:ext cx="18224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  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51" name="object 351"/>
          <p:cNvSpPr txBox="1"/>
          <p:nvPr/>
        </p:nvSpPr>
        <p:spPr>
          <a:xfrm>
            <a:off x="4547092" y="6476539"/>
            <a:ext cx="1562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52" name="object 352"/>
          <p:cNvSpPr txBox="1"/>
          <p:nvPr/>
        </p:nvSpPr>
        <p:spPr>
          <a:xfrm>
            <a:off x="4592812" y="6508547"/>
            <a:ext cx="1123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3" name="object 353"/>
          <p:cNvSpPr txBox="1"/>
          <p:nvPr/>
        </p:nvSpPr>
        <p:spPr>
          <a:xfrm>
            <a:off x="4638532" y="6542073"/>
            <a:ext cx="692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54" name="object 354"/>
          <p:cNvSpPr txBox="1"/>
          <p:nvPr/>
        </p:nvSpPr>
        <p:spPr>
          <a:xfrm>
            <a:off x="4598908" y="6557328"/>
            <a:ext cx="35433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15">
                <a:latin typeface="Verdana"/>
                <a:cs typeface="Verdana"/>
              </a:rPr>
              <a:t>.</a:t>
            </a:r>
            <a:r>
              <a:rPr dirty="0" baseline="-5555" sz="750" spc="15">
                <a:latin typeface="Verdana"/>
                <a:cs typeface="Verdana"/>
              </a:rPr>
              <a:t>. </a:t>
            </a:r>
            <a:r>
              <a:rPr dirty="0" baseline="-16666" sz="750" spc="-10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...</a:t>
            </a:r>
            <a:r>
              <a:rPr dirty="0" baseline="5555" sz="750" spc="-112">
                <a:latin typeface="Verdana"/>
                <a:cs typeface="Verdana"/>
              </a:rPr>
              <a:t> </a:t>
            </a:r>
            <a:r>
              <a:rPr dirty="0" baseline="11111" sz="750" spc="-52">
                <a:latin typeface="Verdana"/>
                <a:cs typeface="Verdana"/>
              </a:rPr>
              <a:t>..</a:t>
            </a:r>
            <a:r>
              <a:rPr dirty="0" baseline="5555" sz="750" spc="-52">
                <a:latin typeface="Verdana"/>
                <a:cs typeface="Verdana"/>
              </a:rPr>
              <a:t>...</a:t>
            </a:r>
            <a:r>
              <a:rPr dirty="0" sz="500" spc="-35">
                <a:latin typeface="Verdana"/>
                <a:cs typeface="Verdana"/>
              </a:rPr>
              <a:t>..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55" name="object 355"/>
          <p:cNvSpPr txBox="1"/>
          <p:nvPr/>
        </p:nvSpPr>
        <p:spPr>
          <a:xfrm>
            <a:off x="4530328" y="6607623"/>
            <a:ext cx="24955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16666" sz="750" spc="-89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  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6" name="object 356"/>
          <p:cNvSpPr txBox="1"/>
          <p:nvPr/>
        </p:nvSpPr>
        <p:spPr>
          <a:xfrm>
            <a:off x="4481562" y="6642672"/>
            <a:ext cx="3486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3360" algn="l"/>
              </a:tabLst>
            </a:pPr>
            <a:r>
              <a:rPr dirty="0" sz="500" spc="15">
                <a:latin typeface="Verdana"/>
                <a:cs typeface="Verdana"/>
              </a:rPr>
              <a:t>.	. 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7" name="object 357"/>
          <p:cNvSpPr txBox="1"/>
          <p:nvPr/>
        </p:nvSpPr>
        <p:spPr>
          <a:xfrm>
            <a:off x="4697969" y="6673136"/>
            <a:ext cx="4171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78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  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8" name="object 358"/>
          <p:cNvSpPr txBox="1"/>
          <p:nvPr/>
        </p:nvSpPr>
        <p:spPr>
          <a:xfrm>
            <a:off x="4713209" y="6706668"/>
            <a:ext cx="2063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764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9" name="object 359"/>
          <p:cNvSpPr txBox="1"/>
          <p:nvPr/>
        </p:nvSpPr>
        <p:spPr>
          <a:xfrm>
            <a:off x="4734546" y="6741746"/>
            <a:ext cx="4933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2405" algn="l"/>
                <a:tab pos="4540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0" name="object 360"/>
          <p:cNvSpPr txBox="1"/>
          <p:nvPr/>
        </p:nvSpPr>
        <p:spPr>
          <a:xfrm>
            <a:off x="5005820" y="68042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1" name="object 361"/>
          <p:cNvSpPr txBox="1"/>
          <p:nvPr/>
        </p:nvSpPr>
        <p:spPr>
          <a:xfrm>
            <a:off x="5046966" y="6939836"/>
            <a:ext cx="197485" cy="185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25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 </a:t>
            </a:r>
            <a:r>
              <a:rPr dirty="0" baseline="5555" sz="750" spc="-7">
                <a:latin typeface="Verdana"/>
                <a:cs typeface="Verdana"/>
              </a:rPr>
              <a:t> </a:t>
            </a: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245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     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11111" sz="750" spc="-127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  <a:p>
            <a:pPr marL="17145">
              <a:lnSpc>
                <a:spcPts val="420"/>
              </a:lnSpc>
            </a:pPr>
            <a:r>
              <a:rPr dirty="0" baseline="-27777" sz="750" spc="22">
                <a:latin typeface="Verdana"/>
                <a:cs typeface="Verdana"/>
              </a:rPr>
              <a:t>. 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16666" sz="750" spc="-127">
                <a:latin typeface="Verdana"/>
                <a:cs typeface="Verdana"/>
              </a:rPr>
              <a:t>. </a:t>
            </a:r>
            <a:r>
              <a:rPr dirty="0" baseline="-16666" sz="750" spc="-30">
                <a:latin typeface="Verdana"/>
                <a:cs typeface="Verdana"/>
              </a:rPr>
              <a:t>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5249660" y="6706696"/>
            <a:ext cx="433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..</a:t>
            </a:r>
            <a:r>
              <a:rPr dirty="0" baseline="11111" sz="750" spc="-60">
                <a:latin typeface="Verdana"/>
                <a:cs typeface="Verdana"/>
              </a:rPr>
              <a:t>.....</a:t>
            </a:r>
            <a:r>
              <a:rPr dirty="0" baseline="5555" sz="750" spc="-60">
                <a:latin typeface="Verdana"/>
                <a:cs typeface="Verdana"/>
              </a:rPr>
              <a:t>..</a:t>
            </a:r>
            <a:r>
              <a:rPr dirty="0" sz="500" spc="-40">
                <a:latin typeface="Verdana"/>
                <a:cs typeface="Verdana"/>
              </a:rPr>
              <a:t>.    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97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baseline="16666" sz="750" spc="-8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5434063" y="6737147"/>
            <a:ext cx="1943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112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baseline="16666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...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4758929" y="6773719"/>
            <a:ext cx="82232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3360" algn="l"/>
                <a:tab pos="391795" algn="l"/>
                <a:tab pos="688975" algn="l"/>
              </a:tabLst>
            </a:pPr>
            <a:r>
              <a:rPr dirty="0" sz="500" spc="15">
                <a:latin typeface="Verdana"/>
                <a:cs typeface="Verdana"/>
              </a:rPr>
              <a:t>.	.	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	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11111" sz="750" spc="67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65" name="object 365"/>
          <p:cNvSpPr txBox="1"/>
          <p:nvPr/>
        </p:nvSpPr>
        <p:spPr>
          <a:xfrm>
            <a:off x="5360909" y="6785913"/>
            <a:ext cx="25527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112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5051540" y="6836207"/>
            <a:ext cx="5829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16666" sz="750" spc="22">
                <a:latin typeface="Verdana"/>
                <a:cs typeface="Verdana"/>
              </a:rPr>
              <a:t>. </a:t>
            </a:r>
            <a:r>
              <a:rPr dirty="0" baseline="22222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27777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        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16666" sz="750" spc="-89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baseline="27777" sz="750" spc="-89">
                <a:latin typeface="Verdana"/>
                <a:cs typeface="Verdana"/>
              </a:rPr>
              <a:t>.    </a:t>
            </a:r>
            <a:r>
              <a:rPr dirty="0" baseline="27777" sz="750" spc="22">
                <a:latin typeface="Verdana"/>
                <a:cs typeface="Verdana"/>
              </a:rPr>
              <a:t>.   </a:t>
            </a:r>
            <a:r>
              <a:rPr dirty="0" baseline="27777" sz="750" spc="44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67" name="object 367"/>
          <p:cNvSpPr txBox="1"/>
          <p:nvPr/>
        </p:nvSpPr>
        <p:spPr>
          <a:xfrm>
            <a:off x="5083543" y="6872794"/>
            <a:ext cx="3333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baseline="33333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 </a:t>
            </a:r>
            <a:r>
              <a:rPr dirty="0" baseline="27777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baseline="33333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16666" sz="750" spc="-89">
                <a:latin typeface="Verdana"/>
                <a:cs typeface="Verdana"/>
              </a:rPr>
              <a:t>.</a:t>
            </a:r>
            <a:r>
              <a:rPr dirty="0" baseline="27777" sz="750" spc="-89">
                <a:latin typeface="Verdana"/>
                <a:cs typeface="Verdana"/>
              </a:rPr>
              <a:t>.   </a:t>
            </a:r>
            <a:r>
              <a:rPr dirty="0" baseline="27777" sz="750" spc="-5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8" name="object 368"/>
          <p:cNvSpPr txBox="1"/>
          <p:nvPr/>
        </p:nvSpPr>
        <p:spPr>
          <a:xfrm>
            <a:off x="5059160" y="6888019"/>
            <a:ext cx="18351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5555" sz="750" spc="67">
                <a:latin typeface="Verdana"/>
                <a:cs typeface="Verdana"/>
              </a:rPr>
              <a:t> </a:t>
            </a:r>
            <a:r>
              <a:rPr dirty="0" baseline="-11111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baseline="-5555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69" name="object 369"/>
          <p:cNvSpPr txBox="1"/>
          <p:nvPr/>
        </p:nvSpPr>
        <p:spPr>
          <a:xfrm>
            <a:off x="5056109" y="6912436"/>
            <a:ext cx="1568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 </a:t>
            </a:r>
            <a:r>
              <a:rPr dirty="0" baseline="5555" sz="750" spc="-30">
                <a:latin typeface="Verdana"/>
                <a:cs typeface="Verdana"/>
              </a:rPr>
              <a:t>..</a:t>
            </a:r>
            <a:r>
              <a:rPr dirty="0" baseline="5555" sz="750" spc="-89">
                <a:latin typeface="Verdana"/>
                <a:cs typeface="Verdana"/>
              </a:rPr>
              <a:t> 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70" name="object 370"/>
          <p:cNvSpPr txBox="1"/>
          <p:nvPr/>
        </p:nvSpPr>
        <p:spPr>
          <a:xfrm>
            <a:off x="5098784" y="69169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71" name="object 371"/>
          <p:cNvSpPr txBox="1"/>
          <p:nvPr/>
        </p:nvSpPr>
        <p:spPr>
          <a:xfrm>
            <a:off x="5056109" y="6792010"/>
            <a:ext cx="182245" cy="4387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-135">
                <a:latin typeface="Verdana"/>
                <a:cs typeface="Verdana"/>
              </a:rPr>
              <a:t> </a:t>
            </a:r>
            <a:r>
              <a:rPr dirty="0" sz="1700" spc="-600">
                <a:latin typeface="Lucida Sans Unicode"/>
                <a:cs typeface="Lucida Sans Unicode"/>
              </a:rPr>
              <a:t>·</a:t>
            </a:r>
            <a:r>
              <a:rPr dirty="0" baseline="11111" sz="750" spc="-22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72" name="object 372"/>
          <p:cNvSpPr txBox="1"/>
          <p:nvPr/>
        </p:nvSpPr>
        <p:spPr>
          <a:xfrm>
            <a:off x="1845043" y="7938568"/>
            <a:ext cx="390017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7.17: </a:t>
            </a:r>
            <a:r>
              <a:rPr dirty="0" sz="1000" spc="-5">
                <a:latin typeface="Times New Roman"/>
                <a:cs typeface="Times New Roman"/>
              </a:rPr>
              <a:t>Coaxal circles and the radical centre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three </a:t>
            </a:r>
            <a:r>
              <a:rPr dirty="0" sz="1000">
                <a:latin typeface="Times New Roman"/>
                <a:cs typeface="Times New Roman"/>
              </a:rPr>
              <a:t>non-coaxal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73" name="object 373"/>
          <p:cNvSpPr txBox="1"/>
          <p:nvPr/>
        </p:nvSpPr>
        <p:spPr>
          <a:xfrm>
            <a:off x="1267447" y="8398813"/>
            <a:ext cx="505587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7.4  </a:t>
            </a:r>
            <a:r>
              <a:rPr dirty="0" sz="1000" spc="-5">
                <a:latin typeface="Times New Roman"/>
                <a:cs typeface="Times New Roman"/>
              </a:rPr>
              <a:t>Consider the pencil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circles </a:t>
            </a:r>
            <a:r>
              <a:rPr dirty="0" sz="1000" spc="-15" b="0" i="1">
                <a:latin typeface="Bookman Old Style"/>
                <a:cs typeface="Bookman Old Style"/>
              </a:rPr>
              <a:t>x</a:t>
            </a:r>
            <a:r>
              <a:rPr dirty="0" baseline="27777" sz="1050" spc="-22">
                <a:latin typeface="Verdana"/>
                <a:cs typeface="Verdana"/>
              </a:rPr>
              <a:t>2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65" b="0" i="1">
                <a:latin typeface="Bookman Old Style"/>
                <a:cs typeface="Bookman Old Style"/>
              </a:rPr>
              <a:t>y</a:t>
            </a:r>
            <a:r>
              <a:rPr dirty="0" baseline="27777" sz="1050" spc="-97">
                <a:latin typeface="Verdana"/>
                <a:cs typeface="Verdana"/>
              </a:rPr>
              <a:t>2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40">
                <a:latin typeface="Tahoma"/>
                <a:cs typeface="Tahoma"/>
              </a:rPr>
              <a:t>2</a:t>
            </a:r>
            <a:r>
              <a:rPr dirty="0" sz="1000" spc="-40" b="0" i="1">
                <a:latin typeface="Bookman Old Style"/>
                <a:cs typeface="Bookman Old Style"/>
              </a:rPr>
              <a:t>ax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50" b="0" i="1">
                <a:latin typeface="Bookman Old Style"/>
                <a:cs typeface="Bookman Old Style"/>
              </a:rPr>
              <a:t>c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where </a:t>
            </a:r>
            <a:r>
              <a:rPr dirty="0" sz="1000" spc="-50" b="0" i="1">
                <a:latin typeface="Bookman Old Style"/>
                <a:cs typeface="Bookman Old Style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is fixed and </a:t>
            </a:r>
            <a:r>
              <a:rPr dirty="0" sz="1000" spc="-95" b="0" i="1">
                <a:latin typeface="Bookman Old Style"/>
                <a:cs typeface="Bookman Old Style"/>
              </a:rPr>
              <a:t>a </a:t>
            </a:r>
            <a:r>
              <a:rPr dirty="0" sz="1000" spc="-5">
                <a:latin typeface="Times New Roman"/>
                <a:cs typeface="Times New Roman"/>
              </a:rPr>
              <a:t>is  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74" name="object 374"/>
          <p:cNvSpPr txBox="1"/>
          <p:nvPr/>
        </p:nvSpPr>
        <p:spPr>
          <a:xfrm>
            <a:off x="1267445" y="8580170"/>
            <a:ext cx="505460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Times New Roman"/>
                <a:cs typeface="Times New Roman"/>
              </a:rPr>
              <a:t>parameter. </a:t>
            </a:r>
            <a:r>
              <a:rPr dirty="0" sz="1000" spc="-5">
                <a:latin typeface="Times New Roman"/>
                <a:cs typeface="Times New Roman"/>
              </a:rPr>
              <a:t>(If </a:t>
            </a:r>
            <a:r>
              <a:rPr dirty="0" sz="1000" spc="-50" b="0" i="1">
                <a:latin typeface="Bookman Old Style"/>
                <a:cs typeface="Bookman Old Style"/>
              </a:rPr>
              <a:t>c </a:t>
            </a:r>
            <a:r>
              <a:rPr dirty="0" sz="1000" spc="170" b="0" i="1">
                <a:latin typeface="Bookman Old Style"/>
                <a:cs typeface="Bookman Old Style"/>
              </a:rPr>
              <a:t>&gt;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, </a:t>
            </a:r>
            <a:r>
              <a:rPr dirty="0" sz="1000" spc="-95" b="0" i="1">
                <a:latin typeface="Bookman Old Style"/>
                <a:cs typeface="Bookman Old Style"/>
              </a:rPr>
              <a:t>a </a:t>
            </a:r>
            <a:r>
              <a:rPr dirty="0" sz="1000" spc="-10">
                <a:latin typeface="Times New Roman"/>
                <a:cs typeface="Times New Roman"/>
              </a:rPr>
              <a:t>varies </a:t>
            </a:r>
            <a:r>
              <a:rPr dirty="0" sz="1000" spc="-5">
                <a:latin typeface="Times New Roman"/>
                <a:cs typeface="Times New Roman"/>
              </a:rPr>
              <a:t>in the </a:t>
            </a:r>
            <a:r>
              <a:rPr dirty="0" sz="1000">
                <a:latin typeface="Times New Roman"/>
                <a:cs typeface="Times New Roman"/>
              </a:rPr>
              <a:t>range </a:t>
            </a:r>
            <a:r>
              <a:rPr dirty="0" sz="1000" spc="-5">
                <a:latin typeface="Arial"/>
                <a:cs typeface="Arial"/>
              </a:rPr>
              <a:t>R </a:t>
            </a:r>
            <a:r>
              <a:rPr dirty="0" sz="1000" spc="-30">
                <a:latin typeface="Lucida Sans Unicode"/>
                <a:cs typeface="Lucida Sans Unicode"/>
              </a:rPr>
              <a:t>\ </a:t>
            </a:r>
            <a:r>
              <a:rPr dirty="0" sz="1000" spc="-15">
                <a:latin typeface="Tahoma"/>
                <a:cs typeface="Tahoma"/>
              </a:rPr>
              <a:t>(</a:t>
            </a:r>
            <a:r>
              <a:rPr dirty="0" sz="1000" spc="-15">
                <a:latin typeface="Lucida Sans Unicode"/>
                <a:cs typeface="Lucida Sans Unicode"/>
              </a:rPr>
              <a:t>−</a:t>
            </a:r>
            <a:r>
              <a:rPr dirty="0" baseline="38888" sz="1500" spc="-22">
                <a:latin typeface="Lucida Sans Unicode"/>
                <a:cs typeface="Lucida Sans Unicode"/>
              </a:rPr>
              <a:t>√</a:t>
            </a:r>
            <a:r>
              <a:rPr dirty="0" sz="1000" spc="-15" b="0" i="1">
                <a:latin typeface="Bookman Old Style"/>
                <a:cs typeface="Bookman Old Style"/>
              </a:rPr>
              <a:t>c, </a:t>
            </a:r>
            <a:r>
              <a:rPr dirty="0" baseline="38888" sz="1500" spc="-15">
                <a:latin typeface="Lucida Sans Unicode"/>
                <a:cs typeface="Lucida Sans Unicode"/>
              </a:rPr>
              <a:t>√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r>
              <a:rPr dirty="0" sz="1000" spc="-10">
                <a:latin typeface="Tahoma"/>
                <a:cs typeface="Tahoma"/>
              </a:rPr>
              <a:t>)</a:t>
            </a:r>
            <a:r>
              <a:rPr dirty="0" sz="1000" spc="-10">
                <a:latin typeface="Times New Roman"/>
                <a:cs typeface="Times New Roman"/>
              </a:rPr>
              <a:t>.) Any two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its </a:t>
            </a:r>
            <a:r>
              <a:rPr dirty="0" sz="1000">
                <a:latin typeface="Times New Roman"/>
                <a:cs typeface="Times New Roman"/>
              </a:rPr>
              <a:t>members </a:t>
            </a:r>
            <a:r>
              <a:rPr dirty="0" sz="1000" spc="-10">
                <a:latin typeface="Times New Roman"/>
                <a:cs typeface="Times New Roman"/>
              </a:rPr>
              <a:t>have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same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75" name="object 375"/>
          <p:cNvSpPr txBox="1"/>
          <p:nvPr/>
        </p:nvSpPr>
        <p:spPr>
          <a:xfrm>
            <a:off x="1267456" y="8763000"/>
            <a:ext cx="505142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line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centres and the same radical axis. Hence it is a pencil </a:t>
            </a:r>
            <a:r>
              <a:rPr dirty="0" sz="1000">
                <a:latin typeface="Times New Roman"/>
                <a:cs typeface="Times New Roman"/>
              </a:rPr>
              <a:t>of coaxal </a:t>
            </a:r>
            <a:r>
              <a:rPr dirty="0" sz="1000" spc="-5">
                <a:latin typeface="Times New Roman"/>
                <a:cs typeface="Times New Roman"/>
              </a:rPr>
              <a:t>circles. </a:t>
            </a:r>
            <a:r>
              <a:rPr dirty="0" sz="1000" spc="-10">
                <a:latin typeface="Times New Roman"/>
                <a:cs typeface="Times New Roman"/>
              </a:rPr>
              <a:t>Prove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1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following.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12511" y="1756308"/>
            <a:ext cx="54863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890875" y="1939188"/>
            <a:ext cx="54863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896971" y="8550300"/>
            <a:ext cx="54863" cy="6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67460" y="762000"/>
            <a:ext cx="50552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47770" algn="l"/>
              </a:tabLst>
            </a:pPr>
            <a:r>
              <a:rPr dirty="0" sz="1000">
                <a:latin typeface="Times New Roman"/>
                <a:cs typeface="Times New Roman"/>
              </a:rPr>
              <a:t>64	</a:t>
            </a:r>
            <a:r>
              <a:rPr dirty="0" sz="1000" spc="-5">
                <a:latin typeface="Times New Roman"/>
                <a:cs typeface="Times New Roman"/>
              </a:rPr>
              <a:t>CHAPTER </a:t>
            </a:r>
            <a:r>
              <a:rPr dirty="0" sz="1000">
                <a:latin typeface="Times New Roman"/>
                <a:cs typeface="Times New Roman"/>
              </a:rPr>
              <a:t>7.</a:t>
            </a:r>
            <a:r>
              <a:rPr dirty="0" sz="1000" spc="2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661507" y="1142136"/>
            <a:ext cx="153924" cy="6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67460" y="1117092"/>
            <a:ext cx="505587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(a) If </a:t>
            </a:r>
            <a:r>
              <a:rPr dirty="0" sz="1000" spc="-50" b="0" i="1">
                <a:latin typeface="Bookman Old Style"/>
                <a:cs typeface="Bookman Old Style"/>
              </a:rPr>
              <a:t>c   </a:t>
            </a:r>
            <a:r>
              <a:rPr dirty="0" sz="1000" spc="65" b="0" i="1">
                <a:latin typeface="Bookman Old Style"/>
                <a:cs typeface="Bookman Old Style"/>
              </a:rPr>
              <a:t> </a:t>
            </a:r>
            <a:r>
              <a:rPr dirty="0" sz="1000" spc="170" b="0" i="1">
                <a:latin typeface="Bookman Old Style"/>
                <a:cs typeface="Bookman Old Style"/>
              </a:rPr>
              <a:t>&lt;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each circle in the pencil meets the </a:t>
            </a:r>
            <a:r>
              <a:rPr dirty="0" sz="1000" spc="-15" b="0" i="1">
                <a:latin typeface="Bookman Old Style"/>
                <a:cs typeface="Bookman Old Style"/>
              </a:rPr>
              <a:t>y</a:t>
            </a:r>
            <a:r>
              <a:rPr dirty="0" sz="1000" spc="-15">
                <a:latin typeface="Times New Roman"/>
                <a:cs typeface="Times New Roman"/>
              </a:rPr>
              <a:t>-axis </a:t>
            </a:r>
            <a:r>
              <a:rPr dirty="0" sz="1000" spc="-5">
                <a:latin typeface="Times New Roman"/>
                <a:cs typeface="Times New Roman"/>
              </a:rPr>
              <a:t>at the same </a:t>
            </a:r>
            <a:r>
              <a:rPr dirty="0" sz="1000" spc="-10">
                <a:latin typeface="Times New Roman"/>
                <a:cs typeface="Times New Roman"/>
              </a:rPr>
              <a:t>two </a:t>
            </a:r>
            <a:r>
              <a:rPr dirty="0" sz="1000" spc="-5">
                <a:latin typeface="Times New Roman"/>
                <a:cs typeface="Times New Roman"/>
              </a:rPr>
              <a:t>points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25" b="0" i="1">
                <a:latin typeface="Bookman Old Style"/>
                <a:cs typeface="Bookman Old Style"/>
              </a:rPr>
              <a:t>, </a:t>
            </a:r>
            <a:r>
              <a:rPr dirty="0" sz="1000" spc="-15">
                <a:latin typeface="Lucida Sans Unicode"/>
                <a:cs typeface="Lucida Sans Unicode"/>
              </a:rPr>
              <a:t>±</a:t>
            </a:r>
            <a:r>
              <a:rPr dirty="0" baseline="41666" sz="1500" spc="-22">
                <a:latin typeface="Lucida Sans Unicode"/>
                <a:cs typeface="Lucida Sans Unicode"/>
              </a:rPr>
              <a:t>√</a:t>
            </a:r>
            <a:r>
              <a:rPr dirty="0" sz="1000" spc="-15">
                <a:latin typeface="Lucida Sans Unicode"/>
                <a:cs typeface="Lucida Sans Unicode"/>
              </a:rPr>
              <a:t>−</a:t>
            </a:r>
            <a:r>
              <a:rPr dirty="0" sz="1000" spc="-15" b="0" i="1">
                <a:latin typeface="Bookman Old Style"/>
                <a:cs typeface="Bookman Old Style"/>
              </a:rPr>
              <a:t>c</a:t>
            </a:r>
            <a:r>
              <a:rPr dirty="0" sz="1000" spc="-15">
                <a:latin typeface="Tahoma"/>
                <a:cs typeface="Tahoma"/>
              </a:rPr>
              <a:t>)</a:t>
            </a:r>
            <a:r>
              <a:rPr dirty="0" sz="1000" spc="-1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and the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67458" y="1298444"/>
            <a:ext cx="3778885" cy="386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pencil consists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circles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-5">
                <a:latin typeface="Times New Roman"/>
                <a:cs typeface="Times New Roman"/>
              </a:rPr>
              <a:t>these </a:t>
            </a:r>
            <a:r>
              <a:rPr dirty="0" sz="1000" spc="-10">
                <a:latin typeface="Times New Roman"/>
                <a:cs typeface="Times New Roman"/>
              </a:rPr>
              <a:t>two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points.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1000">
                <a:latin typeface="Times New Roman"/>
                <a:cs typeface="Times New Roman"/>
              </a:rPr>
              <a:t>(b) </a:t>
            </a:r>
            <a:r>
              <a:rPr dirty="0" sz="1000" spc="-5">
                <a:latin typeface="Times New Roman"/>
                <a:cs typeface="Times New Roman"/>
              </a:rPr>
              <a:t>If </a:t>
            </a:r>
            <a:r>
              <a:rPr dirty="0" sz="1000" spc="-50" b="0" i="1">
                <a:latin typeface="Bookman Old Style"/>
                <a:cs typeface="Bookman Old Style"/>
              </a:rPr>
              <a:t>c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the pencil consists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circles touching the </a:t>
            </a:r>
            <a:r>
              <a:rPr dirty="0" sz="1000" spc="-15" b="0" i="1">
                <a:latin typeface="Bookman Old Style"/>
                <a:cs typeface="Bookman Old Style"/>
              </a:rPr>
              <a:t>y</a:t>
            </a:r>
            <a:r>
              <a:rPr dirty="0" sz="1000" spc="-15">
                <a:latin typeface="Times New Roman"/>
                <a:cs typeface="Times New Roman"/>
              </a:rPr>
              <a:t>-axis </a:t>
            </a:r>
            <a:r>
              <a:rPr dirty="0" sz="1000" spc="-5">
                <a:latin typeface="Times New Roman"/>
                <a:cs typeface="Times New Roman"/>
              </a:rPr>
              <a:t>at the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origin.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67457" y="1726692"/>
            <a:ext cx="5055870" cy="44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(c) If </a:t>
            </a:r>
            <a:r>
              <a:rPr dirty="0" sz="1000" spc="-50" b="0" i="1">
                <a:latin typeface="Bookman Old Style"/>
                <a:cs typeface="Bookman Old Style"/>
              </a:rPr>
              <a:t>c </a:t>
            </a:r>
            <a:r>
              <a:rPr dirty="0" sz="1000" spc="170" b="0" i="1">
                <a:latin typeface="Bookman Old Style"/>
                <a:cs typeface="Bookman Old Style"/>
              </a:rPr>
              <a:t>&gt;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the pencil consists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non-intersecting circles. Also when </a:t>
            </a:r>
            <a:r>
              <a:rPr dirty="0" sz="1000" spc="-95" b="0" i="1">
                <a:latin typeface="Bookman Old Style"/>
                <a:cs typeface="Bookman Old Style"/>
              </a:rPr>
              <a:t>a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0">
                <a:latin typeface="Lucida Sans Unicode"/>
                <a:cs typeface="Lucida Sans Unicode"/>
              </a:rPr>
              <a:t>±</a:t>
            </a:r>
            <a:r>
              <a:rPr dirty="0" baseline="38888" sz="1500" spc="-30">
                <a:latin typeface="Lucida Sans Unicode"/>
                <a:cs typeface="Lucida Sans Unicode"/>
              </a:rPr>
              <a:t>√</a:t>
            </a:r>
            <a:r>
              <a:rPr dirty="0" sz="1000" spc="-20" b="0" i="1">
                <a:latin typeface="Bookman Old Style"/>
                <a:cs typeface="Bookman Old Style"/>
              </a:rPr>
              <a:t>c </a:t>
            </a:r>
            <a:r>
              <a:rPr dirty="0" sz="1000" spc="-30">
                <a:latin typeface="Times New Roman"/>
                <a:cs typeface="Times New Roman"/>
              </a:rPr>
              <a:t>(</a:t>
            </a:r>
            <a:r>
              <a:rPr dirty="0" sz="1000" spc="-30" b="0" i="1">
                <a:latin typeface="Bookman Old Style"/>
                <a:cs typeface="Bookman Old Style"/>
              </a:rPr>
              <a:t>c </a:t>
            </a:r>
            <a:r>
              <a:rPr dirty="0" sz="1000" spc="170" b="0" i="1">
                <a:latin typeface="Bookman Old Style"/>
                <a:cs typeface="Bookman Old Style"/>
              </a:rPr>
              <a:t>&gt; </a:t>
            </a:r>
            <a:r>
              <a:rPr dirty="0" sz="1000" spc="-15">
                <a:latin typeface="Tahoma"/>
                <a:cs typeface="Tahoma"/>
              </a:rPr>
              <a:t>0</a:t>
            </a:r>
            <a:r>
              <a:rPr dirty="0" sz="1000" spc="-15">
                <a:latin typeface="Times New Roman"/>
                <a:cs typeface="Times New Roman"/>
              </a:rPr>
              <a:t>), </a:t>
            </a:r>
            <a:r>
              <a:rPr dirty="0" sz="1000" spc="-5">
                <a:latin typeface="Times New Roman"/>
                <a:cs typeface="Times New Roman"/>
              </a:rPr>
              <a:t>the circle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000" spc="-5">
                <a:latin typeface="Times New Roman"/>
                <a:cs typeface="Times New Roman"/>
              </a:rPr>
              <a:t>degenerates into a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-15">
                <a:latin typeface="Tahoma"/>
                <a:cs typeface="Tahoma"/>
              </a:rPr>
              <a:t>(</a:t>
            </a:r>
            <a:r>
              <a:rPr dirty="0" sz="1000" spc="-15">
                <a:latin typeface="Lucida Sans Unicode"/>
                <a:cs typeface="Lucida Sans Unicode"/>
              </a:rPr>
              <a:t>±</a:t>
            </a:r>
            <a:r>
              <a:rPr dirty="0" baseline="38888" sz="1500" spc="-22">
                <a:latin typeface="Lucida Sans Unicode"/>
                <a:cs typeface="Lucida Sans Unicode"/>
              </a:rPr>
              <a:t>√</a:t>
            </a:r>
            <a:r>
              <a:rPr dirty="0" sz="1000" spc="-15" b="0" i="1">
                <a:latin typeface="Bookman Old Style"/>
                <a:cs typeface="Bookman Old Style"/>
              </a:rPr>
              <a:t>c,</a:t>
            </a:r>
            <a:r>
              <a:rPr dirty="0" sz="1000" spc="-229" b="0" i="1">
                <a:latin typeface="Bookman Old Style"/>
                <a:cs typeface="Bookman Old Style"/>
              </a:rPr>
              <a:t> </a:t>
            </a:r>
            <a:r>
              <a:rPr dirty="0" sz="1000" spc="-15">
                <a:latin typeface="Tahoma"/>
                <a:cs typeface="Tahoma"/>
              </a:rPr>
              <a:t>0)</a:t>
            </a:r>
            <a:r>
              <a:rPr dirty="0" sz="1000" spc="-1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67463" y="2506471"/>
            <a:ext cx="5057775" cy="150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400" spc="10" b="1">
                <a:latin typeface="Times New Roman"/>
                <a:cs typeface="Times New Roman"/>
              </a:rPr>
              <a:t>7.3    Orthogonal pair of </a:t>
            </a:r>
            <a:r>
              <a:rPr dirty="0" sz="1400" spc="5" b="1">
                <a:latin typeface="Times New Roman"/>
                <a:cs typeface="Times New Roman"/>
              </a:rPr>
              <a:t>pencils </a:t>
            </a:r>
            <a:r>
              <a:rPr dirty="0" sz="1400" spc="10" b="1">
                <a:latin typeface="Times New Roman"/>
                <a:cs typeface="Times New Roman"/>
              </a:rPr>
              <a:t>of</a:t>
            </a:r>
            <a:r>
              <a:rPr dirty="0" sz="1400" spc="20" b="1">
                <a:latin typeface="Times New Roman"/>
                <a:cs typeface="Times New Roman"/>
              </a:rPr>
              <a:t> </a:t>
            </a:r>
            <a:r>
              <a:rPr dirty="0" sz="1400" spc="5" b="1">
                <a:latin typeface="Times New Roman"/>
                <a:cs typeface="Times New Roman"/>
              </a:rPr>
              <a:t>circles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600"/>
              </a:lnSpc>
              <a:spcBef>
                <a:spcPts val="1425"/>
              </a:spcBef>
            </a:pPr>
            <a:r>
              <a:rPr dirty="0" sz="1000" spc="-40">
                <a:latin typeface="Times New Roman"/>
                <a:cs typeface="Times New Roman"/>
              </a:rPr>
              <a:t>Two </a:t>
            </a:r>
            <a:r>
              <a:rPr dirty="0" sz="1000" spc="-5">
                <a:latin typeface="Times New Roman"/>
                <a:cs typeface="Times New Roman"/>
              </a:rPr>
              <a:t>non-intersecting circles </a:t>
            </a:r>
            <a:r>
              <a:rPr dirty="0" sz="1000" spc="-10">
                <a:latin typeface="Times New Roman"/>
                <a:cs typeface="Times New Roman"/>
              </a:rPr>
              <a:t>give </a:t>
            </a:r>
            <a:r>
              <a:rPr dirty="0" sz="1000" spc="-5">
                <a:latin typeface="Times New Roman"/>
                <a:cs typeface="Times New Roman"/>
              </a:rPr>
              <a:t>rise to a pencil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non-intersecting </a:t>
            </a:r>
            <a:r>
              <a:rPr dirty="0" sz="1000">
                <a:latin typeface="Times New Roman"/>
                <a:cs typeface="Times New Roman"/>
              </a:rPr>
              <a:t>coaxal </a:t>
            </a:r>
            <a:r>
              <a:rPr dirty="0" sz="1000" spc="-5">
                <a:latin typeface="Times New Roman"/>
                <a:cs typeface="Times New Roman"/>
              </a:rPr>
              <a:t>circles together with  </a:t>
            </a:r>
            <a:r>
              <a:rPr dirty="0" sz="1000" spc="-10">
                <a:latin typeface="Times New Roman"/>
                <a:cs typeface="Times New Roman"/>
              </a:rPr>
              <a:t>two </a:t>
            </a:r>
            <a:r>
              <a:rPr dirty="0" sz="1000" spc="-5">
                <a:latin typeface="Times New Roman"/>
                <a:cs typeface="Times New Roman"/>
              </a:rPr>
              <a:t>degenerate circles, called the </a:t>
            </a:r>
            <a:r>
              <a:rPr dirty="0" sz="1000" spc="-5" i="1">
                <a:latin typeface="Times New Roman"/>
                <a:cs typeface="Times New Roman"/>
              </a:rPr>
              <a:t>limit points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pencil. For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>
                <a:latin typeface="Times New Roman"/>
                <a:cs typeface="Times New Roman"/>
              </a:rPr>
              <a:t>point on </a:t>
            </a:r>
            <a:r>
              <a:rPr dirty="0" sz="1000" spc="-5">
                <a:latin typeface="Times New Roman"/>
                <a:cs typeface="Times New Roman"/>
              </a:rPr>
              <a:t>the radical axis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this  pencil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circles,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tangents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these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circles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all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same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length.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Therefore,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centred  at that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-5">
                <a:latin typeface="Times New Roman"/>
                <a:cs typeface="Times New Roman"/>
              </a:rPr>
              <a:t>with radius </a:t>
            </a:r>
            <a:r>
              <a:rPr dirty="0" sz="1000">
                <a:latin typeface="Times New Roman"/>
                <a:cs typeface="Times New Roman"/>
              </a:rPr>
              <a:t>equal </a:t>
            </a:r>
            <a:r>
              <a:rPr dirty="0" sz="1000" spc="-5">
                <a:latin typeface="Times New Roman"/>
                <a:cs typeface="Times New Roman"/>
              </a:rPr>
              <a:t>to the length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tangent is </a:t>
            </a:r>
            <a:r>
              <a:rPr dirty="0" sz="1000">
                <a:latin typeface="Times New Roman"/>
                <a:cs typeface="Times New Roman"/>
              </a:rPr>
              <a:t>orthogonal </a:t>
            </a:r>
            <a:r>
              <a:rPr dirty="0" sz="1000" spc="-5">
                <a:latin typeface="Times New Roman"/>
                <a:cs typeface="Times New Roman"/>
              </a:rPr>
              <a:t>to all the circles in this  pencil. All such circles form another pencil and </a:t>
            </a:r>
            <a:r>
              <a:rPr dirty="0" sz="1000" spc="-10">
                <a:latin typeface="Times New Roman"/>
                <a:cs typeface="Times New Roman"/>
              </a:rPr>
              <a:t>any two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them uniquely determine the original  pencil. </a:t>
            </a:r>
            <a:r>
              <a:rPr dirty="0" sz="1000" spc="-10">
                <a:latin typeface="Times New Roman"/>
                <a:cs typeface="Times New Roman"/>
              </a:rPr>
              <a:t>Moreover, </a:t>
            </a:r>
            <a:r>
              <a:rPr dirty="0" sz="1000" spc="-5">
                <a:latin typeface="Times New Roman"/>
                <a:cs typeface="Times New Roman"/>
              </a:rPr>
              <a:t>each circle in </a:t>
            </a:r>
            <a:r>
              <a:rPr dirty="0" sz="1000">
                <a:latin typeface="Times New Roman"/>
                <a:cs typeface="Times New Roman"/>
              </a:rPr>
              <a:t>one </a:t>
            </a:r>
            <a:r>
              <a:rPr dirty="0" sz="1000" spc="-5">
                <a:latin typeface="Times New Roman"/>
                <a:cs typeface="Times New Roman"/>
              </a:rPr>
              <a:t>pencil is </a:t>
            </a:r>
            <a:r>
              <a:rPr dirty="0" sz="1000">
                <a:latin typeface="Times New Roman"/>
                <a:cs typeface="Times New Roman"/>
              </a:rPr>
              <a:t>orthogonal </a:t>
            </a:r>
            <a:r>
              <a:rPr dirty="0" sz="1000" spc="-5">
                <a:latin typeface="Times New Roman"/>
                <a:cs typeface="Times New Roman"/>
              </a:rPr>
              <a:t>to each circle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other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pencil.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10436" y="5089652"/>
            <a:ext cx="1778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...</a:t>
            </a:r>
            <a:r>
              <a:rPr dirty="0" baseline="5555" sz="750" spc="-104">
                <a:latin typeface="Verdana"/>
                <a:cs typeface="Verdana"/>
              </a:rPr>
              <a:t>...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22047" y="4970778"/>
            <a:ext cx="34099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-5555" sz="750" spc="-75">
                <a:latin typeface="Verdana"/>
                <a:cs typeface="Verdana"/>
              </a:rPr>
              <a:t>..</a:t>
            </a:r>
            <a:r>
              <a:rPr dirty="0" sz="500" spc="-50">
                <a:latin typeface="Verdana"/>
                <a:cs typeface="Verdana"/>
              </a:rPr>
              <a:t>...</a:t>
            </a:r>
            <a:r>
              <a:rPr dirty="0" baseline="5555" sz="750" spc="-75">
                <a:latin typeface="Verdana"/>
                <a:cs typeface="Verdana"/>
              </a:rPr>
              <a:t>.....</a:t>
            </a:r>
            <a:r>
              <a:rPr dirty="0" baseline="5555" sz="750" spc="-195">
                <a:latin typeface="Verdana"/>
                <a:cs typeface="Verdana"/>
              </a:rPr>
              <a:t> </a:t>
            </a:r>
            <a:r>
              <a:rPr dirty="0" sz="500" spc="-45">
                <a:latin typeface="Verdana"/>
                <a:cs typeface="Verdana"/>
              </a:rPr>
              <a:t>...</a:t>
            </a:r>
            <a:r>
              <a:rPr dirty="0" baseline="-5555" sz="750" spc="-67">
                <a:latin typeface="Verdana"/>
                <a:cs typeface="Verdana"/>
              </a:rPr>
              <a:t>..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27430" y="4889994"/>
            <a:ext cx="1047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99187" y="4835131"/>
            <a:ext cx="38925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5">
                <a:latin typeface="Verdana"/>
                <a:cs typeface="Verdana"/>
              </a:rPr>
              <a:t>.</a:t>
            </a:r>
            <a:r>
              <a:rPr dirty="0" baseline="-5555" sz="750" spc="-15">
                <a:latin typeface="Verdana"/>
                <a:cs typeface="Verdana"/>
              </a:rPr>
              <a:t>.</a:t>
            </a:r>
            <a:r>
              <a:rPr dirty="0" sz="500" spc="-10">
                <a:latin typeface="Verdana"/>
                <a:cs typeface="Verdana"/>
              </a:rPr>
              <a:t>..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5555" sz="750" spc="-60">
                <a:latin typeface="Verdana"/>
                <a:cs typeface="Verdana"/>
              </a:rPr>
              <a:t>..</a:t>
            </a:r>
            <a:r>
              <a:rPr dirty="0" baseline="11111" sz="750" spc="-60">
                <a:latin typeface="Verdana"/>
                <a:cs typeface="Verdana"/>
              </a:rPr>
              <a:t>.</a:t>
            </a:r>
            <a:r>
              <a:rPr dirty="0" baseline="11111" sz="750" spc="-187">
                <a:latin typeface="Verdana"/>
                <a:cs typeface="Verdana"/>
              </a:rPr>
              <a:t> </a:t>
            </a:r>
            <a:r>
              <a:rPr dirty="0" baseline="11111" sz="750" spc="-75">
                <a:latin typeface="Verdana"/>
                <a:cs typeface="Verdana"/>
              </a:rPr>
              <a:t>....</a:t>
            </a:r>
            <a:r>
              <a:rPr dirty="0" baseline="11111" sz="750" spc="-187">
                <a:latin typeface="Verdana"/>
                <a:cs typeface="Verdana"/>
              </a:rPr>
              <a:t> </a:t>
            </a:r>
            <a:r>
              <a:rPr dirty="0" baseline="5555" sz="750" spc="-44">
                <a:latin typeface="Verdana"/>
                <a:cs typeface="Verdana"/>
              </a:rPr>
              <a:t>..</a:t>
            </a:r>
            <a:r>
              <a:rPr dirty="0" sz="500" spc="-30">
                <a:latin typeface="Verdana"/>
                <a:cs typeface="Verdana"/>
              </a:rPr>
              <a:t>..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13844" y="4868662"/>
            <a:ext cx="13208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55930" y="4897614"/>
            <a:ext cx="1047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08787" y="48397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79830" y="48138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05153" y="4760474"/>
            <a:ext cx="768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024384" y="4731522"/>
            <a:ext cx="10604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518413" y="4675131"/>
            <a:ext cx="548005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-67">
                <a:latin typeface="Verdana"/>
                <a:cs typeface="Verdana"/>
              </a:rPr>
              <a:t>..</a:t>
            </a:r>
            <a:r>
              <a:rPr dirty="0" baseline="-27777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...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 </a:t>
            </a:r>
            <a:r>
              <a:rPr dirty="0" baseline="5555" sz="750" spc="-82">
                <a:latin typeface="Verdana"/>
                <a:cs typeface="Verdana"/>
              </a:rPr>
              <a:t>..</a:t>
            </a:r>
            <a:r>
              <a:rPr dirty="0" baseline="11111" sz="750" spc="-82">
                <a:latin typeface="Verdana"/>
                <a:cs typeface="Verdana"/>
              </a:rPr>
              <a:t>..</a:t>
            </a:r>
            <a:r>
              <a:rPr dirty="0" baseline="5555" sz="750" spc="-82">
                <a:latin typeface="Verdana"/>
                <a:cs typeface="Verdana"/>
              </a:rPr>
              <a:t>...</a:t>
            </a:r>
            <a:r>
              <a:rPr dirty="0" baseline="5555" sz="750" spc="-179">
                <a:latin typeface="Verdana"/>
                <a:cs typeface="Verdana"/>
              </a:rPr>
              <a:t> 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..</a:t>
            </a:r>
            <a:r>
              <a:rPr dirty="0" baseline="-5555" sz="750" spc="-60">
                <a:latin typeface="Verdana"/>
                <a:cs typeface="Verdana"/>
              </a:rPr>
              <a:t>.</a:t>
            </a:r>
            <a:r>
              <a:rPr dirty="0" baseline="-11111" sz="750" spc="-60">
                <a:latin typeface="Verdana"/>
                <a:cs typeface="Verdana"/>
              </a:rPr>
              <a:t>.</a:t>
            </a:r>
            <a:r>
              <a:rPr dirty="0" baseline="-16666" sz="750" spc="-60">
                <a:latin typeface="Verdana"/>
                <a:cs typeface="Verdana"/>
              </a:rPr>
              <a:t>.</a:t>
            </a:r>
            <a:r>
              <a:rPr dirty="0" baseline="-22222" sz="750" spc="-60">
                <a:latin typeface="Verdana"/>
                <a:cs typeface="Verdana"/>
              </a:rPr>
              <a:t>..</a:t>
            </a:r>
            <a:r>
              <a:rPr dirty="0" baseline="-27777" sz="750" spc="-60">
                <a:latin typeface="Verdana"/>
                <a:cs typeface="Verdana"/>
              </a:rPr>
              <a:t>.</a:t>
            </a:r>
            <a:r>
              <a:rPr dirty="0" baseline="-33333" sz="750" spc="-60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54407" y="4733045"/>
            <a:ext cx="1047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98021" y="4758951"/>
            <a:ext cx="10287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390401" y="47894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43153" y="48275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536447" y="51978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541022" y="51628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544067" y="51277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542544" y="5031738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539493" y="4992115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425193" y="46705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02333" y="46370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381001" y="46080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335281" y="45547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268224" y="44922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080770" y="4387084"/>
            <a:ext cx="158115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6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-11111" sz="750" spc="-60">
                <a:latin typeface="Verdana"/>
                <a:cs typeface="Verdana"/>
              </a:rPr>
              <a:t>.</a:t>
            </a:r>
            <a:r>
              <a:rPr dirty="0" baseline="-16666" sz="750" spc="-60">
                <a:latin typeface="Verdana"/>
                <a:cs typeface="Verdana"/>
              </a:rPr>
              <a:t>.</a:t>
            </a:r>
            <a:r>
              <a:rPr dirty="0" baseline="-33333" sz="750" spc="-60">
                <a:latin typeface="Verdana"/>
                <a:cs typeface="Verdana"/>
              </a:rPr>
              <a:t>.</a:t>
            </a:r>
            <a:r>
              <a:rPr dirty="0" baseline="-38888" sz="750" spc="-60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465073" y="4316981"/>
            <a:ext cx="662305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44">
                <a:latin typeface="Verdana"/>
                <a:cs typeface="Verdana"/>
              </a:rPr>
              <a:t>.</a:t>
            </a:r>
            <a:r>
              <a:rPr dirty="0" baseline="-44444" sz="750" spc="-44">
                <a:latin typeface="Verdana"/>
                <a:cs typeface="Verdana"/>
              </a:rPr>
              <a:t>.</a:t>
            </a:r>
            <a:r>
              <a:rPr dirty="0" baseline="-33333" sz="750" spc="-44">
                <a:latin typeface="Verdana"/>
                <a:cs typeface="Verdana"/>
              </a:rPr>
              <a:t>..</a:t>
            </a:r>
            <a:r>
              <a:rPr dirty="0" baseline="-22222" sz="750" spc="-44">
                <a:latin typeface="Verdana"/>
                <a:cs typeface="Verdana"/>
              </a:rPr>
              <a:t>.</a:t>
            </a:r>
            <a:r>
              <a:rPr dirty="0" baseline="-16666" sz="750" spc="-44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..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 </a:t>
            </a:r>
            <a:r>
              <a:rPr dirty="0" baseline="5555" sz="750" spc="-89">
                <a:latin typeface="Verdana"/>
                <a:cs typeface="Verdana"/>
              </a:rPr>
              <a:t>........</a:t>
            </a:r>
            <a:r>
              <a:rPr dirty="0" baseline="5555" sz="750" spc="-165">
                <a:latin typeface="Verdana"/>
                <a:cs typeface="Verdana"/>
              </a:rPr>
              <a:t> </a:t>
            </a:r>
            <a:r>
              <a:rPr dirty="0" sz="500" spc="-20">
                <a:latin typeface="Verdana"/>
                <a:cs typeface="Verdana"/>
              </a:rPr>
              <a:t>..</a:t>
            </a:r>
            <a:r>
              <a:rPr dirty="0" baseline="-5555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..</a:t>
            </a: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baseline="-22222" sz="750" spc="-30">
                <a:latin typeface="Verdana"/>
                <a:cs typeface="Verdana"/>
              </a:rPr>
              <a:t>.</a:t>
            </a:r>
            <a:r>
              <a:rPr dirty="0" baseline="-33333" sz="750" spc="-30">
                <a:latin typeface="Verdana"/>
                <a:cs typeface="Verdana"/>
              </a:rPr>
              <a:t>..</a:t>
            </a:r>
            <a:r>
              <a:rPr dirty="0" baseline="-38888" sz="750" spc="-30">
                <a:latin typeface="Verdana"/>
                <a:cs typeface="Verdana"/>
              </a:rPr>
              <a:t>.</a:t>
            </a:r>
            <a:r>
              <a:rPr dirty="0" baseline="-50000" sz="750" spc="-30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356870" y="4384038"/>
            <a:ext cx="145415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22">
                <a:latin typeface="Verdana"/>
                <a:cs typeface="Verdana"/>
              </a:rPr>
              <a:t>.</a:t>
            </a:r>
            <a:r>
              <a:rPr dirty="0" baseline="-27777" sz="750" spc="-12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318770" y="4452618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195327" y="4507481"/>
            <a:ext cx="107314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8580">
              <a:lnSpc>
                <a:spcPts val="5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181610" y="45791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137413" y="46339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114553" y="46675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994161" y="5034794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997207" y="51612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001781" y="51963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007873" y="52313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045973" y="5377684"/>
            <a:ext cx="29210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 </a:t>
            </a: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 </a:t>
            </a:r>
            <a:r>
              <a:rPr dirty="0" baseline="-5555" sz="750" spc="-82">
                <a:latin typeface="Verdana"/>
                <a:cs typeface="Verdana"/>
              </a:rPr>
              <a:t>.</a:t>
            </a:r>
            <a:r>
              <a:rPr dirty="0" baseline="16666" sz="750" spc="-82">
                <a:latin typeface="Verdana"/>
                <a:cs typeface="Verdana"/>
              </a:rPr>
              <a:t>.</a:t>
            </a:r>
            <a:r>
              <a:rPr dirty="0" baseline="16666" sz="750" spc="-15">
                <a:latin typeface="Verdana"/>
                <a:cs typeface="Verdana"/>
              </a:rPr>
              <a:t> 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205741" y="5392924"/>
            <a:ext cx="3486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27777" sz="750" spc="-8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 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  </a:t>
            </a: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baseline="27777" sz="750" spc="172">
                <a:latin typeface="Verdana"/>
                <a:cs typeface="Verdana"/>
              </a:rPr>
              <a:t> </a:t>
            </a:r>
            <a:r>
              <a:rPr dirty="0" baseline="50000" sz="750" spc="22">
                <a:latin typeface="Verdana"/>
                <a:cs typeface="Verdana"/>
              </a:rPr>
              <a:t>.</a:t>
            </a:r>
            <a:endParaRPr baseline="50000" sz="75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669295" y="64353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865887" y="64368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983233" y="64048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051813" y="63728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108204" y="63377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310893" y="5604761"/>
            <a:ext cx="920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16666" sz="750" spc="-195">
                <a:latin typeface="Verdana"/>
                <a:cs typeface="Verdana"/>
              </a:rPr>
              <a:t>.</a:t>
            </a:r>
            <a:r>
              <a:rPr dirty="0" baseline="5555" sz="750" spc="-19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16666" sz="750" spc="-195">
                <a:latin typeface="Verdana"/>
                <a:cs typeface="Verdana"/>
              </a:rPr>
              <a:t>.</a:t>
            </a:r>
            <a:r>
              <a:rPr dirty="0" baseline="5555" sz="750" spc="-195">
                <a:latin typeface="Verdana"/>
                <a:cs typeface="Verdana"/>
              </a:rPr>
              <a:t>.</a:t>
            </a:r>
            <a:r>
              <a:rPr dirty="0" baseline="-16666" sz="750" spc="-195">
                <a:latin typeface="Verdana"/>
                <a:cs typeface="Verdana"/>
              </a:rPr>
              <a:t>.</a:t>
            </a:r>
            <a:r>
              <a:rPr dirty="0" baseline="-11111" sz="750" spc="-195">
                <a:latin typeface="Verdana"/>
                <a:cs typeface="Verdana"/>
              </a:rPr>
              <a:t>.</a:t>
            </a:r>
            <a:r>
              <a:rPr dirty="0" baseline="5555" sz="750" spc="-195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164590" y="5459946"/>
            <a:ext cx="3638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95">
                <a:latin typeface="Verdana"/>
                <a:cs typeface="Verdana"/>
              </a:rPr>
              <a:t> </a:t>
            </a: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5555" sz="750" spc="-195">
                <a:latin typeface="Verdana"/>
                <a:cs typeface="Verdana"/>
              </a:rPr>
              <a:t> </a:t>
            </a:r>
            <a:r>
              <a:rPr dirty="0" baseline="27777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150">
                <a:latin typeface="Verdana"/>
                <a:cs typeface="Verdana"/>
              </a:rPr>
              <a:t> </a:t>
            </a:r>
            <a:r>
              <a:rPr dirty="0" baseline="22222" sz="750" spc="22">
                <a:latin typeface="Verdana"/>
                <a:cs typeface="Verdana"/>
              </a:rPr>
              <a:t>. </a:t>
            </a:r>
            <a:r>
              <a:rPr dirty="0" baseline="22222" sz="750" spc="44">
                <a:latin typeface="Verdana"/>
                <a:cs typeface="Verdana"/>
              </a:rPr>
              <a:t> </a:t>
            </a:r>
            <a:r>
              <a:rPr dirty="0" baseline="50000" sz="750" spc="22">
                <a:latin typeface="Verdana"/>
                <a:cs typeface="Verdana"/>
              </a:rPr>
              <a:t>.</a:t>
            </a:r>
            <a:endParaRPr baseline="50000" sz="75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417830" y="64977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475744" y="65313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548893" y="656333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670818" y="65953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858267" y="65968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986284" y="65648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059433" y="65328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117347" y="65008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230124" y="64078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284987" y="63408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265173" y="5571225"/>
            <a:ext cx="18542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-16666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-16666" sz="750" spc="-179">
                <a:latin typeface="Verdana"/>
                <a:cs typeface="Verdana"/>
              </a:rPr>
              <a:t>..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-16666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...</a:t>
            </a:r>
            <a:r>
              <a:rPr dirty="0" baseline="-22222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..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137413" y="5557484"/>
            <a:ext cx="2584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 </a:t>
            </a:r>
            <a:r>
              <a:rPr dirty="0" sz="500" spc="-95">
                <a:latin typeface="Verdana"/>
                <a:cs typeface="Verdana"/>
              </a:rPr>
              <a:t>..</a:t>
            </a:r>
            <a:r>
              <a:rPr dirty="0" baseline="5555" sz="750" spc="-142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.</a:t>
            </a:r>
            <a:r>
              <a:rPr dirty="0" baseline="22222" sz="750" spc="-142">
                <a:latin typeface="Verdana"/>
                <a:cs typeface="Verdana"/>
              </a:rPr>
              <a:t>.</a:t>
            </a:r>
            <a:r>
              <a:rPr dirty="0" baseline="5555" sz="750" spc="-142">
                <a:latin typeface="Verdana"/>
                <a:cs typeface="Verdana"/>
              </a:rPr>
              <a:t>.</a:t>
            </a:r>
            <a:r>
              <a:rPr dirty="0" baseline="27777" sz="750" spc="-142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.</a:t>
            </a:r>
            <a:r>
              <a:rPr dirty="0" baseline="22222" sz="750" spc="-142">
                <a:latin typeface="Verdana"/>
                <a:cs typeface="Verdana"/>
              </a:rPr>
              <a:t>.</a:t>
            </a:r>
            <a:r>
              <a:rPr dirty="0" baseline="11111" sz="750" spc="-142">
                <a:latin typeface="Verdana"/>
                <a:cs typeface="Verdana"/>
              </a:rPr>
              <a:t>.  </a:t>
            </a:r>
            <a:r>
              <a:rPr dirty="0" baseline="11111" sz="750" spc="-127">
                <a:latin typeface="Verdana"/>
                <a:cs typeface="Verdana"/>
              </a:rPr>
              <a:t>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178564" y="5594085"/>
            <a:ext cx="1682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33333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.....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33333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27777" sz="750" spc="-172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204470" y="5626098"/>
            <a:ext cx="10731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95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27777" sz="750" spc="-225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sz="500" spc="50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169421" y="5664174"/>
            <a:ext cx="205104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30">
                <a:latin typeface="Verdana"/>
                <a:cs typeface="Verdana"/>
              </a:rPr>
              <a:t>.</a:t>
            </a: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-44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r>
              <a:rPr dirty="0" baseline="-50000" sz="750" spc="-97">
                <a:latin typeface="Verdana"/>
                <a:cs typeface="Verdana"/>
              </a:rPr>
              <a:t> 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006350" y="6020781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000253" y="6060389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995684" y="6090869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994161" y="6125918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994161" y="62219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997207" y="62569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001781" y="62920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013970" y="63621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023113" y="63956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117604" y="66029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137413" y="66318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161801" y="66638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215141" y="67248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286767" y="67903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382781" y="68543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530607" y="69199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007621" y="69214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150873" y="68574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248410" y="67934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320041" y="67294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376427" y="66654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400810" y="66318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423670" y="65983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530350" y="63331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544067" y="62280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545590" y="61914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542544" y="6121344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4539493" y="6086290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533401" y="6051241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4527305" y="6016187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4252984" y="5665697"/>
            <a:ext cx="180975" cy="144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97">
                <a:latin typeface="Verdana"/>
                <a:cs typeface="Verdana"/>
              </a:rPr>
              <a:t>.</a:t>
            </a:r>
            <a:r>
              <a:rPr dirty="0" baseline="-44444" sz="750" spc="-97">
                <a:latin typeface="Verdana"/>
                <a:cs typeface="Verdana"/>
              </a:rPr>
              <a:t>.</a:t>
            </a:r>
            <a:r>
              <a:rPr dirty="0" baseline="-44444" sz="750" spc="-187">
                <a:latin typeface="Verdana"/>
                <a:cs typeface="Verdana"/>
              </a:rPr>
              <a:t> </a:t>
            </a:r>
            <a:r>
              <a:rPr dirty="0" baseline="5555" sz="750" spc="-202">
                <a:latin typeface="Verdana"/>
                <a:cs typeface="Verdana"/>
              </a:rPr>
              <a:t>..</a:t>
            </a:r>
            <a:r>
              <a:rPr dirty="0" baseline="-16666" sz="750" spc="-202">
                <a:latin typeface="Verdana"/>
                <a:cs typeface="Verdana"/>
              </a:rPr>
              <a:t>.</a:t>
            </a:r>
            <a:r>
              <a:rPr dirty="0" baseline="5555" sz="750" spc="-202">
                <a:latin typeface="Verdana"/>
                <a:cs typeface="Verdana"/>
              </a:rPr>
              <a:t>..</a:t>
            </a:r>
            <a:r>
              <a:rPr dirty="0" sz="500" spc="-135">
                <a:latin typeface="Verdana"/>
                <a:cs typeface="Verdana"/>
              </a:rPr>
              <a:t>.</a:t>
            </a:r>
            <a:r>
              <a:rPr dirty="0" baseline="-16666" sz="750" spc="-202">
                <a:latin typeface="Verdana"/>
                <a:cs typeface="Verdana"/>
              </a:rPr>
              <a:t>.</a:t>
            </a:r>
            <a:r>
              <a:rPr dirty="0" baseline="5555" sz="750" spc="-202">
                <a:latin typeface="Verdana"/>
                <a:cs typeface="Verdana"/>
              </a:rPr>
              <a:t>.</a:t>
            </a:r>
            <a:r>
              <a:rPr dirty="0" sz="500" spc="-135">
                <a:latin typeface="Verdana"/>
                <a:cs typeface="Verdana"/>
              </a:rPr>
              <a:t>.</a:t>
            </a:r>
            <a:r>
              <a:rPr dirty="0" baseline="5555" sz="750" spc="-202">
                <a:latin typeface="Verdana"/>
                <a:cs typeface="Verdana"/>
              </a:rPr>
              <a:t>.</a:t>
            </a:r>
            <a:r>
              <a:rPr dirty="0" sz="500" spc="-135">
                <a:latin typeface="Verdana"/>
                <a:cs typeface="Verdana"/>
              </a:rPr>
              <a:t>.</a:t>
            </a:r>
            <a:r>
              <a:rPr dirty="0" baseline="-22222" sz="750" spc="-202">
                <a:latin typeface="Verdana"/>
                <a:cs typeface="Verdana"/>
              </a:rPr>
              <a:t>.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2748792" y="56687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753366" y="57037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2762509" y="57388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774703" y="57723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2789943" y="58043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2809752" y="58394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2844806" y="58820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126756" y="5997901"/>
            <a:ext cx="1943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11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006349" y="5984184"/>
            <a:ext cx="360680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09"/>
              </a:lnSpc>
            </a:pPr>
            <a:r>
              <a:rPr dirty="0" sz="500" spc="-95">
                <a:latin typeface="Verdana"/>
                <a:cs typeface="Verdana"/>
              </a:rPr>
              <a:t>...</a:t>
            </a:r>
            <a:r>
              <a:rPr dirty="0" baseline="22222" sz="750" spc="-142">
                <a:latin typeface="Verdana"/>
                <a:cs typeface="Verdana"/>
              </a:rPr>
              <a:t>.       </a:t>
            </a:r>
            <a:r>
              <a:rPr dirty="0" baseline="16666" sz="750" spc="-127">
                <a:latin typeface="Verdana"/>
                <a:cs typeface="Verdana"/>
              </a:rPr>
              <a:t>.</a:t>
            </a:r>
            <a:r>
              <a:rPr dirty="0" baseline="27777" sz="750" spc="-127">
                <a:latin typeface="Verdana"/>
                <a:cs typeface="Verdana"/>
              </a:rPr>
              <a:t>.   </a:t>
            </a:r>
            <a:r>
              <a:rPr dirty="0" baseline="16666" sz="750" spc="37">
                <a:latin typeface="Verdana"/>
                <a:cs typeface="Verdana"/>
              </a:rPr>
              <a:t>.</a:t>
            </a:r>
            <a:r>
              <a:rPr dirty="0" sz="500" spc="25">
                <a:latin typeface="Verdana"/>
                <a:cs typeface="Verdana"/>
              </a:rPr>
              <a:t>. </a:t>
            </a:r>
            <a:r>
              <a:rPr dirty="0" sz="500" spc="155">
                <a:latin typeface="Verdana"/>
                <a:cs typeface="Verdana"/>
              </a:rPr>
              <a:t> </a:t>
            </a:r>
            <a:r>
              <a:rPr dirty="0" baseline="44444" sz="750" spc="22">
                <a:latin typeface="Verdana"/>
                <a:cs typeface="Verdana"/>
              </a:rPr>
              <a:t>.</a:t>
            </a:r>
            <a:endParaRPr baseline="44444" sz="750">
              <a:latin typeface="Verdana"/>
              <a:cs typeface="Verdana"/>
            </a:endParaRPr>
          </a:p>
          <a:p>
            <a:pPr marL="18415">
              <a:lnSpc>
                <a:spcPts val="409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866143" y="53654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821946" y="54142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2799086" y="54477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2773180" y="547364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2762509" y="5505647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2753366" y="5539173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2748792" y="5574227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747269" y="5635187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2463807" y="5664149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27777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2468381" y="56992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2472950" y="57342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480570" y="57693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491241" y="58028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2503430" y="58363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2517147" y="58683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2533910" y="59003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2555247" y="59338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2588773" y="59780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2623827" y="60161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2660404" y="60497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2706124" y="60832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2771653" y="61198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2857001" y="61518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2994161" y="5104892"/>
            <a:ext cx="666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2750321" y="5144466"/>
            <a:ext cx="116839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2710693" y="5181043"/>
            <a:ext cx="787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2690884" y="51947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2651261" y="52267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2607064" y="52694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2581153" y="52999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2547627" y="53441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2518670" y="5374589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2503430" y="5406592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2491241" y="5438595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2482093" y="5472126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2472950" y="5507175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2468381" y="5542229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2465330" y="5581857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2463806" y="5601676"/>
            <a:ext cx="5270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2206249" y="5668738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2207772" y="5683983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2213869" y="57403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2221489" y="57739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2239780" y="58440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2250446" y="58760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2264163" y="59095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2279403" y="59415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2297689" y="59765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2319026" y="60116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2343409" y="60451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2375412" y="60832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2405892" y="61168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2442469" y="61518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2636020" y="62692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2751843" y="63042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3029210" y="63057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2881383" y="5906491"/>
            <a:ext cx="691515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-38888" sz="750" spc="22">
                <a:latin typeface="Verdana"/>
                <a:cs typeface="Verdana"/>
              </a:rPr>
              <a:t>. </a:t>
            </a:r>
            <a:r>
              <a:rPr dirty="0" baseline="-38888" sz="750" spc="307">
                <a:latin typeface="Verdana"/>
                <a:cs typeface="Verdana"/>
              </a:rPr>
              <a:t> </a:t>
            </a:r>
            <a:r>
              <a:rPr dirty="0" baseline="-33333" sz="750" spc="-82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.    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  </a:t>
            </a:r>
            <a:r>
              <a:rPr dirty="0" baseline="-22222" sz="750" spc="22">
                <a:latin typeface="Verdana"/>
                <a:cs typeface="Verdana"/>
              </a:rPr>
              <a:t>. . </a:t>
            </a: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38888" sz="750" spc="22">
                <a:latin typeface="Verdana"/>
                <a:cs typeface="Verdana"/>
              </a:rPr>
              <a:t>. </a:t>
            </a:r>
            <a:r>
              <a:rPr dirty="0" baseline="-38888" sz="750" spc="120">
                <a:latin typeface="Verdana"/>
                <a:cs typeface="Verdana"/>
              </a:rPr>
              <a:t> 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-27777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2861545" y="4949417"/>
            <a:ext cx="2063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0">
                <a:latin typeface="Verdana"/>
                <a:cs typeface="Verdana"/>
              </a:rPr>
              <a:t>.....  </a:t>
            </a:r>
            <a:r>
              <a:rPr dirty="0" sz="500" spc="-35">
                <a:latin typeface="Verdana"/>
                <a:cs typeface="Verdana"/>
              </a:rPr>
              <a:t> </a:t>
            </a:r>
            <a:r>
              <a:rPr dirty="0" baseline="27777" sz="750" spc="-89">
                <a:latin typeface="Verdana"/>
                <a:cs typeface="Verdana"/>
              </a:rPr>
              <a:t>.</a:t>
            </a:r>
            <a:r>
              <a:rPr dirty="0" baseline="50000" sz="750" spc="-89">
                <a:latin typeface="Verdana"/>
                <a:cs typeface="Verdana"/>
              </a:rPr>
              <a:t>.</a:t>
            </a:r>
            <a:endParaRPr baseline="50000" sz="75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2672592" y="4966180"/>
            <a:ext cx="47942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5">
                <a:latin typeface="Verdana"/>
                <a:cs typeface="Verdana"/>
              </a:rPr>
              <a:t>.</a:t>
            </a:r>
            <a:r>
              <a:rPr dirty="0" baseline="-11111" sz="750" spc="-15">
                <a:latin typeface="Verdana"/>
                <a:cs typeface="Verdana"/>
              </a:rPr>
              <a:t>.</a:t>
            </a:r>
            <a:r>
              <a:rPr dirty="0" baseline="-5555" sz="750" spc="-15">
                <a:latin typeface="Verdana"/>
                <a:cs typeface="Verdana"/>
              </a:rPr>
              <a:t>.</a:t>
            </a:r>
            <a:r>
              <a:rPr dirty="0" sz="500" spc="-10">
                <a:latin typeface="Verdana"/>
                <a:cs typeface="Verdana"/>
              </a:rPr>
              <a:t>. 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....  </a:t>
            </a:r>
            <a:r>
              <a:rPr dirty="0" baseline="11111" sz="750" spc="-37">
                <a:latin typeface="Verdana"/>
                <a:cs typeface="Verdana"/>
              </a:rPr>
              <a:t>.. </a:t>
            </a:r>
            <a:r>
              <a:rPr dirty="0" baseline="11111" sz="750" spc="-89">
                <a:latin typeface="Verdana"/>
                <a:cs typeface="Verdana"/>
              </a:rPr>
              <a:t>..</a:t>
            </a:r>
            <a:r>
              <a:rPr dirty="0" baseline="33333" sz="750" spc="-89">
                <a:latin typeface="Verdana"/>
                <a:cs typeface="Verdana"/>
              </a:rPr>
              <a:t>. 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2593346" y="5016474"/>
            <a:ext cx="11683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16666" sz="750" spc="7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2526289" y="5030191"/>
            <a:ext cx="1047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2422660" y="51338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2393703" y="51627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2354080" y="5193257"/>
            <a:ext cx="6476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2329692" y="52405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2308360" y="52740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2277880" y="5306034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2264163" y="5336514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2250446" y="5370040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2238252" y="5402048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2229109" y="5435574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2219966" y="5470623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2213869" y="5504149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2209300" y="5539193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2207772" y="5574237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2206249" y="56352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1962410" y="56946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1966984" y="57296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1971553" y="57647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1977650" y="5808954"/>
            <a:ext cx="3028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3525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1985270" y="58348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1994413" y="58684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2005084" y="59019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2018801" y="59354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2032513" y="59674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2046230" y="59994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2062993" y="60314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2084330" y="60665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2105667" y="61000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2133101" y="61366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2189487" y="6202153"/>
            <a:ext cx="3683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956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2224541" y="6237207"/>
            <a:ext cx="3943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2421133" y="63713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2495810" y="64033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2602490" y="64353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3170944" y="5063741"/>
            <a:ext cx="3333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     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-16666" sz="750" spc="-165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      </a:t>
            </a: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23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3029210" y="4880847"/>
            <a:ext cx="1301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172">
                <a:latin typeface="Verdana"/>
                <a:cs typeface="Verdana"/>
              </a:rPr>
              <a:t>.</a:t>
            </a:r>
            <a:r>
              <a:rPr dirty="0" baseline="44444" sz="750" spc="6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2709170" y="4816840"/>
            <a:ext cx="20827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5555" sz="750" spc="-104">
                <a:latin typeface="Verdana"/>
                <a:cs typeface="Verdana"/>
              </a:rPr>
              <a:t>..</a:t>
            </a:r>
            <a:r>
              <a:rPr dirty="0" sz="500" spc="-70">
                <a:latin typeface="Verdana"/>
                <a:cs typeface="Verdana"/>
              </a:rPr>
              <a:t>....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2450089" y="4867130"/>
            <a:ext cx="1276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2386084" y="4900661"/>
            <a:ext cx="10604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2317504" y="49570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2276353" y="49860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2233684" y="50225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2191010" y="5063727"/>
            <a:ext cx="3740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28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2149863" y="5094207"/>
            <a:ext cx="36957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0835" algn="l"/>
              </a:tabLst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2125480" y="51414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2104144" y="51704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2082806" y="52039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2055372" y="522984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2038610" y="526184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2024893" y="5293850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2011180" y="5325858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2000509" y="5359384"/>
            <a:ext cx="590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1989843" y="5392910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1980700" y="5426441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1974603" y="5461490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1968506" y="5496544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1963932" y="5536167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1962409" y="5566652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1960886" y="5606284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1960886" y="5632196"/>
            <a:ext cx="5143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1721621" y="56642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1724667" y="56992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1727713" y="57358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1732287" y="57709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1736861" y="58044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1744481" y="58395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1752101" y="58745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1762767" y="59080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1773433" y="59416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1785627" y="59751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1799344" y="60086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1813061" y="60406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1828301" y="60726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1848110" y="61077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1869447" y="61427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1892307" y="61763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1915167" y="6208319"/>
            <a:ext cx="7429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1966984" y="6270802"/>
            <a:ext cx="3486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92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1998987" y="6304333"/>
            <a:ext cx="3606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19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2030990" y="6336336"/>
            <a:ext cx="3740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28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2069090" y="63683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2113287" y="64033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2159007" y="64338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2274830" y="64978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2360173" y="65314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2476001" y="65634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2863093" y="6567873"/>
            <a:ext cx="2844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57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2980444" y="6532933"/>
            <a:ext cx="1473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85">
                <a:latin typeface="Verdana"/>
                <a:cs typeface="Verdana"/>
              </a:rPr>
              <a:t>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3023113" y="6497879"/>
            <a:ext cx="9842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2953010" y="6436850"/>
            <a:ext cx="28003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  </a:t>
            </a:r>
            <a:r>
              <a:rPr dirty="0" baseline="-27777" sz="750" spc="26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3065787" y="6404847"/>
            <a:ext cx="5391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97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>
                <a:latin typeface="Verdana"/>
                <a:cs typeface="Verdana"/>
              </a:rPr>
              <a:t>  </a:t>
            </a:r>
            <a:r>
              <a:rPr dirty="0" baseline="27777" sz="750" spc="-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44444" sz="750" spc="22">
                <a:latin typeface="Verdana"/>
                <a:cs typeface="Verdana"/>
              </a:rPr>
              <a:t>.</a:t>
            </a:r>
            <a:r>
              <a:rPr dirty="0" baseline="44444" sz="750" spc="-9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3259333" y="6380533"/>
            <a:ext cx="276860" cy="144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505"/>
              </a:lnSpc>
              <a:tabLst>
                <a:tab pos="2254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algn="ctr" marR="68580">
              <a:lnSpc>
                <a:spcPts val="50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3253241" y="6342353"/>
            <a:ext cx="10731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3230381" y="6308823"/>
            <a:ext cx="249554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..  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4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3140463" y="6273774"/>
            <a:ext cx="308610" cy="115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   </a:t>
            </a:r>
            <a:r>
              <a:rPr dirty="0" sz="500" spc="-15">
                <a:latin typeface="Verdana"/>
                <a:cs typeface="Verdana"/>
              </a:rPr>
              <a:t> </a:t>
            </a:r>
            <a:r>
              <a:rPr dirty="0" baseline="22222" sz="750" spc="15">
                <a:latin typeface="Verdana"/>
                <a:cs typeface="Verdana"/>
              </a:rPr>
              <a:t>.</a:t>
            </a:r>
            <a:r>
              <a:rPr dirty="0" baseline="-22222" sz="750" spc="15">
                <a:latin typeface="Verdana"/>
                <a:cs typeface="Verdana"/>
              </a:rPr>
              <a:t>.</a:t>
            </a:r>
            <a:r>
              <a:rPr dirty="0" sz="500" spc="10">
                <a:latin typeface="Verdana"/>
                <a:cs typeface="Verdana"/>
              </a:rPr>
              <a:t>.</a:t>
            </a:r>
            <a:r>
              <a:rPr dirty="0" baseline="22222" sz="750" spc="15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3149606" y="6270712"/>
            <a:ext cx="4826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27777" sz="750">
                <a:latin typeface="Verdana"/>
                <a:cs typeface="Verdana"/>
              </a:rPr>
              <a:t>.. </a:t>
            </a:r>
            <a:r>
              <a:rPr dirty="0" baseline="55555" sz="750" spc="22">
                <a:latin typeface="Verdana"/>
                <a:cs typeface="Verdana"/>
              </a:rPr>
              <a:t>.  </a:t>
            </a:r>
            <a:r>
              <a:rPr dirty="0" baseline="27777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   </a:t>
            </a:r>
            <a:r>
              <a:rPr dirty="0" baseline="55555" sz="750" spc="22">
                <a:latin typeface="Verdana"/>
                <a:cs typeface="Verdana"/>
              </a:rPr>
              <a:t>. </a:t>
            </a:r>
            <a:r>
              <a:rPr dirty="0" baseline="44444" sz="750" spc="22">
                <a:latin typeface="Verdana"/>
                <a:cs typeface="Verdana"/>
              </a:rPr>
              <a:t>. </a:t>
            </a:r>
            <a:r>
              <a:rPr dirty="0" baseline="44444" sz="750" spc="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3177041" y="6205194"/>
            <a:ext cx="38036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11111" sz="750" spc="-30">
                <a:latin typeface="Verdana"/>
                <a:cs typeface="Verdana"/>
              </a:rPr>
              <a:t>. </a:t>
            </a: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  </a:t>
            </a:r>
            <a:r>
              <a:rPr dirty="0" baseline="27777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3161801" y="6156447"/>
            <a:ext cx="3651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42">
                <a:latin typeface="Verdana"/>
                <a:cs typeface="Verdana"/>
              </a:rPr>
              <a:t>.</a:t>
            </a:r>
            <a:r>
              <a:rPr dirty="0" baseline="-16666" sz="750" spc="-142">
                <a:latin typeface="Verdana"/>
                <a:cs typeface="Verdana"/>
              </a:rPr>
              <a:t>.</a:t>
            </a:r>
            <a:r>
              <a:rPr dirty="0" baseline="11111" sz="750" spc="-142">
                <a:latin typeface="Verdana"/>
                <a:cs typeface="Verdana"/>
              </a:rPr>
              <a:t>.      </a:t>
            </a:r>
            <a:r>
              <a:rPr dirty="0" baseline="-16666" sz="750" spc="22">
                <a:latin typeface="Verdana"/>
                <a:cs typeface="Verdana"/>
              </a:rPr>
              <a:t>. 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-27777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-157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3154181" y="6133642"/>
            <a:ext cx="48387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109220">
              <a:lnSpc>
                <a:spcPts val="18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33333" sz="750" spc="-225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  <a:p>
            <a:pPr marL="12700">
              <a:lnSpc>
                <a:spcPts val="180"/>
              </a:lnSpc>
            </a:pPr>
            <a:r>
              <a:rPr dirty="0" baseline="-33333" sz="750" spc="22">
                <a:latin typeface="Verdana"/>
                <a:cs typeface="Verdana"/>
              </a:rPr>
              <a:t>. </a:t>
            </a:r>
            <a:r>
              <a:rPr dirty="0" baseline="-33333" sz="750" spc="307">
                <a:latin typeface="Verdana"/>
                <a:cs typeface="Verdana"/>
              </a:rPr>
              <a:t> 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baseline="-33333" sz="750" spc="-89">
                <a:latin typeface="Verdana"/>
                <a:cs typeface="Verdana"/>
              </a:rPr>
              <a:t>.     </a:t>
            </a:r>
            <a:r>
              <a:rPr dirty="0" baseline="-5555" sz="750" spc="-22">
                <a:latin typeface="Verdana"/>
                <a:cs typeface="Verdana"/>
              </a:rPr>
              <a:t>.</a:t>
            </a:r>
            <a:r>
              <a:rPr dirty="0" baseline="-16666" sz="750" spc="-22">
                <a:latin typeface="Verdana"/>
                <a:cs typeface="Verdana"/>
              </a:rPr>
              <a:t>.</a:t>
            </a:r>
            <a:r>
              <a:rPr dirty="0" baseline="-44444" sz="750" spc="-22">
                <a:latin typeface="Verdana"/>
                <a:cs typeface="Verdana"/>
              </a:rPr>
              <a:t>.  </a:t>
            </a:r>
            <a:r>
              <a:rPr dirty="0" baseline="5555" sz="750" spc="-120">
                <a:latin typeface="Verdana"/>
                <a:cs typeface="Verdana"/>
              </a:rPr>
              <a:t>..</a:t>
            </a:r>
            <a:r>
              <a:rPr dirty="0" sz="500" spc="-80">
                <a:latin typeface="Verdana"/>
                <a:cs typeface="Verdana"/>
              </a:rPr>
              <a:t>..   </a:t>
            </a:r>
            <a:r>
              <a:rPr dirty="0" sz="500" spc="-5">
                <a:latin typeface="Verdana"/>
                <a:cs typeface="Verdana"/>
              </a:rPr>
              <a:t> </a:t>
            </a:r>
            <a:r>
              <a:rPr dirty="0" baseline="-44444" sz="750" spc="22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3138941" y="6069557"/>
            <a:ext cx="432434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40"/>
              </a:lnSpc>
              <a:tabLst>
                <a:tab pos="294005" algn="l"/>
              </a:tabLst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	.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18415">
              <a:lnSpc>
                <a:spcPts val="440"/>
              </a:lnSpc>
            </a:pPr>
            <a:r>
              <a:rPr dirty="0" sz="500" spc="15">
                <a:latin typeface="Verdana"/>
                <a:cs typeface="Verdana"/>
              </a:rPr>
              <a:t>.  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baseline="5555" sz="750" spc="-7">
                <a:latin typeface="Verdana"/>
                <a:cs typeface="Verdana"/>
              </a:rPr>
              <a:t>.</a:t>
            </a:r>
            <a:r>
              <a:rPr dirty="0" baseline="-11111" sz="750" spc="-7">
                <a:latin typeface="Verdana"/>
                <a:cs typeface="Verdana"/>
              </a:rPr>
              <a:t>.</a:t>
            </a:r>
            <a:r>
              <a:rPr dirty="0" baseline="-11111" sz="750" spc="120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3132844" y="6036021"/>
            <a:ext cx="495934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5"/>
              </a:lnSpc>
            </a:pPr>
            <a:r>
              <a:rPr dirty="0" sz="500" spc="15">
                <a:latin typeface="Verdana"/>
                <a:cs typeface="Verdana"/>
              </a:rPr>
              <a:t>.  . 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38888" sz="750" spc="-22">
                <a:latin typeface="Verdana"/>
                <a:cs typeface="Verdana"/>
              </a:rPr>
              <a:t>.</a:t>
            </a:r>
            <a:r>
              <a:rPr dirty="0" baseline="16666" sz="750" spc="-22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..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247">
                <a:latin typeface="Verdana"/>
                <a:cs typeface="Verdana"/>
              </a:rPr>
              <a:t> </a:t>
            </a:r>
            <a:r>
              <a:rPr dirty="0" baseline="33333" sz="750" spc="-22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baseline="33333" sz="750" spc="-22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  <a:p>
            <a:pPr marL="248285">
              <a:lnSpc>
                <a:spcPts val="275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 </a:t>
            </a:r>
            <a:r>
              <a:rPr dirty="0" baseline="-44444" sz="750" spc="22">
                <a:latin typeface="Verdana"/>
                <a:cs typeface="Verdana"/>
              </a:rPr>
              <a:t>.</a:t>
            </a:r>
            <a:r>
              <a:rPr dirty="0" baseline="-44444" sz="750" spc="-172">
                <a:latin typeface="Verdana"/>
                <a:cs typeface="Verdana"/>
              </a:rPr>
              <a:t> 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-5555" sz="750" spc="37">
                <a:latin typeface="Verdana"/>
                <a:cs typeface="Verdana"/>
              </a:rPr>
              <a:t> </a:t>
            </a:r>
            <a:r>
              <a:rPr dirty="0" sz="500" spc="45">
                <a:latin typeface="Verdana"/>
                <a:cs typeface="Verdana"/>
              </a:rPr>
              <a:t>..</a:t>
            </a:r>
            <a:r>
              <a:rPr dirty="0" sz="500" spc="-10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3489461" y="5970497"/>
            <a:ext cx="15811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5555" sz="750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.</a:t>
            </a:r>
            <a:r>
              <a:rPr dirty="0" baseline="-16666" sz="750" spc="-135">
                <a:latin typeface="Verdana"/>
                <a:cs typeface="Verdana"/>
              </a:rPr>
              <a:t> 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3445264" y="5938504"/>
            <a:ext cx="22161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. </a:t>
            </a:r>
            <a:r>
              <a:rPr dirty="0" sz="500" spc="-100">
                <a:latin typeface="Verdana"/>
                <a:cs typeface="Verdana"/>
              </a:rPr>
              <a:t>.</a:t>
            </a:r>
            <a:r>
              <a:rPr dirty="0" baseline="-22222" sz="750" spc="-150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.</a:t>
            </a:r>
            <a:r>
              <a:rPr dirty="0" baseline="-22222" sz="750" spc="-150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.</a:t>
            </a:r>
            <a:r>
              <a:rPr dirty="0" baseline="5555" sz="750" spc="-195">
                <a:latin typeface="Verdana"/>
                <a:cs typeface="Verdana"/>
              </a:rPr>
              <a:t> 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3041404" y="5897333"/>
            <a:ext cx="60261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   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27777" sz="750" spc="-11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.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307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  </a:t>
            </a: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-11111" sz="750" spc="187">
                <a:latin typeface="Verdana"/>
                <a:cs typeface="Verdana"/>
              </a:rPr>
              <a:t> </a:t>
            </a:r>
            <a:r>
              <a:rPr dirty="0" baseline="22222" sz="750" spc="-30">
                <a:latin typeface="Verdana"/>
                <a:cs typeface="Verdana"/>
              </a:rPr>
              <a:t>.</a:t>
            </a:r>
            <a:r>
              <a:rPr dirty="0" baseline="-5555" sz="750" spc="-30">
                <a:latin typeface="Verdana"/>
                <a:cs typeface="Verdana"/>
              </a:rPr>
              <a:t>.</a:t>
            </a:r>
            <a:r>
              <a:rPr dirty="0" baseline="27777" sz="750" spc="-30">
                <a:latin typeface="Verdana"/>
                <a:cs typeface="Verdana"/>
              </a:rPr>
              <a:t>..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3055121" y="5862294"/>
            <a:ext cx="6254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   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baseline="27777" sz="750" spc="-97">
                <a:latin typeface="Verdana"/>
                <a:cs typeface="Verdana"/>
              </a:rPr>
              <a:t>.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27777" sz="750" spc="-127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. 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   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135">
                <a:latin typeface="Verdana"/>
                <a:cs typeface="Verdana"/>
              </a:rPr>
              <a:t> 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baseline="27777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..</a:t>
            </a:r>
            <a:r>
              <a:rPr dirty="0" baseline="27777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3068833" y="5831838"/>
            <a:ext cx="62103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  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baseline="27777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15">
                <a:latin typeface="Verdana"/>
                <a:cs typeface="Verdana"/>
              </a:rPr>
              <a:t>.</a:t>
            </a:r>
            <a:r>
              <a:rPr dirty="0" baseline="27777" sz="750" spc="15">
                <a:latin typeface="Verdana"/>
                <a:cs typeface="Verdana"/>
              </a:rPr>
              <a:t>. </a:t>
            </a: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16666" sz="750" spc="22">
                <a:latin typeface="Verdana"/>
                <a:cs typeface="Verdana"/>
              </a:rPr>
              <a:t>.  .</a:t>
            </a:r>
            <a:r>
              <a:rPr dirty="0" baseline="16666" sz="750" spc="-112">
                <a:latin typeface="Verdana"/>
                <a:cs typeface="Verdana"/>
              </a:rPr>
              <a:t> </a:t>
            </a:r>
            <a:r>
              <a:rPr dirty="0" baseline="22222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27777" sz="750" spc="-22">
                <a:latin typeface="Verdana"/>
                <a:cs typeface="Verdana"/>
              </a:rPr>
              <a:t>..</a:t>
            </a:r>
            <a:r>
              <a:rPr dirty="0" baseline="-16666" sz="750" spc="-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3085601" y="5795236"/>
            <a:ext cx="57848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  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27777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.</a:t>
            </a:r>
            <a:r>
              <a:rPr dirty="0" baseline="-22222" sz="750" spc="22">
                <a:latin typeface="Verdana"/>
                <a:cs typeface="Verdana"/>
              </a:rPr>
              <a:t>. .</a:t>
            </a:r>
            <a:r>
              <a:rPr dirty="0" baseline="-22222" sz="750" spc="97">
                <a:latin typeface="Verdana"/>
                <a:cs typeface="Verdana"/>
              </a:rPr>
              <a:t> </a:t>
            </a:r>
            <a:r>
              <a:rPr dirty="0" baseline="-11111" sz="750" spc="37">
                <a:latin typeface="Verdana"/>
                <a:cs typeface="Verdana"/>
              </a:rPr>
              <a:t>.</a:t>
            </a:r>
            <a:r>
              <a:rPr dirty="0" baseline="22222" sz="750" spc="37">
                <a:latin typeface="Verdana"/>
                <a:cs typeface="Verdana"/>
              </a:rPr>
              <a:t>.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3113030" y="5737298"/>
            <a:ext cx="55562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-16666" sz="750" spc="-6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baseline="-16666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-16666" sz="750" spc="-60">
                <a:latin typeface="Verdana"/>
                <a:cs typeface="Verdana"/>
              </a:rPr>
              <a:t>....  </a:t>
            </a:r>
            <a:r>
              <a:rPr dirty="0" baseline="-44444" sz="750" spc="22">
                <a:latin typeface="Verdana"/>
                <a:cs typeface="Verdana"/>
              </a:rPr>
              <a:t>.  </a:t>
            </a:r>
            <a:r>
              <a:rPr dirty="0" baseline="-38888" sz="750" spc="44">
                <a:latin typeface="Verdana"/>
                <a:cs typeface="Verdana"/>
              </a:rPr>
              <a:t>.</a:t>
            </a:r>
            <a:r>
              <a:rPr dirty="0" baseline="-5555" sz="750" spc="44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sz="500" spc="10">
                <a:latin typeface="Verdana"/>
                <a:cs typeface="Verdana"/>
              </a:rPr>
              <a:t>.</a:t>
            </a:r>
            <a:r>
              <a:rPr dirty="0" baseline="5555" sz="750" spc="15">
                <a:latin typeface="Verdana"/>
                <a:cs typeface="Verdana"/>
              </a:rPr>
              <a:t>..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3135890" y="5722073"/>
            <a:ext cx="53594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22222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....</a:t>
            </a:r>
            <a:r>
              <a:rPr dirty="0" baseline="27777" sz="750" spc="-135">
                <a:latin typeface="Verdana"/>
                <a:cs typeface="Verdana"/>
              </a:rPr>
              <a:t>.</a:t>
            </a:r>
            <a:r>
              <a:rPr dirty="0" baseline="22222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 </a:t>
            </a:r>
            <a:r>
              <a:rPr dirty="0" baseline="-27777" sz="750" spc="22">
                <a:latin typeface="Verdana"/>
                <a:cs typeface="Verdana"/>
              </a:rPr>
              <a:t>. . </a:t>
            </a:r>
            <a:r>
              <a:rPr dirty="0" baseline="-27777" sz="750" spc="307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 </a:t>
            </a:r>
            <a:r>
              <a:rPr dirty="0" baseline="16666" sz="750" spc="7">
                <a:latin typeface="Verdana"/>
                <a:cs typeface="Verdana"/>
              </a:rPr>
              <a:t>.</a:t>
            </a:r>
            <a:r>
              <a:rPr dirty="0" baseline="22222" sz="750" spc="7">
                <a:latin typeface="Verdana"/>
                <a:cs typeface="Verdana"/>
              </a:rPr>
              <a:t>..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3472693" y="5673287"/>
            <a:ext cx="2006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 </a:t>
            </a:r>
            <a:r>
              <a:rPr dirty="0" baseline="5555" sz="750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3184661" y="5641314"/>
            <a:ext cx="48831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1625" algn="l"/>
              </a:tabLst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150">
                <a:latin typeface="Verdana"/>
                <a:cs typeface="Verdana"/>
              </a:rPr>
              <a:t> 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-11111" sz="750" spc="-165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11111" sz="750" spc="-165">
                <a:latin typeface="Verdana"/>
                <a:cs typeface="Verdana"/>
              </a:rPr>
              <a:t>.</a:t>
            </a:r>
            <a:r>
              <a:rPr dirty="0" baseline="-11111" sz="750" spc="-165">
                <a:latin typeface="Verdana"/>
                <a:cs typeface="Verdana"/>
              </a:rPr>
              <a:t>.</a:t>
            </a:r>
            <a:r>
              <a:rPr dirty="0" baseline="-11111" sz="750" spc="-97">
                <a:latin typeface="Verdana"/>
                <a:cs typeface="Verdana"/>
              </a:rPr>
              <a:t> </a:t>
            </a:r>
            <a:r>
              <a:rPr dirty="0" baseline="-44444" sz="750" spc="22">
                <a:latin typeface="Verdana"/>
                <a:cs typeface="Verdana"/>
              </a:rPr>
              <a:t>.	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22222" sz="750" spc="-127">
                <a:latin typeface="Verdana"/>
                <a:cs typeface="Verdana"/>
              </a:rPr>
              <a:t>.   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baseline="-11111" sz="750" spc="-187">
                <a:latin typeface="Verdana"/>
                <a:cs typeface="Verdana"/>
              </a:rPr>
              <a:t>.</a:t>
            </a:r>
            <a:r>
              <a:rPr dirty="0" baseline="11111" sz="750" spc="-187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.</a:t>
            </a:r>
            <a:r>
              <a:rPr dirty="0" baseline="11111" sz="750" spc="-187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3474220" y="5603184"/>
            <a:ext cx="19875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555" sz="750" spc="-179">
                <a:latin typeface="Verdana"/>
                <a:cs typeface="Verdana"/>
              </a:rPr>
              <a:t>.</a:t>
            </a:r>
            <a:r>
              <a:rPr dirty="0" baseline="-27777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     </a:t>
            </a:r>
            <a:r>
              <a:rPr dirty="0" baseline="-16666" sz="750" spc="-209">
                <a:latin typeface="Verdana"/>
                <a:cs typeface="Verdana"/>
              </a:rPr>
              <a:t>.</a:t>
            </a: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  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-11111" sz="750" spc="-165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-16666" sz="750" spc="-16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-5555" sz="750" spc="-165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3468123" y="5575780"/>
            <a:ext cx="2038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135"/>
              </a:lnSpc>
            </a:pP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baseline="-16666" sz="750" spc="-97">
                <a:latin typeface="Verdana"/>
                <a:cs typeface="Verdana"/>
              </a:rPr>
              <a:t>.  </a:t>
            </a:r>
            <a:r>
              <a:rPr dirty="0" baseline="22222" sz="750" spc="-157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baseline="-16666" sz="750" spc="-202">
                <a:latin typeface="Verdana"/>
                <a:cs typeface="Verdana"/>
              </a:rPr>
              <a:t> </a:t>
            </a:r>
            <a:r>
              <a:rPr dirty="0" baseline="16666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22222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30480">
              <a:lnSpc>
                <a:spcPts val="29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3460503" y="5537759"/>
            <a:ext cx="208279" cy="111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  </a:t>
            </a:r>
            <a:r>
              <a:rPr dirty="0" baseline="16666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sz="500" spc="-155">
                <a:latin typeface="Verdana"/>
                <a:cs typeface="Verdana"/>
              </a:rPr>
              <a:t> </a:t>
            </a:r>
            <a:r>
              <a:rPr dirty="0" baseline="16666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16666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16666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3114553" y="5513311"/>
            <a:ext cx="55118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5555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5555" sz="750" spc="-82">
                <a:latin typeface="Verdana"/>
                <a:cs typeface="Verdana"/>
              </a:rPr>
              <a:t>.</a:t>
            </a:r>
            <a:r>
              <a:rPr dirty="0" baseline="16666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 </a:t>
            </a:r>
            <a:r>
              <a:rPr dirty="0" baseline="11111" sz="750" spc="-7">
                <a:latin typeface="Verdana"/>
                <a:cs typeface="Verdana"/>
              </a:rPr>
              <a:t>.</a:t>
            </a:r>
            <a:r>
              <a:rPr dirty="0" baseline="-11111" sz="750" spc="-7">
                <a:latin typeface="Verdana"/>
                <a:cs typeface="Verdana"/>
              </a:rPr>
              <a:t>.</a:t>
            </a:r>
            <a:r>
              <a:rPr dirty="0" sz="500" spc="-5">
                <a:latin typeface="Verdana"/>
                <a:cs typeface="Verdana"/>
              </a:rPr>
              <a:t>.</a:t>
            </a:r>
            <a:r>
              <a:rPr dirty="0" baseline="5555" sz="750" spc="-7">
                <a:latin typeface="Verdana"/>
                <a:cs typeface="Verdana"/>
              </a:rPr>
              <a:t>. 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  </a:t>
            </a:r>
            <a:r>
              <a:rPr dirty="0" baseline="27777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 </a:t>
            </a:r>
            <a:r>
              <a:rPr dirty="0" baseline="22222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22222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baseline="22222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3094744" y="5469100"/>
            <a:ext cx="566420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11111" sz="750" spc="-82">
                <a:latin typeface="Verdana"/>
                <a:cs typeface="Verdana"/>
              </a:rPr>
              <a:t>..</a:t>
            </a:r>
            <a:r>
              <a:rPr dirty="0" baseline="-16666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22222" sz="750" spc="-82">
                <a:latin typeface="Verdana"/>
                <a:cs typeface="Verdana"/>
              </a:rPr>
              <a:t>.</a:t>
            </a:r>
            <a:r>
              <a:rPr dirty="0" baseline="-5555" sz="750" spc="-8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-16666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sz="500" spc="-135">
                <a:latin typeface="Verdana"/>
                <a:cs typeface="Verdana"/>
              </a:rPr>
              <a:t>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baseline="11111" sz="750" spc="-127">
                <a:latin typeface="Verdana"/>
                <a:cs typeface="Verdana"/>
              </a:rPr>
              <a:t>..</a:t>
            </a:r>
            <a:r>
              <a:rPr dirty="0" baseline="-5555" sz="750" spc="-127">
                <a:latin typeface="Verdana"/>
                <a:cs typeface="Verdana"/>
              </a:rPr>
              <a:t>.</a:t>
            </a:r>
            <a:r>
              <a:rPr dirty="0" baseline="16666" sz="750" spc="-127">
                <a:latin typeface="Verdana"/>
                <a:cs typeface="Verdana"/>
              </a:rPr>
              <a:t>. </a:t>
            </a:r>
            <a:r>
              <a:rPr dirty="0" baseline="16666" sz="750" spc="-112">
                <a:latin typeface="Verdana"/>
                <a:cs typeface="Verdana"/>
              </a:rPr>
              <a:t>.</a:t>
            </a:r>
            <a:r>
              <a:rPr dirty="0" baseline="-5555" sz="750" spc="-112">
                <a:latin typeface="Verdana"/>
                <a:cs typeface="Verdana"/>
              </a:rPr>
              <a:t>.</a:t>
            </a:r>
            <a:r>
              <a:rPr dirty="0" baseline="16666" sz="750" spc="-112">
                <a:latin typeface="Verdana"/>
                <a:cs typeface="Verdana"/>
              </a:rPr>
              <a:t>.</a:t>
            </a:r>
            <a:r>
              <a:rPr dirty="0" baseline="-5555" sz="750" spc="-112">
                <a:latin typeface="Verdana"/>
                <a:cs typeface="Verdana"/>
              </a:rPr>
              <a:t>.</a:t>
            </a:r>
            <a:r>
              <a:rPr dirty="0" baseline="16666" sz="750" spc="-112">
                <a:latin typeface="Verdana"/>
                <a:cs typeface="Verdana"/>
              </a:rPr>
              <a:t>.</a:t>
            </a:r>
            <a:r>
              <a:rPr dirty="0" baseline="-5555" sz="750" spc="-112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3426973" y="5362444"/>
            <a:ext cx="205104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6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 </a:t>
            </a:r>
            <a:r>
              <a:rPr dirty="0" baseline="-11111" sz="750" spc="-225">
                <a:latin typeface="Verdana"/>
                <a:cs typeface="Verdana"/>
              </a:rPr>
              <a:t>.</a:t>
            </a:r>
            <a:r>
              <a:rPr dirty="0" baseline="11111" sz="750" spc="-247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-5555" sz="750" spc="-104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3131321" y="5243565"/>
            <a:ext cx="47180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555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  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  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307">
                <a:latin typeface="Verdana"/>
                <a:cs typeface="Verdana"/>
              </a:rPr>
              <a:t> 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16666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16666" sz="750" spc="-30">
                <a:latin typeface="Verdana"/>
                <a:cs typeface="Verdana"/>
              </a:rPr>
              <a:t>.</a:t>
            </a:r>
            <a:r>
              <a:rPr dirty="0" baseline="11111" sz="750" spc="-30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3141987" y="5190186"/>
            <a:ext cx="7581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3085" algn="l"/>
              </a:tabLst>
            </a:pP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>
                <a:latin typeface="Verdana"/>
                <a:cs typeface="Verdana"/>
              </a:rPr>
              <a:t>  </a:t>
            </a:r>
            <a:r>
              <a:rPr dirty="0" baseline="27777" sz="750" spc="-120">
                <a:latin typeface="Verdana"/>
                <a:cs typeface="Verdana"/>
              </a:rPr>
              <a:t> 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sz="500" spc="50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>
                <a:latin typeface="Verdana"/>
                <a:cs typeface="Verdana"/>
              </a:rPr>
              <a:t> </a:t>
            </a:r>
            <a:r>
              <a:rPr dirty="0" baseline="16666" sz="750" spc="-89">
                <a:latin typeface="Verdana"/>
                <a:cs typeface="Verdana"/>
              </a:rPr>
              <a:t> 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 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27777" sz="750" spc="-262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16666" sz="750" spc="-67">
                <a:latin typeface="Verdana"/>
                <a:cs typeface="Verdana"/>
              </a:rPr>
              <a:t>.</a:t>
            </a:r>
            <a:r>
              <a:rPr dirty="0" baseline="27777" sz="750" spc="-13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-70">
                <a:latin typeface="Verdana"/>
                <a:cs typeface="Verdana"/>
              </a:rPr>
              <a:t>...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baseline="5555" sz="750" spc="-104">
                <a:latin typeface="Verdana"/>
                <a:cs typeface="Verdana"/>
              </a:rPr>
              <a:t>....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3148084" y="5127703"/>
            <a:ext cx="45656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-16666" sz="750" spc="-10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-5555" sz="750" spc="-104">
                <a:latin typeface="Verdana"/>
                <a:cs typeface="Verdana"/>
              </a:rPr>
              <a:t>.</a:t>
            </a:r>
            <a:r>
              <a:rPr dirty="0" baseline="-11111" sz="750" spc="-104">
                <a:latin typeface="Verdana"/>
                <a:cs typeface="Verdana"/>
              </a:rPr>
              <a:t>.</a:t>
            </a:r>
            <a:r>
              <a:rPr dirty="0" baseline="-16666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     </a:t>
            </a:r>
            <a:r>
              <a:rPr dirty="0" baseline="-27777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-135">
                <a:latin typeface="Verdana"/>
                <a:cs typeface="Verdana"/>
              </a:rPr>
              <a:t>.  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 </a:t>
            </a:r>
            <a:r>
              <a:rPr dirty="0" baseline="-11111" sz="750" spc="-60">
                <a:latin typeface="Verdana"/>
                <a:cs typeface="Verdana"/>
              </a:rPr>
              <a:t>.</a:t>
            </a:r>
            <a:r>
              <a:rPr dirty="0" baseline="-16666" sz="750" spc="-60">
                <a:latin typeface="Verdana"/>
                <a:cs typeface="Verdana"/>
              </a:rPr>
              <a:t>.</a:t>
            </a:r>
            <a:r>
              <a:rPr dirty="0" baseline="-11111" sz="750" spc="-60">
                <a:latin typeface="Verdana"/>
                <a:cs typeface="Verdana"/>
              </a:rPr>
              <a:t>.</a:t>
            </a:r>
            <a:r>
              <a:rPr dirty="0" baseline="-5555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2829567" y="5097223"/>
            <a:ext cx="916940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30">
                <a:latin typeface="Verdana"/>
                <a:cs typeface="Verdana"/>
              </a:rPr>
              <a:t>..</a:t>
            </a:r>
            <a:r>
              <a:rPr dirty="0" baseline="-11111" sz="750" spc="-30">
                <a:latin typeface="Verdana"/>
                <a:cs typeface="Verdana"/>
              </a:rPr>
              <a:t>..</a:t>
            </a:r>
            <a:r>
              <a:rPr dirty="0" baseline="-5555" sz="750" spc="-30">
                <a:latin typeface="Verdana"/>
                <a:cs typeface="Verdana"/>
              </a:rPr>
              <a:t>. </a:t>
            </a:r>
            <a:r>
              <a:rPr dirty="0" sz="500" spc="-55">
                <a:latin typeface="Verdana"/>
                <a:cs typeface="Verdana"/>
              </a:rPr>
              <a:t>...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.... </a:t>
            </a:r>
            <a:r>
              <a:rPr dirty="0" baseline="-5555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..</a:t>
            </a:r>
            <a:r>
              <a:rPr dirty="0" baseline="-16666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     </a:t>
            </a: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-22222" sz="750" spc="22">
                <a:latin typeface="Verdana"/>
                <a:cs typeface="Verdana"/>
              </a:rPr>
              <a:t>.  </a:t>
            </a: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-11111" sz="750" spc="142">
                <a:latin typeface="Verdana"/>
                <a:cs typeface="Verdana"/>
              </a:rPr>
              <a:t> </a:t>
            </a:r>
            <a:r>
              <a:rPr dirty="0" baseline="-22222" sz="750" spc="-22">
                <a:latin typeface="Verdana"/>
                <a:cs typeface="Verdana"/>
              </a:rPr>
              <a:t>.</a:t>
            </a:r>
            <a:r>
              <a:rPr dirty="0" baseline="-16666" sz="750" spc="-22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.</a:t>
            </a:r>
            <a:r>
              <a:rPr dirty="0" baseline="-5555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3183133" y="5054598"/>
            <a:ext cx="3867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33333" sz="750" spc="-67">
                <a:latin typeface="Verdana"/>
                <a:cs typeface="Verdana"/>
              </a:rPr>
              <a:t>.</a:t>
            </a:r>
            <a:r>
              <a:rPr dirty="0" baseline="27777" sz="750" spc="-67">
                <a:latin typeface="Verdana"/>
                <a:cs typeface="Verdana"/>
              </a:rPr>
              <a:t>.</a:t>
            </a:r>
            <a:r>
              <a:rPr dirty="0" baseline="16666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   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 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22222" sz="750" spc="-44">
                <a:latin typeface="Verdana"/>
                <a:cs typeface="Verdana"/>
              </a:rPr>
              <a:t>.</a:t>
            </a:r>
            <a:r>
              <a:rPr dirty="0" baseline="27777" sz="750" spc="-44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2995684" y="4961611"/>
            <a:ext cx="445770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70">
              <a:lnSpc>
                <a:spcPts val="480"/>
              </a:lnSpc>
            </a:pP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80"/>
              </a:lnSpc>
            </a:pPr>
            <a:r>
              <a:rPr dirty="0" baseline="-16666" sz="750" spc="-165">
                <a:latin typeface="Verdana"/>
                <a:cs typeface="Verdana"/>
              </a:rPr>
              <a:t>.</a:t>
            </a:r>
            <a:r>
              <a:rPr dirty="0" baseline="16666" sz="750" spc="-165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            </a:t>
            </a:r>
            <a:r>
              <a:rPr dirty="0" baseline="16666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     </a:t>
            </a:r>
            <a:r>
              <a:rPr dirty="0" baseline="11111" sz="750" spc="127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87">
                <a:latin typeface="Verdana"/>
                <a:cs typeface="Verdana"/>
              </a:rPr>
              <a:t> 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3274573" y="4984550"/>
            <a:ext cx="1790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3181610" y="4932664"/>
            <a:ext cx="31305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  </a:t>
            </a:r>
            <a:r>
              <a:rPr dirty="0" baseline="-16666" sz="750" spc="22">
                <a:latin typeface="Verdana"/>
                <a:cs typeface="Verdana"/>
              </a:rPr>
              <a:t>.  </a:t>
            </a:r>
            <a:r>
              <a:rPr dirty="0" baseline="-16666" sz="750" spc="52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98" name="object 298"/>
          <p:cNvSpPr txBox="1"/>
          <p:nvPr/>
        </p:nvSpPr>
        <p:spPr>
          <a:xfrm>
            <a:off x="3020067" y="4891518"/>
            <a:ext cx="3206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27777" sz="750" spc="-89">
                <a:latin typeface="Verdana"/>
                <a:cs typeface="Verdana"/>
              </a:rPr>
              <a:t>.</a:t>
            </a:r>
            <a:r>
              <a:rPr dirty="0" baseline="33333" sz="750" spc="-89">
                <a:latin typeface="Verdana"/>
                <a:cs typeface="Verdana"/>
              </a:rPr>
              <a:t>.</a:t>
            </a:r>
            <a:r>
              <a:rPr dirty="0" baseline="27777" sz="750" spc="-89">
                <a:latin typeface="Verdana"/>
                <a:cs typeface="Verdana"/>
              </a:rPr>
              <a:t>.  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baseline="-16666" sz="750" spc="-44">
                <a:latin typeface="Verdana"/>
                <a:cs typeface="Verdana"/>
              </a:rPr>
              <a:t>. </a:t>
            </a:r>
            <a:r>
              <a:rPr dirty="0" baseline="-16666" sz="750" spc="150">
                <a:latin typeface="Verdana"/>
                <a:cs typeface="Verdana"/>
              </a:rPr>
              <a:t> 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99" name="object 299"/>
          <p:cNvSpPr txBox="1"/>
          <p:nvPr/>
        </p:nvSpPr>
        <p:spPr>
          <a:xfrm>
            <a:off x="3245621" y="4859534"/>
            <a:ext cx="116839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0" name="object 300"/>
          <p:cNvSpPr txBox="1"/>
          <p:nvPr/>
        </p:nvSpPr>
        <p:spPr>
          <a:xfrm>
            <a:off x="2540006" y="4833604"/>
            <a:ext cx="71247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2900" algn="l"/>
              </a:tabLst>
            </a:pPr>
            <a:r>
              <a:rPr dirty="0" baseline="-11111" sz="750" spc="-52">
                <a:latin typeface="Verdana"/>
                <a:cs typeface="Verdana"/>
              </a:rPr>
              <a:t>..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..</a:t>
            </a:r>
            <a:r>
              <a:rPr dirty="0" baseline="11111" sz="750" spc="-52">
                <a:latin typeface="Verdana"/>
                <a:cs typeface="Verdana"/>
              </a:rPr>
              <a:t>...	</a:t>
            </a:r>
            <a:r>
              <a:rPr dirty="0" baseline="11111" sz="750" spc="-44">
                <a:latin typeface="Verdana"/>
                <a:cs typeface="Verdana"/>
              </a:rPr>
              <a:t>...</a:t>
            </a:r>
            <a:r>
              <a:rPr dirty="0" baseline="5555" sz="750" spc="-44">
                <a:latin typeface="Verdana"/>
                <a:cs typeface="Verdana"/>
              </a:rPr>
              <a:t>..</a:t>
            </a:r>
            <a:r>
              <a:rPr dirty="0" sz="500" spc="-30">
                <a:latin typeface="Verdana"/>
                <a:cs typeface="Verdana"/>
              </a:rPr>
              <a:t>..</a:t>
            </a:r>
            <a:r>
              <a:rPr dirty="0" baseline="-11111" sz="750" spc="-44">
                <a:latin typeface="Verdana"/>
                <a:cs typeface="Verdana"/>
              </a:rPr>
              <a:t>. </a:t>
            </a:r>
            <a:r>
              <a:rPr dirty="0" baseline="16666" sz="750" spc="-75">
                <a:latin typeface="Verdana"/>
                <a:cs typeface="Verdana"/>
              </a:rPr>
              <a:t>.</a:t>
            </a:r>
            <a:r>
              <a:rPr dirty="0" baseline="33333" sz="750" spc="-75">
                <a:latin typeface="Verdana"/>
                <a:cs typeface="Verdana"/>
              </a:rPr>
              <a:t>.   </a:t>
            </a:r>
            <a:r>
              <a:rPr dirty="0" baseline="33333" sz="750" spc="-22">
                <a:latin typeface="Verdana"/>
                <a:cs typeface="Verdana"/>
              </a:rPr>
              <a:t> </a:t>
            </a:r>
            <a:r>
              <a:rPr dirty="0" baseline="11111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3053593" y="4783379"/>
            <a:ext cx="14732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3026164" y="4762047"/>
            <a:ext cx="1047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2936247" y="4733090"/>
            <a:ext cx="20955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.. </a:t>
            </a:r>
            <a:r>
              <a:rPr dirty="0" baseline="-11111" sz="750" spc="7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304" name="object 304"/>
          <p:cNvSpPr txBox="1"/>
          <p:nvPr/>
        </p:nvSpPr>
        <p:spPr>
          <a:xfrm>
            <a:off x="2436373" y="4688893"/>
            <a:ext cx="53149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..</a:t>
            </a:r>
            <a:r>
              <a:rPr dirty="0" baseline="-5555" sz="750" spc="-52">
                <a:latin typeface="Verdana"/>
                <a:cs typeface="Verdana"/>
              </a:rPr>
              <a:t>..</a:t>
            </a:r>
            <a:r>
              <a:rPr dirty="0" sz="500" spc="-35">
                <a:latin typeface="Verdana"/>
                <a:cs typeface="Verdana"/>
              </a:rPr>
              <a:t>...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......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-5555" sz="750" spc="-22">
                <a:latin typeface="Verdana"/>
                <a:cs typeface="Verdana"/>
              </a:rPr>
              <a:t>..</a:t>
            </a:r>
            <a:r>
              <a:rPr dirty="0" baseline="-11111" sz="750" spc="-22">
                <a:latin typeface="Verdana"/>
                <a:cs typeface="Verdana"/>
              </a:rPr>
              <a:t>.</a:t>
            </a:r>
            <a:r>
              <a:rPr dirty="0" baseline="-16666" sz="750" spc="-22">
                <a:latin typeface="Verdana"/>
                <a:cs typeface="Verdana"/>
              </a:rPr>
              <a:t>..</a:t>
            </a:r>
            <a:r>
              <a:rPr dirty="0" baseline="-22222" sz="750" spc="-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05" name="object 305"/>
          <p:cNvSpPr txBox="1"/>
          <p:nvPr/>
        </p:nvSpPr>
        <p:spPr>
          <a:xfrm>
            <a:off x="2325124" y="4736136"/>
            <a:ext cx="14287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</a:t>
            </a:r>
            <a:r>
              <a:rPr dirty="0" baseline="16666" sz="750" spc="-5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306" name="object 306"/>
          <p:cNvSpPr txBox="1"/>
          <p:nvPr/>
        </p:nvSpPr>
        <p:spPr>
          <a:xfrm>
            <a:off x="2245873" y="4771190"/>
            <a:ext cx="12128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2187964" y="4815387"/>
            <a:ext cx="1047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2162053" y="4832150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2128527" y="48550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0" name="object 310"/>
          <p:cNvSpPr txBox="1"/>
          <p:nvPr/>
        </p:nvSpPr>
        <p:spPr>
          <a:xfrm>
            <a:off x="2088904" y="48839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1" name="object 311"/>
          <p:cNvSpPr txBox="1"/>
          <p:nvPr/>
        </p:nvSpPr>
        <p:spPr>
          <a:xfrm>
            <a:off x="2049281" y="4917424"/>
            <a:ext cx="38354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273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2" name="object 312"/>
          <p:cNvSpPr txBox="1"/>
          <p:nvPr/>
        </p:nvSpPr>
        <p:spPr>
          <a:xfrm>
            <a:off x="2012704" y="49510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3" name="object 313"/>
          <p:cNvSpPr txBox="1"/>
          <p:nvPr/>
        </p:nvSpPr>
        <p:spPr>
          <a:xfrm>
            <a:off x="1970030" y="49936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1945647" y="50211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1909070" y="50683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6" name="object 316"/>
          <p:cNvSpPr txBox="1"/>
          <p:nvPr/>
        </p:nvSpPr>
        <p:spPr>
          <a:xfrm>
            <a:off x="1884687" y="51018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7" name="object 317"/>
          <p:cNvSpPr txBox="1"/>
          <p:nvPr/>
        </p:nvSpPr>
        <p:spPr>
          <a:xfrm>
            <a:off x="1863350" y="51354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8" name="object 318"/>
          <p:cNvSpPr txBox="1"/>
          <p:nvPr/>
        </p:nvSpPr>
        <p:spPr>
          <a:xfrm>
            <a:off x="1835921" y="5161333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9" name="object 319"/>
          <p:cNvSpPr txBox="1"/>
          <p:nvPr/>
        </p:nvSpPr>
        <p:spPr>
          <a:xfrm>
            <a:off x="1817630" y="5197910"/>
            <a:ext cx="61594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0" name="object 320"/>
          <p:cNvSpPr txBox="1"/>
          <p:nvPr/>
        </p:nvSpPr>
        <p:spPr>
          <a:xfrm>
            <a:off x="1802390" y="522839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1" name="object 321"/>
          <p:cNvSpPr txBox="1"/>
          <p:nvPr/>
        </p:nvSpPr>
        <p:spPr>
          <a:xfrm>
            <a:off x="1788673" y="5261916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2" name="object 322"/>
          <p:cNvSpPr txBox="1"/>
          <p:nvPr/>
        </p:nvSpPr>
        <p:spPr>
          <a:xfrm>
            <a:off x="1776484" y="5293919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3" name="object 323"/>
          <p:cNvSpPr txBox="1"/>
          <p:nvPr/>
        </p:nvSpPr>
        <p:spPr>
          <a:xfrm>
            <a:off x="1764290" y="5327450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4" name="object 324"/>
          <p:cNvSpPr txBox="1"/>
          <p:nvPr/>
        </p:nvSpPr>
        <p:spPr>
          <a:xfrm>
            <a:off x="1755147" y="5365545"/>
            <a:ext cx="5715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5" name="object 325"/>
          <p:cNvSpPr txBox="1"/>
          <p:nvPr/>
        </p:nvSpPr>
        <p:spPr>
          <a:xfrm>
            <a:off x="1746004" y="5394502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6" name="object 326"/>
          <p:cNvSpPr txBox="1"/>
          <p:nvPr/>
        </p:nvSpPr>
        <p:spPr>
          <a:xfrm>
            <a:off x="1738384" y="5429541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7" name="object 327"/>
          <p:cNvSpPr txBox="1"/>
          <p:nvPr/>
        </p:nvSpPr>
        <p:spPr>
          <a:xfrm>
            <a:off x="1732287" y="5464590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8" name="object 328"/>
          <p:cNvSpPr txBox="1"/>
          <p:nvPr/>
        </p:nvSpPr>
        <p:spPr>
          <a:xfrm>
            <a:off x="1727713" y="5499639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9" name="object 329"/>
          <p:cNvSpPr txBox="1"/>
          <p:nvPr/>
        </p:nvSpPr>
        <p:spPr>
          <a:xfrm>
            <a:off x="1724667" y="5534698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0" name="object 330"/>
          <p:cNvSpPr txBox="1"/>
          <p:nvPr/>
        </p:nvSpPr>
        <p:spPr>
          <a:xfrm>
            <a:off x="1723144" y="5569747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1" name="object 331"/>
          <p:cNvSpPr txBox="1"/>
          <p:nvPr/>
        </p:nvSpPr>
        <p:spPr>
          <a:xfrm>
            <a:off x="1721621" y="5604796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2" name="object 332"/>
          <p:cNvSpPr txBox="1"/>
          <p:nvPr/>
        </p:nvSpPr>
        <p:spPr>
          <a:xfrm>
            <a:off x="4789434" y="5603268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3" name="object 333"/>
          <p:cNvSpPr txBox="1"/>
          <p:nvPr/>
        </p:nvSpPr>
        <p:spPr>
          <a:xfrm>
            <a:off x="4784865" y="5563645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34" name="object 334"/>
          <p:cNvSpPr txBox="1"/>
          <p:nvPr/>
        </p:nvSpPr>
        <p:spPr>
          <a:xfrm>
            <a:off x="4775717" y="5528591"/>
            <a:ext cx="5905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35" name="object 335"/>
          <p:cNvSpPr txBox="1"/>
          <p:nvPr/>
        </p:nvSpPr>
        <p:spPr>
          <a:xfrm>
            <a:off x="4765051" y="5496588"/>
            <a:ext cx="590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36" name="object 336"/>
          <p:cNvSpPr txBox="1"/>
          <p:nvPr/>
        </p:nvSpPr>
        <p:spPr>
          <a:xfrm>
            <a:off x="4749811" y="5464585"/>
            <a:ext cx="61594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37" name="object 337"/>
          <p:cNvSpPr txBox="1"/>
          <p:nvPr/>
        </p:nvSpPr>
        <p:spPr>
          <a:xfrm>
            <a:off x="4742191" y="54508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8" name="object 338"/>
          <p:cNvSpPr txBox="1"/>
          <p:nvPr/>
        </p:nvSpPr>
        <p:spPr>
          <a:xfrm>
            <a:off x="4719331" y="54173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9" name="object 339"/>
          <p:cNvSpPr txBox="1"/>
          <p:nvPr/>
        </p:nvSpPr>
        <p:spPr>
          <a:xfrm>
            <a:off x="4687328" y="5377714"/>
            <a:ext cx="6476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40" name="object 340"/>
          <p:cNvSpPr txBox="1"/>
          <p:nvPr/>
        </p:nvSpPr>
        <p:spPr>
          <a:xfrm>
            <a:off x="4667514" y="53609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1" name="object 341"/>
          <p:cNvSpPr txBox="1"/>
          <p:nvPr/>
        </p:nvSpPr>
        <p:spPr>
          <a:xfrm>
            <a:off x="4213361" y="5956804"/>
            <a:ext cx="952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2" name="object 342"/>
          <p:cNvSpPr txBox="1"/>
          <p:nvPr/>
        </p:nvSpPr>
        <p:spPr>
          <a:xfrm>
            <a:off x="4403870" y="5973543"/>
            <a:ext cx="3048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4522739" y="5985801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4" name="object 344"/>
          <p:cNvSpPr txBox="1"/>
          <p:nvPr/>
        </p:nvSpPr>
        <p:spPr>
          <a:xfrm>
            <a:off x="4271274" y="5952181"/>
            <a:ext cx="38354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37">
                <a:latin typeface="Verdana"/>
                <a:cs typeface="Verdana"/>
              </a:rPr>
              <a:t>.</a:t>
            </a:r>
            <a:r>
              <a:rPr dirty="0" baseline="22222" sz="750" spc="37">
                <a:latin typeface="Verdana"/>
                <a:cs typeface="Verdana"/>
              </a:rPr>
              <a:t>. </a:t>
            </a:r>
            <a:r>
              <a:rPr dirty="0" baseline="16666" sz="750" spc="22">
                <a:latin typeface="Verdana"/>
                <a:cs typeface="Verdana"/>
              </a:rPr>
              <a:t>. </a:t>
            </a:r>
            <a:r>
              <a:rPr dirty="0" baseline="16666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      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   </a:t>
            </a:r>
            <a:r>
              <a:rPr dirty="0" baseline="-16666" sz="750" spc="-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5" name="object 345"/>
          <p:cNvSpPr txBox="1"/>
          <p:nvPr/>
        </p:nvSpPr>
        <p:spPr>
          <a:xfrm>
            <a:off x="4649228" y="59217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6" name="object 346"/>
          <p:cNvSpPr txBox="1"/>
          <p:nvPr/>
        </p:nvSpPr>
        <p:spPr>
          <a:xfrm>
            <a:off x="4687328" y="5869978"/>
            <a:ext cx="6794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8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7" name="object 347"/>
          <p:cNvSpPr txBox="1"/>
          <p:nvPr/>
        </p:nvSpPr>
        <p:spPr>
          <a:xfrm>
            <a:off x="4728474" y="58379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8" name="object 348"/>
          <p:cNvSpPr txBox="1"/>
          <p:nvPr/>
        </p:nvSpPr>
        <p:spPr>
          <a:xfrm>
            <a:off x="4749811" y="58029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9" name="object 349"/>
          <p:cNvSpPr txBox="1"/>
          <p:nvPr/>
        </p:nvSpPr>
        <p:spPr>
          <a:xfrm>
            <a:off x="4765051" y="57709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0" name="object 350"/>
          <p:cNvSpPr txBox="1"/>
          <p:nvPr/>
        </p:nvSpPr>
        <p:spPr>
          <a:xfrm>
            <a:off x="4775717" y="57373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1" name="object 351"/>
          <p:cNvSpPr txBox="1"/>
          <p:nvPr/>
        </p:nvSpPr>
        <p:spPr>
          <a:xfrm>
            <a:off x="4784865" y="57038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2" name="object 352"/>
          <p:cNvSpPr txBox="1"/>
          <p:nvPr/>
        </p:nvSpPr>
        <p:spPr>
          <a:xfrm>
            <a:off x="4789434" y="56688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3" name="object 353"/>
          <p:cNvSpPr txBox="1"/>
          <p:nvPr/>
        </p:nvSpPr>
        <p:spPr>
          <a:xfrm>
            <a:off x="4790957" y="56383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4" name="object 354"/>
          <p:cNvSpPr txBox="1"/>
          <p:nvPr/>
        </p:nvSpPr>
        <p:spPr>
          <a:xfrm>
            <a:off x="5074425" y="56093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5" name="object 355"/>
          <p:cNvSpPr txBox="1"/>
          <p:nvPr/>
        </p:nvSpPr>
        <p:spPr>
          <a:xfrm>
            <a:off x="5071374" y="5568224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56" name="object 356"/>
          <p:cNvSpPr txBox="1"/>
          <p:nvPr/>
        </p:nvSpPr>
        <p:spPr>
          <a:xfrm>
            <a:off x="5065277" y="5533175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57" name="object 357"/>
          <p:cNvSpPr txBox="1"/>
          <p:nvPr/>
        </p:nvSpPr>
        <p:spPr>
          <a:xfrm>
            <a:off x="5057657" y="5499644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58" name="object 358"/>
          <p:cNvSpPr txBox="1"/>
          <p:nvPr/>
        </p:nvSpPr>
        <p:spPr>
          <a:xfrm>
            <a:off x="5046991" y="5464595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59" name="object 359"/>
          <p:cNvSpPr txBox="1"/>
          <p:nvPr/>
        </p:nvSpPr>
        <p:spPr>
          <a:xfrm>
            <a:off x="5034797" y="5431064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60" name="object 360"/>
          <p:cNvSpPr txBox="1"/>
          <p:nvPr/>
        </p:nvSpPr>
        <p:spPr>
          <a:xfrm>
            <a:off x="5021085" y="539906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61" name="object 361"/>
          <p:cNvSpPr txBox="1"/>
          <p:nvPr/>
        </p:nvSpPr>
        <p:spPr>
          <a:xfrm>
            <a:off x="5011937" y="53807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4992128" y="53457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4967745" y="53121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4922025" y="5263424"/>
            <a:ext cx="8191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365" name="object 365"/>
          <p:cNvSpPr txBox="1"/>
          <p:nvPr/>
        </p:nvSpPr>
        <p:spPr>
          <a:xfrm>
            <a:off x="4882397" y="52207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4725428" y="5141504"/>
            <a:ext cx="10604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67" name="object 367"/>
          <p:cNvSpPr txBox="1"/>
          <p:nvPr/>
        </p:nvSpPr>
        <p:spPr>
          <a:xfrm>
            <a:off x="4547107" y="5097312"/>
            <a:ext cx="666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8" name="object 368"/>
          <p:cNvSpPr txBox="1"/>
          <p:nvPr/>
        </p:nvSpPr>
        <p:spPr>
          <a:xfrm>
            <a:off x="4675134" y="61534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9" name="object 369"/>
          <p:cNvSpPr txBox="1"/>
          <p:nvPr/>
        </p:nvSpPr>
        <p:spPr>
          <a:xfrm>
            <a:off x="4765051" y="61214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0" name="object 370"/>
          <p:cNvSpPr txBox="1"/>
          <p:nvPr/>
        </p:nvSpPr>
        <p:spPr>
          <a:xfrm>
            <a:off x="4827534" y="60864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1" name="object 371"/>
          <p:cNvSpPr txBox="1"/>
          <p:nvPr/>
        </p:nvSpPr>
        <p:spPr>
          <a:xfrm>
            <a:off x="4876305" y="60513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2" name="object 372"/>
          <p:cNvSpPr txBox="1"/>
          <p:nvPr/>
        </p:nvSpPr>
        <p:spPr>
          <a:xfrm>
            <a:off x="4909831" y="60208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3" name="object 373"/>
          <p:cNvSpPr txBox="1"/>
          <p:nvPr/>
        </p:nvSpPr>
        <p:spPr>
          <a:xfrm>
            <a:off x="4941834" y="5972114"/>
            <a:ext cx="6476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4" name="object 374"/>
          <p:cNvSpPr txBox="1"/>
          <p:nvPr/>
        </p:nvSpPr>
        <p:spPr>
          <a:xfrm>
            <a:off x="4947931" y="5940111"/>
            <a:ext cx="83185" cy="132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9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5" name="object 375"/>
          <p:cNvSpPr txBox="1"/>
          <p:nvPr/>
        </p:nvSpPr>
        <p:spPr>
          <a:xfrm>
            <a:off x="5001271" y="59065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6" name="object 376"/>
          <p:cNvSpPr txBox="1"/>
          <p:nvPr/>
        </p:nvSpPr>
        <p:spPr>
          <a:xfrm>
            <a:off x="5018034" y="58745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7" name="object 377"/>
          <p:cNvSpPr txBox="1"/>
          <p:nvPr/>
        </p:nvSpPr>
        <p:spPr>
          <a:xfrm>
            <a:off x="5033274" y="58425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8" name="object 378"/>
          <p:cNvSpPr txBox="1"/>
          <p:nvPr/>
        </p:nvSpPr>
        <p:spPr>
          <a:xfrm>
            <a:off x="5045468" y="58090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9" name="object 379"/>
          <p:cNvSpPr txBox="1"/>
          <p:nvPr/>
        </p:nvSpPr>
        <p:spPr>
          <a:xfrm>
            <a:off x="5056134" y="57755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0" name="object 380"/>
          <p:cNvSpPr txBox="1"/>
          <p:nvPr/>
        </p:nvSpPr>
        <p:spPr>
          <a:xfrm>
            <a:off x="5063754" y="57419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1" name="object 381"/>
          <p:cNvSpPr txBox="1"/>
          <p:nvPr/>
        </p:nvSpPr>
        <p:spPr>
          <a:xfrm>
            <a:off x="5069851" y="57069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2" name="object 382"/>
          <p:cNvSpPr txBox="1"/>
          <p:nvPr/>
        </p:nvSpPr>
        <p:spPr>
          <a:xfrm>
            <a:off x="5072897" y="56718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3" name="object 383"/>
          <p:cNvSpPr txBox="1"/>
          <p:nvPr/>
        </p:nvSpPr>
        <p:spPr>
          <a:xfrm>
            <a:off x="5074425" y="56414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4" name="object 384"/>
          <p:cNvSpPr txBox="1"/>
          <p:nvPr/>
        </p:nvSpPr>
        <p:spPr>
          <a:xfrm>
            <a:off x="5331977" y="56094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5" name="object 385"/>
          <p:cNvSpPr txBox="1"/>
          <p:nvPr/>
        </p:nvSpPr>
        <p:spPr>
          <a:xfrm>
            <a:off x="5328931" y="5563685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86" name="object 386"/>
          <p:cNvSpPr txBox="1"/>
          <p:nvPr/>
        </p:nvSpPr>
        <p:spPr>
          <a:xfrm>
            <a:off x="5324357" y="5528631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87" name="object 387"/>
          <p:cNvSpPr txBox="1"/>
          <p:nvPr/>
        </p:nvSpPr>
        <p:spPr>
          <a:xfrm>
            <a:off x="5318265" y="5493577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88" name="object 388"/>
          <p:cNvSpPr txBox="1"/>
          <p:nvPr/>
        </p:nvSpPr>
        <p:spPr>
          <a:xfrm>
            <a:off x="5309117" y="5458528"/>
            <a:ext cx="5715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89" name="object 389"/>
          <p:cNvSpPr txBox="1"/>
          <p:nvPr/>
        </p:nvSpPr>
        <p:spPr>
          <a:xfrm>
            <a:off x="5299974" y="5424997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90" name="object 390"/>
          <p:cNvSpPr txBox="1"/>
          <p:nvPr/>
        </p:nvSpPr>
        <p:spPr>
          <a:xfrm>
            <a:off x="5287785" y="5391471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91" name="object 391"/>
          <p:cNvSpPr txBox="1"/>
          <p:nvPr/>
        </p:nvSpPr>
        <p:spPr>
          <a:xfrm>
            <a:off x="5274068" y="5359468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92" name="object 392"/>
          <p:cNvSpPr txBox="1"/>
          <p:nvPr/>
        </p:nvSpPr>
        <p:spPr>
          <a:xfrm>
            <a:off x="5258828" y="5327465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93" name="object 393"/>
          <p:cNvSpPr txBox="1"/>
          <p:nvPr/>
        </p:nvSpPr>
        <p:spPr>
          <a:xfrm>
            <a:off x="5252731" y="53137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4" name="object 394"/>
          <p:cNvSpPr txBox="1"/>
          <p:nvPr/>
        </p:nvSpPr>
        <p:spPr>
          <a:xfrm>
            <a:off x="5232917" y="52771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5" name="object 395"/>
          <p:cNvSpPr txBox="1"/>
          <p:nvPr/>
        </p:nvSpPr>
        <p:spPr>
          <a:xfrm>
            <a:off x="5210057" y="52436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6" name="object 396"/>
          <p:cNvSpPr txBox="1"/>
          <p:nvPr/>
        </p:nvSpPr>
        <p:spPr>
          <a:xfrm>
            <a:off x="5193294" y="52192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7" name="object 397"/>
          <p:cNvSpPr txBox="1"/>
          <p:nvPr/>
        </p:nvSpPr>
        <p:spPr>
          <a:xfrm>
            <a:off x="5164337" y="51842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8" name="object 398"/>
          <p:cNvSpPr txBox="1"/>
          <p:nvPr/>
        </p:nvSpPr>
        <p:spPr>
          <a:xfrm>
            <a:off x="4789434" y="5159795"/>
            <a:ext cx="40195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258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9" name="object 399"/>
          <p:cNvSpPr txBox="1"/>
          <p:nvPr/>
        </p:nvSpPr>
        <p:spPr>
          <a:xfrm>
            <a:off x="4952505" y="5034854"/>
            <a:ext cx="1047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00" name="object 400"/>
          <p:cNvSpPr txBox="1"/>
          <p:nvPr/>
        </p:nvSpPr>
        <p:spPr>
          <a:xfrm>
            <a:off x="4519684" y="4886958"/>
            <a:ext cx="208279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45"/>
              </a:lnSpc>
            </a:pP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108585">
              <a:lnSpc>
                <a:spcPts val="545"/>
              </a:lnSpc>
            </a:pPr>
            <a:r>
              <a:rPr dirty="0" sz="500" spc="-70">
                <a:latin typeface="Verdana"/>
                <a:cs typeface="Verdana"/>
              </a:rPr>
              <a:t>....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1" name="object 401"/>
          <p:cNvSpPr txBox="1"/>
          <p:nvPr/>
        </p:nvSpPr>
        <p:spPr>
          <a:xfrm>
            <a:off x="4316990" y="4922012"/>
            <a:ext cx="598170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137795">
              <a:lnSpc>
                <a:spcPts val="545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45"/>
              </a:lnSpc>
            </a:pP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307">
                <a:latin typeface="Verdana"/>
                <a:cs typeface="Verdana"/>
              </a:rPr>
              <a:t> </a:t>
            </a:r>
            <a:r>
              <a:rPr dirty="0" sz="500" spc="-10">
                <a:latin typeface="Verdana"/>
                <a:cs typeface="Verdana"/>
              </a:rPr>
              <a:t>.</a:t>
            </a:r>
            <a:r>
              <a:rPr dirty="0" baseline="5555" sz="750" spc="-15">
                <a:latin typeface="Verdana"/>
                <a:cs typeface="Verdana"/>
              </a:rPr>
              <a:t>.</a:t>
            </a:r>
            <a:r>
              <a:rPr dirty="0" baseline="11111" sz="750" spc="-15">
                <a:latin typeface="Verdana"/>
                <a:cs typeface="Verdana"/>
              </a:rPr>
              <a:t>.</a:t>
            </a:r>
            <a:r>
              <a:rPr dirty="0" baseline="16666" sz="750" spc="-15">
                <a:latin typeface="Verdana"/>
                <a:cs typeface="Verdana"/>
              </a:rPr>
              <a:t>. </a:t>
            </a:r>
            <a:r>
              <a:rPr dirty="0" baseline="33333" sz="750" spc="60">
                <a:latin typeface="Verdana"/>
                <a:cs typeface="Verdana"/>
              </a:rPr>
              <a:t>.</a:t>
            </a:r>
            <a:r>
              <a:rPr dirty="0" baseline="27777" sz="750" spc="60">
                <a:latin typeface="Verdana"/>
                <a:cs typeface="Verdana"/>
              </a:rPr>
              <a:t>. </a:t>
            </a: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baseline="27777" sz="750" spc="307">
                <a:latin typeface="Verdana"/>
                <a:cs typeface="Verdana"/>
              </a:rPr>
              <a:t> </a:t>
            </a:r>
            <a:r>
              <a:rPr dirty="0" baseline="27777" sz="750" spc="-37">
                <a:latin typeface="Verdana"/>
                <a:cs typeface="Verdana"/>
              </a:rPr>
              <a:t>..</a:t>
            </a:r>
            <a:r>
              <a:rPr dirty="0" baseline="27777" sz="750" spc="-202">
                <a:latin typeface="Verdana"/>
                <a:cs typeface="Verdana"/>
              </a:rPr>
              <a:t> </a:t>
            </a:r>
            <a:r>
              <a:rPr dirty="0" baseline="22222" sz="750" spc="-30">
                <a:latin typeface="Verdana"/>
                <a:cs typeface="Verdana"/>
              </a:rPr>
              <a:t>.</a:t>
            </a:r>
            <a:r>
              <a:rPr dirty="0" baseline="16666" sz="750" spc="-30">
                <a:latin typeface="Verdana"/>
                <a:cs typeface="Verdana"/>
              </a:rPr>
              <a:t>..</a:t>
            </a:r>
            <a:r>
              <a:rPr dirty="0" baseline="11111" sz="750" spc="-30">
                <a:latin typeface="Verdana"/>
                <a:cs typeface="Verdana"/>
              </a:rPr>
              <a:t>.</a:t>
            </a:r>
            <a:r>
              <a:rPr dirty="0" baseline="5555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2" name="object 402"/>
          <p:cNvSpPr txBox="1"/>
          <p:nvPr/>
        </p:nvSpPr>
        <p:spPr>
          <a:xfrm>
            <a:off x="3940564" y="5966022"/>
            <a:ext cx="240029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sz="500" spc="-110">
                <a:latin typeface="Verdana"/>
                <a:cs typeface="Verdana"/>
              </a:rPr>
              <a:t>.</a:t>
            </a:r>
            <a:r>
              <a:rPr dirty="0" baseline="27777" sz="750" spc="-16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.    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baseline="11111" sz="750" spc="-157">
                <a:latin typeface="Verdana"/>
                <a:cs typeface="Verdana"/>
              </a:rPr>
              <a:t>.</a:t>
            </a:r>
            <a:r>
              <a:rPr dirty="0" baseline="-11111" sz="750" spc="-157">
                <a:latin typeface="Verdana"/>
                <a:cs typeface="Verdana"/>
              </a:rPr>
              <a:t>.</a:t>
            </a:r>
            <a:r>
              <a:rPr dirty="0" baseline="11111" sz="750" spc="-157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03" name="object 403"/>
          <p:cNvSpPr txBox="1"/>
          <p:nvPr/>
        </p:nvSpPr>
        <p:spPr>
          <a:xfrm>
            <a:off x="4505971" y="6263073"/>
            <a:ext cx="86360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22">
                <a:latin typeface="Verdana"/>
                <a:cs typeface="Verdana"/>
              </a:rPr>
              <a:t>.</a:t>
            </a:r>
            <a:r>
              <a:rPr dirty="0" baseline="-38888" sz="750" spc="-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4" name="object 404"/>
          <p:cNvSpPr txBox="1"/>
          <p:nvPr/>
        </p:nvSpPr>
        <p:spPr>
          <a:xfrm>
            <a:off x="4783337" y="63058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5" name="object 405"/>
          <p:cNvSpPr txBox="1"/>
          <p:nvPr/>
        </p:nvSpPr>
        <p:spPr>
          <a:xfrm>
            <a:off x="4894591" y="62738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6" name="object 406"/>
          <p:cNvSpPr txBox="1"/>
          <p:nvPr/>
        </p:nvSpPr>
        <p:spPr>
          <a:xfrm>
            <a:off x="4967745" y="62403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7" name="object 407"/>
          <p:cNvSpPr txBox="1"/>
          <p:nvPr/>
        </p:nvSpPr>
        <p:spPr>
          <a:xfrm>
            <a:off x="5028705" y="62037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8" name="object 408"/>
          <p:cNvSpPr txBox="1"/>
          <p:nvPr/>
        </p:nvSpPr>
        <p:spPr>
          <a:xfrm>
            <a:off x="5092711" y="61549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9" name="object 409"/>
          <p:cNvSpPr txBox="1"/>
          <p:nvPr/>
        </p:nvSpPr>
        <p:spPr>
          <a:xfrm>
            <a:off x="5126237" y="61229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0" name="object 410"/>
          <p:cNvSpPr txBox="1"/>
          <p:nvPr/>
        </p:nvSpPr>
        <p:spPr>
          <a:xfrm>
            <a:off x="5175008" y="60711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1" name="object 411"/>
          <p:cNvSpPr txBox="1"/>
          <p:nvPr/>
        </p:nvSpPr>
        <p:spPr>
          <a:xfrm>
            <a:off x="5164337" y="6039176"/>
            <a:ext cx="86360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7625">
              <a:lnSpc>
                <a:spcPts val="47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7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2" name="object 412"/>
          <p:cNvSpPr txBox="1"/>
          <p:nvPr/>
        </p:nvSpPr>
        <p:spPr>
          <a:xfrm>
            <a:off x="5222251" y="60056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3" name="object 413"/>
          <p:cNvSpPr txBox="1"/>
          <p:nvPr/>
        </p:nvSpPr>
        <p:spPr>
          <a:xfrm>
            <a:off x="5243588" y="59721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4" name="object 414"/>
          <p:cNvSpPr txBox="1"/>
          <p:nvPr/>
        </p:nvSpPr>
        <p:spPr>
          <a:xfrm>
            <a:off x="5260351" y="59401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5" name="object 415"/>
          <p:cNvSpPr txBox="1"/>
          <p:nvPr/>
        </p:nvSpPr>
        <p:spPr>
          <a:xfrm>
            <a:off x="5275591" y="59081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6" name="object 416"/>
          <p:cNvSpPr txBox="1"/>
          <p:nvPr/>
        </p:nvSpPr>
        <p:spPr>
          <a:xfrm>
            <a:off x="5287785" y="58745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7" name="object 417"/>
          <p:cNvSpPr txBox="1"/>
          <p:nvPr/>
        </p:nvSpPr>
        <p:spPr>
          <a:xfrm>
            <a:off x="5299974" y="58425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8" name="object 418"/>
          <p:cNvSpPr txBox="1"/>
          <p:nvPr/>
        </p:nvSpPr>
        <p:spPr>
          <a:xfrm>
            <a:off x="5310645" y="58075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9" name="object 419"/>
          <p:cNvSpPr txBox="1"/>
          <p:nvPr/>
        </p:nvSpPr>
        <p:spPr>
          <a:xfrm>
            <a:off x="5318265" y="57724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0" name="object 420"/>
          <p:cNvSpPr txBox="1"/>
          <p:nvPr/>
        </p:nvSpPr>
        <p:spPr>
          <a:xfrm>
            <a:off x="5324357" y="57389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1" name="object 421"/>
          <p:cNvSpPr txBox="1"/>
          <p:nvPr/>
        </p:nvSpPr>
        <p:spPr>
          <a:xfrm>
            <a:off x="5328931" y="57038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2" name="object 422"/>
          <p:cNvSpPr txBox="1"/>
          <p:nvPr/>
        </p:nvSpPr>
        <p:spPr>
          <a:xfrm>
            <a:off x="5331977" y="56673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3" name="object 423"/>
          <p:cNvSpPr txBox="1"/>
          <p:nvPr/>
        </p:nvSpPr>
        <p:spPr>
          <a:xfrm>
            <a:off x="5331977" y="5638362"/>
            <a:ext cx="514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24" name="object 424"/>
          <p:cNvSpPr txBox="1"/>
          <p:nvPr/>
        </p:nvSpPr>
        <p:spPr>
          <a:xfrm>
            <a:off x="5577345" y="56033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5" name="object 425"/>
          <p:cNvSpPr txBox="1"/>
          <p:nvPr/>
        </p:nvSpPr>
        <p:spPr>
          <a:xfrm>
            <a:off x="5575817" y="5568259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26" name="object 426"/>
          <p:cNvSpPr txBox="1"/>
          <p:nvPr/>
        </p:nvSpPr>
        <p:spPr>
          <a:xfrm>
            <a:off x="5571248" y="5533210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27" name="object 427"/>
          <p:cNvSpPr txBox="1"/>
          <p:nvPr/>
        </p:nvSpPr>
        <p:spPr>
          <a:xfrm>
            <a:off x="5566674" y="5498156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28" name="object 428"/>
          <p:cNvSpPr txBox="1"/>
          <p:nvPr/>
        </p:nvSpPr>
        <p:spPr>
          <a:xfrm>
            <a:off x="5560577" y="5463102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29" name="object 429"/>
          <p:cNvSpPr txBox="1"/>
          <p:nvPr/>
        </p:nvSpPr>
        <p:spPr>
          <a:xfrm>
            <a:off x="5551434" y="5429576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30" name="object 430"/>
          <p:cNvSpPr txBox="1"/>
          <p:nvPr/>
        </p:nvSpPr>
        <p:spPr>
          <a:xfrm>
            <a:off x="5542291" y="5394527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31" name="object 431"/>
          <p:cNvSpPr txBox="1"/>
          <p:nvPr/>
        </p:nvSpPr>
        <p:spPr>
          <a:xfrm>
            <a:off x="5531625" y="5360996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32" name="object 432"/>
          <p:cNvSpPr txBox="1"/>
          <p:nvPr/>
        </p:nvSpPr>
        <p:spPr>
          <a:xfrm>
            <a:off x="5519431" y="5327470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33" name="object 433"/>
          <p:cNvSpPr txBox="1"/>
          <p:nvPr/>
        </p:nvSpPr>
        <p:spPr>
          <a:xfrm>
            <a:off x="5504191" y="529546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34" name="object 434"/>
          <p:cNvSpPr txBox="1"/>
          <p:nvPr/>
        </p:nvSpPr>
        <p:spPr>
          <a:xfrm>
            <a:off x="5488951" y="5263459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35" name="object 435"/>
          <p:cNvSpPr txBox="1"/>
          <p:nvPr/>
        </p:nvSpPr>
        <p:spPr>
          <a:xfrm>
            <a:off x="5470665" y="5228410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36" name="object 436"/>
          <p:cNvSpPr txBox="1"/>
          <p:nvPr/>
        </p:nvSpPr>
        <p:spPr>
          <a:xfrm>
            <a:off x="5459994" y="52101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7" name="object 437"/>
          <p:cNvSpPr txBox="1"/>
          <p:nvPr/>
        </p:nvSpPr>
        <p:spPr>
          <a:xfrm>
            <a:off x="5438657" y="51765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8" name="object 438"/>
          <p:cNvSpPr txBox="1"/>
          <p:nvPr/>
        </p:nvSpPr>
        <p:spPr>
          <a:xfrm>
            <a:off x="5414274" y="51430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9" name="object 439"/>
          <p:cNvSpPr txBox="1"/>
          <p:nvPr/>
        </p:nvSpPr>
        <p:spPr>
          <a:xfrm>
            <a:off x="5100331" y="5120202"/>
            <a:ext cx="3467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797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0" name="object 440"/>
          <p:cNvSpPr txBox="1"/>
          <p:nvPr/>
        </p:nvSpPr>
        <p:spPr>
          <a:xfrm>
            <a:off x="5335028" y="50516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1" name="object 441"/>
          <p:cNvSpPr txBox="1"/>
          <p:nvPr/>
        </p:nvSpPr>
        <p:spPr>
          <a:xfrm>
            <a:off x="5298451" y="50165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2" name="object 442"/>
          <p:cNvSpPr txBox="1"/>
          <p:nvPr/>
        </p:nvSpPr>
        <p:spPr>
          <a:xfrm>
            <a:off x="5089665" y="4896176"/>
            <a:ext cx="10604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43" name="object 443"/>
          <p:cNvSpPr txBox="1"/>
          <p:nvPr/>
        </p:nvSpPr>
        <p:spPr>
          <a:xfrm>
            <a:off x="5010414" y="4862650"/>
            <a:ext cx="12128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44" name="object 444"/>
          <p:cNvSpPr txBox="1"/>
          <p:nvPr/>
        </p:nvSpPr>
        <p:spPr>
          <a:xfrm>
            <a:off x="4847343" y="4829119"/>
            <a:ext cx="18986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45" name="object 445"/>
          <p:cNvSpPr txBox="1"/>
          <p:nvPr/>
        </p:nvSpPr>
        <p:spPr>
          <a:xfrm>
            <a:off x="4670560" y="4816930"/>
            <a:ext cx="2216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..</a:t>
            </a:r>
            <a:r>
              <a:rPr dirty="0" sz="500" spc="-70">
                <a:latin typeface="Verdana"/>
                <a:cs typeface="Verdana"/>
              </a:rPr>
              <a:t>...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6" name="object 446"/>
          <p:cNvSpPr txBox="1"/>
          <p:nvPr/>
        </p:nvSpPr>
        <p:spPr>
          <a:xfrm>
            <a:off x="3532130" y="4999735"/>
            <a:ext cx="146685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2590" algn="l"/>
                <a:tab pos="681355" algn="l"/>
                <a:tab pos="1359535" algn="l"/>
              </a:tabLst>
            </a:pPr>
            <a:r>
              <a:rPr dirty="0" baseline="-16666" sz="750" spc="-97">
                <a:latin typeface="Verdana"/>
                <a:cs typeface="Verdana"/>
              </a:rPr>
              <a:t>.</a:t>
            </a:r>
            <a:r>
              <a:rPr dirty="0" baseline="-11111" sz="750" spc="-97">
                <a:latin typeface="Verdana"/>
                <a:cs typeface="Verdana"/>
              </a:rPr>
              <a:t>.</a:t>
            </a:r>
            <a:r>
              <a:rPr dirty="0" baseline="-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..</a:t>
            </a:r>
            <a:r>
              <a:rPr dirty="0" baseline="11111" sz="750" spc="-97">
                <a:latin typeface="Verdana"/>
                <a:cs typeface="Verdana"/>
              </a:rPr>
              <a:t>.	.</a:t>
            </a:r>
            <a:r>
              <a:rPr dirty="0" baseline="5555" sz="750" spc="-97">
                <a:latin typeface="Verdana"/>
                <a:cs typeface="Verdana"/>
              </a:rPr>
              <a:t>..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5555" sz="750" spc="-97">
                <a:latin typeface="Verdana"/>
                <a:cs typeface="Verdana"/>
              </a:rPr>
              <a:t>.</a:t>
            </a:r>
            <a:r>
              <a:rPr dirty="0" baseline="-11111" sz="750" spc="-97">
                <a:latin typeface="Verdana"/>
                <a:cs typeface="Verdana"/>
              </a:rPr>
              <a:t>.</a:t>
            </a:r>
            <a:r>
              <a:rPr dirty="0" baseline="-16666" sz="750" spc="-97">
                <a:latin typeface="Verdana"/>
                <a:cs typeface="Verdana"/>
              </a:rPr>
              <a:t>.	</a:t>
            </a: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120">
                <a:latin typeface="Verdana"/>
                <a:cs typeface="Verdana"/>
              </a:rPr>
              <a:t> 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   </a:t>
            </a:r>
            <a:r>
              <a:rPr dirty="0" baseline="5555" sz="750" spc="60">
                <a:latin typeface="Verdana"/>
                <a:cs typeface="Verdana"/>
              </a:rPr>
              <a:t> </a:t>
            </a:r>
            <a:r>
              <a:rPr dirty="0" baseline="33333" sz="750" spc="-104">
                <a:latin typeface="Verdana"/>
                <a:cs typeface="Verdana"/>
              </a:rPr>
              <a:t>..</a:t>
            </a:r>
            <a:r>
              <a:rPr dirty="0" baseline="16666" sz="750" spc="-104">
                <a:latin typeface="Verdana"/>
                <a:cs typeface="Verdana"/>
              </a:rPr>
              <a:t>.</a:t>
            </a:r>
            <a:r>
              <a:rPr dirty="0" baseline="38888" sz="750" spc="-104">
                <a:latin typeface="Verdana"/>
                <a:cs typeface="Verdana"/>
              </a:rPr>
              <a:t>.	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5555" sz="750" spc="-97">
                <a:latin typeface="Verdana"/>
                <a:cs typeface="Verdana"/>
              </a:rPr>
              <a:t>.</a:t>
            </a:r>
            <a:r>
              <a:rPr dirty="0" baseline="-11111" sz="750" spc="-97">
                <a:latin typeface="Verdana"/>
                <a:cs typeface="Verdana"/>
              </a:rPr>
              <a:t>.</a:t>
            </a:r>
            <a:r>
              <a:rPr dirty="0" baseline="-16666" sz="750" spc="-9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47" name="object 447"/>
          <p:cNvSpPr txBox="1"/>
          <p:nvPr/>
        </p:nvSpPr>
        <p:spPr>
          <a:xfrm>
            <a:off x="4114301" y="5063811"/>
            <a:ext cx="30289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-22222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  </a:t>
            </a:r>
            <a:r>
              <a:rPr dirty="0" sz="500" spc="105">
                <a:latin typeface="Verdana"/>
                <a:cs typeface="Verdana"/>
              </a:rPr>
              <a:t> 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48" name="object 448"/>
          <p:cNvSpPr txBox="1"/>
          <p:nvPr/>
        </p:nvSpPr>
        <p:spPr>
          <a:xfrm>
            <a:off x="4050290" y="5176518"/>
            <a:ext cx="39687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52">
                <a:latin typeface="Verdana"/>
                <a:cs typeface="Verdana"/>
              </a:rPr>
              <a:t>.</a:t>
            </a:r>
            <a:r>
              <a:rPr dirty="0" baseline="5555" sz="750" spc="52">
                <a:latin typeface="Verdana"/>
                <a:cs typeface="Verdana"/>
              </a:rPr>
              <a:t>. 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16666" sz="750" spc="-67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16666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baseline="-5555" sz="750" spc="-37">
                <a:latin typeface="Verdana"/>
                <a:cs typeface="Verdana"/>
              </a:rPr>
              <a:t> 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9" name="object 449"/>
          <p:cNvSpPr txBox="1"/>
          <p:nvPr/>
        </p:nvSpPr>
        <p:spPr>
          <a:xfrm>
            <a:off x="4929645" y="64369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0" name="object 450"/>
          <p:cNvSpPr txBox="1"/>
          <p:nvPr/>
        </p:nvSpPr>
        <p:spPr>
          <a:xfrm>
            <a:off x="5042417" y="64049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1" name="object 451"/>
          <p:cNvSpPr txBox="1"/>
          <p:nvPr/>
        </p:nvSpPr>
        <p:spPr>
          <a:xfrm>
            <a:off x="5115571" y="63729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2" name="object 452"/>
          <p:cNvSpPr txBox="1"/>
          <p:nvPr/>
        </p:nvSpPr>
        <p:spPr>
          <a:xfrm>
            <a:off x="5312168" y="62388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3" name="object 453"/>
          <p:cNvSpPr txBox="1"/>
          <p:nvPr/>
        </p:nvSpPr>
        <p:spPr>
          <a:xfrm>
            <a:off x="5348745" y="62037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4" name="object 454"/>
          <p:cNvSpPr txBox="1"/>
          <p:nvPr/>
        </p:nvSpPr>
        <p:spPr>
          <a:xfrm>
            <a:off x="5399034" y="61474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5" name="object 455"/>
          <p:cNvSpPr txBox="1"/>
          <p:nvPr/>
        </p:nvSpPr>
        <p:spPr>
          <a:xfrm>
            <a:off x="5423417" y="61138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6" name="object 456"/>
          <p:cNvSpPr txBox="1"/>
          <p:nvPr/>
        </p:nvSpPr>
        <p:spPr>
          <a:xfrm>
            <a:off x="5446277" y="60818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7" name="object 457"/>
          <p:cNvSpPr txBox="1"/>
          <p:nvPr/>
        </p:nvSpPr>
        <p:spPr>
          <a:xfrm>
            <a:off x="5466091" y="60468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8" name="object 458"/>
          <p:cNvSpPr txBox="1"/>
          <p:nvPr/>
        </p:nvSpPr>
        <p:spPr>
          <a:xfrm>
            <a:off x="5484377" y="60148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9" name="object 459"/>
          <p:cNvSpPr txBox="1"/>
          <p:nvPr/>
        </p:nvSpPr>
        <p:spPr>
          <a:xfrm>
            <a:off x="5501145" y="59797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0" name="object 460"/>
          <p:cNvSpPr txBox="1"/>
          <p:nvPr/>
        </p:nvSpPr>
        <p:spPr>
          <a:xfrm>
            <a:off x="5516385" y="59462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1" name="object 461"/>
          <p:cNvSpPr txBox="1"/>
          <p:nvPr/>
        </p:nvSpPr>
        <p:spPr>
          <a:xfrm>
            <a:off x="5528574" y="59142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2" name="object 462"/>
          <p:cNvSpPr txBox="1"/>
          <p:nvPr/>
        </p:nvSpPr>
        <p:spPr>
          <a:xfrm>
            <a:off x="5540768" y="58807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3" name="object 463"/>
          <p:cNvSpPr txBox="1"/>
          <p:nvPr/>
        </p:nvSpPr>
        <p:spPr>
          <a:xfrm>
            <a:off x="5549911" y="58456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4" name="object 464"/>
          <p:cNvSpPr txBox="1"/>
          <p:nvPr/>
        </p:nvSpPr>
        <p:spPr>
          <a:xfrm>
            <a:off x="5559054" y="58121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5" name="object 465"/>
          <p:cNvSpPr txBox="1"/>
          <p:nvPr/>
        </p:nvSpPr>
        <p:spPr>
          <a:xfrm>
            <a:off x="5565151" y="57770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6" name="object 466"/>
          <p:cNvSpPr txBox="1"/>
          <p:nvPr/>
        </p:nvSpPr>
        <p:spPr>
          <a:xfrm>
            <a:off x="5571248" y="57420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7" name="object 467"/>
          <p:cNvSpPr txBox="1"/>
          <p:nvPr/>
        </p:nvSpPr>
        <p:spPr>
          <a:xfrm>
            <a:off x="5574294" y="57069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8" name="object 468"/>
          <p:cNvSpPr txBox="1"/>
          <p:nvPr/>
        </p:nvSpPr>
        <p:spPr>
          <a:xfrm>
            <a:off x="5575817" y="5681061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69" name="object 469"/>
          <p:cNvSpPr txBox="1"/>
          <p:nvPr/>
        </p:nvSpPr>
        <p:spPr>
          <a:xfrm>
            <a:off x="5577345" y="56368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0" name="object 470"/>
          <p:cNvSpPr txBox="1"/>
          <p:nvPr/>
        </p:nvSpPr>
        <p:spPr>
          <a:xfrm>
            <a:off x="5816610" y="56033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1" name="object 471"/>
          <p:cNvSpPr txBox="1"/>
          <p:nvPr/>
        </p:nvSpPr>
        <p:spPr>
          <a:xfrm>
            <a:off x="5813564" y="5568284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72" name="object 472"/>
          <p:cNvSpPr txBox="1"/>
          <p:nvPr/>
        </p:nvSpPr>
        <p:spPr>
          <a:xfrm>
            <a:off x="5810513" y="5528661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73" name="object 473"/>
          <p:cNvSpPr txBox="1"/>
          <p:nvPr/>
        </p:nvSpPr>
        <p:spPr>
          <a:xfrm>
            <a:off x="5805944" y="5493607"/>
            <a:ext cx="5397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74" name="object 474"/>
          <p:cNvSpPr txBox="1"/>
          <p:nvPr/>
        </p:nvSpPr>
        <p:spPr>
          <a:xfrm>
            <a:off x="5799847" y="5458558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75" name="object 475"/>
          <p:cNvSpPr txBox="1"/>
          <p:nvPr/>
        </p:nvSpPr>
        <p:spPr>
          <a:xfrm>
            <a:off x="5793750" y="5423504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76" name="object 476"/>
          <p:cNvSpPr txBox="1"/>
          <p:nvPr/>
        </p:nvSpPr>
        <p:spPr>
          <a:xfrm>
            <a:off x="5784607" y="5388455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77" name="object 477"/>
          <p:cNvSpPr txBox="1"/>
          <p:nvPr/>
        </p:nvSpPr>
        <p:spPr>
          <a:xfrm>
            <a:off x="5775464" y="5354924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78" name="object 478"/>
          <p:cNvSpPr txBox="1"/>
          <p:nvPr/>
        </p:nvSpPr>
        <p:spPr>
          <a:xfrm>
            <a:off x="5763270" y="5321398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79" name="object 479"/>
          <p:cNvSpPr txBox="1"/>
          <p:nvPr/>
        </p:nvSpPr>
        <p:spPr>
          <a:xfrm>
            <a:off x="5751076" y="5287872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80" name="object 480"/>
          <p:cNvSpPr txBox="1"/>
          <p:nvPr/>
        </p:nvSpPr>
        <p:spPr>
          <a:xfrm>
            <a:off x="5737364" y="525586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81" name="object 481"/>
          <p:cNvSpPr txBox="1"/>
          <p:nvPr/>
        </p:nvSpPr>
        <p:spPr>
          <a:xfrm>
            <a:off x="5723647" y="522386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82" name="object 482"/>
          <p:cNvSpPr txBox="1"/>
          <p:nvPr/>
        </p:nvSpPr>
        <p:spPr>
          <a:xfrm>
            <a:off x="5706884" y="5191858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83" name="object 483"/>
          <p:cNvSpPr txBox="1"/>
          <p:nvPr/>
        </p:nvSpPr>
        <p:spPr>
          <a:xfrm>
            <a:off x="5700787" y="51781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4" name="object 484"/>
          <p:cNvSpPr txBox="1"/>
          <p:nvPr/>
        </p:nvSpPr>
        <p:spPr>
          <a:xfrm>
            <a:off x="5679450" y="51430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5" name="object 485"/>
          <p:cNvSpPr txBox="1"/>
          <p:nvPr/>
        </p:nvSpPr>
        <p:spPr>
          <a:xfrm>
            <a:off x="5658113" y="51080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6" name="object 486"/>
          <p:cNvSpPr txBox="1"/>
          <p:nvPr/>
        </p:nvSpPr>
        <p:spPr>
          <a:xfrm>
            <a:off x="5039371" y="5082102"/>
            <a:ext cx="6470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7185" algn="l"/>
                <a:tab pos="608330" algn="l"/>
              </a:tabLst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87" name="object 487"/>
          <p:cNvSpPr txBox="1"/>
          <p:nvPr/>
        </p:nvSpPr>
        <p:spPr>
          <a:xfrm>
            <a:off x="5613916" y="50470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8" name="object 488"/>
          <p:cNvSpPr txBox="1"/>
          <p:nvPr/>
        </p:nvSpPr>
        <p:spPr>
          <a:xfrm>
            <a:off x="5581913" y="50089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9" name="object 489"/>
          <p:cNvSpPr txBox="1"/>
          <p:nvPr/>
        </p:nvSpPr>
        <p:spPr>
          <a:xfrm>
            <a:off x="5251208" y="4978473"/>
            <a:ext cx="3511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242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0" name="object 490"/>
          <p:cNvSpPr txBox="1"/>
          <p:nvPr/>
        </p:nvSpPr>
        <p:spPr>
          <a:xfrm>
            <a:off x="5522476" y="49464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1" name="object 491"/>
          <p:cNvSpPr txBox="1"/>
          <p:nvPr/>
        </p:nvSpPr>
        <p:spPr>
          <a:xfrm>
            <a:off x="5153671" y="4915990"/>
            <a:ext cx="3816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290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92" name="object 492"/>
          <p:cNvSpPr txBox="1"/>
          <p:nvPr/>
        </p:nvSpPr>
        <p:spPr>
          <a:xfrm>
            <a:off x="5403607" y="4850481"/>
            <a:ext cx="8953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93" name="object 493"/>
          <p:cNvSpPr txBox="1"/>
          <p:nvPr/>
        </p:nvSpPr>
        <p:spPr>
          <a:xfrm>
            <a:off x="5365507" y="4826098"/>
            <a:ext cx="768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94" name="object 494"/>
          <p:cNvSpPr txBox="1"/>
          <p:nvPr/>
        </p:nvSpPr>
        <p:spPr>
          <a:xfrm>
            <a:off x="5295404" y="4792572"/>
            <a:ext cx="1047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95" name="object 495"/>
          <p:cNvSpPr txBox="1"/>
          <p:nvPr/>
        </p:nvSpPr>
        <p:spPr>
          <a:xfrm>
            <a:off x="5217676" y="4768184"/>
            <a:ext cx="120014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5555" sz="750" spc="-97">
                <a:latin typeface="Verdana"/>
                <a:cs typeface="Verdana"/>
              </a:rPr>
              <a:t>.</a:t>
            </a:r>
            <a:r>
              <a:rPr dirty="0" baseline="-11111" sz="750" spc="-9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96" name="object 496"/>
          <p:cNvSpPr txBox="1"/>
          <p:nvPr/>
        </p:nvSpPr>
        <p:spPr>
          <a:xfrm>
            <a:off x="5126236" y="4734658"/>
            <a:ext cx="13779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97" name="object 497"/>
          <p:cNvSpPr txBox="1"/>
          <p:nvPr/>
        </p:nvSpPr>
        <p:spPr>
          <a:xfrm>
            <a:off x="4630936" y="4688938"/>
            <a:ext cx="53149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..</a:t>
            </a:r>
            <a:r>
              <a:rPr dirty="0" baseline="-5555" sz="750" spc="-52">
                <a:latin typeface="Verdana"/>
                <a:cs typeface="Verdana"/>
              </a:rPr>
              <a:t>..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baseline="5555" sz="750" spc="-89">
                <a:latin typeface="Verdana"/>
                <a:cs typeface="Verdana"/>
              </a:rPr>
              <a:t>......</a:t>
            </a:r>
            <a:r>
              <a:rPr dirty="0" sz="500" spc="-60">
                <a:latin typeface="Verdana"/>
                <a:cs typeface="Verdana"/>
              </a:rPr>
              <a:t>...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..</a:t>
            </a:r>
            <a:r>
              <a:rPr dirty="0" baseline="-16666" sz="750" spc="-44">
                <a:latin typeface="Verdana"/>
                <a:cs typeface="Verdana"/>
              </a:rPr>
              <a:t>.</a:t>
            </a:r>
            <a:r>
              <a:rPr dirty="0" baseline="-22222" sz="750" spc="-44">
                <a:latin typeface="Verdana"/>
                <a:cs typeface="Verdana"/>
              </a:rPr>
              <a:t>..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98" name="object 498"/>
          <p:cNvSpPr txBox="1"/>
          <p:nvPr/>
        </p:nvSpPr>
        <p:spPr>
          <a:xfrm>
            <a:off x="4435864" y="4687315"/>
            <a:ext cx="231140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7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  <a:p>
            <a:pPr marL="96520">
              <a:lnSpc>
                <a:spcPts val="470"/>
              </a:lnSpc>
            </a:pPr>
            <a:r>
              <a:rPr dirty="0" baseline="-16666" sz="750" spc="-104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99" name="object 499"/>
          <p:cNvSpPr txBox="1"/>
          <p:nvPr/>
        </p:nvSpPr>
        <p:spPr>
          <a:xfrm>
            <a:off x="4455673" y="4762092"/>
            <a:ext cx="11048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3333" sz="750" spc="-157">
                <a:latin typeface="Verdana"/>
                <a:cs typeface="Verdana"/>
              </a:rPr>
              <a:t>.</a:t>
            </a:r>
            <a:r>
              <a:rPr dirty="0" baseline="16666" sz="750" spc="-3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500" name="object 500"/>
          <p:cNvSpPr txBox="1"/>
          <p:nvPr/>
        </p:nvSpPr>
        <p:spPr>
          <a:xfrm>
            <a:off x="4396244" y="4794095"/>
            <a:ext cx="13335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37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501" name="object 501"/>
          <p:cNvSpPr txBox="1"/>
          <p:nvPr/>
        </p:nvSpPr>
        <p:spPr>
          <a:xfrm>
            <a:off x="4344427" y="4786375"/>
            <a:ext cx="371475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46355">
              <a:lnSpc>
                <a:spcPts val="459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459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307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 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baseline="-5555" sz="750" spc="-30">
                <a:latin typeface="Verdana"/>
                <a:cs typeface="Verdana"/>
              </a:rPr>
              <a:t>..</a:t>
            </a:r>
            <a:r>
              <a:rPr dirty="0" sz="500" spc="-20">
                <a:latin typeface="Verdana"/>
                <a:cs typeface="Verdana"/>
              </a:rPr>
              <a:t>..</a:t>
            </a:r>
            <a:r>
              <a:rPr dirty="0" sz="500" spc="-50">
                <a:latin typeface="Verdana"/>
                <a:cs typeface="Verdana"/>
              </a:rPr>
              <a:t> </a:t>
            </a:r>
            <a:r>
              <a:rPr dirty="0" baseline="5555" sz="750" spc="-44">
                <a:latin typeface="Verdana"/>
                <a:cs typeface="Verdana"/>
              </a:rPr>
              <a:t>..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02" name="object 502"/>
          <p:cNvSpPr txBox="1"/>
          <p:nvPr/>
        </p:nvSpPr>
        <p:spPr>
          <a:xfrm>
            <a:off x="3943610" y="4882459"/>
            <a:ext cx="6197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r>
              <a:rPr dirty="0" baseline="16666" sz="750" spc="-75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	</a:t>
            </a: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  </a:t>
            </a: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baseline="27777" sz="750" spc="-44">
                <a:latin typeface="Verdana"/>
                <a:cs typeface="Verdana"/>
              </a:rPr>
              <a:t>.  </a:t>
            </a:r>
            <a:r>
              <a:rPr dirty="0" baseline="27777" sz="750" spc="89">
                <a:latin typeface="Verdana"/>
                <a:cs typeface="Verdana"/>
              </a:rPr>
              <a:t> 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baseline="11111" sz="750" spc="-60">
                <a:latin typeface="Verdana"/>
                <a:cs typeface="Verdana"/>
              </a:rPr>
              <a:t>.</a:t>
            </a:r>
            <a:r>
              <a:rPr dirty="0" baseline="16666" sz="750" spc="-60">
                <a:latin typeface="Verdana"/>
                <a:cs typeface="Verdana"/>
              </a:rPr>
              <a:t>.</a:t>
            </a:r>
            <a:r>
              <a:rPr dirty="0" baseline="55555" sz="750" spc="-60">
                <a:latin typeface="Verdana"/>
                <a:cs typeface="Verdana"/>
              </a:rPr>
              <a:t>.</a:t>
            </a:r>
            <a:r>
              <a:rPr dirty="0" baseline="27777" sz="750" spc="-60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503" name="object 503"/>
          <p:cNvSpPr txBox="1"/>
          <p:nvPr/>
        </p:nvSpPr>
        <p:spPr>
          <a:xfrm>
            <a:off x="4248413" y="4899227"/>
            <a:ext cx="31496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baseline="-11111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    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11111" sz="750" spc="67">
                <a:latin typeface="Verdana"/>
                <a:cs typeface="Verdana"/>
              </a:rPr>
              <a:t> </a:t>
            </a:r>
            <a:r>
              <a:rPr dirty="0" baseline="33333" sz="750" spc="-30">
                <a:latin typeface="Verdana"/>
                <a:cs typeface="Verdana"/>
              </a:rPr>
              <a:t>...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504" name="object 504"/>
          <p:cNvSpPr txBox="1"/>
          <p:nvPr/>
        </p:nvSpPr>
        <p:spPr>
          <a:xfrm>
            <a:off x="4126490" y="4931165"/>
            <a:ext cx="28257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-11111" sz="750" spc="307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60">
                <a:latin typeface="Verdana"/>
                <a:cs typeface="Verdana"/>
              </a:rPr>
              <a:t> </a:t>
            </a:r>
            <a:r>
              <a:rPr dirty="0" sz="500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505" name="object 505"/>
          <p:cNvSpPr txBox="1"/>
          <p:nvPr/>
        </p:nvSpPr>
        <p:spPr>
          <a:xfrm>
            <a:off x="4196596" y="49602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6" name="object 506"/>
          <p:cNvSpPr txBox="1"/>
          <p:nvPr/>
        </p:nvSpPr>
        <p:spPr>
          <a:xfrm>
            <a:off x="4010667" y="5039428"/>
            <a:ext cx="3956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-5555" sz="750" spc="-44">
                <a:latin typeface="Verdana"/>
                <a:cs typeface="Verdana"/>
              </a:rPr>
              <a:t>.  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16666" sz="750" spc="-44">
                <a:latin typeface="Verdana"/>
                <a:cs typeface="Verdana"/>
              </a:rPr>
              <a:t>.   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-5555" sz="750" spc="15">
                <a:latin typeface="Verdana"/>
                <a:cs typeface="Verdana"/>
              </a:rPr>
              <a:t> 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507" name="object 507"/>
          <p:cNvSpPr txBox="1"/>
          <p:nvPr/>
        </p:nvSpPr>
        <p:spPr>
          <a:xfrm>
            <a:off x="3856739" y="5109501"/>
            <a:ext cx="899794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-5555" sz="750" spc="-44">
                <a:latin typeface="Verdana"/>
                <a:cs typeface="Verdana"/>
              </a:rPr>
              <a:t>..</a:t>
            </a:r>
            <a:r>
              <a:rPr dirty="0" baseline="-11111" sz="750" spc="-44">
                <a:latin typeface="Verdana"/>
                <a:cs typeface="Verdana"/>
              </a:rPr>
              <a:t>.   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16666" sz="750" spc="-75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 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22222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...</a:t>
            </a:r>
            <a:r>
              <a:rPr dirty="0" baseline="5555" sz="750" spc="-37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-60">
                <a:latin typeface="Verdana"/>
                <a:cs typeface="Verdana"/>
              </a:rPr>
              <a:t>.</a:t>
            </a:r>
            <a:r>
              <a:rPr dirty="0" baseline="38888" sz="750" spc="-60">
                <a:latin typeface="Verdana"/>
                <a:cs typeface="Verdana"/>
              </a:rPr>
              <a:t>..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42">
                <a:latin typeface="Verdana"/>
                <a:cs typeface="Verdana"/>
              </a:rPr>
              <a:t> </a:t>
            </a:r>
            <a:r>
              <a:rPr dirty="0" baseline="5555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..</a:t>
            </a:r>
            <a:r>
              <a:rPr dirty="0" baseline="-5555" sz="750" spc="-37">
                <a:latin typeface="Verdana"/>
                <a:cs typeface="Verdana"/>
              </a:rPr>
              <a:t>.</a:t>
            </a:r>
            <a:r>
              <a:rPr dirty="0" baseline="-11111" sz="750" spc="-3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08" name="object 508"/>
          <p:cNvSpPr txBox="1"/>
          <p:nvPr/>
        </p:nvSpPr>
        <p:spPr>
          <a:xfrm>
            <a:off x="3978664" y="5127752"/>
            <a:ext cx="464184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-5555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baseline="-22222" sz="750" spc="-30">
                <a:latin typeface="Verdana"/>
                <a:cs typeface="Verdana"/>
              </a:rPr>
              <a:t>.</a:t>
            </a:r>
            <a:r>
              <a:rPr dirty="0" baseline="-5555" sz="750" spc="-30">
                <a:latin typeface="Verdana"/>
                <a:cs typeface="Verdana"/>
              </a:rPr>
              <a:t>. </a:t>
            </a:r>
            <a:r>
              <a:rPr dirty="0" baseline="-5555" sz="750" spc="22">
                <a:latin typeface="Verdana"/>
                <a:cs typeface="Verdana"/>
              </a:rPr>
              <a:t>. </a:t>
            </a:r>
            <a:r>
              <a:rPr dirty="0" baseline="-27777" sz="750" spc="-142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.</a:t>
            </a:r>
            <a:r>
              <a:rPr dirty="0" baseline="-16666" sz="750" spc="-142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.</a:t>
            </a:r>
            <a:r>
              <a:rPr dirty="0" baseline="-22222" sz="750" spc="-142">
                <a:latin typeface="Verdana"/>
                <a:cs typeface="Verdana"/>
              </a:rPr>
              <a:t>.     </a:t>
            </a:r>
            <a:r>
              <a:rPr dirty="0" baseline="-22222" sz="750" spc="-67">
                <a:latin typeface="Verdana"/>
                <a:cs typeface="Verdana"/>
              </a:rPr>
              <a:t>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22222" sz="750" spc="-127">
                <a:latin typeface="Verdana"/>
                <a:cs typeface="Verdana"/>
              </a:rPr>
              <a:t>.</a:t>
            </a:r>
            <a:r>
              <a:rPr dirty="0" baseline="-16666" sz="750" spc="-127">
                <a:latin typeface="Verdana"/>
                <a:cs typeface="Verdana"/>
              </a:rPr>
              <a:t>.</a:t>
            </a:r>
            <a:r>
              <a:rPr dirty="0" baseline="-11111" sz="750" spc="-127">
                <a:latin typeface="Verdana"/>
                <a:cs typeface="Verdana"/>
              </a:rPr>
              <a:t>.</a:t>
            </a:r>
            <a:r>
              <a:rPr dirty="0" baseline="-5555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baseline="-16666" sz="750" spc="-127">
                <a:latin typeface="Verdana"/>
                <a:cs typeface="Verdana"/>
              </a:rPr>
              <a:t>.</a:t>
            </a:r>
            <a:r>
              <a:rPr dirty="0" baseline="11111" sz="750" spc="-127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509" name="object 509"/>
          <p:cNvSpPr txBox="1"/>
          <p:nvPr/>
        </p:nvSpPr>
        <p:spPr>
          <a:xfrm>
            <a:off x="3135890" y="5223761"/>
            <a:ext cx="13176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35965" algn="l"/>
              </a:tabLst>
            </a:pP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    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33333" sz="750" spc="-75">
                <a:latin typeface="Verdana"/>
                <a:cs typeface="Verdana"/>
              </a:rPr>
              <a:t>.   </a:t>
            </a:r>
            <a:r>
              <a:rPr dirty="0" sz="500" spc="15">
                <a:latin typeface="Verdana"/>
                <a:cs typeface="Verdana"/>
              </a:rPr>
              <a:t>. . .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89">
                <a:latin typeface="Verdana"/>
                <a:cs typeface="Verdana"/>
              </a:rPr>
              <a:t> </a:t>
            </a:r>
            <a:r>
              <a:rPr dirty="0" baseline="11111" sz="750" spc="-22">
                <a:latin typeface="Verdana"/>
                <a:cs typeface="Verdana"/>
              </a:rPr>
              <a:t>.</a:t>
            </a:r>
            <a:r>
              <a:rPr dirty="0" baseline="27777" sz="750" spc="-22">
                <a:latin typeface="Verdana"/>
                <a:cs typeface="Verdana"/>
              </a:rPr>
              <a:t>.</a:t>
            </a:r>
            <a:r>
              <a:rPr dirty="0" baseline="11111" sz="750" spc="-22">
                <a:latin typeface="Verdana"/>
                <a:cs typeface="Verdana"/>
              </a:rPr>
              <a:t>.</a:t>
            </a:r>
            <a:r>
              <a:rPr dirty="0" baseline="11111" sz="750" spc="-135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baseline="5555" sz="750" spc="-37">
                <a:latin typeface="Verdana"/>
                <a:cs typeface="Verdana"/>
              </a:rPr>
              <a:t>.</a:t>
            </a:r>
            <a:r>
              <a:rPr dirty="0" baseline="11111" sz="750" spc="-37">
                <a:latin typeface="Verdana"/>
                <a:cs typeface="Verdana"/>
              </a:rPr>
              <a:t>.</a:t>
            </a:r>
            <a:r>
              <a:rPr dirty="0" baseline="16666" sz="750" spc="-37">
                <a:latin typeface="Verdana"/>
                <a:cs typeface="Verdana"/>
              </a:rPr>
              <a:t>.</a:t>
            </a:r>
            <a:r>
              <a:rPr dirty="0" baseline="22222" sz="750" spc="-37">
                <a:latin typeface="Verdana"/>
                <a:cs typeface="Verdana"/>
              </a:rPr>
              <a:t>.</a:t>
            </a:r>
            <a:r>
              <a:rPr dirty="0" baseline="27777" sz="750" spc="-37">
                <a:latin typeface="Verdana"/>
                <a:cs typeface="Verdana"/>
              </a:rPr>
              <a:t>..	</a:t>
            </a:r>
            <a:r>
              <a:rPr dirty="0" baseline="27777" sz="750" spc="-44">
                <a:latin typeface="Verdana"/>
                <a:cs typeface="Verdana"/>
              </a:rPr>
              <a:t>.</a:t>
            </a:r>
            <a:r>
              <a:rPr dirty="0" baseline="22222" sz="750" spc="-44">
                <a:latin typeface="Verdana"/>
                <a:cs typeface="Verdana"/>
              </a:rPr>
              <a:t>..</a:t>
            </a: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 </a:t>
            </a:r>
            <a:r>
              <a:rPr dirty="0" baseline="16666" sz="750" spc="22">
                <a:latin typeface="Verdana"/>
                <a:cs typeface="Verdana"/>
              </a:rPr>
              <a:t>. </a:t>
            </a: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307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97">
                <a:latin typeface="Verdana"/>
                <a:cs typeface="Verdana"/>
              </a:rPr>
              <a:t> </a:t>
            </a: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  </a:t>
            </a:r>
            <a:r>
              <a:rPr dirty="0" baseline="33333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510" name="object 510"/>
          <p:cNvSpPr txBox="1"/>
          <p:nvPr/>
        </p:nvSpPr>
        <p:spPr>
          <a:xfrm>
            <a:off x="3996953" y="5255764"/>
            <a:ext cx="46100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baseline="22222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27777" sz="750" spc="-157">
                <a:latin typeface="Verdana"/>
                <a:cs typeface="Verdana"/>
              </a:rPr>
              <a:t>.  </a:t>
            </a:r>
            <a:r>
              <a:rPr dirty="0" baseline="16666" sz="750" spc="22">
                <a:latin typeface="Verdana"/>
                <a:cs typeface="Verdana"/>
              </a:rPr>
              <a:t>.  .  </a:t>
            </a:r>
            <a:r>
              <a:rPr dirty="0" baseline="11111" sz="750" spc="22">
                <a:latin typeface="Verdana"/>
                <a:cs typeface="Verdana"/>
              </a:rPr>
              <a:t>.  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 </a:t>
            </a:r>
            <a:r>
              <a:rPr dirty="0" baseline="5555" sz="750" spc="-52">
                <a:latin typeface="Verdana"/>
                <a:cs typeface="Verdana"/>
              </a:rPr>
              <a:t> </a:t>
            </a:r>
            <a:r>
              <a:rPr dirty="0" baseline="33333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511" name="object 511"/>
          <p:cNvSpPr txBox="1"/>
          <p:nvPr/>
        </p:nvSpPr>
        <p:spPr>
          <a:xfrm>
            <a:off x="2977392" y="5280138"/>
            <a:ext cx="163004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3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37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...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 </a:t>
            </a:r>
            <a:r>
              <a:rPr dirty="0" baseline="-11111" sz="750" spc="-52">
                <a:latin typeface="Verdana"/>
                <a:cs typeface="Verdana"/>
              </a:rPr>
              <a:t>..</a:t>
            </a:r>
            <a:r>
              <a:rPr dirty="0" baseline="11111" sz="750" spc="-52">
                <a:latin typeface="Verdana"/>
                <a:cs typeface="Verdana"/>
              </a:rPr>
              <a:t>.  </a:t>
            </a:r>
            <a:r>
              <a:rPr dirty="0" baseline="11111" sz="750" spc="104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37">
                <a:latin typeface="Verdana"/>
                <a:cs typeface="Verdana"/>
              </a:rPr>
              <a:t> </a:t>
            </a:r>
            <a:r>
              <a:rPr dirty="0" baseline="-5555" sz="750" spc="22">
                <a:latin typeface="Verdana"/>
                <a:cs typeface="Verdana"/>
              </a:rPr>
              <a:t>. </a:t>
            </a:r>
            <a:r>
              <a:rPr dirty="0" baseline="-5555" sz="750" spc="67">
                <a:latin typeface="Verdana"/>
                <a:cs typeface="Verdana"/>
              </a:rPr>
              <a:t> </a:t>
            </a:r>
            <a:r>
              <a:rPr dirty="0" baseline="16666" sz="750" spc="-67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-11111" sz="750" spc="-22">
                <a:latin typeface="Verdana"/>
                <a:cs typeface="Verdana"/>
              </a:rPr>
              <a:t>.</a:t>
            </a:r>
            <a:r>
              <a:rPr dirty="0" baseline="-5555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..</a:t>
            </a:r>
            <a:r>
              <a:rPr dirty="0" baseline="11111" sz="750" spc="-22">
                <a:latin typeface="Verdana"/>
                <a:cs typeface="Verdana"/>
              </a:rPr>
              <a:t>.</a:t>
            </a:r>
            <a:r>
              <a:rPr dirty="0" baseline="11111" sz="750" spc="-150">
                <a:latin typeface="Verdana"/>
                <a:cs typeface="Verdana"/>
              </a:rPr>
              <a:t> 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16666" sz="750" spc="-75">
                <a:latin typeface="Verdana"/>
                <a:cs typeface="Verdana"/>
              </a:rPr>
              <a:t>...</a:t>
            </a:r>
            <a:r>
              <a:rPr dirty="0" baseline="16666" sz="750" spc="-150">
                <a:latin typeface="Verdana"/>
                <a:cs typeface="Verdana"/>
              </a:rPr>
              <a:t> </a:t>
            </a:r>
            <a:r>
              <a:rPr dirty="0" baseline="16666" sz="750" spc="-60">
                <a:latin typeface="Verdana"/>
                <a:cs typeface="Verdana"/>
              </a:rPr>
              <a:t>.</a:t>
            </a:r>
            <a:r>
              <a:rPr dirty="0" baseline="11111" sz="750" spc="-60">
                <a:latin typeface="Verdana"/>
                <a:cs typeface="Verdana"/>
              </a:rPr>
              <a:t>..</a:t>
            </a:r>
            <a:r>
              <a:rPr dirty="0" baseline="11111" sz="750" spc="-150">
                <a:latin typeface="Verdana"/>
                <a:cs typeface="Verdana"/>
              </a:rPr>
              <a:t> </a:t>
            </a:r>
            <a:r>
              <a:rPr dirty="0" baseline="5555" sz="750" spc="-37">
                <a:latin typeface="Verdana"/>
                <a:cs typeface="Verdana"/>
              </a:rPr>
              <a:t>..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baseline="-5555" sz="750" spc="-37">
                <a:latin typeface="Verdana"/>
                <a:cs typeface="Verdana"/>
              </a:rPr>
              <a:t>.</a:t>
            </a:r>
            <a:r>
              <a:rPr dirty="0" baseline="-11111" sz="750" spc="-37">
                <a:latin typeface="Verdana"/>
                <a:cs typeface="Verdana"/>
              </a:rPr>
              <a:t>..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baseline="16666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baseline="16666" sz="750" spc="-37">
                <a:latin typeface="Verdana"/>
                <a:cs typeface="Verdana"/>
              </a:rPr>
              <a:t>..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baseline="-11111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baseline="11111" sz="750" spc="-37">
                <a:latin typeface="Verdana"/>
                <a:cs typeface="Verdana"/>
              </a:rPr>
              <a:t>.</a:t>
            </a:r>
            <a:r>
              <a:rPr dirty="0" baseline="16666" sz="750" spc="-37">
                <a:latin typeface="Verdana"/>
                <a:cs typeface="Verdana"/>
              </a:rPr>
              <a:t>.</a:t>
            </a:r>
            <a:r>
              <a:rPr dirty="0" baseline="-11111" sz="750" spc="-37">
                <a:latin typeface="Verdana"/>
                <a:cs typeface="Verdana"/>
              </a:rPr>
              <a:t>.  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 </a:t>
            </a:r>
            <a:r>
              <a:rPr dirty="0" baseline="5555" sz="750" spc="82">
                <a:latin typeface="Verdana"/>
                <a:cs typeface="Verdana"/>
              </a:rPr>
              <a:t> </a:t>
            </a:r>
            <a:r>
              <a:rPr dirty="0" baseline="11111" sz="750" spc="-30">
                <a:latin typeface="Verdana"/>
                <a:cs typeface="Verdana"/>
              </a:rPr>
              <a:t>.</a:t>
            </a:r>
            <a:r>
              <a:rPr dirty="0" baseline="5555" sz="750" spc="-30">
                <a:latin typeface="Verdana"/>
                <a:cs typeface="Verdana"/>
              </a:rPr>
              <a:t>...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38888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12" name="object 512"/>
          <p:cNvSpPr txBox="1"/>
          <p:nvPr/>
        </p:nvSpPr>
        <p:spPr>
          <a:xfrm>
            <a:off x="2905767" y="5319775"/>
            <a:ext cx="17659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11111" sz="750" spc="-30">
                <a:latin typeface="Verdana"/>
                <a:cs typeface="Verdana"/>
              </a:rPr>
              <a:t>.</a:t>
            </a:r>
            <a:r>
              <a:rPr dirty="0" baseline="22222" sz="750" spc="-30">
                <a:latin typeface="Verdana"/>
                <a:cs typeface="Verdana"/>
              </a:rPr>
              <a:t>.. </a:t>
            </a:r>
            <a:r>
              <a:rPr dirty="0" baseline="33333" sz="750" spc="22">
                <a:latin typeface="Verdana"/>
                <a:cs typeface="Verdana"/>
              </a:rPr>
              <a:t>. </a:t>
            </a:r>
            <a:r>
              <a:rPr dirty="0" baseline="33333" sz="750" spc="307">
                <a:latin typeface="Verdana"/>
                <a:cs typeface="Verdana"/>
              </a:rPr>
              <a:t> </a:t>
            </a:r>
            <a:r>
              <a:rPr dirty="0" sz="500" spc="-120">
                <a:latin typeface="Verdana"/>
                <a:cs typeface="Verdana"/>
              </a:rPr>
              <a:t>..</a:t>
            </a:r>
            <a:r>
              <a:rPr dirty="0" baseline="5555" sz="750" spc="-179">
                <a:latin typeface="Verdana"/>
                <a:cs typeface="Verdana"/>
              </a:rPr>
              <a:t>.     </a:t>
            </a:r>
            <a:r>
              <a:rPr dirty="0" baseline="11111" sz="750" spc="-37">
                <a:latin typeface="Verdana"/>
                <a:cs typeface="Verdana"/>
              </a:rPr>
              <a:t>.</a:t>
            </a:r>
            <a:r>
              <a:rPr dirty="0" baseline="33333" sz="750" spc="-37">
                <a:latin typeface="Verdana"/>
                <a:cs typeface="Verdana"/>
              </a:rPr>
              <a:t>.</a:t>
            </a:r>
            <a:r>
              <a:rPr dirty="0" baseline="27777" sz="750" spc="-37">
                <a:latin typeface="Verdana"/>
                <a:cs typeface="Verdana"/>
              </a:rPr>
              <a:t>.</a:t>
            </a:r>
            <a:r>
              <a:rPr dirty="0" baseline="22222" sz="750" spc="-37">
                <a:latin typeface="Verdana"/>
                <a:cs typeface="Verdana"/>
              </a:rPr>
              <a:t>.</a:t>
            </a:r>
            <a:r>
              <a:rPr dirty="0" baseline="16666" sz="750" spc="-37">
                <a:latin typeface="Verdana"/>
                <a:cs typeface="Verdana"/>
              </a:rPr>
              <a:t>.</a:t>
            </a:r>
            <a:r>
              <a:rPr dirty="0" baseline="11111" sz="750" spc="-37">
                <a:latin typeface="Verdana"/>
                <a:cs typeface="Verdana"/>
              </a:rPr>
              <a:t>.</a:t>
            </a:r>
            <a:r>
              <a:rPr dirty="0" baseline="-5555" sz="750" spc="-37">
                <a:latin typeface="Verdana"/>
                <a:cs typeface="Verdana"/>
              </a:rPr>
              <a:t>.</a:t>
            </a:r>
            <a:r>
              <a:rPr dirty="0" baseline="11111" sz="750" spc="-37">
                <a:latin typeface="Verdana"/>
                <a:cs typeface="Verdana"/>
              </a:rPr>
              <a:t>.    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27777" sz="750" spc="-82">
                <a:latin typeface="Verdana"/>
                <a:cs typeface="Verdana"/>
              </a:rPr>
              <a:t>. </a:t>
            </a:r>
            <a:r>
              <a:rPr dirty="0" baseline="27777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27777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baseline="27777" sz="750" spc="-97">
                <a:latin typeface="Verdana"/>
                <a:cs typeface="Verdana"/>
              </a:rPr>
              <a:t>.       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....</a:t>
            </a:r>
            <a:r>
              <a:rPr dirty="0" sz="500" spc="-60">
                <a:latin typeface="Verdana"/>
                <a:cs typeface="Verdana"/>
              </a:rPr>
              <a:t>..</a:t>
            </a:r>
            <a:r>
              <a:rPr dirty="0" baseline="-5555" sz="750" spc="-89">
                <a:latin typeface="Verdana"/>
                <a:cs typeface="Verdana"/>
              </a:rPr>
              <a:t>. </a:t>
            </a:r>
            <a:r>
              <a:rPr dirty="0" baseline="-5555" sz="750" spc="-22">
                <a:latin typeface="Verdana"/>
                <a:cs typeface="Verdana"/>
              </a:rPr>
              <a:t>..</a:t>
            </a:r>
            <a:r>
              <a:rPr dirty="0" baseline="-11111" sz="750" spc="-22">
                <a:latin typeface="Verdana"/>
                <a:cs typeface="Verdana"/>
              </a:rPr>
              <a:t>.   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baseline="22222" sz="750" spc="-157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. </a:t>
            </a:r>
            <a:r>
              <a:rPr dirty="0" baseline="16666" sz="750" spc="22">
                <a:latin typeface="Verdana"/>
                <a:cs typeface="Verdana"/>
              </a:rPr>
              <a:t>. </a:t>
            </a: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baseline="-5555" sz="750" spc="22">
                <a:latin typeface="Verdana"/>
                <a:cs typeface="Verdana"/>
              </a:rPr>
              <a:t>.  </a:t>
            </a:r>
            <a:r>
              <a:rPr dirty="0" sz="500" spc="-30">
                <a:latin typeface="Verdana"/>
                <a:cs typeface="Verdana"/>
              </a:rPr>
              <a:t>..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  </a:t>
            </a:r>
            <a:r>
              <a:rPr dirty="0" baseline="22222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  </a:t>
            </a:r>
            <a:r>
              <a:rPr dirty="0" baseline="27777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    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33333" sz="750" spc="-67">
                <a:latin typeface="Verdana"/>
                <a:cs typeface="Verdana"/>
              </a:rPr>
              <a:t>.</a:t>
            </a:r>
            <a:r>
              <a:rPr dirty="0" baseline="27777" sz="750" spc="-67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16666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513" name="object 513"/>
          <p:cNvSpPr txBox="1"/>
          <p:nvPr/>
        </p:nvSpPr>
        <p:spPr>
          <a:xfrm>
            <a:off x="3033784" y="5333492"/>
            <a:ext cx="153098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50265" algn="l"/>
              </a:tabLst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baseline="-5555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  </a:t>
            </a:r>
            <a:r>
              <a:rPr dirty="0" baseline="-16666" sz="750" spc="-8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  </a:t>
            </a: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baseline="-22222" sz="750" spc="2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95">
                <a:latin typeface="Verdana"/>
                <a:cs typeface="Verdana"/>
              </a:rPr>
              <a:t> </a:t>
            </a:r>
            <a:r>
              <a:rPr dirty="0" baseline="-5555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..</a:t>
            </a:r>
            <a:r>
              <a:rPr dirty="0" baseline="-5555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..	..</a:t>
            </a:r>
            <a:r>
              <a:rPr dirty="0" baseline="-5555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-5555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   </a:t>
            </a:r>
            <a:r>
              <a:rPr dirty="0" baseline="-16666" sz="750" spc="22">
                <a:latin typeface="Verdana"/>
                <a:cs typeface="Verdana"/>
              </a:rPr>
              <a:t>.  </a:t>
            </a: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 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16666" sz="750" spc="-112">
                <a:latin typeface="Verdana"/>
                <a:cs typeface="Verdana"/>
              </a:rPr>
              <a:t>.  </a:t>
            </a: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5555" sz="750" spc="67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514" name="object 514"/>
          <p:cNvSpPr txBox="1"/>
          <p:nvPr/>
        </p:nvSpPr>
        <p:spPr>
          <a:xfrm>
            <a:off x="3951233" y="5388321"/>
            <a:ext cx="1854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27777" sz="750" spc="-209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22222" sz="750" spc="-30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27777" sz="750" spc="-209">
                <a:latin typeface="Verdana"/>
                <a:cs typeface="Verdana"/>
              </a:rPr>
              <a:t>.</a:t>
            </a:r>
            <a:r>
              <a:rPr dirty="0" baseline="11111" sz="750" spc="-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5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515" name="object 515"/>
          <p:cNvSpPr txBox="1"/>
          <p:nvPr/>
        </p:nvSpPr>
        <p:spPr>
          <a:xfrm>
            <a:off x="3059690" y="5415760"/>
            <a:ext cx="148209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 </a:t>
            </a: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11111" sz="750" spc="-127">
                <a:latin typeface="Verdana"/>
                <a:cs typeface="Verdana"/>
              </a:rPr>
              <a:t>. 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16666" sz="750" spc="-97">
                <a:latin typeface="Verdana"/>
                <a:cs typeface="Verdana"/>
              </a:rPr>
              <a:t>. 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11111" sz="750" spc="-30">
                <a:latin typeface="Verdana"/>
                <a:cs typeface="Verdana"/>
              </a:rPr>
              <a:t>.</a:t>
            </a:r>
            <a:r>
              <a:rPr dirty="0" baseline="16666" sz="750" spc="-30">
                <a:latin typeface="Verdana"/>
                <a:cs typeface="Verdana"/>
              </a:rPr>
              <a:t>.</a:t>
            </a:r>
            <a:r>
              <a:rPr dirty="0" baseline="27777" sz="750" spc="-30">
                <a:latin typeface="Verdana"/>
                <a:cs typeface="Verdana"/>
              </a:rPr>
              <a:t>. </a:t>
            </a:r>
            <a:r>
              <a:rPr dirty="0" baseline="27777" sz="750" spc="-8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27777" sz="750" spc="-8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27777" sz="750" spc="-8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-5555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...</a:t>
            </a:r>
            <a:r>
              <a:rPr dirty="0" baseline="5555" sz="750" spc="-82">
                <a:latin typeface="Verdana"/>
                <a:cs typeface="Verdana"/>
              </a:rPr>
              <a:t>. </a:t>
            </a:r>
            <a:r>
              <a:rPr dirty="0" baseline="5555" sz="750" spc="-89">
                <a:latin typeface="Verdana"/>
                <a:cs typeface="Verdana"/>
              </a:rPr>
              <a:t>........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5555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22222" sz="750" spc="-82">
                <a:latin typeface="Verdana"/>
                <a:cs typeface="Verdana"/>
              </a:rPr>
              <a:t>. </a:t>
            </a:r>
            <a:r>
              <a:rPr dirty="0" baseline="27777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16666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-5555" sz="750" spc="-97">
                <a:latin typeface="Verdana"/>
                <a:cs typeface="Verdana"/>
              </a:rPr>
              <a:t>.  </a:t>
            </a:r>
            <a:r>
              <a:rPr dirty="0" baseline="-5555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16666" sz="750" spc="-67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 </a:t>
            </a:r>
            <a:r>
              <a:rPr dirty="0" baseline="22222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 </a:t>
            </a: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89">
                <a:latin typeface="Verdana"/>
                <a:cs typeface="Verdana"/>
              </a:rPr>
              <a:t> </a:t>
            </a:r>
            <a:r>
              <a:rPr dirty="0" baseline="38888" sz="750" spc="22">
                <a:latin typeface="Verdana"/>
                <a:cs typeface="Verdana"/>
              </a:rPr>
              <a:t>.</a:t>
            </a:r>
            <a:endParaRPr baseline="38888" sz="750">
              <a:latin typeface="Verdana"/>
              <a:cs typeface="Verdana"/>
            </a:endParaRPr>
          </a:p>
        </p:txBody>
      </p:sp>
      <p:sp>
        <p:nvSpPr>
          <p:cNvPr id="516" name="object 516"/>
          <p:cNvSpPr txBox="1"/>
          <p:nvPr/>
        </p:nvSpPr>
        <p:spPr>
          <a:xfrm>
            <a:off x="3077981" y="5449325"/>
            <a:ext cx="101600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61060" algn="l"/>
              </a:tabLst>
            </a:pPr>
            <a:r>
              <a:rPr dirty="0" baseline="11111" sz="750" spc="22">
                <a:latin typeface="Verdana"/>
                <a:cs typeface="Verdana"/>
              </a:rPr>
              <a:t>.  </a:t>
            </a:r>
            <a:r>
              <a:rPr dirty="0" baseline="-11111" sz="750" spc="52">
                <a:latin typeface="Verdana"/>
                <a:cs typeface="Verdana"/>
              </a:rPr>
              <a:t>.</a:t>
            </a:r>
            <a:r>
              <a:rPr dirty="0" sz="500" spc="35">
                <a:latin typeface="Verdana"/>
                <a:cs typeface="Verdana"/>
              </a:rPr>
              <a:t>.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16666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11111" sz="750" spc="-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65">
                <a:latin typeface="Verdana"/>
                <a:cs typeface="Verdana"/>
              </a:rPr>
              <a:t> </a:t>
            </a:r>
            <a:r>
              <a:rPr dirty="0" baseline="27777" sz="750" spc="-10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27777" sz="750" spc="-104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baseline="27777" sz="750" spc="-104">
                <a:latin typeface="Verdana"/>
                <a:cs typeface="Verdana"/>
              </a:rPr>
              <a:t>..</a:t>
            </a:r>
            <a:r>
              <a:rPr dirty="0" baseline="5555" sz="750" spc="-104">
                <a:latin typeface="Verdana"/>
                <a:cs typeface="Verdana"/>
              </a:rPr>
              <a:t>.	</a:t>
            </a:r>
            <a:r>
              <a:rPr dirty="0" baseline="22222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..</a:t>
            </a:r>
            <a:r>
              <a:rPr dirty="0" baseline="22222" sz="750" spc="-97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517" name="object 517"/>
          <p:cNvSpPr txBox="1"/>
          <p:nvPr/>
        </p:nvSpPr>
        <p:spPr>
          <a:xfrm>
            <a:off x="3928373" y="5467591"/>
            <a:ext cx="58610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 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baseline="-27777" sz="750" spc="-89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    </a:t>
            </a:r>
            <a:r>
              <a:rPr dirty="0" baseline="-27777" sz="750" spc="-37">
                <a:latin typeface="Verdana"/>
                <a:cs typeface="Verdana"/>
              </a:rPr>
              <a:t>.</a:t>
            </a:r>
            <a:r>
              <a:rPr dirty="0" baseline="-22222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baseline="-16666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baseline="-16666" sz="750" spc="-37">
                <a:latin typeface="Verdana"/>
                <a:cs typeface="Verdana"/>
              </a:rPr>
              <a:t>.</a:t>
            </a:r>
            <a:r>
              <a:rPr dirty="0" baseline="5555" sz="750" spc="-37">
                <a:latin typeface="Verdana"/>
                <a:cs typeface="Verdana"/>
              </a:rPr>
              <a:t>.</a:t>
            </a:r>
            <a:r>
              <a:rPr dirty="0" baseline="-16666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.. 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518" name="object 518"/>
          <p:cNvSpPr txBox="1"/>
          <p:nvPr/>
        </p:nvSpPr>
        <p:spPr>
          <a:xfrm>
            <a:off x="3923804" y="5501137"/>
            <a:ext cx="57086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 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  </a:t>
            </a:r>
            <a:r>
              <a:rPr dirty="0" baseline="-27777" sz="750" spc="-82">
                <a:latin typeface="Verdana"/>
                <a:cs typeface="Verdana"/>
              </a:rPr>
              <a:t>.</a:t>
            </a:r>
            <a:r>
              <a:rPr dirty="0" baseline="-5555" sz="750" spc="-8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-16666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.. </a:t>
            </a:r>
            <a:r>
              <a:rPr dirty="0" sz="500" spc="-25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519" name="object 519"/>
          <p:cNvSpPr txBox="1"/>
          <p:nvPr/>
        </p:nvSpPr>
        <p:spPr>
          <a:xfrm>
            <a:off x="3919230" y="5534758"/>
            <a:ext cx="55435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16666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16666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 </a:t>
            </a:r>
            <a:r>
              <a:rPr dirty="0" baseline="-11111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  </a:t>
            </a:r>
            <a:r>
              <a:rPr dirty="0" baseline="-27777" sz="750" spc="-89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    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..</a:t>
            </a:r>
            <a:r>
              <a:rPr dirty="0" baseline="5555" sz="750" spc="-89">
                <a:latin typeface="Verdana"/>
                <a:cs typeface="Verdana"/>
              </a:rPr>
              <a:t>.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520" name="object 520"/>
          <p:cNvSpPr txBox="1"/>
          <p:nvPr/>
        </p:nvSpPr>
        <p:spPr>
          <a:xfrm>
            <a:off x="3917707" y="5598694"/>
            <a:ext cx="2019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27777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27777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22222" sz="750" spc="-135">
                <a:latin typeface="Verdana"/>
                <a:cs typeface="Verdana"/>
              </a:rPr>
              <a:t>. 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27777" sz="750" spc="-112">
                <a:latin typeface="Verdana"/>
                <a:cs typeface="Verdana"/>
              </a:rPr>
              <a:t>.</a:t>
            </a:r>
            <a:r>
              <a:rPr dirty="0" baseline="27777" sz="750" spc="30">
                <a:latin typeface="Verdana"/>
                <a:cs typeface="Verdana"/>
              </a:rPr>
              <a:t>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16666" sz="750" spc="-11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521" name="object 521"/>
          <p:cNvSpPr txBox="1"/>
          <p:nvPr/>
        </p:nvSpPr>
        <p:spPr>
          <a:xfrm>
            <a:off x="3916184" y="5638233"/>
            <a:ext cx="497840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44450">
              <a:lnSpc>
                <a:spcPts val="409"/>
              </a:lnSpc>
              <a:tabLst>
                <a:tab pos="394335" algn="l"/>
              </a:tabLst>
            </a:pPr>
            <a:r>
              <a:rPr dirty="0" baseline="11111" sz="750" spc="-262">
                <a:latin typeface="Verdana"/>
                <a:cs typeface="Verdana"/>
              </a:rPr>
              <a:t>.</a:t>
            </a:r>
            <a:r>
              <a:rPr dirty="0" baseline="33333" sz="750" spc="-67">
                <a:latin typeface="Verdana"/>
                <a:cs typeface="Verdana"/>
              </a:rPr>
              <a:t>.</a:t>
            </a: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120">
                <a:latin typeface="Verdana"/>
                <a:cs typeface="Verdana"/>
              </a:rPr>
              <a:t> </a:t>
            </a: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baseline="16666" sz="750" spc="-262">
                <a:latin typeface="Verdana"/>
                <a:cs typeface="Verdana"/>
              </a:rPr>
              <a:t>.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r>
              <a:rPr dirty="0" baseline="33333" sz="750">
                <a:latin typeface="Verdana"/>
                <a:cs typeface="Verdana"/>
              </a:rPr>
              <a:t> </a:t>
            </a:r>
            <a:r>
              <a:rPr dirty="0" baseline="33333" sz="750" spc="-89">
                <a:latin typeface="Verdana"/>
                <a:cs typeface="Verdana"/>
              </a:rPr>
              <a:t> 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>
                <a:latin typeface="Verdana"/>
                <a:cs typeface="Verdana"/>
              </a:rPr>
              <a:t>	</a:t>
            </a:r>
            <a:r>
              <a:rPr dirty="0" baseline="11111" sz="750" spc="-247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409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522" name="object 522"/>
          <p:cNvSpPr txBox="1"/>
          <p:nvPr/>
        </p:nvSpPr>
        <p:spPr>
          <a:xfrm>
            <a:off x="3916184" y="5656677"/>
            <a:ext cx="20066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20">
                <a:latin typeface="Verdana"/>
                <a:cs typeface="Verdana"/>
              </a:rPr>
              <a:t>...</a:t>
            </a:r>
            <a:r>
              <a:rPr dirty="0" baseline="22222" sz="750" spc="-179">
                <a:latin typeface="Verdana"/>
                <a:cs typeface="Verdana"/>
              </a:rPr>
              <a:t>.</a:t>
            </a:r>
            <a:r>
              <a:rPr dirty="0" baseline="-5555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-5555" sz="750" spc="-179">
                <a:latin typeface="Verdana"/>
                <a:cs typeface="Verdana"/>
              </a:rPr>
              <a:t>.</a:t>
            </a:r>
            <a:r>
              <a:rPr dirty="0" baseline="16666" sz="750" spc="-179">
                <a:latin typeface="Verdana"/>
                <a:cs typeface="Verdana"/>
              </a:rPr>
              <a:t>.  </a:t>
            </a: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22222" sz="750" spc="-209">
                <a:latin typeface="Verdana"/>
                <a:cs typeface="Verdana"/>
              </a:rPr>
              <a:t>.</a:t>
            </a:r>
            <a:r>
              <a:rPr dirty="0" baseline="-5555" sz="750" spc="-209">
                <a:latin typeface="Verdana"/>
                <a:cs typeface="Verdana"/>
              </a:rPr>
              <a:t>.</a:t>
            </a:r>
            <a:r>
              <a:rPr dirty="0" baseline="11111" sz="750" spc="-209">
                <a:latin typeface="Verdana"/>
                <a:cs typeface="Verdana"/>
              </a:rPr>
              <a:t>.       </a:t>
            </a:r>
            <a:r>
              <a:rPr dirty="0" baseline="11111" sz="750" spc="-202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23" name="object 523"/>
          <p:cNvSpPr txBox="1"/>
          <p:nvPr/>
        </p:nvSpPr>
        <p:spPr>
          <a:xfrm>
            <a:off x="3916184" y="5705384"/>
            <a:ext cx="541655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2069">
              <a:lnSpc>
                <a:spcPts val="430"/>
              </a:lnSpc>
            </a:pPr>
            <a:r>
              <a:rPr dirty="0" baseline="33333" sz="750" spc="-10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.. </a:t>
            </a: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   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 </a:t>
            </a:r>
            <a:r>
              <a:rPr dirty="0" baseline="-16666" sz="750" spc="-8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....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  <a:p>
            <a:pPr algn="r" marR="5080">
              <a:lnSpc>
                <a:spcPts val="43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4" name="object 524"/>
          <p:cNvSpPr txBox="1"/>
          <p:nvPr/>
        </p:nvSpPr>
        <p:spPr>
          <a:xfrm>
            <a:off x="3920753" y="5738915"/>
            <a:ext cx="2095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15">
                <a:latin typeface="Verdana"/>
                <a:cs typeface="Verdana"/>
              </a:rPr>
              <a:t>...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5" name="object 525"/>
          <p:cNvSpPr txBox="1"/>
          <p:nvPr/>
        </p:nvSpPr>
        <p:spPr>
          <a:xfrm>
            <a:off x="3925327" y="5726691"/>
            <a:ext cx="55435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22">
                <a:latin typeface="Verdana"/>
                <a:cs typeface="Verdana"/>
              </a:rPr>
              <a:t>... .  </a:t>
            </a:r>
            <a:r>
              <a:rPr dirty="0" baseline="-38888" sz="750" spc="22">
                <a:latin typeface="Verdana"/>
                <a:cs typeface="Verdana"/>
              </a:rPr>
              <a:t>.  </a:t>
            </a:r>
            <a:r>
              <a:rPr dirty="0" baseline="-27777" sz="750" spc="22">
                <a:latin typeface="Verdana"/>
                <a:cs typeface="Verdana"/>
              </a:rPr>
              <a:t>. . </a:t>
            </a:r>
            <a:r>
              <a:rPr dirty="0" sz="500" spc="-75">
                <a:latin typeface="Verdana"/>
                <a:cs typeface="Verdana"/>
              </a:rPr>
              <a:t>....</a:t>
            </a:r>
            <a:r>
              <a:rPr dirty="0" baseline="-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22222" sz="750" spc="-112">
                <a:latin typeface="Verdana"/>
                <a:cs typeface="Verdana"/>
              </a:rPr>
              <a:t>.</a:t>
            </a:r>
            <a:r>
              <a:rPr dirty="0" baseline="-22222" sz="750" spc="-37">
                <a:latin typeface="Verdana"/>
                <a:cs typeface="Verdana"/>
              </a:rPr>
              <a:t> 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526" name="object 526"/>
          <p:cNvSpPr txBox="1"/>
          <p:nvPr/>
        </p:nvSpPr>
        <p:spPr>
          <a:xfrm>
            <a:off x="3931424" y="5808924"/>
            <a:ext cx="5695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... .  .  </a:t>
            </a:r>
            <a:r>
              <a:rPr dirty="0" baseline="16666" sz="750" spc="-15">
                <a:latin typeface="Verdana"/>
                <a:cs typeface="Verdana"/>
              </a:rPr>
              <a:t>.</a:t>
            </a:r>
            <a:r>
              <a:rPr dirty="0" baseline="5555" sz="750" spc="-15">
                <a:latin typeface="Verdana"/>
                <a:cs typeface="Verdana"/>
              </a:rPr>
              <a:t>.</a:t>
            </a:r>
            <a:r>
              <a:rPr dirty="0" baseline="44444" sz="750" spc="-15">
                <a:latin typeface="Verdana"/>
                <a:cs typeface="Verdana"/>
              </a:rPr>
              <a:t>.....</a:t>
            </a:r>
            <a:r>
              <a:rPr dirty="0" baseline="22222" sz="750" spc="-15">
                <a:latin typeface="Verdana"/>
                <a:cs typeface="Verdana"/>
              </a:rPr>
              <a:t>.</a:t>
            </a:r>
            <a:r>
              <a:rPr dirty="0" baseline="44444" sz="750" spc="-15">
                <a:latin typeface="Verdana"/>
                <a:cs typeface="Verdana"/>
              </a:rPr>
              <a:t>.</a:t>
            </a:r>
            <a:r>
              <a:rPr dirty="0" baseline="22222" sz="750" spc="-15">
                <a:latin typeface="Verdana"/>
                <a:cs typeface="Verdana"/>
              </a:rPr>
              <a:t>.</a:t>
            </a:r>
            <a:r>
              <a:rPr dirty="0" baseline="22222" sz="750" spc="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7" name="object 527"/>
          <p:cNvSpPr txBox="1"/>
          <p:nvPr/>
        </p:nvSpPr>
        <p:spPr>
          <a:xfrm>
            <a:off x="3905510" y="5793704"/>
            <a:ext cx="613410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60">
                <a:latin typeface="Verdana"/>
                <a:cs typeface="Verdana"/>
              </a:rPr>
              <a:t>.</a:t>
            </a:r>
            <a:r>
              <a:rPr dirty="0" baseline="-33333" sz="750" spc="60">
                <a:latin typeface="Verdana"/>
                <a:cs typeface="Verdana"/>
              </a:rPr>
              <a:t>.   </a:t>
            </a:r>
            <a:r>
              <a:rPr dirty="0" baseline="-33333" sz="750" spc="-97">
                <a:latin typeface="Verdana"/>
                <a:cs typeface="Verdana"/>
              </a:rPr>
              <a:t>.</a:t>
            </a:r>
            <a:r>
              <a:rPr dirty="0" baseline="-16666" sz="750" spc="-97">
                <a:latin typeface="Verdana"/>
                <a:cs typeface="Verdana"/>
              </a:rPr>
              <a:t>.     </a:t>
            </a: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baseline="-22222" sz="750" spc="15">
                <a:latin typeface="Verdana"/>
                <a:cs typeface="Verdana"/>
              </a:rPr>
              <a:t>.</a:t>
            </a:r>
            <a:r>
              <a:rPr dirty="0" sz="500" spc="10">
                <a:latin typeface="Verdana"/>
                <a:cs typeface="Verdana"/>
              </a:rPr>
              <a:t>. </a:t>
            </a:r>
            <a:r>
              <a:rPr dirty="0" baseline="5555" sz="750" spc="-22">
                <a:latin typeface="Verdana"/>
                <a:cs typeface="Verdana"/>
              </a:rPr>
              <a:t>...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-22222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-16666" sz="750" spc="-22">
                <a:latin typeface="Verdana"/>
                <a:cs typeface="Verdana"/>
              </a:rPr>
              <a:t>.</a:t>
            </a:r>
            <a:r>
              <a:rPr dirty="0" baseline="-16666" sz="750" spc="15">
                <a:latin typeface="Verdana"/>
                <a:cs typeface="Verdana"/>
              </a:rPr>
              <a:t> 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baseline="-44444" sz="750" spc="-52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528" name="object 528"/>
          <p:cNvSpPr txBox="1"/>
          <p:nvPr/>
        </p:nvSpPr>
        <p:spPr>
          <a:xfrm>
            <a:off x="3891793" y="5870013"/>
            <a:ext cx="64071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52">
                <a:latin typeface="Verdana"/>
                <a:cs typeface="Verdana"/>
              </a:rPr>
              <a:t> </a:t>
            </a:r>
            <a:r>
              <a:rPr dirty="0" baseline="5555" sz="750" spc="15">
                <a:latin typeface="Verdana"/>
                <a:cs typeface="Verdana"/>
              </a:rPr>
              <a:t>..</a:t>
            </a:r>
            <a:r>
              <a:rPr dirty="0" baseline="5555" sz="750" spc="-15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09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104">
                <a:latin typeface="Verdana"/>
                <a:cs typeface="Verdana"/>
              </a:rPr>
              <a:t> </a:t>
            </a:r>
            <a:r>
              <a:rPr dirty="0" baseline="-5555" sz="750" spc="-187">
                <a:latin typeface="Verdana"/>
                <a:cs typeface="Verdana"/>
              </a:rPr>
              <a:t>.</a:t>
            </a:r>
            <a:r>
              <a:rPr dirty="0" baseline="11111" sz="750" spc="-187">
                <a:latin typeface="Verdana"/>
                <a:cs typeface="Verdana"/>
              </a:rPr>
              <a:t>.</a:t>
            </a:r>
            <a:r>
              <a:rPr dirty="0" baseline="-11111" sz="750" spc="-187">
                <a:latin typeface="Verdana"/>
                <a:cs typeface="Verdana"/>
              </a:rPr>
              <a:t>.</a:t>
            </a:r>
            <a:r>
              <a:rPr dirty="0" baseline="11111" sz="750" spc="-187">
                <a:latin typeface="Verdana"/>
                <a:cs typeface="Verdana"/>
              </a:rPr>
              <a:t>.</a:t>
            </a:r>
            <a:r>
              <a:rPr dirty="0" baseline="11111" sz="750" spc="-195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37">
                <a:latin typeface="Verdana"/>
                <a:cs typeface="Verdana"/>
              </a:rPr>
              <a:t> </a:t>
            </a:r>
            <a:r>
              <a:rPr dirty="0" baseline="38888" sz="750" spc="22">
                <a:latin typeface="Verdana"/>
                <a:cs typeface="Verdana"/>
              </a:rPr>
              <a:t>.</a:t>
            </a:r>
            <a:r>
              <a:rPr dirty="0" baseline="38888" sz="750" spc="-67">
                <a:latin typeface="Verdana"/>
                <a:cs typeface="Verdana"/>
              </a:rPr>
              <a:t> </a:t>
            </a:r>
            <a:r>
              <a:rPr dirty="0" baseline="38888" sz="750" spc="22">
                <a:latin typeface="Verdana"/>
                <a:cs typeface="Verdana"/>
              </a:rPr>
              <a:t>.</a:t>
            </a:r>
            <a:r>
              <a:rPr dirty="0" baseline="38888" sz="750" spc="-127">
                <a:latin typeface="Verdana"/>
                <a:cs typeface="Verdana"/>
              </a:rPr>
              <a:t> </a:t>
            </a:r>
            <a:r>
              <a:rPr dirty="0" baseline="38888" sz="750" spc="22">
                <a:latin typeface="Verdana"/>
                <a:cs typeface="Verdana"/>
              </a:rPr>
              <a:t>.</a:t>
            </a:r>
            <a:r>
              <a:rPr dirty="0" baseline="38888" sz="750" spc="-142">
                <a:latin typeface="Verdana"/>
                <a:cs typeface="Verdana"/>
              </a:rPr>
              <a:t>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r>
              <a:rPr dirty="0" baseline="33333" sz="750" spc="-157">
                <a:latin typeface="Verdana"/>
                <a:cs typeface="Verdana"/>
              </a:rPr>
              <a:t> </a:t>
            </a:r>
            <a:r>
              <a:rPr dirty="0" baseline="38888" sz="750" spc="-97">
                <a:latin typeface="Verdana"/>
                <a:cs typeface="Verdana"/>
              </a:rPr>
              <a:t>.</a:t>
            </a:r>
            <a:r>
              <a:rPr dirty="0" baseline="16666" sz="750" spc="-97">
                <a:latin typeface="Verdana"/>
                <a:cs typeface="Verdana"/>
              </a:rPr>
              <a:t>.  </a:t>
            </a:r>
            <a:r>
              <a:rPr dirty="0" baseline="16666" sz="750" spc="-52">
                <a:latin typeface="Verdana"/>
                <a:cs typeface="Verdana"/>
              </a:rPr>
              <a:t> </a:t>
            </a:r>
            <a:r>
              <a:rPr dirty="0" baseline="16666" sz="750" spc="-75">
                <a:latin typeface="Verdana"/>
                <a:cs typeface="Verdana"/>
              </a:rPr>
              <a:t>.</a:t>
            </a:r>
            <a:r>
              <a:rPr dirty="0" baseline="-5555" sz="750" spc="-75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529" name="object 529"/>
          <p:cNvSpPr txBox="1"/>
          <p:nvPr/>
        </p:nvSpPr>
        <p:spPr>
          <a:xfrm>
            <a:off x="3954284" y="5898945"/>
            <a:ext cx="59245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... .  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-5555" sz="750" spc="-75">
                <a:latin typeface="Verdana"/>
                <a:cs typeface="Verdana"/>
              </a:rPr>
              <a:t>. </a:t>
            </a:r>
            <a:r>
              <a:rPr dirty="0" baseline="33333" sz="750" spc="22">
                <a:latin typeface="Verdana"/>
                <a:cs typeface="Verdana"/>
              </a:rPr>
              <a:t>. </a:t>
            </a:r>
            <a:r>
              <a:rPr dirty="0" baseline="38888" sz="750" spc="22">
                <a:latin typeface="Verdana"/>
                <a:cs typeface="Verdana"/>
              </a:rPr>
              <a:t>. </a:t>
            </a:r>
            <a:r>
              <a:rPr dirty="0" baseline="33333" sz="750" spc="22">
                <a:latin typeface="Verdana"/>
                <a:cs typeface="Verdana"/>
              </a:rPr>
              <a:t>. 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33333" sz="750" spc="-172">
                <a:latin typeface="Verdana"/>
                <a:cs typeface="Verdana"/>
              </a:rPr>
              <a:t>.</a:t>
            </a:r>
            <a:r>
              <a:rPr dirty="0" baseline="27777" sz="750" spc="-172">
                <a:latin typeface="Verdana"/>
                <a:cs typeface="Verdana"/>
              </a:rPr>
              <a:t>.  </a:t>
            </a:r>
            <a:r>
              <a:rPr dirty="0" baseline="33333" sz="750" spc="-112">
                <a:latin typeface="Verdana"/>
                <a:cs typeface="Verdana"/>
              </a:rPr>
              <a:t>.</a:t>
            </a:r>
            <a:r>
              <a:rPr dirty="0" baseline="16666" sz="750" spc="-112">
                <a:latin typeface="Verdana"/>
                <a:cs typeface="Verdana"/>
              </a:rPr>
              <a:t>.  </a:t>
            </a:r>
            <a:r>
              <a:rPr dirty="0" baseline="16666" sz="750" spc="-52">
                <a:latin typeface="Verdana"/>
                <a:cs typeface="Verdana"/>
              </a:rPr>
              <a:t> 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30" name="object 530"/>
          <p:cNvSpPr txBox="1"/>
          <p:nvPr/>
        </p:nvSpPr>
        <p:spPr>
          <a:xfrm>
            <a:off x="3964950" y="5927947"/>
            <a:ext cx="59372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555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22222" sz="750" spc="-127">
                <a:latin typeface="Verdana"/>
                <a:cs typeface="Verdana"/>
              </a:rPr>
              <a:t>.</a:t>
            </a:r>
            <a:r>
              <a:rPr dirty="0" baseline="-5555" sz="750" spc="-127">
                <a:latin typeface="Verdana"/>
                <a:cs typeface="Verdana"/>
              </a:rPr>
              <a:t>.    </a:t>
            </a:r>
            <a:r>
              <a:rPr dirty="0" baseline="5555" sz="750" spc="-7">
                <a:latin typeface="Verdana"/>
                <a:cs typeface="Verdana"/>
              </a:rPr>
              <a:t>.</a:t>
            </a:r>
            <a:r>
              <a:rPr dirty="0" baseline="-5555" sz="750" spc="-7">
                <a:latin typeface="Verdana"/>
                <a:cs typeface="Verdana"/>
              </a:rPr>
              <a:t>. 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-5555" sz="750" spc="22">
                <a:latin typeface="Verdana"/>
                <a:cs typeface="Verdana"/>
              </a:rPr>
              <a:t>. </a:t>
            </a:r>
            <a:r>
              <a:rPr dirty="0" baseline="33333" sz="750" spc="22">
                <a:latin typeface="Verdana"/>
                <a:cs typeface="Verdana"/>
              </a:rPr>
              <a:t>. . </a:t>
            </a: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baseline="27777" sz="750" spc="-112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   </a:t>
            </a:r>
            <a:r>
              <a:rPr dirty="0" baseline="5555" sz="750">
                <a:latin typeface="Verdana"/>
                <a:cs typeface="Verdana"/>
              </a:rPr>
              <a:t> 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31" name="object 531"/>
          <p:cNvSpPr txBox="1"/>
          <p:nvPr/>
        </p:nvSpPr>
        <p:spPr>
          <a:xfrm>
            <a:off x="3916181" y="6004012"/>
            <a:ext cx="543560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20"/>
              </a:lnSpc>
            </a:pPr>
            <a:r>
              <a:rPr dirty="0" baseline="16666" sz="750" spc="22">
                <a:latin typeface="Verdana"/>
                <a:cs typeface="Verdana"/>
              </a:rPr>
              <a:t>.  </a:t>
            </a:r>
            <a:r>
              <a:rPr dirty="0" baseline="5555" sz="750" spc="-44">
                <a:latin typeface="Verdana"/>
                <a:cs typeface="Verdana"/>
              </a:rPr>
              <a:t>..</a:t>
            </a:r>
            <a:r>
              <a:rPr dirty="0" sz="500" spc="-30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   </a:t>
            </a:r>
            <a:r>
              <a:rPr dirty="0" baseline="11111" sz="750" spc="22">
                <a:latin typeface="Verdana"/>
                <a:cs typeface="Verdana"/>
              </a:rPr>
              <a:t>.  </a:t>
            </a:r>
            <a:r>
              <a:rPr dirty="0" baseline="16666" sz="750" spc="22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8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59690">
              <a:lnSpc>
                <a:spcPts val="420"/>
              </a:lnSpc>
            </a:pP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5555" sz="750" spc="-30">
                <a:latin typeface="Verdana"/>
                <a:cs typeface="Verdana"/>
              </a:rPr>
              <a:t>..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4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532" name="object 532"/>
          <p:cNvSpPr txBox="1"/>
          <p:nvPr/>
        </p:nvSpPr>
        <p:spPr>
          <a:xfrm>
            <a:off x="4019813" y="6066605"/>
            <a:ext cx="43688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. 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   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38888" sz="750" spc="22">
                <a:latin typeface="Verdana"/>
                <a:cs typeface="Verdana"/>
              </a:rPr>
              <a:t>.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300">
                <a:latin typeface="Verdana"/>
                <a:cs typeface="Verdana"/>
              </a:rPr>
              <a:t>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533" name="object 533"/>
          <p:cNvSpPr txBox="1"/>
          <p:nvPr/>
        </p:nvSpPr>
        <p:spPr>
          <a:xfrm>
            <a:off x="4035053" y="6074131"/>
            <a:ext cx="415290" cy="138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 </a:t>
            </a:r>
            <a:r>
              <a:rPr dirty="0" sz="500" spc="-15">
                <a:latin typeface="Verdana"/>
                <a:cs typeface="Verdana"/>
              </a:rPr>
              <a:t>.. </a:t>
            </a:r>
            <a:r>
              <a:rPr dirty="0" baseline="-38888" sz="750" spc="44">
                <a:latin typeface="Verdana"/>
                <a:cs typeface="Verdana"/>
              </a:rPr>
              <a:t>.</a:t>
            </a:r>
            <a:r>
              <a:rPr dirty="0" baseline="-33333" sz="750" spc="44">
                <a:latin typeface="Verdana"/>
                <a:cs typeface="Verdana"/>
              </a:rPr>
              <a:t>. </a:t>
            </a: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-33333" sz="750" spc="60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.</a:t>
            </a:r>
            <a:r>
              <a:rPr dirty="0" sz="500" spc="7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4" name="object 534"/>
          <p:cNvSpPr txBox="1"/>
          <p:nvPr/>
        </p:nvSpPr>
        <p:spPr>
          <a:xfrm>
            <a:off x="4053344" y="6142805"/>
            <a:ext cx="3892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202">
                <a:latin typeface="Verdana"/>
                <a:cs typeface="Verdana"/>
              </a:rPr>
              <a:t>.</a:t>
            </a:r>
            <a:r>
              <a:rPr dirty="0" baseline="33333" sz="750" spc="-202">
                <a:latin typeface="Verdana"/>
                <a:cs typeface="Verdana"/>
              </a:rPr>
              <a:t>.</a:t>
            </a:r>
            <a:r>
              <a:rPr dirty="0" baseline="11111" sz="750" spc="-202">
                <a:latin typeface="Verdana"/>
                <a:cs typeface="Verdana"/>
              </a:rPr>
              <a:t>.</a:t>
            </a:r>
            <a:r>
              <a:rPr dirty="0" baseline="38888" sz="750" spc="-202">
                <a:latin typeface="Verdana"/>
                <a:cs typeface="Verdana"/>
              </a:rPr>
              <a:t>.</a:t>
            </a:r>
            <a:r>
              <a:rPr dirty="0" baseline="5555" sz="750" spc="-202">
                <a:latin typeface="Verdana"/>
                <a:cs typeface="Verdana"/>
              </a:rPr>
              <a:t>.    </a:t>
            </a: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5555" sz="750" spc="37">
                <a:latin typeface="Verdana"/>
                <a:cs typeface="Verdana"/>
              </a:rPr>
              <a:t>.</a:t>
            </a:r>
            <a:r>
              <a:rPr dirty="0" baseline="44444" sz="750" spc="37">
                <a:latin typeface="Verdana"/>
                <a:cs typeface="Verdana"/>
              </a:rPr>
              <a:t>. </a:t>
            </a:r>
            <a:r>
              <a:rPr dirty="0" baseline="44444" sz="750" spc="22">
                <a:latin typeface="Verdana"/>
                <a:cs typeface="Verdana"/>
              </a:rPr>
              <a:t>. </a:t>
            </a:r>
            <a:r>
              <a:rPr dirty="0" baseline="44444" sz="750" spc="29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535" name="object 535"/>
          <p:cNvSpPr txBox="1"/>
          <p:nvPr/>
        </p:nvSpPr>
        <p:spPr>
          <a:xfrm>
            <a:off x="3943610" y="6153401"/>
            <a:ext cx="458470" cy="1308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  </a:t>
            </a: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     </a:t>
            </a:r>
            <a:r>
              <a:rPr dirty="0" baseline="-33333" sz="750" spc="22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187">
                <a:latin typeface="Verdana"/>
                <a:cs typeface="Verdana"/>
              </a:rPr>
              <a:t> </a:t>
            </a:r>
            <a:r>
              <a:rPr dirty="0" baseline="5555" sz="750" spc="-254">
                <a:latin typeface="Verdana"/>
                <a:cs typeface="Verdana"/>
              </a:rPr>
              <a:t>.</a:t>
            </a:r>
            <a:r>
              <a:rPr dirty="0" baseline="-16666" sz="750" spc="-254">
                <a:latin typeface="Verdana"/>
                <a:cs typeface="Verdana"/>
              </a:rPr>
              <a:t>.</a:t>
            </a:r>
            <a:r>
              <a:rPr dirty="0" baseline="5555" sz="750" spc="-254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36" name="object 536"/>
          <p:cNvSpPr txBox="1"/>
          <p:nvPr/>
        </p:nvSpPr>
        <p:spPr>
          <a:xfrm>
            <a:off x="4057910" y="6205268"/>
            <a:ext cx="36512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7">
                <a:latin typeface="Verdana"/>
                <a:cs typeface="Verdana"/>
              </a:rPr>
              <a:t>.</a:t>
            </a:r>
            <a:r>
              <a:rPr dirty="0" sz="500" spc="-5">
                <a:latin typeface="Verdana"/>
                <a:cs typeface="Verdana"/>
              </a:rPr>
              <a:t>..</a:t>
            </a:r>
            <a:r>
              <a:rPr dirty="0" baseline="27777" sz="750" spc="-7">
                <a:latin typeface="Verdana"/>
                <a:cs typeface="Verdana"/>
              </a:rPr>
              <a:t>.  </a:t>
            </a:r>
            <a:r>
              <a:rPr dirty="0" baseline="-27777" sz="750" spc="15">
                <a:latin typeface="Verdana"/>
                <a:cs typeface="Verdana"/>
              </a:rPr>
              <a:t>.</a:t>
            </a:r>
            <a:r>
              <a:rPr dirty="0" baseline="-22222" sz="750" spc="15">
                <a:latin typeface="Verdana"/>
                <a:cs typeface="Verdana"/>
              </a:rPr>
              <a:t>. </a:t>
            </a:r>
            <a:r>
              <a:rPr dirty="0" baseline="5555" sz="750" spc="-142">
                <a:latin typeface="Verdana"/>
                <a:cs typeface="Verdana"/>
              </a:rPr>
              <a:t>.</a:t>
            </a:r>
            <a:r>
              <a:rPr dirty="0" baseline="27777" sz="750" spc="-142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. 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82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537" name="object 537"/>
          <p:cNvSpPr txBox="1"/>
          <p:nvPr/>
        </p:nvSpPr>
        <p:spPr>
          <a:xfrm>
            <a:off x="4032004" y="6215959"/>
            <a:ext cx="414020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3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37">
                <a:latin typeface="Verdana"/>
                <a:cs typeface="Verdana"/>
              </a:rPr>
              <a:t> </a:t>
            </a:r>
            <a:r>
              <a:rPr dirty="0" baseline="-44444" sz="750" spc="22">
                <a:latin typeface="Verdana"/>
                <a:cs typeface="Verdana"/>
              </a:rPr>
              <a:t>.</a:t>
            </a:r>
            <a:r>
              <a:rPr dirty="0" baseline="-44444" sz="750" spc="7">
                <a:latin typeface="Verdana"/>
                <a:cs typeface="Verdana"/>
              </a:rPr>
              <a:t> </a:t>
            </a:r>
            <a:r>
              <a:rPr dirty="0" baseline="-27777" sz="750" spc="67">
                <a:latin typeface="Verdana"/>
                <a:cs typeface="Verdana"/>
              </a:rPr>
              <a:t>.</a:t>
            </a:r>
            <a:r>
              <a:rPr dirty="0" baseline="5555" sz="750" spc="67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-22222" sz="750" spc="44">
                <a:latin typeface="Verdana"/>
                <a:cs typeface="Verdana"/>
              </a:rPr>
              <a:t>.</a:t>
            </a:r>
            <a:r>
              <a:rPr dirty="0" baseline="5555" sz="750" spc="44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 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538" name="object 538"/>
          <p:cNvSpPr txBox="1"/>
          <p:nvPr/>
        </p:nvSpPr>
        <p:spPr>
          <a:xfrm>
            <a:off x="3952753" y="6272275"/>
            <a:ext cx="479425" cy="1231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9710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-157">
                <a:latin typeface="Verdana"/>
                <a:cs typeface="Verdana"/>
              </a:rPr>
              <a:t>.       </a:t>
            </a: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39" name="object 539"/>
          <p:cNvSpPr txBox="1"/>
          <p:nvPr/>
        </p:nvSpPr>
        <p:spPr>
          <a:xfrm>
            <a:off x="4152401" y="6313521"/>
            <a:ext cx="22796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135">
                <a:latin typeface="Verdana"/>
                <a:cs typeface="Verdana"/>
              </a:rPr>
              <a:t> </a:t>
            </a:r>
            <a:r>
              <a:rPr dirty="0" sz="500" spc="40">
                <a:latin typeface="Verdana"/>
                <a:cs typeface="Verdana"/>
              </a:rPr>
              <a:t>.</a:t>
            </a:r>
            <a:r>
              <a:rPr dirty="0" baseline="33333" sz="750" spc="60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540" name="object 540"/>
          <p:cNvSpPr txBox="1"/>
          <p:nvPr/>
        </p:nvSpPr>
        <p:spPr>
          <a:xfrm>
            <a:off x="4260607" y="6369907"/>
            <a:ext cx="313055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 . 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6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41" name="object 541"/>
          <p:cNvSpPr txBox="1"/>
          <p:nvPr/>
        </p:nvSpPr>
        <p:spPr>
          <a:xfrm>
            <a:off x="4196593" y="6438363"/>
            <a:ext cx="43370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30"/>
              </a:lnSpc>
              <a:tabLst>
                <a:tab pos="170815" algn="l"/>
              </a:tabLst>
            </a:pPr>
            <a:r>
              <a:rPr dirty="0" sz="500" spc="15">
                <a:latin typeface="Verdana"/>
                <a:cs typeface="Verdana"/>
              </a:rPr>
              <a:t>.	.     .</a:t>
            </a:r>
            <a:r>
              <a:rPr dirty="0" sz="500" spc="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281940">
              <a:lnSpc>
                <a:spcPts val="53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2" name="object 542"/>
          <p:cNvSpPr txBox="1"/>
          <p:nvPr/>
        </p:nvSpPr>
        <p:spPr>
          <a:xfrm>
            <a:off x="4512067" y="65161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3" name="object 543"/>
          <p:cNvSpPr txBox="1"/>
          <p:nvPr/>
        </p:nvSpPr>
        <p:spPr>
          <a:xfrm>
            <a:off x="4461770" y="6468813"/>
            <a:ext cx="144145" cy="1562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6034">
              <a:lnSpc>
                <a:spcPts val="550"/>
              </a:lnSpc>
            </a:pPr>
            <a:r>
              <a:rPr dirty="0" baseline="-27777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5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4" name="object 544"/>
          <p:cNvSpPr txBox="1"/>
          <p:nvPr/>
        </p:nvSpPr>
        <p:spPr>
          <a:xfrm>
            <a:off x="4445007" y="6564827"/>
            <a:ext cx="2781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939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5" name="object 545"/>
          <p:cNvSpPr txBox="1"/>
          <p:nvPr/>
        </p:nvSpPr>
        <p:spPr>
          <a:xfrm>
            <a:off x="5059184" y="65649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6" name="object 546"/>
          <p:cNvSpPr txBox="1"/>
          <p:nvPr/>
        </p:nvSpPr>
        <p:spPr>
          <a:xfrm>
            <a:off x="5176530" y="65329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7" name="object 547"/>
          <p:cNvSpPr txBox="1"/>
          <p:nvPr/>
        </p:nvSpPr>
        <p:spPr>
          <a:xfrm>
            <a:off x="5260351" y="64993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8" name="object 548"/>
          <p:cNvSpPr txBox="1"/>
          <p:nvPr/>
        </p:nvSpPr>
        <p:spPr>
          <a:xfrm>
            <a:off x="5376173" y="64369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9" name="object 549"/>
          <p:cNvSpPr txBox="1"/>
          <p:nvPr/>
        </p:nvSpPr>
        <p:spPr>
          <a:xfrm>
            <a:off x="5421893" y="64049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0" name="object 550"/>
          <p:cNvSpPr txBox="1"/>
          <p:nvPr/>
        </p:nvSpPr>
        <p:spPr>
          <a:xfrm>
            <a:off x="5461517" y="63744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1" name="object 551"/>
          <p:cNvSpPr txBox="1"/>
          <p:nvPr/>
        </p:nvSpPr>
        <p:spPr>
          <a:xfrm>
            <a:off x="5178054" y="6339427"/>
            <a:ext cx="3771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845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2" name="object 552"/>
          <p:cNvSpPr txBox="1"/>
          <p:nvPr/>
        </p:nvSpPr>
        <p:spPr>
          <a:xfrm>
            <a:off x="5229871" y="6307374"/>
            <a:ext cx="3587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3" name="object 553"/>
          <p:cNvSpPr txBox="1"/>
          <p:nvPr/>
        </p:nvSpPr>
        <p:spPr>
          <a:xfrm>
            <a:off x="5274068" y="6273848"/>
            <a:ext cx="3467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797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4" name="object 554"/>
          <p:cNvSpPr txBox="1"/>
          <p:nvPr/>
        </p:nvSpPr>
        <p:spPr>
          <a:xfrm>
            <a:off x="5598676" y="6211365"/>
            <a:ext cx="7429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5" name="object 555"/>
          <p:cNvSpPr txBox="1"/>
          <p:nvPr/>
        </p:nvSpPr>
        <p:spPr>
          <a:xfrm>
            <a:off x="5607824" y="6179357"/>
            <a:ext cx="87630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8895">
              <a:lnSpc>
                <a:spcPts val="4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6" name="object 556"/>
          <p:cNvSpPr txBox="1"/>
          <p:nvPr/>
        </p:nvSpPr>
        <p:spPr>
          <a:xfrm>
            <a:off x="5667257" y="61458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7" name="object 557"/>
          <p:cNvSpPr txBox="1"/>
          <p:nvPr/>
        </p:nvSpPr>
        <p:spPr>
          <a:xfrm>
            <a:off x="5688593" y="61107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8" name="object 558"/>
          <p:cNvSpPr txBox="1"/>
          <p:nvPr/>
        </p:nvSpPr>
        <p:spPr>
          <a:xfrm>
            <a:off x="5708408" y="60757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9" name="object 559"/>
          <p:cNvSpPr txBox="1"/>
          <p:nvPr/>
        </p:nvSpPr>
        <p:spPr>
          <a:xfrm>
            <a:off x="5723647" y="60437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0" name="object 560"/>
          <p:cNvSpPr txBox="1"/>
          <p:nvPr/>
        </p:nvSpPr>
        <p:spPr>
          <a:xfrm>
            <a:off x="5738888" y="60117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1" name="object 561"/>
          <p:cNvSpPr txBox="1"/>
          <p:nvPr/>
        </p:nvSpPr>
        <p:spPr>
          <a:xfrm>
            <a:off x="5752605" y="59781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2" name="object 562"/>
          <p:cNvSpPr txBox="1"/>
          <p:nvPr/>
        </p:nvSpPr>
        <p:spPr>
          <a:xfrm>
            <a:off x="5764793" y="59461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3" name="object 563"/>
          <p:cNvSpPr txBox="1"/>
          <p:nvPr/>
        </p:nvSpPr>
        <p:spPr>
          <a:xfrm>
            <a:off x="5775464" y="59126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4" name="object 564"/>
          <p:cNvSpPr txBox="1"/>
          <p:nvPr/>
        </p:nvSpPr>
        <p:spPr>
          <a:xfrm>
            <a:off x="5784608" y="58776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5" name="object 565"/>
          <p:cNvSpPr txBox="1"/>
          <p:nvPr/>
        </p:nvSpPr>
        <p:spPr>
          <a:xfrm>
            <a:off x="5793751" y="58425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6" name="object 566"/>
          <p:cNvSpPr txBox="1"/>
          <p:nvPr/>
        </p:nvSpPr>
        <p:spPr>
          <a:xfrm>
            <a:off x="5801371" y="58090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7" name="object 567"/>
          <p:cNvSpPr txBox="1"/>
          <p:nvPr/>
        </p:nvSpPr>
        <p:spPr>
          <a:xfrm>
            <a:off x="5805945" y="57739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8" name="object 568"/>
          <p:cNvSpPr txBox="1"/>
          <p:nvPr/>
        </p:nvSpPr>
        <p:spPr>
          <a:xfrm>
            <a:off x="5810513" y="57389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9" name="object 569"/>
          <p:cNvSpPr txBox="1"/>
          <p:nvPr/>
        </p:nvSpPr>
        <p:spPr>
          <a:xfrm>
            <a:off x="5813564" y="57038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0" name="object 570"/>
          <p:cNvSpPr txBox="1"/>
          <p:nvPr/>
        </p:nvSpPr>
        <p:spPr>
          <a:xfrm>
            <a:off x="5816611" y="56688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1" name="object 571"/>
          <p:cNvSpPr txBox="1"/>
          <p:nvPr/>
        </p:nvSpPr>
        <p:spPr>
          <a:xfrm>
            <a:off x="5816611" y="56429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2" name="object 572"/>
          <p:cNvSpPr txBox="1"/>
          <p:nvPr/>
        </p:nvSpPr>
        <p:spPr>
          <a:xfrm>
            <a:off x="2427235" y="7290861"/>
            <a:ext cx="273558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7.18: </a:t>
            </a:r>
            <a:r>
              <a:rPr dirty="0" sz="1000" spc="-40">
                <a:latin typeface="Times New Roman"/>
                <a:cs typeface="Times New Roman"/>
              </a:rPr>
              <a:t>Two </a:t>
            </a:r>
            <a:r>
              <a:rPr dirty="0" sz="1000">
                <a:latin typeface="Times New Roman"/>
                <a:cs typeface="Times New Roman"/>
              </a:rPr>
              <a:t>orthogonal </a:t>
            </a:r>
            <a:r>
              <a:rPr dirty="0" sz="1000" spc="-5">
                <a:latin typeface="Times New Roman"/>
                <a:cs typeface="Times New Roman"/>
              </a:rPr>
              <a:t>pencils </a:t>
            </a:r>
            <a:r>
              <a:rPr dirty="0" sz="1000">
                <a:latin typeface="Times New Roman"/>
                <a:cs typeface="Times New Roman"/>
              </a:rPr>
              <a:t>of coaxal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73" name="object 573"/>
          <p:cNvSpPr txBox="1"/>
          <p:nvPr/>
        </p:nvSpPr>
        <p:spPr>
          <a:xfrm>
            <a:off x="1267470" y="7943131"/>
            <a:ext cx="5053965" cy="442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7.5 </a:t>
            </a:r>
            <a:r>
              <a:rPr dirty="0" sz="1000" spc="-5">
                <a:latin typeface="Times New Roman"/>
                <a:cs typeface="Times New Roman"/>
              </a:rPr>
              <a:t>Consider the </a:t>
            </a:r>
            <a:r>
              <a:rPr dirty="0" sz="1000" spc="-10">
                <a:latin typeface="Times New Roman"/>
                <a:cs typeface="Times New Roman"/>
              </a:rPr>
              <a:t>two </a:t>
            </a:r>
            <a:r>
              <a:rPr dirty="0" sz="1000" spc="-5">
                <a:latin typeface="Times New Roman"/>
                <a:cs typeface="Times New Roman"/>
              </a:rPr>
              <a:t>pencils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circles </a:t>
            </a:r>
            <a:r>
              <a:rPr dirty="0" sz="1000" spc="45">
                <a:latin typeface="Lucida Sans Unicode"/>
                <a:cs typeface="Lucida Sans Unicode"/>
              </a:rPr>
              <a:t>P</a:t>
            </a:r>
            <a:r>
              <a:rPr dirty="0" baseline="-11904" sz="1050" spc="67">
                <a:latin typeface="Verdana"/>
                <a:cs typeface="Verdana"/>
              </a:rPr>
              <a:t>1 </a:t>
            </a:r>
            <a:r>
              <a:rPr dirty="0" sz="1000" spc="-80">
                <a:latin typeface="Tahoma"/>
                <a:cs typeface="Tahoma"/>
              </a:rPr>
              <a:t>:  </a:t>
            </a:r>
            <a:r>
              <a:rPr dirty="0" sz="1000" spc="-15" b="0" i="1">
                <a:latin typeface="Bookman Old Style"/>
                <a:cs typeface="Bookman Old Style"/>
              </a:rPr>
              <a:t>x</a:t>
            </a:r>
            <a:r>
              <a:rPr dirty="0" baseline="27777" sz="1050" spc="-22">
                <a:latin typeface="Verdana"/>
                <a:cs typeface="Verdana"/>
              </a:rPr>
              <a:t>2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65" b="0" i="1">
                <a:latin typeface="Bookman Old Style"/>
                <a:cs typeface="Bookman Old Style"/>
              </a:rPr>
              <a:t>y</a:t>
            </a:r>
            <a:r>
              <a:rPr dirty="0" baseline="27777" sz="1050" spc="-97">
                <a:latin typeface="Verdana"/>
                <a:cs typeface="Verdana"/>
              </a:rPr>
              <a:t>2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40">
                <a:latin typeface="Tahoma"/>
                <a:cs typeface="Tahoma"/>
              </a:rPr>
              <a:t>2</a:t>
            </a:r>
            <a:r>
              <a:rPr dirty="0" sz="1000" spc="-40" b="0" i="1">
                <a:latin typeface="Bookman Old Style"/>
                <a:cs typeface="Bookman Old Style"/>
              </a:rPr>
              <a:t>ax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50" b="0" i="1">
                <a:latin typeface="Bookman Old Style"/>
                <a:cs typeface="Bookman Old Style"/>
              </a:rPr>
              <a:t>c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45">
                <a:latin typeface="Lucida Sans Unicode"/>
                <a:cs typeface="Lucida Sans Unicode"/>
              </a:rPr>
              <a:t>P</a:t>
            </a:r>
            <a:r>
              <a:rPr dirty="0" baseline="-11904" sz="1050" spc="67">
                <a:latin typeface="Verdana"/>
                <a:cs typeface="Verdana"/>
              </a:rPr>
              <a:t>2 </a:t>
            </a:r>
            <a:r>
              <a:rPr dirty="0" sz="1000" spc="-80">
                <a:latin typeface="Tahoma"/>
                <a:cs typeface="Tahoma"/>
              </a:rPr>
              <a:t>:  </a:t>
            </a:r>
            <a:r>
              <a:rPr dirty="0" sz="1000" spc="-15" b="0" i="1">
                <a:latin typeface="Bookman Old Style"/>
                <a:cs typeface="Bookman Old Style"/>
              </a:rPr>
              <a:t>x</a:t>
            </a:r>
            <a:r>
              <a:rPr dirty="0" baseline="27777" sz="1050" spc="-22">
                <a:latin typeface="Verdana"/>
                <a:cs typeface="Verdana"/>
              </a:rPr>
              <a:t>2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65" b="0" i="1">
                <a:latin typeface="Bookman Old Style"/>
                <a:cs typeface="Bookman Old Style"/>
              </a:rPr>
              <a:t>y</a:t>
            </a:r>
            <a:r>
              <a:rPr dirty="0" baseline="27777" sz="1050" spc="-97">
                <a:latin typeface="Verdana"/>
                <a:cs typeface="Verdana"/>
              </a:rPr>
              <a:t>2</a:t>
            </a:r>
            <a:r>
              <a:rPr dirty="0" baseline="27777" sz="1050" spc="-112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endParaRPr sz="1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dirty="0" sz="1000" spc="-110">
                <a:latin typeface="Tahoma"/>
                <a:cs typeface="Tahoma"/>
              </a:rPr>
              <a:t>2</a:t>
            </a:r>
            <a:r>
              <a:rPr dirty="0" sz="1000" spc="-110" b="0" i="1">
                <a:latin typeface="Bookman Old Style"/>
                <a:cs typeface="Bookman Old Style"/>
              </a:rPr>
              <a:t>by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50" b="0" i="1">
                <a:latin typeface="Bookman Old Style"/>
                <a:cs typeface="Bookman Old Style"/>
              </a:rPr>
              <a:t>c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5">
                <a:latin typeface="Times New Roman"/>
                <a:cs typeface="Times New Roman"/>
              </a:rPr>
              <a:t>where </a:t>
            </a:r>
            <a:r>
              <a:rPr dirty="0" sz="1000" spc="-50" b="0" i="1">
                <a:latin typeface="Bookman Old Style"/>
                <a:cs typeface="Bookman Old Style"/>
              </a:rPr>
              <a:t>c </a:t>
            </a:r>
            <a:r>
              <a:rPr dirty="0" sz="1000" spc="170" b="0" i="1">
                <a:latin typeface="Bookman Old Style"/>
                <a:cs typeface="Bookman Old Style"/>
              </a:rPr>
              <a:t>&gt;</a:t>
            </a:r>
            <a:r>
              <a:rPr dirty="0" sz="1000" spc="-130" b="0" i="1">
                <a:latin typeface="Bookman Old Style"/>
                <a:cs typeface="Bookman Old Style"/>
              </a:rPr>
              <a:t>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5">
                <a:latin typeface="Times New Roman"/>
                <a:cs typeface="Times New Roman"/>
              </a:rPr>
              <a:t>is fixed, </a:t>
            </a:r>
            <a:r>
              <a:rPr dirty="0" sz="1000" spc="-95" b="0" i="1">
                <a:latin typeface="Bookman Old Style"/>
                <a:cs typeface="Bookman Old Style"/>
              </a:rPr>
              <a:t>a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-175" b="0" i="1">
                <a:latin typeface="Bookman Old Style"/>
                <a:cs typeface="Bookman Old Style"/>
              </a:rPr>
              <a:t>b  </a:t>
            </a:r>
            <a:r>
              <a:rPr dirty="0" sz="1000" spc="-5">
                <a:latin typeface="Times New Roman"/>
                <a:cs typeface="Times New Roman"/>
              </a:rPr>
              <a:t>are the parameters.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74" name="object 574"/>
          <p:cNvSpPr txBox="1"/>
          <p:nvPr/>
        </p:nvSpPr>
        <p:spPr>
          <a:xfrm>
            <a:off x="1267466" y="8339370"/>
            <a:ext cx="505460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(a)</a:t>
            </a:r>
            <a:r>
              <a:rPr dirty="0" sz="1000" spc="1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Show</a:t>
            </a:r>
            <a:r>
              <a:rPr dirty="0" sz="1000" spc="1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135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Lucida Sans Unicode"/>
                <a:cs typeface="Lucida Sans Unicode"/>
              </a:rPr>
              <a:t>P</a:t>
            </a:r>
            <a:r>
              <a:rPr dirty="0" baseline="-11904" sz="1050" spc="67">
                <a:latin typeface="Verdana"/>
                <a:cs typeface="Verdana"/>
              </a:rPr>
              <a:t>1</a:t>
            </a:r>
            <a:r>
              <a:rPr dirty="0" baseline="-11904" sz="1050" spc="307">
                <a:latin typeface="Verdana"/>
                <a:cs typeface="Verdan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consists</a:t>
            </a:r>
            <a:r>
              <a:rPr dirty="0" sz="1000" spc="1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1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non-intersecting</a:t>
            </a:r>
            <a:r>
              <a:rPr dirty="0" sz="1000" spc="10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circles,</a:t>
            </a:r>
            <a:r>
              <a:rPr dirty="0" sz="1000" spc="17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13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Lucida Sans Unicode"/>
                <a:cs typeface="Lucida Sans Unicode"/>
              </a:rPr>
              <a:t>P</a:t>
            </a:r>
            <a:r>
              <a:rPr dirty="0" baseline="-11904" sz="1050" spc="67">
                <a:latin typeface="Verdana"/>
                <a:cs typeface="Verdana"/>
              </a:rPr>
              <a:t>2</a:t>
            </a:r>
            <a:r>
              <a:rPr dirty="0" baseline="-11904" sz="1050" spc="307">
                <a:latin typeface="Verdana"/>
                <a:cs typeface="Verdan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consists</a:t>
            </a:r>
            <a:r>
              <a:rPr dirty="0" sz="1000" spc="1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1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intersecting</a:t>
            </a:r>
            <a:r>
              <a:rPr dirty="0" sz="1000" spc="1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circles</a:t>
            </a:r>
            <a:r>
              <a:rPr dirty="0" sz="1000" spc="1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all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75" name="object 575"/>
          <p:cNvSpPr txBox="1"/>
          <p:nvPr/>
        </p:nvSpPr>
        <p:spPr>
          <a:xfrm>
            <a:off x="1267463" y="8520728"/>
            <a:ext cx="3333750" cy="476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passing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-5">
                <a:latin typeface="Times New Roman"/>
                <a:cs typeface="Times New Roman"/>
              </a:rPr>
              <a:t>the points </a:t>
            </a:r>
            <a:r>
              <a:rPr dirty="0" sz="1000" spc="-15">
                <a:latin typeface="Tahoma"/>
                <a:cs typeface="Tahoma"/>
              </a:rPr>
              <a:t>(</a:t>
            </a:r>
            <a:r>
              <a:rPr dirty="0" sz="1000" spc="-15">
                <a:latin typeface="Lucida Sans Unicode"/>
                <a:cs typeface="Lucida Sans Unicode"/>
              </a:rPr>
              <a:t>±</a:t>
            </a:r>
            <a:r>
              <a:rPr dirty="0" baseline="38888" sz="1500" spc="-22">
                <a:latin typeface="Lucida Sans Unicode"/>
                <a:cs typeface="Lucida Sans Unicode"/>
              </a:rPr>
              <a:t>√</a:t>
            </a:r>
            <a:r>
              <a:rPr dirty="0" sz="1000" spc="-15" b="0" i="1">
                <a:latin typeface="Bookman Old Style"/>
                <a:cs typeface="Bookman Old Style"/>
              </a:rPr>
              <a:t>c,</a:t>
            </a:r>
            <a:r>
              <a:rPr dirty="0" sz="1000" spc="-220" b="0" i="1">
                <a:latin typeface="Bookman Old Style"/>
                <a:cs typeface="Bookman Old Style"/>
              </a:rPr>
              <a:t> </a:t>
            </a:r>
            <a:r>
              <a:rPr dirty="0" sz="1000" spc="-15">
                <a:latin typeface="Tahoma"/>
                <a:cs typeface="Tahoma"/>
              </a:rPr>
              <a:t>0)</a:t>
            </a:r>
            <a:r>
              <a:rPr dirty="0" sz="1000" spc="-1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1000">
                <a:latin typeface="Times New Roman"/>
                <a:cs typeface="Times New Roman"/>
              </a:rPr>
              <a:t>(b) </a:t>
            </a:r>
            <a:r>
              <a:rPr dirty="0" sz="1000" spc="-10">
                <a:latin typeface="Times New Roman"/>
                <a:cs typeface="Times New Roman"/>
              </a:rPr>
              <a:t>Show </a:t>
            </a:r>
            <a:r>
              <a:rPr dirty="0" sz="1000" spc="-5">
                <a:latin typeface="Times New Roman"/>
                <a:cs typeface="Times New Roman"/>
              </a:rPr>
              <a:t>that each circle in </a:t>
            </a:r>
            <a:r>
              <a:rPr dirty="0" sz="1000" spc="45">
                <a:latin typeface="Lucida Sans Unicode"/>
                <a:cs typeface="Lucida Sans Unicode"/>
              </a:rPr>
              <a:t>P</a:t>
            </a:r>
            <a:r>
              <a:rPr dirty="0" baseline="-11904" sz="1050" spc="67">
                <a:latin typeface="Verdana"/>
                <a:cs typeface="Verdana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>
                <a:latin typeface="Times New Roman"/>
                <a:cs typeface="Times New Roman"/>
              </a:rPr>
              <a:t>orthogonal </a:t>
            </a:r>
            <a:r>
              <a:rPr dirty="0" sz="1000" spc="-5">
                <a:latin typeface="Times New Roman"/>
                <a:cs typeface="Times New Roman"/>
              </a:rPr>
              <a:t>to each circle in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Lucida Sans Unicode"/>
                <a:cs typeface="Lucida Sans Unicode"/>
              </a:rPr>
              <a:t>P</a:t>
            </a:r>
            <a:r>
              <a:rPr dirty="0" baseline="-11904" sz="1050" spc="67">
                <a:latin typeface="Verdana"/>
                <a:cs typeface="Verdana"/>
              </a:rPr>
              <a:t>2</a:t>
            </a:r>
            <a:r>
              <a:rPr dirty="0" sz="1000" spc="4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70167" y="76200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6</a:t>
            </a:r>
            <a:r>
              <a:rPr dirty="0" sz="1000" spc="-5">
                <a:latin typeface="Times New Roman"/>
                <a:cs typeface="Times New Roman"/>
              </a:rPr>
              <a:t>5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7460" y="762000"/>
            <a:ext cx="2861310" cy="1520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7.4. 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ORTHOCENTRE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spc="10" b="1">
                <a:latin typeface="Times New Roman"/>
                <a:cs typeface="Times New Roman"/>
              </a:rPr>
              <a:t>7.4    </a:t>
            </a:r>
            <a:r>
              <a:rPr dirty="0" sz="1400" spc="15" b="1">
                <a:latin typeface="Times New Roman"/>
                <a:cs typeface="Times New Roman"/>
              </a:rPr>
              <a:t>The</a:t>
            </a:r>
            <a:r>
              <a:rPr dirty="0" sz="1400" spc="-90" b="1">
                <a:latin typeface="Times New Roman"/>
                <a:cs typeface="Times New Roman"/>
              </a:rPr>
              <a:t> </a:t>
            </a:r>
            <a:r>
              <a:rPr dirty="0" sz="1400" spc="10" b="1">
                <a:latin typeface="Times New Roman"/>
                <a:cs typeface="Times New Roman"/>
              </a:rPr>
              <a:t>orthocentre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700"/>
              </a:lnSpc>
              <a:spcBef>
                <a:spcPts val="1290"/>
              </a:spcBef>
            </a:pPr>
            <a:r>
              <a:rPr dirty="0" sz="1000" spc="-5" b="1">
                <a:latin typeface="Times New Roman"/>
                <a:cs typeface="Times New Roman"/>
              </a:rPr>
              <a:t>Theorem </a:t>
            </a:r>
            <a:r>
              <a:rPr dirty="0" sz="1000" b="1">
                <a:latin typeface="Times New Roman"/>
                <a:cs typeface="Times New Roman"/>
              </a:rPr>
              <a:t>7.9 </a:t>
            </a:r>
            <a:r>
              <a:rPr dirty="0" sz="1000" spc="-5" i="1">
                <a:latin typeface="Times New Roman"/>
                <a:cs typeface="Times New Roman"/>
              </a:rPr>
              <a:t>Let </a:t>
            </a:r>
            <a:r>
              <a:rPr dirty="0" sz="1000" spc="40" b="0" i="1">
                <a:latin typeface="Bookman Old Style"/>
                <a:cs typeface="Bookman Old Style"/>
              </a:rPr>
              <a:t>AD, </a:t>
            </a:r>
            <a:r>
              <a:rPr dirty="0" sz="1000" spc="65" b="0" i="1">
                <a:latin typeface="Bookman Old Style"/>
                <a:cs typeface="Bookman Old Style"/>
              </a:rPr>
              <a:t>BE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35" b="0" i="1">
                <a:latin typeface="Bookman Old Style"/>
                <a:cs typeface="Bookman Old Style"/>
              </a:rPr>
              <a:t>CF </a:t>
            </a:r>
            <a:r>
              <a:rPr dirty="0" sz="1000" i="1">
                <a:latin typeface="Times New Roman"/>
                <a:cs typeface="Times New Roman"/>
              </a:rPr>
              <a:t>be </a:t>
            </a:r>
            <a:r>
              <a:rPr dirty="0" sz="1000" spc="-5" i="1">
                <a:latin typeface="Times New Roman"/>
                <a:cs typeface="Times New Roman"/>
              </a:rPr>
              <a:t>the altitudes </a:t>
            </a:r>
            <a:r>
              <a:rPr dirty="0" sz="1000" i="1">
                <a:latin typeface="Times New Roman"/>
                <a:cs typeface="Times New Roman"/>
              </a:rPr>
              <a:t>of  </a:t>
            </a:r>
            <a:r>
              <a:rPr dirty="0" sz="1000" spc="-5" i="1">
                <a:latin typeface="Times New Roman"/>
                <a:cs typeface="Times New Roman"/>
              </a:rPr>
              <a:t>the triangle </a:t>
            </a:r>
            <a:r>
              <a:rPr dirty="0" sz="1000" spc="40" b="0" i="1">
                <a:latin typeface="Bookman Old Style"/>
                <a:cs typeface="Bookman Old Style"/>
              </a:rPr>
              <a:t>ABC</a:t>
            </a:r>
            <a:r>
              <a:rPr dirty="0" sz="1000" spc="40" i="1">
                <a:latin typeface="Times New Roman"/>
                <a:cs typeface="Times New Roman"/>
              </a:rPr>
              <a:t>. </a:t>
            </a:r>
            <a:r>
              <a:rPr dirty="0" sz="1000" spc="-5" i="1">
                <a:latin typeface="Times New Roman"/>
                <a:cs typeface="Times New Roman"/>
              </a:rPr>
              <a:t>The </a:t>
            </a:r>
            <a:r>
              <a:rPr dirty="0" sz="1000" spc="-10" i="1">
                <a:latin typeface="Times New Roman"/>
                <a:cs typeface="Times New Roman"/>
              </a:rPr>
              <a:t>circle with </a:t>
            </a:r>
            <a:r>
              <a:rPr dirty="0" sz="1000" spc="-5" i="1">
                <a:latin typeface="Times New Roman"/>
                <a:cs typeface="Times New Roman"/>
              </a:rPr>
              <a:t>diameter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 i="1">
                <a:latin typeface="Times New Roman"/>
                <a:cs typeface="Times New Roman"/>
              </a:rPr>
              <a:t>passes  </a:t>
            </a:r>
            <a:r>
              <a:rPr dirty="0" sz="1000" spc="-10" i="1">
                <a:latin typeface="Times New Roman"/>
                <a:cs typeface="Times New Roman"/>
              </a:rPr>
              <a:t>through</a:t>
            </a:r>
            <a:r>
              <a:rPr dirty="0" sz="1000" spc="-25" i="1">
                <a:latin typeface="Times New Roman"/>
                <a:cs typeface="Times New Roman"/>
              </a:rPr>
              <a:t> </a:t>
            </a:r>
            <a:r>
              <a:rPr dirty="0" sz="1000" spc="80" b="0" i="1">
                <a:latin typeface="Bookman Old Style"/>
                <a:cs typeface="Bookman Old Style"/>
              </a:rPr>
              <a:t>D</a:t>
            </a:r>
            <a:r>
              <a:rPr dirty="0" sz="1000" spc="-25" b="0" i="1">
                <a:latin typeface="Bookman Old Style"/>
                <a:cs typeface="Bookman Old Style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and</a:t>
            </a:r>
            <a:r>
              <a:rPr dirty="0" sz="1000" spc="-25" i="1">
                <a:latin typeface="Times New Roman"/>
                <a:cs typeface="Times New Roman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E</a:t>
            </a:r>
            <a:r>
              <a:rPr dirty="0" sz="1000" spc="50" i="1">
                <a:latin typeface="Times New Roman"/>
                <a:cs typeface="Times New Roman"/>
              </a:rPr>
              <a:t>.</a:t>
            </a:r>
            <a:r>
              <a:rPr dirty="0" sz="1000" spc="4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Hence</a:t>
            </a:r>
            <a:r>
              <a:rPr dirty="0" sz="1000" spc="-15" i="1">
                <a:latin typeface="Times New Roman"/>
                <a:cs typeface="Times New Roman"/>
              </a:rPr>
              <a:t> </a:t>
            </a:r>
            <a:r>
              <a:rPr dirty="0" sz="1000" spc="75" b="0" i="1">
                <a:latin typeface="Bookman Old Style"/>
                <a:cs typeface="Bookman Old Style"/>
              </a:rPr>
              <a:t>HA</a:t>
            </a:r>
            <a:r>
              <a:rPr dirty="0" sz="1000" spc="-95" b="0" i="1">
                <a:latin typeface="Bookman Old Style"/>
                <a:cs typeface="Bookman Old Style"/>
              </a:rPr>
              <a:t>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95" b="0" i="1">
                <a:latin typeface="Bookman Old Style"/>
                <a:cs typeface="Bookman Old Style"/>
              </a:rPr>
              <a:t>HD</a:t>
            </a:r>
            <a:r>
              <a:rPr dirty="0" sz="1000" spc="-1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70" b="0" i="1">
                <a:latin typeface="Bookman Old Style"/>
                <a:cs typeface="Bookman Old Style"/>
              </a:rPr>
              <a:t>HB</a:t>
            </a:r>
            <a:r>
              <a:rPr dirty="0" sz="1000" spc="-40" b="0" i="1">
                <a:latin typeface="Bookman Old Style"/>
                <a:cs typeface="Bookman Old Style"/>
              </a:rPr>
              <a:t>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70" b="0" i="1">
                <a:latin typeface="Bookman Old Style"/>
                <a:cs typeface="Bookman Old Style"/>
              </a:rPr>
              <a:t>HE</a:t>
            </a:r>
            <a:r>
              <a:rPr dirty="0" sz="1000" spc="70" i="1">
                <a:latin typeface="Times New Roman"/>
                <a:cs typeface="Times New Roman"/>
              </a:rPr>
              <a:t>.</a:t>
            </a:r>
            <a:r>
              <a:rPr dirty="0" sz="1000" spc="4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Sim-  </a:t>
            </a:r>
            <a:r>
              <a:rPr dirty="0" sz="1000" spc="-15" i="1">
                <a:latin typeface="Times New Roman"/>
                <a:cs typeface="Times New Roman"/>
              </a:rPr>
              <a:t>ilarly,</a:t>
            </a:r>
            <a:r>
              <a:rPr dirty="0" sz="1000" spc="-5" i="1">
                <a:latin typeface="Times New Roman"/>
                <a:cs typeface="Times New Roman"/>
              </a:rPr>
              <a:t> </a:t>
            </a:r>
            <a:r>
              <a:rPr dirty="0" sz="1000" spc="70" b="0" i="1">
                <a:latin typeface="Bookman Old Style"/>
                <a:cs typeface="Bookman Old Style"/>
              </a:rPr>
              <a:t>HB</a:t>
            </a:r>
            <a:r>
              <a:rPr dirty="0" sz="1000" spc="-45" b="0" i="1">
                <a:latin typeface="Bookman Old Style"/>
                <a:cs typeface="Bookman Old Style"/>
              </a:rPr>
              <a:t>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80" b="0" i="1">
                <a:latin typeface="Bookman Old Style"/>
                <a:cs typeface="Bookman Old Style"/>
              </a:rPr>
              <a:t>HE</a:t>
            </a:r>
            <a:r>
              <a:rPr dirty="0" sz="1000" spc="2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55">
                <a:latin typeface="Tahoma"/>
                <a:cs typeface="Tahoma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HC</a:t>
            </a:r>
            <a:r>
              <a:rPr dirty="0" sz="1000" spc="-15" b="0" i="1">
                <a:latin typeface="Bookman Old Style"/>
                <a:cs typeface="Bookman Old Style"/>
              </a:rPr>
              <a:t>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110">
                <a:latin typeface="Lucida Sans Unicode"/>
                <a:cs typeface="Lucida Sans Unicode"/>
              </a:rPr>
              <a:t> </a:t>
            </a:r>
            <a:r>
              <a:rPr dirty="0" sz="1000" spc="60" b="0" i="1">
                <a:latin typeface="Bookman Old Style"/>
                <a:cs typeface="Bookman Old Style"/>
              </a:rPr>
              <a:t>HF</a:t>
            </a:r>
            <a:r>
              <a:rPr dirty="0" sz="1000" spc="-170" b="0" i="1">
                <a:latin typeface="Bookman Old Style"/>
                <a:cs typeface="Bookman Old Style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13624" y="23586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92228" y="22306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28217" y="21650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96214" y="21330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70308" y="21087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27634" y="20645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62105" y="20005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98094" y="19364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66091" y="19029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34088" y="18709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65508" y="18039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12294" y="175666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31525" y="191973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99517" y="198374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617224" y="2146806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44070" y="2337306"/>
            <a:ext cx="10604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33404" y="2309877"/>
            <a:ext cx="939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51690" y="2277874"/>
            <a:ext cx="1047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68454" y="2268726"/>
            <a:ext cx="1016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9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583693" y="2241298"/>
            <a:ext cx="1092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22222" sz="750" spc="-14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598934" y="2181860"/>
            <a:ext cx="15811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  </a:t>
            </a:r>
            <a:r>
              <a:rPr dirty="0" sz="500" spc="-1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633988" y="2143760"/>
            <a:ext cx="1549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27777" sz="750" spc="-67">
                <a:latin typeface="Verdana"/>
                <a:cs typeface="Verdana"/>
              </a:rPr>
              <a:t>.  </a:t>
            </a:r>
            <a:r>
              <a:rPr dirty="0" baseline="27777" sz="7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649227" y="2111757"/>
            <a:ext cx="1714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27777" sz="750" spc="-52">
                <a:latin typeface="Verdana"/>
                <a:cs typeface="Verdana"/>
              </a:rPr>
              <a:t>.  </a:t>
            </a:r>
            <a:r>
              <a:rPr dirty="0" baseline="27777" sz="750" spc="14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06196" y="20751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38204" y="20431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870207" y="20111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171956" y="17094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207010" y="1674366"/>
            <a:ext cx="11239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975365" y="1459483"/>
            <a:ext cx="971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960125" y="1486897"/>
            <a:ext cx="1333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943357" y="1523465"/>
            <a:ext cx="1930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27777" sz="750" spc="-5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928117" y="1563117"/>
            <a:ext cx="2476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33333" sz="750" spc="-67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  </a:t>
            </a:r>
            <a:r>
              <a:rPr dirty="0" baseline="5555" sz="750" spc="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909830" y="1593543"/>
            <a:ext cx="2952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5904" algn="l"/>
              </a:tabLst>
            </a:pP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>
                <a:latin typeface="Verdana"/>
                <a:cs typeface="Verdana"/>
              </a:rPr>
              <a:t> </a:t>
            </a:r>
            <a:r>
              <a:rPr dirty="0" baseline="27777" sz="750" spc="-2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877828" y="1648460"/>
            <a:ext cx="16256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.  </a:t>
            </a:r>
            <a:r>
              <a:rPr dirty="0" baseline="22222" sz="750" spc="37">
                <a:latin typeface="Verdana"/>
                <a:cs typeface="Verdana"/>
              </a:rPr>
              <a:t> </a:t>
            </a:r>
            <a:r>
              <a:rPr dirty="0" baseline="-16666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845825" y="1712466"/>
            <a:ext cx="1943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.    </a:t>
            </a:r>
            <a:r>
              <a:rPr dirty="0" baseline="22222" sz="750" spc="-7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989076" y="17353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989076" y="1742947"/>
            <a:ext cx="35877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>
                <a:latin typeface="Verdana"/>
                <a:cs typeface="Verdana"/>
              </a:rPr>
              <a:t>     </a:t>
            </a:r>
            <a:r>
              <a:rPr dirty="0" baseline="-27777" sz="750" spc="-10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989076" y="1781047"/>
            <a:ext cx="3987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0045" algn="l"/>
              </a:tabLst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   </a:t>
            </a:r>
            <a:r>
              <a:rPr dirty="0" baseline="-22222" sz="750" spc="-4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681230" y="2020317"/>
            <a:ext cx="3587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664467" y="2050798"/>
            <a:ext cx="37592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7185" algn="l"/>
              </a:tabLst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989076" y="20857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989076" y="21208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989076" y="21558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989076" y="217113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989076" y="2192466"/>
            <a:ext cx="514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989076" y="22427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812036" y="2335758"/>
            <a:ext cx="1289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157">
                <a:latin typeface="Verdana"/>
                <a:cs typeface="Verdana"/>
              </a:rPr>
              <a:t>.</a:t>
            </a:r>
            <a:r>
              <a:rPr dirty="0" baseline="22222" sz="750" spc="-157">
                <a:latin typeface="Verdana"/>
                <a:cs typeface="Verdana"/>
              </a:rPr>
              <a:t>.</a:t>
            </a:r>
            <a:r>
              <a:rPr dirty="0" baseline="16666" sz="750" spc="-157">
                <a:latin typeface="Verdana"/>
                <a:cs typeface="Verdana"/>
              </a:rPr>
              <a:t>.</a:t>
            </a:r>
            <a:r>
              <a:rPr dirty="0" baseline="11111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27777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22222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749553" y="2286992"/>
            <a:ext cx="15811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 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680973" y="2251938"/>
            <a:ext cx="19431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  </a:t>
            </a:r>
            <a:r>
              <a:rPr dirty="0" baseline="-11111" sz="75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554484" y="2181835"/>
            <a:ext cx="173355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baseline="-33333" sz="750" spc="-89">
                <a:latin typeface="Verdana"/>
                <a:cs typeface="Verdana"/>
              </a:rPr>
              <a:t>.</a:t>
            </a:r>
            <a:r>
              <a:rPr dirty="0" baseline="-44444" sz="750" spc="-89">
                <a:latin typeface="Verdana"/>
                <a:cs typeface="Verdana"/>
              </a:rPr>
              <a:t>.</a:t>
            </a:r>
            <a:r>
              <a:rPr dirty="0" baseline="-50000" sz="750" spc="-89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485904" y="2155929"/>
            <a:ext cx="10604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423416" y="2123921"/>
            <a:ext cx="10477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354836" y="2088872"/>
            <a:ext cx="10604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304547" y="2058392"/>
            <a:ext cx="9207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228347" y="2040101"/>
            <a:ext cx="4184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9730" algn="l"/>
              </a:tabLst>
            </a:pP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714757" y="1953235"/>
            <a:ext cx="555625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3045" algn="l"/>
              </a:tabLst>
            </a:pP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	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-22222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-16666" sz="750" spc="-179">
                <a:latin typeface="Verdana"/>
                <a:cs typeface="Verdana"/>
              </a:rPr>
              <a:t>.          </a:t>
            </a:r>
            <a:r>
              <a:rPr dirty="0" baseline="-16666" sz="750" spc="-157">
                <a:latin typeface="Verdana"/>
                <a:cs typeface="Verdana"/>
              </a:rPr>
              <a:t> 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baseline="-33333" sz="750" spc="-89">
                <a:latin typeface="Verdana"/>
                <a:cs typeface="Verdana"/>
              </a:rPr>
              <a:t>..</a:t>
            </a:r>
            <a:r>
              <a:rPr dirty="0" baseline="-44444" sz="750" spc="-89">
                <a:latin typeface="Verdana"/>
                <a:cs typeface="Verdana"/>
              </a:rPr>
              <a:t>.</a:t>
            </a:r>
            <a:r>
              <a:rPr dirty="0" baseline="-50000" sz="750" spc="-89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967744" y="1930375"/>
            <a:ext cx="17589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3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50">
                <a:latin typeface="Verdana"/>
                <a:cs typeface="Verdana"/>
              </a:rPr>
              <a:t> 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815344" y="1846555"/>
            <a:ext cx="6438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05155" algn="l"/>
              </a:tabLst>
            </a:pP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27777" sz="750" spc="-120">
                <a:latin typeface="Verdana"/>
                <a:cs typeface="Verdana"/>
              </a:rPr>
              <a:t>.</a:t>
            </a:r>
            <a:r>
              <a:rPr dirty="0" baseline="22222" sz="750" spc="37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  </a:t>
            </a:r>
            <a:r>
              <a:rPr dirty="0" sz="500" spc="-1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 </a:t>
            </a:r>
            <a:r>
              <a:rPr dirty="0" baseline="5555" sz="750" spc="104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963316" y="2343374"/>
            <a:ext cx="13970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7">
                <a:latin typeface="Verdana"/>
                <a:cs typeface="Verdana"/>
              </a:rPr>
              <a:t>.</a:t>
            </a:r>
            <a:r>
              <a:rPr dirty="0" baseline="-5555" sz="750" spc="-127">
                <a:latin typeface="Verdana"/>
                <a:cs typeface="Verdana"/>
              </a:rPr>
              <a:t>.</a:t>
            </a:r>
            <a:r>
              <a:rPr dirty="0" baseline="22222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</a:t>
            </a:r>
            <a:r>
              <a:rPr dirty="0" sz="500" spc="-6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989076" y="2297658"/>
            <a:ext cx="11366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-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999733" y="2306801"/>
            <a:ext cx="10287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16666" sz="750" spc="-12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862588" y="1680464"/>
            <a:ext cx="4216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9245" algn="l"/>
              </a:tabLst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	</a:t>
            </a:r>
            <a:r>
              <a:rPr dirty="0" baseline="38888" sz="750" spc="22">
                <a:latin typeface="Verdana"/>
                <a:cs typeface="Verdana"/>
              </a:rPr>
              <a:t>.</a:t>
            </a:r>
            <a:r>
              <a:rPr dirty="0" baseline="38888" sz="750" spc="-179">
                <a:latin typeface="Verdana"/>
                <a:cs typeface="Verdana"/>
              </a:rPr>
              <a:t> </a:t>
            </a:r>
            <a:r>
              <a:rPr dirty="0" baseline="33333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746764" y="1887726"/>
            <a:ext cx="28448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  </a:t>
            </a:r>
            <a:r>
              <a:rPr dirty="0" baseline="5555" sz="750" spc="22">
                <a:latin typeface="Verdana"/>
                <a:cs typeface="Verdana"/>
              </a:rPr>
              <a:t>.    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762005" y="1816075"/>
            <a:ext cx="320675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118745">
              <a:lnSpc>
                <a:spcPts val="43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430"/>
              </a:lnSpc>
            </a:pPr>
            <a:r>
              <a:rPr dirty="0" baseline="-27777" sz="750" spc="-6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baseline="27777" sz="750" spc="-60">
                <a:latin typeface="Verdana"/>
                <a:cs typeface="Verdana"/>
              </a:rPr>
              <a:t>. </a:t>
            </a:r>
            <a:r>
              <a:rPr dirty="0" sz="500" spc="-75">
                <a:latin typeface="Verdana"/>
                <a:cs typeface="Verdana"/>
              </a:rPr>
              <a:t>..  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1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963171" y="1360909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80" i="1">
                <a:latin typeface="Mathcad UniMath"/>
                <a:cs typeface="Mathcad UniMath"/>
              </a:rPr>
              <a:t>A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908050" y="2358618"/>
            <a:ext cx="124460" cy="189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65"/>
              </a:lnSpc>
            </a:pP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38100">
              <a:lnSpc>
                <a:spcPts val="805"/>
              </a:lnSpc>
            </a:pPr>
            <a:r>
              <a:rPr dirty="0" sz="700" spc="25" i="1">
                <a:latin typeface="Mathcad UniMath"/>
                <a:cs typeface="Mathcad UniMath"/>
              </a:rPr>
              <a:t>C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454154" y="2426181"/>
            <a:ext cx="61277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16890" algn="l"/>
              </a:tabLst>
            </a:pPr>
            <a:r>
              <a:rPr dirty="0" sz="700" spc="60" i="1">
                <a:latin typeface="Mathcad UniMath"/>
                <a:cs typeface="Mathcad UniMath"/>
              </a:rPr>
              <a:t>B</a:t>
            </a:r>
            <a:r>
              <a:rPr dirty="0" sz="700" spc="60" i="1">
                <a:latin typeface="Mathcad UniMath"/>
                <a:cs typeface="Mathcad UniMath"/>
              </a:rPr>
              <a:t>	</a:t>
            </a:r>
            <a:r>
              <a:rPr dirty="0" sz="700" spc="90" i="1">
                <a:latin typeface="Mathcad UniMath"/>
                <a:cs typeface="Mathcad UniMath"/>
              </a:rPr>
              <a:t>D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893067" y="1612369"/>
            <a:ext cx="4413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1940" algn="l"/>
              </a:tabLst>
            </a:pPr>
            <a:r>
              <a:rPr dirty="0" baseline="16666" sz="750" spc="-135">
                <a:latin typeface="Verdana"/>
                <a:cs typeface="Verdana"/>
              </a:rPr>
              <a:t>.</a:t>
            </a:r>
            <a:r>
              <a:rPr dirty="0" baseline="38888" sz="750" spc="22">
                <a:latin typeface="Verdana"/>
                <a:cs typeface="Verdana"/>
              </a:rPr>
              <a:t>.</a:t>
            </a:r>
            <a:r>
              <a:rPr dirty="0" baseline="38888" sz="750">
                <a:latin typeface="Verdana"/>
                <a:cs typeface="Verdana"/>
              </a:rPr>
              <a:t>  </a:t>
            </a:r>
            <a:r>
              <a:rPr dirty="0" baseline="38888" sz="750" spc="-104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33333" sz="750" spc="-247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 </a:t>
            </a:r>
            <a:r>
              <a:rPr dirty="0" sz="700" spc="60" i="1">
                <a:latin typeface="Mathcad UniMath"/>
                <a:cs typeface="Mathcad UniMath"/>
              </a:rPr>
              <a:t>E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737616" y="1699260"/>
            <a:ext cx="15303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1746" sz="1050" spc="22" i="1">
                <a:latin typeface="Mathcad UniMath"/>
                <a:cs typeface="Mathcad UniMath"/>
              </a:rPr>
              <a:t>F</a:t>
            </a:r>
            <a:r>
              <a:rPr dirty="0" baseline="-31746" sz="1050" spc="-82" i="1">
                <a:latin typeface="Mathcad UniMath"/>
                <a:cs typeface="Mathcad UniMath"/>
              </a:rPr>
              <a:t> 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970790" y="1885187"/>
            <a:ext cx="182880" cy="184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..</a:t>
            </a:r>
            <a:r>
              <a:rPr dirty="0" sz="700" spc="-80">
                <a:latin typeface="Arial"/>
                <a:cs typeface="Arial"/>
              </a:rPr>
              <a:t>•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3968" sz="1050" spc="-120" i="1">
                <a:latin typeface="Mathcad UniMath"/>
                <a:cs typeface="Mathcad UniMath"/>
              </a:rPr>
              <a:t>H</a:t>
            </a:r>
            <a:endParaRPr baseline="3968" sz="1050">
              <a:latin typeface="Mathcad UniMath"/>
              <a:cs typeface="Mathcad UniMath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267468" y="2575535"/>
            <a:ext cx="5056505" cy="3820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852805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10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7.19</a:t>
            </a:r>
            <a:endParaRPr sz="1000">
              <a:latin typeface="Times New Roman"/>
              <a:cs typeface="Times New Roman"/>
            </a:endParaRPr>
          </a:p>
          <a:p>
            <a:pPr algn="just" marL="12700" marR="6350">
              <a:lnSpc>
                <a:spcPct val="119500"/>
              </a:lnSpc>
              <a:spcBef>
                <a:spcPts val="535"/>
              </a:spcBef>
            </a:pPr>
            <a:r>
              <a:rPr dirty="0" sz="1000" spc="-5" b="1">
                <a:latin typeface="Times New Roman"/>
                <a:cs typeface="Times New Roman"/>
              </a:rPr>
              <a:t>Theorem </a:t>
            </a:r>
            <a:r>
              <a:rPr dirty="0" sz="1000" b="1">
                <a:latin typeface="Times New Roman"/>
                <a:cs typeface="Times New Roman"/>
              </a:rPr>
              <a:t>7.10 </a:t>
            </a:r>
            <a:r>
              <a:rPr dirty="0" sz="1000" spc="-5" i="1">
                <a:latin typeface="Times New Roman"/>
                <a:cs typeface="Times New Roman"/>
              </a:rPr>
              <a:t>If </a:t>
            </a:r>
            <a:r>
              <a:rPr dirty="0" sz="1000" spc="60" b="0" i="1">
                <a:latin typeface="Bookman Old Style"/>
                <a:cs typeface="Bookman Old Style"/>
              </a:rPr>
              <a:t>X, </a:t>
            </a:r>
            <a:r>
              <a:rPr dirty="0" sz="1000" spc="-30" b="0" i="1">
                <a:latin typeface="Bookman Old Style"/>
                <a:cs typeface="Bookman Old Style"/>
              </a:rPr>
              <a:t>Y, </a:t>
            </a:r>
            <a:r>
              <a:rPr dirty="0" sz="1000" spc="95" b="0" i="1">
                <a:latin typeface="Bookman Old Style"/>
                <a:cs typeface="Bookman Old Style"/>
              </a:rPr>
              <a:t>Z </a:t>
            </a:r>
            <a:r>
              <a:rPr dirty="0" sz="1000" spc="-15" i="1">
                <a:latin typeface="Times New Roman"/>
                <a:cs typeface="Times New Roman"/>
              </a:rPr>
              <a:t>are </a:t>
            </a:r>
            <a:r>
              <a:rPr dirty="0" sz="1000" i="1">
                <a:latin typeface="Times New Roman"/>
                <a:cs typeface="Times New Roman"/>
              </a:rPr>
              <a:t>any </a:t>
            </a:r>
            <a:r>
              <a:rPr dirty="0" sz="1000" spc="-5" i="1">
                <a:latin typeface="Times New Roman"/>
                <a:cs typeface="Times New Roman"/>
              </a:rPr>
              <a:t>points </a:t>
            </a:r>
            <a:r>
              <a:rPr dirty="0" sz="1000" i="1">
                <a:latin typeface="Times New Roman"/>
                <a:cs typeface="Times New Roman"/>
              </a:rPr>
              <a:t>on </a:t>
            </a:r>
            <a:r>
              <a:rPr dirty="0" sz="1000" spc="-5" i="1">
                <a:latin typeface="Times New Roman"/>
                <a:cs typeface="Times New Roman"/>
              </a:rPr>
              <a:t>the </a:t>
            </a:r>
            <a:r>
              <a:rPr dirty="0" sz="1000" spc="-10" i="1">
                <a:latin typeface="Times New Roman"/>
                <a:cs typeface="Times New Roman"/>
              </a:rPr>
              <a:t>respective </a:t>
            </a:r>
            <a:r>
              <a:rPr dirty="0" sz="1000" spc="-5" i="1">
                <a:latin typeface="Times New Roman"/>
                <a:cs typeface="Times New Roman"/>
              </a:rPr>
              <a:t>sides </a:t>
            </a:r>
            <a:r>
              <a:rPr dirty="0" sz="1000" spc="15" b="0" i="1">
                <a:latin typeface="Bookman Old Style"/>
                <a:cs typeface="Bookman Old Style"/>
              </a:rPr>
              <a:t>BC, </a:t>
            </a:r>
            <a:r>
              <a:rPr dirty="0" sz="1000" spc="20" b="0" i="1">
                <a:latin typeface="Bookman Old Style"/>
                <a:cs typeface="Bookman Old Style"/>
              </a:rPr>
              <a:t>CA,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-5" i="1">
                <a:latin typeface="Times New Roman"/>
                <a:cs typeface="Times New Roman"/>
              </a:rPr>
              <a:t>a triangle </a:t>
            </a:r>
            <a:r>
              <a:rPr dirty="0" sz="1000" spc="40" b="0" i="1">
                <a:latin typeface="Bookman Old Style"/>
                <a:cs typeface="Bookman Old Style"/>
              </a:rPr>
              <a:t>ABC</a:t>
            </a:r>
            <a:r>
              <a:rPr dirty="0" sz="1000" spc="40" i="1">
                <a:latin typeface="Times New Roman"/>
                <a:cs typeface="Times New Roman"/>
              </a:rPr>
              <a:t>,  </a:t>
            </a:r>
            <a:r>
              <a:rPr dirty="0" sz="1000" spc="-5" i="1">
                <a:latin typeface="Times New Roman"/>
                <a:cs typeface="Times New Roman"/>
              </a:rPr>
              <a:t>then the </a:t>
            </a:r>
            <a:r>
              <a:rPr dirty="0" sz="1000" spc="-10" i="1">
                <a:latin typeface="Times New Roman"/>
                <a:cs typeface="Times New Roman"/>
              </a:rPr>
              <a:t>circles </a:t>
            </a:r>
            <a:r>
              <a:rPr dirty="0" sz="1000" spc="-5" i="1">
                <a:latin typeface="Times New Roman"/>
                <a:cs typeface="Times New Roman"/>
              </a:rPr>
              <a:t>constructed </a:t>
            </a:r>
            <a:r>
              <a:rPr dirty="0" sz="1000" i="1">
                <a:latin typeface="Times New Roman"/>
                <a:cs typeface="Times New Roman"/>
              </a:rPr>
              <a:t>on </a:t>
            </a:r>
            <a:r>
              <a:rPr dirty="0" sz="1000" spc="-5" i="1">
                <a:latin typeface="Times New Roman"/>
                <a:cs typeface="Times New Roman"/>
              </a:rPr>
              <a:t>the cevians </a:t>
            </a:r>
            <a:r>
              <a:rPr dirty="0" sz="1000" spc="55" b="0" i="1">
                <a:latin typeface="Bookman Old Style"/>
                <a:cs typeface="Bookman Old Style"/>
              </a:rPr>
              <a:t>AX, </a:t>
            </a:r>
            <a:r>
              <a:rPr dirty="0" sz="1000" spc="5" b="0" i="1">
                <a:latin typeface="Bookman Old Style"/>
                <a:cs typeface="Bookman Old Style"/>
              </a:rPr>
              <a:t>BY, </a:t>
            </a:r>
            <a:r>
              <a:rPr dirty="0" sz="1000" spc="75" b="0" i="1">
                <a:latin typeface="Bookman Old Style"/>
                <a:cs typeface="Bookman Old Style"/>
              </a:rPr>
              <a:t>CZ </a:t>
            </a:r>
            <a:r>
              <a:rPr dirty="0" sz="1000" i="1">
                <a:latin typeface="Times New Roman"/>
                <a:cs typeface="Times New Roman"/>
              </a:rPr>
              <a:t>as </a:t>
            </a:r>
            <a:r>
              <a:rPr dirty="0" sz="1000" spc="-5" i="1">
                <a:latin typeface="Times New Roman"/>
                <a:cs typeface="Times New Roman"/>
              </a:rPr>
              <a:t>diameters </a:t>
            </a:r>
            <a:r>
              <a:rPr dirty="0" sz="1000" spc="-10" i="1">
                <a:latin typeface="Times New Roman"/>
                <a:cs typeface="Times New Roman"/>
              </a:rPr>
              <a:t>will </a:t>
            </a:r>
            <a:r>
              <a:rPr dirty="0" sz="1000" spc="-5" i="1">
                <a:latin typeface="Times New Roman"/>
                <a:cs typeface="Times New Roman"/>
              </a:rPr>
              <a:t>pass </a:t>
            </a:r>
            <a:r>
              <a:rPr dirty="0" sz="1000" spc="-10" i="1">
                <a:latin typeface="Times New Roman"/>
                <a:cs typeface="Times New Roman"/>
              </a:rPr>
              <a:t>through </a:t>
            </a:r>
            <a:r>
              <a:rPr dirty="0" sz="1000" spc="-5" i="1">
                <a:latin typeface="Times New Roman"/>
                <a:cs typeface="Times New Roman"/>
              </a:rPr>
              <a:t>the feet </a:t>
            </a:r>
            <a:r>
              <a:rPr dirty="0" sz="1000" i="1">
                <a:latin typeface="Times New Roman"/>
                <a:cs typeface="Times New Roman"/>
              </a:rPr>
              <a:t>of  </a:t>
            </a:r>
            <a:r>
              <a:rPr dirty="0" sz="1000" spc="-5" i="1">
                <a:latin typeface="Times New Roman"/>
                <a:cs typeface="Times New Roman"/>
              </a:rPr>
              <a:t>the altitudes </a:t>
            </a:r>
            <a:r>
              <a:rPr dirty="0" sz="1000" spc="40" b="0" i="1">
                <a:latin typeface="Bookman Old Style"/>
                <a:cs typeface="Bookman Old Style"/>
              </a:rPr>
              <a:t>D, E,</a:t>
            </a:r>
            <a:r>
              <a:rPr dirty="0" sz="1000" spc="-245" b="0" i="1">
                <a:latin typeface="Bookman Old Style"/>
                <a:cs typeface="Bookman Old Style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F </a:t>
            </a:r>
            <a:r>
              <a:rPr dirty="0" sz="1000" spc="-15" i="1">
                <a:latin typeface="Times New Roman"/>
                <a:cs typeface="Times New Roman"/>
              </a:rPr>
              <a:t>respectively.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20000"/>
              </a:lnSpc>
              <a:spcBef>
                <a:spcPts val="960"/>
              </a:spcBef>
            </a:pPr>
            <a:r>
              <a:rPr dirty="0" sz="1000" spc="-5" b="1">
                <a:latin typeface="Times New Roman"/>
                <a:cs typeface="Times New Roman"/>
              </a:rPr>
              <a:t>Theorem </a:t>
            </a:r>
            <a:r>
              <a:rPr dirty="0" sz="1000" b="1">
                <a:latin typeface="Times New Roman"/>
                <a:cs typeface="Times New Roman"/>
              </a:rPr>
              <a:t>7.11 </a:t>
            </a:r>
            <a:r>
              <a:rPr dirty="0" sz="1000" spc="-5" i="1">
                <a:latin typeface="Times New Roman"/>
                <a:cs typeface="Times New Roman"/>
              </a:rPr>
              <a:t>If </a:t>
            </a:r>
            <a:r>
              <a:rPr dirty="0" sz="1000" spc="-10" i="1">
                <a:latin typeface="Times New Roman"/>
                <a:cs typeface="Times New Roman"/>
              </a:rPr>
              <a:t>circles </a:t>
            </a:r>
            <a:r>
              <a:rPr dirty="0" sz="1000" spc="-15" i="1">
                <a:latin typeface="Times New Roman"/>
                <a:cs typeface="Times New Roman"/>
              </a:rPr>
              <a:t>are </a:t>
            </a:r>
            <a:r>
              <a:rPr dirty="0" sz="1000" spc="-5" i="1">
                <a:latin typeface="Times New Roman"/>
                <a:cs typeface="Times New Roman"/>
              </a:rPr>
              <a:t>constructed </a:t>
            </a:r>
            <a:r>
              <a:rPr dirty="0" sz="1000" i="1">
                <a:latin typeface="Times New Roman"/>
                <a:cs typeface="Times New Roman"/>
              </a:rPr>
              <a:t>on </a:t>
            </a:r>
            <a:r>
              <a:rPr dirty="0" sz="1000" spc="-5" i="1">
                <a:latin typeface="Times New Roman"/>
                <a:cs typeface="Times New Roman"/>
              </a:rPr>
              <a:t>2 cevians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-5" i="1">
                <a:latin typeface="Times New Roman"/>
                <a:cs typeface="Times New Roman"/>
              </a:rPr>
              <a:t>a triangle </a:t>
            </a:r>
            <a:r>
              <a:rPr dirty="0" sz="1000" i="1">
                <a:latin typeface="Times New Roman"/>
                <a:cs typeface="Times New Roman"/>
              </a:rPr>
              <a:t>as </a:t>
            </a:r>
            <a:r>
              <a:rPr dirty="0" sz="1000" spc="-5" i="1">
                <a:latin typeface="Times New Roman"/>
                <a:cs typeface="Times New Roman"/>
              </a:rPr>
              <a:t>diameters, then their radical  </a:t>
            </a:r>
            <a:r>
              <a:rPr dirty="0" sz="1000" spc="-5" i="1">
                <a:latin typeface="Times New Roman"/>
                <a:cs typeface="Times New Roman"/>
              </a:rPr>
              <a:t>axis passes </a:t>
            </a:r>
            <a:r>
              <a:rPr dirty="0" sz="1000" spc="-10" i="1">
                <a:latin typeface="Times New Roman"/>
                <a:cs typeface="Times New Roman"/>
              </a:rPr>
              <a:t>through </a:t>
            </a:r>
            <a:r>
              <a:rPr dirty="0" sz="1000" spc="-5" i="1">
                <a:latin typeface="Times New Roman"/>
                <a:cs typeface="Times New Roman"/>
              </a:rPr>
              <a:t>the orthocentre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-5" i="1">
                <a:latin typeface="Times New Roman"/>
                <a:cs typeface="Times New Roman"/>
              </a:rPr>
              <a:t>the</a:t>
            </a:r>
            <a:r>
              <a:rPr dirty="0" sz="1000" spc="-6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triangle.</a:t>
            </a:r>
            <a:endParaRPr sz="1000">
              <a:latin typeface="Times New Roman"/>
              <a:cs typeface="Times New Roman"/>
            </a:endParaRPr>
          </a:p>
          <a:p>
            <a:pPr algn="just" marL="12700" marR="5715">
              <a:lnSpc>
                <a:spcPct val="120000"/>
              </a:lnSpc>
              <a:spcBef>
                <a:spcPts val="960"/>
              </a:spcBef>
            </a:pPr>
            <a:r>
              <a:rPr dirty="0" sz="1000" spc="-5" b="1">
                <a:latin typeface="Times New Roman"/>
                <a:cs typeface="Times New Roman"/>
              </a:rPr>
              <a:t>Theorem </a:t>
            </a:r>
            <a:r>
              <a:rPr dirty="0" sz="1000" b="1">
                <a:latin typeface="Times New Roman"/>
                <a:cs typeface="Times New Roman"/>
              </a:rPr>
              <a:t>7.12 </a:t>
            </a:r>
            <a:r>
              <a:rPr dirty="0" sz="1000" spc="-40" i="1">
                <a:latin typeface="Times New Roman"/>
                <a:cs typeface="Times New Roman"/>
              </a:rPr>
              <a:t>For </a:t>
            </a:r>
            <a:r>
              <a:rPr dirty="0" sz="1000" i="1">
                <a:latin typeface="Times New Roman"/>
                <a:cs typeface="Times New Roman"/>
              </a:rPr>
              <a:t>any </a:t>
            </a:r>
            <a:r>
              <a:rPr dirty="0" sz="1000" spc="-5" i="1">
                <a:latin typeface="Times New Roman"/>
                <a:cs typeface="Times New Roman"/>
              </a:rPr>
              <a:t>3 </a:t>
            </a:r>
            <a:r>
              <a:rPr dirty="0" sz="1000" i="1">
                <a:latin typeface="Times New Roman"/>
                <a:cs typeface="Times New Roman"/>
              </a:rPr>
              <a:t>non-coaxal </a:t>
            </a:r>
            <a:r>
              <a:rPr dirty="0" sz="1000" spc="-10" i="1">
                <a:latin typeface="Times New Roman"/>
                <a:cs typeface="Times New Roman"/>
              </a:rPr>
              <a:t>circles </a:t>
            </a:r>
            <a:r>
              <a:rPr dirty="0" sz="1000" i="1">
                <a:latin typeface="Times New Roman"/>
                <a:cs typeface="Times New Roman"/>
              </a:rPr>
              <a:t>having </a:t>
            </a:r>
            <a:r>
              <a:rPr dirty="0" sz="1000" spc="-5" i="1">
                <a:latin typeface="Times New Roman"/>
                <a:cs typeface="Times New Roman"/>
              </a:rPr>
              <a:t>cevians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-5" i="1">
                <a:latin typeface="Times New Roman"/>
                <a:cs typeface="Times New Roman"/>
              </a:rPr>
              <a:t>a triangle </a:t>
            </a:r>
            <a:r>
              <a:rPr dirty="0" sz="1000" spc="35" b="0" i="1">
                <a:latin typeface="Bookman Old Style"/>
                <a:cs typeface="Bookman Old Style"/>
              </a:rPr>
              <a:t>ABC </a:t>
            </a:r>
            <a:r>
              <a:rPr dirty="0" sz="1000" i="1">
                <a:latin typeface="Times New Roman"/>
                <a:cs typeface="Times New Roman"/>
              </a:rPr>
              <a:t>as </a:t>
            </a:r>
            <a:r>
              <a:rPr dirty="0" sz="1000" spc="-5" i="1">
                <a:latin typeface="Times New Roman"/>
                <a:cs typeface="Times New Roman"/>
              </a:rPr>
              <a:t>diameters, their  </a:t>
            </a:r>
            <a:r>
              <a:rPr dirty="0" sz="1000" spc="-5" i="1">
                <a:latin typeface="Times New Roman"/>
                <a:cs typeface="Times New Roman"/>
              </a:rPr>
              <a:t>radical </a:t>
            </a:r>
            <a:r>
              <a:rPr dirty="0" sz="1000" spc="-10" i="1">
                <a:latin typeface="Times New Roman"/>
                <a:cs typeface="Times New Roman"/>
              </a:rPr>
              <a:t>centre </a:t>
            </a:r>
            <a:r>
              <a:rPr dirty="0" sz="1000" spc="-5" i="1">
                <a:latin typeface="Times New Roman"/>
                <a:cs typeface="Times New Roman"/>
              </a:rPr>
              <a:t>is the orthocentre </a:t>
            </a:r>
            <a:r>
              <a:rPr dirty="0" sz="1000" i="1">
                <a:latin typeface="Times New Roman"/>
                <a:cs typeface="Times New Roman"/>
              </a:rPr>
              <a:t>of</a:t>
            </a:r>
            <a:r>
              <a:rPr dirty="0" sz="1000" spc="-90" i="1">
                <a:latin typeface="Times New Roman"/>
                <a:cs typeface="Times New Roman"/>
              </a:rPr>
              <a:t> </a:t>
            </a:r>
            <a:r>
              <a:rPr dirty="0" sz="1000" spc="50">
                <a:latin typeface="Lucida Sans Unicode"/>
                <a:cs typeface="Lucida Sans Unicode"/>
              </a:rPr>
              <a:t>△</a:t>
            </a:r>
            <a:r>
              <a:rPr dirty="0" sz="1000" spc="50" b="0" i="1">
                <a:latin typeface="Bookman Old Style"/>
                <a:cs typeface="Bookman Old Style"/>
              </a:rPr>
              <a:t>ABC</a:t>
            </a:r>
            <a:r>
              <a:rPr dirty="0" sz="1000" spc="50" i="1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200"/>
              </a:spcBef>
            </a:pPr>
            <a:r>
              <a:rPr dirty="0" sz="1000" spc="-5" b="1">
                <a:latin typeface="Times New Roman"/>
                <a:cs typeface="Times New Roman"/>
              </a:rPr>
              <a:t>Theorem </a:t>
            </a:r>
            <a:r>
              <a:rPr dirty="0" sz="1000" b="1">
                <a:latin typeface="Times New Roman"/>
                <a:cs typeface="Times New Roman"/>
              </a:rPr>
              <a:t>7.13     </a:t>
            </a:r>
            <a:r>
              <a:rPr dirty="0" sz="1000" spc="65" b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If </a:t>
            </a:r>
            <a:r>
              <a:rPr dirty="0" sz="1000" spc="-10" i="1">
                <a:latin typeface="Times New Roman"/>
                <a:cs typeface="Times New Roman"/>
              </a:rPr>
              <a:t>circles </a:t>
            </a:r>
            <a:r>
              <a:rPr dirty="0" sz="1000" spc="-15" i="1">
                <a:latin typeface="Times New Roman"/>
                <a:cs typeface="Times New Roman"/>
              </a:rPr>
              <a:t>are </a:t>
            </a:r>
            <a:r>
              <a:rPr dirty="0" sz="1000" spc="-5" i="1">
                <a:latin typeface="Times New Roman"/>
                <a:cs typeface="Times New Roman"/>
              </a:rPr>
              <a:t>constructed </a:t>
            </a:r>
            <a:r>
              <a:rPr dirty="0" sz="1000" i="1">
                <a:latin typeface="Times New Roman"/>
                <a:cs typeface="Times New Roman"/>
              </a:rPr>
              <a:t>having </a:t>
            </a:r>
            <a:r>
              <a:rPr dirty="0" sz="1000" spc="-5" i="1">
                <a:latin typeface="Times New Roman"/>
                <a:cs typeface="Times New Roman"/>
              </a:rPr>
              <a:t>the medians, </a:t>
            </a:r>
            <a:r>
              <a:rPr dirty="0" sz="1000" i="1">
                <a:latin typeface="Times New Roman"/>
                <a:cs typeface="Times New Roman"/>
              </a:rPr>
              <a:t>(or </a:t>
            </a:r>
            <a:r>
              <a:rPr dirty="0" sz="1000" spc="-5" i="1">
                <a:latin typeface="Times New Roman"/>
                <a:cs typeface="Times New Roman"/>
              </a:rPr>
              <a:t>altitudes </a:t>
            </a:r>
            <a:r>
              <a:rPr dirty="0" sz="1000" i="1">
                <a:latin typeface="Times New Roman"/>
                <a:cs typeface="Times New Roman"/>
              </a:rPr>
              <a:t>or angle </a:t>
            </a:r>
            <a:r>
              <a:rPr dirty="0" sz="1000" spc="-5" i="1">
                <a:latin typeface="Times New Roman"/>
                <a:cs typeface="Times New Roman"/>
              </a:rPr>
              <a:t>bisectors) </a:t>
            </a:r>
            <a:r>
              <a:rPr dirty="0" sz="1000" i="1">
                <a:latin typeface="Times New Roman"/>
                <a:cs typeface="Times New Roman"/>
              </a:rPr>
              <a:t>of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225"/>
              </a:spcBef>
            </a:pPr>
            <a:r>
              <a:rPr dirty="0" sz="1000" spc="50">
                <a:latin typeface="Lucida Sans Unicode"/>
                <a:cs typeface="Lucida Sans Unicode"/>
              </a:rPr>
              <a:t>△</a:t>
            </a:r>
            <a:r>
              <a:rPr dirty="0" sz="1000" spc="50" b="0" i="1">
                <a:latin typeface="Bookman Old Style"/>
                <a:cs typeface="Bookman Old Style"/>
              </a:rPr>
              <a:t>ABC </a:t>
            </a:r>
            <a:r>
              <a:rPr dirty="0" sz="1000" i="1">
                <a:latin typeface="Times New Roman"/>
                <a:cs typeface="Times New Roman"/>
              </a:rPr>
              <a:t>as </a:t>
            </a:r>
            <a:r>
              <a:rPr dirty="0" sz="1000" spc="-5" i="1">
                <a:latin typeface="Times New Roman"/>
                <a:cs typeface="Times New Roman"/>
              </a:rPr>
              <a:t>diameters, then their radical </a:t>
            </a:r>
            <a:r>
              <a:rPr dirty="0" sz="1000" spc="-10" i="1">
                <a:latin typeface="Times New Roman"/>
                <a:cs typeface="Times New Roman"/>
              </a:rPr>
              <a:t>centre </a:t>
            </a:r>
            <a:r>
              <a:rPr dirty="0" sz="1000" spc="-5" i="1">
                <a:latin typeface="Times New Roman"/>
                <a:cs typeface="Times New Roman"/>
              </a:rPr>
              <a:t>is the orthocentre </a:t>
            </a:r>
            <a:r>
              <a:rPr dirty="0" sz="1000" i="1">
                <a:latin typeface="Times New Roman"/>
                <a:cs typeface="Times New Roman"/>
              </a:rPr>
              <a:t>of</a:t>
            </a:r>
            <a:r>
              <a:rPr dirty="0" sz="1000" spc="-100" i="1">
                <a:latin typeface="Times New Roman"/>
                <a:cs typeface="Times New Roman"/>
              </a:rPr>
              <a:t> </a:t>
            </a:r>
            <a:r>
              <a:rPr dirty="0" sz="1000" spc="50">
                <a:latin typeface="Lucida Sans Unicode"/>
                <a:cs typeface="Lucida Sans Unicode"/>
              </a:rPr>
              <a:t>△</a:t>
            </a:r>
            <a:r>
              <a:rPr dirty="0" sz="1000" spc="50" b="0" i="1">
                <a:latin typeface="Bookman Old Style"/>
                <a:cs typeface="Bookman Old Style"/>
              </a:rPr>
              <a:t>ABC</a:t>
            </a:r>
            <a:r>
              <a:rPr dirty="0" sz="1000" spc="50" i="1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spc="10" b="1">
                <a:latin typeface="Times New Roman"/>
                <a:cs typeface="Times New Roman"/>
              </a:rPr>
              <a:t>7.5    </a:t>
            </a:r>
            <a:r>
              <a:rPr dirty="0" sz="1400" spc="5" b="1">
                <a:latin typeface="Times New Roman"/>
                <a:cs typeface="Times New Roman"/>
              </a:rPr>
              <a:t>Pascal’s </a:t>
            </a:r>
            <a:r>
              <a:rPr dirty="0" sz="1400" spc="10" b="1">
                <a:latin typeface="Times New Roman"/>
                <a:cs typeface="Times New Roman"/>
              </a:rPr>
              <a:t>theorem </a:t>
            </a:r>
            <a:r>
              <a:rPr dirty="0" sz="1400" spc="15" b="1">
                <a:latin typeface="Times New Roman"/>
                <a:cs typeface="Times New Roman"/>
              </a:rPr>
              <a:t>and </a:t>
            </a:r>
            <a:r>
              <a:rPr dirty="0" sz="1400" spc="5" b="1">
                <a:latin typeface="Times New Roman"/>
                <a:cs typeface="Times New Roman"/>
              </a:rPr>
              <a:t>Brianchon’s</a:t>
            </a:r>
            <a:r>
              <a:rPr dirty="0" sz="1400" spc="-50" b="1">
                <a:latin typeface="Times New Roman"/>
                <a:cs typeface="Times New Roman"/>
              </a:rPr>
              <a:t> </a:t>
            </a:r>
            <a:r>
              <a:rPr dirty="0" sz="1400" spc="10" b="1">
                <a:latin typeface="Times New Roman"/>
                <a:cs typeface="Times New Roman"/>
              </a:rPr>
              <a:t>theorem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>
              <a:lnSpc>
                <a:spcPct val="120000"/>
              </a:lnSpc>
              <a:spcBef>
                <a:spcPts val="940"/>
              </a:spcBef>
            </a:pPr>
            <a:r>
              <a:rPr dirty="0" sz="1000" spc="-5" b="1">
                <a:latin typeface="Times New Roman"/>
                <a:cs typeface="Times New Roman"/>
              </a:rPr>
              <a:t>Theorem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7.14</a:t>
            </a:r>
            <a:r>
              <a:rPr dirty="0" sz="1000" spc="-20" b="1">
                <a:latin typeface="Times New Roman"/>
                <a:cs typeface="Times New Roman"/>
              </a:rPr>
              <a:t> </a:t>
            </a:r>
            <a:r>
              <a:rPr dirty="0" sz="1000" spc="-5" b="1">
                <a:latin typeface="Times New Roman"/>
                <a:cs typeface="Times New Roman"/>
              </a:rPr>
              <a:t>(Pascal)</a:t>
            </a:r>
            <a:r>
              <a:rPr dirty="0" sz="1000" spc="229" b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If</a:t>
            </a:r>
            <a:r>
              <a:rPr dirty="0" sz="1000" spc="-3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all</a:t>
            </a:r>
            <a:r>
              <a:rPr dirty="0" sz="1000" spc="-5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6</a:t>
            </a:r>
            <a:r>
              <a:rPr dirty="0" sz="1000" spc="-3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vertices</a:t>
            </a:r>
            <a:r>
              <a:rPr dirty="0" sz="1000" spc="-40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of</a:t>
            </a:r>
            <a:r>
              <a:rPr dirty="0" sz="1000" spc="-5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a</a:t>
            </a:r>
            <a:r>
              <a:rPr dirty="0" sz="1000" spc="-3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hexagon</a:t>
            </a:r>
            <a:r>
              <a:rPr dirty="0" sz="1000" spc="-6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lie</a:t>
            </a:r>
            <a:r>
              <a:rPr dirty="0" sz="1000" spc="-35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on</a:t>
            </a:r>
            <a:r>
              <a:rPr dirty="0" sz="1000" spc="-4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a</a:t>
            </a:r>
            <a:r>
              <a:rPr dirty="0" sz="1000" spc="-45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circle</a:t>
            </a:r>
            <a:r>
              <a:rPr dirty="0" sz="1000" spc="-35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and</a:t>
            </a:r>
            <a:r>
              <a:rPr dirty="0" sz="1000" spc="-4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the</a:t>
            </a:r>
            <a:r>
              <a:rPr dirty="0" sz="1000" spc="-4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3</a:t>
            </a:r>
            <a:r>
              <a:rPr dirty="0" sz="1000" spc="-4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pairs</a:t>
            </a:r>
            <a:r>
              <a:rPr dirty="0" sz="1000" spc="-40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of</a:t>
            </a:r>
            <a:r>
              <a:rPr dirty="0" sz="1000" spc="-3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opposite</a:t>
            </a:r>
            <a:r>
              <a:rPr dirty="0" sz="1000" spc="-6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sides  </a:t>
            </a:r>
            <a:r>
              <a:rPr dirty="0" sz="1000" spc="-5" i="1">
                <a:latin typeface="Times New Roman"/>
                <a:cs typeface="Times New Roman"/>
              </a:rPr>
              <a:t>intersect, then the </a:t>
            </a:r>
            <a:r>
              <a:rPr dirty="0" sz="1000" spc="-10" i="1">
                <a:latin typeface="Times New Roman"/>
                <a:cs typeface="Times New Roman"/>
              </a:rPr>
              <a:t>three </a:t>
            </a:r>
            <a:r>
              <a:rPr dirty="0" sz="1000" spc="-5" i="1">
                <a:latin typeface="Times New Roman"/>
                <a:cs typeface="Times New Roman"/>
              </a:rPr>
              <a:t>points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-5" i="1">
                <a:latin typeface="Times New Roman"/>
                <a:cs typeface="Times New Roman"/>
              </a:rPr>
              <a:t>intersection </a:t>
            </a:r>
            <a:r>
              <a:rPr dirty="0" sz="1000" spc="-15" i="1">
                <a:latin typeface="Times New Roman"/>
                <a:cs typeface="Times New Roman"/>
              </a:rPr>
              <a:t>are</a:t>
            </a:r>
            <a:r>
              <a:rPr dirty="0" sz="1000" spc="-50" i="1">
                <a:latin typeface="Times New Roman"/>
                <a:cs typeface="Times New Roman"/>
              </a:rPr>
              <a:t> </a:t>
            </a:r>
            <a:r>
              <a:rPr dirty="0" sz="1000" spc="-15" i="1">
                <a:latin typeface="Times New Roman"/>
                <a:cs typeface="Times New Roman"/>
              </a:rPr>
              <a:t>collinear.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 marR="6350" indent="-635">
              <a:lnSpc>
                <a:spcPct val="119000"/>
              </a:lnSpc>
              <a:spcBef>
                <a:spcPts val="680"/>
              </a:spcBef>
            </a:pPr>
            <a:r>
              <a:rPr dirty="0" sz="1000" spc="-5" b="1">
                <a:latin typeface="Times New Roman"/>
                <a:cs typeface="Times New Roman"/>
              </a:rPr>
              <a:t>Theorem </a:t>
            </a:r>
            <a:r>
              <a:rPr dirty="0" sz="1000" b="1">
                <a:latin typeface="Times New Roman"/>
                <a:cs typeface="Times New Roman"/>
              </a:rPr>
              <a:t>7.15 </a:t>
            </a:r>
            <a:r>
              <a:rPr dirty="0" sz="1000" spc="-5" b="1">
                <a:latin typeface="Times New Roman"/>
                <a:cs typeface="Times New Roman"/>
              </a:rPr>
              <a:t>(Brianchon) </a:t>
            </a:r>
            <a:r>
              <a:rPr dirty="0" sz="1000" spc="-5" i="1">
                <a:latin typeface="Times New Roman"/>
                <a:cs typeface="Times New Roman"/>
              </a:rPr>
              <a:t>If all 6 sides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-5" i="1">
                <a:latin typeface="Times New Roman"/>
                <a:cs typeface="Times New Roman"/>
              </a:rPr>
              <a:t>a hexagon touch a </a:t>
            </a:r>
            <a:r>
              <a:rPr dirty="0" sz="1000" spc="-15" i="1">
                <a:latin typeface="Times New Roman"/>
                <a:cs typeface="Times New Roman"/>
              </a:rPr>
              <a:t>circle, </a:t>
            </a:r>
            <a:r>
              <a:rPr dirty="0" sz="1000" spc="-5" i="1">
                <a:latin typeface="Times New Roman"/>
                <a:cs typeface="Times New Roman"/>
              </a:rPr>
              <a:t>then the </a:t>
            </a:r>
            <a:r>
              <a:rPr dirty="0" sz="1000" spc="-10" i="1">
                <a:latin typeface="Times New Roman"/>
                <a:cs typeface="Times New Roman"/>
              </a:rPr>
              <a:t>three </a:t>
            </a:r>
            <a:r>
              <a:rPr dirty="0" sz="1000" spc="-5" i="1">
                <a:latin typeface="Times New Roman"/>
                <a:cs typeface="Times New Roman"/>
              </a:rPr>
              <a:t>diagonals </a:t>
            </a:r>
            <a:r>
              <a:rPr dirty="0" sz="1000" spc="-15" i="1">
                <a:latin typeface="Times New Roman"/>
                <a:cs typeface="Times New Roman"/>
              </a:rPr>
              <a:t>are  </a:t>
            </a:r>
            <a:r>
              <a:rPr dirty="0" sz="1000" spc="-5" i="1">
                <a:latin typeface="Times New Roman"/>
                <a:cs typeface="Times New Roman"/>
              </a:rPr>
              <a:t>concurrent </a:t>
            </a:r>
            <a:r>
              <a:rPr dirty="0" sz="1000" i="1">
                <a:latin typeface="Times New Roman"/>
                <a:cs typeface="Times New Roman"/>
              </a:rPr>
              <a:t>(or </a:t>
            </a:r>
            <a:r>
              <a:rPr dirty="0" sz="1000" spc="-5" i="1">
                <a:latin typeface="Times New Roman"/>
                <a:cs typeface="Times New Roman"/>
              </a:rPr>
              <a:t>possibly</a:t>
            </a:r>
            <a:r>
              <a:rPr dirty="0" sz="1000" spc="-1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parallel).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401085" y="7314664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398039" y="7294855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393465" y="7249135"/>
            <a:ext cx="539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388891" y="7220177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381271" y="7185124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372128" y="7151598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362985" y="7122641"/>
            <a:ext cx="590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349268" y="7089115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335551" y="7055584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318788" y="7020535"/>
            <a:ext cx="61594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311168" y="70068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268499" y="69382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167911" y="6823938"/>
            <a:ext cx="8001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40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122191" y="67843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050565" y="6735543"/>
            <a:ext cx="768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971319" y="6720304"/>
            <a:ext cx="1047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308379" y="6711160"/>
            <a:ext cx="10477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2268751" y="6732497"/>
            <a:ext cx="768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248942" y="67629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2200171" y="67995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166645" y="68300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2137688" y="68589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2101111" y="69016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2076728" y="69336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970048" y="7125692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962428" y="7154643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953285" y="7189697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1948711" y="7218660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944142" y="7253723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1941091" y="7294879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1939568" y="7319257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1939568" y="73756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1941091" y="74107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1944142" y="74411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948711" y="74762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1953285" y="75051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1962428" y="75402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1971571" y="75753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1982242" y="76088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1995959" y="76408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2009671" y="76728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2024911" y="77048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2043202" y="77353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2064539" y="77703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242845" y="79547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2302282" y="79928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2370862" y="80279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2870731" y="80645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965222" y="80309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3032279" y="79959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3093239" y="79578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3160291" y="79044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3192299" y="78724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224302" y="78389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3248685" y="78084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295928" y="77414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3369082" y="75813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3378225" y="75463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3385845" y="75128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391942" y="74823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396511" y="74472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399562" y="74168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3402608" y="73817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3402608" y="73619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2605559" y="6764531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2591842" y="6798061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2578125" y="6830065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2564408" y="6863591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2550691" y="6895593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2536979" y="6927601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2523262" y="696112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2509545" y="6993131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2495828" y="702666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2483639" y="7058665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2469922" y="7092191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2401342" y="7255261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2387625" y="728878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2373908" y="7320791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2163599" y="7866384"/>
            <a:ext cx="8001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2143785" y="7813044"/>
            <a:ext cx="125730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37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2113305" y="7802374"/>
            <a:ext cx="17018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r>
              <a:rPr dirty="0" baseline="22222" sz="7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2088922" y="7773421"/>
            <a:ext cx="22034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-27777" sz="750" spc="307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r>
              <a:rPr dirty="0" baseline="22222" sz="750" spc="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2224559" y="7709410"/>
            <a:ext cx="1485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  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2486685" y="75448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2518688" y="75128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2779291" y="72506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2847871" y="71836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3169439" y="6884927"/>
            <a:ext cx="1028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3142005" y="6894070"/>
            <a:ext cx="16256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-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  </a:t>
            </a:r>
            <a:r>
              <a:rPr dirty="0" sz="500" spc="-3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3108479" y="6927601"/>
            <a:ext cx="9525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3076471" y="6959604"/>
            <a:ext cx="26479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      </a:t>
            </a:r>
            <a:r>
              <a:rPr dirty="0" sz="500" spc="-1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2966745" y="735432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2953028" y="738632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2939311" y="7418327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2885970" y="7549390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2872258" y="7582921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2858541" y="7614924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2844824" y="764845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2831107" y="7680453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2817390" y="771398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2805201" y="7745987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2791484" y="7777990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2777767" y="7811521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2764050" y="7843524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2750338" y="7877050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2736621" y="7909053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2654330" y="8091933"/>
            <a:ext cx="1123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16666" sz="750" spc="-112">
                <a:latin typeface="Verdana"/>
                <a:cs typeface="Verdana"/>
              </a:rPr>
              <a:t>.</a:t>
            </a:r>
            <a:r>
              <a:rPr dirty="0" baseline="16666" sz="750" spc="-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2465348" y="8064504"/>
            <a:ext cx="27813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 </a:t>
            </a: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79">
                <a:latin typeface="Verdana"/>
                <a:cs typeface="Verdana"/>
              </a:rPr>
              <a:t> 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2628418" y="8017261"/>
            <a:ext cx="12890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60">
                <a:latin typeface="Verdana"/>
                <a:cs typeface="Verdana"/>
              </a:rPr>
              <a:t> 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2597938" y="7974587"/>
            <a:ext cx="1733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  </a:t>
            </a:r>
            <a:r>
              <a:rPr dirty="0" baseline="-11111" sz="750" spc="37">
                <a:latin typeface="Verdana"/>
                <a:cs typeface="Verdana"/>
              </a:rPr>
              <a:t> 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2587267" y="7947153"/>
            <a:ext cx="19621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25">
                <a:latin typeface="Verdana"/>
                <a:cs typeface="Verdana"/>
              </a:rPr>
              <a:t> </a:t>
            </a:r>
            <a:r>
              <a:rPr dirty="0" baseline="-16666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2559838" y="7898387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2549167" y="78816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2529358" y="78465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2498878" y="7793231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2488207" y="77764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2212365" y="7741414"/>
            <a:ext cx="3073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8605" algn="l"/>
              </a:tabLst>
            </a:pP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>
                <a:latin typeface="Verdana"/>
                <a:cs typeface="Verdana"/>
              </a:rPr>
              <a:t> </a:t>
            </a:r>
            <a:r>
              <a:rPr dirty="0" baseline="22222" sz="750" spc="-2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2437918" y="7688073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2238271" y="7653025"/>
            <a:ext cx="24320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    </a:t>
            </a:r>
            <a:r>
              <a:rPr dirty="0" baseline="-22222" sz="750" spc="15">
                <a:latin typeface="Verdana"/>
                <a:cs typeface="Verdana"/>
              </a:rPr>
              <a:t>.</a:t>
            </a:r>
            <a:r>
              <a:rPr dirty="0" sz="500" spc="10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 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2251988" y="7639308"/>
            <a:ext cx="2063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   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2265705" y="7613401"/>
            <a:ext cx="2038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27777" sz="750" spc="-67">
                <a:latin typeface="Verdana"/>
                <a:cs typeface="Verdana"/>
              </a:rPr>
              <a:t>.   </a:t>
            </a:r>
            <a:r>
              <a:rPr dirty="0" baseline="27777" sz="750" spc="15">
                <a:latin typeface="Verdana"/>
                <a:cs typeface="Verdana"/>
              </a:rPr>
              <a:t> </a:t>
            </a:r>
            <a:r>
              <a:rPr dirty="0" baseline="11111" sz="750" spc="52">
                <a:latin typeface="Verdana"/>
                <a:cs typeface="Verdana"/>
              </a:rPr>
              <a:t>.</a:t>
            </a:r>
            <a:r>
              <a:rPr dirty="0" sz="500" spc="3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2279422" y="7576825"/>
            <a:ext cx="2266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  </a:t>
            </a:r>
            <a:r>
              <a:rPr dirty="0" baseline="27777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  </a:t>
            </a:r>
            <a:r>
              <a:rPr dirty="0" baseline="5555" sz="750" spc="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2293139" y="7540248"/>
            <a:ext cx="1047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r>
              <a:rPr dirty="0" baseline="22222" sz="750" spc="-179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2306851" y="7508244"/>
            <a:ext cx="755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22222" sz="750" spc="-13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2250464" y="7363465"/>
            <a:ext cx="17145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4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32384">
              <a:lnSpc>
                <a:spcPts val="4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2215410" y="7314693"/>
            <a:ext cx="7112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90"/>
              </a:lnSpc>
            </a:pPr>
            <a:r>
              <a:rPr dirty="0" baseline="11111" sz="750" spc="-16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32384">
              <a:lnSpc>
                <a:spcPts val="3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2184930" y="7249165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2177310" y="72354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2146830" y="7183631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2139210" y="71699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2023388" y="7019011"/>
            <a:ext cx="1047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2008148" y="7051014"/>
            <a:ext cx="1758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1992908" y="7083018"/>
            <a:ext cx="24955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  </a:t>
            </a:r>
            <a:r>
              <a:rPr dirty="0" baseline="27777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   </a:t>
            </a:r>
            <a:r>
              <a:rPr dirty="0" baseline="5555" sz="750" spc="3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2305327" y="71485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1980719" y="7124193"/>
            <a:ext cx="535940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395"/>
              </a:lnSpc>
              <a:tabLst>
                <a:tab pos="484505" algn="l"/>
              </a:tabLst>
            </a:pP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>
                <a:latin typeface="Verdana"/>
                <a:cs typeface="Verdana"/>
              </a:rPr>
              <a:t>   </a:t>
            </a:r>
            <a:r>
              <a:rPr dirty="0" baseline="27777" sz="750" spc="-44">
                <a:latin typeface="Verdana"/>
                <a:cs typeface="Verdana"/>
              </a:rPr>
              <a:t> </a:t>
            </a:r>
            <a:r>
              <a:rPr dirty="0" baseline="16666" sz="750" spc="-19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    </a:t>
            </a:r>
            <a:r>
              <a:rPr dirty="0" baseline="5555" sz="750" spc="1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L="114300">
              <a:lnSpc>
                <a:spcPts val="395"/>
              </a:lnSpc>
              <a:tabLst>
                <a:tab pos="354965" algn="l"/>
              </a:tabLst>
            </a:pPr>
            <a:r>
              <a:rPr dirty="0" baseline="5555" sz="750" spc="22">
                <a:latin typeface="Verdana"/>
                <a:cs typeface="Verdana"/>
              </a:rPr>
              <a:t>.	</a:t>
            </a: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-27777" sz="750" spc="120">
                <a:latin typeface="Verdana"/>
                <a:cs typeface="Verdana"/>
              </a:rPr>
              <a:t> </a:t>
            </a:r>
            <a:r>
              <a:rPr dirty="0" sz="500" spc="-114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2415058" y="7157725"/>
            <a:ext cx="87630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37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2428771" y="7189727"/>
            <a:ext cx="9842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2415059" y="7246114"/>
            <a:ext cx="16383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37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2590318" y="73131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2875304" y="7477765"/>
            <a:ext cx="1123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2922547" y="7508245"/>
            <a:ext cx="558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2899687" y="7543294"/>
            <a:ext cx="1397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 </a:t>
            </a:r>
            <a:r>
              <a:rPr dirty="0" baseline="22222" sz="750" spc="4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3041421" y="75737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3097807" y="76073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3294404" y="7709411"/>
            <a:ext cx="723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3212107" y="7674362"/>
            <a:ext cx="18542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15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 </a:t>
            </a:r>
            <a:r>
              <a:rPr dirty="0" sz="500" spc="10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  <a:p>
            <a:pPr marL="65405">
              <a:lnSpc>
                <a:spcPts val="415"/>
              </a:lnSpc>
            </a:pPr>
            <a:r>
              <a:rPr dirty="0" sz="500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3155721" y="7640831"/>
            <a:ext cx="2520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217">
                <a:latin typeface="Verdana"/>
                <a:cs typeface="Verdana"/>
              </a:rPr>
              <a:t>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3228870" y="75951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3210584" y="75646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3190770" y="75280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3172484" y="74975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3152670" y="74625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3134384" y="74320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3114570" y="73969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3096284" y="73665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2812822" y="7218684"/>
            <a:ext cx="2825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256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87">
                <a:latin typeface="Verdana"/>
                <a:cs typeface="Verdana"/>
              </a:rPr>
              <a:t> 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2879879" y="7156201"/>
            <a:ext cx="2292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 </a:t>
            </a:r>
            <a:r>
              <a:rPr dirty="0" baseline="-16666" sz="750" spc="60">
                <a:latin typeface="Verdana"/>
                <a:cs typeface="Verdana"/>
              </a:rPr>
              <a:t> 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2916451" y="7133342"/>
            <a:ext cx="20637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95">
                <a:latin typeface="Verdana"/>
                <a:cs typeface="Verdana"/>
              </a:rPr>
              <a:t> 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2942361" y="7098287"/>
            <a:ext cx="19431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90">
                <a:latin typeface="Verdana"/>
                <a:cs typeface="Verdana"/>
              </a:rPr>
              <a:t> 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2911880" y="7054091"/>
            <a:ext cx="238760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00">
                <a:latin typeface="Verdana"/>
                <a:cs typeface="Verdana"/>
              </a:rPr>
              <a:t> 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2901210" y="7028184"/>
            <a:ext cx="26289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225">
                <a:latin typeface="Verdana"/>
                <a:cs typeface="Verdana"/>
              </a:rPr>
              <a:t> 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2881401" y="6993131"/>
            <a:ext cx="2952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5260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142">
                <a:latin typeface="Verdana"/>
                <a:cs typeface="Verdana"/>
              </a:rPr>
              <a:t> 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2861587" y="69580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2831107" y="6906265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2823487" y="68925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2793007" y="6839208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2782341" y="68224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2762527" y="67873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2617748" y="6734050"/>
            <a:ext cx="1778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 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2631465" y="6721861"/>
            <a:ext cx="1409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 </a:t>
            </a:r>
            <a:r>
              <a:rPr dirty="0" baseline="22222" sz="750" spc="3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2645182" y="6689853"/>
            <a:ext cx="10731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22222" sz="750" spc="-16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2375431" y="6660872"/>
            <a:ext cx="6318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44">
                <a:latin typeface="Verdana"/>
                <a:cs typeface="Verdana"/>
              </a:rPr>
              <a:t>.</a:t>
            </a:r>
            <a:r>
              <a:rPr dirty="0" baseline="-22222" sz="750" spc="-44">
                <a:latin typeface="Verdana"/>
                <a:cs typeface="Verdana"/>
              </a:rPr>
              <a:t>.</a:t>
            </a:r>
            <a:r>
              <a:rPr dirty="0" baseline="-16666" sz="750" spc="-44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baseline="22222" sz="750" spc="-44">
                <a:latin typeface="Verdana"/>
                <a:cs typeface="Verdana"/>
              </a:rPr>
              <a:t>...</a:t>
            </a:r>
            <a:r>
              <a:rPr dirty="0" baseline="22222" sz="750" spc="-187">
                <a:latin typeface="Verdana"/>
                <a:cs typeface="Verdana"/>
              </a:rPr>
              <a:t> </a:t>
            </a:r>
            <a:r>
              <a:rPr dirty="0" baseline="27777" sz="750" spc="-150">
                <a:latin typeface="Verdana"/>
                <a:cs typeface="Verdana"/>
              </a:rPr>
              <a:t>...</a:t>
            </a:r>
            <a:r>
              <a:rPr dirty="0" sz="500" spc="-100">
                <a:latin typeface="Verdana"/>
                <a:cs typeface="Verdana"/>
              </a:rPr>
              <a:t>.</a:t>
            </a:r>
            <a:r>
              <a:rPr dirty="0" baseline="27777" sz="750" spc="-150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.</a:t>
            </a:r>
            <a:r>
              <a:rPr dirty="0" baseline="27777" sz="750" spc="-150">
                <a:latin typeface="Verdana"/>
                <a:cs typeface="Verdana"/>
              </a:rPr>
              <a:t>.</a:t>
            </a:r>
            <a:r>
              <a:rPr dirty="0" baseline="11111" sz="750" spc="-150">
                <a:latin typeface="Verdana"/>
                <a:cs typeface="Verdana"/>
              </a:rPr>
              <a:t>.</a:t>
            </a:r>
            <a:r>
              <a:rPr dirty="0" baseline="27777" sz="750" spc="-150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.</a:t>
            </a:r>
            <a:r>
              <a:rPr dirty="0" baseline="27777" sz="750" spc="-150">
                <a:latin typeface="Verdana"/>
                <a:cs typeface="Verdana"/>
              </a:rPr>
              <a:t>..</a:t>
            </a:r>
            <a:r>
              <a:rPr dirty="0" baseline="27777" sz="750" spc="-187">
                <a:latin typeface="Verdana"/>
                <a:cs typeface="Verdana"/>
              </a:rPr>
              <a:t>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187">
                <a:latin typeface="Verdana"/>
                <a:cs typeface="Verdana"/>
              </a:rPr>
              <a:t> </a:t>
            </a:r>
            <a:r>
              <a:rPr dirty="0" baseline="16666" sz="750" spc="-60">
                <a:latin typeface="Verdana"/>
                <a:cs typeface="Verdana"/>
              </a:rPr>
              <a:t>..</a:t>
            </a:r>
            <a:r>
              <a:rPr dirty="0" baseline="11111" sz="750" spc="-6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-5555" sz="750" spc="-60">
                <a:latin typeface="Verdana"/>
                <a:cs typeface="Verdana"/>
              </a:rPr>
              <a:t>..</a:t>
            </a:r>
            <a:r>
              <a:rPr dirty="0" baseline="-11111" sz="750" spc="-60">
                <a:latin typeface="Verdana"/>
                <a:cs typeface="Verdana"/>
              </a:rPr>
              <a:t>.</a:t>
            </a:r>
            <a:r>
              <a:rPr dirty="0" baseline="-16666" sz="750" spc="-60">
                <a:latin typeface="Verdana"/>
                <a:cs typeface="Verdana"/>
              </a:rPr>
              <a:t>.</a:t>
            </a:r>
            <a:r>
              <a:rPr dirty="0" baseline="-22222" sz="750" spc="-60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3000269" y="7221731"/>
            <a:ext cx="8191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2747288" y="7293361"/>
            <a:ext cx="36512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-16666" sz="750" spc="7">
                <a:latin typeface="Verdana"/>
                <a:cs typeface="Verdana"/>
              </a:rPr>
              <a:t>.</a:t>
            </a: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   </a:t>
            </a:r>
            <a:r>
              <a:rPr dirty="0" baseline="-16666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 </a:t>
            </a:r>
            <a:r>
              <a:rPr dirty="0" baseline="11111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2646704" y="7346701"/>
            <a:ext cx="4838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607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10">
                <a:latin typeface="Verdana"/>
                <a:cs typeface="Verdana"/>
              </a:rPr>
              <a:t> </a:t>
            </a:r>
            <a:r>
              <a:rPr dirty="0" baseline="22222" sz="750" spc="-16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.</a:t>
            </a:r>
            <a:r>
              <a:rPr dirty="0" baseline="27777" sz="750" spc="-16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 </a:t>
            </a: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baseline="22222" sz="750" spc="-44">
                <a:latin typeface="Verdana"/>
                <a:cs typeface="Verdana"/>
              </a:rPr>
              <a:t>.	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  </a:t>
            </a:r>
            <a:r>
              <a:rPr dirty="0" baseline="22222" sz="750" spc="-52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2631463" y="7377182"/>
            <a:ext cx="1181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22222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22222" sz="750" spc="-135">
                <a:latin typeface="Verdana"/>
                <a:cs typeface="Verdana"/>
              </a:rPr>
              <a:t>.</a:t>
            </a:r>
            <a:r>
              <a:rPr dirty="0" baseline="22222" sz="750" spc="-179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2530880" y="7412231"/>
            <a:ext cx="2813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30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16666" sz="750" spc="-52">
                <a:latin typeface="Verdana"/>
                <a:cs typeface="Verdana"/>
              </a:rPr>
              <a:t>.. </a:t>
            </a:r>
            <a:r>
              <a:rPr dirty="0" baseline="27777" sz="750" spc="22">
                <a:latin typeface="Verdana"/>
                <a:cs typeface="Verdana"/>
              </a:rPr>
              <a:t>. . </a:t>
            </a:r>
            <a:r>
              <a:rPr dirty="0" baseline="27777" sz="750" spc="3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R="45720">
              <a:lnSpc>
                <a:spcPts val="3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2280944" y="7427470"/>
            <a:ext cx="2673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 </a:t>
            </a:r>
            <a:r>
              <a:rPr dirty="0" baseline="16666" sz="750" spc="-75">
                <a:latin typeface="Verdana"/>
                <a:cs typeface="Verdana"/>
              </a:rPr>
              <a:t>.</a:t>
            </a:r>
            <a:r>
              <a:rPr dirty="0" baseline="33333" sz="750" spc="-75">
                <a:latin typeface="Verdana"/>
                <a:cs typeface="Verdana"/>
              </a:rPr>
              <a:t>.  </a:t>
            </a:r>
            <a:r>
              <a:rPr dirty="0" baseline="33333" sz="750">
                <a:latin typeface="Verdana"/>
                <a:cs typeface="Verdana"/>
              </a:rPr>
              <a:t> </a:t>
            </a:r>
            <a:r>
              <a:rPr dirty="0" baseline="-11111" sz="750" spc="-22">
                <a:latin typeface="Verdana"/>
                <a:cs typeface="Verdana"/>
              </a:rPr>
              <a:t>.</a:t>
            </a:r>
            <a:r>
              <a:rPr dirty="0" baseline="-5555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2308378" y="7464048"/>
            <a:ext cx="1441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16666" sz="750" spc="-172">
                <a:latin typeface="Verdana"/>
                <a:cs typeface="Verdana"/>
              </a:rPr>
              <a:t>.</a:t>
            </a:r>
            <a:r>
              <a:rPr dirty="0" baseline="38888" sz="750" spc="22">
                <a:latin typeface="Verdana"/>
                <a:cs typeface="Verdana"/>
              </a:rPr>
              <a:t>.</a:t>
            </a:r>
            <a:r>
              <a:rPr dirty="0" baseline="38888" sz="750" spc="-172">
                <a:latin typeface="Verdana"/>
                <a:cs typeface="Verdana"/>
              </a:rPr>
              <a:t> 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2645180" y="6563870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80" i="1">
                <a:latin typeface="Mathcad UniMath"/>
                <a:cs typeface="Mathcad UniMath"/>
              </a:rPr>
              <a:t>A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2085870" y="7944614"/>
            <a:ext cx="1022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60" i="1">
                <a:latin typeface="Mathcad UniMath"/>
                <a:cs typeface="Mathcad UniMath"/>
              </a:rPr>
              <a:t>B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3157245" y="6787872"/>
            <a:ext cx="14224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3968" sz="1050" spc="37" i="1">
                <a:latin typeface="Mathcad UniMath"/>
                <a:cs typeface="Mathcad UniMath"/>
              </a:rPr>
              <a:t>C</a:t>
            </a:r>
            <a:endParaRPr baseline="3968" sz="1050">
              <a:latin typeface="Mathcad UniMath"/>
              <a:cs typeface="Mathcad UniMath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2640606" y="8159498"/>
            <a:ext cx="10858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90" i="1">
                <a:latin typeface="Mathcad UniMath"/>
                <a:cs typeface="Mathcad UniMath"/>
              </a:rPr>
              <a:t>D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1953283" y="6947918"/>
            <a:ext cx="15176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60" i="1">
                <a:latin typeface="Mathcad UniMath"/>
                <a:cs typeface="Mathcad UniMath"/>
              </a:rPr>
              <a:t>E</a:t>
            </a:r>
            <a:r>
              <a:rPr dirty="0" sz="700" spc="-50" i="1">
                <a:latin typeface="Mathcad UniMath"/>
                <a:cs typeface="Mathcad UniMath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3273068" y="7749544"/>
            <a:ext cx="152400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baseline="-15873" sz="1050" spc="22" i="1">
                <a:latin typeface="Mathcad UniMath"/>
                <a:cs typeface="Mathcad UniMath"/>
              </a:rPr>
              <a:t>F</a:t>
            </a:r>
            <a:endParaRPr baseline="-15873" sz="1050">
              <a:latin typeface="Mathcad UniMath"/>
              <a:cs typeface="Mathcad UniMath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2908829" y="7240525"/>
            <a:ext cx="268605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37">
                <a:latin typeface="Verdana"/>
                <a:cs typeface="Verdana"/>
              </a:rPr>
              <a:t>.</a:t>
            </a:r>
            <a:r>
              <a:rPr dirty="0" baseline="-5555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baseline="5555" sz="750" spc="-37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 </a:t>
            </a:r>
            <a:r>
              <a:rPr dirty="0" baseline="-11111" sz="750" spc="-7">
                <a:latin typeface="Verdana"/>
                <a:cs typeface="Verdana"/>
              </a:rPr>
              <a:t>.</a:t>
            </a:r>
            <a:r>
              <a:rPr dirty="0" baseline="11111" sz="750" spc="-7">
                <a:latin typeface="Verdana"/>
                <a:cs typeface="Verdana"/>
              </a:rPr>
              <a:t>.</a:t>
            </a:r>
            <a:r>
              <a:rPr dirty="0" baseline="-5555" sz="750" spc="-7">
                <a:latin typeface="Verdana"/>
                <a:cs typeface="Verdana"/>
              </a:rPr>
              <a:t>.</a:t>
            </a:r>
            <a:r>
              <a:rPr dirty="0" sz="700" spc="-5" i="1">
                <a:latin typeface="Mathcad UniMath"/>
                <a:cs typeface="Mathcad UniMath"/>
              </a:rPr>
              <a:t>N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2224559" y="7455410"/>
            <a:ext cx="377190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8455" algn="l"/>
              </a:tabLst>
            </a:pPr>
            <a:r>
              <a:rPr dirty="0" baseline="-15873" sz="1050" spc="120" i="1">
                <a:latin typeface="Mathcad UniMath"/>
                <a:cs typeface="Mathcad UniMath"/>
              </a:rPr>
              <a:t>L</a:t>
            </a:r>
            <a:r>
              <a:rPr dirty="0" baseline="-15873" sz="1050" spc="120" i="1">
                <a:latin typeface="Mathcad UniMath"/>
                <a:cs typeface="Mathcad UniMath"/>
              </a:rPr>
              <a:t> </a:t>
            </a:r>
            <a:r>
              <a:rPr dirty="0" baseline="-15873" sz="1050" spc="-52" i="1">
                <a:latin typeface="Mathcad UniMath"/>
                <a:cs typeface="Mathcad UniMath"/>
              </a:rPr>
              <a:t> 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27777" sz="750" spc="-225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2582699" y="7423408"/>
            <a:ext cx="281305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7936" sz="1050" spc="75" i="1">
                <a:latin typeface="Mathcad UniMath"/>
                <a:cs typeface="Mathcad UniMath"/>
              </a:rPr>
              <a:t>M </a:t>
            </a:r>
            <a:r>
              <a:rPr dirty="0" baseline="-7936" sz="1050" spc="300" i="1">
                <a:latin typeface="Mathcad UniMath"/>
                <a:cs typeface="Mathcad UniMath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1907564" y="8304280"/>
            <a:ext cx="158115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7.20: </a:t>
            </a:r>
            <a:r>
              <a:rPr dirty="0" sz="1000" spc="-15">
                <a:latin typeface="Times New Roman"/>
                <a:cs typeface="Times New Roman"/>
              </a:rPr>
              <a:t>Pascal’s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4403876" y="69306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4256045" y="75051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4265188" y="75402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4359679" y="77353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4384062" y="77673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4484645" y="78679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4528842" y="78999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4615708" y="68864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4634000" y="691693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4653808" y="69519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4672100" y="69839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4688863" y="70144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4710200" y="70495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4730008" y="70845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4746776" y="71150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4768108" y="71501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4784876" y="71805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4806208" y="72156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4993663" y="75402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5013477" y="75753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5031763" y="76057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5051577" y="764083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5069863" y="76713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5089677" y="77063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5106440" y="77383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5124726" y="77688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5144540" y="78039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5162826" y="78343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5182640" y="786943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5100343" y="6828549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5086626" y="6862074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5072909" y="6894077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5059197" y="6927608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5045480" y="6959611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8" name="object 298"/>
          <p:cNvSpPr txBox="1"/>
          <p:nvPr/>
        </p:nvSpPr>
        <p:spPr>
          <a:xfrm>
            <a:off x="5031763" y="699313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9" name="object 299"/>
          <p:cNvSpPr txBox="1"/>
          <p:nvPr/>
        </p:nvSpPr>
        <p:spPr>
          <a:xfrm>
            <a:off x="5018046" y="7025140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0" name="object 300"/>
          <p:cNvSpPr txBox="1"/>
          <p:nvPr/>
        </p:nvSpPr>
        <p:spPr>
          <a:xfrm>
            <a:off x="5004329" y="705867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4990617" y="7090674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4976900" y="712420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4964705" y="7156208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4" name="object 304"/>
          <p:cNvSpPr txBox="1"/>
          <p:nvPr/>
        </p:nvSpPr>
        <p:spPr>
          <a:xfrm>
            <a:off x="4950988" y="7189734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5" name="object 305"/>
          <p:cNvSpPr txBox="1"/>
          <p:nvPr/>
        </p:nvSpPr>
        <p:spPr>
          <a:xfrm>
            <a:off x="4822976" y="7246117"/>
            <a:ext cx="1746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50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306" name="object 306"/>
          <p:cNvSpPr txBox="1"/>
          <p:nvPr/>
        </p:nvSpPr>
        <p:spPr>
          <a:xfrm>
            <a:off x="4841263" y="7278128"/>
            <a:ext cx="1428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80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4861077" y="7311651"/>
            <a:ext cx="1092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4868697" y="7409191"/>
            <a:ext cx="996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4854980" y="7444237"/>
            <a:ext cx="1333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 </a:t>
            </a:r>
            <a:r>
              <a:rPr dirty="0" baseline="22222" sz="750" spc="-5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0" name="object 310"/>
          <p:cNvSpPr txBox="1"/>
          <p:nvPr/>
        </p:nvSpPr>
        <p:spPr>
          <a:xfrm>
            <a:off x="4841263" y="7474720"/>
            <a:ext cx="1657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   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1" name="object 311"/>
          <p:cNvSpPr txBox="1"/>
          <p:nvPr/>
        </p:nvSpPr>
        <p:spPr>
          <a:xfrm>
            <a:off x="4801639" y="7550920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2" name="object 312"/>
          <p:cNvSpPr txBox="1"/>
          <p:nvPr/>
        </p:nvSpPr>
        <p:spPr>
          <a:xfrm>
            <a:off x="4787922" y="7582928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3" name="object 313"/>
          <p:cNvSpPr txBox="1"/>
          <p:nvPr/>
        </p:nvSpPr>
        <p:spPr>
          <a:xfrm>
            <a:off x="4774205" y="7616454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4760488" y="7648457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4746776" y="7681988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6" name="object 316"/>
          <p:cNvSpPr txBox="1"/>
          <p:nvPr/>
        </p:nvSpPr>
        <p:spPr>
          <a:xfrm>
            <a:off x="4733059" y="7713991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7" name="object 317"/>
          <p:cNvSpPr txBox="1"/>
          <p:nvPr/>
        </p:nvSpPr>
        <p:spPr>
          <a:xfrm>
            <a:off x="4719342" y="774751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8" name="object 318"/>
          <p:cNvSpPr txBox="1"/>
          <p:nvPr/>
        </p:nvSpPr>
        <p:spPr>
          <a:xfrm>
            <a:off x="4705625" y="7779520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9" name="object 319"/>
          <p:cNvSpPr txBox="1"/>
          <p:nvPr/>
        </p:nvSpPr>
        <p:spPr>
          <a:xfrm>
            <a:off x="4691908" y="781305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0" name="object 320"/>
          <p:cNvSpPr txBox="1"/>
          <p:nvPr/>
        </p:nvSpPr>
        <p:spPr>
          <a:xfrm>
            <a:off x="4678196" y="7845054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1" name="object 321"/>
          <p:cNvSpPr txBox="1"/>
          <p:nvPr/>
        </p:nvSpPr>
        <p:spPr>
          <a:xfrm>
            <a:off x="4664479" y="787858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2" name="object 322"/>
          <p:cNvSpPr txBox="1"/>
          <p:nvPr/>
        </p:nvSpPr>
        <p:spPr>
          <a:xfrm>
            <a:off x="4630948" y="7910588"/>
            <a:ext cx="81915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-30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3" name="object 323"/>
          <p:cNvSpPr txBox="1"/>
          <p:nvPr/>
        </p:nvSpPr>
        <p:spPr>
          <a:xfrm>
            <a:off x="5258834" y="7296415"/>
            <a:ext cx="32829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60">
                <a:latin typeface="Verdana"/>
                <a:cs typeface="Verdana"/>
              </a:rPr>
              <a:t>...</a:t>
            </a:r>
            <a:r>
              <a:rPr dirty="0" baseline="-11111" sz="750" spc="-172">
                <a:latin typeface="Verdana"/>
                <a:cs typeface="Verdana"/>
              </a:rPr>
              <a:t> </a:t>
            </a:r>
            <a:r>
              <a:rPr dirty="0" baseline="-5555" sz="750" spc="-37">
                <a:latin typeface="Verdana"/>
                <a:cs typeface="Verdana"/>
              </a:rPr>
              <a:t>..</a:t>
            </a:r>
            <a:r>
              <a:rPr dirty="0" baseline="-5555" sz="750" spc="-172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 </a:t>
            </a:r>
            <a:r>
              <a:rPr dirty="0" baseline="11111" sz="750" spc="-67">
                <a:latin typeface="Verdana"/>
                <a:cs typeface="Verdana"/>
              </a:rPr>
              <a:t>... 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4" name="object 324"/>
          <p:cNvSpPr txBox="1"/>
          <p:nvPr/>
        </p:nvSpPr>
        <p:spPr>
          <a:xfrm>
            <a:off x="4879363" y="7345181"/>
            <a:ext cx="4108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0">
                <a:latin typeface="Verdana"/>
                <a:cs typeface="Verdana"/>
              </a:rPr>
              <a:t>..</a:t>
            </a:r>
            <a:r>
              <a:rPr dirty="0" baseline="22222" sz="750" spc="-75">
                <a:latin typeface="Verdana"/>
                <a:cs typeface="Verdana"/>
              </a:rPr>
              <a:t>.     </a:t>
            </a:r>
            <a:r>
              <a:rPr dirty="0" sz="500" spc="-25">
                <a:latin typeface="Verdana"/>
                <a:cs typeface="Verdana"/>
              </a:rPr>
              <a:t>..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 </a:t>
            </a:r>
            <a:r>
              <a:rPr dirty="0" baseline="11111" sz="750" spc="-37">
                <a:latin typeface="Verdana"/>
                <a:cs typeface="Verdana"/>
              </a:rPr>
              <a:t>..</a:t>
            </a:r>
            <a:r>
              <a:rPr dirty="0" baseline="11111" sz="750" spc="-165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-165">
                <a:latin typeface="Verdana"/>
                <a:cs typeface="Verdana"/>
              </a:rPr>
              <a:t> </a:t>
            </a:r>
            <a:r>
              <a:rPr dirty="0" baseline="22222" sz="750" spc="-37">
                <a:latin typeface="Verdana"/>
                <a:cs typeface="Verdana"/>
              </a:rPr>
              <a:t>..</a:t>
            </a:r>
            <a:r>
              <a:rPr dirty="0" baseline="22222" sz="750" spc="-165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325" name="object 325"/>
          <p:cNvSpPr txBox="1"/>
          <p:nvPr/>
        </p:nvSpPr>
        <p:spPr>
          <a:xfrm>
            <a:off x="4762016" y="7360421"/>
            <a:ext cx="27241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72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72">
                <a:latin typeface="Verdana"/>
                <a:cs typeface="Verdana"/>
              </a:rPr>
              <a:t> </a:t>
            </a:r>
            <a:r>
              <a:rPr dirty="0" baseline="-5555" sz="750" spc="-37">
                <a:latin typeface="Verdana"/>
                <a:cs typeface="Verdana"/>
              </a:rPr>
              <a:t>..</a:t>
            </a:r>
            <a:r>
              <a:rPr dirty="0" baseline="-5555" sz="750" spc="-2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 </a:t>
            </a:r>
            <a:r>
              <a:rPr dirty="0" baseline="5555" sz="750" spc="-37">
                <a:latin typeface="Verdana"/>
                <a:cs typeface="Verdana"/>
              </a:rPr>
              <a:t>.</a:t>
            </a:r>
            <a:r>
              <a:rPr dirty="0" baseline="11111" sz="750" spc="-37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26" name="object 326"/>
          <p:cNvSpPr txBox="1"/>
          <p:nvPr/>
        </p:nvSpPr>
        <p:spPr>
          <a:xfrm>
            <a:off x="4495311" y="7412238"/>
            <a:ext cx="3028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latin typeface="Verdana"/>
                <a:cs typeface="Verdana"/>
              </a:rPr>
              <a:t>...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baseline="5555" sz="750" spc="-37">
                <a:latin typeface="Verdana"/>
                <a:cs typeface="Verdana"/>
              </a:rPr>
              <a:t>.</a:t>
            </a:r>
            <a:r>
              <a:rPr dirty="0" baseline="11111" sz="750" spc="-37">
                <a:latin typeface="Verdana"/>
                <a:cs typeface="Verdana"/>
              </a:rPr>
              <a:t>.</a:t>
            </a:r>
            <a:r>
              <a:rPr dirty="0" baseline="11111" sz="750" spc="-179">
                <a:latin typeface="Verdana"/>
                <a:cs typeface="Verdana"/>
              </a:rPr>
              <a:t> </a:t>
            </a:r>
            <a:r>
              <a:rPr dirty="0" baseline="11111" sz="750" spc="-37">
                <a:latin typeface="Verdana"/>
                <a:cs typeface="Verdana"/>
              </a:rPr>
              <a:t>.</a:t>
            </a:r>
            <a:r>
              <a:rPr dirty="0" baseline="16666" sz="750" spc="-37">
                <a:latin typeface="Verdana"/>
                <a:cs typeface="Verdana"/>
              </a:rPr>
              <a:t>.</a:t>
            </a:r>
            <a:r>
              <a:rPr dirty="0" baseline="16666" sz="750" spc="-179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-179">
                <a:latin typeface="Verdana"/>
                <a:cs typeface="Verdana"/>
              </a:rPr>
              <a:t> </a:t>
            </a:r>
            <a:r>
              <a:rPr dirty="0" baseline="22222" sz="750" spc="-37">
                <a:latin typeface="Verdana"/>
                <a:cs typeface="Verdana"/>
              </a:rPr>
              <a:t>.</a:t>
            </a:r>
            <a:r>
              <a:rPr dirty="0" baseline="27777" sz="750" spc="-37">
                <a:latin typeface="Verdana"/>
                <a:cs typeface="Verdana"/>
              </a:rPr>
              <a:t>.</a:t>
            </a:r>
            <a:r>
              <a:rPr dirty="0" baseline="27777" sz="750" spc="-179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327" name="object 327"/>
          <p:cNvSpPr txBox="1"/>
          <p:nvPr/>
        </p:nvSpPr>
        <p:spPr>
          <a:xfrm>
            <a:off x="4259096" y="7444240"/>
            <a:ext cx="2825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0">
                <a:latin typeface="Verdana"/>
                <a:cs typeface="Verdana"/>
              </a:rPr>
              <a:t>..</a:t>
            </a:r>
            <a:r>
              <a:rPr dirty="0" baseline="5555" sz="750" spc="-75">
                <a:latin typeface="Verdana"/>
                <a:cs typeface="Verdana"/>
              </a:rPr>
              <a:t>..</a:t>
            </a:r>
            <a:r>
              <a:rPr dirty="0" baseline="5555" sz="750" spc="-179">
                <a:latin typeface="Verdana"/>
                <a:cs typeface="Verdana"/>
              </a:rPr>
              <a:t> </a:t>
            </a:r>
            <a:r>
              <a:rPr dirty="0" baseline="11111" sz="750" spc="-37">
                <a:latin typeface="Verdana"/>
                <a:cs typeface="Verdana"/>
              </a:rPr>
              <a:t>..</a:t>
            </a:r>
            <a:r>
              <a:rPr dirty="0" baseline="11111" sz="750" spc="-179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-179">
                <a:latin typeface="Verdana"/>
                <a:cs typeface="Verdana"/>
              </a:rPr>
              <a:t> </a:t>
            </a:r>
            <a:r>
              <a:rPr dirty="0" baseline="22222" sz="750" spc="-37">
                <a:latin typeface="Verdana"/>
                <a:cs typeface="Verdana"/>
              </a:rPr>
              <a:t>..</a:t>
            </a:r>
            <a:r>
              <a:rPr dirty="0" baseline="22222" sz="750" spc="-179">
                <a:latin typeface="Verdana"/>
                <a:cs typeface="Verdana"/>
              </a:rPr>
              <a:t> </a:t>
            </a:r>
            <a:r>
              <a:rPr dirty="0" baseline="27777" sz="750" spc="-37">
                <a:latin typeface="Verdana"/>
                <a:cs typeface="Verdana"/>
              </a:rPr>
              <a:t>..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328" name="object 328"/>
          <p:cNvSpPr txBox="1"/>
          <p:nvPr/>
        </p:nvSpPr>
        <p:spPr>
          <a:xfrm>
            <a:off x="4103645" y="7462532"/>
            <a:ext cx="19748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latin typeface="Verdana"/>
                <a:cs typeface="Verdana"/>
              </a:rPr>
              <a:t>..</a:t>
            </a:r>
            <a:r>
              <a:rPr dirty="0" sz="500" spc="-150">
                <a:latin typeface="Verdana"/>
                <a:cs typeface="Verdana"/>
              </a:rPr>
              <a:t> </a:t>
            </a:r>
            <a:r>
              <a:rPr dirty="0" baseline="5555" sz="750" spc="-37">
                <a:latin typeface="Verdana"/>
                <a:cs typeface="Verdana"/>
              </a:rPr>
              <a:t>..</a:t>
            </a:r>
            <a:r>
              <a:rPr dirty="0" baseline="5555" sz="750" spc="-225">
                <a:latin typeface="Verdana"/>
                <a:cs typeface="Verdana"/>
              </a:rPr>
              <a:t> </a:t>
            </a:r>
            <a:r>
              <a:rPr dirty="0" baseline="11111" sz="750" spc="-67">
                <a:latin typeface="Verdana"/>
                <a:cs typeface="Verdana"/>
              </a:rPr>
              <a:t>..</a:t>
            </a:r>
            <a:r>
              <a:rPr dirty="0" baseline="16666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29" name="object 329"/>
          <p:cNvSpPr txBox="1"/>
          <p:nvPr/>
        </p:nvSpPr>
        <p:spPr>
          <a:xfrm>
            <a:off x="4815356" y="7491994"/>
            <a:ext cx="211454" cy="142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0"/>
              </a:lnSpc>
            </a:pPr>
            <a:r>
              <a:rPr dirty="0" baseline="-22222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 </a:t>
            </a:r>
            <a:r>
              <a:rPr dirty="0" baseline="7936" sz="1050" spc="60" i="1">
                <a:latin typeface="Mathcad UniMath"/>
                <a:cs typeface="Mathcad UniMath"/>
              </a:rPr>
              <a:t>O</a:t>
            </a:r>
            <a:r>
              <a:rPr dirty="0" baseline="7936" sz="1050" spc="22" i="1">
                <a:latin typeface="Mathcad UniMath"/>
                <a:cs typeface="Mathcad UniMath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35560">
              <a:lnSpc>
                <a:spcPts val="2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0" name="object 330"/>
          <p:cNvSpPr txBox="1"/>
          <p:nvPr/>
        </p:nvSpPr>
        <p:spPr>
          <a:xfrm>
            <a:off x="5168920" y="67218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1" name="object 331"/>
          <p:cNvSpPr txBox="1"/>
          <p:nvPr/>
        </p:nvSpPr>
        <p:spPr>
          <a:xfrm>
            <a:off x="5037859" y="6756909"/>
            <a:ext cx="2139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60">
                <a:latin typeface="Verdana"/>
                <a:cs typeface="Verdana"/>
              </a:rPr>
              <a:t>.</a:t>
            </a:r>
            <a:r>
              <a:rPr dirty="0" baseline="22222" sz="750" spc="-60">
                <a:latin typeface="Verdana"/>
                <a:cs typeface="Verdana"/>
              </a:rPr>
              <a:t>.</a:t>
            </a:r>
            <a:r>
              <a:rPr dirty="0" baseline="11111" sz="750" spc="-60">
                <a:latin typeface="Verdana"/>
                <a:cs typeface="Verdana"/>
              </a:rPr>
              <a:t>..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2" name="object 332"/>
          <p:cNvSpPr txBox="1"/>
          <p:nvPr/>
        </p:nvSpPr>
        <p:spPr>
          <a:xfrm>
            <a:off x="5127777" y="6790449"/>
            <a:ext cx="1606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r>
              <a:rPr dirty="0" baseline="16666" sz="750" spc="-75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3" name="object 333"/>
          <p:cNvSpPr txBox="1"/>
          <p:nvPr/>
        </p:nvSpPr>
        <p:spPr>
          <a:xfrm>
            <a:off x="5114060" y="6807203"/>
            <a:ext cx="2063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.  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34" name="object 334"/>
          <p:cNvSpPr txBox="1"/>
          <p:nvPr/>
        </p:nvSpPr>
        <p:spPr>
          <a:xfrm>
            <a:off x="5301507" y="68544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5" name="object 335"/>
          <p:cNvSpPr txBox="1"/>
          <p:nvPr/>
        </p:nvSpPr>
        <p:spPr>
          <a:xfrm>
            <a:off x="5333514" y="68879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6" name="object 336"/>
          <p:cNvSpPr txBox="1"/>
          <p:nvPr/>
        </p:nvSpPr>
        <p:spPr>
          <a:xfrm>
            <a:off x="5367041" y="69199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7" name="object 337"/>
          <p:cNvSpPr txBox="1"/>
          <p:nvPr/>
        </p:nvSpPr>
        <p:spPr>
          <a:xfrm>
            <a:off x="5399043" y="69519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8" name="object 338"/>
          <p:cNvSpPr txBox="1"/>
          <p:nvPr/>
        </p:nvSpPr>
        <p:spPr>
          <a:xfrm>
            <a:off x="5431046" y="69839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9" name="object 339"/>
          <p:cNvSpPr txBox="1"/>
          <p:nvPr/>
        </p:nvSpPr>
        <p:spPr>
          <a:xfrm>
            <a:off x="5438666" y="6994661"/>
            <a:ext cx="7556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40" name="object 340"/>
          <p:cNvSpPr txBox="1"/>
          <p:nvPr/>
        </p:nvSpPr>
        <p:spPr>
          <a:xfrm>
            <a:off x="5444765" y="7049529"/>
            <a:ext cx="1028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13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1" name="object 341"/>
          <p:cNvSpPr txBox="1"/>
          <p:nvPr/>
        </p:nvSpPr>
        <p:spPr>
          <a:xfrm>
            <a:off x="5461528" y="7084578"/>
            <a:ext cx="1212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2" name="object 342"/>
          <p:cNvSpPr txBox="1"/>
          <p:nvPr/>
        </p:nvSpPr>
        <p:spPr>
          <a:xfrm>
            <a:off x="5478296" y="7116581"/>
            <a:ext cx="1365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 </a:t>
            </a:r>
            <a:r>
              <a:rPr dirty="0" baseline="5555" sz="750" spc="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5492008" y="7151626"/>
            <a:ext cx="18859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30"/>
              </a:lnSpc>
            </a:pPr>
            <a:r>
              <a:rPr dirty="0" baseline="27777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  </a:t>
            </a:r>
            <a:r>
              <a:rPr dirty="0" sz="500" spc="-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32384">
              <a:lnSpc>
                <a:spcPts val="229"/>
              </a:lnSpc>
            </a:pP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     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41275">
              <a:lnSpc>
                <a:spcPts val="39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4" name="object 344"/>
          <p:cNvSpPr txBox="1"/>
          <p:nvPr/>
        </p:nvSpPr>
        <p:spPr>
          <a:xfrm>
            <a:off x="5522488" y="7220206"/>
            <a:ext cx="18986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     </a:t>
            </a:r>
            <a:r>
              <a:rPr dirty="0" baseline="-22222" sz="750" spc="-2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45" name="object 345"/>
          <p:cNvSpPr txBox="1"/>
          <p:nvPr/>
        </p:nvSpPr>
        <p:spPr>
          <a:xfrm>
            <a:off x="5693177" y="72461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6" name="object 346"/>
          <p:cNvSpPr txBox="1"/>
          <p:nvPr/>
        </p:nvSpPr>
        <p:spPr>
          <a:xfrm>
            <a:off x="5677937" y="72933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7" name="object 347"/>
          <p:cNvSpPr txBox="1"/>
          <p:nvPr/>
        </p:nvSpPr>
        <p:spPr>
          <a:xfrm>
            <a:off x="5537728" y="7319275"/>
            <a:ext cx="17589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     </a:t>
            </a:r>
            <a:r>
              <a:rPr dirty="0" baseline="5555" sz="750" spc="-60">
                <a:latin typeface="Verdana"/>
                <a:cs typeface="Verdana"/>
              </a:rPr>
              <a:t> 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8" name="object 348"/>
          <p:cNvSpPr txBox="1"/>
          <p:nvPr/>
        </p:nvSpPr>
        <p:spPr>
          <a:xfrm>
            <a:off x="5537728" y="7361945"/>
            <a:ext cx="1530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       </a:t>
            </a:r>
            <a:r>
              <a:rPr dirty="0" sz="500" spc="-10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9" name="object 349"/>
          <p:cNvSpPr txBox="1"/>
          <p:nvPr/>
        </p:nvSpPr>
        <p:spPr>
          <a:xfrm>
            <a:off x="5537728" y="7380231"/>
            <a:ext cx="13335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75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50" name="object 350"/>
          <p:cNvSpPr txBox="1"/>
          <p:nvPr/>
        </p:nvSpPr>
        <p:spPr>
          <a:xfrm>
            <a:off x="5536205" y="7425955"/>
            <a:ext cx="11683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1" name="object 351"/>
          <p:cNvSpPr txBox="1"/>
          <p:nvPr/>
        </p:nvSpPr>
        <p:spPr>
          <a:xfrm>
            <a:off x="5533159" y="7445765"/>
            <a:ext cx="9969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52" name="object 352"/>
          <p:cNvSpPr txBox="1"/>
          <p:nvPr/>
        </p:nvSpPr>
        <p:spPr>
          <a:xfrm>
            <a:off x="5527062" y="7491489"/>
            <a:ext cx="876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3" name="object 353"/>
          <p:cNvSpPr txBox="1"/>
          <p:nvPr/>
        </p:nvSpPr>
        <p:spPr>
          <a:xfrm>
            <a:off x="5520965" y="7517395"/>
            <a:ext cx="7874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4" name="object 354"/>
          <p:cNvSpPr txBox="1"/>
          <p:nvPr/>
        </p:nvSpPr>
        <p:spPr>
          <a:xfrm>
            <a:off x="5511822" y="7552449"/>
            <a:ext cx="679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5" name="object 355"/>
          <p:cNvSpPr txBox="1"/>
          <p:nvPr/>
        </p:nvSpPr>
        <p:spPr>
          <a:xfrm>
            <a:off x="5498103" y="7578355"/>
            <a:ext cx="6667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0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6" name="object 356"/>
          <p:cNvSpPr txBox="1"/>
          <p:nvPr/>
        </p:nvSpPr>
        <p:spPr>
          <a:xfrm>
            <a:off x="5479817" y="7617978"/>
            <a:ext cx="61594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7" name="object 357"/>
          <p:cNvSpPr txBox="1"/>
          <p:nvPr/>
        </p:nvSpPr>
        <p:spPr>
          <a:xfrm>
            <a:off x="5472197" y="76499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8" name="object 358"/>
          <p:cNvSpPr txBox="1"/>
          <p:nvPr/>
        </p:nvSpPr>
        <p:spPr>
          <a:xfrm>
            <a:off x="5452383" y="76850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9" name="object 359"/>
          <p:cNvSpPr txBox="1"/>
          <p:nvPr/>
        </p:nvSpPr>
        <p:spPr>
          <a:xfrm>
            <a:off x="5421903" y="7715515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0" name="object 360"/>
          <p:cNvSpPr txBox="1"/>
          <p:nvPr/>
        </p:nvSpPr>
        <p:spPr>
          <a:xfrm>
            <a:off x="5403617" y="7750568"/>
            <a:ext cx="61594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1" name="object 361"/>
          <p:cNvSpPr txBox="1"/>
          <p:nvPr/>
        </p:nvSpPr>
        <p:spPr>
          <a:xfrm>
            <a:off x="5385326" y="7799335"/>
            <a:ext cx="571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5360945" y="7816098"/>
            <a:ext cx="666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5325896" y="7846578"/>
            <a:ext cx="8318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5200926" y="7881632"/>
            <a:ext cx="18859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4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5" name="object 365"/>
          <p:cNvSpPr txBox="1"/>
          <p:nvPr/>
        </p:nvSpPr>
        <p:spPr>
          <a:xfrm>
            <a:off x="5175019" y="7913635"/>
            <a:ext cx="19621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>
                <a:latin typeface="Verdana"/>
                <a:cs typeface="Verdana"/>
              </a:rPr>
              <a:t>.</a:t>
            </a:r>
            <a:r>
              <a:rPr dirty="0" baseline="-11111" sz="750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.</a:t>
            </a:r>
            <a:r>
              <a:rPr dirty="0" baseline="11111" sz="750" spc="52">
                <a:latin typeface="Verdana"/>
                <a:cs typeface="Verdana"/>
              </a:rPr>
              <a:t> 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5143016" y="7965448"/>
            <a:ext cx="20510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67" name="object 367"/>
          <p:cNvSpPr txBox="1"/>
          <p:nvPr/>
        </p:nvSpPr>
        <p:spPr>
          <a:xfrm>
            <a:off x="4606563" y="8009649"/>
            <a:ext cx="7296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300"/>
              </a:lnSpc>
              <a:tabLst>
                <a:tab pos="424815" algn="l"/>
              </a:tabLst>
            </a:pP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97">
                <a:latin typeface="Verdana"/>
                <a:cs typeface="Verdana"/>
              </a:rPr>
              <a:t>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r>
              <a:rPr dirty="0" baseline="33333" sz="750" spc="7">
                <a:latin typeface="Verdana"/>
                <a:cs typeface="Verdana"/>
              </a:rPr>
              <a:t> </a:t>
            </a:r>
            <a:r>
              <a:rPr dirty="0" sz="500" spc="-70">
                <a:latin typeface="Verdana"/>
                <a:cs typeface="Verdana"/>
              </a:rPr>
              <a:t>..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sz="500" spc="-70">
                <a:latin typeface="Verdana"/>
                <a:cs typeface="Verdana"/>
              </a:rPr>
              <a:t>..........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-135">
                <a:latin typeface="Verdana"/>
                <a:cs typeface="Verdana"/>
              </a:rPr>
              <a:t>.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  <a:p>
            <a:pPr algn="r" marR="24765">
              <a:lnSpc>
                <a:spcPts val="3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8" name="object 368"/>
          <p:cNvSpPr txBox="1"/>
          <p:nvPr/>
        </p:nvSpPr>
        <p:spPr>
          <a:xfrm>
            <a:off x="4598943" y="7970017"/>
            <a:ext cx="19304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sz="500" spc="5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69" name="object 369"/>
          <p:cNvSpPr txBox="1"/>
          <p:nvPr/>
        </p:nvSpPr>
        <p:spPr>
          <a:xfrm>
            <a:off x="4537983" y="7930398"/>
            <a:ext cx="285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22222" sz="750" spc="-247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0" name="object 370"/>
          <p:cNvSpPr txBox="1"/>
          <p:nvPr/>
        </p:nvSpPr>
        <p:spPr>
          <a:xfrm>
            <a:off x="4448066" y="78374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1" name="object 371"/>
          <p:cNvSpPr txBox="1"/>
          <p:nvPr/>
        </p:nvSpPr>
        <p:spPr>
          <a:xfrm>
            <a:off x="4405397" y="77947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2" name="object 372"/>
          <p:cNvSpPr txBox="1"/>
          <p:nvPr/>
        </p:nvSpPr>
        <p:spPr>
          <a:xfrm>
            <a:off x="4307860" y="7706368"/>
            <a:ext cx="831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9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3" name="object 373"/>
          <p:cNvSpPr txBox="1"/>
          <p:nvPr/>
        </p:nvSpPr>
        <p:spPr>
          <a:xfrm>
            <a:off x="4275857" y="7671314"/>
            <a:ext cx="939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4" name="object 374"/>
          <p:cNvSpPr txBox="1"/>
          <p:nvPr/>
        </p:nvSpPr>
        <p:spPr>
          <a:xfrm>
            <a:off x="4243854" y="7639311"/>
            <a:ext cx="11048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5" name="object 375"/>
          <p:cNvSpPr txBox="1"/>
          <p:nvPr/>
        </p:nvSpPr>
        <p:spPr>
          <a:xfrm>
            <a:off x="4210324" y="7607308"/>
            <a:ext cx="1289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09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6" name="object 376"/>
          <p:cNvSpPr txBox="1"/>
          <p:nvPr/>
        </p:nvSpPr>
        <p:spPr>
          <a:xfrm>
            <a:off x="4178320" y="7573777"/>
            <a:ext cx="1485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15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7" name="object 377"/>
          <p:cNvSpPr txBox="1"/>
          <p:nvPr/>
        </p:nvSpPr>
        <p:spPr>
          <a:xfrm>
            <a:off x="4146317" y="75356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8" name="object 378"/>
          <p:cNvSpPr txBox="1"/>
          <p:nvPr/>
        </p:nvSpPr>
        <p:spPr>
          <a:xfrm>
            <a:off x="4108217" y="74152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9" name="object 379"/>
          <p:cNvSpPr txBox="1"/>
          <p:nvPr/>
        </p:nvSpPr>
        <p:spPr>
          <a:xfrm>
            <a:off x="4129554" y="7380235"/>
            <a:ext cx="16383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3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380" name="object 380"/>
          <p:cNvSpPr txBox="1"/>
          <p:nvPr/>
        </p:nvSpPr>
        <p:spPr>
          <a:xfrm>
            <a:off x="4146317" y="7329947"/>
            <a:ext cx="14541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0480">
              <a:lnSpc>
                <a:spcPts val="38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18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38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10">
                <a:latin typeface="Verdana"/>
                <a:cs typeface="Verdana"/>
              </a:rPr>
              <a:t> 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-16666" sz="750" spc="-209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81" name="object 381"/>
          <p:cNvSpPr txBox="1"/>
          <p:nvPr/>
        </p:nvSpPr>
        <p:spPr>
          <a:xfrm>
            <a:off x="4184417" y="7284222"/>
            <a:ext cx="110489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">
                <a:latin typeface="Verdana"/>
                <a:cs typeface="Verdana"/>
              </a:rPr>
              <a:t> 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2" name="object 382"/>
          <p:cNvSpPr txBox="1"/>
          <p:nvPr/>
        </p:nvSpPr>
        <p:spPr>
          <a:xfrm>
            <a:off x="4202703" y="7259834"/>
            <a:ext cx="9715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95">
                <a:latin typeface="Verdana"/>
                <a:cs typeface="Verdana"/>
              </a:rPr>
              <a:t> 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3" name="object 383"/>
          <p:cNvSpPr txBox="1"/>
          <p:nvPr/>
        </p:nvSpPr>
        <p:spPr>
          <a:xfrm>
            <a:off x="4222517" y="7220206"/>
            <a:ext cx="844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4" name="object 384"/>
          <p:cNvSpPr txBox="1"/>
          <p:nvPr/>
        </p:nvSpPr>
        <p:spPr>
          <a:xfrm>
            <a:off x="4240803" y="7195823"/>
            <a:ext cx="7239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-16666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5" name="object 385"/>
          <p:cNvSpPr txBox="1"/>
          <p:nvPr/>
        </p:nvSpPr>
        <p:spPr>
          <a:xfrm>
            <a:off x="4257566" y="7156200"/>
            <a:ext cx="666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6" name="object 386"/>
          <p:cNvSpPr txBox="1"/>
          <p:nvPr/>
        </p:nvSpPr>
        <p:spPr>
          <a:xfrm>
            <a:off x="4275857" y="7124201"/>
            <a:ext cx="539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87" name="object 387"/>
          <p:cNvSpPr txBox="1"/>
          <p:nvPr/>
        </p:nvSpPr>
        <p:spPr>
          <a:xfrm>
            <a:off x="4295666" y="70891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8" name="object 388"/>
          <p:cNvSpPr txBox="1"/>
          <p:nvPr/>
        </p:nvSpPr>
        <p:spPr>
          <a:xfrm>
            <a:off x="4317003" y="70540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9" name="object 389"/>
          <p:cNvSpPr txBox="1"/>
          <p:nvPr/>
        </p:nvSpPr>
        <p:spPr>
          <a:xfrm>
            <a:off x="4333766" y="70236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0" name="object 390"/>
          <p:cNvSpPr txBox="1"/>
          <p:nvPr/>
        </p:nvSpPr>
        <p:spPr>
          <a:xfrm>
            <a:off x="4355103" y="69885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1" name="object 391"/>
          <p:cNvSpPr txBox="1"/>
          <p:nvPr/>
        </p:nvSpPr>
        <p:spPr>
          <a:xfrm>
            <a:off x="4371866" y="69580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2" name="object 392"/>
          <p:cNvSpPr txBox="1"/>
          <p:nvPr/>
        </p:nvSpPr>
        <p:spPr>
          <a:xfrm>
            <a:off x="4409966" y="6897120"/>
            <a:ext cx="755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3" name="object 393"/>
          <p:cNvSpPr txBox="1"/>
          <p:nvPr/>
        </p:nvSpPr>
        <p:spPr>
          <a:xfrm>
            <a:off x="4431303" y="6855978"/>
            <a:ext cx="996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4" name="object 394"/>
          <p:cNvSpPr txBox="1"/>
          <p:nvPr/>
        </p:nvSpPr>
        <p:spPr>
          <a:xfrm>
            <a:off x="4448066" y="6834632"/>
            <a:ext cx="19875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 </a:t>
            </a:r>
            <a:r>
              <a:rPr dirty="0" baseline="5555" sz="750" spc="67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95" name="object 395"/>
          <p:cNvSpPr txBox="1"/>
          <p:nvPr/>
        </p:nvSpPr>
        <p:spPr>
          <a:xfrm>
            <a:off x="4466357" y="6820925"/>
            <a:ext cx="1625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1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27777" sz="750" spc="-16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6" name="object 396"/>
          <p:cNvSpPr txBox="1"/>
          <p:nvPr/>
        </p:nvSpPr>
        <p:spPr>
          <a:xfrm>
            <a:off x="4486166" y="6775200"/>
            <a:ext cx="20066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187">
                <a:latin typeface="Verdana"/>
                <a:cs typeface="Verdana"/>
              </a:rPr>
              <a:t> </a:t>
            </a:r>
            <a:r>
              <a:rPr dirty="0" baseline="-11111" sz="750" spc="-82">
                <a:latin typeface="Verdana"/>
                <a:cs typeface="Verdana"/>
              </a:rPr>
              <a:t>..</a:t>
            </a:r>
            <a:r>
              <a:rPr dirty="0" baseline="-5555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97" name="object 397"/>
          <p:cNvSpPr txBox="1"/>
          <p:nvPr/>
        </p:nvSpPr>
        <p:spPr>
          <a:xfrm>
            <a:off x="4504457" y="6738622"/>
            <a:ext cx="28892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-16666" sz="750" spc="135">
                <a:latin typeface="Verdana"/>
                <a:cs typeface="Verdana"/>
              </a:rPr>
              <a:t> </a:t>
            </a:r>
            <a:r>
              <a:rPr dirty="0" baseline="-16666" sz="750" spc="-44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98" name="object 398"/>
          <p:cNvSpPr txBox="1"/>
          <p:nvPr/>
        </p:nvSpPr>
        <p:spPr>
          <a:xfrm>
            <a:off x="4515124" y="67111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9" name="object 399"/>
          <p:cNvSpPr txBox="1"/>
          <p:nvPr/>
        </p:nvSpPr>
        <p:spPr>
          <a:xfrm>
            <a:off x="4451117" y="6646175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80" i="1">
                <a:latin typeface="Mathcad UniMath"/>
                <a:cs typeface="Mathcad UniMath"/>
              </a:rPr>
              <a:t>A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400" name="object 400"/>
          <p:cNvSpPr txBox="1"/>
          <p:nvPr/>
        </p:nvSpPr>
        <p:spPr>
          <a:xfrm>
            <a:off x="5149112" y="6646175"/>
            <a:ext cx="1022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60" i="1">
                <a:latin typeface="Mathcad UniMath"/>
                <a:cs typeface="Mathcad UniMath"/>
              </a:rPr>
              <a:t>B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401" name="object 401"/>
          <p:cNvSpPr txBox="1"/>
          <p:nvPr/>
        </p:nvSpPr>
        <p:spPr>
          <a:xfrm>
            <a:off x="5510300" y="7254251"/>
            <a:ext cx="33782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..</a:t>
            </a:r>
            <a:r>
              <a:rPr dirty="0" baseline="27777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.. </a:t>
            </a:r>
            <a:r>
              <a:rPr dirty="0" baseline="11111" sz="750" spc="-37">
                <a:latin typeface="Verdana"/>
                <a:cs typeface="Verdana"/>
              </a:rPr>
              <a:t>.. </a:t>
            </a:r>
            <a:r>
              <a:rPr dirty="0" baseline="16666" sz="750" spc="-112">
                <a:latin typeface="Verdana"/>
                <a:cs typeface="Verdana"/>
              </a:rPr>
              <a:t>..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 </a:t>
            </a:r>
            <a:r>
              <a:rPr dirty="0" sz="700" spc="25" i="1">
                <a:latin typeface="Mathcad UniMath"/>
                <a:cs typeface="Mathcad UniMath"/>
              </a:rPr>
              <a:t>C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402" name="object 402"/>
          <p:cNvSpPr txBox="1"/>
          <p:nvPr/>
        </p:nvSpPr>
        <p:spPr>
          <a:xfrm>
            <a:off x="4576085" y="8009649"/>
            <a:ext cx="791210" cy="189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3340">
              <a:lnSpc>
                <a:spcPts val="565"/>
              </a:lnSpc>
            </a:pPr>
            <a:r>
              <a:rPr dirty="0" sz="500" spc="-55">
                <a:latin typeface="Verdana"/>
                <a:cs typeface="Verdana"/>
              </a:rPr>
              <a:t>......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805"/>
              </a:lnSpc>
              <a:tabLst>
                <a:tab pos="695325" algn="l"/>
              </a:tabLst>
            </a:pPr>
            <a:r>
              <a:rPr dirty="0" sz="700" spc="60" i="1">
                <a:latin typeface="Mathcad UniMath"/>
                <a:cs typeface="Mathcad UniMath"/>
              </a:rPr>
              <a:t>E</a:t>
            </a:r>
            <a:r>
              <a:rPr dirty="0" sz="700" spc="60" i="1">
                <a:latin typeface="Mathcad UniMath"/>
                <a:cs typeface="Mathcad UniMath"/>
              </a:rPr>
              <a:t>	</a:t>
            </a:r>
            <a:r>
              <a:rPr dirty="0" sz="700" spc="90" i="1">
                <a:latin typeface="Mathcad UniMath"/>
                <a:cs typeface="Mathcad UniMath"/>
              </a:rPr>
              <a:t>D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403" name="object 403"/>
          <p:cNvSpPr txBox="1"/>
          <p:nvPr/>
        </p:nvSpPr>
        <p:spPr>
          <a:xfrm>
            <a:off x="3977156" y="7467612"/>
            <a:ext cx="196215" cy="134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5" i="1">
                <a:latin typeface="Mathcad UniMath"/>
                <a:cs typeface="Mathcad UniMath"/>
              </a:rPr>
              <a:t>F  </a:t>
            </a:r>
            <a:r>
              <a:rPr dirty="0" sz="700" spc="35" i="1">
                <a:latin typeface="Mathcad UniMath"/>
                <a:cs typeface="Mathcad UniMath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04" name="object 404"/>
          <p:cNvSpPr txBox="1"/>
          <p:nvPr/>
        </p:nvSpPr>
        <p:spPr>
          <a:xfrm>
            <a:off x="4044208" y="8282952"/>
            <a:ext cx="174371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7.21: </a:t>
            </a:r>
            <a:r>
              <a:rPr dirty="0" sz="1000" spc="-10">
                <a:latin typeface="Times New Roman"/>
                <a:cs typeface="Times New Roman"/>
              </a:rPr>
              <a:t>Brianchon’s</a:t>
            </a:r>
            <a:r>
              <a:rPr dirty="0" sz="1000" spc="-5">
                <a:latin typeface="Times New Roman"/>
                <a:cs typeface="Times New Roman"/>
              </a:rPr>
              <a:t> theorem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05" name="object 405"/>
          <p:cNvSpPr txBox="1"/>
          <p:nvPr/>
        </p:nvSpPr>
        <p:spPr>
          <a:xfrm>
            <a:off x="1267480" y="8580132"/>
            <a:ext cx="5056505" cy="3543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Proof </a:t>
            </a:r>
            <a:r>
              <a:rPr dirty="0" sz="1000" b="1">
                <a:latin typeface="Times New Roman"/>
                <a:cs typeface="Times New Roman"/>
              </a:rPr>
              <a:t>of </a:t>
            </a:r>
            <a:r>
              <a:rPr dirty="0" sz="1000" spc="-10" b="1">
                <a:latin typeface="Times New Roman"/>
                <a:cs typeface="Times New Roman"/>
              </a:rPr>
              <a:t>Pascal’s </a:t>
            </a:r>
            <a:r>
              <a:rPr dirty="0" sz="1000" spc="-5" b="1">
                <a:latin typeface="Times New Roman"/>
                <a:cs typeface="Times New Roman"/>
              </a:rPr>
              <a:t>theorem</a:t>
            </a:r>
            <a:r>
              <a:rPr dirty="0" sz="1000" spc="-5">
                <a:latin typeface="Times New Roman"/>
                <a:cs typeface="Times New Roman"/>
              </a:rPr>
              <a:t>. </a:t>
            </a:r>
            <a:r>
              <a:rPr dirty="0" sz="1000" spc="-50">
                <a:latin typeface="Times New Roman"/>
                <a:cs typeface="Times New Roman"/>
              </a:rPr>
              <a:t>We  </a:t>
            </a:r>
            <a:r>
              <a:rPr dirty="0" sz="1000" spc="-5">
                <a:latin typeface="Times New Roman"/>
                <a:cs typeface="Times New Roman"/>
              </a:rPr>
              <a:t>assume the lines </a:t>
            </a:r>
            <a:r>
              <a:rPr dirty="0" sz="1000" spc="30" b="0" i="1">
                <a:latin typeface="Bookman Old Style"/>
                <a:cs typeface="Bookman Old Style"/>
              </a:rPr>
              <a:t>AB, </a:t>
            </a:r>
            <a:r>
              <a:rPr dirty="0" sz="1000" spc="45" b="0" i="1">
                <a:latin typeface="Bookman Old Style"/>
                <a:cs typeface="Bookman Old Style"/>
              </a:rPr>
              <a:t>CD, </a:t>
            </a:r>
            <a:r>
              <a:rPr dirty="0" sz="1000" spc="65" b="0" i="1">
                <a:latin typeface="Bookman Old Style"/>
                <a:cs typeface="Bookman Old Style"/>
              </a:rPr>
              <a:t>EF </a:t>
            </a:r>
            <a:r>
              <a:rPr dirty="0" sz="1000" spc="-5">
                <a:latin typeface="Times New Roman"/>
                <a:cs typeface="Times New Roman"/>
              </a:rPr>
              <a:t>form a triangle.  Let </a:t>
            </a:r>
            <a:r>
              <a:rPr dirty="0" sz="1000" spc="35" b="0" i="1">
                <a:latin typeface="Bookman Old Style"/>
                <a:cs typeface="Bookman Old Style"/>
              </a:rPr>
              <a:t>AB</a:t>
            </a:r>
            <a:r>
              <a:rPr dirty="0" sz="1000" spc="14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intersect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000" spc="70" b="0" i="1">
                <a:latin typeface="Bookman Old Style"/>
                <a:cs typeface="Bookman Old Style"/>
              </a:rPr>
              <a:t>CD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-20" b="0" i="1">
                <a:latin typeface="Bookman Old Style"/>
                <a:cs typeface="Bookman Old Style"/>
              </a:rPr>
              <a:t>W </a:t>
            </a:r>
            <a:r>
              <a:rPr dirty="0" sz="1000" spc="-5">
                <a:latin typeface="Times New Roman"/>
                <a:cs typeface="Times New Roman"/>
              </a:rPr>
              <a:t>. The intersection points between various lines are </a:t>
            </a:r>
            <a:r>
              <a:rPr dirty="0" sz="1000" spc="-10">
                <a:latin typeface="Times New Roman"/>
                <a:cs typeface="Times New Roman"/>
              </a:rPr>
              <a:t>shown </a:t>
            </a:r>
            <a:r>
              <a:rPr dirty="0" sz="1000" spc="-5">
                <a:latin typeface="Times New Roman"/>
                <a:cs typeface="Times New Roman"/>
              </a:rPr>
              <a:t>in the</a:t>
            </a:r>
            <a:r>
              <a:rPr dirty="0" sz="1000" spc="-1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figure.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76200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6</a:t>
            </a:r>
            <a:r>
              <a:rPr dirty="0" sz="1000" spc="-5">
                <a:latin typeface="Times New Roman"/>
                <a:cs typeface="Times New Roman"/>
              </a:rPr>
              <a:t>6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02784" y="762000"/>
            <a:ext cx="131953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CHAPTER </a:t>
            </a:r>
            <a:r>
              <a:rPr dirty="0" sz="1000">
                <a:latin typeface="Times New Roman"/>
                <a:cs typeface="Times New Roman"/>
              </a:rPr>
              <a:t>7.</a:t>
            </a:r>
            <a:r>
              <a:rPr dirty="0" sz="1000" spc="2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39161" y="2143759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36115" y="2108706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31540" y="2073657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25444" y="2038602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16300" y="2003553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07157" y="1970023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94964" y="1936497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82774" y="1902966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67534" y="1870963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49244" y="1835914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40100" y="18176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17240" y="17840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94380" y="17505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76094" y="17261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45614" y="16926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21226" y="16667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83126" y="16332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02357" y="1572259"/>
            <a:ext cx="895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58160" y="1553974"/>
            <a:ext cx="908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20543" y="1553974"/>
            <a:ext cx="1047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11400" y="15753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70254" y="16042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30626" y="16362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166620" y="1672842"/>
            <a:ext cx="7556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162046" y="17033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126997" y="17459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014220" y="1936497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003554" y="1970023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88314" y="2043182"/>
            <a:ext cx="558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983740" y="2078235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979166" y="2113289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977643" y="2148348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977643" y="22032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979166" y="22397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982217" y="22748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988314" y="23098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992883" y="23388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002026" y="23739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009646" y="24028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020317" y="24363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034034" y="24699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047746" y="25019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064514" y="25339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081277" y="25644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346454" y="28234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404363" y="28539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489706" y="28874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733566" y="29210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922523" y="28890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071877" y="28250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123694" y="27930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163317" y="27625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201417" y="27305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234943" y="26985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265423" y="26649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291334" y="26329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334003" y="25704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416300" y="23754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423920" y="23464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430017" y="23114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451606" y="1476246"/>
            <a:ext cx="55689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44">
                <a:latin typeface="Verdana"/>
                <a:cs typeface="Verdana"/>
              </a:rPr>
              <a:t>.</a:t>
            </a:r>
            <a:r>
              <a:rPr dirty="0" baseline="-22222" sz="750" spc="-44">
                <a:latin typeface="Verdana"/>
                <a:cs typeface="Verdana"/>
              </a:rPr>
              <a:t>.</a:t>
            </a:r>
            <a:r>
              <a:rPr dirty="0" baseline="-16666" sz="750" spc="-44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50">
                <a:latin typeface="Verdana"/>
                <a:cs typeface="Verdana"/>
              </a:rPr>
              <a:t> </a:t>
            </a:r>
            <a:r>
              <a:rPr dirty="0" baseline="16666" sz="750" spc="-112">
                <a:latin typeface="Verdana"/>
                <a:cs typeface="Verdana"/>
              </a:rPr>
              <a:t>...</a:t>
            </a:r>
            <a:r>
              <a:rPr dirty="0" baseline="-5555" sz="750" spc="-112">
                <a:latin typeface="Verdana"/>
                <a:cs typeface="Verdana"/>
              </a:rPr>
              <a:t>.</a:t>
            </a:r>
            <a:r>
              <a:rPr dirty="0" baseline="16666" sz="750" spc="-112">
                <a:latin typeface="Verdana"/>
                <a:cs typeface="Verdana"/>
              </a:rPr>
              <a:t>.</a:t>
            </a:r>
            <a:r>
              <a:rPr dirty="0" baseline="-5555" sz="750" spc="-112">
                <a:latin typeface="Verdana"/>
                <a:cs typeface="Verdana"/>
              </a:rPr>
              <a:t>.</a:t>
            </a:r>
            <a:r>
              <a:rPr dirty="0" baseline="16666" sz="750" spc="-112">
                <a:latin typeface="Verdana"/>
                <a:cs typeface="Verdana"/>
              </a:rPr>
              <a:t>..</a:t>
            </a:r>
            <a:r>
              <a:rPr dirty="0" baseline="16666" sz="750" spc="-150">
                <a:latin typeface="Verdana"/>
                <a:cs typeface="Verdana"/>
              </a:rPr>
              <a:t> </a:t>
            </a:r>
            <a:r>
              <a:rPr dirty="0" baseline="11111" sz="750" spc="-67">
                <a:latin typeface="Verdana"/>
                <a:cs typeface="Verdana"/>
              </a:rPr>
              <a:t>...</a:t>
            </a:r>
            <a:r>
              <a:rPr dirty="0" baseline="5555" sz="750" spc="-67">
                <a:latin typeface="Verdana"/>
                <a:cs typeface="Verdana"/>
              </a:rPr>
              <a:t>..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643634" y="1593616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616200" y="1659146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570480" y="1770399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543046" y="1835933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529334" y="1869459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515617" y="1901463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434843" y="2098059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421126" y="2131586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407414" y="2163593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285494" y="2459246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271777" y="2491254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258060" y="2524779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244343" y="2556782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126997" y="2590313"/>
            <a:ext cx="163830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22">
                <a:latin typeface="Verdana"/>
                <a:cs typeface="Verdana"/>
              </a:rPr>
              <a:t>. </a:t>
            </a:r>
            <a:r>
              <a:rPr dirty="0" baseline="-33333" sz="750" spc="232">
                <a:latin typeface="Verdana"/>
                <a:cs typeface="Verdana"/>
              </a:rPr>
              <a:t> 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151380" y="2622316"/>
            <a:ext cx="127635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33333" sz="750" spc="67">
                <a:latin typeface="Verdana"/>
                <a:cs typeface="Verdana"/>
              </a:rPr>
              <a:t> 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178814" y="2678703"/>
            <a:ext cx="16256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baseline="22222" sz="750" spc="-37">
                <a:latin typeface="Verdana"/>
                <a:cs typeface="Verdana"/>
              </a:rPr>
              <a:t>.</a:t>
            </a:r>
            <a:r>
              <a:rPr dirty="0" baseline="22222" sz="750" spc="179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369314" y="26329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529334" y="25674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683257" y="25034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757934" y="24714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837180" y="24394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911857" y="24089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379723" y="2213882"/>
            <a:ext cx="1123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305046" y="2253505"/>
            <a:ext cx="1854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117597" y="25125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053586" y="25765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989580" y="26406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2956054" y="26741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924046" y="27061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2892043" y="27381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860040" y="27701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2828037" y="28021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2687831" y="2898159"/>
            <a:ext cx="8191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-22222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5555" sz="750" spc="-24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2674114" y="2863105"/>
            <a:ext cx="38481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6075" algn="l"/>
              </a:tabLst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 </a:t>
            </a:r>
            <a:r>
              <a:rPr dirty="0" baseline="-16666" sz="750" spc="1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2663443" y="2841773"/>
            <a:ext cx="1866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2628394" y="27808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600960" y="2732042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2590294" y="27152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2562860" y="2666513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555240" y="26527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2102614" y="2602502"/>
            <a:ext cx="4857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3695" algn="l"/>
              </a:tabLst>
            </a:pPr>
            <a:r>
              <a:rPr dirty="0" sz="500" spc="15">
                <a:latin typeface="Verdana"/>
                <a:cs typeface="Verdana"/>
              </a:rPr>
              <a:t>.	.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494280" y="2547639"/>
            <a:ext cx="1606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2463800" y="2495822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2456180" y="24821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2299206" y="2428765"/>
            <a:ext cx="18986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     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2311400" y="2393716"/>
            <a:ext cx="15811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2325117" y="2383046"/>
            <a:ext cx="1212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22222" sz="75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338834" y="2351042"/>
            <a:ext cx="876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349500" y="2297702"/>
            <a:ext cx="768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2322066" y="2253505"/>
            <a:ext cx="11811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-16666" sz="750" spc="-172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2311400" y="2232173"/>
            <a:ext cx="1428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80">
                <a:latin typeface="Verdana"/>
                <a:cs typeface="Verdana"/>
              </a:rPr>
              <a:t> 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33333" sz="750" spc="-75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2291586" y="21955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2261105" y="2143779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2250439" y="21270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230625" y="20919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2200145" y="2038622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2026414" y="1902966"/>
            <a:ext cx="15621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 </a:t>
            </a:r>
            <a:r>
              <a:rPr dirty="0" sz="500" spc="60">
                <a:latin typeface="Verdana"/>
                <a:cs typeface="Verdana"/>
              </a:rPr>
              <a:t> 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2040126" y="1880125"/>
            <a:ext cx="120014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5555" sz="750" spc="-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084322" y="1803906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055366" y="1838959"/>
            <a:ext cx="6858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baseline="-16666" sz="750" spc="-26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2189479" y="18892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2250439" y="19243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2149856" y="1954802"/>
            <a:ext cx="20510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637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2418079" y="1966996"/>
            <a:ext cx="13208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4444" sz="750" spc="22">
                <a:latin typeface="Verdana"/>
                <a:cs typeface="Verdana"/>
              </a:rPr>
              <a:t>.</a:t>
            </a:r>
            <a:r>
              <a:rPr dirty="0" baseline="-44444" sz="750" spc="127">
                <a:latin typeface="Verdana"/>
                <a:cs typeface="Verdana"/>
              </a:rPr>
              <a:t> 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1995934" y="2003553"/>
            <a:ext cx="54038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6850" algn="l"/>
                <a:tab pos="469265" algn="l"/>
              </a:tabLst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	</a:t>
            </a:r>
            <a:r>
              <a:rPr dirty="0" baseline="-33333" sz="750" spc="-30">
                <a:latin typeface="Verdana"/>
                <a:cs typeface="Verdana"/>
              </a:rPr>
              <a:t>.</a:t>
            </a: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2469896" y="2058436"/>
            <a:ext cx="10922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baseline="27777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2447037" y="2066056"/>
            <a:ext cx="18351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65">
                <a:latin typeface="Verdana"/>
                <a:cs typeface="Verdana"/>
              </a:rPr>
              <a:t> </a:t>
            </a:r>
            <a:r>
              <a:rPr dirty="0" baseline="-44444" sz="750" spc="22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2637536" y="21468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2693922" y="21803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2745739" y="22108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2803653" y="22443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2860039" y="22763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2917953" y="23098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2974339" y="23418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3149600" y="2479059"/>
            <a:ext cx="28575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-11111" sz="750" spc="3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3146554" y="2331233"/>
            <a:ext cx="2159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3198365" y="2285513"/>
            <a:ext cx="28765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7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   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3175505" y="22656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3148076" y="2216933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3137405" y="21986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3109976" y="2151399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3099305" y="21331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3079496" y="20980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3059682" y="20630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3029202" y="2011193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3018536" y="19929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2998722" y="19578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2968242" y="1906036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2957576" y="18877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2937762" y="18526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2556763" y="1803925"/>
            <a:ext cx="41402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2585" algn="l"/>
              </a:tabLst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2899662" y="17871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2582674" y="1738396"/>
            <a:ext cx="34988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9085" algn="l"/>
              </a:tabLst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2861562" y="17216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2602483" y="1691154"/>
            <a:ext cx="29019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1460" algn="l"/>
              </a:tabLst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2629917" y="1633239"/>
            <a:ext cx="2444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3675" algn="l"/>
              </a:tabLst>
            </a:pPr>
            <a:r>
              <a:rPr dirty="0" baseline="-16666" sz="750" spc="-17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2800602" y="16164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2657346" y="1584473"/>
            <a:ext cx="1746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   </a:t>
            </a:r>
            <a:r>
              <a:rPr dirty="0" baseline="22222" sz="750" spc="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2671063" y="1537206"/>
            <a:ext cx="42164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2420" algn="l"/>
              </a:tabLst>
            </a:pPr>
            <a:r>
              <a:rPr dirty="0" baseline="-11111" sz="750" spc="-17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  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>
                <a:latin typeface="Verdana"/>
                <a:cs typeface="Verdana"/>
              </a:rPr>
              <a:t>	</a:t>
            </a:r>
            <a:r>
              <a:rPr dirty="0" baseline="27777" sz="750" spc="-104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2378457" y="1523493"/>
            <a:ext cx="41211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baseline="-11111" sz="750" spc="-97">
                <a:latin typeface="Verdana"/>
                <a:cs typeface="Verdana"/>
              </a:rPr>
              <a:t>.</a:t>
            </a:r>
            <a:r>
              <a:rPr dirty="0" baseline="-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16666" sz="750" spc="-97">
                <a:latin typeface="Verdana"/>
                <a:cs typeface="Verdana"/>
              </a:rPr>
              <a:t>.	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27777" sz="750" spc="-16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2189479" y="2687846"/>
            <a:ext cx="9969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2163573" y="2753379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2149856" y="2793002"/>
            <a:ext cx="5492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8475" algn="l"/>
              </a:tabLst>
            </a:pPr>
            <a:r>
              <a:rPr dirty="0" baseline="-16666" sz="750" spc="-17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    </a:t>
            </a:r>
            <a:r>
              <a:rPr dirty="0" baseline="5555" sz="750" spc="-2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2136139" y="2818913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2122422" y="2850916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2108705" y="2884442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2094993" y="2916446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2081276" y="2949976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2067559" y="2981979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2053842" y="301550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2041653" y="3047513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2027936" y="3081039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2014219" y="3113042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2000502" y="3146573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1986785" y="3178576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1973073" y="3212103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1959356" y="324410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1945639" y="327763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1931922" y="3309639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1918205" y="334316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1906016" y="3375173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1892299" y="3408699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1878582" y="3440703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1864865" y="3474233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1851153" y="3506236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1837436" y="3538239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1823719" y="357176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1810002" y="3603773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1796285" y="3637299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1784096" y="3669302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1770379" y="3702833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1688082" y="3899425"/>
            <a:ext cx="11366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27777" sz="750" spc="7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1715516" y="3862853"/>
            <a:ext cx="1028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27777" sz="750" spc="-19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1729233" y="3824753"/>
            <a:ext cx="1289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r>
              <a:rPr dirty="0" baseline="22222" sz="750" spc="10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1742944" y="3794273"/>
            <a:ext cx="1441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 </a:t>
            </a:r>
            <a:r>
              <a:rPr dirty="0" baseline="22222" sz="750" spc="9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1756662" y="3762265"/>
            <a:ext cx="1625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   </a:t>
            </a:r>
            <a:r>
              <a:rPr dirty="0" baseline="22222" sz="750" spc="-6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1899918" y="37302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1950212" y="36799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1965452" y="36647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2003552" y="36266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2043176" y="35870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2085844" y="35443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2096516" y="35336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2136138" y="34940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2162044" y="34681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2197099" y="34330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2226055" y="34041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2258059" y="33721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2290061" y="33401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2332735" y="32974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2372359" y="32578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2393695" y="32364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2433318" y="31968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2462276" y="31679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2494278" y="31359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2533901" y="30962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2568955" y="30612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2605533" y="30246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2674112" y="29560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2991103" y="2383046"/>
            <a:ext cx="31623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165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 </a:t>
            </a:r>
            <a:r>
              <a:rPr dirty="0" baseline="5555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baseline="-11111" sz="750" spc="-157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baseline="-22222" sz="750" spc="-15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2776218" y="2358663"/>
            <a:ext cx="55435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37">
                <a:latin typeface="Verdana"/>
                <a:cs typeface="Verdana"/>
              </a:rPr>
              <a:t>.. </a:t>
            </a:r>
            <a:r>
              <a:rPr dirty="0" baseline="5555" sz="750" spc="-37">
                <a:latin typeface="Verdana"/>
                <a:cs typeface="Verdana"/>
              </a:rPr>
              <a:t>.. .</a:t>
            </a:r>
            <a:r>
              <a:rPr dirty="0" sz="500" spc="-25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baseline="-5555" sz="750" spc="-8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.. </a:t>
            </a: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-11111" sz="750" spc="30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2683255" y="1392956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80" i="1">
                <a:latin typeface="Mathcad UniMath"/>
                <a:cs typeface="Mathcad UniMath"/>
              </a:rPr>
              <a:t>A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2073655" y="2732554"/>
            <a:ext cx="22796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60" i="1">
                <a:latin typeface="Mathcad UniMath"/>
                <a:cs typeface="Mathcad UniMath"/>
              </a:rPr>
              <a:t>B 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33333" sz="750" spc="-75">
                <a:latin typeface="Verdana"/>
                <a:cs typeface="Verdana"/>
              </a:rPr>
              <a:t>.</a:t>
            </a:r>
            <a:r>
              <a:rPr dirty="0" baseline="33333" sz="750" spc="4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3433063" y="2170196"/>
            <a:ext cx="154940" cy="142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 </a:t>
            </a:r>
            <a:r>
              <a:rPr dirty="0" baseline="-11904" sz="1050" spc="37" i="1">
                <a:latin typeface="Mathcad UniMath"/>
                <a:cs typeface="Mathcad UniMath"/>
              </a:rPr>
              <a:t>C</a:t>
            </a:r>
            <a:endParaRPr baseline="-11904" sz="1050">
              <a:latin typeface="Mathcad UniMath"/>
              <a:cs typeface="Mathcad UniMath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2640582" y="2964199"/>
            <a:ext cx="165100" cy="146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 </a:t>
            </a:r>
            <a:r>
              <a:rPr dirty="0" baseline="-15873" sz="1050" spc="135" i="1">
                <a:latin typeface="Mathcad UniMath"/>
                <a:cs typeface="Mathcad UniMath"/>
              </a:rPr>
              <a:t>D</a:t>
            </a:r>
            <a:endParaRPr baseline="-15873" sz="1050">
              <a:latin typeface="Mathcad UniMath"/>
              <a:cs typeface="Mathcad UniMath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1991356" y="1754123"/>
            <a:ext cx="16383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5873" sz="1050" spc="89" i="1">
                <a:latin typeface="Mathcad UniMath"/>
                <a:cs typeface="Mathcad UniMath"/>
              </a:rPr>
              <a:t>E</a:t>
            </a:r>
            <a:r>
              <a:rPr dirty="0" baseline="-15873" sz="1050" spc="67" i="1">
                <a:latin typeface="Mathcad UniMath"/>
                <a:cs typeface="Mathcad UniMath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3021583" y="2583199"/>
            <a:ext cx="441959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1625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30">
                <a:latin typeface="Verdana"/>
                <a:cs typeface="Verdana"/>
              </a:rPr>
              <a:t> </a:t>
            </a:r>
            <a:r>
              <a:rPr dirty="0" baseline="-11904" sz="1050" spc="22" i="1">
                <a:latin typeface="Mathcad UniMath"/>
                <a:cs typeface="Mathcad UniMath"/>
              </a:rPr>
              <a:t>F</a:t>
            </a:r>
            <a:endParaRPr baseline="-11904" sz="1050">
              <a:latin typeface="Mathcad UniMath"/>
              <a:cs typeface="Mathcad UniMath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3085594" y="2503442"/>
            <a:ext cx="33591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33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21590">
              <a:lnSpc>
                <a:spcPts val="570"/>
              </a:lnSpc>
            </a:pPr>
            <a:r>
              <a:rPr dirty="0" baseline="-5555" sz="750" spc="22">
                <a:latin typeface="Verdana"/>
                <a:cs typeface="Verdana"/>
              </a:rPr>
              <a:t>. </a:t>
            </a:r>
            <a:r>
              <a:rPr dirty="0" baseline="-5555" sz="750" spc="307">
                <a:latin typeface="Verdana"/>
                <a:cs typeface="Verdana"/>
              </a:rPr>
              <a:t> </a:t>
            </a:r>
            <a:r>
              <a:rPr dirty="0" baseline="-11904" sz="1050" spc="7" i="1">
                <a:latin typeface="Mathcad UniMath"/>
                <a:cs typeface="Mathcad UniMath"/>
              </a:rPr>
              <a:t>U</a:t>
            </a:r>
            <a:r>
              <a:rPr dirty="0" baseline="-11904" sz="1050" spc="247" i="1">
                <a:latin typeface="Mathcad UniMath"/>
                <a:cs typeface="Mathcad UniMath"/>
              </a:rPr>
              <a:t> 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baseline="11111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2264155" y="2302782"/>
            <a:ext cx="528320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968" sz="1050" spc="120" i="1">
                <a:latin typeface="Mathcad UniMath"/>
                <a:cs typeface="Mathcad UniMath"/>
              </a:rPr>
              <a:t>L </a:t>
            </a:r>
            <a:r>
              <a:rPr dirty="0" baseline="16666" sz="750" spc="22">
                <a:latin typeface="Verdana"/>
                <a:cs typeface="Verdana"/>
              </a:rPr>
              <a:t>. 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...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sz="500" spc="-155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.. .</a:t>
            </a:r>
            <a:r>
              <a:rPr dirty="0" baseline="-5555" sz="750" spc="-37">
                <a:latin typeface="Verdana"/>
                <a:cs typeface="Verdana"/>
              </a:rPr>
              <a:t>. 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 </a:t>
            </a:r>
            <a:r>
              <a:rPr dirty="0" baseline="-11111" sz="750" spc="-37">
                <a:latin typeface="Verdana"/>
                <a:cs typeface="Verdana"/>
              </a:rPr>
              <a:t>..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2981957" y="2444521"/>
            <a:ext cx="464184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9710" algn="l"/>
              </a:tabLst>
            </a:pPr>
            <a:r>
              <a:rPr dirty="0" sz="700" spc="40" i="1">
                <a:latin typeface="Mathcad UniMath"/>
                <a:cs typeface="Mathcad UniMath"/>
              </a:rPr>
              <a:t>N	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27777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       </a:t>
            </a:r>
            <a:r>
              <a:rPr dirty="0" baseline="11111" sz="750" spc="22">
                <a:latin typeface="Verdana"/>
                <a:cs typeface="Verdana"/>
              </a:rPr>
              <a:t>.  </a:t>
            </a:r>
            <a:r>
              <a:rPr dirty="0" baseline="11111" sz="750" spc="44">
                <a:latin typeface="Verdana"/>
                <a:cs typeface="Verdana"/>
              </a:rPr>
              <a:t>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1633217" y="3926859"/>
            <a:ext cx="121285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ct val="100000"/>
              </a:lnSpc>
              <a:spcBef>
                <a:spcPts val="229"/>
              </a:spcBef>
            </a:pPr>
            <a:r>
              <a:rPr dirty="0" sz="700" spc="5" i="1">
                <a:latin typeface="Mathcad UniMath"/>
                <a:cs typeface="Mathcad UniMath"/>
              </a:rPr>
              <a:t>W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3140456" y="2389653"/>
            <a:ext cx="31813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11111" sz="750" spc="75">
                <a:latin typeface="Verdana"/>
                <a:cs typeface="Verdana"/>
              </a:rPr>
              <a:t>.</a:t>
            </a:r>
            <a:r>
              <a:rPr dirty="0" sz="700" spc="50" i="1">
                <a:latin typeface="Mathcad UniMath"/>
                <a:cs typeface="Mathcad UniMath"/>
              </a:rPr>
              <a:t>M</a:t>
            </a:r>
            <a:r>
              <a:rPr dirty="0" sz="700" spc="-120" i="1">
                <a:latin typeface="Mathcad UniMath"/>
                <a:cs typeface="Mathcad UniMath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2169665" y="1964463"/>
            <a:ext cx="39243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2565" algn="l"/>
              </a:tabLst>
            </a:pPr>
            <a:r>
              <a:rPr dirty="0" baseline="5555" sz="750" spc="22">
                <a:latin typeface="Verdana"/>
                <a:cs typeface="Verdana"/>
              </a:rPr>
              <a:t>.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35">
                <a:latin typeface="Verdana"/>
                <a:cs typeface="Verdana"/>
              </a:rPr>
              <a:t> </a:t>
            </a:r>
            <a:r>
              <a:rPr dirty="0" sz="700" spc="-40" i="1">
                <a:latin typeface="Mathcad UniMath"/>
                <a:cs typeface="Mathcad UniMath"/>
              </a:rPr>
              <a:t>V</a:t>
            </a:r>
            <a:r>
              <a:rPr dirty="0" baseline="27777" sz="750" spc="-60">
                <a:latin typeface="Verdana"/>
                <a:cs typeface="Verdana"/>
              </a:rPr>
              <a:t>.</a:t>
            </a:r>
            <a:r>
              <a:rPr dirty="0" baseline="50000" sz="750" spc="-60">
                <a:latin typeface="Verdana"/>
                <a:cs typeface="Verdana"/>
              </a:rPr>
              <a:t>.</a:t>
            </a:r>
            <a:endParaRPr baseline="50000" sz="750">
              <a:latin typeface="Verdana"/>
              <a:cs typeface="Verdana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4388609" y="25156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4368795" y="25446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4342889" y="2572029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4330694" y="2604033"/>
            <a:ext cx="590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4320028" y="2637563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4313932" y="2671095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4309358" y="2701584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4307835" y="2756443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4891528" y="31328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4489192" y="2418107"/>
            <a:ext cx="3009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255" algn="l"/>
              </a:tabLst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4461758" y="2447058"/>
            <a:ext cx="2978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9079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4423658" y="2477538"/>
            <a:ext cx="3086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9875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4629398" y="2503444"/>
            <a:ext cx="7874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4618732" y="25445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4588252" y="25781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4560818" y="26070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4509001" y="2634507"/>
            <a:ext cx="7874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4481572" y="2678704"/>
            <a:ext cx="6476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4470901" y="27046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4443472" y="27350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4307835" y="2771688"/>
            <a:ext cx="15938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-16666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      </a:t>
            </a:r>
            <a:r>
              <a:rPr dirty="0" sz="500" spc="-105">
                <a:latin typeface="Verdana"/>
                <a:cs typeface="Verdana"/>
              </a:rPr>
              <a:t> 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4313932" y="2831104"/>
            <a:ext cx="12573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50">
                <a:latin typeface="Verdana"/>
                <a:cs typeface="Verdana"/>
              </a:rPr>
              <a:t> 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4376415" y="2986556"/>
            <a:ext cx="831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4400798" y="3020081"/>
            <a:ext cx="819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4478521" y="30871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4669026" y="3059704"/>
            <a:ext cx="147320" cy="200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762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ct val="100000"/>
              </a:lnSpc>
              <a:spcBef>
                <a:spcPts val="250"/>
              </a:spcBef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4902195" y="2462298"/>
            <a:ext cx="1517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2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4870192" y="2433346"/>
            <a:ext cx="1530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4510529" y="2389150"/>
            <a:ext cx="46735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8605" algn="l"/>
              </a:tabLst>
            </a:pP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	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-5555" sz="750" spc="-37">
                <a:latin typeface="Verdana"/>
                <a:cs typeface="Verdana"/>
              </a:rPr>
              <a:t> 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4228589" y="2836185"/>
            <a:ext cx="159385" cy="142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60" i="1">
                <a:latin typeface="Mathcad UniMath"/>
                <a:cs typeface="Mathcad UniMath"/>
              </a:rPr>
              <a:t>B</a:t>
            </a:r>
            <a:r>
              <a:rPr dirty="0" sz="700" spc="-5" i="1">
                <a:latin typeface="Mathcad UniMath"/>
                <a:cs typeface="Mathcad UniMath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4585201" y="2373910"/>
            <a:ext cx="3333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baseline="11111" sz="750" spc="-60">
                <a:latin typeface="Verdana"/>
                <a:cs typeface="Verdana"/>
              </a:rPr>
              <a:t>.</a:t>
            </a:r>
            <a:r>
              <a:rPr dirty="0" baseline="16666" sz="750" spc="-60">
                <a:latin typeface="Verdana"/>
                <a:cs typeface="Verdana"/>
              </a:rPr>
              <a:t>..</a:t>
            </a:r>
            <a:r>
              <a:rPr dirty="0" baseline="16666" sz="750" spc="-195">
                <a:latin typeface="Verdana"/>
                <a:cs typeface="Verdana"/>
              </a:rPr>
              <a:t> </a:t>
            </a:r>
            <a:r>
              <a:rPr dirty="0" baseline="22222" sz="750" spc="-75">
                <a:latin typeface="Verdana"/>
                <a:cs typeface="Verdana"/>
              </a:rPr>
              <a:t>....</a:t>
            </a:r>
            <a:r>
              <a:rPr dirty="0" baseline="22222" sz="750" spc="-195">
                <a:latin typeface="Verdana"/>
                <a:cs typeface="Verdana"/>
              </a:rPr>
              <a:t> </a:t>
            </a:r>
            <a:r>
              <a:rPr dirty="0" baseline="22222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22222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..</a:t>
            </a:r>
            <a:r>
              <a:rPr dirty="0" sz="500" spc="-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4757415" y="2289068"/>
            <a:ext cx="12573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65" i="1">
                <a:latin typeface="Mathcad UniMath"/>
                <a:cs typeface="Mathcad UniMath"/>
              </a:rPr>
              <a:t>A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4862573" y="22794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4894576" y="22458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4922010" y="22169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4952490" y="21818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4982970" y="21498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5158230" y="19593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5220713" y="18938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5264910" y="18450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5330439" y="17749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5368539" y="17338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5426453" y="16698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5485890" y="16073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5650479" y="14290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5772399" y="1415308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5399019" y="1704868"/>
            <a:ext cx="30099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146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5578853" y="1832885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5563613" y="186641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5548373" y="1898419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5533133" y="193042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5517893" y="196242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5504176" y="199442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5488936" y="202643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5473696" y="2058438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5458456" y="2090442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5443216" y="212244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5427976" y="2154447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5414259" y="2186455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5399019" y="221998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8" name="object 298"/>
          <p:cNvSpPr txBox="1"/>
          <p:nvPr/>
        </p:nvSpPr>
        <p:spPr>
          <a:xfrm>
            <a:off x="5383779" y="225198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9" name="object 299"/>
          <p:cNvSpPr txBox="1"/>
          <p:nvPr/>
        </p:nvSpPr>
        <p:spPr>
          <a:xfrm>
            <a:off x="5368539" y="228398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0" name="object 300"/>
          <p:cNvSpPr txBox="1"/>
          <p:nvPr/>
        </p:nvSpPr>
        <p:spPr>
          <a:xfrm>
            <a:off x="5353299" y="231599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5339582" y="2347998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5324342" y="2380002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5309102" y="241200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4" name="object 304"/>
          <p:cNvSpPr txBox="1"/>
          <p:nvPr/>
        </p:nvSpPr>
        <p:spPr>
          <a:xfrm>
            <a:off x="5293862" y="2444008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5" name="object 305"/>
          <p:cNvSpPr txBox="1"/>
          <p:nvPr/>
        </p:nvSpPr>
        <p:spPr>
          <a:xfrm>
            <a:off x="5264910" y="2508019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6" name="object 306"/>
          <p:cNvSpPr txBox="1"/>
          <p:nvPr/>
        </p:nvSpPr>
        <p:spPr>
          <a:xfrm>
            <a:off x="5249669" y="254154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5124698" y="2733567"/>
            <a:ext cx="11239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baseline="5555" sz="750" spc="-209">
                <a:latin typeface="Verdana"/>
                <a:cs typeface="Verdana"/>
              </a:rPr>
              <a:t>. </a:t>
            </a:r>
            <a:r>
              <a:rPr dirty="0" baseline="5555" sz="750" spc="-187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27777" sz="750" spc="-67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5918701" y="1088157"/>
            <a:ext cx="9525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80" i="1">
                <a:latin typeface="Mathcad UniMath"/>
                <a:cs typeface="Mathcad UniMath"/>
              </a:rPr>
              <a:t>L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5132318" y="2612159"/>
            <a:ext cx="13335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209">
                <a:latin typeface="Verdana"/>
                <a:cs typeface="Verdana"/>
              </a:rPr>
              <a:t>.</a:t>
            </a:r>
            <a:r>
              <a:rPr dirty="0" baseline="-23809" sz="1050" spc="37" i="1">
                <a:latin typeface="Mathcad UniMath"/>
                <a:cs typeface="Mathcad UniMath"/>
              </a:rPr>
              <a:t>F</a:t>
            </a: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0" name="object 310"/>
          <p:cNvSpPr txBox="1"/>
          <p:nvPr/>
        </p:nvSpPr>
        <p:spPr>
          <a:xfrm>
            <a:off x="5124698" y="2707661"/>
            <a:ext cx="12763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-11111" sz="750" spc="37">
                <a:latin typeface="Verdana"/>
                <a:cs typeface="Verdana"/>
              </a:rPr>
              <a:t>.</a:t>
            </a:r>
            <a:r>
              <a:rPr dirty="0" baseline="11111" sz="750" spc="-135">
                <a:latin typeface="Verdana"/>
                <a:cs typeface="Verdana"/>
              </a:rPr>
              <a:t>.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311" name="object 311"/>
          <p:cNvSpPr txBox="1"/>
          <p:nvPr/>
        </p:nvSpPr>
        <p:spPr>
          <a:xfrm>
            <a:off x="5124698" y="2764047"/>
            <a:ext cx="15176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 </a:t>
            </a:r>
            <a:r>
              <a:rPr dirty="0" baseline="5555" sz="750" spc="-6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12" name="object 312"/>
          <p:cNvSpPr txBox="1"/>
          <p:nvPr/>
        </p:nvSpPr>
        <p:spPr>
          <a:xfrm>
            <a:off x="5124698" y="2794527"/>
            <a:ext cx="18351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10"/>
              </a:lnSpc>
            </a:pP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22222" sz="750" spc="-112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27777" sz="750" spc="-112">
                <a:latin typeface="Verdana"/>
                <a:cs typeface="Verdana"/>
              </a:rPr>
              <a:t>.    </a:t>
            </a:r>
            <a:r>
              <a:rPr dirty="0" baseline="27777" sz="750" spc="-104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27940">
              <a:lnSpc>
                <a:spcPts val="31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3" name="object 313"/>
          <p:cNvSpPr txBox="1"/>
          <p:nvPr/>
        </p:nvSpPr>
        <p:spPr>
          <a:xfrm>
            <a:off x="5289293" y="28554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4524242" y="31541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4417562" y="3163844"/>
            <a:ext cx="18224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5" i="1">
                <a:latin typeface="Mathcad UniMath"/>
                <a:cs typeface="Mathcad UniMath"/>
              </a:rPr>
              <a:t>C</a:t>
            </a:r>
            <a:r>
              <a:rPr dirty="0" sz="700" spc="204" i="1">
                <a:latin typeface="Mathcad UniMath"/>
                <a:cs typeface="Mathcad UniMath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6" name="object 316"/>
          <p:cNvSpPr txBox="1"/>
          <p:nvPr/>
        </p:nvSpPr>
        <p:spPr>
          <a:xfrm>
            <a:off x="4571490" y="32212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7" name="object 317"/>
          <p:cNvSpPr txBox="1"/>
          <p:nvPr/>
        </p:nvSpPr>
        <p:spPr>
          <a:xfrm>
            <a:off x="4594350" y="32532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8" name="object 318"/>
          <p:cNvSpPr txBox="1"/>
          <p:nvPr/>
        </p:nvSpPr>
        <p:spPr>
          <a:xfrm>
            <a:off x="4617210" y="32867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9" name="object 319"/>
          <p:cNvSpPr txBox="1"/>
          <p:nvPr/>
        </p:nvSpPr>
        <p:spPr>
          <a:xfrm>
            <a:off x="4641593" y="33203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0" name="object 320"/>
          <p:cNvSpPr txBox="1"/>
          <p:nvPr/>
        </p:nvSpPr>
        <p:spPr>
          <a:xfrm>
            <a:off x="4664453" y="33538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1" name="object 321"/>
          <p:cNvSpPr txBox="1"/>
          <p:nvPr/>
        </p:nvSpPr>
        <p:spPr>
          <a:xfrm>
            <a:off x="4687313" y="33873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2" name="object 322"/>
          <p:cNvSpPr txBox="1"/>
          <p:nvPr/>
        </p:nvSpPr>
        <p:spPr>
          <a:xfrm>
            <a:off x="4710173" y="34193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3" name="object 323"/>
          <p:cNvSpPr txBox="1"/>
          <p:nvPr/>
        </p:nvSpPr>
        <p:spPr>
          <a:xfrm>
            <a:off x="4733033" y="34529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4" name="object 324"/>
          <p:cNvSpPr txBox="1"/>
          <p:nvPr/>
        </p:nvSpPr>
        <p:spPr>
          <a:xfrm>
            <a:off x="4757416" y="34864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5" name="object 325"/>
          <p:cNvSpPr txBox="1"/>
          <p:nvPr/>
        </p:nvSpPr>
        <p:spPr>
          <a:xfrm>
            <a:off x="4780276" y="35199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6" name="object 326"/>
          <p:cNvSpPr txBox="1"/>
          <p:nvPr/>
        </p:nvSpPr>
        <p:spPr>
          <a:xfrm>
            <a:off x="4793993" y="35397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7" name="object 327"/>
          <p:cNvSpPr txBox="1"/>
          <p:nvPr/>
        </p:nvSpPr>
        <p:spPr>
          <a:xfrm>
            <a:off x="4818376" y="35732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8" name="object 328"/>
          <p:cNvSpPr txBox="1"/>
          <p:nvPr/>
        </p:nvSpPr>
        <p:spPr>
          <a:xfrm>
            <a:off x="4841236" y="36068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9" name="object 329"/>
          <p:cNvSpPr txBox="1"/>
          <p:nvPr/>
        </p:nvSpPr>
        <p:spPr>
          <a:xfrm>
            <a:off x="4864096" y="36403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0" name="object 330"/>
          <p:cNvSpPr txBox="1"/>
          <p:nvPr/>
        </p:nvSpPr>
        <p:spPr>
          <a:xfrm>
            <a:off x="4886956" y="367388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1" name="object 331"/>
          <p:cNvSpPr txBox="1"/>
          <p:nvPr/>
        </p:nvSpPr>
        <p:spPr>
          <a:xfrm>
            <a:off x="4911339" y="37058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2" name="object 332"/>
          <p:cNvSpPr txBox="1"/>
          <p:nvPr/>
        </p:nvSpPr>
        <p:spPr>
          <a:xfrm>
            <a:off x="4934199" y="37394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3" name="object 333"/>
          <p:cNvSpPr txBox="1"/>
          <p:nvPr/>
        </p:nvSpPr>
        <p:spPr>
          <a:xfrm>
            <a:off x="4957059" y="37729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4" name="object 334"/>
          <p:cNvSpPr txBox="1"/>
          <p:nvPr/>
        </p:nvSpPr>
        <p:spPr>
          <a:xfrm>
            <a:off x="4979919" y="38064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5" name="object 335"/>
          <p:cNvSpPr txBox="1"/>
          <p:nvPr/>
        </p:nvSpPr>
        <p:spPr>
          <a:xfrm>
            <a:off x="5002779" y="38399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6" name="object 336"/>
          <p:cNvSpPr txBox="1"/>
          <p:nvPr/>
        </p:nvSpPr>
        <p:spPr>
          <a:xfrm>
            <a:off x="5123176" y="35291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7" name="object 337"/>
          <p:cNvSpPr txBox="1"/>
          <p:nvPr/>
        </p:nvSpPr>
        <p:spPr>
          <a:xfrm>
            <a:off x="5123176" y="3457470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38" name="object 338"/>
          <p:cNvSpPr txBox="1"/>
          <p:nvPr/>
        </p:nvSpPr>
        <p:spPr>
          <a:xfrm>
            <a:off x="5123176" y="3422421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39" name="object 339"/>
          <p:cNvSpPr txBox="1"/>
          <p:nvPr/>
        </p:nvSpPr>
        <p:spPr>
          <a:xfrm>
            <a:off x="5123176" y="3387366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0" name="object 340"/>
          <p:cNvSpPr txBox="1"/>
          <p:nvPr/>
        </p:nvSpPr>
        <p:spPr>
          <a:xfrm>
            <a:off x="5124699" y="3352317"/>
            <a:ext cx="5143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41" name="object 341"/>
          <p:cNvSpPr txBox="1"/>
          <p:nvPr/>
        </p:nvSpPr>
        <p:spPr>
          <a:xfrm>
            <a:off x="5124699" y="3315741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42" name="object 342"/>
          <p:cNvSpPr txBox="1"/>
          <p:nvPr/>
        </p:nvSpPr>
        <p:spPr>
          <a:xfrm>
            <a:off x="5124699" y="3280687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5124699" y="3245638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44" name="object 344"/>
          <p:cNvSpPr txBox="1"/>
          <p:nvPr/>
        </p:nvSpPr>
        <p:spPr>
          <a:xfrm>
            <a:off x="5124699" y="3210583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45" name="object 345"/>
          <p:cNvSpPr txBox="1"/>
          <p:nvPr/>
        </p:nvSpPr>
        <p:spPr>
          <a:xfrm>
            <a:off x="5124699" y="3174007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46" name="object 346"/>
          <p:cNvSpPr txBox="1"/>
          <p:nvPr/>
        </p:nvSpPr>
        <p:spPr>
          <a:xfrm>
            <a:off x="5124699" y="3143526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47" name="object 347"/>
          <p:cNvSpPr txBox="1"/>
          <p:nvPr/>
        </p:nvSpPr>
        <p:spPr>
          <a:xfrm>
            <a:off x="5124699" y="3103904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8" name="object 348"/>
          <p:cNvSpPr txBox="1"/>
          <p:nvPr/>
        </p:nvSpPr>
        <p:spPr>
          <a:xfrm>
            <a:off x="5005829" y="3026178"/>
            <a:ext cx="18224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35">
                <a:latin typeface="Verdana"/>
                <a:cs typeface="Verdana"/>
              </a:rPr>
              <a:t> </a:t>
            </a:r>
            <a:r>
              <a:rPr dirty="0" baseline="22222" sz="750" spc="-247">
                <a:latin typeface="Verdana"/>
                <a:cs typeface="Verdana"/>
              </a:rPr>
              <a:t>.</a:t>
            </a: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11111" sz="750" spc="-15">
                <a:latin typeface="Verdana"/>
                <a:cs typeface="Verdana"/>
              </a:rPr>
              <a:t>.</a:t>
            </a:r>
            <a:r>
              <a:rPr dirty="0" baseline="22222" sz="750" spc="-284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349" name="object 349"/>
          <p:cNvSpPr txBox="1"/>
          <p:nvPr/>
        </p:nvSpPr>
        <p:spPr>
          <a:xfrm>
            <a:off x="5063738" y="2971317"/>
            <a:ext cx="25527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37">
                <a:latin typeface="Verdana"/>
                <a:cs typeface="Verdana"/>
              </a:rPr>
              <a:t>.</a:t>
            </a:r>
            <a:r>
              <a:rPr dirty="0" baseline="11111" sz="750" spc="-3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33333" sz="750" spc="-67">
                <a:latin typeface="Verdana"/>
                <a:cs typeface="Verdana"/>
              </a:rPr>
              <a:t>.</a:t>
            </a:r>
            <a:r>
              <a:rPr dirty="0" baseline="-33333" sz="750" spc="-187">
                <a:latin typeface="Verdana"/>
                <a:cs typeface="Verdana"/>
              </a:rPr>
              <a:t> </a:t>
            </a:r>
            <a:r>
              <a:rPr dirty="0" baseline="-27777" sz="750" spc="-37">
                <a:latin typeface="Verdana"/>
                <a:cs typeface="Verdana"/>
              </a:rPr>
              <a:t>..</a:t>
            </a:r>
            <a:r>
              <a:rPr dirty="0" baseline="-27777" sz="750" spc="-187">
                <a:latin typeface="Verdana"/>
                <a:cs typeface="Verdana"/>
              </a:rPr>
              <a:t> </a:t>
            </a:r>
            <a:r>
              <a:rPr dirty="0" baseline="-22222" sz="750" spc="-60">
                <a:latin typeface="Verdana"/>
                <a:cs typeface="Verdana"/>
              </a:rPr>
              <a:t>.</a:t>
            </a:r>
            <a:r>
              <a:rPr dirty="0" baseline="-16666" sz="750" spc="-60">
                <a:latin typeface="Verdana"/>
                <a:cs typeface="Verdana"/>
              </a:rPr>
              <a:t>..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50" name="object 350"/>
          <p:cNvSpPr txBox="1"/>
          <p:nvPr/>
        </p:nvSpPr>
        <p:spPr>
          <a:xfrm>
            <a:off x="5097269" y="2892064"/>
            <a:ext cx="787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1" name="object 351"/>
          <p:cNvSpPr txBox="1"/>
          <p:nvPr/>
        </p:nvSpPr>
        <p:spPr>
          <a:xfrm>
            <a:off x="5109458" y="2840761"/>
            <a:ext cx="128905" cy="149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5873" sz="1050" spc="89" i="1">
                <a:latin typeface="Mathcad UniMath"/>
                <a:cs typeface="Mathcad UniMath"/>
              </a:rPr>
              <a:t>E</a:t>
            </a:r>
            <a:endParaRPr baseline="-15873" sz="1050">
              <a:latin typeface="Mathcad UniMath"/>
              <a:cs typeface="Mathcad UniMath"/>
            </a:endParaRPr>
          </a:p>
        </p:txBody>
      </p:sp>
      <p:sp>
        <p:nvSpPr>
          <p:cNvPr id="352" name="object 352"/>
          <p:cNvSpPr txBox="1"/>
          <p:nvPr/>
        </p:nvSpPr>
        <p:spPr>
          <a:xfrm>
            <a:off x="5124699" y="28356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3" name="object 353"/>
          <p:cNvSpPr txBox="1"/>
          <p:nvPr/>
        </p:nvSpPr>
        <p:spPr>
          <a:xfrm>
            <a:off x="5089650" y="4076724"/>
            <a:ext cx="10604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0" i="1">
                <a:latin typeface="Mathcad UniMath"/>
                <a:cs typeface="Mathcad UniMath"/>
              </a:rPr>
              <a:t>N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354" name="object 354"/>
          <p:cNvSpPr txBox="1"/>
          <p:nvPr/>
        </p:nvSpPr>
        <p:spPr>
          <a:xfrm>
            <a:off x="5898893" y="1159281"/>
            <a:ext cx="558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5" name="object 355"/>
          <p:cNvSpPr txBox="1"/>
          <p:nvPr/>
        </p:nvSpPr>
        <p:spPr>
          <a:xfrm>
            <a:off x="5871459" y="1214142"/>
            <a:ext cx="711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209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56" name="object 356"/>
          <p:cNvSpPr txBox="1"/>
          <p:nvPr/>
        </p:nvSpPr>
        <p:spPr>
          <a:xfrm>
            <a:off x="5839456" y="1224808"/>
            <a:ext cx="9842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latin typeface="Verdana"/>
                <a:cs typeface="Verdana"/>
              </a:rPr>
              <a:t>.</a:t>
            </a: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7" name="object 357"/>
          <p:cNvSpPr txBox="1"/>
          <p:nvPr/>
        </p:nvSpPr>
        <p:spPr>
          <a:xfrm>
            <a:off x="5808976" y="1258338"/>
            <a:ext cx="12128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6666" sz="750" spc="-19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58" name="object 358"/>
          <p:cNvSpPr txBox="1"/>
          <p:nvPr/>
        </p:nvSpPr>
        <p:spPr>
          <a:xfrm>
            <a:off x="5784593" y="1310155"/>
            <a:ext cx="1289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142">
                <a:latin typeface="Verdana"/>
                <a:cs typeface="Verdana"/>
              </a:rPr>
              <a:t> 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22222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9" name="object 359"/>
          <p:cNvSpPr txBox="1"/>
          <p:nvPr/>
        </p:nvSpPr>
        <p:spPr>
          <a:xfrm>
            <a:off x="5754113" y="1325398"/>
            <a:ext cx="15494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44">
                <a:latin typeface="Verdana"/>
                <a:cs typeface="Verdana"/>
              </a:rPr>
              <a:t> </a:t>
            </a:r>
            <a:r>
              <a:rPr dirty="0" baseline="-16666" sz="750" spc="-22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0" name="object 360"/>
          <p:cNvSpPr txBox="1"/>
          <p:nvPr/>
        </p:nvSpPr>
        <p:spPr>
          <a:xfrm>
            <a:off x="5722110" y="1351302"/>
            <a:ext cx="1809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85">
                <a:latin typeface="Verdana"/>
                <a:cs typeface="Verdana"/>
              </a:rPr>
              <a:t> 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1" name="object 361"/>
          <p:cNvSpPr txBox="1"/>
          <p:nvPr/>
        </p:nvSpPr>
        <p:spPr>
          <a:xfrm>
            <a:off x="5691630" y="1384827"/>
            <a:ext cx="19748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 </a:t>
            </a:r>
            <a:r>
              <a:rPr dirty="0" baseline="-33333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5636762" y="1447315"/>
            <a:ext cx="23876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 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5578853" y="1506747"/>
            <a:ext cx="28448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7165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 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5546850" y="1544855"/>
            <a:ext cx="30289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300"/>
              </a:lnSpc>
              <a:tabLst>
                <a:tab pos="165735" algn="l"/>
              </a:tabLst>
            </a:pPr>
            <a:r>
              <a:rPr dirty="0" baseline="5555" sz="750" spc="22">
                <a:latin typeface="Verdana"/>
                <a:cs typeface="Verdana"/>
              </a:rPr>
              <a:t>.	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27777" sz="750" spc="-104">
                <a:latin typeface="Verdana"/>
                <a:cs typeface="Verdana"/>
              </a:rPr>
              <a:t> </a:t>
            </a:r>
            <a:r>
              <a:rPr dirty="0" baseline="-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79375">
              <a:lnSpc>
                <a:spcPts val="229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21590">
              <a:lnSpc>
                <a:spcPts val="53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5" name="object 365"/>
          <p:cNvSpPr txBox="1"/>
          <p:nvPr/>
        </p:nvSpPr>
        <p:spPr>
          <a:xfrm>
            <a:off x="5516370" y="1576855"/>
            <a:ext cx="313055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3675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5458456" y="1642391"/>
            <a:ext cx="36385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509"/>
              </a:lnSpc>
            </a:pP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27777" sz="750" spc="-67">
                <a:latin typeface="Verdana"/>
                <a:cs typeface="Verdana"/>
              </a:rPr>
              <a:t>. </a:t>
            </a:r>
            <a:r>
              <a:rPr dirty="0" baseline="27777" sz="750" spc="2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18415">
              <a:lnSpc>
                <a:spcPts val="40"/>
              </a:lnSpc>
              <a:tabLst>
                <a:tab pos="194945" algn="l"/>
              </a:tabLst>
            </a:pPr>
            <a:r>
              <a:rPr dirty="0" baseline="50000" sz="750" spc="22">
                <a:latin typeface="Verdana"/>
                <a:cs typeface="Verdana"/>
              </a:rPr>
              <a:t>.	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27777" sz="750" spc="-82">
                <a:latin typeface="Verdana"/>
                <a:cs typeface="Verdana"/>
              </a:rPr>
              <a:t>.</a:t>
            </a:r>
            <a:r>
              <a:rPr dirty="0" baseline="50000" sz="750" spc="-82">
                <a:latin typeface="Verdana"/>
                <a:cs typeface="Verdana"/>
              </a:rPr>
              <a:t>. </a:t>
            </a:r>
            <a:r>
              <a:rPr dirty="0" baseline="50000" sz="750" spc="52">
                <a:latin typeface="Verdana"/>
                <a:cs typeface="Verdana"/>
              </a:rPr>
              <a:t> </a:t>
            </a:r>
            <a:r>
              <a:rPr dirty="0" sz="500" spc="-135">
                <a:latin typeface="Verdana"/>
                <a:cs typeface="Verdana"/>
              </a:rPr>
              <a:t>.</a:t>
            </a:r>
            <a:r>
              <a:rPr dirty="0" baseline="27777" sz="750" spc="-20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  <a:p>
            <a:pPr algn="ctr" marL="98425">
              <a:lnSpc>
                <a:spcPts val="15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24765">
              <a:lnSpc>
                <a:spcPts val="47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7" name="object 367"/>
          <p:cNvSpPr txBox="1"/>
          <p:nvPr/>
        </p:nvSpPr>
        <p:spPr>
          <a:xfrm>
            <a:off x="5623050" y="1739928"/>
            <a:ext cx="1733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 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baseline="-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8" name="object 368"/>
          <p:cNvSpPr txBox="1"/>
          <p:nvPr/>
        </p:nvSpPr>
        <p:spPr>
          <a:xfrm>
            <a:off x="5299959" y="1808502"/>
            <a:ext cx="4781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16666" sz="750" spc="-67">
                <a:latin typeface="Verdana"/>
                <a:cs typeface="Verdana"/>
              </a:rPr>
              <a:t>.</a:t>
            </a:r>
            <a:r>
              <a:rPr dirty="0" baseline="33333" sz="750" spc="-67">
                <a:latin typeface="Verdana"/>
                <a:cs typeface="Verdana"/>
              </a:rPr>
              <a:t>.   </a:t>
            </a:r>
            <a:r>
              <a:rPr dirty="0" baseline="33333" sz="750" spc="-1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69" name="object 369"/>
          <p:cNvSpPr txBox="1"/>
          <p:nvPr/>
        </p:nvSpPr>
        <p:spPr>
          <a:xfrm>
            <a:off x="5592570" y="1823742"/>
            <a:ext cx="18351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   </a:t>
            </a:r>
            <a:r>
              <a:rPr dirty="0" baseline="22222" sz="750" spc="52">
                <a:latin typeface="Verdana"/>
                <a:cs typeface="Verdana"/>
              </a:rPr>
              <a:t> 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70" name="object 370"/>
          <p:cNvSpPr txBox="1"/>
          <p:nvPr/>
        </p:nvSpPr>
        <p:spPr>
          <a:xfrm>
            <a:off x="5711439" y="18618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1" name="object 371"/>
          <p:cNvSpPr txBox="1"/>
          <p:nvPr/>
        </p:nvSpPr>
        <p:spPr>
          <a:xfrm>
            <a:off x="5697722" y="1886222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2" name="object 372"/>
          <p:cNvSpPr txBox="1"/>
          <p:nvPr/>
        </p:nvSpPr>
        <p:spPr>
          <a:xfrm>
            <a:off x="5685533" y="19547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3" name="object 373"/>
          <p:cNvSpPr txBox="1"/>
          <p:nvPr/>
        </p:nvSpPr>
        <p:spPr>
          <a:xfrm>
            <a:off x="5676390" y="1959371"/>
            <a:ext cx="5905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4" name="object 374"/>
          <p:cNvSpPr txBox="1"/>
          <p:nvPr/>
        </p:nvSpPr>
        <p:spPr>
          <a:xfrm>
            <a:off x="5670293" y="20081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5" name="object 375"/>
          <p:cNvSpPr txBox="1"/>
          <p:nvPr/>
        </p:nvSpPr>
        <p:spPr>
          <a:xfrm>
            <a:off x="5650479" y="2056903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76" name="object 376"/>
          <p:cNvSpPr txBox="1"/>
          <p:nvPr/>
        </p:nvSpPr>
        <p:spPr>
          <a:xfrm>
            <a:off x="5644382" y="21056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7" name="object 377"/>
          <p:cNvSpPr txBox="1"/>
          <p:nvPr/>
        </p:nvSpPr>
        <p:spPr>
          <a:xfrm>
            <a:off x="5633716" y="21452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8" name="object 378"/>
          <p:cNvSpPr txBox="1"/>
          <p:nvPr/>
        </p:nvSpPr>
        <p:spPr>
          <a:xfrm>
            <a:off x="5624572" y="2154429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9" name="object 379"/>
          <p:cNvSpPr txBox="1"/>
          <p:nvPr/>
        </p:nvSpPr>
        <p:spPr>
          <a:xfrm>
            <a:off x="5616953" y="22032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0" name="object 380"/>
          <p:cNvSpPr txBox="1"/>
          <p:nvPr/>
        </p:nvSpPr>
        <p:spPr>
          <a:xfrm>
            <a:off x="5606282" y="22428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1" name="object 381"/>
          <p:cNvSpPr txBox="1"/>
          <p:nvPr/>
        </p:nvSpPr>
        <p:spPr>
          <a:xfrm>
            <a:off x="5597138" y="2251966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2" name="object 382"/>
          <p:cNvSpPr txBox="1"/>
          <p:nvPr/>
        </p:nvSpPr>
        <p:spPr>
          <a:xfrm>
            <a:off x="5591042" y="23007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3" name="object 383"/>
          <p:cNvSpPr txBox="1"/>
          <p:nvPr/>
        </p:nvSpPr>
        <p:spPr>
          <a:xfrm>
            <a:off x="5580376" y="23403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4" name="object 384"/>
          <p:cNvSpPr txBox="1"/>
          <p:nvPr/>
        </p:nvSpPr>
        <p:spPr>
          <a:xfrm>
            <a:off x="5571233" y="2349503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5" name="object 385"/>
          <p:cNvSpPr txBox="1"/>
          <p:nvPr/>
        </p:nvSpPr>
        <p:spPr>
          <a:xfrm>
            <a:off x="5563613" y="23982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6" name="object 386"/>
          <p:cNvSpPr txBox="1"/>
          <p:nvPr/>
        </p:nvSpPr>
        <p:spPr>
          <a:xfrm>
            <a:off x="5552942" y="24378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7" name="object 387"/>
          <p:cNvSpPr txBox="1"/>
          <p:nvPr/>
        </p:nvSpPr>
        <p:spPr>
          <a:xfrm>
            <a:off x="5549896" y="24470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8" name="object 388"/>
          <p:cNvSpPr txBox="1"/>
          <p:nvPr/>
        </p:nvSpPr>
        <p:spPr>
          <a:xfrm>
            <a:off x="5537702" y="2471423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9" name="object 389"/>
          <p:cNvSpPr txBox="1"/>
          <p:nvPr/>
        </p:nvSpPr>
        <p:spPr>
          <a:xfrm>
            <a:off x="5528559" y="25308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0" name="object 390"/>
          <p:cNvSpPr txBox="1"/>
          <p:nvPr/>
        </p:nvSpPr>
        <p:spPr>
          <a:xfrm>
            <a:off x="5523989" y="25445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1" name="object 391"/>
          <p:cNvSpPr txBox="1"/>
          <p:nvPr/>
        </p:nvSpPr>
        <p:spPr>
          <a:xfrm>
            <a:off x="5510272" y="2568955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2" name="object 392"/>
          <p:cNvSpPr txBox="1"/>
          <p:nvPr/>
        </p:nvSpPr>
        <p:spPr>
          <a:xfrm>
            <a:off x="5501130" y="26283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3" name="object 393"/>
          <p:cNvSpPr txBox="1"/>
          <p:nvPr/>
        </p:nvSpPr>
        <p:spPr>
          <a:xfrm>
            <a:off x="5496555" y="26421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4" name="object 394"/>
          <p:cNvSpPr txBox="1"/>
          <p:nvPr/>
        </p:nvSpPr>
        <p:spPr>
          <a:xfrm>
            <a:off x="5484362" y="2666492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5" name="object 395"/>
          <p:cNvSpPr txBox="1"/>
          <p:nvPr/>
        </p:nvSpPr>
        <p:spPr>
          <a:xfrm>
            <a:off x="5473696" y="27259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6" name="object 396"/>
          <p:cNvSpPr txBox="1"/>
          <p:nvPr/>
        </p:nvSpPr>
        <p:spPr>
          <a:xfrm>
            <a:off x="5470650" y="27396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7" name="object 397"/>
          <p:cNvSpPr txBox="1"/>
          <p:nvPr/>
        </p:nvSpPr>
        <p:spPr>
          <a:xfrm>
            <a:off x="5456933" y="2770121"/>
            <a:ext cx="5715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8" name="object 398"/>
          <p:cNvSpPr txBox="1"/>
          <p:nvPr/>
        </p:nvSpPr>
        <p:spPr>
          <a:xfrm>
            <a:off x="5447789" y="28234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9" name="object 399"/>
          <p:cNvSpPr txBox="1"/>
          <p:nvPr/>
        </p:nvSpPr>
        <p:spPr>
          <a:xfrm>
            <a:off x="5443216" y="28371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0" name="object 400"/>
          <p:cNvSpPr txBox="1"/>
          <p:nvPr/>
        </p:nvSpPr>
        <p:spPr>
          <a:xfrm>
            <a:off x="5321296" y="2887498"/>
            <a:ext cx="1670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85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401" name="object 401"/>
          <p:cNvSpPr txBox="1"/>
          <p:nvPr/>
        </p:nvSpPr>
        <p:spPr>
          <a:xfrm>
            <a:off x="5353298" y="2921024"/>
            <a:ext cx="1181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2" name="object 402"/>
          <p:cNvSpPr txBox="1"/>
          <p:nvPr/>
        </p:nvSpPr>
        <p:spPr>
          <a:xfrm>
            <a:off x="5078978" y="2934715"/>
            <a:ext cx="38925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5555" sz="750" spc="60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	</a:t>
            </a:r>
            <a:r>
              <a:rPr dirty="0" baseline="-16666" sz="750" spc="9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3" name="object 403"/>
          <p:cNvSpPr txBox="1"/>
          <p:nvPr/>
        </p:nvSpPr>
        <p:spPr>
          <a:xfrm>
            <a:off x="5303004" y="2985030"/>
            <a:ext cx="1581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latin typeface="Verdana"/>
                <a:cs typeface="Verdana"/>
              </a:rPr>
              <a:t>..</a:t>
            </a:r>
            <a:r>
              <a:rPr dirty="0" sz="500" spc="-150">
                <a:latin typeface="Verdana"/>
                <a:cs typeface="Verdana"/>
              </a:rPr>
              <a:t> </a:t>
            </a:r>
            <a:r>
              <a:rPr dirty="0" baseline="5555" sz="750" spc="-37">
                <a:latin typeface="Verdana"/>
                <a:cs typeface="Verdana"/>
              </a:rPr>
              <a:t>..</a:t>
            </a:r>
            <a:r>
              <a:rPr dirty="0" baseline="5555" sz="750" spc="-22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404" name="object 404"/>
          <p:cNvSpPr txBox="1"/>
          <p:nvPr/>
        </p:nvSpPr>
        <p:spPr>
          <a:xfrm>
            <a:off x="5392921" y="2971824"/>
            <a:ext cx="181610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7">
                <a:latin typeface="Verdana"/>
                <a:cs typeface="Verdana"/>
              </a:rPr>
              <a:t> </a:t>
            </a:r>
            <a:r>
              <a:rPr dirty="0" sz="700" spc="50" i="1">
                <a:latin typeface="Mathcad UniMath"/>
                <a:cs typeface="Mathcad UniMath"/>
              </a:rPr>
              <a:t>M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405" name="object 405"/>
          <p:cNvSpPr txBox="1"/>
          <p:nvPr/>
        </p:nvSpPr>
        <p:spPr>
          <a:xfrm>
            <a:off x="5004301" y="3035322"/>
            <a:ext cx="43688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1795" algn="l"/>
              </a:tabLst>
            </a:pP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  </a:t>
            </a:r>
            <a:r>
              <a:rPr dirty="0" sz="500" spc="50">
                <a:latin typeface="Verdana"/>
                <a:cs typeface="Verdana"/>
              </a:rPr>
              <a:t> 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	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6" name="object 406"/>
          <p:cNvSpPr txBox="1"/>
          <p:nvPr/>
        </p:nvSpPr>
        <p:spPr>
          <a:xfrm>
            <a:off x="5376159" y="30825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7" name="object 407"/>
          <p:cNvSpPr txBox="1"/>
          <p:nvPr/>
        </p:nvSpPr>
        <p:spPr>
          <a:xfrm>
            <a:off x="5363969" y="3106924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8" name="object 408"/>
          <p:cNvSpPr txBox="1"/>
          <p:nvPr/>
        </p:nvSpPr>
        <p:spPr>
          <a:xfrm>
            <a:off x="5353298" y="31648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9" name="object 409"/>
          <p:cNvSpPr txBox="1"/>
          <p:nvPr/>
        </p:nvSpPr>
        <p:spPr>
          <a:xfrm>
            <a:off x="5350252" y="31800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0" name="object 410"/>
          <p:cNvSpPr txBox="1"/>
          <p:nvPr/>
        </p:nvSpPr>
        <p:spPr>
          <a:xfrm>
            <a:off x="5336535" y="3209035"/>
            <a:ext cx="5715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1" name="object 411"/>
          <p:cNvSpPr txBox="1"/>
          <p:nvPr/>
        </p:nvSpPr>
        <p:spPr>
          <a:xfrm>
            <a:off x="5330438" y="32532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2" name="object 412"/>
          <p:cNvSpPr txBox="1"/>
          <p:nvPr/>
        </p:nvSpPr>
        <p:spPr>
          <a:xfrm>
            <a:off x="5322818" y="32776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3" name="object 413"/>
          <p:cNvSpPr txBox="1"/>
          <p:nvPr/>
        </p:nvSpPr>
        <p:spPr>
          <a:xfrm>
            <a:off x="5309101" y="3301998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4" name="object 414"/>
          <p:cNvSpPr txBox="1"/>
          <p:nvPr/>
        </p:nvSpPr>
        <p:spPr>
          <a:xfrm>
            <a:off x="5298435" y="33644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5" name="object 415"/>
          <p:cNvSpPr txBox="1"/>
          <p:nvPr/>
        </p:nvSpPr>
        <p:spPr>
          <a:xfrm>
            <a:off x="5289293" y="3375152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6" name="object 416"/>
          <p:cNvSpPr txBox="1"/>
          <p:nvPr/>
        </p:nvSpPr>
        <p:spPr>
          <a:xfrm>
            <a:off x="5283195" y="34239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7" name="object 417"/>
          <p:cNvSpPr txBox="1"/>
          <p:nvPr/>
        </p:nvSpPr>
        <p:spPr>
          <a:xfrm>
            <a:off x="5272529" y="34620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8" name="object 418"/>
          <p:cNvSpPr txBox="1"/>
          <p:nvPr/>
        </p:nvSpPr>
        <p:spPr>
          <a:xfrm>
            <a:off x="5269478" y="34726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9" name="object 419"/>
          <p:cNvSpPr txBox="1"/>
          <p:nvPr/>
        </p:nvSpPr>
        <p:spPr>
          <a:xfrm>
            <a:off x="5123176" y="3497072"/>
            <a:ext cx="1911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16666" sz="750" spc="-127">
                <a:latin typeface="Verdana"/>
                <a:cs typeface="Verdana"/>
              </a:rPr>
              <a:t>.       </a:t>
            </a:r>
            <a:r>
              <a:rPr dirty="0" baseline="-16666" sz="750" spc="-97">
                <a:latin typeface="Verdana"/>
                <a:cs typeface="Verdana"/>
              </a:rPr>
              <a:t> </a:t>
            </a:r>
            <a:r>
              <a:rPr dirty="0" baseline="-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0" name="object 420"/>
          <p:cNvSpPr txBox="1"/>
          <p:nvPr/>
        </p:nvSpPr>
        <p:spPr>
          <a:xfrm>
            <a:off x="5123176" y="3545838"/>
            <a:ext cx="17780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22222" sz="750" spc="-127">
                <a:latin typeface="Verdana"/>
                <a:cs typeface="Verdana"/>
              </a:rPr>
              <a:t>.      </a:t>
            </a:r>
            <a:r>
              <a:rPr dirty="0" baseline="-22222" sz="750" spc="-104">
                <a:latin typeface="Verdana"/>
                <a:cs typeface="Verdana"/>
              </a:rPr>
              <a:t> 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1" name="object 421"/>
          <p:cNvSpPr txBox="1"/>
          <p:nvPr/>
        </p:nvSpPr>
        <p:spPr>
          <a:xfrm>
            <a:off x="5123176" y="3605301"/>
            <a:ext cx="16383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     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22" name="object 422"/>
          <p:cNvSpPr txBox="1"/>
          <p:nvPr/>
        </p:nvSpPr>
        <p:spPr>
          <a:xfrm>
            <a:off x="5123176" y="3614444"/>
            <a:ext cx="147320" cy="135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16666" sz="750" spc="-127">
                <a:latin typeface="Verdana"/>
                <a:cs typeface="Verdana"/>
              </a:rPr>
              <a:t>.    </a:t>
            </a:r>
            <a:r>
              <a:rPr dirty="0" baseline="-16666" sz="750" spc="-120">
                <a:latin typeface="Verdana"/>
                <a:cs typeface="Verdana"/>
              </a:rPr>
              <a:t> 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423" name="object 423"/>
          <p:cNvSpPr txBox="1"/>
          <p:nvPr/>
        </p:nvSpPr>
        <p:spPr>
          <a:xfrm>
            <a:off x="5123176" y="3670830"/>
            <a:ext cx="1441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  </a:t>
            </a:r>
            <a:r>
              <a:rPr dirty="0" sz="500" spc="-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4" name="object 424"/>
          <p:cNvSpPr txBox="1"/>
          <p:nvPr/>
        </p:nvSpPr>
        <p:spPr>
          <a:xfrm>
            <a:off x="5123176" y="3692155"/>
            <a:ext cx="13779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225">
                <a:latin typeface="Verdana"/>
                <a:cs typeface="Verdana"/>
              </a:rPr>
              <a:t> </a:t>
            </a:r>
            <a:r>
              <a:rPr dirty="0" baseline="-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5" name="object 425"/>
          <p:cNvSpPr txBox="1"/>
          <p:nvPr/>
        </p:nvSpPr>
        <p:spPr>
          <a:xfrm>
            <a:off x="5123176" y="3721124"/>
            <a:ext cx="118110" cy="132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</a:t>
            </a:r>
            <a:r>
              <a:rPr dirty="0" sz="500" spc="-35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426" name="object 426"/>
          <p:cNvSpPr txBox="1"/>
          <p:nvPr/>
        </p:nvSpPr>
        <p:spPr>
          <a:xfrm>
            <a:off x="5123176" y="3789692"/>
            <a:ext cx="11683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3333" sz="750" spc="-127">
                <a:latin typeface="Verdana"/>
                <a:cs typeface="Verdana"/>
              </a:rPr>
              <a:t>.</a:t>
            </a: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baseline="11111" sz="750" spc="-7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427" name="object 427"/>
          <p:cNvSpPr txBox="1"/>
          <p:nvPr/>
        </p:nvSpPr>
        <p:spPr>
          <a:xfrm>
            <a:off x="5123176" y="3814075"/>
            <a:ext cx="1047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8" name="object 428"/>
          <p:cNvSpPr txBox="1"/>
          <p:nvPr/>
        </p:nvSpPr>
        <p:spPr>
          <a:xfrm>
            <a:off x="5123176" y="3827803"/>
            <a:ext cx="9207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82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429" name="object 429"/>
          <p:cNvSpPr txBox="1"/>
          <p:nvPr/>
        </p:nvSpPr>
        <p:spPr>
          <a:xfrm>
            <a:off x="5027162" y="3872000"/>
            <a:ext cx="1866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30" name="object 430"/>
          <p:cNvSpPr txBox="1"/>
          <p:nvPr/>
        </p:nvSpPr>
        <p:spPr>
          <a:xfrm>
            <a:off x="5050022" y="3911612"/>
            <a:ext cx="1581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157">
                <a:latin typeface="Verdana"/>
                <a:cs typeface="Verdana"/>
              </a:rPr>
              <a:t> </a:t>
            </a:r>
            <a:r>
              <a:rPr dirty="0" baseline="27777" sz="750" spc="-10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431" name="object 431"/>
          <p:cNvSpPr txBox="1"/>
          <p:nvPr/>
        </p:nvSpPr>
        <p:spPr>
          <a:xfrm>
            <a:off x="5072882" y="3945138"/>
            <a:ext cx="1181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 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2" name="object 432"/>
          <p:cNvSpPr txBox="1"/>
          <p:nvPr/>
        </p:nvSpPr>
        <p:spPr>
          <a:xfrm>
            <a:off x="5095742" y="3955809"/>
            <a:ext cx="9207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3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3" name="object 433"/>
          <p:cNvSpPr txBox="1"/>
          <p:nvPr/>
        </p:nvSpPr>
        <p:spPr>
          <a:xfrm>
            <a:off x="5123175" y="4009149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34" name="object 434"/>
          <p:cNvSpPr txBox="1"/>
          <p:nvPr/>
        </p:nvSpPr>
        <p:spPr>
          <a:xfrm>
            <a:off x="4281929" y="2919499"/>
            <a:ext cx="1301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 </a:t>
            </a:r>
            <a:r>
              <a:rPr dirty="0" baseline="5555" sz="750" spc="-142">
                <a:latin typeface="Verdana"/>
                <a:cs typeface="Verdana"/>
              </a:rPr>
              <a:t>.</a:t>
            </a:r>
            <a:r>
              <a:rPr dirty="0" baseline="27777" sz="750" spc="-142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5" name="object 435"/>
          <p:cNvSpPr txBox="1"/>
          <p:nvPr/>
        </p:nvSpPr>
        <p:spPr>
          <a:xfrm>
            <a:off x="4254495" y="2953024"/>
            <a:ext cx="1809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209">
                <a:latin typeface="Verdana"/>
                <a:cs typeface="Verdana"/>
              </a:rPr>
              <a:t> </a:t>
            </a:r>
            <a:r>
              <a:rPr dirty="0" sz="500" spc="25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6" name="object 436"/>
          <p:cNvSpPr txBox="1"/>
          <p:nvPr/>
        </p:nvSpPr>
        <p:spPr>
          <a:xfrm>
            <a:off x="4210298" y="2959113"/>
            <a:ext cx="7874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3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7" name="object 437"/>
          <p:cNvSpPr txBox="1"/>
          <p:nvPr/>
        </p:nvSpPr>
        <p:spPr>
          <a:xfrm>
            <a:off x="4179818" y="2995690"/>
            <a:ext cx="7429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8" name="object 438"/>
          <p:cNvSpPr txBox="1"/>
          <p:nvPr/>
        </p:nvSpPr>
        <p:spPr>
          <a:xfrm>
            <a:off x="4147815" y="3033790"/>
            <a:ext cx="7239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9" name="object 439"/>
          <p:cNvSpPr txBox="1"/>
          <p:nvPr/>
        </p:nvSpPr>
        <p:spPr>
          <a:xfrm>
            <a:off x="4114289" y="3024655"/>
            <a:ext cx="391160" cy="16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48260">
              <a:lnSpc>
                <a:spcPts val="44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440"/>
              </a:lnSpc>
              <a:tabLst>
                <a:tab pos="316865" algn="l"/>
              </a:tabLst>
            </a:pPr>
            <a:r>
              <a:rPr dirty="0" baseline="-27777" sz="750" spc="7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40" name="object 440"/>
          <p:cNvSpPr txBox="1"/>
          <p:nvPr/>
        </p:nvSpPr>
        <p:spPr>
          <a:xfrm>
            <a:off x="4067042" y="3145038"/>
            <a:ext cx="1854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41" name="object 441"/>
          <p:cNvSpPr txBox="1"/>
          <p:nvPr/>
        </p:nvSpPr>
        <p:spPr>
          <a:xfrm>
            <a:off x="4080759" y="3131326"/>
            <a:ext cx="5130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35">
                <a:latin typeface="Verdana"/>
                <a:cs typeface="Verdana"/>
              </a:rPr>
              <a:t>.</a:t>
            </a:r>
            <a:r>
              <a:rPr dirty="0" baseline="33333" sz="750" spc="52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6666" sz="750" spc="22">
                <a:latin typeface="Verdana"/>
                <a:cs typeface="Verdana"/>
              </a:rPr>
              <a:t>. </a:t>
            </a:r>
            <a:r>
              <a:rPr dirty="0" baseline="22222" sz="750" spc="22">
                <a:latin typeface="Verdana"/>
                <a:cs typeface="Verdana"/>
              </a:rPr>
              <a:t>. </a:t>
            </a: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baseline="27777" sz="750" spc="25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2" name="object 442"/>
          <p:cNvSpPr txBox="1"/>
          <p:nvPr/>
        </p:nvSpPr>
        <p:spPr>
          <a:xfrm>
            <a:off x="3964935" y="3217174"/>
            <a:ext cx="12065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5" i="1">
                <a:latin typeface="Mathcad UniMath"/>
                <a:cs typeface="Mathcad UniMath"/>
              </a:rPr>
              <a:t>W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443" name="object 443"/>
          <p:cNvSpPr txBox="1"/>
          <p:nvPr/>
        </p:nvSpPr>
        <p:spPr>
          <a:xfrm>
            <a:off x="4952489" y="3048024"/>
            <a:ext cx="299085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baseline="-27777" sz="1050" spc="135" i="1">
                <a:latin typeface="Mathcad UniMath"/>
                <a:cs typeface="Mathcad UniMath"/>
              </a:rPr>
              <a:t>D 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 </a:t>
            </a:r>
            <a:r>
              <a:rPr dirty="0" baseline="-19841" sz="1050" spc="7" i="1">
                <a:latin typeface="Mathcad UniMath"/>
                <a:cs typeface="Mathcad UniMath"/>
              </a:rPr>
              <a:t>U</a:t>
            </a:r>
            <a:endParaRPr baseline="-19841" sz="1050">
              <a:latin typeface="Mathcad UniMath"/>
              <a:cs typeface="Mathcad UniMath"/>
            </a:endParaRPr>
          </a:p>
        </p:txBody>
      </p:sp>
      <p:sp>
        <p:nvSpPr>
          <p:cNvPr id="444" name="object 444"/>
          <p:cNvSpPr txBox="1"/>
          <p:nvPr/>
        </p:nvSpPr>
        <p:spPr>
          <a:xfrm>
            <a:off x="5124698" y="1989859"/>
            <a:ext cx="5715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5" name="object 445"/>
          <p:cNvSpPr txBox="1"/>
          <p:nvPr/>
        </p:nvSpPr>
        <p:spPr>
          <a:xfrm>
            <a:off x="5100316" y="2023385"/>
            <a:ext cx="7556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46" name="object 446"/>
          <p:cNvSpPr txBox="1"/>
          <p:nvPr/>
        </p:nvSpPr>
        <p:spPr>
          <a:xfrm>
            <a:off x="5069836" y="2069095"/>
            <a:ext cx="1060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7" name="object 447"/>
          <p:cNvSpPr txBox="1"/>
          <p:nvPr/>
        </p:nvSpPr>
        <p:spPr>
          <a:xfrm>
            <a:off x="5042402" y="2085868"/>
            <a:ext cx="13335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7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448" name="object 448"/>
          <p:cNvSpPr txBox="1"/>
          <p:nvPr/>
        </p:nvSpPr>
        <p:spPr>
          <a:xfrm>
            <a:off x="5010399" y="2119398"/>
            <a:ext cx="1657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50">
                <a:latin typeface="Verdana"/>
                <a:cs typeface="Verdana"/>
              </a:rPr>
              <a:t>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22222" sz="750" spc="-12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49" name="object 449"/>
          <p:cNvSpPr txBox="1"/>
          <p:nvPr/>
        </p:nvSpPr>
        <p:spPr>
          <a:xfrm>
            <a:off x="5124698" y="21696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0" name="object 450"/>
          <p:cNvSpPr txBox="1"/>
          <p:nvPr/>
        </p:nvSpPr>
        <p:spPr>
          <a:xfrm>
            <a:off x="5124698" y="2221475"/>
            <a:ext cx="51435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  <a:p>
            <a:pPr marL="12700">
              <a:lnSpc>
                <a:spcPts val="5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1" name="object 451"/>
          <p:cNvSpPr txBox="1"/>
          <p:nvPr/>
        </p:nvSpPr>
        <p:spPr>
          <a:xfrm>
            <a:off x="5124698" y="23068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2" name="object 452"/>
          <p:cNvSpPr txBox="1"/>
          <p:nvPr/>
        </p:nvSpPr>
        <p:spPr>
          <a:xfrm>
            <a:off x="5124698" y="23220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3" name="object 453"/>
          <p:cNvSpPr txBox="1"/>
          <p:nvPr/>
        </p:nvSpPr>
        <p:spPr>
          <a:xfrm>
            <a:off x="5124698" y="23723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4" name="object 454"/>
          <p:cNvSpPr txBox="1"/>
          <p:nvPr/>
        </p:nvSpPr>
        <p:spPr>
          <a:xfrm>
            <a:off x="5124698" y="24028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5" name="object 455"/>
          <p:cNvSpPr txBox="1"/>
          <p:nvPr/>
        </p:nvSpPr>
        <p:spPr>
          <a:xfrm>
            <a:off x="5124698" y="24241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6" name="object 456"/>
          <p:cNvSpPr txBox="1"/>
          <p:nvPr/>
        </p:nvSpPr>
        <p:spPr>
          <a:xfrm>
            <a:off x="5124698" y="2476015"/>
            <a:ext cx="2159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637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7" name="object 457"/>
          <p:cNvSpPr txBox="1"/>
          <p:nvPr/>
        </p:nvSpPr>
        <p:spPr>
          <a:xfrm>
            <a:off x="4934198" y="2498845"/>
            <a:ext cx="2419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97">
                <a:latin typeface="Verdana"/>
                <a:cs typeface="Verdana"/>
              </a:rPr>
              <a:t>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22222" sz="750" spc="-127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458" name="object 458"/>
          <p:cNvSpPr txBox="1"/>
          <p:nvPr/>
        </p:nvSpPr>
        <p:spPr>
          <a:xfrm>
            <a:off x="4966201" y="2527827"/>
            <a:ext cx="2095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9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9" name="object 459"/>
          <p:cNvSpPr txBox="1"/>
          <p:nvPr/>
        </p:nvSpPr>
        <p:spPr>
          <a:xfrm>
            <a:off x="4995158" y="2575045"/>
            <a:ext cx="300990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00"/>
              </a:lnSpc>
            </a:pPr>
            <a:r>
              <a:rPr dirty="0" baseline="16666" sz="750" spc="22">
                <a:latin typeface="Verdana"/>
                <a:cs typeface="Verdana"/>
              </a:rPr>
              <a:t>. </a:t>
            </a: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baseline="16666" sz="750" spc="-8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    </a:t>
            </a:r>
            <a:r>
              <a:rPr dirty="0" baseline="5555" sz="750" spc="-4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L="42545">
              <a:lnSpc>
                <a:spcPts val="200"/>
              </a:lnSpc>
            </a:pPr>
            <a:r>
              <a:rPr dirty="0" baseline="-22222" sz="750" spc="-22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..  </a:t>
            </a:r>
            <a:r>
              <a:rPr dirty="0" sz="500" spc="75">
                <a:latin typeface="Verdana"/>
                <a:cs typeface="Verdana"/>
              </a:rPr>
              <a:t> 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algn="ctr" marR="13335">
              <a:lnSpc>
                <a:spcPts val="395"/>
              </a:lnSpc>
            </a:pPr>
            <a:r>
              <a:rPr dirty="0" sz="500" spc="-130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0" name="object 460"/>
          <p:cNvSpPr txBox="1"/>
          <p:nvPr/>
        </p:nvSpPr>
        <p:spPr>
          <a:xfrm>
            <a:off x="5092695" y="2634512"/>
            <a:ext cx="18859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  </a:t>
            </a:r>
            <a:r>
              <a:rPr dirty="0" baseline="-22222" sz="750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27777" sz="750" spc="-67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461" name="object 461"/>
          <p:cNvSpPr txBox="1"/>
          <p:nvPr/>
        </p:nvSpPr>
        <p:spPr>
          <a:xfrm>
            <a:off x="5077455" y="1901976"/>
            <a:ext cx="163830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5873" sz="1050" spc="-89" i="1">
                <a:latin typeface="Mathcad UniMath"/>
                <a:cs typeface="Mathcad UniMath"/>
              </a:rPr>
              <a:t>V  </a:t>
            </a:r>
            <a:r>
              <a:rPr dirty="0" baseline="-15873" sz="1050" spc="-52" i="1">
                <a:latin typeface="Mathcad UniMath"/>
                <a:cs typeface="Mathcad UniMath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2" name="object 462"/>
          <p:cNvSpPr txBox="1"/>
          <p:nvPr/>
        </p:nvSpPr>
        <p:spPr>
          <a:xfrm>
            <a:off x="2639055" y="4137666"/>
            <a:ext cx="198818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7.22: </a:t>
            </a:r>
            <a:r>
              <a:rPr dirty="0" sz="1000" spc="-5">
                <a:latin typeface="Times New Roman"/>
                <a:cs typeface="Times New Roman"/>
              </a:rPr>
              <a:t>Proof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15">
                <a:latin typeface="Times New Roman"/>
                <a:cs typeface="Times New Roman"/>
              </a:rPr>
              <a:t>Pascal’s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63" name="object 463"/>
          <p:cNvSpPr txBox="1"/>
          <p:nvPr/>
        </p:nvSpPr>
        <p:spPr>
          <a:xfrm>
            <a:off x="1267455" y="4431801"/>
            <a:ext cx="505333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Apply Menelaus’ theorem to  the transversals </a:t>
            </a:r>
            <a:r>
              <a:rPr dirty="0" sz="1000" spc="70" b="0" i="1">
                <a:latin typeface="Bookman Old Style"/>
                <a:cs typeface="Bookman Old Style"/>
              </a:rPr>
              <a:t>ELD, </a:t>
            </a:r>
            <a:r>
              <a:rPr dirty="0" sz="1000" spc="65" b="0" i="1">
                <a:latin typeface="Bookman Old Style"/>
                <a:cs typeface="Bookman Old Style"/>
              </a:rPr>
              <a:t>AMF, </a:t>
            </a:r>
            <a:r>
              <a:rPr dirty="0" sz="1000" spc="85" b="0" i="1">
                <a:latin typeface="Bookman Old Style"/>
                <a:cs typeface="Bookman Old Style"/>
              </a:rPr>
              <a:t>BNC </a:t>
            </a:r>
            <a:r>
              <a:rPr dirty="0" sz="1000" spc="-5">
                <a:latin typeface="Times New Roman"/>
                <a:cs typeface="Times New Roman"/>
              </a:rPr>
              <a:t>with  respect to  </a:t>
            </a:r>
            <a:r>
              <a:rPr dirty="0" sz="1000" spc="15">
                <a:latin typeface="Lucida Sans Unicode"/>
                <a:cs typeface="Lucida Sans Unicode"/>
              </a:rPr>
              <a:t>△</a:t>
            </a:r>
            <a:r>
              <a:rPr dirty="0" sz="1000" spc="15" b="0" i="1">
                <a:latin typeface="Bookman Old Style"/>
                <a:cs typeface="Bookman Old Style"/>
              </a:rPr>
              <a:t>UV </a:t>
            </a:r>
            <a:r>
              <a:rPr dirty="0" sz="1000" spc="-20" b="0" i="1">
                <a:latin typeface="Bookman Old Style"/>
                <a:cs typeface="Bookman Old Style"/>
              </a:rPr>
              <a:t>W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 spc="120">
                <a:latin typeface="Times New Roman"/>
                <a:cs typeface="Times New Roman"/>
              </a:rPr>
              <a:t> </a:t>
            </a:r>
            <a:r>
              <a:rPr dirty="0" sz="1000" spc="-50">
                <a:latin typeface="Times New Roman"/>
                <a:cs typeface="Times New Roman"/>
              </a:rPr>
              <a:t>We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64" name="object 464"/>
          <p:cNvSpPr txBox="1"/>
          <p:nvPr/>
        </p:nvSpPr>
        <p:spPr>
          <a:xfrm>
            <a:off x="1267447" y="4613153"/>
            <a:ext cx="26162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h</a:t>
            </a:r>
            <a:r>
              <a:rPr dirty="0" sz="1000" spc="-30">
                <a:latin typeface="Times New Roman"/>
                <a:cs typeface="Times New Roman"/>
              </a:rPr>
              <a:t>a</a:t>
            </a:r>
            <a:r>
              <a:rPr dirty="0" sz="1000" spc="-15">
                <a:latin typeface="Times New Roman"/>
                <a:cs typeface="Times New Roman"/>
              </a:rPr>
              <a:t>v</a:t>
            </a:r>
            <a:r>
              <a:rPr dirty="0" sz="1000" spc="-5">
                <a:latin typeface="Times New Roman"/>
                <a:cs typeface="Times New Roman"/>
              </a:rPr>
              <a:t>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65" name="object 465"/>
          <p:cNvSpPr/>
          <p:nvPr/>
        </p:nvSpPr>
        <p:spPr>
          <a:xfrm>
            <a:off x="2209647" y="4999380"/>
            <a:ext cx="731520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6" name="object 466"/>
          <p:cNvSpPr/>
          <p:nvPr/>
        </p:nvSpPr>
        <p:spPr>
          <a:xfrm>
            <a:off x="3358743" y="4999380"/>
            <a:ext cx="766572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7" name="object 467"/>
          <p:cNvSpPr/>
          <p:nvPr/>
        </p:nvSpPr>
        <p:spPr>
          <a:xfrm>
            <a:off x="4542891" y="4999380"/>
            <a:ext cx="754380" cy="6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8" name="object 468"/>
          <p:cNvSpPr txBox="1"/>
          <p:nvPr/>
        </p:nvSpPr>
        <p:spPr>
          <a:xfrm>
            <a:off x="2197100" y="4821944"/>
            <a:ext cx="3494404" cy="346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9209">
              <a:lnSpc>
                <a:spcPct val="100000"/>
              </a:lnSpc>
              <a:tabLst>
                <a:tab pos="1177925" algn="l"/>
                <a:tab pos="2362200" algn="l"/>
              </a:tabLst>
            </a:pPr>
            <a:r>
              <a:rPr dirty="0" sz="1000" spc="-100" b="0" i="1">
                <a:latin typeface="Bookman Old Style"/>
                <a:cs typeface="Bookman Old Style"/>
              </a:rPr>
              <a:t>V </a:t>
            </a:r>
            <a:r>
              <a:rPr dirty="0" sz="1000" spc="95" b="0" i="1">
                <a:latin typeface="Bookman Old Style"/>
                <a:cs typeface="Bookman Old Style"/>
              </a:rPr>
              <a:t>L</a:t>
            </a:r>
            <a:r>
              <a:rPr dirty="0" sz="1000" spc="100" b="0" i="1">
                <a:latin typeface="Bookman Old Style"/>
                <a:cs typeface="Bookman Old Style"/>
              </a:rPr>
              <a:t> </a:t>
            </a:r>
            <a:r>
              <a:rPr dirty="0" sz="1000" spc="95" b="0" i="1">
                <a:latin typeface="Bookman Old Style"/>
                <a:cs typeface="Bookman Old Style"/>
              </a:rPr>
              <a:t>WD</a:t>
            </a:r>
            <a:r>
              <a:rPr dirty="0" sz="1000" spc="-20" b="0" i="1">
                <a:latin typeface="Bookman Old Style"/>
                <a:cs typeface="Bookman Old Style"/>
              </a:rPr>
              <a:t> </a:t>
            </a:r>
            <a:r>
              <a:rPr dirty="0" sz="1000" spc="60" b="0" i="1">
                <a:latin typeface="Bookman Old Style"/>
                <a:cs typeface="Bookman Old Style"/>
              </a:rPr>
              <a:t>UE	</a:t>
            </a:r>
            <a:r>
              <a:rPr dirty="0" sz="1000" spc="-100" b="0" i="1">
                <a:latin typeface="Bookman Old Style"/>
                <a:cs typeface="Bookman Old Style"/>
              </a:rPr>
              <a:t>V </a:t>
            </a:r>
            <a:r>
              <a:rPr dirty="0" sz="1000" spc="45" b="0" i="1">
                <a:latin typeface="Bookman Old Style"/>
                <a:cs typeface="Bookman Old Style"/>
              </a:rPr>
              <a:t>A</a:t>
            </a:r>
            <a:r>
              <a:rPr dirty="0" sz="1000" spc="105" b="0" i="1">
                <a:latin typeface="Bookman Old Style"/>
                <a:cs typeface="Bookman Old Style"/>
              </a:rPr>
              <a:t> </a:t>
            </a:r>
            <a:r>
              <a:rPr dirty="0" sz="1000" spc="110" b="0" i="1">
                <a:latin typeface="Bookman Old Style"/>
                <a:cs typeface="Bookman Old Style"/>
              </a:rPr>
              <a:t>WM</a:t>
            </a:r>
            <a:r>
              <a:rPr dirty="0" sz="1000" spc="50" b="0" i="1">
                <a:latin typeface="Bookman Old Style"/>
                <a:cs typeface="Bookman Old Styl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UF	</a:t>
            </a:r>
            <a:r>
              <a:rPr dirty="0" sz="1000" spc="-100" b="0" i="1">
                <a:latin typeface="Bookman Old Style"/>
                <a:cs typeface="Bookman Old Style"/>
              </a:rPr>
              <a:t>V </a:t>
            </a:r>
            <a:r>
              <a:rPr dirty="0" sz="1000" spc="35" b="0" i="1">
                <a:latin typeface="Bookman Old Style"/>
                <a:cs typeface="Bookman Old Style"/>
              </a:rPr>
              <a:t>B </a:t>
            </a:r>
            <a:r>
              <a:rPr dirty="0" sz="1000" spc="50" b="0" i="1">
                <a:latin typeface="Bookman Old Style"/>
                <a:cs typeface="Bookman Old Style"/>
              </a:rPr>
              <a:t>WC</a:t>
            </a:r>
            <a:r>
              <a:rPr dirty="0" sz="1000" spc="35" b="0" i="1">
                <a:latin typeface="Bookman Old Style"/>
                <a:cs typeface="Bookman Old Style"/>
              </a:rPr>
              <a:t> </a:t>
            </a:r>
            <a:r>
              <a:rPr dirty="0" sz="1000" spc="70" b="0" i="1">
                <a:latin typeface="Bookman Old Style"/>
                <a:cs typeface="Bookman Old Style"/>
              </a:rPr>
              <a:t>UN</a:t>
            </a:r>
            <a:endParaRPr sz="1000">
              <a:latin typeface="Bookman Old Style"/>
              <a:cs typeface="Bookman Old Style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40" b="0" i="1">
                <a:latin typeface="Bookman Old Style"/>
                <a:cs typeface="Bookman Old Style"/>
              </a:rPr>
              <a:t>LW </a:t>
            </a:r>
            <a:r>
              <a:rPr dirty="0" sz="1000" spc="30" b="0" i="1">
                <a:latin typeface="Bookman Old Style"/>
                <a:cs typeface="Bookman Old Style"/>
              </a:rPr>
              <a:t>DU </a:t>
            </a:r>
            <a:r>
              <a:rPr dirty="0" sz="1000" spc="5" b="0" i="1">
                <a:latin typeface="Bookman Old Style"/>
                <a:cs typeface="Bookman Old Style"/>
              </a:rPr>
              <a:t>EV  </a:t>
            </a:r>
            <a:r>
              <a:rPr dirty="0" baseline="38888" sz="1500" spc="67">
                <a:latin typeface="Tahoma"/>
                <a:cs typeface="Tahoma"/>
              </a:rPr>
              <a:t>= </a:t>
            </a:r>
            <a:r>
              <a:rPr dirty="0" baseline="38888" sz="1500" spc="-44">
                <a:latin typeface="Lucida Sans Unicode"/>
                <a:cs typeface="Lucida Sans Unicode"/>
              </a:rPr>
              <a:t>−</a:t>
            </a:r>
            <a:r>
              <a:rPr dirty="0" baseline="38888" sz="1500" spc="-44">
                <a:latin typeface="Tahoma"/>
                <a:cs typeface="Tahoma"/>
              </a:rPr>
              <a:t>1</a:t>
            </a:r>
            <a:r>
              <a:rPr dirty="0" baseline="38888" sz="1500" spc="-44" b="0" i="1">
                <a:latin typeface="Bookman Old Style"/>
                <a:cs typeface="Bookman Old Style"/>
              </a:rPr>
              <a:t>, </a:t>
            </a:r>
            <a:r>
              <a:rPr dirty="0" sz="1000" spc="10" b="0" i="1">
                <a:latin typeface="Bookman Old Style"/>
                <a:cs typeface="Bookman Old Style"/>
              </a:rPr>
              <a:t>AW  </a:t>
            </a:r>
            <a:r>
              <a:rPr dirty="0" sz="1000" spc="85" b="0" i="1">
                <a:latin typeface="Bookman Old Style"/>
                <a:cs typeface="Bookman Old Style"/>
              </a:rPr>
              <a:t>MU </a:t>
            </a:r>
            <a:r>
              <a:rPr dirty="0" sz="1000" spc="25" b="0" i="1">
                <a:latin typeface="Bookman Old Style"/>
                <a:cs typeface="Bookman Old Style"/>
              </a:rPr>
              <a:t>FV  </a:t>
            </a:r>
            <a:r>
              <a:rPr dirty="0" baseline="38888" sz="1500" spc="67">
                <a:latin typeface="Tahoma"/>
                <a:cs typeface="Tahoma"/>
              </a:rPr>
              <a:t>= </a:t>
            </a:r>
            <a:r>
              <a:rPr dirty="0" baseline="38888" sz="1500" spc="-44">
                <a:latin typeface="Lucida Sans Unicode"/>
                <a:cs typeface="Lucida Sans Unicode"/>
              </a:rPr>
              <a:t>−</a:t>
            </a:r>
            <a:r>
              <a:rPr dirty="0" baseline="38888" sz="1500" spc="-44">
                <a:latin typeface="Tahoma"/>
                <a:cs typeface="Tahoma"/>
              </a:rPr>
              <a:t>1</a:t>
            </a:r>
            <a:r>
              <a:rPr dirty="0" baseline="38888" sz="1500" spc="-44" b="0" i="1">
                <a:latin typeface="Bookman Old Style"/>
                <a:cs typeface="Bookman Old Style"/>
              </a:rPr>
              <a:t>, </a:t>
            </a:r>
            <a:r>
              <a:rPr dirty="0" sz="1000" spc="30" b="0" i="1">
                <a:latin typeface="Bookman Old Style"/>
                <a:cs typeface="Bookman Old Style"/>
              </a:rPr>
              <a:t>BW </a:t>
            </a:r>
            <a:r>
              <a:rPr dirty="0" sz="1000" spc="5" b="0" i="1">
                <a:latin typeface="Bookman Old Style"/>
                <a:cs typeface="Bookman Old Style"/>
              </a:rPr>
              <a:t>CU  </a:t>
            </a:r>
            <a:r>
              <a:rPr dirty="0" sz="1000" spc="45" b="0" i="1">
                <a:latin typeface="Bookman Old Style"/>
                <a:cs typeface="Bookman Old Style"/>
              </a:rPr>
              <a:t>NV  </a:t>
            </a:r>
            <a:r>
              <a:rPr dirty="0" baseline="38888" sz="1500" spc="67">
                <a:latin typeface="Tahoma"/>
                <a:cs typeface="Tahoma"/>
              </a:rPr>
              <a:t>=</a:t>
            </a:r>
            <a:r>
              <a:rPr dirty="0" baseline="38888" sz="1500" spc="97">
                <a:latin typeface="Tahoma"/>
                <a:cs typeface="Tahoma"/>
              </a:rPr>
              <a:t> </a:t>
            </a:r>
            <a:r>
              <a:rPr dirty="0" baseline="38888" sz="1500" spc="-44">
                <a:latin typeface="Lucida Sans Unicode"/>
                <a:cs typeface="Lucida Sans Unicode"/>
              </a:rPr>
              <a:t>−</a:t>
            </a:r>
            <a:r>
              <a:rPr dirty="0" baseline="38888" sz="1500" spc="-44">
                <a:latin typeface="Tahoma"/>
                <a:cs typeface="Tahoma"/>
              </a:rPr>
              <a:t>1</a:t>
            </a:r>
            <a:r>
              <a:rPr dirty="0" baseline="38888" sz="1500" spc="-44" b="0" i="1">
                <a:latin typeface="Bookman Old Style"/>
                <a:cs typeface="Bookman Old Style"/>
              </a:rPr>
              <a:t>.</a:t>
            </a:r>
            <a:endParaRPr baseline="38888" sz="1500">
              <a:latin typeface="Bookman Old Style"/>
              <a:cs typeface="Bookman Old Style"/>
            </a:endParaRPr>
          </a:p>
        </p:txBody>
      </p:sp>
      <p:sp>
        <p:nvSpPr>
          <p:cNvPr id="469" name="object 469"/>
          <p:cNvSpPr txBox="1"/>
          <p:nvPr/>
        </p:nvSpPr>
        <p:spPr>
          <a:xfrm>
            <a:off x="1267454" y="5201416"/>
            <a:ext cx="52832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Therefore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70" name="object 470"/>
          <p:cNvSpPr/>
          <p:nvPr/>
        </p:nvSpPr>
        <p:spPr>
          <a:xfrm>
            <a:off x="2279751" y="5474868"/>
            <a:ext cx="774191" cy="6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1" name="object 471"/>
          <p:cNvSpPr/>
          <p:nvPr/>
        </p:nvSpPr>
        <p:spPr>
          <a:xfrm>
            <a:off x="3253587" y="5474868"/>
            <a:ext cx="478535" cy="60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2" name="object 472"/>
          <p:cNvSpPr/>
          <p:nvPr/>
        </p:nvSpPr>
        <p:spPr>
          <a:xfrm>
            <a:off x="3852519" y="5474868"/>
            <a:ext cx="464819" cy="60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3" name="object 473"/>
          <p:cNvSpPr txBox="1"/>
          <p:nvPr/>
        </p:nvSpPr>
        <p:spPr>
          <a:xfrm>
            <a:off x="2283959" y="5297425"/>
            <a:ext cx="264033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87425" algn="l"/>
                <a:tab pos="1568450" algn="l"/>
                <a:tab pos="2153285" algn="l"/>
              </a:tabLst>
            </a:pPr>
            <a:r>
              <a:rPr dirty="0" sz="1000" spc="-100" b="0" i="1">
                <a:latin typeface="Bookman Old Style"/>
                <a:cs typeface="Bookman Old Style"/>
              </a:rPr>
              <a:t>V </a:t>
            </a:r>
            <a:r>
              <a:rPr dirty="0" sz="1000" spc="95" b="0" i="1">
                <a:latin typeface="Bookman Old Style"/>
                <a:cs typeface="Bookman Old Style"/>
              </a:rPr>
              <a:t>L</a:t>
            </a:r>
            <a:r>
              <a:rPr dirty="0" sz="1000" spc="100" b="0" i="1">
                <a:latin typeface="Bookman Old Style"/>
                <a:cs typeface="Bookman Old Style"/>
              </a:rPr>
              <a:t> </a:t>
            </a:r>
            <a:r>
              <a:rPr dirty="0" sz="1000" spc="110" b="0" i="1">
                <a:latin typeface="Bookman Old Style"/>
                <a:cs typeface="Bookman Old Style"/>
              </a:rPr>
              <a:t>WM</a:t>
            </a:r>
            <a:r>
              <a:rPr dirty="0" sz="1000" spc="50" b="0" i="1">
                <a:latin typeface="Bookman Old Style"/>
                <a:cs typeface="Bookman Old Style"/>
              </a:rPr>
              <a:t> </a:t>
            </a:r>
            <a:r>
              <a:rPr dirty="0" sz="1000" spc="70" b="0" i="1">
                <a:latin typeface="Bookman Old Style"/>
                <a:cs typeface="Bookman Old Style"/>
              </a:rPr>
              <a:t>UN	</a:t>
            </a:r>
            <a:r>
              <a:rPr dirty="0" sz="1000" spc="30" b="0" i="1">
                <a:latin typeface="Bookman Old Style"/>
                <a:cs typeface="Bookman Old Style"/>
              </a:rPr>
              <a:t>DU</a:t>
            </a:r>
            <a:r>
              <a:rPr dirty="0" sz="1000" spc="195" b="0" i="1">
                <a:latin typeface="Bookman Old Style"/>
                <a:cs typeface="Bookman Old Style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EV	</a:t>
            </a:r>
            <a:r>
              <a:rPr dirty="0" sz="1000" spc="10" b="0" i="1">
                <a:latin typeface="Bookman Old Style"/>
                <a:cs typeface="Bookman Old Style"/>
              </a:rPr>
              <a:t>AW</a:t>
            </a:r>
            <a:r>
              <a:rPr dirty="0" sz="1000" spc="90" b="0" i="1">
                <a:latin typeface="Bookman Old Style"/>
                <a:cs typeface="Bookman Old Style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FV	</a:t>
            </a:r>
            <a:r>
              <a:rPr dirty="0" sz="1000" spc="30" b="0" i="1">
                <a:latin typeface="Bookman Old Style"/>
                <a:cs typeface="Bookman Old Style"/>
              </a:rPr>
              <a:t>BW</a:t>
            </a:r>
            <a:r>
              <a:rPr dirty="0" sz="1000" spc="125" b="0" i="1">
                <a:latin typeface="Bookman Old Style"/>
                <a:cs typeface="Bookman Old Style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CU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474" name="object 474"/>
          <p:cNvSpPr/>
          <p:nvPr/>
        </p:nvSpPr>
        <p:spPr>
          <a:xfrm>
            <a:off x="4437735" y="5474868"/>
            <a:ext cx="507491" cy="60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5" name="object 475"/>
          <p:cNvSpPr txBox="1"/>
          <p:nvPr/>
        </p:nvSpPr>
        <p:spPr>
          <a:xfrm>
            <a:off x="2267204" y="5448297"/>
            <a:ext cx="3072130" cy="1962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824230">
              <a:lnSpc>
                <a:spcPct val="56999"/>
              </a:lnSpc>
              <a:tabLst>
                <a:tab pos="986155" algn="l"/>
                <a:tab pos="1507490" algn="l"/>
                <a:tab pos="1603375" algn="l"/>
                <a:tab pos="2092325" algn="l"/>
                <a:tab pos="2188845" algn="l"/>
                <a:tab pos="2727960" algn="l"/>
              </a:tabLst>
            </a:pPr>
            <a:r>
              <a:rPr dirty="0" sz="1000" spc="45">
                <a:latin typeface="Tahoma"/>
                <a:cs typeface="Tahoma"/>
              </a:rPr>
              <a:t>=		</a:t>
            </a:r>
            <a:r>
              <a:rPr dirty="0" sz="1000" spc="-360">
                <a:latin typeface="Lucida Sans Unicode"/>
                <a:cs typeface="Lucida Sans Unicode"/>
              </a:rPr>
              <a:t>·		·		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40">
                <a:latin typeface="Tahoma"/>
                <a:cs typeface="Tahoma"/>
              </a:rPr>
              <a:t> </a:t>
            </a:r>
            <a:r>
              <a:rPr dirty="0" sz="1000" spc="-30">
                <a:latin typeface="Lucida Sans Unicode"/>
                <a:cs typeface="Lucida Sans Unicode"/>
              </a:rPr>
              <a:t>−</a:t>
            </a:r>
            <a:r>
              <a:rPr dirty="0" sz="1000" spc="-30">
                <a:latin typeface="Tahoma"/>
                <a:cs typeface="Tahoma"/>
              </a:rPr>
              <a:t>1</a:t>
            </a:r>
            <a:r>
              <a:rPr dirty="0" sz="1000" spc="-30" b="0" i="1">
                <a:latin typeface="Bookman Old Style"/>
                <a:cs typeface="Bookman Old Style"/>
              </a:rPr>
              <a:t>, </a:t>
            </a:r>
            <a:r>
              <a:rPr dirty="0" sz="1000" spc="-25" b="0" i="1">
                <a:latin typeface="Bookman Old Style"/>
                <a:cs typeface="Bookman Old Styl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LW</a:t>
            </a:r>
            <a:r>
              <a:rPr dirty="0" sz="1000" spc="210" b="0" i="1">
                <a:latin typeface="Bookman Old Style"/>
                <a:cs typeface="Bookman Old Style"/>
              </a:rPr>
              <a:t> </a:t>
            </a:r>
            <a:r>
              <a:rPr dirty="0" sz="1000" spc="85" b="0" i="1">
                <a:latin typeface="Bookman Old Style"/>
                <a:cs typeface="Bookman Old Style"/>
              </a:rPr>
              <a:t>MU</a:t>
            </a:r>
            <a:r>
              <a:rPr dirty="0" sz="1000" spc="185" b="0" i="1">
                <a:latin typeface="Bookman Old Style"/>
                <a:cs typeface="Bookman Old Style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NV	</a:t>
            </a:r>
            <a:r>
              <a:rPr dirty="0" sz="1000" spc="95" b="0" i="1">
                <a:latin typeface="Bookman Old Style"/>
                <a:cs typeface="Bookman Old Style"/>
              </a:rPr>
              <a:t>WD</a:t>
            </a:r>
            <a:r>
              <a:rPr dirty="0" sz="1000" spc="-15" b="0" i="1">
                <a:latin typeface="Bookman Old Style"/>
                <a:cs typeface="Bookman Old Style"/>
              </a:rPr>
              <a:t> </a:t>
            </a:r>
            <a:r>
              <a:rPr dirty="0" sz="1000" spc="60" b="0" i="1">
                <a:latin typeface="Bookman Old Style"/>
                <a:cs typeface="Bookman Old Style"/>
              </a:rPr>
              <a:t>UE		</a:t>
            </a:r>
            <a:r>
              <a:rPr dirty="0" sz="1000" spc="-100" b="0" i="1">
                <a:latin typeface="Bookman Old Style"/>
                <a:cs typeface="Bookman Old Style"/>
              </a:rPr>
              <a:t>V</a:t>
            </a:r>
            <a:r>
              <a:rPr dirty="0" sz="1000" spc="-80" b="0" i="1">
                <a:latin typeface="Bookman Old Style"/>
                <a:cs typeface="Bookman Old Style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A</a:t>
            </a:r>
            <a:r>
              <a:rPr dirty="0" sz="1000" spc="90" b="0" i="1">
                <a:latin typeface="Bookman Old Style"/>
                <a:cs typeface="Bookman Old Styl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UF		</a:t>
            </a:r>
            <a:r>
              <a:rPr dirty="0" sz="1000" spc="-100" b="0" i="1">
                <a:latin typeface="Bookman Old Style"/>
                <a:cs typeface="Bookman Old Style"/>
              </a:rPr>
              <a:t>V 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sz="1000" spc="45" b="0" i="1">
                <a:latin typeface="Bookman Old Style"/>
                <a:cs typeface="Bookman Old Style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WC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476" name="object 476"/>
          <p:cNvSpPr txBox="1"/>
          <p:nvPr/>
        </p:nvSpPr>
        <p:spPr>
          <a:xfrm>
            <a:off x="1267456" y="5611365"/>
            <a:ext cx="505714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since </a:t>
            </a:r>
            <a:r>
              <a:rPr dirty="0" sz="1000" spc="30" b="0" i="1">
                <a:latin typeface="Bookman Old Style"/>
                <a:cs typeface="Bookman Old Style"/>
              </a:rPr>
              <a:t>DU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105">
                <a:latin typeface="Lucida Sans Unicode"/>
                <a:cs typeface="Lucida Sans Unicode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CU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60" b="0" i="1">
                <a:latin typeface="Bookman Old Style"/>
                <a:cs typeface="Bookman Old Style"/>
              </a:rPr>
              <a:t>UE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90">
                <a:latin typeface="Lucida Sans Unicode"/>
                <a:cs typeface="Lucida Sans Unicod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UF </a:t>
            </a:r>
            <a:r>
              <a:rPr dirty="0" sz="1000" spc="-5">
                <a:latin typeface="Times New Roman"/>
                <a:cs typeface="Times New Roman"/>
              </a:rPr>
              <a:t>, </a:t>
            </a:r>
            <a:r>
              <a:rPr dirty="0" sz="1000" spc="5" b="0" i="1">
                <a:latin typeface="Bookman Old Style"/>
                <a:cs typeface="Bookman Old Style"/>
              </a:rPr>
              <a:t>EV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90">
                <a:latin typeface="Lucida Sans Unicode"/>
                <a:cs typeface="Lucida Sans Unicode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FV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100" b="0" i="1">
                <a:latin typeface="Bookman Old Style"/>
                <a:cs typeface="Bookman Old Style"/>
              </a:rPr>
              <a:t>V </a:t>
            </a:r>
            <a:r>
              <a:rPr dirty="0" sz="1000" spc="45" b="0" i="1">
                <a:latin typeface="Bookman Old Style"/>
                <a:cs typeface="Bookman Old Style"/>
              </a:rPr>
              <a:t>A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90">
                <a:latin typeface="Lucida Sans Unicode"/>
                <a:cs typeface="Lucida Sans Unicode"/>
              </a:rPr>
              <a:t> </a:t>
            </a:r>
            <a:r>
              <a:rPr dirty="0" sz="1000" spc="-100" b="0" i="1">
                <a:latin typeface="Bookman Old Style"/>
                <a:cs typeface="Bookman Old Style"/>
              </a:rPr>
              <a:t>V </a:t>
            </a:r>
            <a:r>
              <a:rPr dirty="0" sz="1000" spc="35" b="0" i="1">
                <a:latin typeface="Bookman Old Style"/>
                <a:cs typeface="Bookman Old Style"/>
              </a:rPr>
              <a:t>B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0" b="0" i="1">
                <a:latin typeface="Bookman Old Style"/>
                <a:cs typeface="Bookman Old Style"/>
              </a:rPr>
              <a:t>AW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90">
                <a:latin typeface="Lucida Sans Unicode"/>
                <a:cs typeface="Lucida Sans Unicode"/>
              </a:rPr>
              <a:t> </a:t>
            </a:r>
            <a:r>
              <a:rPr dirty="0" sz="1000" spc="30" b="0" i="1">
                <a:latin typeface="Bookman Old Style"/>
                <a:cs typeface="Bookman Old Style"/>
              </a:rPr>
              <a:t>BW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50" b="0" i="1">
                <a:latin typeface="Bookman Old Style"/>
                <a:cs typeface="Bookman Old Style"/>
              </a:rPr>
              <a:t>WC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90">
                <a:latin typeface="Lucida Sans Unicode"/>
                <a:cs typeface="Lucida Sans Unicode"/>
              </a:rPr>
              <a:t> </a:t>
            </a:r>
            <a:r>
              <a:rPr dirty="0" sz="1000" spc="70" b="0" i="1">
                <a:latin typeface="Bookman Old Style"/>
                <a:cs typeface="Bookman Old Style"/>
              </a:rPr>
              <a:t>WD</a:t>
            </a:r>
            <a:r>
              <a:rPr dirty="0" sz="1000" spc="7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By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Menelaus’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77" name="object 477"/>
          <p:cNvSpPr txBox="1"/>
          <p:nvPr/>
        </p:nvSpPr>
        <p:spPr>
          <a:xfrm>
            <a:off x="1267457" y="5794245"/>
            <a:ext cx="163322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theorem,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L,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N,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spc="3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collinear.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78" name="object 478"/>
          <p:cNvSpPr txBox="1"/>
          <p:nvPr/>
        </p:nvSpPr>
        <p:spPr>
          <a:xfrm>
            <a:off x="1267457" y="6086855"/>
            <a:ext cx="505460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Note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3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equations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obtained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applying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Menelaus’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transversals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80" b="0" i="1">
                <a:latin typeface="Bookman Old Style"/>
                <a:cs typeface="Bookman Old Style"/>
              </a:rPr>
              <a:t>ELD</a:t>
            </a:r>
            <a:r>
              <a:rPr dirty="0" sz="1000" spc="80">
                <a:latin typeface="Times New Roman"/>
                <a:cs typeface="Times New Roman"/>
              </a:rPr>
              <a:t>,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90" b="0" i="1">
                <a:latin typeface="Bookman Old Style"/>
                <a:cs typeface="Bookman Old Style"/>
              </a:rPr>
              <a:t>AMF</a:t>
            </a:r>
            <a:r>
              <a:rPr dirty="0" sz="1000" spc="-16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79" name="object 479"/>
          <p:cNvSpPr txBox="1"/>
          <p:nvPr/>
        </p:nvSpPr>
        <p:spPr>
          <a:xfrm>
            <a:off x="1267458" y="6269735"/>
            <a:ext cx="505587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85" b="0" i="1">
                <a:latin typeface="Bookman Old Style"/>
                <a:cs typeface="Bookman Old Style"/>
              </a:rPr>
              <a:t>BNC </a:t>
            </a:r>
            <a:r>
              <a:rPr dirty="0" sz="1000" spc="-5">
                <a:latin typeface="Times New Roman"/>
                <a:cs typeface="Times New Roman"/>
              </a:rPr>
              <a:t>with  respect to  </a:t>
            </a:r>
            <a:r>
              <a:rPr dirty="0" sz="1000" spc="15">
                <a:latin typeface="Lucida Sans Unicode"/>
                <a:cs typeface="Lucida Sans Unicode"/>
              </a:rPr>
              <a:t>△</a:t>
            </a:r>
            <a:r>
              <a:rPr dirty="0" sz="1000" spc="15" b="0" i="1">
                <a:latin typeface="Bookman Old Style"/>
                <a:cs typeface="Bookman Old Style"/>
              </a:rPr>
              <a:t>UV </a:t>
            </a:r>
            <a:r>
              <a:rPr dirty="0" sz="1000" spc="-20" b="0" i="1">
                <a:latin typeface="Bookman Old Style"/>
                <a:cs typeface="Bookman Old Style"/>
              </a:rPr>
              <a:t>W  </a:t>
            </a:r>
            <a:r>
              <a:rPr dirty="0" sz="1000" spc="-5">
                <a:latin typeface="Times New Roman"/>
                <a:cs typeface="Times New Roman"/>
              </a:rPr>
              <a:t>are the same as  those in  the </a:t>
            </a:r>
            <a:r>
              <a:rPr dirty="0" sz="1000">
                <a:latin typeface="Times New Roman"/>
                <a:cs typeface="Times New Roman"/>
              </a:rPr>
              <a:t>proof of </a:t>
            </a:r>
            <a:r>
              <a:rPr dirty="0" sz="1000" spc="-5">
                <a:latin typeface="Times New Roman"/>
                <a:cs typeface="Times New Roman"/>
              </a:rPr>
              <a:t>Pappus’ theorem.   In </a:t>
            </a:r>
            <a:r>
              <a:rPr dirty="0" sz="1000" spc="1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Pap-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80" name="object 480"/>
          <p:cNvSpPr txBox="1"/>
          <p:nvPr/>
        </p:nvSpPr>
        <p:spPr>
          <a:xfrm>
            <a:off x="1267456" y="6420607"/>
            <a:ext cx="5057140" cy="2399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715">
              <a:lnSpc>
                <a:spcPct val="120000"/>
              </a:lnSpc>
            </a:pPr>
            <a:r>
              <a:rPr dirty="0" sz="1000" spc="-5">
                <a:latin typeface="Times New Roman"/>
                <a:cs typeface="Times New Roman"/>
              </a:rPr>
              <a:t>pus’ theorem, there are </a:t>
            </a:r>
            <a:r>
              <a:rPr dirty="0" sz="1000" spc="-10">
                <a:latin typeface="Times New Roman"/>
                <a:cs typeface="Times New Roman"/>
              </a:rPr>
              <a:t>two </a:t>
            </a:r>
            <a:r>
              <a:rPr dirty="0" sz="1000">
                <a:latin typeface="Times New Roman"/>
                <a:cs typeface="Times New Roman"/>
              </a:rPr>
              <a:t>more </a:t>
            </a:r>
            <a:r>
              <a:rPr dirty="0" sz="1000" spc="-5">
                <a:latin typeface="Times New Roman"/>
                <a:cs typeface="Times New Roman"/>
              </a:rPr>
              <a:t>such equations arising from the 2 original lines which are also  transversals to </a:t>
            </a:r>
            <a:r>
              <a:rPr dirty="0" sz="1000" spc="15">
                <a:latin typeface="Lucida Sans Unicode"/>
                <a:cs typeface="Lucida Sans Unicode"/>
              </a:rPr>
              <a:t>△</a:t>
            </a:r>
            <a:r>
              <a:rPr dirty="0" sz="1000" spc="15" b="0" i="1">
                <a:latin typeface="Bookman Old Style"/>
                <a:cs typeface="Bookman Old Style"/>
              </a:rPr>
              <a:t>UV </a:t>
            </a:r>
            <a:r>
              <a:rPr dirty="0" sz="1000" spc="-20" b="0" i="1">
                <a:latin typeface="Bookman Old Style"/>
                <a:cs typeface="Bookman Old Style"/>
              </a:rPr>
              <a:t>W </a:t>
            </a:r>
            <a:r>
              <a:rPr dirty="0" sz="1000" spc="-5">
                <a:latin typeface="Times New Roman"/>
                <a:cs typeface="Times New Roman"/>
              </a:rPr>
              <a:t>. In </a:t>
            </a:r>
            <a:r>
              <a:rPr dirty="0" sz="1000" spc="-15">
                <a:latin typeface="Times New Roman"/>
                <a:cs typeface="Times New Roman"/>
              </a:rPr>
              <a:t>Pascal’s </a:t>
            </a:r>
            <a:r>
              <a:rPr dirty="0" sz="1000" spc="-5">
                <a:latin typeface="Times New Roman"/>
                <a:cs typeface="Times New Roman"/>
              </a:rPr>
              <a:t>theorem, these are replaced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Times New Roman"/>
                <a:cs typeface="Times New Roman"/>
              </a:rPr>
              <a:t>the 3 equations arising from the  condition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equality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powers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three vertices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15">
                <a:latin typeface="Lucida Sans Unicode"/>
                <a:cs typeface="Lucida Sans Unicode"/>
              </a:rPr>
              <a:t>△</a:t>
            </a:r>
            <a:r>
              <a:rPr dirty="0" sz="1000" spc="15" b="0" i="1">
                <a:latin typeface="Bookman Old Style"/>
                <a:cs typeface="Bookman Old Style"/>
              </a:rPr>
              <a:t>UV </a:t>
            </a:r>
            <a:r>
              <a:rPr dirty="0" sz="1000" spc="-20" b="0" i="1">
                <a:latin typeface="Bookman Old Style"/>
                <a:cs typeface="Bookman Old Style"/>
              </a:rPr>
              <a:t>W </a:t>
            </a:r>
            <a:r>
              <a:rPr dirty="0" sz="1000" spc="-5">
                <a:latin typeface="Times New Roman"/>
                <a:cs typeface="Times New Roman"/>
              </a:rPr>
              <a:t>with respect to the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300"/>
              </a:lnSpc>
            </a:pPr>
            <a:r>
              <a:rPr dirty="0" sz="1000" spc="-5" b="1">
                <a:latin typeface="Times New Roman"/>
                <a:cs typeface="Times New Roman"/>
              </a:rPr>
              <a:t>Proof </a:t>
            </a:r>
            <a:r>
              <a:rPr dirty="0" sz="1000" b="1">
                <a:latin typeface="Times New Roman"/>
                <a:cs typeface="Times New Roman"/>
              </a:rPr>
              <a:t>of </a:t>
            </a:r>
            <a:r>
              <a:rPr dirty="0" sz="1000" spc="-10" b="1">
                <a:latin typeface="Times New Roman"/>
                <a:cs typeface="Times New Roman"/>
              </a:rPr>
              <a:t>Brianchon’s </a:t>
            </a:r>
            <a:r>
              <a:rPr dirty="0" sz="1000" spc="-5" b="1">
                <a:latin typeface="Times New Roman"/>
                <a:cs typeface="Times New Roman"/>
              </a:rPr>
              <a:t>theorem</a:t>
            </a:r>
            <a:r>
              <a:rPr dirty="0" sz="1000" spc="-5">
                <a:latin typeface="Times New Roman"/>
                <a:cs typeface="Times New Roman"/>
              </a:rPr>
              <a:t>. Let </a:t>
            </a:r>
            <a:r>
              <a:rPr dirty="0" sz="1000" spc="20" b="0" i="1">
                <a:latin typeface="Bookman Old Style"/>
                <a:cs typeface="Bookman Old Style"/>
              </a:rPr>
              <a:t>R, </a:t>
            </a:r>
            <a:r>
              <a:rPr dirty="0" sz="1000" spc="-10" b="0" i="1">
                <a:latin typeface="Bookman Old Style"/>
                <a:cs typeface="Bookman Old Style"/>
              </a:rPr>
              <a:t>Q, </a:t>
            </a:r>
            <a:r>
              <a:rPr dirty="0" sz="1000" spc="20" b="0" i="1">
                <a:latin typeface="Bookman Old Style"/>
                <a:cs typeface="Bookman Old Style"/>
              </a:rPr>
              <a:t>T, </a:t>
            </a:r>
            <a:r>
              <a:rPr dirty="0" sz="1000" spc="-30" b="0" i="1">
                <a:latin typeface="Bookman Old Style"/>
                <a:cs typeface="Bookman Old Style"/>
              </a:rPr>
              <a:t>S, </a:t>
            </a:r>
            <a:r>
              <a:rPr dirty="0" sz="1000" spc="15" b="0" i="1">
                <a:latin typeface="Bookman Old Style"/>
                <a:cs typeface="Bookman Old Style"/>
              </a:rPr>
              <a:t>P, </a:t>
            </a:r>
            <a:r>
              <a:rPr dirty="0" sz="1000" spc="-45" b="0" i="1">
                <a:latin typeface="Bookman Old Style"/>
                <a:cs typeface="Bookman Old Style"/>
              </a:rPr>
              <a:t>U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the points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contact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six tangents  </a:t>
            </a:r>
            <a:r>
              <a:rPr dirty="0" sz="1000" spc="30" b="0" i="1">
                <a:latin typeface="Bookman Old Style"/>
                <a:cs typeface="Bookman Old Style"/>
              </a:rPr>
              <a:t>AB,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15" b="0" i="1">
                <a:latin typeface="Bookman Old Style"/>
                <a:cs typeface="Bookman Old Style"/>
              </a:rPr>
              <a:t>BC,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CD,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65" b="0" i="1">
                <a:latin typeface="Bookman Old Style"/>
                <a:cs typeface="Bookman Old Style"/>
              </a:rPr>
              <a:t>DE,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EF,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65" b="0" i="1">
                <a:latin typeface="Bookman Old Style"/>
                <a:cs typeface="Bookman Old Style"/>
              </a:rPr>
              <a:t>FA</a:t>
            </a:r>
            <a:r>
              <a:rPr dirty="0" sz="1000" spc="6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as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figure.</a:t>
            </a:r>
            <a:r>
              <a:rPr dirty="0" sz="1000" spc="1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For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simplicity,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we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assume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hexagon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convex</a:t>
            </a:r>
            <a:r>
              <a:rPr dirty="0" sz="1000" spc="-5">
                <a:latin typeface="Times New Roman"/>
                <a:cs typeface="Times New Roman"/>
              </a:rPr>
              <a:t> so  that all three diagonals </a:t>
            </a:r>
            <a:r>
              <a:rPr dirty="0" sz="1000" spc="40" b="0" i="1">
                <a:latin typeface="Bookman Old Style"/>
                <a:cs typeface="Bookman Old Style"/>
              </a:rPr>
              <a:t>AD, </a:t>
            </a:r>
            <a:r>
              <a:rPr dirty="0" sz="1000" spc="55" b="0" i="1">
                <a:latin typeface="Bookman Old Style"/>
                <a:cs typeface="Bookman Old Style"/>
              </a:rPr>
              <a:t>BE, </a:t>
            </a:r>
            <a:r>
              <a:rPr dirty="0" sz="1000" spc="35" b="0" i="1">
                <a:latin typeface="Bookman Old Style"/>
                <a:cs typeface="Bookman Old Style"/>
              </a:rPr>
              <a:t>CF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>
                <a:latin typeface="Times New Roman"/>
                <a:cs typeface="Times New Roman"/>
              </a:rPr>
              <a:t>chords of </a:t>
            </a:r>
            <a:r>
              <a:rPr dirty="0" sz="1000" spc="-5">
                <a:latin typeface="Times New Roman"/>
                <a:cs typeface="Times New Roman"/>
              </a:rPr>
              <a:t>the inscribed circles and </a:t>
            </a:r>
            <a:r>
              <a:rPr dirty="0" sz="1000" spc="-10">
                <a:latin typeface="Times New Roman"/>
                <a:cs typeface="Times New Roman"/>
              </a:rPr>
              <a:t>they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>
                <a:latin typeface="Times New Roman"/>
                <a:cs typeface="Times New Roman"/>
              </a:rPr>
              <a:t>not </a:t>
            </a:r>
            <a:r>
              <a:rPr dirty="0" sz="1000" spc="-5">
                <a:latin typeface="Times New Roman"/>
                <a:cs typeface="Times New Roman"/>
              </a:rPr>
              <a:t>parallel.  On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 lines,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80" b="0" i="1">
                <a:latin typeface="Bookman Old Style"/>
                <a:cs typeface="Bookman Old Style"/>
              </a:rPr>
              <a:t>FE,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15" b="0" i="1">
                <a:latin typeface="Bookman Old Style"/>
                <a:cs typeface="Bookman Old Style"/>
              </a:rPr>
              <a:t>BC,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30" b="0" i="1">
                <a:latin typeface="Bookman Old Style"/>
                <a:cs typeface="Bookman Old Style"/>
              </a:rPr>
              <a:t>BA,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65" b="0" i="1">
                <a:latin typeface="Bookman Old Style"/>
                <a:cs typeface="Bookman Old Style"/>
              </a:rPr>
              <a:t>DE,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DC,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100" b="0" i="1">
                <a:latin typeface="Bookman Old Style"/>
                <a:cs typeface="Bookman Old Style"/>
              </a:rPr>
              <a:t>FA</a:t>
            </a:r>
            <a:r>
              <a:rPr dirty="0" sz="1000" spc="-3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extended,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take</a:t>
            </a:r>
            <a:r>
              <a:rPr dirty="0" sz="1000" spc="-5">
                <a:latin typeface="Times New Roman"/>
                <a:cs typeface="Times New Roman"/>
              </a:rPr>
              <a:t> points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-160" b="0" i="1">
                <a:latin typeface="Bookman Old Style"/>
                <a:cs typeface="Bookman Old Style"/>
              </a:rPr>
              <a:t> </a:t>
            </a:r>
            <a:r>
              <a:rPr dirty="0" baseline="27777" sz="1050" spc="82">
                <a:latin typeface="Arial"/>
                <a:cs typeface="Arial"/>
              </a:rPr>
              <a:t>′</a:t>
            </a:r>
            <a:r>
              <a:rPr dirty="0" sz="1000" spc="55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Q</a:t>
            </a:r>
            <a:r>
              <a:rPr dirty="0" baseline="27777" sz="1050" spc="60">
                <a:latin typeface="Arial"/>
                <a:cs typeface="Arial"/>
              </a:rPr>
              <a:t>′</a:t>
            </a:r>
            <a:r>
              <a:rPr dirty="0" sz="1000" spc="40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60" b="0" i="1">
                <a:latin typeface="Bookman Old Style"/>
                <a:cs typeface="Bookman Old Style"/>
              </a:rPr>
              <a:t>R</a:t>
            </a:r>
            <a:r>
              <a:rPr dirty="0" baseline="27777" sz="1050" spc="89">
                <a:latin typeface="Arial"/>
                <a:cs typeface="Arial"/>
              </a:rPr>
              <a:t>′</a:t>
            </a:r>
            <a:r>
              <a:rPr dirty="0" sz="1000" spc="60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S</a:t>
            </a:r>
            <a:r>
              <a:rPr dirty="0" baseline="27777" sz="1050" spc="75">
                <a:latin typeface="Arial"/>
                <a:cs typeface="Arial"/>
              </a:rPr>
              <a:t>′</a:t>
            </a:r>
            <a:r>
              <a:rPr dirty="0" sz="1000" spc="50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20" b="0" i="1">
                <a:latin typeface="Bookman Old Style"/>
                <a:cs typeface="Bookman Old Style"/>
              </a:rPr>
              <a:t>T</a:t>
            </a:r>
            <a:r>
              <a:rPr dirty="0" sz="1000" spc="-150" b="0" i="1">
                <a:latin typeface="Bookman Old Style"/>
                <a:cs typeface="Bookman Old Style"/>
              </a:rPr>
              <a:t> </a:t>
            </a:r>
            <a:r>
              <a:rPr dirty="0" baseline="27777" sz="1050" spc="75">
                <a:latin typeface="Arial"/>
                <a:cs typeface="Arial"/>
              </a:rPr>
              <a:t>′</a:t>
            </a:r>
            <a:r>
              <a:rPr dirty="0" sz="1000" spc="50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45" b="0" i="1">
                <a:latin typeface="Bookman Old Style"/>
                <a:cs typeface="Bookman Old Style"/>
              </a:rPr>
              <a:t>U</a:t>
            </a:r>
            <a:r>
              <a:rPr dirty="0" sz="1000" spc="-190" b="0" i="1">
                <a:latin typeface="Bookman Old Style"/>
                <a:cs typeface="Bookman Old Style"/>
              </a:rPr>
              <a:t> 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baseline="27777" sz="1050" spc="157">
                <a:latin typeface="Arial"/>
                <a:cs typeface="Arial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so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endParaRPr sz="1000">
              <a:latin typeface="Times New Roman"/>
              <a:cs typeface="Times New Roman"/>
            </a:endParaRPr>
          </a:p>
          <a:p>
            <a:pPr marL="1408430">
              <a:lnSpc>
                <a:spcPct val="100000"/>
              </a:lnSpc>
              <a:spcBef>
                <a:spcPts val="840"/>
              </a:spcBef>
            </a:pPr>
            <a:r>
              <a:rPr dirty="0" sz="1000" spc="105" b="0" i="1">
                <a:latin typeface="Bookman Old Style"/>
                <a:cs typeface="Bookman Old Style"/>
              </a:rPr>
              <a:t>PP</a:t>
            </a:r>
            <a:r>
              <a:rPr dirty="0" sz="1000" spc="-165" b="0" i="1">
                <a:latin typeface="Bookman Old Style"/>
                <a:cs typeface="Bookman Old Style"/>
              </a:rPr>
              <a:t> </a:t>
            </a:r>
            <a:r>
              <a:rPr dirty="0" baseline="31746" sz="1050" spc="142">
                <a:latin typeface="Arial"/>
                <a:cs typeface="Arial"/>
              </a:rPr>
              <a:t>′</a:t>
            </a:r>
            <a:r>
              <a:rPr dirty="0" baseline="31746" sz="1050" spc="179">
                <a:latin typeface="Arial"/>
                <a:cs typeface="Arial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QQ</a:t>
            </a:r>
            <a:r>
              <a:rPr dirty="0" baseline="31746" sz="1050" spc="60">
                <a:latin typeface="Arial"/>
                <a:cs typeface="Arial"/>
              </a:rPr>
              <a:t>′</a:t>
            </a:r>
            <a:r>
              <a:rPr dirty="0" baseline="31746" sz="1050" spc="179">
                <a:latin typeface="Arial"/>
                <a:cs typeface="Arial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50">
                <a:latin typeface="Tahoma"/>
                <a:cs typeface="Tahoma"/>
              </a:rPr>
              <a:t> </a:t>
            </a:r>
            <a:r>
              <a:rPr dirty="0" sz="1000" spc="75" b="0" i="1">
                <a:latin typeface="Bookman Old Style"/>
                <a:cs typeface="Bookman Old Style"/>
              </a:rPr>
              <a:t>RR</a:t>
            </a:r>
            <a:r>
              <a:rPr dirty="0" baseline="31746" sz="1050" spc="112">
                <a:latin typeface="Arial"/>
                <a:cs typeface="Arial"/>
              </a:rPr>
              <a:t>′</a:t>
            </a:r>
            <a:r>
              <a:rPr dirty="0" baseline="31746" sz="1050" spc="179">
                <a:latin typeface="Arial"/>
                <a:cs typeface="Arial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50">
                <a:latin typeface="Tahoma"/>
                <a:cs typeface="Tahoma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SS</a:t>
            </a:r>
            <a:r>
              <a:rPr dirty="0" baseline="31746" sz="1050" spc="75">
                <a:latin typeface="Arial"/>
                <a:cs typeface="Arial"/>
              </a:rPr>
              <a:t>′</a:t>
            </a:r>
            <a:r>
              <a:rPr dirty="0" baseline="31746" sz="1050" spc="179">
                <a:latin typeface="Arial"/>
                <a:cs typeface="Arial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 b="0" i="1">
                <a:latin typeface="Bookman Old Style"/>
                <a:cs typeface="Bookman Old Style"/>
              </a:rPr>
              <a:t>T</a:t>
            </a:r>
            <a:r>
              <a:rPr dirty="0" sz="1000" spc="-155" b="0" i="1">
                <a:latin typeface="Bookman Old Style"/>
                <a:cs typeface="Bookman Old Style"/>
              </a:rPr>
              <a:t> </a:t>
            </a:r>
            <a:r>
              <a:rPr dirty="0" sz="1000" spc="-20" b="0" i="1">
                <a:latin typeface="Bookman Old Style"/>
                <a:cs typeface="Bookman Old Style"/>
              </a:rPr>
              <a:t>T</a:t>
            </a:r>
            <a:r>
              <a:rPr dirty="0" sz="1000" spc="-155" b="0" i="1">
                <a:latin typeface="Bookman Old Style"/>
                <a:cs typeface="Bookman Old Style"/>
              </a:rPr>
              <a:t> </a:t>
            </a:r>
            <a:r>
              <a:rPr dirty="0" baseline="31746" sz="1050" spc="142">
                <a:latin typeface="Arial"/>
                <a:cs typeface="Arial"/>
              </a:rPr>
              <a:t>′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10" b="0" i="1">
                <a:latin typeface="Bookman Old Style"/>
                <a:cs typeface="Bookman Old Style"/>
              </a:rPr>
              <a:t>UU</a:t>
            </a:r>
            <a:r>
              <a:rPr dirty="0" sz="1000" spc="-195" b="0" i="1">
                <a:latin typeface="Bookman Old Style"/>
                <a:cs typeface="Bookman Old Style"/>
              </a:rPr>
              <a:t> </a:t>
            </a:r>
            <a:r>
              <a:rPr dirty="0" baseline="31746" sz="1050" spc="82">
                <a:latin typeface="Arial"/>
                <a:cs typeface="Arial"/>
              </a:rPr>
              <a:t>′</a:t>
            </a:r>
            <a:r>
              <a:rPr dirty="0" sz="1000" spc="55" b="0" i="1">
                <a:latin typeface="Bookman Old Style"/>
                <a:cs typeface="Bookman Old Style"/>
              </a:rPr>
              <a:t>,</a:t>
            </a:r>
            <a:endParaRPr sz="1000">
              <a:latin typeface="Bookman Old Style"/>
              <a:cs typeface="Bookman Old Style"/>
            </a:endParaRPr>
          </a:p>
          <a:p>
            <a:pPr algn="just" marL="12700" marR="5080">
              <a:lnSpc>
                <a:spcPct val="119500"/>
              </a:lnSpc>
              <a:spcBef>
                <a:spcPts val="595"/>
              </a:spcBef>
            </a:pPr>
            <a:r>
              <a:rPr dirty="0" sz="1000" spc="-5">
                <a:latin typeface="Times New Roman"/>
                <a:cs typeface="Times New Roman"/>
              </a:rPr>
              <a:t>with</a:t>
            </a:r>
            <a:r>
              <a:rPr dirty="0" sz="1000" spc="-10">
                <a:latin typeface="Times New Roman"/>
                <a:cs typeface="Times New Roman"/>
              </a:rPr>
              <a:t> any convenient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length,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construct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circles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touching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105" b="0" i="1">
                <a:latin typeface="Bookman Old Style"/>
                <a:cs typeface="Bookman Old Style"/>
              </a:rPr>
              <a:t>PP</a:t>
            </a:r>
            <a:r>
              <a:rPr dirty="0" sz="1000" spc="-155" b="0" i="1">
                <a:latin typeface="Bookman Old Style"/>
                <a:cs typeface="Bookman Old Style"/>
              </a:rPr>
              <a:t> 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baseline="27777" sz="1050" spc="150">
                <a:latin typeface="Arial"/>
                <a:cs typeface="Arial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QQ</a:t>
            </a:r>
            <a:r>
              <a:rPr dirty="0" baseline="27777" sz="1050" spc="60">
                <a:latin typeface="Arial"/>
                <a:cs typeface="Arial"/>
              </a:rPr>
              <a:t>′</a:t>
            </a:r>
            <a:r>
              <a:rPr dirty="0" baseline="27777" sz="1050" spc="150">
                <a:latin typeface="Arial"/>
                <a:cs typeface="Arial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at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-155" b="0" i="1">
                <a:latin typeface="Bookman Old Style"/>
                <a:cs typeface="Bookman Old Style"/>
              </a:rPr>
              <a:t> 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baseline="27777" sz="1050" spc="150">
                <a:latin typeface="Arial"/>
                <a:cs typeface="Arial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Q</a:t>
            </a:r>
            <a:r>
              <a:rPr dirty="0" baseline="27777" sz="1050" spc="75">
                <a:latin typeface="Arial"/>
                <a:cs typeface="Arial"/>
              </a:rPr>
              <a:t>′</a:t>
            </a:r>
            <a:r>
              <a:rPr dirty="0" sz="1000" spc="50">
                <a:latin typeface="Times New Roman"/>
                <a:cs typeface="Times New Roman"/>
              </a:rPr>
              <a:t>,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II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touching  </a:t>
            </a:r>
            <a:r>
              <a:rPr dirty="0" sz="1000" spc="75" b="0" i="1">
                <a:latin typeface="Bookman Old Style"/>
                <a:cs typeface="Bookman Old Style"/>
              </a:rPr>
              <a:t>RR</a:t>
            </a:r>
            <a:r>
              <a:rPr dirty="0" baseline="27777" sz="1050" spc="112">
                <a:latin typeface="Arial"/>
                <a:cs typeface="Arial"/>
              </a:rPr>
              <a:t>′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50" b="0" i="1">
                <a:latin typeface="Bookman Old Style"/>
                <a:cs typeface="Bookman Old Style"/>
              </a:rPr>
              <a:t>SS</a:t>
            </a:r>
            <a:r>
              <a:rPr dirty="0" baseline="27777" sz="1050" spc="75">
                <a:latin typeface="Arial"/>
                <a:cs typeface="Arial"/>
              </a:rPr>
              <a:t>′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80" b="0" i="1">
                <a:latin typeface="Bookman Old Style"/>
                <a:cs typeface="Bookman Old Style"/>
              </a:rPr>
              <a:t>R</a:t>
            </a:r>
            <a:r>
              <a:rPr dirty="0" baseline="27777" sz="1050" spc="120">
                <a:latin typeface="Arial"/>
                <a:cs typeface="Arial"/>
              </a:rPr>
              <a:t>′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55" b="0" i="1">
                <a:latin typeface="Bookman Old Style"/>
                <a:cs typeface="Bookman Old Style"/>
              </a:rPr>
              <a:t>S</a:t>
            </a:r>
            <a:r>
              <a:rPr dirty="0" baseline="27777" sz="1050" spc="82">
                <a:latin typeface="Arial"/>
                <a:cs typeface="Arial"/>
              </a:rPr>
              <a:t>′</a:t>
            </a:r>
            <a:r>
              <a:rPr dirty="0" sz="1000" spc="5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and III touching </a:t>
            </a:r>
            <a:r>
              <a:rPr dirty="0" sz="1000" spc="-20" b="0" i="1">
                <a:latin typeface="Bookman Old Style"/>
                <a:cs typeface="Bookman Old Style"/>
              </a:rPr>
              <a:t>T T </a:t>
            </a:r>
            <a:r>
              <a:rPr dirty="0" baseline="27777" sz="1050" spc="142">
                <a:latin typeface="Arial"/>
                <a:cs typeface="Arial"/>
              </a:rPr>
              <a:t>′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0" b="0" i="1">
                <a:latin typeface="Bookman Old Style"/>
                <a:cs typeface="Bookman Old Style"/>
              </a:rPr>
              <a:t>UU </a:t>
            </a:r>
            <a:r>
              <a:rPr dirty="0" baseline="27777" sz="1050" spc="142">
                <a:latin typeface="Arial"/>
                <a:cs typeface="Arial"/>
              </a:rPr>
              <a:t>′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-20" b="0" i="1">
                <a:latin typeface="Bookman Old Style"/>
                <a:cs typeface="Bookman Old Style"/>
              </a:rPr>
              <a:t>T </a:t>
            </a:r>
            <a:r>
              <a:rPr dirty="0" baseline="27777" sz="1050" spc="142">
                <a:latin typeface="Arial"/>
                <a:cs typeface="Arial"/>
              </a:rPr>
              <a:t>′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-45" b="0" i="1">
                <a:latin typeface="Bookman Old Style"/>
                <a:cs typeface="Bookman Old Style"/>
              </a:rPr>
              <a:t>U </a:t>
            </a:r>
            <a:r>
              <a:rPr dirty="0" baseline="27777" sz="1050" spc="104">
                <a:latin typeface="Arial"/>
                <a:cs typeface="Arial"/>
              </a:rPr>
              <a:t>′</a:t>
            </a:r>
            <a:r>
              <a:rPr dirty="0" sz="1000" spc="7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This is possible because  </a:t>
            </a:r>
            <a:r>
              <a:rPr dirty="0" sz="1000" spc="65" b="0" i="1">
                <a:latin typeface="Bookman Old Style"/>
                <a:cs typeface="Bookman Old Style"/>
              </a:rPr>
              <a:t>ABCDEF </a:t>
            </a:r>
            <a:r>
              <a:rPr dirty="0" sz="1000">
                <a:latin typeface="Times New Roman"/>
                <a:cs typeface="Times New Roman"/>
              </a:rPr>
              <a:t>has </a:t>
            </a:r>
            <a:r>
              <a:rPr dirty="0" sz="1000" spc="-5">
                <a:latin typeface="Times New Roman"/>
                <a:cs typeface="Times New Roman"/>
              </a:rPr>
              <a:t>an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incircle.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762000"/>
            <a:ext cx="334962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7.5.  </a:t>
            </a:r>
            <a:r>
              <a:rPr dirty="0" sz="1000" spc="-30">
                <a:latin typeface="Times New Roman"/>
                <a:cs typeface="Times New Roman"/>
              </a:rPr>
              <a:t>PASCAL’S </a:t>
            </a:r>
            <a:r>
              <a:rPr dirty="0" sz="1000" spc="-5">
                <a:latin typeface="Times New Roman"/>
                <a:cs typeface="Times New Roman"/>
              </a:rPr>
              <a:t>THEOREM AND BRIANCHON’S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70167" y="76200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6</a:t>
            </a:r>
            <a:r>
              <a:rPr dirty="0" sz="1000" spc="-5">
                <a:latin typeface="Times New Roman"/>
                <a:cs typeface="Times New Roman"/>
              </a:rPr>
              <a:t>7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92499" y="37363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42793" y="37699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53916" y="3739437"/>
            <a:ext cx="304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41622" y="2933196"/>
            <a:ext cx="10477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30955" y="2965198"/>
            <a:ext cx="908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9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21812" y="2994210"/>
            <a:ext cx="8001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12664" y="3024636"/>
            <a:ext cx="7112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03522" y="3058216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94378" y="3087173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76092" y="3155753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65421" y="3189279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57801" y="3221252"/>
            <a:ext cx="64769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09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47135" y="3277673"/>
            <a:ext cx="723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37992" y="3297462"/>
            <a:ext cx="8001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09">
                <a:latin typeface="Verdana"/>
                <a:cs typeface="Verdana"/>
              </a:rPr>
              <a:t>.</a:t>
            </a:r>
            <a:r>
              <a:rPr dirty="0" baseline="5555" sz="750" spc="-15">
                <a:latin typeface="Verdana"/>
                <a:cs typeface="Verdana"/>
              </a:rPr>
              <a:t>.</a:t>
            </a:r>
            <a:r>
              <a:rPr dirty="0" baseline="-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27321" y="3321870"/>
            <a:ext cx="939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18178" y="3382820"/>
            <a:ext cx="10731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baseline="22222" sz="750" spc="-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56278" y="3480357"/>
            <a:ext cx="9525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8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74564" y="3516944"/>
            <a:ext cx="908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05044" y="3548947"/>
            <a:ext cx="755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29432" y="3580945"/>
            <a:ext cx="711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27777" sz="750" spc="-26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367532" y="36160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416298" y="36678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14061" y="38750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153915" y="37714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60595" y="3724207"/>
            <a:ext cx="9969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315459" y="3556567"/>
            <a:ext cx="800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4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330699" y="3521508"/>
            <a:ext cx="711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344416" y="3491038"/>
            <a:ext cx="6159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355082" y="3460548"/>
            <a:ext cx="5715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367275" y="34209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379464" y="33554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380992" y="3324921"/>
            <a:ext cx="539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380993" y="3291385"/>
            <a:ext cx="6032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380993" y="3263902"/>
            <a:ext cx="666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377942" y="3242564"/>
            <a:ext cx="742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247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373372" y="3195380"/>
            <a:ext cx="8445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-16666" sz="750" spc="6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280404" y="2956114"/>
            <a:ext cx="8318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269738" y="29454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45355" y="29195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695187" y="2745801"/>
            <a:ext cx="863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527552" y="2785424"/>
            <a:ext cx="996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338319" y="3771960"/>
            <a:ext cx="10858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90" i="1">
                <a:latin typeface="Mathcad UniMath"/>
                <a:cs typeface="Mathcad UniMath"/>
              </a:rPr>
              <a:t>D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902455" y="2673157"/>
            <a:ext cx="15938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5">
                <a:latin typeface="Verdana"/>
                <a:cs typeface="Verdana"/>
              </a:rPr>
              <a:t>.</a:t>
            </a:r>
            <a:r>
              <a:rPr dirty="0" baseline="5555" sz="750" spc="-142">
                <a:latin typeface="Verdana"/>
                <a:cs typeface="Verdana"/>
              </a:rPr>
              <a:t>.</a:t>
            </a:r>
            <a:r>
              <a:rPr dirty="0" baseline="11111" sz="750" spc="-142">
                <a:latin typeface="Verdana"/>
                <a:cs typeface="Verdana"/>
              </a:rPr>
              <a:t>..</a:t>
            </a:r>
            <a:r>
              <a:rPr dirty="0" baseline="16666" sz="750" spc="-142">
                <a:latin typeface="Verdana"/>
                <a:cs typeface="Verdana"/>
              </a:rPr>
              <a:t>.</a:t>
            </a:r>
            <a:r>
              <a:rPr dirty="0" baseline="27777" sz="1050" spc="-142" i="1">
                <a:latin typeface="Mathcad UniMath"/>
                <a:cs typeface="Mathcad UniMath"/>
              </a:rPr>
              <a:t>F</a:t>
            </a:r>
            <a:r>
              <a:rPr dirty="0" baseline="16666" sz="750" spc="-142">
                <a:latin typeface="Verdana"/>
                <a:cs typeface="Verdana"/>
              </a:rPr>
              <a:t>.</a:t>
            </a:r>
            <a:r>
              <a:rPr dirty="0" baseline="11111" sz="750" spc="-14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682998" y="2697539"/>
            <a:ext cx="7112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80" i="1">
                <a:latin typeface="Mathcad UniMath"/>
                <a:cs typeface="Mathcad UniMath"/>
              </a:rPr>
              <a:t>U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213604" y="3119682"/>
            <a:ext cx="13017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5" i="1">
                <a:latin typeface="Mathcad UniMath"/>
                <a:cs typeface="Mathcad UniMath"/>
              </a:rPr>
              <a:t>R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338575" y="3678997"/>
            <a:ext cx="15938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25" i="1">
                <a:latin typeface="Mathcad UniMath"/>
                <a:cs typeface="Mathcad UniMath"/>
              </a:rPr>
              <a:t>Q</a:t>
            </a:r>
            <a:r>
              <a:rPr dirty="0" baseline="44444" sz="750" spc="-37">
                <a:latin typeface="Verdana"/>
                <a:cs typeface="Verdana"/>
              </a:rPr>
              <a:t>.</a:t>
            </a:r>
            <a:r>
              <a:rPr dirty="0" baseline="44444" sz="750" spc="-179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010658" y="3806504"/>
            <a:ext cx="85090" cy="1866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0005">
              <a:lnSpc>
                <a:spcPts val="55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795"/>
              </a:lnSpc>
            </a:pPr>
            <a:r>
              <a:rPr dirty="0" sz="700" spc="-30" i="1">
                <a:latin typeface="Mathcad UniMath"/>
                <a:cs typeface="Mathcad UniMath"/>
              </a:rPr>
              <a:t>T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373372" y="3365055"/>
            <a:ext cx="130175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-23809" sz="1050" spc="75" i="1">
                <a:latin typeface="Mathcad UniMath"/>
                <a:cs typeface="Mathcad UniMath"/>
              </a:rPr>
              <a:t>S</a:t>
            </a:r>
            <a:endParaRPr baseline="-23809" sz="1050">
              <a:latin typeface="Mathcad UniMath"/>
              <a:cs typeface="Mathcad Uni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108452" y="2866197"/>
            <a:ext cx="17335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5">
                <a:latin typeface="Verdana"/>
                <a:cs typeface="Verdana"/>
              </a:rPr>
              <a:t>.</a:t>
            </a:r>
            <a:r>
              <a:rPr dirty="0" baseline="-5555" sz="750" spc="-15">
                <a:latin typeface="Verdana"/>
                <a:cs typeface="Verdana"/>
              </a:rPr>
              <a:t>..</a:t>
            </a:r>
            <a:r>
              <a:rPr dirty="0" sz="500" spc="-10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969764" y="2913440"/>
            <a:ext cx="1638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latin typeface="Verdana"/>
                <a:cs typeface="Verdana"/>
              </a:rPr>
              <a:t>..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 </a:t>
            </a:r>
            <a:r>
              <a:rPr dirty="0" baseline="22222" sz="750" spc="-44">
                <a:latin typeface="Verdana"/>
                <a:cs typeface="Verdana"/>
              </a:rPr>
              <a:t>..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821938" y="2933255"/>
            <a:ext cx="16383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04">
                <a:latin typeface="Verdana"/>
                <a:cs typeface="Verdana"/>
              </a:rPr>
              <a:t>.</a:t>
            </a: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674112" y="2966780"/>
            <a:ext cx="15494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526281" y="3001835"/>
            <a:ext cx="15494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378455" y="3035361"/>
            <a:ext cx="15494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014218" y="3068887"/>
            <a:ext cx="371475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8600" algn="l"/>
              </a:tabLst>
            </a:pPr>
            <a:r>
              <a:rPr dirty="0" baseline="5555" sz="750" spc="187">
                <a:latin typeface="Arial"/>
                <a:cs typeface="Arial"/>
              </a:rPr>
              <a:t>′</a:t>
            </a:r>
            <a:r>
              <a:rPr dirty="0" baseline="5555" sz="750" spc="187">
                <a:latin typeface="Arial"/>
                <a:cs typeface="Arial"/>
              </a:rPr>
              <a:t>	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50">
                <a:latin typeface="Verdana"/>
                <a:cs typeface="Verdana"/>
              </a:rPr>
              <a:t> </a:t>
            </a:r>
            <a:r>
              <a:rPr dirty="0" baseline="-5555" sz="750" spc="-104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936495" y="3081587"/>
            <a:ext cx="310515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968" sz="1050" spc="7" i="1">
                <a:latin typeface="Mathcad UniMath"/>
                <a:cs typeface="Mathcad UniMath"/>
              </a:rPr>
              <a:t>U   </a:t>
            </a:r>
            <a:r>
              <a:rPr dirty="0" baseline="-11111" sz="750" spc="-37">
                <a:latin typeface="Verdana"/>
                <a:cs typeface="Verdana"/>
              </a:rPr>
              <a:t>..</a:t>
            </a:r>
            <a:r>
              <a:rPr dirty="0" baseline="-11111" sz="750" spc="-120">
                <a:latin typeface="Verdana"/>
                <a:cs typeface="Verdana"/>
              </a:rPr>
              <a:t> </a:t>
            </a:r>
            <a:r>
              <a:rPr dirty="0" sz="500" spc="-10">
                <a:latin typeface="Verdana"/>
                <a:cs typeface="Verdana"/>
              </a:rPr>
              <a:t>..</a:t>
            </a:r>
            <a:r>
              <a:rPr dirty="0" baseline="5555" sz="750" spc="-15">
                <a:latin typeface="Verdana"/>
                <a:cs typeface="Verdana"/>
              </a:rPr>
              <a:t>.</a:t>
            </a:r>
            <a:r>
              <a:rPr dirty="0" baseline="11111" sz="750" spc="-15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259581" y="4418137"/>
            <a:ext cx="8509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30" i="1">
                <a:latin typeface="Mathcad UniMath"/>
                <a:cs typeface="Mathcad UniMath"/>
              </a:rPr>
              <a:t>T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332735" y="4405437"/>
            <a:ext cx="53340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25">
                <a:latin typeface="Arial"/>
                <a:cs typeface="Arial"/>
              </a:rPr>
              <a:t>′</a:t>
            </a:r>
            <a:endParaRPr sz="5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340100" y="3987860"/>
            <a:ext cx="17145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22">
                <a:latin typeface="Verdana"/>
                <a:cs typeface="Verdana"/>
              </a:rPr>
              <a:t>.</a:t>
            </a:r>
            <a:r>
              <a:rPr dirty="0" baseline="-22222" sz="750" spc="-22">
                <a:latin typeface="Verdana"/>
                <a:cs typeface="Verdana"/>
              </a:rPr>
              <a:t>.</a:t>
            </a:r>
            <a:r>
              <a:rPr dirty="0" baseline="-16666" sz="750" spc="-22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.</a:t>
            </a:r>
            <a:r>
              <a:rPr dirty="0" baseline="-11111" sz="750" spc="-165">
                <a:latin typeface="Verdana"/>
                <a:cs typeface="Verdana"/>
              </a:rPr>
              <a:t> 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122166" y="4047297"/>
            <a:ext cx="235585" cy="132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-15">
                <a:latin typeface="Verdana"/>
                <a:cs typeface="Verdana"/>
              </a:rPr>
              <a:t>.</a:t>
            </a:r>
            <a:r>
              <a:rPr dirty="0" baseline="-27777" sz="750" spc="-15">
                <a:latin typeface="Verdana"/>
                <a:cs typeface="Verdana"/>
              </a:rPr>
              <a:t>.</a:t>
            </a:r>
            <a:r>
              <a:rPr dirty="0" baseline="-22222" sz="750" spc="-15">
                <a:latin typeface="Verdana"/>
                <a:cs typeface="Verdana"/>
              </a:rPr>
              <a:t>.</a:t>
            </a:r>
            <a:r>
              <a:rPr dirty="0" baseline="-16666" sz="750" spc="-15">
                <a:latin typeface="Verdana"/>
                <a:cs typeface="Verdana"/>
              </a:rPr>
              <a:t>.</a:t>
            </a:r>
            <a:r>
              <a:rPr dirty="0" baseline="-11111" sz="750" spc="-15">
                <a:latin typeface="Verdana"/>
                <a:cs typeface="Verdana"/>
              </a:rPr>
              <a:t>.</a:t>
            </a:r>
            <a:r>
              <a:rPr dirty="0" baseline="-11111" sz="750" spc="-165">
                <a:latin typeface="Verdana"/>
                <a:cs typeface="Verdana"/>
              </a:rPr>
              <a:t> 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16666" sz="750" spc="-44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010917" y="4106734"/>
            <a:ext cx="1530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-5555" sz="750" spc="-150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904238" y="4138737"/>
            <a:ext cx="12446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430275" y="4294183"/>
            <a:ext cx="1517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 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509521" y="4234746"/>
            <a:ext cx="2038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37">
                <a:latin typeface="Verdana"/>
                <a:cs typeface="Verdana"/>
              </a:rPr>
              <a:t>.</a:t>
            </a:r>
            <a:r>
              <a:rPr dirty="0" baseline="-27777" sz="750" spc="60">
                <a:latin typeface="Verdana"/>
                <a:cs typeface="Verdana"/>
              </a:rPr>
              <a:t>.</a:t>
            </a:r>
            <a:r>
              <a:rPr dirty="0" baseline="-22222" sz="750" spc="7">
                <a:latin typeface="Verdana"/>
                <a:cs typeface="Verdana"/>
              </a:rPr>
              <a:t>.</a:t>
            </a:r>
            <a:r>
              <a:rPr dirty="0" baseline="-11111" sz="750" spc="112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579624" y="4164643"/>
            <a:ext cx="351155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535"/>
              </a:lnSpc>
              <a:tabLst>
                <a:tab pos="28638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L="43815">
              <a:lnSpc>
                <a:spcPts val="535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16666" sz="750" spc="7">
                <a:latin typeface="Verdana"/>
                <a:cs typeface="Verdana"/>
              </a:rPr>
              <a:t>.</a:t>
            </a:r>
            <a:r>
              <a:rPr dirty="0" baseline="22222" sz="750" spc="7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172">
                <a:latin typeface="Verdana"/>
                <a:cs typeface="Verdana"/>
              </a:rPr>
              <a:t> </a:t>
            </a:r>
            <a:r>
              <a:rPr dirty="0" baseline="38888" sz="750" spc="-120">
                <a:latin typeface="Verdana"/>
                <a:cs typeface="Verdana"/>
              </a:rPr>
              <a:t>.</a:t>
            </a:r>
            <a:r>
              <a:rPr dirty="0" baseline="44444" sz="750" spc="22">
                <a:latin typeface="Verdana"/>
                <a:cs typeface="Verdana"/>
              </a:rPr>
              <a:t>.</a:t>
            </a:r>
            <a:endParaRPr baseline="44444" sz="75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629918" y="40975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651255" y="40640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671064" y="40274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693924" y="39771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706118" y="39436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716784" y="39101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725927" y="38766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732024" y="38415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736598" y="38065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738121" y="37760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739644" y="37409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738121" y="3710494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735075" y="3669343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728978" y="3634294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721358" y="3599240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712215" y="3565714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701544" y="3532183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687827" y="3498657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672587" y="346665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2654301" y="3431600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643635" y="34148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620775" y="33813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602484" y="33569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2568958" y="33188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543047" y="32944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2475995" y="3239577"/>
            <a:ext cx="7556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402841" y="3201477"/>
            <a:ext cx="1047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2334261" y="3187760"/>
            <a:ext cx="1060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921258" y="3128323"/>
            <a:ext cx="44005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22">
                <a:latin typeface="Verdana"/>
                <a:cs typeface="Verdana"/>
              </a:rPr>
              <a:t>.</a:t>
            </a:r>
            <a:r>
              <a:rPr dirty="0" baseline="-22222" sz="750" spc="-22">
                <a:latin typeface="Verdana"/>
                <a:cs typeface="Verdana"/>
              </a:rPr>
              <a:t>.</a:t>
            </a:r>
            <a:r>
              <a:rPr dirty="0" baseline="-16666" sz="750" spc="-22">
                <a:latin typeface="Verdana"/>
                <a:cs typeface="Verdana"/>
              </a:rPr>
              <a:t>. </a:t>
            </a:r>
            <a:r>
              <a:rPr dirty="0" baseline="-5555" sz="750" spc="22">
                <a:latin typeface="Verdana"/>
                <a:cs typeface="Verdana"/>
              </a:rPr>
              <a:t>. </a:t>
            </a:r>
            <a:r>
              <a:rPr dirty="0" sz="500" spc="-50">
                <a:latin typeface="Verdana"/>
                <a:cs typeface="Verdana"/>
              </a:rPr>
              <a:t>..... </a:t>
            </a:r>
            <a:r>
              <a:rPr dirty="0" sz="500" spc="-25">
                <a:latin typeface="Verdana"/>
                <a:cs typeface="Verdana"/>
              </a:rPr>
              <a:t>..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-5555" sz="750" spc="-44">
                <a:latin typeface="Verdana"/>
                <a:cs typeface="Verdana"/>
              </a:rPr>
              <a:t>..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baseline="-16666" sz="750" spc="-44">
                <a:latin typeface="Verdana"/>
                <a:cs typeface="Verdana"/>
              </a:rPr>
              <a:t>.</a:t>
            </a:r>
            <a:r>
              <a:rPr dirty="0" baseline="-22222" sz="750" spc="-44">
                <a:latin typeface="Verdana"/>
                <a:cs typeface="Verdana"/>
              </a:rPr>
              <a:t>..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837438" y="3164900"/>
            <a:ext cx="13017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120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793241" y="3218240"/>
            <a:ext cx="908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755141" y="3244146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727707" y="32654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1683515" y="330663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645415" y="3332540"/>
            <a:ext cx="6476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1622555" y="33752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1599695" y="34087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1579881" y="34437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1553975" y="346970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1540258" y="3501703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529587" y="3535234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1518921" y="3568760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1511301" y="3602291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1505204" y="3637350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1500635" y="3707458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1500635" y="37684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22222" sz="750" spc="-28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1503681" y="38034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1506727" y="38385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1514347" y="38735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1521967" y="39086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1532638" y="39421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1544827" y="39756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1564641" y="40214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1587501" y="40610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608838" y="40960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659127" y="41600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724661" y="42225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1802384" y="42774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1870964" y="43124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1976121" y="43475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2261112" y="43490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2300735" y="4313997"/>
            <a:ext cx="1320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82">
                <a:latin typeface="Verdana"/>
                <a:cs typeface="Verdana"/>
              </a:rPr>
              <a:t> </a:t>
            </a:r>
            <a:r>
              <a:rPr dirty="0" sz="500" spc="-30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4441959" y="3092272"/>
            <a:ext cx="116839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3968" sz="1050" spc="89" i="1">
                <a:latin typeface="Mathcad UniMath"/>
                <a:cs typeface="Mathcad UniMath"/>
              </a:rPr>
              <a:t>E</a:t>
            </a:r>
            <a:endParaRPr baseline="3968" sz="1050">
              <a:latin typeface="Mathcad UniMath"/>
              <a:cs typeface="Mathcad UniMath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4550162" y="32243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4585211" y="32609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4617219" y="3297501"/>
            <a:ext cx="8763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4656842" y="3332554"/>
            <a:ext cx="768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4693419" y="3367608"/>
            <a:ext cx="7556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4728468" y="3404180"/>
            <a:ext cx="7556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4765045" y="3439235"/>
            <a:ext cx="7239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4800099" y="3475811"/>
            <a:ext cx="7239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4836671" y="3510860"/>
            <a:ext cx="6794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4871725" y="3547437"/>
            <a:ext cx="6921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4906779" y="35824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4943350" y="36190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4978405" y="36541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5014981" y="36906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5050030" y="37257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5086607" y="37623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5121661" y="37973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5158238" y="38339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5193287" y="38690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5229864" y="39055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5264918" y="39406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4554729" y="5007936"/>
            <a:ext cx="132715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3809" sz="1050" spc="82" i="1">
                <a:latin typeface="Mathcad UniMath"/>
                <a:cs typeface="Mathcad UniMath"/>
              </a:rPr>
              <a:t>Q</a:t>
            </a:r>
            <a:r>
              <a:rPr dirty="0" sz="500" spc="125">
                <a:latin typeface="Arial"/>
                <a:cs typeface="Arial"/>
              </a:rPr>
              <a:t>′</a:t>
            </a:r>
            <a:endParaRPr sz="50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3617464" y="3991417"/>
            <a:ext cx="1746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5" i="1">
                <a:latin typeface="Mathcad UniMath"/>
                <a:cs typeface="Mathcad UniMath"/>
              </a:rPr>
              <a:t>C</a:t>
            </a:r>
            <a:r>
              <a:rPr dirty="0" sz="700" spc="-95" i="1">
                <a:latin typeface="Mathcad UniMath"/>
                <a:cs typeface="Mathcad UniMath"/>
              </a:rPr>
              <a:t>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r>
              <a:rPr dirty="0" baseline="33333" sz="750" spc="-20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3774443" y="4053407"/>
            <a:ext cx="83185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65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3809496" y="4089979"/>
            <a:ext cx="81915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0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3844545" y="4128079"/>
            <a:ext cx="7874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3878076" y="4164656"/>
            <a:ext cx="107314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-33333" sz="750" spc="-30">
                <a:latin typeface="Verdana"/>
                <a:cs typeface="Verdana"/>
              </a:rPr>
              <a:t>.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3948179" y="4239333"/>
            <a:ext cx="84455" cy="128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75">
                <a:latin typeface="Verdana"/>
                <a:cs typeface="Verdana"/>
              </a:rPr>
              <a:t>.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016759" y="43124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047239" y="4349058"/>
            <a:ext cx="8001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082288" y="4387158"/>
            <a:ext cx="89535" cy="128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147822" y="44526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155442" y="4460313"/>
            <a:ext cx="7429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224022" y="4534989"/>
            <a:ext cx="7112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4259076" y="4571566"/>
            <a:ext cx="7429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4292602" y="4608138"/>
            <a:ext cx="7556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4327656" y="4646238"/>
            <a:ext cx="7112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4361182" y="46828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4736085" y="50561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4883916" y="51217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5213099" y="51232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5356356" y="50607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5441699" y="49982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5504182" y="49312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5528565" y="48992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5551425" y="48656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5571239" y="48306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5586479" y="47986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5600196" y="47666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5612385" y="47331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5621528" y="46980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5629148" y="46645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5633722" y="46294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5638296" y="45944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5638296" y="4557849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5638296" y="4522795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5635245" y="4487746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5629148" y="4452692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5621528" y="4417638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5612385" y="4384112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5601719" y="4350586"/>
            <a:ext cx="590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5588002" y="4317055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5572762" y="4285052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562096" y="42682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5540759" y="42332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5520945" y="42042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5475225" y="41509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5441699" y="4095061"/>
            <a:ext cx="20447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700" spc="15" i="1">
                <a:latin typeface="Mathcad UniMath"/>
                <a:cs typeface="Mathcad UniMath"/>
              </a:rPr>
              <a:t>P</a:t>
            </a:r>
            <a:r>
              <a:rPr dirty="0" sz="700" spc="30" i="1">
                <a:latin typeface="Mathcad UniMath"/>
                <a:cs typeface="Mathcad UniMath"/>
              </a:rPr>
              <a:t> </a:t>
            </a:r>
            <a:r>
              <a:rPr dirty="0" baseline="33333" sz="750" spc="187">
                <a:latin typeface="Arial"/>
                <a:cs typeface="Arial"/>
              </a:rPr>
              <a:t>′</a:t>
            </a:r>
            <a:endParaRPr baseline="33333" sz="750">
              <a:latin typeface="Arial"/>
              <a:cs typeface="Arial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5298442" y="4045786"/>
            <a:ext cx="15176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262">
                <a:latin typeface="Verdana"/>
                <a:cs typeface="Verdana"/>
              </a:rPr>
              <a:t>.</a:t>
            </a:r>
            <a:r>
              <a:rPr dirty="0" baseline="11111" sz="750" spc="-262">
                <a:latin typeface="Verdana"/>
                <a:cs typeface="Verdana"/>
              </a:rPr>
              <a:t>.</a:t>
            </a:r>
            <a:r>
              <a:rPr dirty="0" baseline="-5555" sz="750" spc="-262">
                <a:latin typeface="Verdana"/>
                <a:cs typeface="Verdana"/>
              </a:rPr>
              <a:t>.</a:t>
            </a:r>
            <a:r>
              <a:rPr dirty="0" baseline="11111" sz="750" spc="-247">
                <a:latin typeface="Verdana"/>
                <a:cs typeface="Verdana"/>
              </a:rPr>
              <a:t>.</a:t>
            </a: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72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5155185" y="4018352"/>
            <a:ext cx="2324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3333" sz="750" spc="-52">
                <a:latin typeface="Verdana"/>
                <a:cs typeface="Verdana"/>
              </a:rPr>
              <a:t>..</a:t>
            </a:r>
            <a:r>
              <a:rPr dirty="0" baseline="27777" sz="750" spc="-52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.</a:t>
            </a:r>
            <a:r>
              <a:rPr dirty="0" baseline="16666" sz="750" spc="-52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4973828" y="3975678"/>
            <a:ext cx="3790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9725" algn="l"/>
              </a:tabLst>
            </a:pPr>
            <a:r>
              <a:rPr dirty="0" sz="500" spc="-70">
                <a:latin typeface="Verdana"/>
                <a:cs typeface="Verdana"/>
              </a:rPr>
              <a:t>..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 </a:t>
            </a:r>
            <a:r>
              <a:rPr dirty="0" baseline="5555" sz="750" spc="-104">
                <a:latin typeface="Verdana"/>
                <a:cs typeface="Verdana"/>
              </a:rPr>
              <a:t>.....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4804665" y="3990918"/>
            <a:ext cx="205104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44">
                <a:latin typeface="Verdana"/>
                <a:cs typeface="Verdana"/>
              </a:rPr>
              <a:t>.</a:t>
            </a:r>
            <a:r>
              <a:rPr dirty="0" baseline="-22222" sz="750" spc="-44">
                <a:latin typeface="Verdana"/>
                <a:cs typeface="Verdana"/>
              </a:rPr>
              <a:t>.</a:t>
            </a:r>
            <a:r>
              <a:rPr dirty="0" baseline="-16666" sz="750" spc="-44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4723896" y="4036638"/>
            <a:ext cx="11811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4694939" y="40884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4638548" y="41372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4606545" y="41707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4560825" y="42301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4539488" y="42652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4513582" y="4292672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4499865" y="432467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4489199" y="4356678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4478528" y="4390209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4470908" y="4425258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4466339" y="4464886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4188968" y="4499930"/>
            <a:ext cx="32702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6385" algn="l"/>
              </a:tabLst>
            </a:pP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	</a:t>
            </a: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4461765" y="45547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4461765" y="45913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4464816" y="46264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4470908" y="46614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4478528" y="46965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4396236" y="4730073"/>
            <a:ext cx="1428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4431285" y="4763604"/>
            <a:ext cx="1181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4464816" y="4795607"/>
            <a:ext cx="984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4499865" y="4832184"/>
            <a:ext cx="819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4530345" y="4868746"/>
            <a:ext cx="9080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15"/>
              </a:lnSpc>
            </a:pP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52069">
              <a:lnSpc>
                <a:spcPts val="41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4594356" y="49297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4617216" y="4957150"/>
            <a:ext cx="8636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3399540" y="27458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3413257" y="26970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3428496" y="26482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3442208" y="25995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3455925" y="25522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3469642" y="25035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3483359" y="24547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3497077" y="24059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3510789" y="23572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3526028" y="23084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3539745" y="22596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3553462" y="22109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3567179" y="21621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3580896" y="21133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3594609" y="20645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3609849" y="20158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3623566" y="19670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3635760" y="1871047"/>
            <a:ext cx="66675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7940">
              <a:lnSpc>
                <a:spcPts val="509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09"/>
              </a:lnSpc>
            </a:pPr>
            <a:r>
              <a:rPr dirty="0" sz="500" spc="-155">
                <a:latin typeface="Verdana"/>
                <a:cs typeface="Verdana"/>
              </a:rPr>
              <a:t>.</a:t>
            </a:r>
            <a:r>
              <a:rPr dirty="0" baseline="5555" sz="750" spc="-23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3660143" y="18359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3664717" y="18222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3678429" y="17735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4332222" y="3081022"/>
            <a:ext cx="1473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sz="500" spc="30">
                <a:latin typeface="Verdana"/>
                <a:cs typeface="Verdana"/>
              </a:rPr>
              <a:t> </a:t>
            </a:r>
            <a:r>
              <a:rPr dirty="0" sz="500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4316981" y="3026158"/>
            <a:ext cx="17145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89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4297172" y="2991105"/>
            <a:ext cx="19748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latin typeface="Verdana"/>
                <a:cs typeface="Verdana"/>
              </a:rPr>
              <a:t>.</a:t>
            </a:r>
            <a:r>
              <a:rPr dirty="0" baseline="-16666" sz="750" spc="-15">
                <a:latin typeface="Verdana"/>
                <a:cs typeface="Verdana"/>
              </a:rPr>
              <a:t>.</a:t>
            </a:r>
            <a:r>
              <a:rPr dirty="0" baseline="-22222" sz="750" spc="-15">
                <a:latin typeface="Verdana"/>
                <a:cs typeface="Verdana"/>
              </a:rPr>
              <a:t>.  </a:t>
            </a:r>
            <a:r>
              <a:rPr dirty="0" baseline="-22222" sz="750" spc="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4446525" y="29744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4455668" y="29256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4208778" y="2860631"/>
            <a:ext cx="30543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543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</a:t>
            </a:r>
            <a:r>
              <a:rPr dirty="0" sz="500" spc="-85">
                <a:latin typeface="Verdana"/>
                <a:cs typeface="Verdana"/>
              </a:rPr>
              <a:t> </a:t>
            </a:r>
            <a:r>
              <a:rPr dirty="0" baseline="7936" sz="1050" spc="22" i="1">
                <a:latin typeface="Mathcad UniMath"/>
                <a:cs typeface="Mathcad UniMath"/>
              </a:rPr>
              <a:t>P</a:t>
            </a:r>
            <a:r>
              <a:rPr dirty="0" baseline="7936" sz="1050" i="1">
                <a:latin typeface="Mathcad UniMath"/>
                <a:cs typeface="Mathcad UniMath"/>
              </a:rPr>
              <a:t>	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4472436" y="2675722"/>
            <a:ext cx="7683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5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30480">
              <a:lnSpc>
                <a:spcPts val="39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21590">
              <a:lnSpc>
                <a:spcPts val="3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4505962" y="26361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4507485" y="2601045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4516628" y="25766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4685796" y="1572852"/>
            <a:ext cx="1631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 </a:t>
            </a:r>
            <a:r>
              <a:rPr dirty="0" baseline="-19841" sz="1050" spc="127" i="1">
                <a:latin typeface="Mathcad UniMath"/>
                <a:cs typeface="Mathcad UniMath"/>
              </a:rPr>
              <a:t>S</a:t>
            </a:r>
            <a:r>
              <a:rPr dirty="0" baseline="5555" sz="750" spc="187">
                <a:latin typeface="Arial"/>
                <a:cs typeface="Arial"/>
              </a:rPr>
              <a:t>′</a:t>
            </a:r>
            <a:endParaRPr baseline="5555" sz="750">
              <a:latin typeface="Arial"/>
              <a:cs typeface="Arial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4687320" y="1563203"/>
            <a:ext cx="254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4685796" y="1528150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4681222" y="1497669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4675125" y="1462620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4665983" y="1429089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4653788" y="1395563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4640076" y="1362033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4630928" y="13452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4609596" y="13102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4556256" y="1243163"/>
            <a:ext cx="89535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8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50165">
              <a:lnSpc>
                <a:spcPts val="48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4460242" y="1168486"/>
            <a:ext cx="12446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09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509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3987802" y="1110572"/>
            <a:ext cx="514350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60">
                <a:latin typeface="Verdana"/>
                <a:cs typeface="Verdana"/>
              </a:rPr>
              <a:t>.</a:t>
            </a:r>
            <a:r>
              <a:rPr dirty="0" baseline="-33333" sz="750" spc="-60">
                <a:latin typeface="Verdana"/>
                <a:cs typeface="Verdana"/>
              </a:rPr>
              <a:t>.</a:t>
            </a:r>
            <a:r>
              <a:rPr dirty="0" baseline="-27777" sz="750" spc="-60">
                <a:latin typeface="Verdana"/>
                <a:cs typeface="Verdana"/>
              </a:rPr>
              <a:t>.</a:t>
            </a:r>
            <a:r>
              <a:rPr dirty="0" baseline="-22222" sz="750" spc="-60">
                <a:latin typeface="Verdana"/>
                <a:cs typeface="Verdana"/>
              </a:rPr>
              <a:t>..</a:t>
            </a:r>
            <a:r>
              <a:rPr dirty="0" baseline="-11111" sz="750" spc="-60">
                <a:latin typeface="Verdana"/>
                <a:cs typeface="Verdana"/>
              </a:rPr>
              <a:t>.</a:t>
            </a:r>
            <a:r>
              <a:rPr dirty="0" baseline="-5555" sz="750" spc="-60">
                <a:latin typeface="Verdana"/>
                <a:cs typeface="Verdana"/>
              </a:rPr>
              <a:t>..</a:t>
            </a:r>
            <a:r>
              <a:rPr dirty="0" sz="500" spc="-40">
                <a:latin typeface="Verdana"/>
                <a:cs typeface="Verdana"/>
              </a:rPr>
              <a:t>..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5555" sz="750" spc="-75">
                <a:latin typeface="Verdana"/>
                <a:cs typeface="Verdana"/>
              </a:rPr>
              <a:t>.....</a:t>
            </a:r>
            <a:r>
              <a:rPr dirty="0" baseline="5555" sz="750" spc="-172">
                <a:latin typeface="Verdana"/>
                <a:cs typeface="Verdana"/>
              </a:rPr>
              <a:t> 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baseline="-27777" sz="750" spc="-52">
                <a:latin typeface="Verdana"/>
                <a:cs typeface="Verdana"/>
              </a:rPr>
              <a:t>.</a:t>
            </a:r>
            <a:r>
              <a:rPr dirty="0" baseline="-33333" sz="750" spc="-52">
                <a:latin typeface="Verdana"/>
                <a:cs typeface="Verdana"/>
              </a:rPr>
              <a:t>.</a:t>
            </a:r>
            <a:r>
              <a:rPr dirty="0" baseline="-44444" sz="750" spc="-52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3974085" y="11730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3861308" y="1232492"/>
            <a:ext cx="89535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-120">
                <a:latin typeface="Verdana"/>
                <a:cs typeface="Verdana"/>
              </a:rPr>
              <a:t>.</a:t>
            </a:r>
            <a:r>
              <a:rPr dirty="0" baseline="-22222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3836925" y="13056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3806445" y="1336126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3745485" y="1390989"/>
            <a:ext cx="107314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187">
                <a:latin typeface="Arial"/>
                <a:cs typeface="Arial"/>
              </a:rPr>
              <a:t>′</a:t>
            </a:r>
            <a:r>
              <a:rPr dirty="0" baseline="11111" sz="750" spc="187">
                <a:latin typeface="Arial"/>
                <a:cs typeface="Arial"/>
              </a:rPr>
              <a:t> 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3669285" y="1397592"/>
            <a:ext cx="17018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968" sz="1050" spc="97" i="1">
                <a:latin typeface="Mathcad UniMath"/>
                <a:cs typeface="Mathcad UniMath"/>
              </a:rPr>
              <a:t>R</a:t>
            </a:r>
            <a:r>
              <a:rPr dirty="0" baseline="3968" sz="1050" spc="7" i="1">
                <a:latin typeface="Mathcad UniMath"/>
                <a:cs typeface="Mathcad UniMath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3769868" y="1433663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3762248" y="1471763"/>
            <a:ext cx="5588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3759202" y="1497674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3748537" y="1557126"/>
            <a:ext cx="603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195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3734820" y="1578441"/>
            <a:ext cx="7429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3721103" y="1628742"/>
            <a:ext cx="908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3716529" y="1642447"/>
            <a:ext cx="1016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3707386" y="1675979"/>
            <a:ext cx="11811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3689100" y="1738462"/>
            <a:ext cx="15938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   </a:t>
            </a:r>
            <a:r>
              <a:rPr dirty="0" baseline="11111" sz="750" spc="-37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3815588" y="17948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3836925" y="18299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3861308" y="18619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3922268" y="19228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4019805" y="19868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4169164" y="2031079"/>
            <a:ext cx="1530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4420620" y="19884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4519679" y="1861916"/>
            <a:ext cx="171450" cy="7569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63500">
              <a:lnSpc>
                <a:spcPts val="56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  <a:p>
            <a:pPr algn="ctr" marR="1270">
              <a:lnSpc>
                <a:spcPts val="455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22860">
              <a:lnSpc>
                <a:spcPts val="3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L="65405">
              <a:lnSpc>
                <a:spcPts val="39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L="50165">
              <a:lnSpc>
                <a:spcPts val="3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L="31750">
              <a:lnSpc>
                <a:spcPts val="3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L="13335">
              <a:lnSpc>
                <a:spcPts val="39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39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R="12065">
              <a:lnSpc>
                <a:spcPts val="3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R="30480">
              <a:lnSpc>
                <a:spcPts val="3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R="48260">
              <a:lnSpc>
                <a:spcPts val="39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R="66675">
              <a:lnSpc>
                <a:spcPts val="3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R="81915">
              <a:lnSpc>
                <a:spcPts val="3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R="100330">
              <a:lnSpc>
                <a:spcPts val="5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4606545" y="1828390"/>
            <a:ext cx="939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4627883" y="1799423"/>
            <a:ext cx="768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8" name="object 298"/>
          <p:cNvSpPr txBox="1"/>
          <p:nvPr/>
        </p:nvSpPr>
        <p:spPr>
          <a:xfrm>
            <a:off x="4644645" y="1762856"/>
            <a:ext cx="6350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99" name="object 299"/>
          <p:cNvSpPr txBox="1"/>
          <p:nvPr/>
        </p:nvSpPr>
        <p:spPr>
          <a:xfrm>
            <a:off x="4658362" y="1733889"/>
            <a:ext cx="571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0" name="object 300"/>
          <p:cNvSpPr txBox="1"/>
          <p:nvPr/>
        </p:nvSpPr>
        <p:spPr>
          <a:xfrm>
            <a:off x="4667505" y="17018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4676649" y="16668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4679700" y="16516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5043937" y="4558378"/>
            <a:ext cx="6223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0">
                <a:latin typeface="Verdana"/>
                <a:cs typeface="Verdana"/>
              </a:rPr>
              <a:t>I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04" name="object 304"/>
          <p:cNvSpPr txBox="1"/>
          <p:nvPr/>
        </p:nvSpPr>
        <p:spPr>
          <a:xfrm>
            <a:off x="4196589" y="1568291"/>
            <a:ext cx="1016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5">
                <a:latin typeface="Verdana"/>
                <a:cs typeface="Verdana"/>
              </a:rPr>
              <a:t>I</a:t>
            </a:r>
            <a:r>
              <a:rPr dirty="0" sz="700" spc="-10">
                <a:latin typeface="Verdana"/>
                <a:cs typeface="Verdana"/>
              </a:rPr>
              <a:t>I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05" name="object 305"/>
          <p:cNvSpPr txBox="1"/>
          <p:nvPr/>
        </p:nvSpPr>
        <p:spPr>
          <a:xfrm>
            <a:off x="2075181" y="3746086"/>
            <a:ext cx="14160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5">
                <a:latin typeface="Verdana"/>
                <a:cs typeface="Verdana"/>
              </a:rPr>
              <a:t>II</a:t>
            </a:r>
            <a:r>
              <a:rPr dirty="0" sz="700" spc="-10">
                <a:latin typeface="Verdana"/>
                <a:cs typeface="Verdana"/>
              </a:rPr>
              <a:t>I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06" name="object 306"/>
          <p:cNvSpPr txBox="1"/>
          <p:nvPr/>
        </p:nvSpPr>
        <p:spPr>
          <a:xfrm>
            <a:off x="3305044" y="2778314"/>
            <a:ext cx="322580" cy="132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-67" i="1">
                <a:latin typeface="Mathcad UniMath"/>
                <a:cs typeface="Mathcad UniMath"/>
              </a:rPr>
              <a:t>A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3256278" y="2835717"/>
            <a:ext cx="31051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5">
                <a:latin typeface="Verdana"/>
                <a:cs typeface="Verdana"/>
              </a:rPr>
              <a:t>.</a:t>
            </a:r>
            <a:r>
              <a:rPr dirty="0" baseline="-5555" sz="750" spc="-15">
                <a:latin typeface="Verdana"/>
                <a:cs typeface="Verdana"/>
              </a:rPr>
              <a:t>.</a:t>
            </a:r>
            <a:r>
              <a:rPr dirty="0" sz="500" spc="-10">
                <a:latin typeface="Verdana"/>
                <a:cs typeface="Verdana"/>
              </a:rPr>
              <a:t>.. 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 </a:t>
            </a: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-11111" sz="750" spc="60">
                <a:latin typeface="Verdana"/>
                <a:cs typeface="Verdana"/>
              </a:rPr>
              <a:t> 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3361435" y="2882956"/>
            <a:ext cx="1593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 </a:t>
            </a:r>
            <a:r>
              <a:rPr dirty="0" baseline="22222" sz="750" spc="37">
                <a:latin typeface="Verdana"/>
                <a:cs typeface="Verdana"/>
              </a:rPr>
              <a:t> </a:t>
            </a:r>
            <a:r>
              <a:rPr dirty="0" sz="500" spc="10">
                <a:latin typeface="Verdana"/>
                <a:cs typeface="Verdana"/>
              </a:rPr>
              <a:t>.</a:t>
            </a:r>
            <a:r>
              <a:rPr dirty="0" baseline="22222" sz="750" spc="15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3350764" y="2917955"/>
            <a:ext cx="182245" cy="92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22222" sz="750" spc="-82">
                <a:latin typeface="Verdana"/>
                <a:cs typeface="Verdana"/>
              </a:rPr>
              <a:t>. </a:t>
            </a:r>
            <a:r>
              <a:rPr dirty="0" sz="500" spc="10">
                <a:latin typeface="Verdana"/>
                <a:cs typeface="Verdana"/>
              </a:rPr>
              <a:t>.</a:t>
            </a:r>
            <a:r>
              <a:rPr dirty="0" baseline="22222" sz="750" spc="15">
                <a:latin typeface="Verdana"/>
                <a:cs typeface="Verdana"/>
              </a:rPr>
              <a:t>.</a:t>
            </a:r>
            <a:r>
              <a:rPr dirty="0" baseline="22222" sz="750" spc="-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0" name="object 310"/>
          <p:cNvSpPr txBox="1"/>
          <p:nvPr/>
        </p:nvSpPr>
        <p:spPr>
          <a:xfrm>
            <a:off x="3518407" y="29530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1" name="object 311"/>
          <p:cNvSpPr txBox="1"/>
          <p:nvPr/>
        </p:nvSpPr>
        <p:spPr>
          <a:xfrm>
            <a:off x="3554984" y="29881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2" name="object 312"/>
          <p:cNvSpPr txBox="1"/>
          <p:nvPr/>
        </p:nvSpPr>
        <p:spPr>
          <a:xfrm>
            <a:off x="3586987" y="30201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3" name="object 313"/>
          <p:cNvSpPr txBox="1"/>
          <p:nvPr/>
        </p:nvSpPr>
        <p:spPr>
          <a:xfrm>
            <a:off x="3623564" y="30552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3660141" y="30902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3693667" y="31222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6" name="object 316"/>
          <p:cNvSpPr txBox="1"/>
          <p:nvPr/>
        </p:nvSpPr>
        <p:spPr>
          <a:xfrm>
            <a:off x="3730244" y="31573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7" name="object 317"/>
          <p:cNvSpPr txBox="1"/>
          <p:nvPr/>
        </p:nvSpPr>
        <p:spPr>
          <a:xfrm>
            <a:off x="4182875" y="3594698"/>
            <a:ext cx="206375" cy="132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33333" sz="750" spc="22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18" name="object 318"/>
          <p:cNvSpPr txBox="1"/>
          <p:nvPr/>
        </p:nvSpPr>
        <p:spPr>
          <a:xfrm>
            <a:off x="4230118" y="3622091"/>
            <a:ext cx="153035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12">
                <a:latin typeface="Verdana"/>
                <a:cs typeface="Verdana"/>
              </a:rPr>
              <a:t>.</a:t>
            </a:r>
            <a:r>
              <a:rPr dirty="0" baseline="-38888" sz="750" spc="-11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9" name="object 319"/>
          <p:cNvSpPr txBox="1"/>
          <p:nvPr/>
        </p:nvSpPr>
        <p:spPr>
          <a:xfrm>
            <a:off x="4230116" y="3657155"/>
            <a:ext cx="147320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37">
                <a:latin typeface="Verdana"/>
                <a:cs typeface="Verdana"/>
              </a:rPr>
              <a:t> </a:t>
            </a:r>
            <a:r>
              <a:rPr dirty="0" baseline="-38888" sz="750" spc="67">
                <a:latin typeface="Verdana"/>
                <a:cs typeface="Verdana"/>
              </a:rPr>
              <a:t>.</a:t>
            </a:r>
            <a:r>
              <a:rPr dirty="0" sz="500" spc="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0" name="object 320"/>
          <p:cNvSpPr txBox="1"/>
          <p:nvPr/>
        </p:nvSpPr>
        <p:spPr>
          <a:xfrm>
            <a:off x="4196584" y="3704388"/>
            <a:ext cx="17462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70">
                <a:latin typeface="Verdana"/>
                <a:cs typeface="Verdana"/>
              </a:rPr>
              <a:t> </a:t>
            </a:r>
            <a:r>
              <a:rPr dirty="0" baseline="-22222" sz="750" spc="-60">
                <a:latin typeface="Verdana"/>
                <a:cs typeface="Verdana"/>
              </a:rPr>
              <a:t>.</a:t>
            </a:r>
            <a:r>
              <a:rPr dirty="0" baseline="-16666" sz="750" spc="-60">
                <a:latin typeface="Verdana"/>
                <a:cs typeface="Verdana"/>
              </a:rPr>
              <a:t>.</a:t>
            </a:r>
            <a:r>
              <a:rPr dirty="0" baseline="11111" sz="750" spc="-60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21" name="object 321"/>
          <p:cNvSpPr txBox="1"/>
          <p:nvPr/>
        </p:nvSpPr>
        <p:spPr>
          <a:xfrm>
            <a:off x="3122164" y="3401659"/>
            <a:ext cx="219075" cy="16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3809" sz="1050" spc="89" i="1">
                <a:latin typeface="Mathcad UniMath"/>
                <a:cs typeface="Mathcad UniMath"/>
              </a:rPr>
              <a:t>B</a:t>
            </a:r>
            <a:r>
              <a:rPr dirty="0" baseline="-23809" sz="1050" spc="112" i="1">
                <a:latin typeface="Mathcad UniMath"/>
                <a:cs typeface="Mathcad UniMath"/>
              </a:rPr>
              <a:t> </a:t>
            </a:r>
            <a:r>
              <a:rPr dirty="0" sz="500" spc="10">
                <a:latin typeface="Verdana"/>
                <a:cs typeface="Verdana"/>
              </a:rPr>
              <a:t>.</a:t>
            </a:r>
            <a:r>
              <a:rPr dirty="0" baseline="5555" sz="750" spc="15">
                <a:latin typeface="Verdana"/>
                <a:cs typeface="Verdana"/>
              </a:rPr>
              <a:t>.</a:t>
            </a:r>
            <a:r>
              <a:rPr dirty="0" baseline="-16666" sz="750" spc="15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22" name="object 322"/>
          <p:cNvSpPr txBox="1"/>
          <p:nvPr/>
        </p:nvSpPr>
        <p:spPr>
          <a:xfrm>
            <a:off x="3209035" y="3425536"/>
            <a:ext cx="2006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33333" sz="750" spc="-89">
                <a:latin typeface="Verdana"/>
                <a:cs typeface="Verdana"/>
              </a:rPr>
              <a:t>. </a:t>
            </a:r>
            <a:r>
              <a:rPr dirty="0" sz="500" spc="10">
                <a:latin typeface="Verdana"/>
                <a:cs typeface="Verdana"/>
              </a:rPr>
              <a:t>.</a:t>
            </a:r>
            <a:r>
              <a:rPr dirty="0" baseline="5555" sz="750" spc="15">
                <a:latin typeface="Verdana"/>
                <a:cs typeface="Verdana"/>
              </a:rPr>
              <a:t>.</a:t>
            </a:r>
            <a:r>
              <a:rPr dirty="0" baseline="5555" sz="750" spc="225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323" name="object 323"/>
          <p:cNvSpPr txBox="1"/>
          <p:nvPr/>
        </p:nvSpPr>
        <p:spPr>
          <a:xfrm>
            <a:off x="3480307" y="33615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4" name="object 324"/>
          <p:cNvSpPr txBox="1"/>
          <p:nvPr/>
        </p:nvSpPr>
        <p:spPr>
          <a:xfrm>
            <a:off x="3593084" y="33295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5" name="object 325"/>
          <p:cNvSpPr txBox="1"/>
          <p:nvPr/>
        </p:nvSpPr>
        <p:spPr>
          <a:xfrm>
            <a:off x="4077718" y="31954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6" name="object 326"/>
          <p:cNvSpPr txBox="1"/>
          <p:nvPr/>
        </p:nvSpPr>
        <p:spPr>
          <a:xfrm>
            <a:off x="4204207" y="3160359"/>
            <a:ext cx="36068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3990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3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327" name="object 327"/>
          <p:cNvSpPr txBox="1"/>
          <p:nvPr/>
        </p:nvSpPr>
        <p:spPr>
          <a:xfrm>
            <a:off x="4341367" y="3125278"/>
            <a:ext cx="18859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0">
                <a:latin typeface="Verdana"/>
                <a:cs typeface="Verdana"/>
              </a:rPr>
              <a:t>..</a:t>
            </a:r>
            <a:r>
              <a:rPr dirty="0" baseline="-22222" sz="750" spc="-89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28" name="object 328"/>
          <p:cNvSpPr txBox="1"/>
          <p:nvPr/>
        </p:nvSpPr>
        <p:spPr>
          <a:xfrm>
            <a:off x="4345938" y="3094739"/>
            <a:ext cx="304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9" name="object 329"/>
          <p:cNvSpPr txBox="1"/>
          <p:nvPr/>
        </p:nvSpPr>
        <p:spPr>
          <a:xfrm>
            <a:off x="3484880" y="3914738"/>
            <a:ext cx="25400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5555" sz="750" spc="-37">
                <a:latin typeface="Verdana"/>
                <a:cs typeface="Verdana"/>
              </a:rPr>
              <a:t>.</a:t>
            </a:r>
            <a:r>
              <a:rPr dirty="0" baseline="-50000" sz="750" spc="-37">
                <a:latin typeface="Verdana"/>
                <a:cs typeface="Verdana"/>
              </a:rPr>
              <a:t>. </a:t>
            </a:r>
            <a:r>
              <a:rPr dirty="0" baseline="-38888" sz="750" spc="15">
                <a:latin typeface="Verdana"/>
                <a:cs typeface="Verdana"/>
              </a:rPr>
              <a:t>.</a:t>
            </a:r>
            <a:r>
              <a:rPr dirty="0" baseline="-33333" sz="750" spc="15">
                <a:latin typeface="Verdana"/>
                <a:cs typeface="Verdana"/>
              </a:rPr>
              <a:t>.</a:t>
            </a:r>
            <a:r>
              <a:rPr dirty="0" baseline="-27777" sz="750" spc="15">
                <a:latin typeface="Verdana"/>
                <a:cs typeface="Verdana"/>
              </a:rPr>
              <a:t>.</a:t>
            </a:r>
            <a:r>
              <a:rPr dirty="0" baseline="-27777" sz="750" spc="44">
                <a:latin typeface="Verdana"/>
                <a:cs typeface="Verdana"/>
              </a:rPr>
              <a:t> 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-22222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0" name="object 330"/>
          <p:cNvSpPr txBox="1"/>
          <p:nvPr/>
        </p:nvSpPr>
        <p:spPr>
          <a:xfrm>
            <a:off x="3596134" y="3879689"/>
            <a:ext cx="153035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8100">
              <a:lnSpc>
                <a:spcPts val="54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545"/>
              </a:lnSpc>
            </a:pPr>
            <a:r>
              <a:rPr dirty="0" sz="500" spc="45">
                <a:latin typeface="Verdana"/>
                <a:cs typeface="Verdana"/>
              </a:rPr>
              <a:t>.</a:t>
            </a:r>
            <a:r>
              <a:rPr dirty="0" baseline="11111" sz="750" spc="67">
                <a:latin typeface="Verdana"/>
                <a:cs typeface="Verdana"/>
              </a:rPr>
              <a:t>.</a:t>
            </a:r>
            <a:r>
              <a:rPr dirty="0" baseline="11111" sz="750" spc="104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331" name="object 331"/>
          <p:cNvSpPr txBox="1"/>
          <p:nvPr/>
        </p:nvSpPr>
        <p:spPr>
          <a:xfrm>
            <a:off x="3574795" y="3777578"/>
            <a:ext cx="403225" cy="223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103505">
              <a:lnSpc>
                <a:spcPts val="57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270"/>
              </a:lnSpc>
            </a:pPr>
            <a:r>
              <a:rPr dirty="0" baseline="5555" sz="750" spc="52">
                <a:latin typeface="Verdana"/>
                <a:cs typeface="Verdana"/>
              </a:rPr>
              <a:t>.</a:t>
            </a:r>
            <a:r>
              <a:rPr dirty="0" baseline="-22222" sz="750" spc="52">
                <a:latin typeface="Verdana"/>
                <a:cs typeface="Verdana"/>
              </a:rPr>
              <a:t>. </a:t>
            </a:r>
            <a:r>
              <a:rPr dirty="0" baseline="22222" sz="750" spc="30">
                <a:latin typeface="Verdana"/>
                <a:cs typeface="Verdana"/>
              </a:rPr>
              <a:t>.</a:t>
            </a:r>
            <a:r>
              <a:rPr dirty="0" baseline="33333" sz="750" spc="30">
                <a:latin typeface="Verdana"/>
                <a:cs typeface="Verdana"/>
              </a:rPr>
              <a:t>.</a:t>
            </a:r>
            <a:r>
              <a:rPr dirty="0" baseline="11111" sz="750" spc="30">
                <a:latin typeface="Verdana"/>
                <a:cs typeface="Verdana"/>
              </a:rPr>
              <a:t>.</a:t>
            </a:r>
            <a:r>
              <a:rPr dirty="0" baseline="5555" sz="750" spc="30">
                <a:latin typeface="Verdana"/>
                <a:cs typeface="Verdana"/>
              </a:rPr>
              <a:t>.  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16666" sz="750" spc="-209">
                <a:latin typeface="Verdana"/>
                <a:cs typeface="Verdana"/>
              </a:rPr>
              <a:t>.           </a:t>
            </a:r>
            <a:r>
              <a:rPr dirty="0" baseline="-16666" sz="750" spc="-179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113030">
              <a:lnSpc>
                <a:spcPts val="24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78105">
              <a:lnSpc>
                <a:spcPts val="54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2" name="object 332"/>
          <p:cNvSpPr txBox="1"/>
          <p:nvPr/>
        </p:nvSpPr>
        <p:spPr>
          <a:xfrm>
            <a:off x="3539741" y="3742529"/>
            <a:ext cx="21590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5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3" name="object 333"/>
          <p:cNvSpPr txBox="1"/>
          <p:nvPr/>
        </p:nvSpPr>
        <p:spPr>
          <a:xfrm>
            <a:off x="3713481" y="37089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4" name="object 334"/>
          <p:cNvSpPr txBox="1"/>
          <p:nvPr/>
        </p:nvSpPr>
        <p:spPr>
          <a:xfrm>
            <a:off x="3724147" y="36739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5" name="object 335"/>
          <p:cNvSpPr txBox="1"/>
          <p:nvPr/>
        </p:nvSpPr>
        <p:spPr>
          <a:xfrm>
            <a:off x="3733295" y="36404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6" name="object 336"/>
          <p:cNvSpPr txBox="1"/>
          <p:nvPr/>
        </p:nvSpPr>
        <p:spPr>
          <a:xfrm>
            <a:off x="3742438" y="36053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7" name="object 337"/>
          <p:cNvSpPr txBox="1"/>
          <p:nvPr/>
        </p:nvSpPr>
        <p:spPr>
          <a:xfrm>
            <a:off x="3751581" y="3571838"/>
            <a:ext cx="4489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10209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38" name="object 338"/>
          <p:cNvSpPr txBox="1"/>
          <p:nvPr/>
        </p:nvSpPr>
        <p:spPr>
          <a:xfrm>
            <a:off x="3762247" y="3536789"/>
            <a:ext cx="4032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449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39" name="object 339"/>
          <p:cNvSpPr txBox="1"/>
          <p:nvPr/>
        </p:nvSpPr>
        <p:spPr>
          <a:xfrm>
            <a:off x="3771395" y="3503258"/>
            <a:ext cx="3606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19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40" name="object 340"/>
          <p:cNvSpPr txBox="1"/>
          <p:nvPr/>
        </p:nvSpPr>
        <p:spPr>
          <a:xfrm>
            <a:off x="3780538" y="3468210"/>
            <a:ext cx="3149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62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41" name="object 341"/>
          <p:cNvSpPr txBox="1"/>
          <p:nvPr/>
        </p:nvSpPr>
        <p:spPr>
          <a:xfrm>
            <a:off x="3789681" y="3434678"/>
            <a:ext cx="2692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0504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42" name="object 342"/>
          <p:cNvSpPr txBox="1"/>
          <p:nvPr/>
        </p:nvSpPr>
        <p:spPr>
          <a:xfrm>
            <a:off x="3798824" y="3399629"/>
            <a:ext cx="2266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73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3809495" y="33660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4" name="object 344"/>
          <p:cNvSpPr txBox="1"/>
          <p:nvPr/>
        </p:nvSpPr>
        <p:spPr>
          <a:xfrm>
            <a:off x="3818638" y="33310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5" name="object 345"/>
          <p:cNvSpPr txBox="1"/>
          <p:nvPr/>
        </p:nvSpPr>
        <p:spPr>
          <a:xfrm>
            <a:off x="3710435" y="3297518"/>
            <a:ext cx="27813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4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7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5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6" name="object 346"/>
          <p:cNvSpPr txBox="1"/>
          <p:nvPr/>
        </p:nvSpPr>
        <p:spPr>
          <a:xfrm>
            <a:off x="3827781" y="3268566"/>
            <a:ext cx="12890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30"/>
              </a:lnSpc>
            </a:pPr>
            <a:r>
              <a:rPr dirty="0" sz="500" spc="-50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53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7" name="object 347"/>
          <p:cNvSpPr txBox="1"/>
          <p:nvPr/>
        </p:nvSpPr>
        <p:spPr>
          <a:xfrm>
            <a:off x="3824735" y="3199986"/>
            <a:ext cx="186690" cy="144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3180">
              <a:lnSpc>
                <a:spcPts val="43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3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29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48" name="object 348"/>
          <p:cNvSpPr txBox="1"/>
          <p:nvPr/>
        </p:nvSpPr>
        <p:spPr>
          <a:xfrm>
            <a:off x="3798824" y="3164932"/>
            <a:ext cx="116839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53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3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9" name="object 349"/>
          <p:cNvSpPr txBox="1"/>
          <p:nvPr/>
        </p:nvSpPr>
        <p:spPr>
          <a:xfrm>
            <a:off x="3766821" y="3131406"/>
            <a:ext cx="15811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5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0" name="object 350"/>
          <p:cNvSpPr txBox="1"/>
          <p:nvPr/>
        </p:nvSpPr>
        <p:spPr>
          <a:xfrm>
            <a:off x="3884167" y="30963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1" name="object 351"/>
          <p:cNvSpPr txBox="1"/>
          <p:nvPr/>
        </p:nvSpPr>
        <p:spPr>
          <a:xfrm>
            <a:off x="3893315" y="30628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2" name="object 352"/>
          <p:cNvSpPr txBox="1"/>
          <p:nvPr/>
        </p:nvSpPr>
        <p:spPr>
          <a:xfrm>
            <a:off x="3902458" y="30277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3" name="object 353"/>
          <p:cNvSpPr txBox="1"/>
          <p:nvPr/>
        </p:nvSpPr>
        <p:spPr>
          <a:xfrm>
            <a:off x="3911601" y="29942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4" name="object 354"/>
          <p:cNvSpPr txBox="1"/>
          <p:nvPr/>
        </p:nvSpPr>
        <p:spPr>
          <a:xfrm>
            <a:off x="3922267" y="29591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5" name="object 355"/>
          <p:cNvSpPr txBox="1"/>
          <p:nvPr/>
        </p:nvSpPr>
        <p:spPr>
          <a:xfrm>
            <a:off x="3931415" y="29256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6" name="object 356"/>
          <p:cNvSpPr txBox="1"/>
          <p:nvPr/>
        </p:nvSpPr>
        <p:spPr>
          <a:xfrm>
            <a:off x="3940558" y="28906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7" name="object 357"/>
          <p:cNvSpPr txBox="1"/>
          <p:nvPr/>
        </p:nvSpPr>
        <p:spPr>
          <a:xfrm>
            <a:off x="3949701" y="28570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8" name="object 358"/>
          <p:cNvSpPr txBox="1"/>
          <p:nvPr/>
        </p:nvSpPr>
        <p:spPr>
          <a:xfrm>
            <a:off x="3960367" y="2822032"/>
            <a:ext cx="25971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843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59" name="object 359"/>
          <p:cNvSpPr txBox="1"/>
          <p:nvPr/>
        </p:nvSpPr>
        <p:spPr>
          <a:xfrm>
            <a:off x="3969515" y="2788506"/>
            <a:ext cx="22669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35">
                <a:latin typeface="Verdana"/>
                <a:cs typeface="Verdana"/>
              </a:rPr>
              <a:t>.</a:t>
            </a:r>
            <a:r>
              <a:rPr dirty="0" baseline="27777" sz="750" spc="52">
                <a:latin typeface="Verdana"/>
                <a:cs typeface="Verdana"/>
              </a:rPr>
              <a:t>.</a:t>
            </a:r>
            <a:r>
              <a:rPr dirty="0" baseline="27777" sz="750" spc="-179">
                <a:latin typeface="Verdana"/>
                <a:cs typeface="Verdana"/>
              </a:rPr>
              <a:t> </a:t>
            </a:r>
            <a:r>
              <a:rPr dirty="0" baseline="11111" sz="750" spc="-30">
                <a:latin typeface="Verdana"/>
                <a:cs typeface="Verdana"/>
              </a:rPr>
              <a:t>.</a:t>
            </a:r>
            <a:r>
              <a:rPr dirty="0" baseline="5555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-27777" sz="750" spc="-30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360" name="object 360"/>
          <p:cNvSpPr txBox="1"/>
          <p:nvPr/>
        </p:nvSpPr>
        <p:spPr>
          <a:xfrm>
            <a:off x="3881118" y="2745741"/>
            <a:ext cx="27813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52">
                <a:latin typeface="Verdana"/>
                <a:cs typeface="Verdana"/>
              </a:rPr>
              <a:t>..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.. </a:t>
            </a:r>
            <a:r>
              <a:rPr dirty="0" baseline="16666" sz="750" spc="30">
                <a:latin typeface="Verdana"/>
                <a:cs typeface="Verdana"/>
              </a:rPr>
              <a:t>.</a:t>
            </a:r>
            <a:r>
              <a:rPr dirty="0" baseline="-16666" sz="750" spc="30">
                <a:latin typeface="Verdana"/>
                <a:cs typeface="Verdana"/>
              </a:rPr>
              <a:t>.</a:t>
            </a:r>
            <a:r>
              <a:rPr dirty="0" baseline="-22222" sz="750" spc="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361" name="object 361"/>
          <p:cNvSpPr txBox="1"/>
          <p:nvPr/>
        </p:nvSpPr>
        <p:spPr>
          <a:xfrm>
            <a:off x="3855208" y="2709223"/>
            <a:ext cx="25717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-22222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-22222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..         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104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2754885" y="5481921"/>
            <a:ext cx="219329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2.23: </a:t>
            </a:r>
            <a:r>
              <a:rPr dirty="0" sz="1000" spc="-5">
                <a:latin typeface="Times New Roman"/>
                <a:cs typeface="Times New Roman"/>
              </a:rPr>
              <a:t>Proof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10">
                <a:latin typeface="Times New Roman"/>
                <a:cs typeface="Times New Roman"/>
              </a:rPr>
              <a:t>Brianchon’s </a:t>
            </a:r>
            <a:r>
              <a:rPr dirty="0" sz="1000" spc="-5">
                <a:latin typeface="Times New Roman"/>
                <a:cs typeface="Times New Roman"/>
              </a:rPr>
              <a:t>theorem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1267461" y="5792818"/>
            <a:ext cx="505396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Times New Roman"/>
                <a:cs typeface="Times New Roman"/>
              </a:rPr>
              <a:t>Now </a:t>
            </a:r>
            <a:r>
              <a:rPr dirty="0" sz="1000" b="0" i="1">
                <a:latin typeface="Bookman Old Style"/>
                <a:cs typeface="Bookman Old Style"/>
              </a:rPr>
              <a:t>AU </a:t>
            </a:r>
            <a:r>
              <a:rPr dirty="0" baseline="27777" sz="1050" spc="142">
                <a:latin typeface="Arial"/>
                <a:cs typeface="Arial"/>
              </a:rPr>
              <a:t>′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10" b="0" i="1">
                <a:latin typeface="Bookman Old Style"/>
                <a:cs typeface="Bookman Old Style"/>
              </a:rPr>
              <a:t>UU </a:t>
            </a:r>
            <a:r>
              <a:rPr dirty="0" baseline="27777" sz="1050" spc="142">
                <a:latin typeface="Arial"/>
                <a:cs typeface="Arial"/>
              </a:rPr>
              <a:t>′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b="0" i="1">
                <a:latin typeface="Bookman Old Style"/>
                <a:cs typeface="Bookman Old Style"/>
              </a:rPr>
              <a:t>AU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75" b="0" i="1">
                <a:latin typeface="Bookman Old Style"/>
                <a:cs typeface="Bookman Old Style"/>
              </a:rPr>
              <a:t>RR</a:t>
            </a:r>
            <a:r>
              <a:rPr dirty="0" baseline="27777" sz="1050" spc="112">
                <a:latin typeface="Arial"/>
                <a:cs typeface="Arial"/>
              </a:rPr>
              <a:t>′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45" b="0" i="1">
                <a:latin typeface="Bookman Old Style"/>
                <a:cs typeface="Bookman Old Style"/>
              </a:rPr>
              <a:t>AR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65" b="0" i="1">
                <a:latin typeface="Bookman Old Style"/>
                <a:cs typeface="Bookman Old Style"/>
              </a:rPr>
              <a:t>AR</a:t>
            </a:r>
            <a:r>
              <a:rPr dirty="0" baseline="27777" sz="1050" spc="97">
                <a:latin typeface="Arial"/>
                <a:cs typeface="Arial"/>
              </a:rPr>
              <a:t>′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45" b="0" i="1">
                <a:latin typeface="Bookman Old Style"/>
                <a:cs typeface="Bookman Old Style"/>
              </a:rPr>
              <a:t>DT </a:t>
            </a:r>
            <a:r>
              <a:rPr dirty="0" baseline="27777" sz="1050" spc="142">
                <a:latin typeface="Arial"/>
                <a:cs typeface="Arial"/>
              </a:rPr>
              <a:t>′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45" b="0" i="1">
                <a:latin typeface="Bookman Old Style"/>
                <a:cs typeface="Bookman Old Style"/>
              </a:rPr>
              <a:t>DT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20" b="0" i="1">
                <a:latin typeface="Bookman Old Style"/>
                <a:cs typeface="Bookman Old Style"/>
              </a:rPr>
              <a:t>T T </a:t>
            </a:r>
            <a:r>
              <a:rPr dirty="0" baseline="27777" sz="1050" spc="142">
                <a:latin typeface="Arial"/>
                <a:cs typeface="Arial"/>
              </a:rPr>
              <a:t>′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35" b="0" i="1">
                <a:latin typeface="Bookman Old Style"/>
                <a:cs typeface="Bookman Old Style"/>
              </a:rPr>
              <a:t>DS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50" b="0" i="1">
                <a:latin typeface="Bookman Old Style"/>
                <a:cs typeface="Bookman Old Style"/>
              </a:rPr>
              <a:t>SS</a:t>
            </a:r>
            <a:r>
              <a:rPr dirty="0" baseline="27777" sz="1050" spc="75">
                <a:latin typeface="Arial"/>
                <a:cs typeface="Arial"/>
              </a:rPr>
              <a:t>′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95">
                <a:latin typeface="Tahoma"/>
                <a:cs typeface="Tahoma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DS </a:t>
            </a:r>
            <a:r>
              <a:rPr dirty="0" sz="1000" spc="-5">
                <a:latin typeface="Times New Roman"/>
                <a:cs typeface="Times New Roman"/>
              </a:rPr>
              <a:t>so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1267451" y="5945980"/>
            <a:ext cx="5056505" cy="565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19500"/>
              </a:lnSpc>
            </a:pPr>
            <a:r>
              <a:rPr dirty="0" sz="1000" spc="-5">
                <a:latin typeface="Times New Roman"/>
                <a:cs typeface="Times New Roman"/>
              </a:rPr>
              <a:t>that </a:t>
            </a:r>
            <a:r>
              <a:rPr dirty="0" sz="1000" spc="45" b="0" i="1">
                <a:latin typeface="Bookman Old Style"/>
                <a:cs typeface="Bookman Old Style"/>
              </a:rPr>
              <a:t>A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80" b="0" i="1">
                <a:latin typeface="Bookman Old Style"/>
                <a:cs typeface="Bookman Old Style"/>
              </a:rPr>
              <a:t>D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>
                <a:latin typeface="Times New Roman"/>
                <a:cs typeface="Times New Roman"/>
              </a:rPr>
              <a:t>of equal </a:t>
            </a:r>
            <a:r>
              <a:rPr dirty="0" sz="1000" spc="-5">
                <a:latin typeface="Times New Roman"/>
                <a:cs typeface="Times New Roman"/>
              </a:rPr>
              <a:t>power with respect to the circles II and III. </a:t>
            </a:r>
            <a:r>
              <a:rPr dirty="0" sz="1000">
                <a:latin typeface="Times New Roman"/>
                <a:cs typeface="Times New Roman"/>
              </a:rPr>
              <a:t>Thus </a:t>
            </a:r>
            <a:r>
              <a:rPr dirty="0" sz="1000" spc="60" b="0" i="1">
                <a:latin typeface="Bookman Old Style"/>
                <a:cs typeface="Bookman Old Style"/>
              </a:rPr>
              <a:t>AD </a:t>
            </a:r>
            <a:r>
              <a:rPr dirty="0" sz="1000" spc="-5">
                <a:latin typeface="Times New Roman"/>
                <a:cs typeface="Times New Roman"/>
              </a:rPr>
              <a:t>is the radical axes 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II and III. </a:t>
            </a:r>
            <a:r>
              <a:rPr dirty="0" sz="1000" spc="-10">
                <a:latin typeface="Times New Roman"/>
                <a:cs typeface="Times New Roman"/>
              </a:rPr>
              <a:t>Similarly, </a:t>
            </a:r>
            <a:r>
              <a:rPr dirty="0" sz="1000" spc="65" b="0" i="1">
                <a:latin typeface="Bookman Old Style"/>
                <a:cs typeface="Bookman Old Style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is the radical axis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I and II, and </a:t>
            </a:r>
            <a:r>
              <a:rPr dirty="0" sz="1000" spc="35" b="0" i="1">
                <a:latin typeface="Bookman Old Style"/>
                <a:cs typeface="Bookman Old Style"/>
              </a:rPr>
              <a:t>CF </a:t>
            </a:r>
            <a:r>
              <a:rPr dirty="0" sz="1000" spc="-5">
                <a:latin typeface="Times New Roman"/>
                <a:cs typeface="Times New Roman"/>
              </a:rPr>
              <a:t>is the radical axis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I and III.  </a:t>
            </a:r>
            <a:r>
              <a:rPr dirty="0" sz="1000" spc="-10">
                <a:latin typeface="Times New Roman"/>
                <a:cs typeface="Times New Roman"/>
              </a:rPr>
              <a:t>Consequently, </a:t>
            </a:r>
            <a:r>
              <a:rPr dirty="0" sz="1000" spc="40" b="0" i="1">
                <a:latin typeface="Bookman Old Style"/>
                <a:cs typeface="Bookman Old Style"/>
              </a:rPr>
              <a:t>AD, </a:t>
            </a:r>
            <a:r>
              <a:rPr dirty="0" sz="1000" spc="65" b="0" i="1">
                <a:latin typeface="Bookman Old Style"/>
                <a:cs typeface="Bookman Old Style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35" b="0" i="1">
                <a:latin typeface="Bookman Old Style"/>
                <a:cs typeface="Bookman Old Style"/>
              </a:rPr>
              <a:t>CF</a:t>
            </a:r>
            <a:r>
              <a:rPr dirty="0" sz="1000" spc="-12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 concurrent.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65" name="object 365"/>
          <p:cNvSpPr txBox="1"/>
          <p:nvPr/>
        </p:nvSpPr>
        <p:spPr>
          <a:xfrm>
            <a:off x="1267449" y="6698076"/>
            <a:ext cx="505587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Example </a:t>
            </a:r>
            <a:r>
              <a:rPr dirty="0" sz="1000" b="1">
                <a:latin typeface="Times New Roman"/>
                <a:cs typeface="Times New Roman"/>
              </a:rPr>
              <a:t>7.2  </a:t>
            </a:r>
            <a:r>
              <a:rPr dirty="0" sz="1000" spc="-15">
                <a:latin typeface="Times New Roman"/>
                <a:cs typeface="Times New Roman"/>
              </a:rPr>
              <a:t>Tangents </a:t>
            </a:r>
            <a:r>
              <a:rPr dirty="0" sz="1000" spc="-5">
                <a:latin typeface="Times New Roman"/>
                <a:cs typeface="Times New Roman"/>
              </a:rPr>
              <a:t>to the circumcircle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50">
                <a:latin typeface="Lucida Sans Unicode"/>
                <a:cs typeface="Lucida Sans Unicode"/>
              </a:rPr>
              <a:t>△</a:t>
            </a:r>
            <a:r>
              <a:rPr dirty="0" sz="1000" spc="50" b="0" i="1">
                <a:latin typeface="Bookman Old Style"/>
                <a:cs typeface="Bookman Old Style"/>
              </a:rPr>
              <a:t>ABC </a:t>
            </a:r>
            <a:r>
              <a:rPr dirty="0" sz="1000" spc="-5">
                <a:latin typeface="Times New Roman"/>
                <a:cs typeface="Times New Roman"/>
              </a:rPr>
              <a:t>at points </a:t>
            </a:r>
            <a:r>
              <a:rPr dirty="0" sz="1000" spc="5" b="0" i="1">
                <a:latin typeface="Bookman Old Style"/>
                <a:cs typeface="Bookman Old Style"/>
              </a:rPr>
              <a:t>A, </a:t>
            </a:r>
            <a:r>
              <a:rPr dirty="0" sz="1000" spc="25" b="0" i="1">
                <a:latin typeface="Bookman Old Style"/>
                <a:cs typeface="Bookman Old Style"/>
              </a:rPr>
              <a:t>B,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meet sides </a:t>
            </a:r>
            <a:r>
              <a:rPr dirty="0" sz="1000" spc="15" b="0" i="1">
                <a:latin typeface="Bookman Old Style"/>
                <a:cs typeface="Bookman Old Style"/>
              </a:rPr>
              <a:t>BC, </a:t>
            </a:r>
            <a:r>
              <a:rPr dirty="0" sz="1000" spc="30" b="0" i="1">
                <a:latin typeface="Bookman Old Style"/>
                <a:cs typeface="Bookman Old Style"/>
              </a:rPr>
              <a:t>AC</a:t>
            </a:r>
            <a:r>
              <a:rPr dirty="0" sz="1000" spc="30">
                <a:latin typeface="Times New Roman"/>
                <a:cs typeface="Times New Roman"/>
              </a:rPr>
              <a:t>, </a:t>
            </a:r>
            <a:r>
              <a:rPr dirty="0" sz="1000" spc="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1267447" y="6879433"/>
            <a:ext cx="415988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 b="0" i="1">
                <a:latin typeface="Bookman Old Style"/>
                <a:cs typeface="Bookman Old Style"/>
              </a:rPr>
              <a:t>AB</a:t>
            </a:r>
            <a:r>
              <a:rPr dirty="0" sz="1000" spc="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at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15" b="0" i="1">
                <a:latin typeface="Bookman Old Style"/>
                <a:cs typeface="Bookman Old Style"/>
              </a:rPr>
              <a:t>P,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Q</a:t>
            </a:r>
            <a:r>
              <a:rPr dirty="0" sz="1000" spc="-5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R</a:t>
            </a:r>
            <a:r>
              <a:rPr dirty="0" sz="1000" spc="-35" b="0" i="1">
                <a:latin typeface="Bookman Old Style"/>
                <a:cs typeface="Bookman Old Style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respectively.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Prove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15" b="0" i="1">
                <a:latin typeface="Bookman Old Style"/>
                <a:cs typeface="Bookman Old Style"/>
              </a:rPr>
              <a:t>P,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Q</a:t>
            </a:r>
            <a:r>
              <a:rPr dirty="0" sz="1000" spc="-4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R</a:t>
            </a:r>
            <a:r>
              <a:rPr dirty="0" sz="1000" spc="-4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collinear.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67" name="object 367"/>
          <p:cNvSpPr txBox="1"/>
          <p:nvPr/>
        </p:nvSpPr>
        <p:spPr>
          <a:xfrm>
            <a:off x="1267453" y="7502745"/>
            <a:ext cx="276987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Solution</a:t>
            </a:r>
            <a:r>
              <a:rPr dirty="0" sz="1000" spc="-5">
                <a:latin typeface="Times New Roman"/>
                <a:cs typeface="Times New Roman"/>
              </a:rPr>
              <a:t>. As </a:t>
            </a:r>
            <a:r>
              <a:rPr dirty="0" sz="1000" spc="60">
                <a:latin typeface="Lucida Sans Unicode"/>
                <a:cs typeface="Lucida Sans Unicode"/>
              </a:rPr>
              <a:t>△</a:t>
            </a:r>
            <a:r>
              <a:rPr dirty="0" sz="1000" spc="60" b="0" i="1">
                <a:latin typeface="Bookman Old Style"/>
                <a:cs typeface="Bookman Old Style"/>
              </a:rPr>
              <a:t>RCA </a:t>
            </a:r>
            <a:r>
              <a:rPr dirty="0" sz="1000" spc="-5">
                <a:latin typeface="Times New Roman"/>
                <a:cs typeface="Times New Roman"/>
              </a:rPr>
              <a:t>is similar to </a:t>
            </a:r>
            <a:r>
              <a:rPr dirty="0" sz="1000" spc="55">
                <a:latin typeface="Lucida Sans Unicode"/>
                <a:cs typeface="Lucida Sans Unicode"/>
              </a:rPr>
              <a:t>△</a:t>
            </a:r>
            <a:r>
              <a:rPr dirty="0" sz="1000" spc="55" b="0" i="1">
                <a:latin typeface="Bookman Old Style"/>
                <a:cs typeface="Bookman Old Style"/>
              </a:rPr>
              <a:t>RBC</a:t>
            </a:r>
            <a:r>
              <a:rPr dirty="0" sz="1000" spc="5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we  </a:t>
            </a:r>
            <a:r>
              <a:rPr dirty="0" sz="1000" spc="12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have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68" name="object 368"/>
          <p:cNvSpPr txBox="1"/>
          <p:nvPr/>
        </p:nvSpPr>
        <p:spPr>
          <a:xfrm>
            <a:off x="1267453" y="7684103"/>
            <a:ext cx="276796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0" b="0" i="1">
                <a:latin typeface="Bookman Old Style"/>
                <a:cs typeface="Bookman Old Style"/>
              </a:rPr>
              <a:t>RB/RC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20" b="0" i="1">
                <a:latin typeface="Bookman Old Style"/>
                <a:cs typeface="Bookman Old Style"/>
              </a:rPr>
              <a:t>RC/RA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5" b="0" i="1">
                <a:latin typeface="Bookman Old Style"/>
                <a:cs typeface="Bookman Old Style"/>
              </a:rPr>
              <a:t>BC/AC</a:t>
            </a:r>
            <a:r>
              <a:rPr dirty="0" sz="1000" spc="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Hence, </a:t>
            </a:r>
            <a:r>
              <a:rPr dirty="0" sz="1000" spc="30" b="0" i="1">
                <a:latin typeface="Bookman Old Style"/>
                <a:cs typeface="Bookman Old Style"/>
              </a:rPr>
              <a:t>RB/RA</a:t>
            </a:r>
            <a:r>
              <a:rPr dirty="0" sz="1000" spc="-19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69" name="object 369"/>
          <p:cNvSpPr txBox="1"/>
          <p:nvPr/>
        </p:nvSpPr>
        <p:spPr>
          <a:xfrm>
            <a:off x="1267458" y="7866983"/>
            <a:ext cx="158115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">
                <a:latin typeface="Tahoma"/>
                <a:cs typeface="Tahoma"/>
              </a:rPr>
              <a:t>(</a:t>
            </a:r>
            <a:r>
              <a:rPr dirty="0" sz="1000" spc="5" b="0" i="1">
                <a:latin typeface="Bookman Old Style"/>
                <a:cs typeface="Bookman Old Style"/>
              </a:rPr>
              <a:t>RC/RA</a:t>
            </a:r>
            <a:r>
              <a:rPr dirty="0" sz="1000" spc="5">
                <a:latin typeface="Tahoma"/>
                <a:cs typeface="Tahoma"/>
              </a:rPr>
              <a:t>)</a:t>
            </a:r>
            <a:r>
              <a:rPr dirty="0" baseline="27777" sz="1050" spc="7">
                <a:latin typeface="Verdana"/>
                <a:cs typeface="Verdana"/>
              </a:rPr>
              <a:t>2 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75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b="0" i="1">
                <a:latin typeface="Bookman Old Style"/>
                <a:cs typeface="Bookman Old Style"/>
              </a:rPr>
              <a:t>BC/AC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baseline="27777" sz="1050">
                <a:latin typeface="Verdana"/>
                <a:cs typeface="Verdana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70" name="object 370"/>
          <p:cNvSpPr txBox="1"/>
          <p:nvPr/>
        </p:nvSpPr>
        <p:spPr>
          <a:xfrm>
            <a:off x="2981960" y="7866983"/>
            <a:ext cx="105537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Times New Roman"/>
                <a:cs typeface="Times New Roman"/>
              </a:rPr>
              <a:t>Similarly,  </a:t>
            </a:r>
            <a:r>
              <a:rPr dirty="0" sz="1000" spc="-5">
                <a:latin typeface="Times New Roman"/>
                <a:cs typeface="Times New Roman"/>
              </a:rPr>
              <a:t>we </a:t>
            </a:r>
            <a:r>
              <a:rPr dirty="0" sz="1000" spc="12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have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71" name="object 371"/>
          <p:cNvSpPr txBox="1"/>
          <p:nvPr/>
        </p:nvSpPr>
        <p:spPr>
          <a:xfrm>
            <a:off x="1267459" y="8049862"/>
            <a:ext cx="276860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 b="0" i="1">
                <a:latin typeface="Bookman Old Style"/>
                <a:cs typeface="Bookman Old Style"/>
              </a:rPr>
              <a:t>QA/QC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10">
                <a:latin typeface="Tahoma"/>
                <a:cs typeface="Tahoma"/>
              </a:rPr>
              <a:t>(</a:t>
            </a:r>
            <a:r>
              <a:rPr dirty="0" sz="1000" spc="10" b="0" i="1">
                <a:latin typeface="Bookman Old Style"/>
                <a:cs typeface="Bookman Old Style"/>
              </a:rPr>
              <a:t>BA/BC</a:t>
            </a:r>
            <a:r>
              <a:rPr dirty="0" sz="1000" spc="10">
                <a:latin typeface="Tahoma"/>
                <a:cs typeface="Tahoma"/>
              </a:rPr>
              <a:t>)</a:t>
            </a:r>
            <a:r>
              <a:rPr dirty="0" baseline="27777" sz="1050" spc="15">
                <a:latin typeface="Verdana"/>
                <a:cs typeface="Verdana"/>
              </a:rPr>
              <a:t>2 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85">
                <a:latin typeface="Times New Roman"/>
                <a:cs typeface="Times New Roman"/>
              </a:rPr>
              <a:t> </a:t>
            </a:r>
            <a:r>
              <a:rPr dirty="0" sz="1000" spc="30" b="0" i="1">
                <a:latin typeface="Bookman Old Style"/>
                <a:cs typeface="Bookman Old Style"/>
              </a:rPr>
              <a:t>PC/PB</a:t>
            </a:r>
            <a:r>
              <a:rPr dirty="0" sz="1000" spc="30">
                <a:latin typeface="Times New Roman"/>
                <a:cs typeface="Times New Roman"/>
              </a:rPr>
              <a:t>=</a:t>
            </a:r>
            <a:r>
              <a:rPr dirty="0" sz="1000" spc="30">
                <a:latin typeface="Tahoma"/>
                <a:cs typeface="Tahoma"/>
              </a:rPr>
              <a:t>(</a:t>
            </a:r>
            <a:r>
              <a:rPr dirty="0" sz="1000" spc="30" b="0" i="1">
                <a:latin typeface="Bookman Old Style"/>
                <a:cs typeface="Bookman Old Style"/>
              </a:rPr>
              <a:t>AC/BA</a:t>
            </a:r>
            <a:r>
              <a:rPr dirty="0" sz="1000" spc="30">
                <a:latin typeface="Tahoma"/>
                <a:cs typeface="Tahoma"/>
              </a:rPr>
              <a:t>)</a:t>
            </a:r>
            <a:r>
              <a:rPr dirty="0" baseline="27777" sz="1050" spc="44">
                <a:latin typeface="Verdana"/>
                <a:cs typeface="Verdana"/>
              </a:rPr>
              <a:t>2</a:t>
            </a:r>
            <a:r>
              <a:rPr dirty="0" sz="1000" spc="3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72" name="object 372"/>
          <p:cNvSpPr txBox="1"/>
          <p:nvPr/>
        </p:nvSpPr>
        <p:spPr>
          <a:xfrm>
            <a:off x="1267460" y="8231220"/>
            <a:ext cx="276796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Times New Roman"/>
                <a:cs typeface="Times New Roman"/>
              </a:rPr>
              <a:t>Consequently, </a:t>
            </a:r>
            <a:r>
              <a:rPr dirty="0" sz="1000" spc="20">
                <a:latin typeface="Tahoma"/>
                <a:cs typeface="Tahoma"/>
              </a:rPr>
              <a:t>(</a:t>
            </a:r>
            <a:r>
              <a:rPr dirty="0" sz="1000" spc="20" b="0" i="1">
                <a:latin typeface="Bookman Old Style"/>
                <a:cs typeface="Bookman Old Style"/>
              </a:rPr>
              <a:t>BR/RA</a:t>
            </a:r>
            <a:r>
              <a:rPr dirty="0" sz="1000" spc="20">
                <a:latin typeface="Tahoma"/>
                <a:cs typeface="Tahoma"/>
              </a:rPr>
              <a:t>)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85">
                <a:latin typeface="Lucida Sans Unicode"/>
                <a:cs typeface="Lucida Sans Unicode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b="0" i="1">
                <a:latin typeface="Bookman Old Style"/>
                <a:cs typeface="Bookman Old Style"/>
              </a:rPr>
              <a:t>AQ/QC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85">
                <a:latin typeface="Lucida Sans Unicode"/>
                <a:cs typeface="Lucida Sans Unicode"/>
              </a:rPr>
              <a:t> </a:t>
            </a:r>
            <a:r>
              <a:rPr dirty="0" sz="1000" spc="45">
                <a:latin typeface="Tahoma"/>
                <a:cs typeface="Tahoma"/>
              </a:rPr>
              <a:t>(</a:t>
            </a:r>
            <a:r>
              <a:rPr dirty="0" sz="1000" spc="45" b="0" i="1">
                <a:latin typeface="Bookman Old Style"/>
                <a:cs typeface="Bookman Old Style"/>
              </a:rPr>
              <a:t>CP/PB</a:t>
            </a:r>
            <a:r>
              <a:rPr dirty="0" sz="1000" spc="45">
                <a:latin typeface="Tahoma"/>
                <a:cs typeface="Tahoma"/>
              </a:rPr>
              <a:t>)</a:t>
            </a:r>
            <a:r>
              <a:rPr dirty="0" sz="1000" spc="-160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73" name="object 373"/>
          <p:cNvSpPr txBox="1"/>
          <p:nvPr/>
        </p:nvSpPr>
        <p:spPr>
          <a:xfrm>
            <a:off x="1267462" y="8385143"/>
            <a:ext cx="2769870" cy="377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19000"/>
              </a:lnSpc>
              <a:tabLst>
                <a:tab pos="239395" algn="l"/>
              </a:tabLst>
            </a:pPr>
            <a:r>
              <a:rPr dirty="0" sz="1000" spc="-25">
                <a:latin typeface="Tahoma"/>
                <a:cs typeface="Tahoma"/>
              </a:rPr>
              <a:t>1</a:t>
            </a:r>
            <a:r>
              <a:rPr dirty="0" sz="1000" spc="-25">
                <a:latin typeface="Times New Roman"/>
                <a:cs typeface="Times New Roman"/>
              </a:rPr>
              <a:t>.	</a:t>
            </a:r>
            <a:r>
              <a:rPr dirty="0" sz="1000" spc="-5">
                <a:latin typeface="Times New Roman"/>
                <a:cs typeface="Times New Roman"/>
              </a:rPr>
              <a:t>Therefore,  </a:t>
            </a:r>
            <a:r>
              <a:rPr dirty="0" sz="1000">
                <a:latin typeface="Times New Roman"/>
                <a:cs typeface="Times New Roman"/>
              </a:rPr>
              <a:t>by  </a:t>
            </a:r>
            <a:r>
              <a:rPr dirty="0" sz="1000" spc="-5">
                <a:latin typeface="Times New Roman"/>
                <a:cs typeface="Times New Roman"/>
              </a:rPr>
              <a:t>Menelaus’  theorem,  </a:t>
            </a:r>
            <a:r>
              <a:rPr dirty="0" sz="1000" spc="15" b="0" i="1">
                <a:latin typeface="Bookman Old Style"/>
                <a:cs typeface="Bookman Old Style"/>
              </a:rPr>
              <a:t>P, </a:t>
            </a:r>
            <a:r>
              <a:rPr dirty="0" sz="1000" spc="-10" b="0" i="1">
                <a:latin typeface="Bookman Old Style"/>
                <a:cs typeface="Bookman Old Style"/>
              </a:rPr>
              <a:t>Q,</a:t>
            </a:r>
            <a:r>
              <a:rPr dirty="0" sz="1000" spc="-200" b="0" i="1">
                <a:latin typeface="Bookman Old Style"/>
                <a:cs typeface="Bookman Old Style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R</a:t>
            </a:r>
            <a:r>
              <a:rPr dirty="0" sz="1000" spc="204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collinear.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74" name="object 374"/>
          <p:cNvSpPr txBox="1"/>
          <p:nvPr/>
        </p:nvSpPr>
        <p:spPr>
          <a:xfrm>
            <a:off x="5255769" y="77445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75" name="object 375"/>
          <p:cNvSpPr txBox="1"/>
          <p:nvPr/>
        </p:nvSpPr>
        <p:spPr>
          <a:xfrm>
            <a:off x="5251201" y="7685120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76" name="object 376"/>
          <p:cNvSpPr txBox="1"/>
          <p:nvPr/>
        </p:nvSpPr>
        <p:spPr>
          <a:xfrm>
            <a:off x="5245103" y="7650066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77" name="object 377"/>
          <p:cNvSpPr txBox="1"/>
          <p:nvPr/>
        </p:nvSpPr>
        <p:spPr>
          <a:xfrm>
            <a:off x="5237484" y="7619586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78" name="object 378"/>
          <p:cNvSpPr txBox="1"/>
          <p:nvPr/>
        </p:nvSpPr>
        <p:spPr>
          <a:xfrm>
            <a:off x="5226818" y="7586060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79" name="object 379"/>
          <p:cNvSpPr txBox="1"/>
          <p:nvPr/>
        </p:nvSpPr>
        <p:spPr>
          <a:xfrm>
            <a:off x="5211578" y="7554058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80" name="object 380"/>
          <p:cNvSpPr txBox="1"/>
          <p:nvPr/>
        </p:nvSpPr>
        <p:spPr>
          <a:xfrm>
            <a:off x="5203957" y="75357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1" name="object 381"/>
          <p:cNvSpPr txBox="1"/>
          <p:nvPr/>
        </p:nvSpPr>
        <p:spPr>
          <a:xfrm>
            <a:off x="5182620" y="75007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2" name="object 382"/>
          <p:cNvSpPr txBox="1"/>
          <p:nvPr/>
        </p:nvSpPr>
        <p:spPr>
          <a:xfrm>
            <a:off x="4524249" y="7358984"/>
            <a:ext cx="895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3" name="object 383"/>
          <p:cNvSpPr txBox="1"/>
          <p:nvPr/>
        </p:nvSpPr>
        <p:spPr>
          <a:xfrm>
            <a:off x="4458720" y="7419943"/>
            <a:ext cx="7556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4" name="object 384"/>
          <p:cNvSpPr txBox="1"/>
          <p:nvPr/>
        </p:nvSpPr>
        <p:spPr>
          <a:xfrm>
            <a:off x="4445003" y="74610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5" name="object 385"/>
          <p:cNvSpPr txBox="1"/>
          <p:nvPr/>
        </p:nvSpPr>
        <p:spPr>
          <a:xfrm>
            <a:off x="4420620" y="74930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6" name="object 386"/>
          <p:cNvSpPr txBox="1"/>
          <p:nvPr/>
        </p:nvSpPr>
        <p:spPr>
          <a:xfrm>
            <a:off x="4402329" y="75235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7" name="object 387"/>
          <p:cNvSpPr txBox="1"/>
          <p:nvPr/>
        </p:nvSpPr>
        <p:spPr>
          <a:xfrm>
            <a:off x="4377946" y="7551007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8" name="object 388"/>
          <p:cNvSpPr txBox="1"/>
          <p:nvPr/>
        </p:nvSpPr>
        <p:spPr>
          <a:xfrm>
            <a:off x="4365757" y="7583014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9" name="object 389"/>
          <p:cNvSpPr txBox="1"/>
          <p:nvPr/>
        </p:nvSpPr>
        <p:spPr>
          <a:xfrm>
            <a:off x="4355086" y="7616541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0" name="object 390"/>
          <p:cNvSpPr txBox="1"/>
          <p:nvPr/>
        </p:nvSpPr>
        <p:spPr>
          <a:xfrm>
            <a:off x="4347466" y="7650067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1" name="object 391"/>
          <p:cNvSpPr txBox="1"/>
          <p:nvPr/>
        </p:nvSpPr>
        <p:spPr>
          <a:xfrm>
            <a:off x="4344420" y="7695786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2" name="object 392"/>
          <p:cNvSpPr txBox="1"/>
          <p:nvPr/>
        </p:nvSpPr>
        <p:spPr>
          <a:xfrm>
            <a:off x="4341369" y="7741501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93" name="object 393"/>
          <p:cNvSpPr txBox="1"/>
          <p:nvPr/>
        </p:nvSpPr>
        <p:spPr>
          <a:xfrm>
            <a:off x="4342897" y="77765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4" name="object 394"/>
          <p:cNvSpPr txBox="1"/>
          <p:nvPr/>
        </p:nvSpPr>
        <p:spPr>
          <a:xfrm>
            <a:off x="4345943" y="78116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5" name="object 395"/>
          <p:cNvSpPr txBox="1"/>
          <p:nvPr/>
        </p:nvSpPr>
        <p:spPr>
          <a:xfrm>
            <a:off x="4352040" y="78466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6" name="object 396"/>
          <p:cNvSpPr txBox="1"/>
          <p:nvPr/>
        </p:nvSpPr>
        <p:spPr>
          <a:xfrm>
            <a:off x="4361183" y="78801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7" name="object 397"/>
          <p:cNvSpPr txBox="1"/>
          <p:nvPr/>
        </p:nvSpPr>
        <p:spPr>
          <a:xfrm>
            <a:off x="4371849" y="79137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8" name="object 398"/>
          <p:cNvSpPr txBox="1"/>
          <p:nvPr/>
        </p:nvSpPr>
        <p:spPr>
          <a:xfrm>
            <a:off x="4387089" y="79472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9" name="object 399"/>
          <p:cNvSpPr txBox="1"/>
          <p:nvPr/>
        </p:nvSpPr>
        <p:spPr>
          <a:xfrm>
            <a:off x="4405380" y="79823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0" name="object 400"/>
          <p:cNvSpPr txBox="1"/>
          <p:nvPr/>
        </p:nvSpPr>
        <p:spPr>
          <a:xfrm>
            <a:off x="4428240" y="80173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1" name="object 401"/>
          <p:cNvSpPr txBox="1"/>
          <p:nvPr/>
        </p:nvSpPr>
        <p:spPr>
          <a:xfrm>
            <a:off x="4469386" y="80676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2" name="object 402"/>
          <p:cNvSpPr txBox="1"/>
          <p:nvPr/>
        </p:nvSpPr>
        <p:spPr>
          <a:xfrm>
            <a:off x="4455669" y="8052403"/>
            <a:ext cx="98425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8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59690">
              <a:lnSpc>
                <a:spcPts val="48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3" name="object 403"/>
          <p:cNvSpPr txBox="1"/>
          <p:nvPr/>
        </p:nvSpPr>
        <p:spPr>
          <a:xfrm>
            <a:off x="4547110" y="81316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4" name="object 404"/>
          <p:cNvSpPr txBox="1"/>
          <p:nvPr/>
        </p:nvSpPr>
        <p:spPr>
          <a:xfrm>
            <a:off x="5211577" y="79487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5" name="object 405"/>
          <p:cNvSpPr txBox="1"/>
          <p:nvPr/>
        </p:nvSpPr>
        <p:spPr>
          <a:xfrm>
            <a:off x="5245103" y="78481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6" name="object 406"/>
          <p:cNvSpPr txBox="1"/>
          <p:nvPr/>
        </p:nvSpPr>
        <p:spPr>
          <a:xfrm>
            <a:off x="5251200" y="78131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7" name="object 407"/>
          <p:cNvSpPr txBox="1"/>
          <p:nvPr/>
        </p:nvSpPr>
        <p:spPr>
          <a:xfrm>
            <a:off x="5255769" y="77780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8" name="object 408"/>
          <p:cNvSpPr txBox="1"/>
          <p:nvPr/>
        </p:nvSpPr>
        <p:spPr>
          <a:xfrm>
            <a:off x="5255769" y="77537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9" name="object 409"/>
          <p:cNvSpPr txBox="1"/>
          <p:nvPr/>
        </p:nvSpPr>
        <p:spPr>
          <a:xfrm>
            <a:off x="4908301" y="81331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0" name="object 410"/>
          <p:cNvSpPr txBox="1"/>
          <p:nvPr/>
        </p:nvSpPr>
        <p:spPr>
          <a:xfrm>
            <a:off x="5083561" y="7989920"/>
            <a:ext cx="16256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    </a:t>
            </a:r>
            <a:r>
              <a:rPr dirty="0" baseline="-16666" sz="750" spc="1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11" name="object 411"/>
          <p:cNvSpPr txBox="1"/>
          <p:nvPr/>
        </p:nvSpPr>
        <p:spPr>
          <a:xfrm>
            <a:off x="5080510" y="7954866"/>
            <a:ext cx="5270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12" name="object 412"/>
          <p:cNvSpPr txBox="1"/>
          <p:nvPr/>
        </p:nvSpPr>
        <p:spPr>
          <a:xfrm>
            <a:off x="5077464" y="7918294"/>
            <a:ext cx="19875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       </a:t>
            </a:r>
            <a:r>
              <a:rPr dirty="0" baseline="-16666" sz="750" spc="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3" name="object 413"/>
          <p:cNvSpPr txBox="1"/>
          <p:nvPr/>
        </p:nvSpPr>
        <p:spPr>
          <a:xfrm>
            <a:off x="5074418" y="7883240"/>
            <a:ext cx="21272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3990" algn="l"/>
              </a:tabLst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4" name="object 414"/>
          <p:cNvSpPr txBox="1"/>
          <p:nvPr/>
        </p:nvSpPr>
        <p:spPr>
          <a:xfrm>
            <a:off x="5071367" y="7848186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15" name="object 415"/>
          <p:cNvSpPr txBox="1"/>
          <p:nvPr/>
        </p:nvSpPr>
        <p:spPr>
          <a:xfrm>
            <a:off x="5068321" y="7813137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16" name="object 416"/>
          <p:cNvSpPr txBox="1"/>
          <p:nvPr/>
        </p:nvSpPr>
        <p:spPr>
          <a:xfrm>
            <a:off x="5065270" y="7778083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17" name="object 417"/>
          <p:cNvSpPr txBox="1"/>
          <p:nvPr/>
        </p:nvSpPr>
        <p:spPr>
          <a:xfrm>
            <a:off x="5063747" y="77719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8" name="object 418"/>
          <p:cNvSpPr txBox="1"/>
          <p:nvPr/>
        </p:nvSpPr>
        <p:spPr>
          <a:xfrm>
            <a:off x="5060701" y="7736937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19" name="object 419"/>
          <p:cNvSpPr txBox="1"/>
          <p:nvPr/>
        </p:nvSpPr>
        <p:spPr>
          <a:xfrm>
            <a:off x="5057650" y="7701883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20" name="object 420"/>
          <p:cNvSpPr txBox="1"/>
          <p:nvPr/>
        </p:nvSpPr>
        <p:spPr>
          <a:xfrm>
            <a:off x="5054604" y="7666834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21" name="object 421"/>
          <p:cNvSpPr txBox="1"/>
          <p:nvPr/>
        </p:nvSpPr>
        <p:spPr>
          <a:xfrm>
            <a:off x="5048507" y="7596727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22" name="object 422"/>
          <p:cNvSpPr txBox="1"/>
          <p:nvPr/>
        </p:nvSpPr>
        <p:spPr>
          <a:xfrm>
            <a:off x="4982978" y="7427563"/>
            <a:ext cx="1047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23" name="object 423"/>
          <p:cNvSpPr txBox="1"/>
          <p:nvPr/>
        </p:nvSpPr>
        <p:spPr>
          <a:xfrm>
            <a:off x="4967738" y="7459567"/>
            <a:ext cx="1225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sz="500" spc="-10">
                <a:latin typeface="Verdana"/>
                <a:cs typeface="Verdana"/>
              </a:rPr>
              <a:t> 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24" name="object 424"/>
          <p:cNvSpPr txBox="1"/>
          <p:nvPr/>
        </p:nvSpPr>
        <p:spPr>
          <a:xfrm>
            <a:off x="4952498" y="7515958"/>
            <a:ext cx="1409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 </a:t>
            </a:r>
            <a:r>
              <a:rPr dirty="0" baseline="22222" sz="750">
                <a:latin typeface="Verdana"/>
                <a:cs typeface="Verdana"/>
              </a:rPr>
              <a:t> 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5" name="object 425"/>
          <p:cNvSpPr txBox="1"/>
          <p:nvPr/>
        </p:nvSpPr>
        <p:spPr>
          <a:xfrm>
            <a:off x="4937258" y="7531197"/>
            <a:ext cx="15938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  </a:t>
            </a:r>
            <a:r>
              <a:rPr dirty="0" baseline="5555" sz="750" spc="22">
                <a:latin typeface="Verdana"/>
                <a:cs typeface="Verdana"/>
              </a:rPr>
              <a:t> 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.</a:t>
            </a:r>
            <a:r>
              <a:rPr dirty="0" baseline="-16666" sz="750" spc="-165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26" name="object 426"/>
          <p:cNvSpPr txBox="1"/>
          <p:nvPr/>
        </p:nvSpPr>
        <p:spPr>
          <a:xfrm>
            <a:off x="4922018" y="7561677"/>
            <a:ext cx="17780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   </a:t>
            </a:r>
            <a:r>
              <a:rPr dirty="0" baseline="5555" sz="750" spc="37">
                <a:latin typeface="Verdana"/>
                <a:cs typeface="Verdana"/>
              </a:rPr>
              <a:t>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22222" sz="750" spc="-11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27" name="object 427"/>
          <p:cNvSpPr txBox="1"/>
          <p:nvPr/>
        </p:nvSpPr>
        <p:spPr>
          <a:xfrm>
            <a:off x="4906778" y="758910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8" name="object 428"/>
          <p:cNvSpPr txBox="1"/>
          <p:nvPr/>
        </p:nvSpPr>
        <p:spPr>
          <a:xfrm>
            <a:off x="4893061" y="7631780"/>
            <a:ext cx="2127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     </a:t>
            </a:r>
            <a:r>
              <a:rPr dirty="0" baseline="11111" sz="750" spc="60">
                <a:latin typeface="Verdana"/>
                <a:cs typeface="Verdana"/>
              </a:rPr>
              <a:t>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22222" sz="750" spc="-11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29" name="object 429"/>
          <p:cNvSpPr txBox="1"/>
          <p:nvPr/>
        </p:nvSpPr>
        <p:spPr>
          <a:xfrm>
            <a:off x="4877821" y="765464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0" name="object 430"/>
          <p:cNvSpPr txBox="1"/>
          <p:nvPr/>
        </p:nvSpPr>
        <p:spPr>
          <a:xfrm>
            <a:off x="4862581" y="7686643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1" name="object 431"/>
          <p:cNvSpPr txBox="1"/>
          <p:nvPr/>
        </p:nvSpPr>
        <p:spPr>
          <a:xfrm>
            <a:off x="4847341" y="7718646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2" name="object 432"/>
          <p:cNvSpPr txBox="1"/>
          <p:nvPr/>
        </p:nvSpPr>
        <p:spPr>
          <a:xfrm>
            <a:off x="4832101" y="775065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3" name="object 433"/>
          <p:cNvSpPr txBox="1"/>
          <p:nvPr/>
        </p:nvSpPr>
        <p:spPr>
          <a:xfrm>
            <a:off x="4816861" y="7782658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4" name="object 434"/>
          <p:cNvSpPr txBox="1"/>
          <p:nvPr/>
        </p:nvSpPr>
        <p:spPr>
          <a:xfrm>
            <a:off x="4801621" y="7814660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5" name="object 435"/>
          <p:cNvSpPr txBox="1"/>
          <p:nvPr/>
        </p:nvSpPr>
        <p:spPr>
          <a:xfrm>
            <a:off x="4786381" y="7848186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6" name="object 436"/>
          <p:cNvSpPr txBox="1"/>
          <p:nvPr/>
        </p:nvSpPr>
        <p:spPr>
          <a:xfrm>
            <a:off x="4771141" y="7880194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7" name="object 437"/>
          <p:cNvSpPr txBox="1"/>
          <p:nvPr/>
        </p:nvSpPr>
        <p:spPr>
          <a:xfrm>
            <a:off x="4757424" y="791219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8" name="object 438"/>
          <p:cNvSpPr txBox="1"/>
          <p:nvPr/>
        </p:nvSpPr>
        <p:spPr>
          <a:xfrm>
            <a:off x="4742184" y="794420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9" name="object 439"/>
          <p:cNvSpPr txBox="1"/>
          <p:nvPr/>
        </p:nvSpPr>
        <p:spPr>
          <a:xfrm>
            <a:off x="4726944" y="7976203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0" name="object 440"/>
          <p:cNvSpPr txBox="1"/>
          <p:nvPr/>
        </p:nvSpPr>
        <p:spPr>
          <a:xfrm>
            <a:off x="4711704" y="800973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1" name="object 441"/>
          <p:cNvSpPr txBox="1"/>
          <p:nvPr/>
        </p:nvSpPr>
        <p:spPr>
          <a:xfrm>
            <a:off x="4696464" y="804173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2" name="object 442"/>
          <p:cNvSpPr txBox="1"/>
          <p:nvPr/>
        </p:nvSpPr>
        <p:spPr>
          <a:xfrm>
            <a:off x="4681223" y="807374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3" name="object 443"/>
          <p:cNvSpPr txBox="1"/>
          <p:nvPr/>
        </p:nvSpPr>
        <p:spPr>
          <a:xfrm>
            <a:off x="4605023" y="8105743"/>
            <a:ext cx="12255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22">
                <a:latin typeface="Verdana"/>
                <a:cs typeface="Verdana"/>
              </a:rPr>
              <a:t>.</a:t>
            </a:r>
            <a:r>
              <a:rPr dirty="0" baseline="-50000" sz="750" spc="15">
                <a:latin typeface="Verdana"/>
                <a:cs typeface="Verdana"/>
              </a:rPr>
              <a:t> 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4" name="object 444"/>
          <p:cNvSpPr txBox="1"/>
          <p:nvPr/>
        </p:nvSpPr>
        <p:spPr>
          <a:xfrm>
            <a:off x="4632457" y="8175846"/>
            <a:ext cx="14732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11111" sz="750" spc="-135">
                <a:latin typeface="Verdana"/>
                <a:cs typeface="Verdana"/>
              </a:rPr>
              <a:t>.</a:t>
            </a:r>
            <a:r>
              <a:rPr dirty="0" baseline="33333" sz="750" spc="37">
                <a:latin typeface="Verdana"/>
                <a:cs typeface="Verdana"/>
              </a:rPr>
              <a:t>.</a:t>
            </a: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72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45" name="object 445"/>
          <p:cNvSpPr txBox="1"/>
          <p:nvPr/>
        </p:nvSpPr>
        <p:spPr>
          <a:xfrm>
            <a:off x="5101847" y="8192614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46" name="object 446"/>
          <p:cNvSpPr txBox="1"/>
          <p:nvPr/>
        </p:nvSpPr>
        <p:spPr>
          <a:xfrm>
            <a:off x="5054603" y="8140797"/>
            <a:ext cx="939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 </a:t>
            </a:r>
            <a:r>
              <a:rPr dirty="0" baseline="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7" name="object 447"/>
          <p:cNvSpPr txBox="1"/>
          <p:nvPr/>
        </p:nvSpPr>
        <p:spPr>
          <a:xfrm>
            <a:off x="4896106" y="8198707"/>
            <a:ext cx="1320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8" name="object 448"/>
          <p:cNvSpPr txBox="1"/>
          <p:nvPr/>
        </p:nvSpPr>
        <p:spPr>
          <a:xfrm>
            <a:off x="4867150" y="8230714"/>
            <a:ext cx="29019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0190" algn="l"/>
              </a:tabLst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49" name="object 449"/>
          <p:cNvSpPr txBox="1"/>
          <p:nvPr/>
        </p:nvSpPr>
        <p:spPr>
          <a:xfrm>
            <a:off x="4821430" y="8296243"/>
            <a:ext cx="9080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44">
                <a:latin typeface="Verdana"/>
                <a:cs typeface="Verdana"/>
              </a:rPr>
              <a:t>.</a:t>
            </a:r>
            <a:r>
              <a:rPr dirty="0" baseline="-11111" sz="750" spc="-15">
                <a:latin typeface="Verdana"/>
                <a:cs typeface="Verdana"/>
              </a:rPr>
              <a:t>.</a:t>
            </a:r>
            <a:r>
              <a:rPr dirty="0" baseline="5555" sz="750" spc="-3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0" name="object 450"/>
          <p:cNvSpPr txBox="1"/>
          <p:nvPr/>
        </p:nvSpPr>
        <p:spPr>
          <a:xfrm>
            <a:off x="4778761" y="83633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1" name="object 451"/>
          <p:cNvSpPr txBox="1"/>
          <p:nvPr/>
        </p:nvSpPr>
        <p:spPr>
          <a:xfrm>
            <a:off x="4771140" y="83709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2" name="object 452"/>
          <p:cNvSpPr txBox="1"/>
          <p:nvPr/>
        </p:nvSpPr>
        <p:spPr>
          <a:xfrm>
            <a:off x="4716278" y="84166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3" name="object 453"/>
          <p:cNvSpPr txBox="1"/>
          <p:nvPr/>
        </p:nvSpPr>
        <p:spPr>
          <a:xfrm>
            <a:off x="4513584" y="84577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4" name="object 454"/>
          <p:cNvSpPr txBox="1"/>
          <p:nvPr/>
        </p:nvSpPr>
        <p:spPr>
          <a:xfrm>
            <a:off x="4528823" y="84242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5" name="object 455"/>
          <p:cNvSpPr txBox="1"/>
          <p:nvPr/>
        </p:nvSpPr>
        <p:spPr>
          <a:xfrm>
            <a:off x="4544064" y="83922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6" name="object 456"/>
          <p:cNvSpPr txBox="1"/>
          <p:nvPr/>
        </p:nvSpPr>
        <p:spPr>
          <a:xfrm>
            <a:off x="4559304" y="83602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7" name="object 457"/>
          <p:cNvSpPr txBox="1"/>
          <p:nvPr/>
        </p:nvSpPr>
        <p:spPr>
          <a:xfrm>
            <a:off x="4574544" y="83282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8" name="object 458"/>
          <p:cNvSpPr txBox="1"/>
          <p:nvPr/>
        </p:nvSpPr>
        <p:spPr>
          <a:xfrm>
            <a:off x="4588261" y="82947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9" name="object 459"/>
          <p:cNvSpPr txBox="1"/>
          <p:nvPr/>
        </p:nvSpPr>
        <p:spPr>
          <a:xfrm>
            <a:off x="4603501" y="82627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0" name="object 460"/>
          <p:cNvSpPr txBox="1"/>
          <p:nvPr/>
        </p:nvSpPr>
        <p:spPr>
          <a:xfrm>
            <a:off x="4618740" y="82307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1" name="object 461"/>
          <p:cNvSpPr txBox="1"/>
          <p:nvPr/>
        </p:nvSpPr>
        <p:spPr>
          <a:xfrm>
            <a:off x="4643124" y="8180420"/>
            <a:ext cx="15811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11111" sz="750" spc="-187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.</a:t>
            </a:r>
            <a:r>
              <a:rPr dirty="0" baseline="-11111" sz="750" spc="-187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.     </a:t>
            </a:r>
            <a:r>
              <a:rPr dirty="0" baseline="5555" sz="750" spc="-165">
                <a:latin typeface="Verdana"/>
                <a:cs typeface="Verdana"/>
              </a:rPr>
              <a:t> </a:t>
            </a:r>
            <a:r>
              <a:rPr dirty="0" baseline="-38888" sz="750" spc="-284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462" name="object 462"/>
          <p:cNvSpPr txBox="1"/>
          <p:nvPr/>
        </p:nvSpPr>
        <p:spPr>
          <a:xfrm>
            <a:off x="5014981" y="7381843"/>
            <a:ext cx="425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22222" sz="750" spc="-247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3" name="object 463"/>
          <p:cNvSpPr txBox="1"/>
          <p:nvPr/>
        </p:nvSpPr>
        <p:spPr>
          <a:xfrm>
            <a:off x="5129280" y="74123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4" name="object 464"/>
          <p:cNvSpPr txBox="1"/>
          <p:nvPr/>
        </p:nvSpPr>
        <p:spPr>
          <a:xfrm>
            <a:off x="4998218" y="7418420"/>
            <a:ext cx="243204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baseline="27777" sz="750" spc="-10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     </a:t>
            </a: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-157">
                <a:latin typeface="Verdana"/>
                <a:cs typeface="Verdana"/>
              </a:rPr>
              <a:t>. </a:t>
            </a:r>
            <a:r>
              <a:rPr dirty="0" baseline="-22222" sz="750" spc="-89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465" name="object 465"/>
          <p:cNvSpPr txBox="1"/>
          <p:nvPr/>
        </p:nvSpPr>
        <p:spPr>
          <a:xfrm>
            <a:off x="5165857" y="7480904"/>
            <a:ext cx="1320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6" name="object 466"/>
          <p:cNvSpPr txBox="1"/>
          <p:nvPr/>
        </p:nvSpPr>
        <p:spPr>
          <a:xfrm>
            <a:off x="5309109" y="75159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7" name="object 467"/>
          <p:cNvSpPr txBox="1"/>
          <p:nvPr/>
        </p:nvSpPr>
        <p:spPr>
          <a:xfrm>
            <a:off x="5365500" y="75494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8" name="object 468"/>
          <p:cNvSpPr txBox="1"/>
          <p:nvPr/>
        </p:nvSpPr>
        <p:spPr>
          <a:xfrm>
            <a:off x="5423409" y="75830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9" name="object 469"/>
          <p:cNvSpPr txBox="1"/>
          <p:nvPr/>
        </p:nvSpPr>
        <p:spPr>
          <a:xfrm>
            <a:off x="5479800" y="76150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0" name="object 470"/>
          <p:cNvSpPr txBox="1"/>
          <p:nvPr/>
        </p:nvSpPr>
        <p:spPr>
          <a:xfrm>
            <a:off x="5533140" y="76454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1" name="object 471"/>
          <p:cNvSpPr txBox="1"/>
          <p:nvPr/>
        </p:nvSpPr>
        <p:spPr>
          <a:xfrm>
            <a:off x="5589526" y="76790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2" name="object 472"/>
          <p:cNvSpPr txBox="1"/>
          <p:nvPr/>
        </p:nvSpPr>
        <p:spPr>
          <a:xfrm>
            <a:off x="5647440" y="77110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3" name="object 473"/>
          <p:cNvSpPr txBox="1"/>
          <p:nvPr/>
        </p:nvSpPr>
        <p:spPr>
          <a:xfrm>
            <a:off x="5703826" y="77445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4" name="object 474"/>
          <p:cNvSpPr txBox="1"/>
          <p:nvPr/>
        </p:nvSpPr>
        <p:spPr>
          <a:xfrm>
            <a:off x="5757166" y="77750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5" name="object 475"/>
          <p:cNvSpPr txBox="1"/>
          <p:nvPr/>
        </p:nvSpPr>
        <p:spPr>
          <a:xfrm>
            <a:off x="5869943" y="78405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6" name="object 476"/>
          <p:cNvSpPr txBox="1"/>
          <p:nvPr/>
        </p:nvSpPr>
        <p:spPr>
          <a:xfrm>
            <a:off x="5923283" y="78710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7" name="object 477"/>
          <p:cNvSpPr txBox="1"/>
          <p:nvPr/>
        </p:nvSpPr>
        <p:spPr>
          <a:xfrm>
            <a:off x="5984243" y="79061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8" name="object 478"/>
          <p:cNvSpPr txBox="1"/>
          <p:nvPr/>
        </p:nvSpPr>
        <p:spPr>
          <a:xfrm>
            <a:off x="5478277" y="8014304"/>
            <a:ext cx="20637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60">
                <a:latin typeface="Verdana"/>
                <a:cs typeface="Verdana"/>
              </a:rPr>
              <a:t>.</a:t>
            </a:r>
            <a:r>
              <a:rPr dirty="0" baseline="-11111" sz="750" spc="-60">
                <a:latin typeface="Verdana"/>
                <a:cs typeface="Verdana"/>
              </a:rPr>
              <a:t>..</a:t>
            </a:r>
            <a:r>
              <a:rPr dirty="0" baseline="-11111" sz="750" spc="-209">
                <a:latin typeface="Verdana"/>
                <a:cs typeface="Verdana"/>
              </a:rPr>
              <a:t> 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-5555" sz="750" spc="-209">
                <a:latin typeface="Verdana"/>
                <a:cs typeface="Verdana"/>
              </a:rPr>
              <a:t> 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...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79" name="object 479"/>
          <p:cNvSpPr txBox="1"/>
          <p:nvPr/>
        </p:nvSpPr>
        <p:spPr>
          <a:xfrm>
            <a:off x="5089658" y="8085934"/>
            <a:ext cx="2343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16666" sz="750" spc="-22">
                <a:latin typeface="Verdana"/>
                <a:cs typeface="Verdana"/>
              </a:rPr>
              <a:t>.</a:t>
            </a:r>
            <a:r>
              <a:rPr dirty="0" baseline="33333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..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95">
                <a:latin typeface="Verdana"/>
                <a:cs typeface="Verdana"/>
              </a:rPr>
              <a:t> 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16666" sz="750" spc="-44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480" name="object 480"/>
          <p:cNvSpPr txBox="1"/>
          <p:nvPr/>
        </p:nvSpPr>
        <p:spPr>
          <a:xfrm>
            <a:off x="5048507" y="8108794"/>
            <a:ext cx="16065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baseline="-16666" sz="750" spc="75">
                <a:latin typeface="Verdana"/>
                <a:cs typeface="Verdana"/>
              </a:rPr>
              <a:t>.</a:t>
            </a: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481" name="object 481"/>
          <p:cNvSpPr txBox="1"/>
          <p:nvPr/>
        </p:nvSpPr>
        <p:spPr>
          <a:xfrm>
            <a:off x="6023866" y="79381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2" name="object 482"/>
          <p:cNvSpPr txBox="1"/>
          <p:nvPr/>
        </p:nvSpPr>
        <p:spPr>
          <a:xfrm>
            <a:off x="5668777" y="7988399"/>
            <a:ext cx="32385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65">
                <a:latin typeface="Verdana"/>
                <a:cs typeface="Verdana"/>
              </a:rPr>
              <a:t> 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 </a:t>
            </a:r>
            <a:r>
              <a:rPr dirty="0" baseline="11111" sz="750" spc="15">
                <a:latin typeface="Verdana"/>
                <a:cs typeface="Verdana"/>
              </a:rPr>
              <a:t>..</a:t>
            </a:r>
            <a:r>
              <a:rPr dirty="0" baseline="11111" sz="750" spc="165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 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83" name="object 483"/>
          <p:cNvSpPr txBox="1"/>
          <p:nvPr/>
        </p:nvSpPr>
        <p:spPr>
          <a:xfrm>
            <a:off x="5825747" y="8029544"/>
            <a:ext cx="971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97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484" name="object 484"/>
          <p:cNvSpPr txBox="1"/>
          <p:nvPr/>
        </p:nvSpPr>
        <p:spPr>
          <a:xfrm>
            <a:off x="5086607" y="8049357"/>
            <a:ext cx="75819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69290" algn="l"/>
              </a:tabLst>
            </a:pPr>
            <a:r>
              <a:rPr dirty="0" baseline="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  </a:t>
            </a:r>
            <a:r>
              <a:rPr dirty="0" sz="500" spc="-70">
                <a:latin typeface="Verdana"/>
                <a:cs typeface="Verdana"/>
              </a:rPr>
              <a:t>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r>
              <a:rPr dirty="0" baseline="33333" sz="750">
                <a:latin typeface="Verdana"/>
                <a:cs typeface="Verdana"/>
              </a:rPr>
              <a:t>   </a:t>
            </a:r>
            <a:r>
              <a:rPr dirty="0" baseline="33333" sz="750" spc="-97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5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50">
                <a:latin typeface="Verdana"/>
                <a:cs typeface="Verdana"/>
              </a:rPr>
              <a:t> 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-5555" sz="750" spc="-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	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11111" sz="750" spc="-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85" name="object 485"/>
          <p:cNvSpPr txBox="1"/>
          <p:nvPr/>
        </p:nvSpPr>
        <p:spPr>
          <a:xfrm>
            <a:off x="5687064" y="8092027"/>
            <a:ext cx="984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486" name="object 486"/>
          <p:cNvSpPr txBox="1"/>
          <p:nvPr/>
        </p:nvSpPr>
        <p:spPr>
          <a:xfrm>
            <a:off x="5600198" y="8111841"/>
            <a:ext cx="10604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11111" sz="750" spc="3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87" name="object 487"/>
          <p:cNvSpPr txBox="1"/>
          <p:nvPr/>
        </p:nvSpPr>
        <p:spPr>
          <a:xfrm>
            <a:off x="5549903" y="8154515"/>
            <a:ext cx="971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97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488" name="object 488"/>
          <p:cNvSpPr txBox="1"/>
          <p:nvPr/>
        </p:nvSpPr>
        <p:spPr>
          <a:xfrm>
            <a:off x="5456940" y="8175847"/>
            <a:ext cx="110489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11111" sz="750" spc="9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89" name="object 489"/>
          <p:cNvSpPr txBox="1"/>
          <p:nvPr/>
        </p:nvSpPr>
        <p:spPr>
          <a:xfrm>
            <a:off x="5318257" y="8238335"/>
            <a:ext cx="15811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60">
                <a:latin typeface="Verdana"/>
                <a:cs typeface="Verdana"/>
              </a:rPr>
              <a:t>.</a:t>
            </a:r>
            <a:r>
              <a:rPr dirty="0" baseline="-11111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11111" sz="750" spc="-60">
                <a:latin typeface="Verdana"/>
                <a:cs typeface="Verdana"/>
              </a:rPr>
              <a:t>.</a:t>
            </a:r>
            <a:r>
              <a:rPr dirty="0" baseline="16666" sz="750" spc="-60">
                <a:latin typeface="Verdana"/>
                <a:cs typeface="Verdana"/>
              </a:rPr>
              <a:t>.</a:t>
            </a:r>
            <a:r>
              <a:rPr dirty="0" baseline="22222" sz="750" spc="-6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90" name="object 490"/>
          <p:cNvSpPr txBox="1"/>
          <p:nvPr/>
        </p:nvSpPr>
        <p:spPr>
          <a:xfrm>
            <a:off x="5039364" y="8285577"/>
            <a:ext cx="29781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67945">
              <a:lnSpc>
                <a:spcPts val="450"/>
              </a:lnSpc>
              <a:tabLst>
                <a:tab pos="233045" algn="l"/>
              </a:tabLst>
            </a:pPr>
            <a:r>
              <a:rPr dirty="0" baseline="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  <a:p>
            <a:pPr algn="ctr" marR="38100">
              <a:lnSpc>
                <a:spcPts val="45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5555" sz="750" spc="-30">
                <a:latin typeface="Verdana"/>
                <a:cs typeface="Verdana"/>
              </a:rPr>
              <a:t>.</a:t>
            </a:r>
            <a:r>
              <a:rPr dirty="0" baseline="22222" sz="750" spc="-30">
                <a:latin typeface="Verdana"/>
                <a:cs typeface="Verdana"/>
              </a:rPr>
              <a:t>.</a:t>
            </a:r>
            <a:r>
              <a:rPr dirty="0" baseline="27777" sz="750" spc="-30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491" name="object 491"/>
          <p:cNvSpPr txBox="1"/>
          <p:nvPr/>
        </p:nvSpPr>
        <p:spPr>
          <a:xfrm>
            <a:off x="4996689" y="8384638"/>
            <a:ext cx="110489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11111" sz="750" spc="9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92" name="object 492"/>
          <p:cNvSpPr txBox="1"/>
          <p:nvPr/>
        </p:nvSpPr>
        <p:spPr>
          <a:xfrm>
            <a:off x="4903727" y="8425784"/>
            <a:ext cx="11239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72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93" name="object 493"/>
          <p:cNvSpPr txBox="1"/>
          <p:nvPr/>
        </p:nvSpPr>
        <p:spPr>
          <a:xfrm>
            <a:off x="4665984" y="8468458"/>
            <a:ext cx="257175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385"/>
              </a:lnSpc>
              <a:tabLst>
                <a:tab pos="191770" algn="l"/>
              </a:tabLst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	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algn="ctr" marL="54610">
              <a:lnSpc>
                <a:spcPts val="385"/>
              </a:lnSpc>
            </a:pP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5555" sz="750" spc="-30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94" name="object 494"/>
          <p:cNvSpPr txBox="1"/>
          <p:nvPr/>
        </p:nvSpPr>
        <p:spPr>
          <a:xfrm>
            <a:off x="4483103" y="8489794"/>
            <a:ext cx="300990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7305">
              <a:lnSpc>
                <a:spcPts val="459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59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30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104">
                <a:latin typeface="Verdana"/>
                <a:cs typeface="Verdana"/>
              </a:rPr>
              <a:t> </a:t>
            </a: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5555" sz="750" spc="-30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95" name="object 495"/>
          <p:cNvSpPr txBox="1"/>
          <p:nvPr/>
        </p:nvSpPr>
        <p:spPr>
          <a:xfrm>
            <a:off x="4467864" y="8573615"/>
            <a:ext cx="22479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 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209">
                <a:latin typeface="Verdana"/>
                <a:cs typeface="Verdana"/>
              </a:rPr>
              <a:t> </a:t>
            </a: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5555" sz="750" spc="-30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96" name="object 496"/>
          <p:cNvSpPr txBox="1"/>
          <p:nvPr/>
        </p:nvSpPr>
        <p:spPr>
          <a:xfrm>
            <a:off x="4452623" y="8614761"/>
            <a:ext cx="1581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19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 </a:t>
            </a:r>
            <a:r>
              <a:rPr dirty="0" sz="500" spc="10">
                <a:latin typeface="Verdana"/>
                <a:cs typeface="Verdana"/>
              </a:rPr>
              <a:t>.</a:t>
            </a:r>
            <a:r>
              <a:rPr dirty="0" baseline="11111" sz="750" spc="15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97" name="object 497"/>
          <p:cNvSpPr txBox="1"/>
          <p:nvPr/>
        </p:nvSpPr>
        <p:spPr>
          <a:xfrm>
            <a:off x="4435861" y="8636098"/>
            <a:ext cx="11811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262">
                <a:latin typeface="Verdana"/>
                <a:cs typeface="Verdana"/>
              </a:rPr>
              <a:t>.</a:t>
            </a:r>
            <a:r>
              <a:rPr dirty="0" baseline="-11111" sz="750" spc="-284">
                <a:latin typeface="Verdana"/>
                <a:cs typeface="Verdana"/>
              </a:rPr>
              <a:t>.</a:t>
            </a: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baseline="-11111" sz="750" spc="-172">
                <a:latin typeface="Verdana"/>
                <a:cs typeface="Verdana"/>
              </a:rPr>
              <a:t>.</a:t>
            </a: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baseline="11111" sz="750" spc="-3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98" name="object 498"/>
          <p:cNvSpPr txBox="1"/>
          <p:nvPr/>
        </p:nvSpPr>
        <p:spPr>
          <a:xfrm>
            <a:off x="4416047" y="8669624"/>
            <a:ext cx="787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99" name="object 499"/>
          <p:cNvSpPr txBox="1"/>
          <p:nvPr/>
        </p:nvSpPr>
        <p:spPr>
          <a:xfrm>
            <a:off x="4544064" y="8179403"/>
            <a:ext cx="217170" cy="154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9841" sz="1050" spc="120" i="1">
                <a:latin typeface="Mathcad UniMath"/>
                <a:cs typeface="Mathcad UniMath"/>
              </a:rPr>
              <a:t>A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0" name="object 500"/>
          <p:cNvSpPr txBox="1"/>
          <p:nvPr/>
        </p:nvSpPr>
        <p:spPr>
          <a:xfrm>
            <a:off x="4978403" y="8153498"/>
            <a:ext cx="247015" cy="132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-11111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-11111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-5555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    </a:t>
            </a:r>
            <a:r>
              <a:rPr dirty="0" baseline="11111" sz="750" spc="-89">
                <a:latin typeface="Verdana"/>
                <a:cs typeface="Verdana"/>
              </a:rPr>
              <a:t> </a:t>
            </a:r>
            <a:r>
              <a:rPr dirty="0" baseline="16666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sz="700" spc="-40" i="1">
                <a:latin typeface="Mathcad UniMath"/>
                <a:cs typeface="Mathcad UniMath"/>
              </a:rPr>
              <a:t>B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501" name="object 501"/>
          <p:cNvSpPr txBox="1"/>
          <p:nvPr/>
        </p:nvSpPr>
        <p:spPr>
          <a:xfrm>
            <a:off x="4566923" y="7274146"/>
            <a:ext cx="55118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67">
                <a:latin typeface="Verdana"/>
                <a:cs typeface="Verdana"/>
              </a:rPr>
              <a:t>.</a:t>
            </a:r>
            <a:r>
              <a:rPr dirty="0" baseline="-44444" sz="750" spc="-67">
                <a:latin typeface="Verdana"/>
                <a:cs typeface="Verdana"/>
              </a:rPr>
              <a:t>.</a:t>
            </a:r>
            <a:r>
              <a:rPr dirty="0" baseline="-38888" sz="750" spc="-67">
                <a:latin typeface="Verdana"/>
                <a:cs typeface="Verdana"/>
              </a:rPr>
              <a:t>.</a:t>
            </a:r>
            <a:r>
              <a:rPr dirty="0" baseline="-33333" sz="750" spc="-67">
                <a:latin typeface="Verdana"/>
                <a:cs typeface="Verdana"/>
              </a:rPr>
              <a:t>.</a:t>
            </a:r>
            <a:r>
              <a:rPr dirty="0" baseline="-27777" sz="750" spc="-67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....</a:t>
            </a:r>
            <a:r>
              <a:rPr dirty="0" sz="500" spc="-45">
                <a:latin typeface="Verdana"/>
                <a:cs typeface="Verdana"/>
              </a:rPr>
              <a:t>...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..</a:t>
            </a:r>
            <a:r>
              <a:rPr dirty="0" baseline="-27777" sz="750" spc="-67">
                <a:latin typeface="Verdana"/>
                <a:cs typeface="Verdana"/>
              </a:rPr>
              <a:t>.</a:t>
            </a:r>
            <a:r>
              <a:rPr dirty="0" baseline="-33333" sz="750" spc="-67">
                <a:latin typeface="Verdana"/>
                <a:cs typeface="Verdana"/>
              </a:rPr>
              <a:t>.</a:t>
            </a:r>
            <a:r>
              <a:rPr dirty="0" baseline="-38888" sz="750" spc="-67">
                <a:latin typeface="Verdana"/>
                <a:cs typeface="Verdana"/>
              </a:rPr>
              <a:t>.</a:t>
            </a:r>
            <a:r>
              <a:rPr dirty="0" baseline="-7936" sz="1050" spc="-67" i="1">
                <a:latin typeface="Mathcad UniMath"/>
                <a:cs typeface="Mathcad UniMath"/>
              </a:rPr>
              <a:t>C</a:t>
            </a:r>
            <a:endParaRPr baseline="-7936" sz="1050">
              <a:latin typeface="Mathcad UniMath"/>
              <a:cs typeface="Mathcad UniMath"/>
            </a:endParaRPr>
          </a:p>
        </p:txBody>
      </p:sp>
      <p:sp>
        <p:nvSpPr>
          <p:cNvPr id="502" name="object 502"/>
          <p:cNvSpPr txBox="1"/>
          <p:nvPr/>
        </p:nvSpPr>
        <p:spPr>
          <a:xfrm>
            <a:off x="5082037" y="8343487"/>
            <a:ext cx="12255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55"/>
              </a:lnSpc>
            </a:pP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38888" sz="750" spc="-262">
                <a:latin typeface="Verdana"/>
                <a:cs typeface="Verdana"/>
              </a:rPr>
              <a:t>.</a:t>
            </a:r>
            <a:r>
              <a:rPr dirty="0" baseline="22222" sz="750" spc="-30">
                <a:latin typeface="Verdana"/>
                <a:cs typeface="Verdana"/>
              </a:rPr>
              <a:t>.</a:t>
            </a:r>
            <a:r>
              <a:rPr dirty="0" sz="500" spc="-34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32384">
              <a:lnSpc>
                <a:spcPts val="295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8415">
              <a:lnSpc>
                <a:spcPts val="780"/>
              </a:lnSpc>
            </a:pPr>
            <a:r>
              <a:rPr dirty="0" sz="700" spc="15" i="1">
                <a:latin typeface="Mathcad UniMath"/>
                <a:cs typeface="Mathcad UniMath"/>
              </a:rPr>
              <a:t>P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503" name="object 503"/>
          <p:cNvSpPr txBox="1"/>
          <p:nvPr/>
        </p:nvSpPr>
        <p:spPr>
          <a:xfrm>
            <a:off x="4387090" y="8737187"/>
            <a:ext cx="10541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60" i="1">
                <a:latin typeface="Mathcad UniMath"/>
                <a:cs typeface="Mathcad UniMath"/>
              </a:rPr>
              <a:t>Q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504" name="object 504"/>
          <p:cNvSpPr txBox="1"/>
          <p:nvPr/>
        </p:nvSpPr>
        <p:spPr>
          <a:xfrm>
            <a:off x="5828792" y="7944707"/>
            <a:ext cx="31813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...</a:t>
            </a:r>
            <a:r>
              <a:rPr dirty="0" baseline="11111" sz="750" spc="-187">
                <a:latin typeface="Verdana"/>
                <a:cs typeface="Verdana"/>
              </a:rPr>
              <a:t> </a:t>
            </a:r>
            <a:r>
              <a:rPr dirty="0" baseline="16666" sz="750" spc="-37">
                <a:latin typeface="Verdana"/>
                <a:cs typeface="Verdana"/>
              </a:rPr>
              <a:t>.</a:t>
            </a:r>
            <a:r>
              <a:rPr dirty="0" baseline="5555" sz="750" spc="-37">
                <a:latin typeface="Verdana"/>
                <a:cs typeface="Verdana"/>
              </a:rPr>
              <a:t>.</a:t>
            </a:r>
            <a:r>
              <a:rPr dirty="0" baseline="27777" sz="750" spc="-37">
                <a:latin typeface="Verdana"/>
                <a:cs typeface="Verdana"/>
              </a:rPr>
              <a:t>.</a:t>
            </a:r>
            <a:r>
              <a:rPr dirty="0" baseline="22222" sz="750" spc="-37">
                <a:latin typeface="Verdana"/>
                <a:cs typeface="Verdana"/>
              </a:rPr>
              <a:t>.</a:t>
            </a:r>
            <a:r>
              <a:rPr dirty="0" baseline="22222" sz="750" spc="-187">
                <a:latin typeface="Verdana"/>
                <a:cs typeface="Verdana"/>
              </a:rPr>
              <a:t> </a:t>
            </a:r>
            <a:r>
              <a:rPr dirty="0" baseline="3968" sz="1050" spc="97" i="1">
                <a:latin typeface="Mathcad UniMath"/>
                <a:cs typeface="Mathcad UniMath"/>
              </a:rPr>
              <a:t>R</a:t>
            </a:r>
            <a:endParaRPr baseline="3968" sz="1050">
              <a:latin typeface="Mathcad UniMath"/>
              <a:cs typeface="Mathcad UniMath"/>
            </a:endParaRPr>
          </a:p>
        </p:txBody>
      </p:sp>
      <p:sp>
        <p:nvSpPr>
          <p:cNvPr id="505" name="object 505"/>
          <p:cNvSpPr txBox="1"/>
          <p:nvPr/>
        </p:nvSpPr>
        <p:spPr>
          <a:xfrm>
            <a:off x="4976879" y="8798147"/>
            <a:ext cx="61150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2.24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55" y="762000"/>
            <a:ext cx="5059680" cy="1671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tabLst>
                <a:tab pos="3747770" algn="l"/>
              </a:tabLst>
            </a:pPr>
            <a:r>
              <a:rPr dirty="0" sz="1000">
                <a:latin typeface="Times New Roman"/>
                <a:cs typeface="Times New Roman"/>
              </a:rPr>
              <a:t>68	</a:t>
            </a:r>
            <a:r>
              <a:rPr dirty="0" sz="1000" spc="-5">
                <a:latin typeface="Times New Roman"/>
                <a:cs typeface="Times New Roman"/>
              </a:rPr>
              <a:t>CHAPTER </a:t>
            </a:r>
            <a:r>
              <a:rPr dirty="0" sz="1000">
                <a:latin typeface="Times New Roman"/>
                <a:cs typeface="Times New Roman"/>
              </a:rPr>
              <a:t>7.</a:t>
            </a:r>
            <a:r>
              <a:rPr dirty="0" sz="1000" spc="2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5715">
              <a:lnSpc>
                <a:spcPct val="119000"/>
              </a:lnSpc>
            </a:pPr>
            <a:r>
              <a:rPr dirty="0" sz="1000" spc="-5" b="1">
                <a:latin typeface="Times New Roman"/>
                <a:cs typeface="Times New Roman"/>
              </a:rPr>
              <a:t>2nd</a:t>
            </a:r>
            <a:r>
              <a:rPr dirty="0" sz="1000" spc="-20" b="1">
                <a:latin typeface="Times New Roman"/>
                <a:cs typeface="Times New Roman"/>
              </a:rPr>
              <a:t> </a:t>
            </a:r>
            <a:r>
              <a:rPr dirty="0" sz="1000" spc="-5" b="1">
                <a:latin typeface="Times New Roman"/>
                <a:cs typeface="Times New Roman"/>
              </a:rPr>
              <a:t>solution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Alternatively,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result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can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proved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applying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Pascal’s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degenerate  ‘hexagon’</a:t>
            </a:r>
            <a:r>
              <a:rPr dirty="0" sz="1000" spc="-105">
                <a:latin typeface="Times New Roman"/>
                <a:cs typeface="Times New Roman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AABBCC</a:t>
            </a:r>
            <a:r>
              <a:rPr dirty="0" sz="1000" spc="5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700"/>
              </a:lnSpc>
            </a:pPr>
            <a:r>
              <a:rPr dirty="0" sz="1000" spc="-5" b="1">
                <a:latin typeface="Times New Roman"/>
                <a:cs typeface="Times New Roman"/>
              </a:rPr>
              <a:t>Example </a:t>
            </a:r>
            <a:r>
              <a:rPr dirty="0" sz="1000" b="1">
                <a:latin typeface="Times New Roman"/>
                <a:cs typeface="Times New Roman"/>
              </a:rPr>
              <a:t>7.3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35" b="0" i="1">
                <a:latin typeface="Bookman Old Style"/>
                <a:cs typeface="Bookman Old Style"/>
              </a:rPr>
              <a:t>ABC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 spc="-5">
                <a:latin typeface="Times New Roman"/>
                <a:cs typeface="Times New Roman"/>
              </a:rPr>
              <a:t>triangle and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-5">
                <a:latin typeface="Times New Roman"/>
                <a:cs typeface="Times New Roman"/>
              </a:rPr>
              <a:t>in its </a:t>
            </a:r>
            <a:r>
              <a:rPr dirty="0" sz="1000" spc="-10">
                <a:latin typeface="Times New Roman"/>
                <a:cs typeface="Times New Roman"/>
              </a:rPr>
              <a:t>interior.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10" b="0" i="1">
                <a:latin typeface="Bookman Old Style"/>
                <a:cs typeface="Bookman Old Style"/>
              </a:rPr>
              <a:t>P</a:t>
            </a:r>
            <a:r>
              <a:rPr dirty="0" baseline="-11904" sz="1050" spc="15">
                <a:latin typeface="Verdana"/>
                <a:cs typeface="Verdana"/>
              </a:rPr>
              <a:t>1</a:t>
            </a:r>
            <a:r>
              <a:rPr dirty="0" sz="1000" spc="10">
                <a:latin typeface="Times New Roman"/>
                <a:cs typeface="Times New Roman"/>
              </a:rPr>
              <a:t>, </a:t>
            </a:r>
            <a:r>
              <a:rPr dirty="0" sz="1000" spc="-10" b="0" i="1">
                <a:latin typeface="Bookman Old Style"/>
                <a:cs typeface="Bookman Old Style"/>
              </a:rPr>
              <a:t>P</a:t>
            </a:r>
            <a:r>
              <a:rPr dirty="0" baseline="-11904" sz="1050" spc="-15">
                <a:latin typeface="Verdana"/>
                <a:cs typeface="Verdana"/>
              </a:rPr>
              <a:t>2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the feet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 perpendiculars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from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5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sides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15" b="0" i="1">
                <a:latin typeface="Bookman Old Style"/>
                <a:cs typeface="Bookman Old Style"/>
              </a:rPr>
              <a:t>AC</a:t>
            </a:r>
            <a:r>
              <a:rPr dirty="0" sz="1000" spc="-1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BC</a:t>
            </a:r>
            <a:r>
              <a:rPr dirty="0" sz="1000" spc="45">
                <a:latin typeface="Times New Roman"/>
                <a:cs typeface="Times New Roman"/>
              </a:rPr>
              <a:t>.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Draw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AP</a:t>
            </a:r>
            <a:r>
              <a:rPr dirty="0" sz="1000" spc="5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BP</a:t>
            </a:r>
            <a:r>
              <a:rPr dirty="0" sz="1000" spc="5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from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>
                <a:latin typeface="Times New Roman"/>
                <a:cs typeface="Times New Roman"/>
              </a:rPr>
              <a:t>drop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perpendiculars  to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AP</a:t>
            </a:r>
            <a:r>
              <a:rPr dirty="0" sz="1000" spc="7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BP</a:t>
            </a:r>
            <a:r>
              <a:rPr dirty="0" sz="1000" spc="-16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 spc="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Let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20" b="0" i="1">
                <a:latin typeface="Bookman Old Style"/>
                <a:cs typeface="Bookman Old Style"/>
              </a:rPr>
              <a:t>Q</a:t>
            </a:r>
            <a:r>
              <a:rPr dirty="0" baseline="-11904" sz="1050" spc="-30">
                <a:latin typeface="Verdana"/>
                <a:cs typeface="Verdana"/>
              </a:rPr>
              <a:t>1</a:t>
            </a:r>
            <a:r>
              <a:rPr dirty="0" baseline="-11904" sz="1050" spc="30">
                <a:latin typeface="Verdana"/>
                <a:cs typeface="Verdan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20" b="0" i="1">
                <a:latin typeface="Bookman Old Style"/>
                <a:cs typeface="Bookman Old Style"/>
              </a:rPr>
              <a:t>Q</a:t>
            </a:r>
            <a:r>
              <a:rPr dirty="0" baseline="-11904" sz="1050" spc="-30">
                <a:latin typeface="Verdana"/>
                <a:cs typeface="Verdana"/>
              </a:rPr>
              <a:t>2</a:t>
            </a:r>
            <a:r>
              <a:rPr dirty="0" baseline="-11904" sz="1050" spc="44">
                <a:latin typeface="Verdana"/>
                <a:cs typeface="Verdana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feet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these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perpendiculars.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Prove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lines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 b="0" i="1">
                <a:latin typeface="Bookman Old Style"/>
                <a:cs typeface="Bookman Old Style"/>
              </a:rPr>
              <a:t>Q</a:t>
            </a:r>
            <a:r>
              <a:rPr dirty="0" baseline="-11904" sz="1050" spc="-7">
                <a:latin typeface="Verdana"/>
                <a:cs typeface="Verdana"/>
              </a:rPr>
              <a:t>1</a:t>
            </a:r>
            <a:r>
              <a:rPr dirty="0" sz="1000" spc="-5" b="0" i="1">
                <a:latin typeface="Bookman Old Style"/>
                <a:cs typeface="Bookman Old Style"/>
              </a:rPr>
              <a:t>P</a:t>
            </a:r>
            <a:r>
              <a:rPr dirty="0" baseline="-11904" sz="1050" spc="-7">
                <a:latin typeface="Verdana"/>
                <a:cs typeface="Verdana"/>
              </a:rPr>
              <a:t>2</a:t>
            </a:r>
            <a:r>
              <a:rPr dirty="0" baseline="-11904" sz="1050" spc="-284">
                <a:latin typeface="Verdana"/>
                <a:cs typeface="Verdan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,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 b="0" i="1">
                <a:latin typeface="Bookman Old Style"/>
                <a:cs typeface="Bookman Old Style"/>
              </a:rPr>
              <a:t>Q</a:t>
            </a:r>
            <a:r>
              <a:rPr dirty="0" baseline="-11904" sz="1050" spc="-7">
                <a:latin typeface="Verdana"/>
                <a:cs typeface="Verdana"/>
              </a:rPr>
              <a:t>2</a:t>
            </a:r>
            <a:r>
              <a:rPr dirty="0" sz="1000" spc="-5" b="0" i="1">
                <a:latin typeface="Bookman Old Style"/>
                <a:cs typeface="Bookman Old Style"/>
              </a:rPr>
              <a:t>P</a:t>
            </a:r>
            <a:r>
              <a:rPr dirty="0" baseline="-11904" sz="1050" spc="-7">
                <a:latin typeface="Verdana"/>
                <a:cs typeface="Verdana"/>
              </a:rPr>
              <a:t>1 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concurrent.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27802" y="2955036"/>
            <a:ext cx="128016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03885" algn="l"/>
                <a:tab pos="1216025" algn="l"/>
              </a:tabLst>
            </a:pPr>
            <a:r>
              <a:rPr dirty="0" sz="700" spc="-50">
                <a:latin typeface="Verdana"/>
                <a:cs typeface="Verdana"/>
              </a:rPr>
              <a:t>1</a:t>
            </a:r>
            <a:r>
              <a:rPr dirty="0" sz="700" spc="-50">
                <a:latin typeface="Verdana"/>
                <a:cs typeface="Verdana"/>
              </a:rPr>
              <a:t>	</a:t>
            </a:r>
            <a:r>
              <a:rPr dirty="0" sz="700" spc="-50">
                <a:latin typeface="Verdana"/>
                <a:cs typeface="Verdana"/>
              </a:rPr>
              <a:t>2</a:t>
            </a:r>
            <a:r>
              <a:rPr dirty="0" sz="700" spc="-50">
                <a:latin typeface="Verdana"/>
                <a:cs typeface="Verdana"/>
              </a:rPr>
              <a:t>	</a:t>
            </a:r>
            <a:r>
              <a:rPr dirty="0" sz="700" spc="-50">
                <a:latin typeface="Verdana"/>
                <a:cs typeface="Verdana"/>
              </a:rPr>
              <a:t>2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7455" y="2898646"/>
            <a:ext cx="267716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92580" algn="l"/>
                <a:tab pos="2185670" algn="l"/>
              </a:tabLst>
            </a:pPr>
            <a:r>
              <a:rPr dirty="0" sz="1000" spc="-5" b="1">
                <a:latin typeface="Times New Roman"/>
                <a:cs typeface="Times New Roman"/>
              </a:rPr>
              <a:t>Solution</a:t>
            </a:r>
            <a:r>
              <a:rPr dirty="0" sz="1000" spc="-5">
                <a:latin typeface="Times New Roman"/>
                <a:cs typeface="Times New Roman"/>
              </a:rPr>
              <a:t>.    Since    </a:t>
            </a:r>
            <a:r>
              <a:rPr dirty="0" sz="1000" spc="5">
                <a:latin typeface="Lucida Sans Unicode"/>
                <a:cs typeface="Lucida Sans Unicode"/>
              </a:rPr>
              <a:t>∠</a:t>
            </a:r>
            <a:r>
              <a:rPr dirty="0" sz="1000" spc="5" b="0" i="1">
                <a:latin typeface="Bookman Old Style"/>
                <a:cs typeface="Bookman Old Style"/>
              </a:rPr>
              <a:t>CP</a:t>
            </a:r>
            <a:r>
              <a:rPr dirty="0" sz="1000" spc="-30" b="0" i="1">
                <a:latin typeface="Bookman Old Style"/>
                <a:cs typeface="Bookman Old Style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-16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,	</a:t>
            </a:r>
            <a:r>
              <a:rPr dirty="0" sz="1000" spc="5">
                <a:latin typeface="Lucida Sans Unicode"/>
                <a:cs typeface="Lucida Sans Unicode"/>
              </a:rPr>
              <a:t>∠</a:t>
            </a:r>
            <a:r>
              <a:rPr dirty="0" sz="1000" spc="5" b="0" i="1">
                <a:latin typeface="Bookman Old Style"/>
                <a:cs typeface="Bookman Old Style"/>
              </a:rPr>
              <a:t>CP</a:t>
            </a:r>
            <a:r>
              <a:rPr dirty="0" sz="1000" spc="150" b="0" i="1">
                <a:latin typeface="Bookman Old Style"/>
                <a:cs typeface="Bookman Old Style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-16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,	</a:t>
            </a:r>
            <a:r>
              <a:rPr dirty="0" sz="1000" spc="-5">
                <a:latin typeface="Lucida Sans Unicode"/>
                <a:cs typeface="Lucida Sans Unicode"/>
              </a:rPr>
              <a:t>∠</a:t>
            </a:r>
            <a:r>
              <a:rPr dirty="0" sz="1000" spc="-5" b="0" i="1">
                <a:latin typeface="Bookman Old Style"/>
                <a:cs typeface="Bookman Old Style"/>
              </a:rPr>
              <a:t>CQ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-10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58541" y="3136393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0">
                <a:latin typeface="Verdana"/>
                <a:cs typeface="Verdana"/>
              </a:rPr>
              <a:t>1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67458" y="3080003"/>
            <a:ext cx="267906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Lucida Sans Unicode"/>
                <a:cs typeface="Lucida Sans Unicode"/>
              </a:rPr>
              <a:t>∠</a:t>
            </a:r>
            <a:r>
              <a:rPr dirty="0" sz="1000" spc="-5" b="0" i="1">
                <a:latin typeface="Bookman Old Style"/>
                <a:cs typeface="Bookman Old Style"/>
              </a:rPr>
              <a:t>CQ 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are all right angles, </a:t>
            </a:r>
            <a:r>
              <a:rPr dirty="0" sz="1000">
                <a:latin typeface="Times New Roman"/>
                <a:cs typeface="Times New Roman"/>
              </a:rPr>
              <a:t>one </a:t>
            </a:r>
            <a:r>
              <a:rPr dirty="0" sz="1000" spc="-5">
                <a:latin typeface="Times New Roman"/>
                <a:cs typeface="Times New Roman"/>
              </a:rPr>
              <a:t>sees that the</a:t>
            </a:r>
            <a:r>
              <a:rPr dirty="0" sz="1000" spc="-1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15872" y="3319274"/>
            <a:ext cx="81978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5740" algn="l"/>
                <a:tab pos="541020" algn="l"/>
                <a:tab pos="756285" algn="l"/>
              </a:tabLst>
            </a:pPr>
            <a:r>
              <a:rPr dirty="0" sz="700" spc="-50">
                <a:latin typeface="Verdana"/>
                <a:cs typeface="Verdana"/>
              </a:rPr>
              <a:t>1</a:t>
            </a:r>
            <a:r>
              <a:rPr dirty="0" sz="700" spc="-50">
                <a:latin typeface="Verdana"/>
                <a:cs typeface="Verdana"/>
              </a:rPr>
              <a:t>	</a:t>
            </a:r>
            <a:r>
              <a:rPr dirty="0" sz="700" spc="-50">
                <a:latin typeface="Verdana"/>
                <a:cs typeface="Verdana"/>
              </a:rPr>
              <a:t>1</a:t>
            </a:r>
            <a:r>
              <a:rPr dirty="0" sz="700" spc="-50">
                <a:latin typeface="Verdana"/>
                <a:cs typeface="Verdana"/>
              </a:rPr>
              <a:t>	</a:t>
            </a:r>
            <a:r>
              <a:rPr dirty="0" sz="700" spc="-50">
                <a:latin typeface="Verdana"/>
                <a:cs typeface="Verdana"/>
              </a:rPr>
              <a:t>2</a:t>
            </a:r>
            <a:r>
              <a:rPr dirty="0" sz="700" spc="-50">
                <a:latin typeface="Verdana"/>
                <a:cs typeface="Verdana"/>
              </a:rPr>
              <a:t>	</a:t>
            </a:r>
            <a:r>
              <a:rPr dirty="0" sz="700" spc="-50">
                <a:latin typeface="Verdana"/>
                <a:cs typeface="Verdana"/>
              </a:rPr>
              <a:t>2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67457" y="3262883"/>
            <a:ext cx="267843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5" b="0" i="1">
                <a:latin typeface="Bookman Old Style"/>
                <a:cs typeface="Bookman Old Style"/>
              </a:rPr>
              <a:t>C, </a:t>
            </a:r>
            <a:r>
              <a:rPr dirty="0" sz="1000" spc="5" b="0" i="1">
                <a:latin typeface="Bookman Old Style"/>
                <a:cs typeface="Bookman Old Style"/>
              </a:rPr>
              <a:t>Q </a:t>
            </a:r>
            <a:r>
              <a:rPr dirty="0" sz="1000" spc="-25" b="0" i="1">
                <a:latin typeface="Bookman Old Style"/>
                <a:cs typeface="Bookman Old Style"/>
              </a:rPr>
              <a:t>,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25" b="0" i="1">
                <a:latin typeface="Bookman Old Style"/>
                <a:cs typeface="Bookman Old Style"/>
              </a:rPr>
              <a:t>, </a:t>
            </a:r>
            <a:r>
              <a:rPr dirty="0" sz="1000" spc="15" b="0" i="1">
                <a:latin typeface="Bookman Old Style"/>
                <a:cs typeface="Bookman Old Style"/>
              </a:rPr>
              <a:t>P,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25" b="0" i="1">
                <a:latin typeface="Bookman Old Style"/>
                <a:cs typeface="Bookman Old Style"/>
              </a:rPr>
              <a:t>, </a:t>
            </a:r>
            <a:r>
              <a:rPr dirty="0" sz="1000" spc="5" b="0" i="1">
                <a:latin typeface="Bookman Old Style"/>
                <a:cs typeface="Bookman Old Style"/>
              </a:rPr>
              <a:t>Q </a:t>
            </a:r>
            <a:r>
              <a:rPr dirty="0" sz="1000" spc="30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lie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a circle with </a:t>
            </a:r>
            <a:r>
              <a:rPr dirty="0" sz="1000" spc="45" b="0" i="1">
                <a:latin typeface="Bookman Old Style"/>
                <a:cs typeface="Bookman Old Style"/>
              </a:rPr>
              <a:t>CP </a:t>
            </a:r>
            <a:r>
              <a:rPr dirty="0" sz="1000" spc="-5">
                <a:latin typeface="Times New Roman"/>
                <a:cs typeface="Times New Roman"/>
              </a:rPr>
              <a:t>as 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di-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67453" y="3444240"/>
            <a:ext cx="2678430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5">
                <a:latin typeface="Times New Roman"/>
                <a:cs typeface="Times New Roman"/>
              </a:rPr>
              <a:t>ameter.  </a:t>
            </a:r>
            <a:r>
              <a:rPr dirty="0" sz="1000" spc="10" b="0" i="1">
                <a:latin typeface="Bookman Old Style"/>
                <a:cs typeface="Bookman Old Style"/>
              </a:rPr>
              <a:t>CP</a:t>
            </a:r>
            <a:r>
              <a:rPr dirty="0" baseline="-11904" sz="1050" spc="15">
                <a:latin typeface="Verdana"/>
                <a:cs typeface="Verdana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0" b="0" i="1">
                <a:latin typeface="Bookman Old Style"/>
                <a:cs typeface="Bookman Old Style"/>
              </a:rPr>
              <a:t>Q</a:t>
            </a:r>
            <a:r>
              <a:rPr dirty="0" baseline="-11904" sz="1050" spc="15">
                <a:latin typeface="Verdana"/>
                <a:cs typeface="Verdana"/>
              </a:rPr>
              <a:t>1</a:t>
            </a:r>
            <a:r>
              <a:rPr dirty="0" sz="1000" spc="10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intersect at </a:t>
            </a:r>
            <a:r>
              <a:rPr dirty="0" sz="1000" spc="45" b="0" i="1">
                <a:latin typeface="Bookman Old Style"/>
                <a:cs typeface="Bookman Old Style"/>
              </a:rPr>
              <a:t>A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5" b="0" i="1">
                <a:latin typeface="Bookman Old Style"/>
                <a:cs typeface="Bookman Old Style"/>
              </a:rPr>
              <a:t>Q</a:t>
            </a:r>
            <a:r>
              <a:rPr dirty="0" baseline="-11904" sz="1050" spc="22">
                <a:latin typeface="Verdana"/>
                <a:cs typeface="Verdana"/>
              </a:rPr>
              <a:t>2</a:t>
            </a:r>
            <a:r>
              <a:rPr dirty="0" sz="1000" spc="15" b="0" i="1">
                <a:latin typeface="Bookman Old Style"/>
                <a:cs typeface="Bookman Old Style"/>
              </a:rPr>
              <a:t>P </a:t>
            </a:r>
            <a:r>
              <a:rPr dirty="0" sz="1000" spc="26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47287" y="3683506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0">
                <a:latin typeface="Verdana"/>
                <a:cs typeface="Verdana"/>
              </a:rPr>
              <a:t>2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67452" y="3627120"/>
            <a:ext cx="267970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 b="0" i="1">
                <a:latin typeface="Bookman Old Style"/>
                <a:cs typeface="Bookman Old Style"/>
              </a:rPr>
              <a:t>CP  </a:t>
            </a:r>
            <a:r>
              <a:rPr dirty="0" sz="1000" spc="-5">
                <a:latin typeface="Times New Roman"/>
                <a:cs typeface="Times New Roman"/>
              </a:rPr>
              <a:t>intersect at 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sz="1000" spc="35">
                <a:latin typeface="Times New Roman"/>
                <a:cs typeface="Times New Roman"/>
              </a:rPr>
              <a:t>.  </a:t>
            </a:r>
            <a:r>
              <a:rPr dirty="0" sz="1000" spc="-5">
                <a:latin typeface="Times New Roman"/>
                <a:cs typeface="Times New Roman"/>
              </a:rPr>
              <a:t>If we apply </a:t>
            </a:r>
            <a:r>
              <a:rPr dirty="0" sz="1000" spc="-15">
                <a:latin typeface="Times New Roman"/>
                <a:cs typeface="Times New Roman"/>
              </a:rPr>
              <a:t>Pascal’s   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67453" y="3808477"/>
            <a:ext cx="267779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to the crossed hexagon </a:t>
            </a:r>
            <a:r>
              <a:rPr dirty="0" sz="1000" spc="10" b="0" i="1">
                <a:latin typeface="Bookman Old Style"/>
                <a:cs typeface="Bookman Old Style"/>
              </a:rPr>
              <a:t>CP</a:t>
            </a:r>
            <a:r>
              <a:rPr dirty="0" baseline="-11904" sz="1050" spc="15">
                <a:latin typeface="Verdana"/>
                <a:cs typeface="Verdana"/>
              </a:rPr>
              <a:t>1 </a:t>
            </a:r>
            <a:r>
              <a:rPr dirty="0" sz="1000" spc="25" b="0" i="1">
                <a:latin typeface="Bookman Old Style"/>
                <a:cs typeface="Bookman Old Style"/>
              </a:rPr>
              <a:t>Q</a:t>
            </a:r>
            <a:r>
              <a:rPr dirty="0" baseline="-11904" sz="1050" spc="37">
                <a:latin typeface="Verdana"/>
                <a:cs typeface="Verdana"/>
              </a:rPr>
              <a:t>2</a:t>
            </a:r>
            <a:r>
              <a:rPr dirty="0" sz="1000" spc="25" b="0" i="1">
                <a:latin typeface="Bookman Old Style"/>
                <a:cs typeface="Bookman Old Style"/>
              </a:rPr>
              <a:t>PQ</a:t>
            </a:r>
            <a:r>
              <a:rPr dirty="0" baseline="-11904" sz="1050" spc="37">
                <a:latin typeface="Verdana"/>
                <a:cs typeface="Verdana"/>
              </a:rPr>
              <a:t>1</a:t>
            </a:r>
            <a:r>
              <a:rPr dirty="0" sz="1000" spc="25" b="0" i="1">
                <a:latin typeface="Bookman Old Style"/>
                <a:cs typeface="Bookman Old Style"/>
              </a:rPr>
              <a:t>P</a:t>
            </a:r>
            <a:r>
              <a:rPr dirty="0" baseline="-11904" sz="1050" spc="37">
                <a:latin typeface="Verdana"/>
                <a:cs typeface="Verdana"/>
              </a:rPr>
              <a:t>2</a:t>
            </a:r>
            <a:r>
              <a:rPr dirty="0" sz="1000" spc="2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we see</a:t>
            </a:r>
            <a:r>
              <a:rPr dirty="0" sz="1000" spc="17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16677" y="4047743"/>
            <a:ext cx="23431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0">
                <a:latin typeface="Verdana"/>
                <a:cs typeface="Verdana"/>
              </a:rPr>
              <a:t>1  </a:t>
            </a:r>
            <a:r>
              <a:rPr dirty="0" sz="700" spc="110">
                <a:latin typeface="Verdana"/>
                <a:cs typeface="Verdana"/>
              </a:rPr>
              <a:t> </a:t>
            </a:r>
            <a:r>
              <a:rPr dirty="0" sz="700" spc="-50">
                <a:latin typeface="Verdana"/>
                <a:cs typeface="Verdana"/>
              </a:rPr>
              <a:t>2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67454" y="3991357"/>
            <a:ext cx="267716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5" b="0" i="1">
                <a:latin typeface="Bookman Old Style"/>
                <a:cs typeface="Bookman Old Style"/>
              </a:rPr>
              <a:t>Q </a:t>
            </a:r>
            <a:r>
              <a:rPr dirty="0" sz="1000" spc="30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5" b="0" i="1">
                <a:latin typeface="Bookman Old Style"/>
                <a:cs typeface="Bookman Old Style"/>
              </a:rPr>
              <a:t>Q </a:t>
            </a:r>
            <a:r>
              <a:rPr dirty="0" sz="1000" spc="30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intersect at a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120" b="0" i="1">
                <a:latin typeface="Bookman Old Style"/>
                <a:cs typeface="Bookman Old Style"/>
              </a:rPr>
              <a:t>X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the  </a:t>
            </a:r>
            <a:r>
              <a:rPr dirty="0" sz="1000" spc="229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line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67448" y="4047743"/>
            <a:ext cx="315595" cy="296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3345">
              <a:lnSpc>
                <a:spcPct val="100000"/>
              </a:lnSpc>
            </a:pPr>
            <a:r>
              <a:rPr dirty="0" sz="700" spc="-50">
                <a:latin typeface="Verdana"/>
                <a:cs typeface="Verdana"/>
              </a:rPr>
              <a:t>2  </a:t>
            </a:r>
            <a:r>
              <a:rPr dirty="0" sz="700" spc="110">
                <a:latin typeface="Verdana"/>
                <a:cs typeface="Verdana"/>
              </a:rPr>
              <a:t> </a:t>
            </a:r>
            <a:r>
              <a:rPr dirty="0" sz="700" spc="-50">
                <a:latin typeface="Verdana"/>
                <a:cs typeface="Verdana"/>
              </a:rPr>
              <a:t>1</a:t>
            </a:r>
            <a:endParaRPr sz="7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000" spc="40" b="0" i="1">
                <a:latin typeface="Bookman Old Style"/>
                <a:cs typeface="Bookman Old Style"/>
              </a:rPr>
              <a:t>AB</a:t>
            </a:r>
            <a:r>
              <a:rPr dirty="0" sz="1000" spc="4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66880" y="4188967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54686" y="4155441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21160" y="4054858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99823" y="3987801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764769" y="3887218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744960" y="3824735"/>
            <a:ext cx="590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732766" y="3791204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711429" y="3722624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699240" y="3689098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688569" y="3655567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536169" y="31998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476731" y="3021584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453871" y="2954527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432539" y="2885947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58802" y="2818895"/>
            <a:ext cx="2095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    </a:t>
            </a:r>
            <a:r>
              <a:rPr dirty="0" sz="500" spc="-25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22222" sz="750" spc="-8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240511" y="2855467"/>
            <a:ext cx="61594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225271" y="288594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158219" y="3018538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142979" y="3049018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127739" y="308102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110971" y="3113024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095731" y="314502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077445" y="318008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867131" y="360222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848845" y="3638804"/>
            <a:ext cx="61594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833605" y="366928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816842" y="3701287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801602" y="373329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784839" y="3765298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766548" y="3800347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751308" y="383235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736068" y="3864358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719305" y="3896361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701019" y="3932938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685779" y="3963418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670539" y="399542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653771" y="4027424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638531" y="405942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620245" y="4096004"/>
            <a:ext cx="61594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327384" y="2586230"/>
            <a:ext cx="984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5" i="1">
                <a:latin typeface="Mathcad UniMath"/>
                <a:cs typeface="Mathcad UniMath"/>
              </a:rPr>
              <a:t>C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453873" y="34985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181081" y="2794506"/>
            <a:ext cx="27686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  </a:t>
            </a:r>
            <a:r>
              <a:rPr dirty="0" baseline="5555" sz="750" spc="127">
                <a:latin typeface="Verdana"/>
                <a:cs typeface="Verdana"/>
              </a:rPr>
              <a:t> 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127741" y="28402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095733" y="28661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037824" y="2917955"/>
            <a:ext cx="23431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288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998201" y="2949958"/>
            <a:ext cx="2571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76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950953" y="2986533"/>
            <a:ext cx="28892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81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923524" y="30093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885424" y="30413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812270" y="3473200"/>
            <a:ext cx="3651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</a:tabLst>
            </a:pPr>
            <a:r>
              <a:rPr dirty="0" sz="700" spc="15" i="1">
                <a:latin typeface="Mathcad UniMath"/>
                <a:cs typeface="Mathcad UniMath"/>
              </a:rPr>
              <a:t>P</a:t>
            </a:r>
            <a:r>
              <a:rPr dirty="0" sz="700" spc="15" i="1">
                <a:latin typeface="Mathcad UniMath"/>
                <a:cs typeface="Mathcad UniMath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357863" y="2657346"/>
            <a:ext cx="9398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298427" y="2696974"/>
            <a:ext cx="208279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latin typeface="Verdana"/>
                <a:cs typeface="Verdana"/>
              </a:rPr>
              <a:t>.</a:t>
            </a:r>
            <a:r>
              <a:rPr dirty="0" baseline="-16666" sz="750" spc="-37">
                <a:latin typeface="Verdana"/>
                <a:cs typeface="Verdana"/>
              </a:rPr>
              <a:t>.</a:t>
            </a:r>
            <a:r>
              <a:rPr dirty="0" baseline="5555" sz="750" spc="-37">
                <a:latin typeface="Verdana"/>
                <a:cs typeface="Verdana"/>
              </a:rPr>
              <a:t>. 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 </a:t>
            </a:r>
            <a:r>
              <a:rPr dirty="0" baseline="-11111" sz="750" spc="-67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243564" y="2745741"/>
            <a:ext cx="29337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  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    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217653" y="2783840"/>
            <a:ext cx="3467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 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27777" sz="750" spc="-67">
                <a:latin typeface="Verdana"/>
                <a:cs typeface="Verdana"/>
              </a:rPr>
              <a:t>.   </a:t>
            </a: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    </a:t>
            </a:r>
            <a:r>
              <a:rPr dirty="0" baseline="5555" sz="750" spc="3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572746" y="28326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420345" y="2858517"/>
            <a:ext cx="23431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4945" algn="l"/>
              </a:tabLst>
            </a:pP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658089" y="29042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443205" y="2921001"/>
            <a:ext cx="3130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2570" algn="l"/>
              </a:tabLst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522452" y="3155698"/>
            <a:ext cx="6794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402060" y="33385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357863" y="33934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321286" y="34361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295380" y="34665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321542" y="4479036"/>
            <a:ext cx="160655" cy="16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3809" sz="1050" spc="120" i="1">
                <a:latin typeface="Mathcad UniMath"/>
                <a:cs typeface="Mathcad UniMath"/>
              </a:rPr>
              <a:t>A</a:t>
            </a:r>
            <a:r>
              <a:rPr dirty="0" baseline="-23809" sz="1050" spc="15" i="1">
                <a:latin typeface="Mathcad UniMath"/>
                <a:cs typeface="Mathcad UniMath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440412" y="4473956"/>
            <a:ext cx="6794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8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446508" y="4443478"/>
            <a:ext cx="9715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baseline="5555" sz="750" spc="7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463271" y="4408424"/>
            <a:ext cx="10604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481562" y="4379466"/>
            <a:ext cx="1047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498325" y="4362704"/>
            <a:ext cx="1047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22222" sz="750" spc="-19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513565" y="4330701"/>
            <a:ext cx="1149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.</a:t>
            </a:r>
            <a:r>
              <a:rPr dirty="0" baseline="22222" sz="750" spc="-9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530328" y="4278883"/>
            <a:ext cx="13970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 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545568" y="4245358"/>
            <a:ext cx="15811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 </a:t>
            </a:r>
            <a:r>
              <a:rPr dirty="0" sz="500" spc="2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563859" y="4231641"/>
            <a:ext cx="1549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5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573002" y="4158487"/>
            <a:ext cx="179070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0005">
              <a:lnSpc>
                <a:spcPts val="42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25"/>
              </a:lnSpc>
            </a:pP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     </a:t>
            </a:r>
            <a:r>
              <a:rPr dirty="0" baseline="5555" sz="750" spc="-89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605005" y="4126484"/>
            <a:ext cx="19304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   </a:t>
            </a:r>
            <a:r>
              <a:rPr dirty="0" sz="500" spc="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775692" y="40914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804649" y="40563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830560" y="40243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859512" y="39893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885423" y="39588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941809" y="38917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973812" y="38536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152124" y="3562603"/>
            <a:ext cx="15938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135">
                <a:latin typeface="Verdana"/>
                <a:cs typeface="Verdana"/>
              </a:rPr>
              <a:t> </a:t>
            </a:r>
            <a:r>
              <a:rPr dirty="0" baseline="27777" sz="750" spc="-4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188700" y="3596133"/>
            <a:ext cx="9715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5315189" y="37241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344146" y="37592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370052" y="37912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5395963" y="38216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5533123" y="39862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616943" y="4088384"/>
            <a:ext cx="2749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860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647423" y="4121913"/>
            <a:ext cx="25527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891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693143" y="41767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5741909" y="42346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5773912" y="4274313"/>
            <a:ext cx="189865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15240">
              <a:lnSpc>
                <a:spcPts val="42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90">
                <a:latin typeface="Verdana"/>
                <a:cs typeface="Verdana"/>
              </a:rPr>
              <a:t> </a:t>
            </a:r>
            <a:r>
              <a:rPr dirty="0" baseline="33333" sz="750" spc="-202">
                <a:latin typeface="Verdana"/>
                <a:cs typeface="Verdana"/>
              </a:rPr>
              <a:t>.</a:t>
            </a:r>
            <a:r>
              <a:rPr dirty="0" baseline="11111" sz="750" spc="-202">
                <a:latin typeface="Verdana"/>
                <a:cs typeface="Verdana"/>
              </a:rPr>
              <a:t>.</a:t>
            </a:r>
            <a:r>
              <a:rPr dirty="0" sz="500" spc="-13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55244">
              <a:lnSpc>
                <a:spcPts val="215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292">
                <a:latin typeface="Verdana"/>
                <a:cs typeface="Verdana"/>
              </a:rPr>
              <a:t> </a:t>
            </a:r>
            <a:r>
              <a:rPr dirty="0" baseline="5555" sz="750" spc="-217">
                <a:latin typeface="Verdana"/>
                <a:cs typeface="Verdana"/>
              </a:rPr>
              <a:t>.</a:t>
            </a:r>
            <a:r>
              <a:rPr dirty="0" sz="500" spc="-1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L="74295">
              <a:lnSpc>
                <a:spcPts val="395"/>
              </a:lnSpc>
            </a:pP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33333" sz="750" spc="4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5874500" y="4338321"/>
            <a:ext cx="101600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3340">
              <a:lnSpc>
                <a:spcPts val="52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12700">
              <a:lnSpc>
                <a:spcPts val="5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5897360" y="4371847"/>
            <a:ext cx="89535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2545">
              <a:lnSpc>
                <a:spcPts val="5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12700">
              <a:lnSpc>
                <a:spcPts val="5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5909549" y="4438902"/>
            <a:ext cx="876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40">
                <a:latin typeface="Verdana"/>
                <a:cs typeface="Verdana"/>
              </a:rPr>
              <a:t>.</a:t>
            </a:r>
            <a:r>
              <a:rPr dirty="0" baseline="27777" sz="750" spc="-19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5936983" y="4469383"/>
            <a:ext cx="723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27777" sz="750" spc="-17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5958320" y="4499862"/>
            <a:ext cx="558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5975083" y="4491225"/>
            <a:ext cx="151130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baseline="-15873" sz="1050" spc="89" i="1">
                <a:latin typeface="Mathcad UniMath"/>
                <a:cs typeface="Mathcad UniMath"/>
              </a:rPr>
              <a:t>B</a:t>
            </a:r>
            <a:endParaRPr baseline="-15873" sz="1050">
              <a:latin typeface="Mathcad UniMath"/>
              <a:cs typeface="Mathcad UniMath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5466065" y="2988058"/>
            <a:ext cx="30099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7015" algn="l"/>
              </a:tabLst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>
                <a:latin typeface="Verdana"/>
                <a:cs typeface="Verdana"/>
              </a:rPr>
              <a:t>	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-16666" sz="750" spc="-209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5674852" y="3010917"/>
            <a:ext cx="8191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5648946" y="3042920"/>
            <a:ext cx="9842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5488925" y="3081016"/>
            <a:ext cx="2571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   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5">
                <a:latin typeface="Verdana"/>
                <a:cs typeface="Verdana"/>
              </a:rPr>
              <a:t> 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5499591" y="3120643"/>
            <a:ext cx="23558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8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  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  </a:t>
            </a:r>
            <a:r>
              <a:rPr dirty="0" sz="500" spc="75">
                <a:latin typeface="Verdana"/>
                <a:cs typeface="Verdana"/>
              </a:rPr>
              <a:t> 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5510262" y="3146555"/>
            <a:ext cx="2159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45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5673330" y="31800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5662664" y="3204464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5484352" y="3247138"/>
            <a:ext cx="22161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   </a:t>
            </a:r>
            <a:r>
              <a:rPr dirty="0" sz="500" spc="3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5458446" y="3280664"/>
            <a:ext cx="2444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307">
                <a:latin typeface="Verdana"/>
                <a:cs typeface="Verdana"/>
              </a:rPr>
              <a:t> 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  </a:t>
            </a:r>
            <a:r>
              <a:rPr dirty="0" sz="500" spc="-2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5427966" y="3314195"/>
            <a:ext cx="27051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  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  </a:t>
            </a:r>
            <a:r>
              <a:rPr dirty="0" sz="500" spc="-50">
                <a:latin typeface="Verdana"/>
                <a:cs typeface="Verdana"/>
              </a:rPr>
              <a:t> </a:t>
            </a:r>
            <a:r>
              <a:rPr dirty="0" baseline="-11111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5577320" y="3324861"/>
            <a:ext cx="10922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baseline="-22222" sz="750" spc="-127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5367006" y="3381246"/>
            <a:ext cx="3162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495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5549887" y="3451871"/>
            <a:ext cx="250190" cy="134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65">
                <a:latin typeface="Verdana"/>
                <a:cs typeface="Verdana"/>
              </a:rPr>
              <a:t> 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baseline="-3968" sz="1050" spc="22" i="1">
                <a:latin typeface="Mathcad UniMath"/>
                <a:cs typeface="Mathcad UniMath"/>
              </a:rPr>
              <a:t>P</a:t>
            </a:r>
            <a:r>
              <a:rPr dirty="0" baseline="-16666" sz="750" spc="22">
                <a:latin typeface="Verdana"/>
                <a:cs typeface="Verdana"/>
              </a:rPr>
              <a:t>2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5600181" y="3512315"/>
            <a:ext cx="9080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09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5592561" y="3521458"/>
            <a:ext cx="110489" cy="132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33333" sz="750" spc="-97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22222" sz="750" spc="-8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5589510" y="3579367"/>
            <a:ext cx="1244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 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5578844" y="3600714"/>
            <a:ext cx="14541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 </a:t>
            </a:r>
            <a:r>
              <a:rPr dirty="0" sz="500" spc="40">
                <a:latin typeface="Verdana"/>
                <a:cs typeface="Verdana"/>
              </a:rPr>
              <a:t> 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5572747" y="3622041"/>
            <a:ext cx="16383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22">
                <a:latin typeface="Verdana"/>
                <a:cs typeface="Verdana"/>
              </a:rPr>
              <a:t>. </a:t>
            </a:r>
            <a:r>
              <a:rPr dirty="0" baseline="-33333" sz="750" spc="240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22222" sz="750" spc="-8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5569701" y="36753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5559030" y="3699779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5551409" y="3759216"/>
            <a:ext cx="2292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288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5548364" y="37744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5537692" y="3798839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5418823" y="3853687"/>
            <a:ext cx="39433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7345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   </a:t>
            </a:r>
            <a:r>
              <a:rPr dirty="0" baseline="5555" sz="750" spc="-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5452349" y="3873501"/>
            <a:ext cx="12573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5478260" y="3922267"/>
            <a:ext cx="3575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115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>
                <a:latin typeface="Verdana"/>
                <a:cs typeface="Verdana"/>
              </a:rPr>
              <a:t>	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5510264" y="3954275"/>
            <a:ext cx="33591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956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5496547" y="4021337"/>
            <a:ext cx="37274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</a:tabLst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>
                <a:latin typeface="Verdana"/>
                <a:cs typeface="Verdana"/>
              </a:rPr>
              <a:t> </a:t>
            </a:r>
            <a:r>
              <a:rPr dirty="0" baseline="22222" sz="750" spc="-11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5490450" y="4051817"/>
            <a:ext cx="1485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0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5485881" y="40716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5475209" y="4096009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5464543" y="4144779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5453872" y="4219452"/>
            <a:ext cx="4730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3845" algn="l"/>
              </a:tabLst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	</a:t>
            </a: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5443206" y="4243840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5434064" y="4294128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5362433" y="4469403"/>
            <a:ext cx="908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sz="500" spc="5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5342623" y="4426734"/>
            <a:ext cx="12128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 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5333481" y="4376440"/>
            <a:ext cx="14097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85">
                <a:latin typeface="Verdana"/>
                <a:cs typeface="Verdana"/>
              </a:rPr>
              <a:t> 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5313667" y="4362718"/>
            <a:ext cx="1606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.  </a:t>
            </a:r>
            <a:r>
              <a:rPr dirty="0" baseline="11111" sz="750" spc="10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5293852" y="4281954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5274043" y="423623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5254230" y="4188986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5235943" y="4143266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5216130" y="4096023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5199367" y="40579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5185650" y="402592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5176506" y="40030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5156692" y="395581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915903" y="3923793"/>
            <a:ext cx="2781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939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5136883" y="39085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5118592" y="3862854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4996672" y="3826256"/>
            <a:ext cx="1562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5022583" y="3794253"/>
            <a:ext cx="1276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45">
                <a:latin typeface="Verdana"/>
                <a:cs typeface="Verdana"/>
              </a:rPr>
              <a:t> 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5051540" y="3768363"/>
            <a:ext cx="787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3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5039347" y="3668286"/>
            <a:ext cx="29781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660"/>
              </a:lnSpc>
            </a:pPr>
            <a:r>
              <a:rPr dirty="0" baseline="16666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  </a:t>
            </a: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27777" sz="750" spc="37">
                <a:latin typeface="Verdana"/>
                <a:cs typeface="Verdana"/>
              </a:rPr>
              <a:t>.</a:t>
            </a:r>
            <a:r>
              <a:rPr dirty="0" sz="700" spc="25" i="1">
                <a:latin typeface="Mathcad UniMath"/>
                <a:cs typeface="Mathcad UniMath"/>
              </a:rPr>
              <a:t>P </a:t>
            </a:r>
            <a:r>
              <a:rPr dirty="0" sz="700" spc="65" i="1">
                <a:latin typeface="Mathcad UniMath"/>
                <a:cs typeface="Mathcad UniMath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30480">
              <a:lnSpc>
                <a:spcPts val="420"/>
              </a:lnSpc>
            </a:pPr>
            <a:r>
              <a:rPr dirty="0" baseline="-22222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5021060" y="3631183"/>
            <a:ext cx="29019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     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95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4882371" y="3582437"/>
            <a:ext cx="17907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  </a:t>
            </a:r>
            <a:r>
              <a:rPr dirty="0" baseline="11111" sz="750" spc="127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4899139" y="3538221"/>
            <a:ext cx="1428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</a:t>
            </a:r>
            <a:r>
              <a:rPr dirty="0" sz="500" spc="-35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4914379" y="3506218"/>
            <a:ext cx="10287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4922000" y="3398015"/>
            <a:ext cx="200660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 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. </a:t>
            </a:r>
            <a:r>
              <a:rPr dirty="0" baseline="22222" sz="750" spc="82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4911329" y="3367554"/>
            <a:ext cx="1581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85">
                <a:latin typeface="Verdana"/>
                <a:cs typeface="Verdana"/>
              </a:rPr>
              <a:t> </a:t>
            </a:r>
            <a:r>
              <a:rPr dirty="0" sz="500" spc="5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4903709" y="3349263"/>
            <a:ext cx="1701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50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33333" sz="750" spc="-67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4883900" y="3302020"/>
            <a:ext cx="208279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   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135">
                <a:latin typeface="Verdana"/>
                <a:cs typeface="Verdana"/>
              </a:rPr>
              <a:t> 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4868660" y="3266947"/>
            <a:ext cx="240029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33333" sz="750" spc="225">
                <a:latin typeface="Verdana"/>
                <a:cs typeface="Verdana"/>
              </a:rPr>
              <a:t> 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4844272" y="3234942"/>
            <a:ext cx="28003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80"/>
              </a:lnSpc>
              <a:tabLst>
                <a:tab pos="230504" algn="l"/>
              </a:tabLst>
            </a:pPr>
            <a:r>
              <a:rPr dirty="0" baseline="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  <a:p>
            <a:pPr marL="32384">
              <a:lnSpc>
                <a:spcPts val="38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0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4830560" y="3175527"/>
            <a:ext cx="9525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4824463" y="3167885"/>
            <a:ext cx="787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3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4960099" y="3439161"/>
            <a:ext cx="685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4941809" y="3442227"/>
            <a:ext cx="2063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   </a:t>
            </a:r>
            <a:r>
              <a:rPr dirty="0" baseline="-11111" sz="750" spc="-6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958573" y="3463542"/>
            <a:ext cx="952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876281" y="3530600"/>
            <a:ext cx="5327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30">
                <a:latin typeface="Verdana"/>
                <a:cs typeface="Verdana"/>
              </a:rPr>
              <a:t>1 </a:t>
            </a:r>
            <a:r>
              <a:rPr dirty="0" baseline="27777" sz="750" spc="-22">
                <a:latin typeface="Verdana"/>
                <a:cs typeface="Verdana"/>
              </a:rPr>
              <a:t>.</a:t>
            </a:r>
            <a:r>
              <a:rPr dirty="0" baseline="50000" sz="750" spc="-22">
                <a:latin typeface="Verdana"/>
                <a:cs typeface="Verdana"/>
              </a:rPr>
              <a:t>.</a:t>
            </a:r>
            <a:r>
              <a:rPr dirty="0" baseline="33333" sz="750" spc="-22">
                <a:latin typeface="Verdana"/>
                <a:cs typeface="Verdana"/>
              </a:rPr>
              <a:t>.</a:t>
            </a:r>
            <a:r>
              <a:rPr dirty="0" baseline="44444" sz="750" spc="-22">
                <a:latin typeface="Verdana"/>
                <a:cs typeface="Verdana"/>
              </a:rPr>
              <a:t>.   </a:t>
            </a:r>
            <a:r>
              <a:rPr dirty="0" sz="500" spc="15">
                <a:latin typeface="Verdana"/>
                <a:cs typeface="Verdana"/>
              </a:rPr>
              <a:t>.  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11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5574269" y="3417834"/>
            <a:ext cx="996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16666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5560553" y="3463542"/>
            <a:ext cx="1123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 </a:t>
            </a:r>
            <a:r>
              <a:rPr dirty="0" baseline="16666" sz="750" spc="-262">
                <a:latin typeface="Verdana"/>
                <a:cs typeface="Verdana"/>
              </a:rPr>
              <a:t>.</a:t>
            </a:r>
            <a:r>
              <a:rPr dirty="0" baseline="38888" sz="750" spc="-209">
                <a:latin typeface="Verdana"/>
                <a:cs typeface="Verdana"/>
              </a:rPr>
              <a:t>.</a:t>
            </a:r>
            <a:r>
              <a:rPr dirty="0" baseline="11111" sz="750" spc="-209">
                <a:latin typeface="Verdana"/>
                <a:cs typeface="Verdana"/>
              </a:rPr>
              <a:t>.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4859513" y="31039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650727" y="3096769"/>
            <a:ext cx="264795" cy="132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60" i="1">
                <a:latin typeface="Mathcad UniMath"/>
                <a:cs typeface="Mathcad UniMath"/>
              </a:rPr>
              <a:t>Q</a:t>
            </a:r>
            <a:r>
              <a:rPr dirty="0" sz="500" spc="40">
                <a:latin typeface="Verdana"/>
                <a:cs typeface="Verdana"/>
              </a:rPr>
              <a:t>2 </a:t>
            </a:r>
            <a:r>
              <a:rPr dirty="0" baseline="5555" sz="750" spc="-7">
                <a:latin typeface="Verdana"/>
                <a:cs typeface="Verdana"/>
              </a:rPr>
              <a:t>.</a:t>
            </a:r>
            <a:r>
              <a:rPr dirty="0" baseline="-11111" sz="750" spc="-7">
                <a:latin typeface="Verdana"/>
                <a:cs typeface="Verdana"/>
              </a:rPr>
              <a:t>.</a:t>
            </a:r>
            <a:r>
              <a:rPr dirty="0" baseline="-11111" sz="750" spc="-19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5667233" y="2950463"/>
            <a:ext cx="25019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7777" sz="750" spc="-120">
                <a:latin typeface="Verdana"/>
                <a:cs typeface="Verdana"/>
              </a:rPr>
              <a:t>.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7777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 </a:t>
            </a:r>
            <a:r>
              <a:rPr dirty="0" baseline="11904" sz="1050" spc="60" i="1">
                <a:latin typeface="Mathcad UniMath"/>
                <a:cs typeface="Mathcad UniMath"/>
              </a:rPr>
              <a:t>Q</a:t>
            </a:r>
            <a:r>
              <a:rPr dirty="0" baseline="5555" sz="750" spc="60">
                <a:latin typeface="Verdana"/>
                <a:cs typeface="Verdana"/>
              </a:rPr>
              <a:t>1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4918951" y="4478546"/>
            <a:ext cx="611505" cy="421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9144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algn="r" marR="67310">
              <a:lnSpc>
                <a:spcPct val="100000"/>
              </a:lnSpc>
              <a:spcBef>
                <a:spcPts val="229"/>
              </a:spcBef>
            </a:pPr>
            <a:r>
              <a:rPr dirty="0" sz="700" spc="90" i="1">
                <a:latin typeface="Mathcad UniMath"/>
                <a:cs typeface="Mathcad UniMath"/>
              </a:rPr>
              <a:t>X</a:t>
            </a:r>
            <a:endParaRPr sz="700">
              <a:latin typeface="Mathcad UniMath"/>
              <a:cs typeface="Mathcad UniMath"/>
            </a:endParaRPr>
          </a:p>
          <a:p>
            <a:pPr algn="r" marR="5080">
              <a:lnSpc>
                <a:spcPct val="100000"/>
              </a:lnSpc>
              <a:spcBef>
                <a:spcPts val="325"/>
              </a:spcBef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2.25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1267447" y="5063506"/>
            <a:ext cx="5056505" cy="565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19500"/>
              </a:lnSpc>
            </a:pPr>
            <a:r>
              <a:rPr dirty="0" sz="1000" spc="-5" b="1">
                <a:latin typeface="Times New Roman"/>
                <a:cs typeface="Times New Roman"/>
              </a:rPr>
              <a:t>Example </a:t>
            </a:r>
            <a:r>
              <a:rPr dirty="0" sz="1000" b="1">
                <a:latin typeface="Times New Roman"/>
                <a:cs typeface="Times New Roman"/>
              </a:rPr>
              <a:t>7.4</a:t>
            </a:r>
            <a:r>
              <a:rPr dirty="0" sz="1000" spc="5" b="1">
                <a:latin typeface="Times New Roman"/>
                <a:cs typeface="Times New Roman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A,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E,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B,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80" b="0" i="1">
                <a:latin typeface="Bookman Old Style"/>
                <a:cs typeface="Bookman Old Style"/>
              </a:rPr>
              <a:t>D</a:t>
            </a:r>
            <a:r>
              <a:rPr dirty="0" sz="1000" spc="-3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on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clockwise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sense.</a:t>
            </a:r>
            <a:r>
              <a:rPr dirty="0" sz="1000" spc="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tangents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55" b="0" i="1">
                <a:latin typeface="Bookman Old Style"/>
                <a:cs typeface="Bookman Old Style"/>
              </a:rPr>
              <a:t>E</a:t>
            </a:r>
            <a:r>
              <a:rPr dirty="0" sz="1000" spc="-1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sz="1000" spc="-1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meet  at a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75" b="0" i="1">
                <a:latin typeface="Bookman Old Style"/>
                <a:cs typeface="Bookman Old Style"/>
              </a:rPr>
              <a:t>N </a:t>
            </a:r>
            <a:r>
              <a:rPr dirty="0" sz="1000" spc="-5">
                <a:latin typeface="Times New Roman"/>
                <a:cs typeface="Times New Roman"/>
              </a:rPr>
              <a:t>, lines </a:t>
            </a:r>
            <a:r>
              <a:rPr dirty="0" sz="1000" spc="45" b="0" i="1">
                <a:latin typeface="Bookman Old Style"/>
                <a:cs typeface="Bookman Old Style"/>
              </a:rPr>
              <a:t>AE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0" b="0" i="1">
                <a:latin typeface="Bookman Old Style"/>
                <a:cs typeface="Bookman Old Style"/>
              </a:rPr>
              <a:t>DB </a:t>
            </a:r>
            <a:r>
              <a:rPr dirty="0" sz="1000" spc="-5">
                <a:latin typeface="Times New Roman"/>
                <a:cs typeface="Times New Roman"/>
              </a:rPr>
              <a:t>meet at </a:t>
            </a:r>
            <a:r>
              <a:rPr dirty="0" sz="1000" spc="105" b="0" i="1">
                <a:latin typeface="Bookman Old Style"/>
                <a:cs typeface="Bookman Old Style"/>
              </a:rPr>
              <a:t>M </a:t>
            </a:r>
            <a:r>
              <a:rPr dirty="0" sz="1000" spc="-5">
                <a:latin typeface="Times New Roman"/>
                <a:cs typeface="Times New Roman"/>
              </a:rPr>
              <a:t>and the diagonals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80" b="0" i="1">
                <a:latin typeface="Bookman Old Style"/>
                <a:cs typeface="Bookman Old Style"/>
              </a:rPr>
              <a:t>DE </a:t>
            </a:r>
            <a:r>
              <a:rPr dirty="0" sz="1000" spc="-5">
                <a:latin typeface="Times New Roman"/>
                <a:cs typeface="Times New Roman"/>
              </a:rPr>
              <a:t>meet at </a:t>
            </a:r>
            <a:r>
              <a:rPr dirty="0" sz="1000" spc="50" b="0" i="1">
                <a:latin typeface="Bookman Old Style"/>
                <a:cs typeface="Bookman Old Style"/>
              </a:rPr>
              <a:t>L</a:t>
            </a:r>
            <a:r>
              <a:rPr dirty="0" sz="1000" spc="50">
                <a:latin typeface="Times New Roman"/>
                <a:cs typeface="Times New Roman"/>
              </a:rPr>
              <a:t>. </a:t>
            </a:r>
            <a:r>
              <a:rPr dirty="0" sz="1000" spc="-10">
                <a:latin typeface="Times New Roman"/>
                <a:cs typeface="Times New Roman"/>
              </a:rPr>
              <a:t>Prove </a:t>
            </a:r>
            <a:r>
              <a:rPr dirty="0" sz="1000" spc="-5">
                <a:latin typeface="Times New Roman"/>
                <a:cs typeface="Times New Roman"/>
              </a:rPr>
              <a:t>that  </a:t>
            </a:r>
            <a:r>
              <a:rPr dirty="0" sz="1000" spc="35" b="0" i="1">
                <a:latin typeface="Bookman Old Style"/>
                <a:cs typeface="Bookman Old Style"/>
              </a:rPr>
              <a:t>L,</a:t>
            </a:r>
            <a:r>
              <a:rPr dirty="0" sz="1000" spc="-145" b="0" i="1">
                <a:latin typeface="Bookman Old Style"/>
                <a:cs typeface="Bookman Old Style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N,</a:t>
            </a:r>
            <a:r>
              <a:rPr dirty="0" sz="1000" spc="-145" b="0" i="1">
                <a:latin typeface="Bookman Old Style"/>
                <a:cs typeface="Bookman Old Style"/>
              </a:rPr>
              <a:t> 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spc="3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collinear.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1267444" y="6218395"/>
            <a:ext cx="2313940" cy="748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19700"/>
              </a:lnSpc>
            </a:pPr>
            <a:r>
              <a:rPr dirty="0" sz="1000" spc="-5" b="1">
                <a:latin typeface="Times New Roman"/>
                <a:cs typeface="Times New Roman"/>
              </a:rPr>
              <a:t>Solution. </a:t>
            </a:r>
            <a:r>
              <a:rPr dirty="0" sz="1000" spc="-5">
                <a:latin typeface="Times New Roman"/>
                <a:cs typeface="Times New Roman"/>
              </a:rPr>
              <a:t>Apply </a:t>
            </a:r>
            <a:r>
              <a:rPr dirty="0" sz="1000" spc="-15">
                <a:latin typeface="Times New Roman"/>
                <a:cs typeface="Times New Roman"/>
              </a:rPr>
              <a:t>Pascal’s </a:t>
            </a:r>
            <a:r>
              <a:rPr dirty="0" sz="1000" spc="-5">
                <a:latin typeface="Times New Roman"/>
                <a:cs typeface="Times New Roman"/>
              </a:rPr>
              <a:t>theorem to the </a:t>
            </a:r>
            <a:r>
              <a:rPr dirty="0" sz="1000">
                <a:latin typeface="Times New Roman"/>
                <a:cs typeface="Times New Roman"/>
              </a:rPr>
              <a:t>de-  </a:t>
            </a:r>
            <a:r>
              <a:rPr dirty="0" sz="1000" spc="-5">
                <a:latin typeface="Times New Roman"/>
                <a:cs typeface="Times New Roman"/>
              </a:rPr>
              <a:t>generate hexagon </a:t>
            </a:r>
            <a:r>
              <a:rPr dirty="0" sz="1000" spc="65" b="0" i="1">
                <a:latin typeface="Bookman Old Style"/>
                <a:cs typeface="Bookman Old Style"/>
              </a:rPr>
              <a:t>ABCDEF </a:t>
            </a:r>
            <a:r>
              <a:rPr dirty="0" sz="1000" spc="-5">
                <a:latin typeface="Times New Roman"/>
                <a:cs typeface="Times New Roman"/>
              </a:rPr>
              <a:t>with </a:t>
            </a:r>
            <a:r>
              <a:rPr dirty="0" sz="1000" spc="35" b="0" i="1">
                <a:latin typeface="Bookman Old Style"/>
                <a:cs typeface="Bookman Old Style"/>
              </a:rPr>
              <a:t>B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10" b="0" i="1">
                <a:latin typeface="Bookman Old Style"/>
                <a:cs typeface="Bookman Old Style"/>
              </a:rPr>
              <a:t>C 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55" b="0" i="1">
                <a:latin typeface="Bookman Old Style"/>
                <a:cs typeface="Bookman Old Style"/>
              </a:rPr>
              <a:t>E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20" b="0" i="1">
                <a:latin typeface="Bookman Old Style"/>
                <a:cs typeface="Bookman Old Style"/>
              </a:rPr>
              <a:t>F</a:t>
            </a:r>
            <a:r>
              <a:rPr dirty="0" sz="1000" spc="-24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 The sides </a:t>
            </a:r>
            <a:r>
              <a:rPr dirty="0" sz="1000" spc="35" b="0" i="1">
                <a:latin typeface="Bookman Old Style"/>
                <a:cs typeface="Bookman Old Style"/>
              </a:rPr>
              <a:t>BC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65" b="0" i="1">
                <a:latin typeface="Bookman Old Style"/>
                <a:cs typeface="Bookman Old Style"/>
              </a:rPr>
              <a:t>EF </a:t>
            </a:r>
            <a:r>
              <a:rPr dirty="0" sz="1000" spc="-5">
                <a:latin typeface="Times New Roman"/>
                <a:cs typeface="Times New Roman"/>
              </a:rPr>
              <a:t>degener-  ate into the tangents at </a:t>
            </a:r>
            <a:r>
              <a:rPr dirty="0" sz="1000" spc="35" b="0" i="1">
                <a:latin typeface="Bookman Old Style"/>
                <a:cs typeface="Bookman Old Style"/>
              </a:rPr>
              <a:t>B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55" b="0" i="1">
                <a:latin typeface="Bookman Old Style"/>
                <a:cs typeface="Bookman Old Style"/>
              </a:rPr>
              <a:t>E</a:t>
            </a:r>
            <a:r>
              <a:rPr dirty="0" sz="1000" spc="-80" b="0" i="1">
                <a:latin typeface="Bookman Old Style"/>
                <a:cs typeface="Bookman Old Style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respectively.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4868666" y="61031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4836659" y="60635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4688832" y="5949204"/>
            <a:ext cx="139700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67310">
              <a:lnSpc>
                <a:spcPts val="53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  <a:p>
            <a:pPr algn="r" marR="5080">
              <a:lnSpc>
                <a:spcPts val="53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4178293" y="5886721"/>
            <a:ext cx="556895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75">
                <a:latin typeface="Verdana"/>
                <a:cs typeface="Verdana"/>
              </a:rPr>
              <a:t>.</a:t>
            </a:r>
            <a:r>
              <a:rPr dirty="0" baseline="-44444" sz="750" spc="-75">
                <a:latin typeface="Verdana"/>
                <a:cs typeface="Verdana"/>
              </a:rPr>
              <a:t>.</a:t>
            </a:r>
            <a:r>
              <a:rPr dirty="0" baseline="-38888" sz="750" spc="-75">
                <a:latin typeface="Verdana"/>
                <a:cs typeface="Verdana"/>
              </a:rPr>
              <a:t>.</a:t>
            </a:r>
            <a:r>
              <a:rPr dirty="0" baseline="-33333" sz="750" spc="-75">
                <a:latin typeface="Verdana"/>
                <a:cs typeface="Verdana"/>
              </a:rPr>
              <a:t>.</a:t>
            </a:r>
            <a:r>
              <a:rPr dirty="0" baseline="-27777" sz="750" spc="-75">
                <a:latin typeface="Verdana"/>
                <a:cs typeface="Verdana"/>
              </a:rPr>
              <a:t>..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-5555" sz="750" spc="-75">
                <a:latin typeface="Verdana"/>
                <a:cs typeface="Verdana"/>
              </a:rPr>
              <a:t>..</a:t>
            </a:r>
            <a:r>
              <a:rPr dirty="0" baseline="-5555" sz="750" spc="-179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.....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baseline="-5555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..</a:t>
            </a:r>
            <a:r>
              <a:rPr dirty="0" baseline="-16666" sz="750" spc="-82">
                <a:latin typeface="Verdana"/>
                <a:cs typeface="Verdana"/>
              </a:rPr>
              <a:t>.</a:t>
            </a:r>
            <a:r>
              <a:rPr dirty="0" baseline="-22222" sz="750" spc="-82">
                <a:latin typeface="Verdana"/>
                <a:cs typeface="Verdana"/>
              </a:rPr>
              <a:t>.</a:t>
            </a:r>
            <a:r>
              <a:rPr dirty="0" baseline="-27777" sz="750" spc="-82">
                <a:latin typeface="Verdana"/>
                <a:cs typeface="Verdana"/>
              </a:rPr>
              <a:t>.</a:t>
            </a:r>
            <a:r>
              <a:rPr dirty="0" baseline="-33333" sz="750" spc="-82">
                <a:latin typeface="Verdana"/>
                <a:cs typeface="Verdana"/>
              </a:rPr>
              <a:t>..</a:t>
            </a:r>
            <a:r>
              <a:rPr dirty="0" baseline="-38888" sz="750" spc="-82">
                <a:latin typeface="Verdana"/>
                <a:cs typeface="Verdana"/>
              </a:rPr>
              <a:t>.</a:t>
            </a:r>
            <a:r>
              <a:rPr dirty="0" baseline="-44444" sz="750" spc="-82">
                <a:latin typeface="Verdana"/>
                <a:cs typeface="Verdana"/>
              </a:rPr>
              <a:t>.</a:t>
            </a:r>
            <a:r>
              <a:rPr dirty="0" baseline="-50000" sz="750" spc="-8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4006079" y="60848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3971030" y="61336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3940550" y="6164087"/>
            <a:ext cx="61594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3925310" y="619456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3911593" y="6228098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3900927" y="6260101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3893306" y="6295155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3887210" y="6328681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3882635" y="6369827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3881113" y="6404891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3881113" y="6430797"/>
            <a:ext cx="5270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3885686" y="64948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3890255" y="65298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3897876" y="65649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3907018" y="659998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3919213" y="66319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3932930" y="66655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3951216" y="67005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3972552" y="67356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3996935" y="67691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4039610" y="68179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4374894" y="6979453"/>
            <a:ext cx="1581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7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4740650" y="68849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4818372" y="68209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4896096" y="67219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4448044" y="68194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4734553" y="67508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4877810" y="6697512"/>
            <a:ext cx="13525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27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5316723" y="66136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5453879" y="65801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5601710" y="65451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5751059" y="65100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5883650" y="64780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5664193" y="6366805"/>
            <a:ext cx="19875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52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...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5499599" y="6331751"/>
            <a:ext cx="20955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04">
                <a:latin typeface="Verdana"/>
                <a:cs typeface="Verdana"/>
              </a:rPr>
              <a:t>..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5555" sz="750" spc="-104">
                <a:latin typeface="Verdana"/>
                <a:cs typeface="Verdana"/>
              </a:rPr>
              <a:t>.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-5555" sz="750" spc="-150">
                <a:latin typeface="Verdana"/>
                <a:cs typeface="Verdana"/>
              </a:rPr>
              <a:t> 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5345676" y="6301271"/>
            <a:ext cx="20066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52">
                <a:latin typeface="Verdana"/>
                <a:cs typeface="Verdana"/>
              </a:rPr>
              <a:t>..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..</a:t>
            </a:r>
            <a:r>
              <a:rPr dirty="0" baseline="-5555" sz="750" spc="-52">
                <a:latin typeface="Verdana"/>
                <a:cs typeface="Verdana"/>
              </a:rPr>
              <a:t>..</a:t>
            </a:r>
            <a:r>
              <a:rPr dirty="0" baseline="-11111" sz="750" spc="-52">
                <a:latin typeface="Verdana"/>
                <a:cs typeface="Verdana"/>
              </a:rPr>
              <a:t>..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5171938" y="6267744"/>
            <a:ext cx="205104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4844279" y="6191544"/>
            <a:ext cx="18986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15">
                <a:latin typeface="Verdana"/>
                <a:cs typeface="Verdana"/>
              </a:rPr>
              <a:t>.</a:t>
            </a:r>
            <a:r>
              <a:rPr dirty="0" sz="500" spc="10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 </a:t>
            </a:r>
            <a:r>
              <a:rPr dirty="0" baseline="33333" sz="750" spc="-52">
                <a:latin typeface="Verdana"/>
                <a:cs typeface="Verdana"/>
              </a:rPr>
              <a:t>.</a:t>
            </a:r>
            <a:r>
              <a:rPr dirty="0" baseline="16666" sz="750" spc="-52">
                <a:latin typeface="Verdana"/>
                <a:cs typeface="Verdana"/>
              </a:rPr>
              <a:t>.</a:t>
            </a:r>
            <a:r>
              <a:rPr dirty="0" baseline="16666" sz="750" spc="-135">
                <a:latin typeface="Verdana"/>
                <a:cs typeface="Verdana"/>
              </a:rPr>
              <a:t> </a:t>
            </a:r>
            <a:r>
              <a:rPr dirty="0" baseline="-16666" sz="750" spc="15">
                <a:latin typeface="Verdana"/>
                <a:cs typeface="Verdana"/>
              </a:rPr>
              <a:t>.</a:t>
            </a:r>
            <a:r>
              <a:rPr dirty="0" baseline="-22222" sz="750" spc="15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4144767" y="6888012"/>
            <a:ext cx="525145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35"/>
              </a:lnSpc>
            </a:pP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.</a:t>
            </a:r>
            <a:r>
              <a:rPr dirty="0" baseline="-22222" sz="750" spc="-16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.</a:t>
            </a:r>
            <a:r>
              <a:rPr dirty="0" baseline="-22222" sz="750" spc="-165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105410">
              <a:lnSpc>
                <a:spcPts val="535"/>
              </a:lnSpc>
              <a:tabLst>
                <a:tab pos="486409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4112759" y="6881919"/>
            <a:ext cx="12953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baseline="22222" sz="750" spc="-247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33333" sz="750" spc="-247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33333" sz="750" spc="-247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33333" sz="750" spc="-247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38888" sz="750" spc="-247">
                <a:latin typeface="Verdana"/>
                <a:cs typeface="Verdana"/>
              </a:rPr>
              <a:t>.</a:t>
            </a: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baseline="44444" sz="750" spc="-247">
                <a:latin typeface="Verdana"/>
                <a:cs typeface="Verdana"/>
              </a:rPr>
              <a:t>.</a:t>
            </a: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baseline="50000" sz="750" spc="-247">
                <a:latin typeface="Verdana"/>
                <a:cs typeface="Verdana"/>
              </a:rPr>
              <a:t>.</a:t>
            </a: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baseline="55555" sz="750" spc="-247">
                <a:latin typeface="Verdana"/>
                <a:cs typeface="Verdana"/>
              </a:rPr>
              <a:t>.</a:t>
            </a:r>
            <a:endParaRPr baseline="55555" sz="750">
              <a:latin typeface="Verdana"/>
              <a:cs typeface="Verdana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4254493" y="6787427"/>
            <a:ext cx="3835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480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4297167" y="67508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4332216" y="67218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4373367" y="66853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4416036" y="66487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4793989" y="63195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4070090" y="6074198"/>
            <a:ext cx="2673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3333" sz="750" spc="-165">
                <a:latin typeface="Verdana"/>
                <a:cs typeface="Verdana"/>
              </a:rPr>
              <a:t>.</a:t>
            </a:r>
            <a:r>
              <a:rPr dirty="0" baseline="27777" sz="750" spc="-165">
                <a:latin typeface="Verdana"/>
                <a:cs typeface="Verdana"/>
              </a:rPr>
              <a:t>.</a:t>
            </a:r>
            <a:r>
              <a:rPr dirty="0" baseline="11111" sz="750" spc="-165">
                <a:latin typeface="Verdana"/>
                <a:cs typeface="Verdana"/>
              </a:rPr>
              <a:t>.</a:t>
            </a:r>
            <a:r>
              <a:rPr dirty="0" baseline="33333" sz="750" spc="-165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33333" sz="750" spc="-16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.</a:t>
            </a:r>
            <a:r>
              <a:rPr dirty="0" baseline="27777" sz="750" spc="-165">
                <a:latin typeface="Verdana"/>
                <a:cs typeface="Verdana"/>
              </a:rPr>
              <a:t>. </a:t>
            </a:r>
            <a:r>
              <a:rPr dirty="0" baseline="22222" sz="750" spc="-30">
                <a:latin typeface="Verdana"/>
                <a:cs typeface="Verdana"/>
              </a:rPr>
              <a:t>.</a:t>
            </a:r>
            <a:r>
              <a:rPr dirty="0" baseline="16666" sz="750" spc="-30">
                <a:latin typeface="Verdana"/>
                <a:cs typeface="Verdana"/>
              </a:rPr>
              <a:t>..</a:t>
            </a:r>
            <a:r>
              <a:rPr dirty="0" baseline="11111" sz="750" spc="-30">
                <a:latin typeface="Verdana"/>
                <a:cs typeface="Verdana"/>
              </a:rPr>
              <a:t>.</a:t>
            </a:r>
            <a:r>
              <a:rPr dirty="0" baseline="5555" sz="750" spc="-30">
                <a:latin typeface="Verdana"/>
                <a:cs typeface="Verdana"/>
              </a:rPr>
              <a:t>.</a:t>
            </a:r>
            <a:r>
              <a:rPr dirty="0" baseline="5555" sz="750" spc="-232">
                <a:latin typeface="Verdana"/>
                <a:cs typeface="Verdana"/>
              </a:rPr>
              <a:t> </a:t>
            </a:r>
            <a:r>
              <a:rPr dirty="0" sz="500" spc="-30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4188959" y="6095530"/>
            <a:ext cx="456565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50165">
              <a:lnSpc>
                <a:spcPts val="459"/>
              </a:lnSpc>
            </a:pPr>
            <a:r>
              <a:rPr dirty="0" baseline="16666" sz="750" spc="7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5555" sz="750" spc="-104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baseline="-11111" sz="750" spc="-104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50">
                <a:latin typeface="Verdana"/>
                <a:cs typeface="Verdana"/>
              </a:rPr>
              <a:t> </a:t>
            </a:r>
            <a:r>
              <a:rPr dirty="0" baseline="-22222" sz="750" spc="7">
                <a:latin typeface="Verdana"/>
                <a:cs typeface="Verdana"/>
              </a:rPr>
              <a:t>.</a:t>
            </a:r>
            <a:r>
              <a:rPr dirty="0" baseline="-22222" sz="750" spc="-104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  <a:p>
            <a:pPr algn="ctr">
              <a:lnSpc>
                <a:spcPts val="459"/>
              </a:lnSpc>
              <a:tabLst>
                <a:tab pos="37592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4243827" y="61793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4286496" y="62144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4330693" y="62494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4370316" y="62814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4412990" y="63165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4492236" y="63789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4531859" y="64125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4573010" y="6511585"/>
            <a:ext cx="1289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4534910" y="6545110"/>
            <a:ext cx="2095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081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4492236" y="6581688"/>
            <a:ext cx="2965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781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4632452" y="6476530"/>
            <a:ext cx="469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16666" sz="750" spc="-262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22222" sz="750" spc="-262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22222" sz="750" spc="-247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27777" sz="750" spc="-225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5670305" y="64460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5822689" y="6414048"/>
            <a:ext cx="205104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104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150">
                <a:latin typeface="Verdana"/>
                <a:cs typeface="Verdana"/>
              </a:rPr>
              <a:t> </a:t>
            </a:r>
            <a:r>
              <a:rPr dirty="0" baseline="16666" sz="750" spc="7">
                <a:latin typeface="Verdana"/>
                <a:cs typeface="Verdana"/>
              </a:rPr>
              <a:t>.</a:t>
            </a:r>
            <a:r>
              <a:rPr dirty="0" baseline="16666" sz="750" spc="-104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sz="500" spc="-200">
                <a:latin typeface="Verdana"/>
                <a:cs typeface="Verdana"/>
              </a:rPr>
              <a:t>.</a:t>
            </a:r>
            <a:r>
              <a:rPr dirty="0" baseline="-16666" sz="750" spc="-26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6075689" y="64338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4045706" y="6905286"/>
            <a:ext cx="205104" cy="16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3809" sz="1050" spc="135" i="1">
                <a:latin typeface="Mathcad UniMath"/>
                <a:cs typeface="Mathcad UniMath"/>
              </a:rPr>
              <a:t>D</a:t>
            </a:r>
            <a:r>
              <a:rPr dirty="0" baseline="-23809" sz="1050" spc="457" i="1">
                <a:latin typeface="Mathcad UniMath"/>
                <a:cs typeface="Mathcad UniMath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4873235" y="6769647"/>
            <a:ext cx="32893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3333" sz="750" spc="22">
                <a:latin typeface="Verdana"/>
                <a:cs typeface="Verdana"/>
              </a:rPr>
              <a:t>.</a:t>
            </a:r>
            <a:r>
              <a:rPr dirty="0" baseline="33333" sz="750" spc="60">
                <a:latin typeface="Verdana"/>
                <a:cs typeface="Verdana"/>
              </a:rPr>
              <a:t> </a:t>
            </a:r>
            <a:r>
              <a:rPr dirty="0" sz="700" spc="35" i="1">
                <a:latin typeface="Mathcad UniMath"/>
                <a:cs typeface="Mathcad UniMath"/>
              </a:rPr>
              <a:t>B</a:t>
            </a:r>
            <a:r>
              <a:rPr dirty="0" sz="700" spc="35">
                <a:latin typeface="Verdana"/>
                <a:cs typeface="Verdana"/>
              </a:rPr>
              <a:t>(</a:t>
            </a:r>
            <a:r>
              <a:rPr dirty="0" sz="700" spc="35" i="1">
                <a:latin typeface="Mathcad UniMath"/>
                <a:cs typeface="Mathcad UniMath"/>
              </a:rPr>
              <a:t>C</a:t>
            </a:r>
            <a:r>
              <a:rPr dirty="0" sz="700" spc="35">
                <a:latin typeface="Verdana"/>
                <a:cs typeface="Verdana"/>
              </a:rPr>
              <a:t>)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6022333" y="6420651"/>
            <a:ext cx="224154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baseline="-7936" sz="1050" spc="75" i="1">
                <a:latin typeface="Mathcad UniMath"/>
                <a:cs typeface="Mathcad UniMath"/>
              </a:rPr>
              <a:t>M</a:t>
            </a:r>
            <a:endParaRPr baseline="-7936" sz="1050">
              <a:latin typeface="Mathcad UniMath"/>
              <a:cs typeface="Mathcad UniMath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4600438" y="6138710"/>
            <a:ext cx="624205" cy="132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44">
                <a:latin typeface="Verdana"/>
                <a:cs typeface="Verdana"/>
              </a:rPr>
              <a:t>..</a:t>
            </a: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..</a:t>
            </a:r>
            <a:r>
              <a:rPr dirty="0" baseline="5555" sz="750" spc="-44">
                <a:latin typeface="Verdana"/>
                <a:cs typeface="Verdana"/>
              </a:rPr>
              <a:t>. 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-5555" sz="750" spc="-30">
                <a:latin typeface="Verdana"/>
                <a:cs typeface="Verdana"/>
              </a:rPr>
              <a:t>..</a:t>
            </a:r>
            <a:r>
              <a:rPr dirty="0" baseline="-11111" sz="750" spc="-30">
                <a:latin typeface="Verdana"/>
                <a:cs typeface="Verdana"/>
              </a:rPr>
              <a:t>..  </a:t>
            </a:r>
            <a:r>
              <a:rPr dirty="0" baseline="27777" sz="750" spc="22">
                <a:latin typeface="Verdana"/>
                <a:cs typeface="Verdana"/>
              </a:rPr>
              <a:t>.  </a:t>
            </a:r>
            <a:r>
              <a:rPr dirty="0" baseline="3968" sz="1050" spc="44" i="1">
                <a:latin typeface="Mathcad UniMath"/>
                <a:cs typeface="Mathcad UniMath"/>
              </a:rPr>
              <a:t>E</a:t>
            </a:r>
            <a:r>
              <a:rPr dirty="0" baseline="3968" sz="1050" spc="44">
                <a:latin typeface="Verdana"/>
                <a:cs typeface="Verdana"/>
              </a:rPr>
              <a:t>(</a:t>
            </a:r>
            <a:r>
              <a:rPr dirty="0" baseline="3968" sz="1050" spc="44" i="1">
                <a:latin typeface="Mathcad UniMath"/>
                <a:cs typeface="Mathcad UniMath"/>
              </a:rPr>
              <a:t>F</a:t>
            </a:r>
            <a:r>
              <a:rPr dirty="0" baseline="3968" sz="1050" spc="-112" i="1">
                <a:latin typeface="Mathcad UniMath"/>
                <a:cs typeface="Mathcad UniMath"/>
              </a:rPr>
              <a:t> </a:t>
            </a:r>
            <a:r>
              <a:rPr dirty="0" baseline="3968" sz="1050" spc="-15">
                <a:latin typeface="Verdana"/>
                <a:cs typeface="Verdana"/>
              </a:rPr>
              <a:t>)</a:t>
            </a:r>
            <a:endParaRPr baseline="3968" sz="1050">
              <a:latin typeface="Verdana"/>
              <a:cs typeface="Verdana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3980173" y="5931424"/>
            <a:ext cx="240029" cy="172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1746" sz="1050" spc="120" i="1">
                <a:latin typeface="Mathcad UniMath"/>
                <a:cs typeface="Mathcad UniMath"/>
              </a:rPr>
              <a:t>A </a:t>
            </a:r>
            <a:r>
              <a:rPr dirty="0" baseline="-31746" sz="1050" spc="127" i="1">
                <a:latin typeface="Mathcad UniMath"/>
                <a:cs typeface="Mathcad UniMath"/>
              </a:rPr>
              <a:t> </a:t>
            </a:r>
            <a:r>
              <a:rPr dirty="0" baseline="-16666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4571487" y="6400841"/>
            <a:ext cx="16383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sz="700" spc="80" i="1">
                <a:latin typeface="Mathcad UniMath"/>
                <a:cs typeface="Mathcad UniMath"/>
              </a:rPr>
              <a:t>L</a:t>
            </a:r>
            <a:r>
              <a:rPr dirty="0" sz="700" spc="-20" i="1">
                <a:latin typeface="Mathcad UniMath"/>
                <a:cs typeface="Mathcad UniMath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4879333" y="6654841"/>
            <a:ext cx="34099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1755">
              <a:lnSpc>
                <a:spcPts val="445"/>
              </a:lnSpc>
              <a:tabLst>
                <a:tab pos="3016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12700">
              <a:lnSpc>
                <a:spcPts val="445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      </a:t>
            </a:r>
            <a:r>
              <a:rPr dirty="0" baseline="-11111" sz="750" spc="-6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4454136" y="6619787"/>
            <a:ext cx="556895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420"/>
              </a:lnSpc>
              <a:tabLst>
                <a:tab pos="325755" algn="l"/>
                <a:tab pos="505459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46990">
              <a:lnSpc>
                <a:spcPts val="42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75">
                <a:latin typeface="Verdana"/>
                <a:cs typeface="Verdana"/>
              </a:rPr>
              <a:t> </a:t>
            </a:r>
            <a:r>
              <a:rPr dirty="0" sz="500" spc="-1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4954010" y="6592360"/>
            <a:ext cx="787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4964676" y="6558829"/>
            <a:ext cx="908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4970772" y="6523780"/>
            <a:ext cx="1060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4975347" y="6488726"/>
            <a:ext cx="1225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4952502" y="6418598"/>
            <a:ext cx="167005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509"/>
              </a:lnSpc>
            </a:pP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11111" sz="750" spc="-127">
                <a:latin typeface="Verdana"/>
                <a:cs typeface="Verdana"/>
              </a:rPr>
              <a:t>.</a:t>
            </a:r>
            <a:r>
              <a:rPr dirty="0" baseline="-11111" sz="750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  <a:p>
            <a:pPr marL="12700">
              <a:lnSpc>
                <a:spcPts val="509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-97">
                <a:latin typeface="Verdana"/>
                <a:cs typeface="Verdana"/>
              </a:rPr>
              <a:t>..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4722359" y="6361195"/>
            <a:ext cx="457834" cy="155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6700" algn="l"/>
              </a:tabLst>
            </a:pPr>
            <a:r>
              <a:rPr dirty="0" baseline="5555" sz="750" spc="22">
                <a:latin typeface="Verdana"/>
                <a:cs typeface="Verdana"/>
              </a:rPr>
              <a:t>.	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 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-16666" sz="750" spc="-157">
                <a:latin typeface="Verdana"/>
                <a:cs typeface="Verdana"/>
              </a:rPr>
              <a:t> </a:t>
            </a:r>
            <a:r>
              <a:rPr dirty="0" baseline="-19841" sz="1050" spc="60" i="1">
                <a:latin typeface="Mathcad UniMath"/>
                <a:cs typeface="Mathcad UniMath"/>
              </a:rPr>
              <a:t>N</a:t>
            </a:r>
            <a:endParaRPr baseline="-19841" sz="1050">
              <a:latin typeface="Mathcad UniMath"/>
              <a:cs typeface="Mathcad UniMath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4452613" y="6351541"/>
            <a:ext cx="61531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53213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1111" sz="750" spc="60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4966199" y="6318015"/>
            <a:ext cx="844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4832089" y="6287535"/>
            <a:ext cx="20193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55">
                <a:latin typeface="Verdana"/>
                <a:cs typeface="Verdana"/>
              </a:rPr>
              <a:t> 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-135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4909813" y="6222024"/>
            <a:ext cx="8636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4888476" y="6254027"/>
            <a:ext cx="32829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20"/>
              </a:lnSpc>
            </a:pPr>
            <a:r>
              <a:rPr dirty="0" baseline="50000" sz="750" spc="22">
                <a:latin typeface="Verdana"/>
                <a:cs typeface="Verdana"/>
              </a:rPr>
              <a:t>.</a:t>
            </a:r>
            <a:r>
              <a:rPr dirty="0" baseline="50000" sz="750" spc="-217">
                <a:latin typeface="Verdana"/>
                <a:cs typeface="Verdana"/>
              </a:rPr>
              <a:t> </a:t>
            </a:r>
            <a:r>
              <a:rPr dirty="0" baseline="38888" sz="750" spc="-44">
                <a:latin typeface="Verdana"/>
                <a:cs typeface="Verdana"/>
              </a:rPr>
              <a:t>.</a:t>
            </a:r>
            <a:r>
              <a:rPr dirty="0" baseline="44444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33333" sz="750" spc="-22">
                <a:latin typeface="Verdana"/>
                <a:cs typeface="Verdana"/>
              </a:rPr>
              <a:t>.</a:t>
            </a:r>
            <a:r>
              <a:rPr dirty="0" baseline="27777" sz="750" spc="-22">
                <a:latin typeface="Verdana"/>
                <a:cs typeface="Verdana"/>
              </a:rPr>
              <a:t>..</a:t>
            </a:r>
            <a:r>
              <a:rPr dirty="0" baseline="27777" sz="750" spc="-187">
                <a:latin typeface="Verdana"/>
                <a:cs typeface="Verdana"/>
              </a:rPr>
              <a:t> </a:t>
            </a:r>
            <a:r>
              <a:rPr dirty="0" baseline="16666" sz="750" spc="-44">
                <a:latin typeface="Verdana"/>
                <a:cs typeface="Verdana"/>
              </a:rPr>
              <a:t>..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..</a:t>
            </a:r>
            <a:r>
              <a:rPr dirty="0" sz="500" spc="-3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81280">
              <a:lnSpc>
                <a:spcPts val="32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1267449" y="7161317"/>
            <a:ext cx="5057140" cy="1414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101854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2.26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19000"/>
              </a:lnSpc>
              <a:spcBef>
                <a:spcPts val="5"/>
              </a:spcBef>
            </a:pPr>
            <a:r>
              <a:rPr dirty="0" sz="1000" spc="-5" b="1">
                <a:latin typeface="Times New Roman"/>
                <a:cs typeface="Times New Roman"/>
              </a:rPr>
              <a:t>Example </a:t>
            </a:r>
            <a:r>
              <a:rPr dirty="0" sz="1000" b="1">
                <a:latin typeface="Times New Roman"/>
                <a:cs typeface="Times New Roman"/>
              </a:rPr>
              <a:t>7.5 </a:t>
            </a:r>
            <a:r>
              <a:rPr dirty="0" sz="1000" spc="-10">
                <a:latin typeface="Times New Roman"/>
                <a:cs typeface="Times New Roman"/>
              </a:rPr>
              <a:t>Prove </a:t>
            </a:r>
            <a:r>
              <a:rPr dirty="0" sz="1000" spc="-5">
                <a:latin typeface="Times New Roman"/>
                <a:cs typeface="Times New Roman"/>
              </a:rPr>
              <a:t>that the lines joining the tangency </a:t>
            </a:r>
            <a:r>
              <a:rPr dirty="0" sz="1000">
                <a:latin typeface="Times New Roman"/>
                <a:cs typeface="Times New Roman"/>
              </a:rPr>
              <a:t>point of </a:t>
            </a:r>
            <a:r>
              <a:rPr dirty="0" sz="1000" spc="-5">
                <a:latin typeface="Times New Roman"/>
                <a:cs typeface="Times New Roman"/>
              </a:rPr>
              <a:t>the incircle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triangle to its </a:t>
            </a:r>
            <a:r>
              <a:rPr dirty="0" sz="1000">
                <a:latin typeface="Times New Roman"/>
                <a:cs typeface="Times New Roman"/>
              </a:rPr>
              <a:t>oppo-  </a:t>
            </a:r>
            <a:r>
              <a:rPr dirty="0" sz="1000" spc="-5">
                <a:latin typeface="Times New Roman"/>
                <a:cs typeface="Times New Roman"/>
              </a:rPr>
              <a:t>site vertices </a:t>
            </a:r>
            <a:r>
              <a:rPr dirty="0" sz="1000">
                <a:latin typeface="Times New Roman"/>
                <a:cs typeface="Times New Roman"/>
              </a:rPr>
              <a:t>concur </a:t>
            </a:r>
            <a:r>
              <a:rPr dirty="0" sz="1000" spc="-5">
                <a:latin typeface="Times New Roman"/>
                <a:cs typeface="Times New Roman"/>
              </a:rPr>
              <a:t>at a </a:t>
            </a:r>
            <a:r>
              <a:rPr dirty="0" sz="1000">
                <a:latin typeface="Times New Roman"/>
                <a:cs typeface="Times New Roman"/>
              </a:rPr>
              <a:t>common</a:t>
            </a:r>
            <a:r>
              <a:rPr dirty="0" sz="1000" spc="-1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>
              <a:lnSpc>
                <a:spcPct val="120000"/>
              </a:lnSpc>
            </a:pPr>
            <a:r>
              <a:rPr dirty="0" sz="1000" spc="-5" b="1">
                <a:latin typeface="Times New Roman"/>
                <a:cs typeface="Times New Roman"/>
              </a:rPr>
              <a:t>Solution</a:t>
            </a:r>
            <a:r>
              <a:rPr dirty="0" sz="1000" spc="-5">
                <a:latin typeface="Times New Roman"/>
                <a:cs typeface="Times New Roman"/>
              </a:rPr>
              <a:t>. The result is obvious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20">
                <a:latin typeface="Times New Roman"/>
                <a:cs typeface="Times New Roman"/>
              </a:rPr>
              <a:t>Ceva’s </a:t>
            </a:r>
            <a:r>
              <a:rPr dirty="0" sz="1000" spc="-5">
                <a:latin typeface="Times New Roman"/>
                <a:cs typeface="Times New Roman"/>
              </a:rPr>
              <a:t>theorem. </a:t>
            </a:r>
            <a:r>
              <a:rPr dirty="0" sz="1000" spc="-10">
                <a:latin typeface="Times New Roman"/>
                <a:cs typeface="Times New Roman"/>
              </a:rPr>
              <a:t>Alternatively, </a:t>
            </a:r>
            <a:r>
              <a:rPr dirty="0" sz="1000" spc="-5">
                <a:latin typeface="Times New Roman"/>
                <a:cs typeface="Times New Roman"/>
              </a:rPr>
              <a:t>the result </a:t>
            </a:r>
            <a:r>
              <a:rPr dirty="0" sz="1000" spc="-10">
                <a:latin typeface="Times New Roman"/>
                <a:cs typeface="Times New Roman"/>
              </a:rPr>
              <a:t>follows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Times New Roman"/>
                <a:cs typeface="Times New Roman"/>
              </a:rPr>
              <a:t>applying  </a:t>
            </a:r>
            <a:r>
              <a:rPr dirty="0" sz="1000" spc="-10">
                <a:latin typeface="Times New Roman"/>
                <a:cs typeface="Times New Roman"/>
              </a:rPr>
              <a:t>Brianchon’s </a:t>
            </a:r>
            <a:r>
              <a:rPr dirty="0" sz="1000" spc="-5">
                <a:latin typeface="Times New Roman"/>
                <a:cs typeface="Times New Roman"/>
              </a:rPr>
              <a:t>theorem to the hexagon </a:t>
            </a:r>
            <a:r>
              <a:rPr dirty="0" sz="1000" spc="80" b="0" i="1">
                <a:latin typeface="Bookman Old Style"/>
                <a:cs typeface="Bookman Old Style"/>
              </a:rPr>
              <a:t>AC</a:t>
            </a:r>
            <a:r>
              <a:rPr dirty="0" baseline="27777" sz="1050" spc="120">
                <a:latin typeface="Arial"/>
                <a:cs typeface="Arial"/>
              </a:rPr>
              <a:t>′</a:t>
            </a:r>
            <a:r>
              <a:rPr dirty="0" sz="1000" spc="80" b="0" i="1">
                <a:latin typeface="Bookman Old Style"/>
                <a:cs typeface="Bookman Old Style"/>
              </a:rPr>
              <a:t>BA</a:t>
            </a:r>
            <a:r>
              <a:rPr dirty="0" baseline="27777" sz="1050" spc="120">
                <a:latin typeface="Arial"/>
                <a:cs typeface="Arial"/>
              </a:rPr>
              <a:t>′</a:t>
            </a:r>
            <a:r>
              <a:rPr dirty="0" sz="1000" spc="80" b="0" i="1">
                <a:latin typeface="Bookman Old Style"/>
                <a:cs typeface="Bookman Old Style"/>
              </a:rPr>
              <a:t>CB</a:t>
            </a:r>
            <a:r>
              <a:rPr dirty="0" baseline="27777" sz="1050" spc="120">
                <a:latin typeface="Arial"/>
                <a:cs typeface="Arial"/>
              </a:rPr>
              <a:t>′</a:t>
            </a:r>
            <a:r>
              <a:rPr dirty="0" sz="1000" spc="8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where </a:t>
            </a:r>
            <a:r>
              <a:rPr dirty="0" sz="1000" spc="50" b="0" i="1">
                <a:latin typeface="Bookman Old Style"/>
                <a:cs typeface="Bookman Old Style"/>
              </a:rPr>
              <a:t>A</a:t>
            </a:r>
            <a:r>
              <a:rPr dirty="0" baseline="27777" sz="1050" spc="75">
                <a:latin typeface="Arial"/>
                <a:cs typeface="Arial"/>
              </a:rPr>
              <a:t>′</a:t>
            </a:r>
            <a:r>
              <a:rPr dirty="0" sz="1000" spc="50" b="0" i="1">
                <a:latin typeface="Bookman Old Style"/>
                <a:cs typeface="Bookman Old Style"/>
              </a:rPr>
              <a:t>, </a:t>
            </a:r>
            <a:r>
              <a:rPr dirty="0" sz="1000" spc="65" b="0" i="1">
                <a:latin typeface="Bookman Old Style"/>
                <a:cs typeface="Bookman Old Style"/>
              </a:rPr>
              <a:t>B</a:t>
            </a:r>
            <a:r>
              <a:rPr dirty="0" baseline="27777" sz="1050" spc="97">
                <a:latin typeface="Arial"/>
                <a:cs typeface="Arial"/>
              </a:rPr>
              <a:t>′</a:t>
            </a:r>
            <a:r>
              <a:rPr dirty="0" sz="1000" spc="65" b="0" i="1">
                <a:latin typeface="Bookman Old Style"/>
                <a:cs typeface="Bookman Old Style"/>
              </a:rPr>
              <a:t>,</a:t>
            </a:r>
            <a:r>
              <a:rPr dirty="0" sz="1000" spc="-170" b="0" i="1">
                <a:latin typeface="Bookman Old Style"/>
                <a:cs typeface="Bookman Old Style"/>
              </a:rPr>
              <a:t> </a:t>
            </a:r>
            <a:r>
              <a:rPr dirty="0" sz="1000" spc="75" b="0" i="1">
                <a:latin typeface="Bookman Old Style"/>
                <a:cs typeface="Bookman Old Style"/>
              </a:rPr>
              <a:t>C</a:t>
            </a:r>
            <a:r>
              <a:rPr dirty="0" baseline="27777" sz="1050" spc="112">
                <a:latin typeface="Arial"/>
                <a:cs typeface="Arial"/>
              </a:rPr>
              <a:t>′ </a:t>
            </a:r>
            <a:r>
              <a:rPr dirty="0" sz="1000" spc="-5">
                <a:latin typeface="Times New Roman"/>
                <a:cs typeface="Times New Roman"/>
              </a:rPr>
              <a:t>are the tangency points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1267447" y="8580160"/>
            <a:ext cx="505777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incircle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50">
                <a:latin typeface="Lucida Sans Unicode"/>
                <a:cs typeface="Lucida Sans Unicode"/>
              </a:rPr>
              <a:t>△</a:t>
            </a:r>
            <a:r>
              <a:rPr dirty="0" sz="1000" spc="50" b="0" i="1">
                <a:latin typeface="Bookman Old Style"/>
                <a:cs typeface="Bookman Old Style"/>
              </a:rPr>
              <a:t>ABC</a:t>
            </a:r>
            <a:r>
              <a:rPr dirty="0" sz="1000" spc="-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its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sides.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This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point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called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Gergonne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point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50">
                <a:latin typeface="Lucida Sans Unicode"/>
                <a:cs typeface="Lucida Sans Unicode"/>
              </a:rPr>
              <a:t>△</a:t>
            </a:r>
            <a:r>
              <a:rPr dirty="0" sz="1000" spc="50" b="0" i="1">
                <a:latin typeface="Bookman Old Style"/>
                <a:cs typeface="Bookman Old Style"/>
              </a:rPr>
              <a:t>ABC</a:t>
            </a:r>
            <a:r>
              <a:rPr dirty="0" sz="1000" spc="5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See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also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example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1267449" y="8763041"/>
            <a:ext cx="84518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5.1 </a:t>
            </a:r>
            <a:r>
              <a:rPr dirty="0" sz="1000" spc="-5">
                <a:latin typeface="Times New Roman"/>
                <a:cs typeface="Times New Roman"/>
              </a:rPr>
              <a:t>in chapter</a:t>
            </a:r>
            <a:r>
              <a:rPr dirty="0" sz="1000" spc="-9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5.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58" y="762004"/>
            <a:ext cx="108458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7.6.</a:t>
            </a:r>
            <a:r>
              <a:rPr dirty="0" sz="1000" spc="22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HOMOTHETY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70167" y="76200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6</a:t>
            </a:r>
            <a:r>
              <a:rPr dirty="0" sz="1000" spc="-5">
                <a:latin typeface="Times New Roman"/>
                <a:cs typeface="Times New Roman"/>
              </a:rPr>
              <a:t>9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71976" y="1858771"/>
            <a:ext cx="6476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10076" y="18267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31411" y="17932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46652" y="17612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58844" y="17277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67988" y="169418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74084" y="1622552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25315" y="14351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73044" y="17490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86759" y="17810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06571" y="18161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30955" y="1849640"/>
            <a:ext cx="7112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55111" y="16637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76547" y="1381773"/>
            <a:ext cx="1225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50">
                <a:latin typeface="Verdana"/>
                <a:cs typeface="Verdana"/>
              </a:rPr>
              <a:t>.</a:t>
            </a:r>
            <a:r>
              <a:rPr dirty="0" baseline="27777" sz="750" spc="-150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. </a:t>
            </a:r>
            <a:r>
              <a:rPr dirty="0" baseline="5555" sz="750" spc="-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34459" y="1451864"/>
            <a:ext cx="2063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     </a:t>
            </a:r>
            <a:r>
              <a:rPr dirty="0" baseline="-22222" sz="750" spc="2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49700" y="1486928"/>
            <a:ext cx="25844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9710" algn="l"/>
              </a:tabLst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20971" y="15174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92600" y="15539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61179" y="15890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34332" y="16240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574540" y="16941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646155" y="17307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719320" y="17673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87900" y="18008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59515" y="18374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587999" y="1983752"/>
            <a:ext cx="971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542791" y="1208036"/>
            <a:ext cx="285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475735" y="1258316"/>
            <a:ext cx="31178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>
                <a:latin typeface="Verdana"/>
                <a:cs typeface="Verdana"/>
              </a:rPr>
              <a:t>.</a:t>
            </a:r>
            <a:r>
              <a:rPr dirty="0" baseline="-11111" sz="750">
                <a:latin typeface="Verdana"/>
                <a:cs typeface="Verdana"/>
              </a:rPr>
              <a:t>..</a:t>
            </a:r>
            <a:r>
              <a:rPr dirty="0" baseline="11111" sz="750">
                <a:latin typeface="Verdana"/>
                <a:cs typeface="Verdana"/>
              </a:rPr>
              <a:t>. </a:t>
            </a:r>
            <a:r>
              <a:rPr dirty="0" sz="500" spc="-50">
                <a:latin typeface="Verdana"/>
                <a:cs typeface="Verdana"/>
              </a:rPr>
              <a:t>..... 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452876" y="1279677"/>
            <a:ext cx="16256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..</a:t>
            </a:r>
            <a:r>
              <a:rPr dirty="0" baseline="11111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16666" sz="750" spc="-5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553459" y="13147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574796" y="15570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583940" y="16637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590035" y="17353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593071" y="177038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596132" y="18054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599179" y="18404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340100" y="1860308"/>
            <a:ext cx="31305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90"/>
              </a:lnSpc>
              <a:tabLst>
                <a:tab pos="27305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  <a:p>
            <a:pPr marL="64135">
              <a:lnSpc>
                <a:spcPts val="4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606800" y="1912137"/>
            <a:ext cx="2736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495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448303" y="1947176"/>
            <a:ext cx="37592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718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  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794495" y="19441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799079" y="1915173"/>
            <a:ext cx="10160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-16666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5555" sz="750" spc="-19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843276" y="1875549"/>
            <a:ext cx="1123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879851" y="1840496"/>
            <a:ext cx="1225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914904" y="1803920"/>
            <a:ext cx="1428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948432" y="1770392"/>
            <a:ext cx="1593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8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983483" y="1735340"/>
            <a:ext cx="1790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020060" y="1698764"/>
            <a:ext cx="61785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7912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   </a:t>
            </a:r>
            <a:r>
              <a:rPr dirty="0" sz="500" spc="7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  </a:t>
            </a:r>
            <a:r>
              <a:rPr dirty="0" sz="500" spc="2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234944" y="1653044"/>
            <a:ext cx="71120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091688" y="1628661"/>
            <a:ext cx="54038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0165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   </a:t>
            </a:r>
            <a:r>
              <a:rPr dirty="0" sz="500" spc="-6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11111" sz="750" spc="6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128264" y="1593621"/>
            <a:ext cx="50101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616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  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 </a:t>
            </a:r>
            <a:r>
              <a:rPr dirty="0" baseline="5555" sz="750" spc="6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163316" y="1555508"/>
            <a:ext cx="27051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-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       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195320" y="1523504"/>
            <a:ext cx="42735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019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	</a:t>
            </a: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4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228848" y="1489976"/>
            <a:ext cx="39116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670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16666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15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556495" y="1349768"/>
            <a:ext cx="3714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210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   </a:t>
            </a:r>
            <a:r>
              <a:rPr dirty="0" sz="500" spc="1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045455" y="1951749"/>
            <a:ext cx="14541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929632" y="1924316"/>
            <a:ext cx="19431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30">
                <a:latin typeface="Verdana"/>
                <a:cs typeface="Verdana"/>
              </a:rPr>
              <a:t>.</a:t>
            </a:r>
            <a:r>
              <a:rPr dirty="0" baseline="11111" sz="750" spc="-30">
                <a:latin typeface="Verdana"/>
                <a:cs typeface="Verdana"/>
              </a:rPr>
              <a:t>.</a:t>
            </a:r>
            <a:r>
              <a:rPr dirty="0" baseline="5555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11111" sz="750" spc="-30">
                <a:latin typeface="Verdana"/>
                <a:cs typeface="Verdana"/>
              </a:rPr>
              <a:t>.</a:t>
            </a:r>
            <a:r>
              <a:rPr dirty="0" baseline="11111" sz="750" spc="44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844288" y="1892312"/>
            <a:ext cx="2063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67">
                <a:latin typeface="Verdana"/>
                <a:cs typeface="Verdana"/>
              </a:rPr>
              <a:t>..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 </a:t>
            </a:r>
            <a:r>
              <a:rPr dirty="0" baseline="-11111" sz="750" spc="-3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743703" y="1870976"/>
            <a:ext cx="2355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67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16666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 </a:t>
            </a:r>
            <a:r>
              <a:rPr dirty="0" sz="500" spc="7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633976" y="1822208"/>
            <a:ext cx="14541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533391" y="1787156"/>
            <a:ext cx="14541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432808" y="1749056"/>
            <a:ext cx="14541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332223" y="1709432"/>
            <a:ext cx="13208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972559" y="1666761"/>
            <a:ext cx="58483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255" algn="l"/>
                <a:tab pos="545465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121911" y="1645424"/>
            <a:ext cx="14541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974084" y="1608849"/>
            <a:ext cx="18351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5555" sz="750" spc="-202">
                <a:latin typeface="Verdana"/>
                <a:cs typeface="Verdana"/>
              </a:rPr>
              <a:t> </a:t>
            </a:r>
            <a:r>
              <a:rPr dirty="0" baseline="16666" sz="750" spc="-52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920744" y="1567700"/>
            <a:ext cx="13208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811015" y="1537207"/>
            <a:ext cx="20637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52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-11111" sz="750" spc="7">
                <a:latin typeface="Verdana"/>
                <a:cs typeface="Verdana"/>
              </a:rPr>
              <a:t> </a:t>
            </a:r>
            <a:r>
              <a:rPr dirty="0" baseline="16666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719576" y="1502168"/>
            <a:ext cx="1276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263900" y="1454924"/>
            <a:ext cx="502284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0985" algn="l"/>
              </a:tabLst>
            </a:pP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27777" sz="750" spc="-225">
                <a:latin typeface="Verdana"/>
                <a:cs typeface="Verdana"/>
              </a:rPr>
              <a:t>.</a:t>
            </a:r>
            <a:r>
              <a:rPr dirty="0" baseline="5555" sz="750" spc="6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 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22222" sz="750" spc="7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306571" y="1424444"/>
            <a:ext cx="76581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4154" algn="l"/>
                <a:tab pos="614045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...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baseline="-27777" sz="750" spc="-67">
                <a:latin typeface="Verdana"/>
                <a:cs typeface="Verdana"/>
              </a:rPr>
              <a:t>.	</a:t>
            </a:r>
            <a:r>
              <a:rPr dirty="0" baseline="11111" sz="750" spc="22">
                <a:latin typeface="Verdana"/>
                <a:cs typeface="Verdana"/>
              </a:rPr>
              <a:t>.  </a:t>
            </a:r>
            <a:r>
              <a:rPr dirty="0" baseline="11111" sz="750" spc="44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335528" y="1395488"/>
            <a:ext cx="35623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 </a:t>
            </a:r>
            <a:r>
              <a:rPr dirty="0" baseline="11111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 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54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515359" y="1112532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80" i="1">
                <a:latin typeface="Mathcad UniMath"/>
                <a:cs typeface="Mathcad UniMath"/>
              </a:rPr>
              <a:t>A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631439" y="1958352"/>
            <a:ext cx="266636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685"/>
              </a:lnSpc>
            </a:pPr>
            <a:r>
              <a:rPr dirty="0" baseline="-15873" sz="1050" spc="89" i="1">
                <a:latin typeface="Mathcad UniMath"/>
                <a:cs typeface="Mathcad UniMath"/>
              </a:rPr>
              <a:t>B  </a:t>
            </a:r>
            <a:r>
              <a:rPr dirty="0" sz="500" spc="-60">
                <a:latin typeface="Verdana"/>
                <a:cs typeface="Verdana"/>
              </a:rPr>
              <a:t>.......... </a:t>
            </a:r>
            <a:r>
              <a:rPr dirty="0" sz="500" spc="-65">
                <a:latin typeface="Verdana"/>
                <a:cs typeface="Verdana"/>
              </a:rPr>
              <a:t>.................. .................. </a:t>
            </a:r>
            <a:r>
              <a:rPr dirty="0" sz="500" spc="-40">
                <a:latin typeface="Verdana"/>
                <a:cs typeface="Verdana"/>
              </a:rPr>
              <a:t>...     </a:t>
            </a:r>
            <a:r>
              <a:rPr dirty="0" sz="500" spc="-60">
                <a:latin typeface="Verdana"/>
                <a:cs typeface="Verdana"/>
              </a:rPr>
              <a:t>......... </a:t>
            </a:r>
            <a:r>
              <a:rPr dirty="0" sz="500" spc="-65">
                <a:latin typeface="Verdana"/>
                <a:cs typeface="Verdana"/>
              </a:rPr>
              <a:t>................... .................. .................. ................... </a:t>
            </a:r>
            <a:r>
              <a:rPr dirty="0" sz="500" spc="-50">
                <a:latin typeface="Verdana"/>
                <a:cs typeface="Verdana"/>
              </a:rPr>
              <a:t>.........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15873" sz="1050" spc="37" i="1">
                <a:latin typeface="Mathcad UniMath"/>
                <a:cs typeface="Mathcad UniMath"/>
              </a:rPr>
              <a:t>C</a:t>
            </a:r>
            <a:endParaRPr baseline="-15873" sz="1050">
              <a:latin typeface="Mathcad UniMath"/>
              <a:cs typeface="Mathcad UniMath"/>
            </a:endParaRPr>
          </a:p>
          <a:p>
            <a:pPr algn="ctr" marR="650875">
              <a:lnSpc>
                <a:spcPts val="685"/>
              </a:lnSpc>
            </a:pPr>
            <a:r>
              <a:rPr dirty="0" baseline="-23809" sz="1050" spc="150" i="1">
                <a:latin typeface="Mathcad UniMath"/>
                <a:cs typeface="Mathcad UniMath"/>
              </a:rPr>
              <a:t>A</a:t>
            </a:r>
            <a:r>
              <a:rPr dirty="0" sz="500" spc="100">
                <a:latin typeface="Arial"/>
                <a:cs typeface="Arial"/>
              </a:rPr>
              <a:t>′</a:t>
            </a:r>
            <a:endParaRPr sz="5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254755" y="1341132"/>
            <a:ext cx="200660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968" sz="1050" spc="37" i="1">
                <a:latin typeface="Mathcad UniMath"/>
                <a:cs typeface="Mathcad UniMath"/>
              </a:rPr>
              <a:t>C</a:t>
            </a:r>
            <a:r>
              <a:rPr dirty="0" baseline="3968" sz="1050" spc="82" i="1">
                <a:latin typeface="Mathcad UniMath"/>
                <a:cs typeface="Mathcad UniMath"/>
              </a:rPr>
              <a:t> 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-5555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334003" y="1320812"/>
            <a:ext cx="135255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25">
                <a:latin typeface="Arial"/>
                <a:cs typeface="Arial"/>
              </a:rPr>
              <a:t>′</a:t>
            </a:r>
            <a:r>
              <a:rPr dirty="0" sz="500" spc="95">
                <a:latin typeface="Arial"/>
                <a:cs typeface="Arial"/>
              </a:rPr>
              <a:t> </a:t>
            </a:r>
            <a:r>
              <a:rPr dirty="0" baseline="5555" sz="750" spc="-44">
                <a:latin typeface="Verdana"/>
                <a:cs typeface="Verdana"/>
              </a:rPr>
              <a:t>..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750055" y="1286268"/>
            <a:ext cx="10922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0">
                <a:latin typeface="Verdana"/>
                <a:cs typeface="Verdana"/>
              </a:rPr>
              <a:t>..</a:t>
            </a:r>
            <a:r>
              <a:rPr dirty="0" baseline="22222" sz="750" spc="-165">
                <a:latin typeface="Verdana"/>
                <a:cs typeface="Verdana"/>
              </a:rPr>
              <a:t>. </a:t>
            </a:r>
            <a:r>
              <a:rPr dirty="0" baseline="5555" sz="750" spc="-322">
                <a:latin typeface="Verdana"/>
                <a:cs typeface="Verdana"/>
              </a:rPr>
              <a:t>.</a:t>
            </a:r>
            <a:r>
              <a:rPr dirty="0" baseline="19841" sz="1050" spc="-322" i="1">
                <a:latin typeface="Mathcad UniMath"/>
                <a:cs typeface="Mathcad UniMath"/>
              </a:rPr>
              <a:t>B</a:t>
            </a:r>
            <a:r>
              <a:rPr dirty="0" sz="500" spc="-2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663175" y="1241564"/>
            <a:ext cx="273050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177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25">
                <a:latin typeface="Arial"/>
                <a:cs typeface="Arial"/>
              </a:rPr>
              <a:t>′</a:t>
            </a:r>
            <a:endParaRPr sz="5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267460" y="2290584"/>
            <a:ext cx="5055870" cy="632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4572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10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2.27</a:t>
            </a: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ct val="120000"/>
              </a:lnSpc>
              <a:spcBef>
                <a:spcPts val="780"/>
              </a:spcBef>
            </a:pPr>
            <a:r>
              <a:rPr dirty="0" sz="1000" spc="-5" b="1">
                <a:latin typeface="Times New Roman"/>
                <a:cs typeface="Times New Roman"/>
              </a:rPr>
              <a:t>Example </a:t>
            </a:r>
            <a:r>
              <a:rPr dirty="0" sz="1000" b="1">
                <a:latin typeface="Times New Roman"/>
                <a:cs typeface="Times New Roman"/>
              </a:rPr>
              <a:t>7.6 </a:t>
            </a:r>
            <a:r>
              <a:rPr dirty="0" sz="1000" spc="-5">
                <a:latin typeface="Times New Roman"/>
                <a:cs typeface="Times New Roman"/>
              </a:rPr>
              <a:t>Suppose </a:t>
            </a:r>
            <a:r>
              <a:rPr dirty="0" sz="1000" spc="65" b="0" i="1">
                <a:latin typeface="Bookman Old Style"/>
                <a:cs typeface="Bookman Old Style"/>
              </a:rPr>
              <a:t>ABCD </a:t>
            </a:r>
            <a:r>
              <a:rPr dirty="0" sz="1000">
                <a:latin typeface="Times New Roman"/>
                <a:cs typeface="Times New Roman"/>
              </a:rPr>
              <a:t>has </a:t>
            </a:r>
            <a:r>
              <a:rPr dirty="0" sz="1000" spc="-5">
                <a:latin typeface="Times New Roman"/>
                <a:cs typeface="Times New Roman"/>
              </a:rPr>
              <a:t>an inscribed circle. </a:t>
            </a:r>
            <a:r>
              <a:rPr dirty="0" sz="1000" spc="-10">
                <a:latin typeface="Times New Roman"/>
                <a:cs typeface="Times New Roman"/>
              </a:rPr>
              <a:t>Show </a:t>
            </a:r>
            <a:r>
              <a:rPr dirty="0" sz="1000" spc="-5">
                <a:latin typeface="Times New Roman"/>
                <a:cs typeface="Times New Roman"/>
              </a:rPr>
              <a:t>that the lines joining the points </a:t>
            </a:r>
            <a:r>
              <a:rPr dirty="0" sz="1000">
                <a:latin typeface="Times New Roman"/>
                <a:cs typeface="Times New Roman"/>
              </a:rPr>
              <a:t>of  </a:t>
            </a:r>
            <a:r>
              <a:rPr dirty="0" sz="1000" spc="-5">
                <a:latin typeface="Times New Roman"/>
                <a:cs typeface="Times New Roman"/>
              </a:rPr>
              <a:t>tangency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inscribed circle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opposite sides are </a:t>
            </a:r>
            <a:r>
              <a:rPr dirty="0" sz="1000">
                <a:latin typeface="Times New Roman"/>
                <a:cs typeface="Times New Roman"/>
              </a:rPr>
              <a:t>concurrent </a:t>
            </a:r>
            <a:r>
              <a:rPr dirty="0" sz="1000" spc="-5">
                <a:latin typeface="Times New Roman"/>
                <a:cs typeface="Times New Roman"/>
              </a:rPr>
              <a:t>with the </a:t>
            </a:r>
            <a:r>
              <a:rPr dirty="0" sz="1000" spc="-10">
                <a:latin typeface="Times New Roman"/>
                <a:cs typeface="Times New Roman"/>
              </a:rPr>
              <a:t>two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diagonals.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267447" y="3179838"/>
            <a:ext cx="3231515" cy="1289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6985">
              <a:lnSpc>
                <a:spcPct val="119500"/>
              </a:lnSpc>
            </a:pPr>
            <a:r>
              <a:rPr dirty="0" sz="1000" spc="-5" b="1">
                <a:latin typeface="Times New Roman"/>
                <a:cs typeface="Times New Roman"/>
              </a:rPr>
              <a:t>Solution</a:t>
            </a:r>
            <a:r>
              <a:rPr dirty="0" sz="1000" spc="-5">
                <a:latin typeface="Times New Roman"/>
                <a:cs typeface="Times New Roman"/>
              </a:rPr>
              <a:t>. The </a:t>
            </a:r>
            <a:r>
              <a:rPr dirty="0" sz="1000">
                <a:latin typeface="Times New Roman"/>
                <a:cs typeface="Times New Roman"/>
              </a:rPr>
              <a:t>proof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Times New Roman"/>
                <a:cs typeface="Times New Roman"/>
              </a:rPr>
              <a:t>a degenerate case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10">
                <a:latin typeface="Times New Roman"/>
                <a:cs typeface="Times New Roman"/>
              </a:rPr>
              <a:t>Brianchon’s  </a:t>
            </a:r>
            <a:r>
              <a:rPr dirty="0" sz="1000" spc="-5">
                <a:latin typeface="Times New Roman"/>
                <a:cs typeface="Times New Roman"/>
              </a:rPr>
              <a:t>theorem. For example,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Times New Roman"/>
                <a:cs typeface="Times New Roman"/>
              </a:rPr>
              <a:t>taking the hexagon </a:t>
            </a:r>
            <a:r>
              <a:rPr dirty="0" sz="1000" spc="10" b="0" i="1">
                <a:latin typeface="Bookman Old Style"/>
                <a:cs typeface="Bookman Old Style"/>
              </a:rPr>
              <a:t>ABY </a:t>
            </a:r>
            <a:r>
              <a:rPr dirty="0" sz="1000" spc="45" b="0" i="1">
                <a:latin typeface="Bookman Old Style"/>
                <a:cs typeface="Bookman Old Style"/>
              </a:rPr>
              <a:t>CDW </a:t>
            </a:r>
            <a:r>
              <a:rPr dirty="0" sz="1000" spc="-5">
                <a:latin typeface="Times New Roman"/>
                <a:cs typeface="Times New Roman"/>
              </a:rPr>
              <a:t>,  we see that </a:t>
            </a:r>
            <a:r>
              <a:rPr dirty="0" sz="1000" b="0" i="1">
                <a:latin typeface="Bookman Old Style"/>
                <a:cs typeface="Bookman Old Style"/>
              </a:rPr>
              <a:t>AC, </a:t>
            </a:r>
            <a:r>
              <a:rPr dirty="0" sz="1000" spc="55" b="0" i="1">
                <a:latin typeface="Bookman Old Style"/>
                <a:cs typeface="Bookman Old Style"/>
              </a:rPr>
              <a:t>BD, </a:t>
            </a:r>
            <a:r>
              <a:rPr dirty="0" sz="1000" spc="-85" b="0" i="1">
                <a:latin typeface="Bookman Old Style"/>
                <a:cs typeface="Bookman Old Style"/>
              </a:rPr>
              <a:t>Y </a:t>
            </a:r>
            <a:r>
              <a:rPr dirty="0" sz="1000" spc="-20" b="0" i="1">
                <a:latin typeface="Bookman Old Style"/>
                <a:cs typeface="Bookman Old Style"/>
              </a:rPr>
              <a:t>W  </a:t>
            </a:r>
            <a:r>
              <a:rPr dirty="0" sz="1000" spc="-5">
                <a:latin typeface="Times New Roman"/>
                <a:cs typeface="Times New Roman"/>
              </a:rPr>
              <a:t>are concurrent;  and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Times New Roman"/>
                <a:cs typeface="Times New Roman"/>
              </a:rPr>
              <a:t>taking  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300"/>
              </a:lnSpc>
              <a:spcBef>
                <a:spcPts val="5"/>
              </a:spcBef>
            </a:pPr>
            <a:r>
              <a:rPr dirty="0" sz="1000" spc="-5">
                <a:latin typeface="Times New Roman"/>
                <a:cs typeface="Times New Roman"/>
              </a:rPr>
              <a:t>hexagon </a:t>
            </a:r>
            <a:r>
              <a:rPr dirty="0" sz="1000" spc="95" b="0" i="1">
                <a:latin typeface="Bookman Old Style"/>
                <a:cs typeface="Bookman Old Style"/>
              </a:rPr>
              <a:t>AXBCZD</a:t>
            </a:r>
            <a:r>
              <a:rPr dirty="0" sz="1000" spc="95">
                <a:latin typeface="Times New Roman"/>
                <a:cs typeface="Times New Roman"/>
              </a:rPr>
              <a:t>, </a:t>
            </a:r>
            <a:r>
              <a:rPr dirty="0" sz="1000" b="0" i="1">
                <a:latin typeface="Bookman Old Style"/>
                <a:cs typeface="Bookman Old Style"/>
              </a:rPr>
              <a:t>AC, </a:t>
            </a:r>
            <a:r>
              <a:rPr dirty="0" sz="1000" spc="55" b="0" i="1">
                <a:latin typeface="Bookman Old Style"/>
                <a:cs typeface="Bookman Old Style"/>
              </a:rPr>
              <a:t>BD, </a:t>
            </a:r>
            <a:r>
              <a:rPr dirty="0" sz="1000" spc="150" b="0" i="1">
                <a:latin typeface="Bookman Old Style"/>
                <a:cs typeface="Bookman Old Style"/>
              </a:rPr>
              <a:t>XZ </a:t>
            </a:r>
            <a:r>
              <a:rPr dirty="0" sz="1000" spc="-5">
                <a:latin typeface="Times New Roman"/>
                <a:cs typeface="Times New Roman"/>
              </a:rPr>
              <a:t>are concurrent. Conse-  </a:t>
            </a:r>
            <a:r>
              <a:rPr dirty="0" sz="1000" spc="-10">
                <a:latin typeface="Times New Roman"/>
                <a:cs typeface="Times New Roman"/>
              </a:rPr>
              <a:t>quently, </a:t>
            </a:r>
            <a:r>
              <a:rPr dirty="0" sz="1000" b="0" i="1">
                <a:latin typeface="Bookman Old Style"/>
                <a:cs typeface="Bookman Old Style"/>
              </a:rPr>
              <a:t>AC, </a:t>
            </a:r>
            <a:r>
              <a:rPr dirty="0" sz="1000" spc="55" b="0" i="1">
                <a:latin typeface="Bookman Old Style"/>
                <a:cs typeface="Bookman Old Style"/>
              </a:rPr>
              <a:t>BD, </a:t>
            </a:r>
            <a:r>
              <a:rPr dirty="0" sz="1000" spc="-85" b="0" i="1">
                <a:latin typeface="Bookman Old Style"/>
                <a:cs typeface="Bookman Old Style"/>
              </a:rPr>
              <a:t>Y </a:t>
            </a:r>
            <a:r>
              <a:rPr dirty="0" sz="1000" spc="-20" b="0" i="1">
                <a:latin typeface="Bookman Old Style"/>
                <a:cs typeface="Bookman Old Style"/>
              </a:rPr>
              <a:t>W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50" b="0" i="1">
                <a:latin typeface="Bookman Old Style"/>
                <a:cs typeface="Bookman Old Style"/>
              </a:rPr>
              <a:t>XZ </a:t>
            </a:r>
            <a:r>
              <a:rPr dirty="0" sz="1000" spc="-5">
                <a:latin typeface="Times New Roman"/>
                <a:cs typeface="Times New Roman"/>
              </a:rPr>
              <a:t>are concurrent. </a:t>
            </a:r>
            <a:r>
              <a:rPr dirty="0" sz="1000" spc="-10">
                <a:latin typeface="Times New Roman"/>
                <a:cs typeface="Times New Roman"/>
              </a:rPr>
              <a:t>Moreover,  </a:t>
            </a:r>
            <a:r>
              <a:rPr dirty="0" sz="1000" spc="65" b="0" i="1">
                <a:latin typeface="Bookman Old Style"/>
                <a:cs typeface="Bookman Old Style"/>
              </a:rPr>
              <a:t>WZ,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b="0" i="1">
                <a:latin typeface="Bookman Old Style"/>
                <a:cs typeface="Bookman Old Style"/>
              </a:rPr>
              <a:t>AC,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60" b="0" i="1">
                <a:latin typeface="Bookman Old Style"/>
                <a:cs typeface="Bookman Old Style"/>
              </a:rPr>
              <a:t>XY</a:t>
            </a:r>
            <a:r>
              <a:rPr dirty="0" sz="1000" spc="11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(same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for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80" b="0" i="1">
                <a:latin typeface="Bookman Old Style"/>
                <a:cs typeface="Bookman Old Style"/>
              </a:rPr>
              <a:t>WX,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ZY,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60" b="0" i="1">
                <a:latin typeface="Bookman Old Style"/>
                <a:cs typeface="Bookman Old Style"/>
              </a:rPr>
              <a:t>DB</a:t>
            </a:r>
            <a:r>
              <a:rPr dirty="0" sz="1000" spc="60">
                <a:latin typeface="Times New Roman"/>
                <a:cs typeface="Times New Roman"/>
              </a:rPr>
              <a:t>)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concurrent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suit-  ably applying </a:t>
            </a:r>
            <a:r>
              <a:rPr dirty="0" sz="1000" spc="-10">
                <a:latin typeface="Times New Roman"/>
                <a:cs typeface="Times New Roman"/>
              </a:rPr>
              <a:t>Brianchon’s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905259" y="41234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987275" y="3945140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968987" y="3707396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915903" y="3817124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905235" y="3850652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883899" y="3919232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5792203" y="40091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882119" y="3910088"/>
            <a:ext cx="15494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45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918695" y="3844556"/>
            <a:ext cx="113664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15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5932411" y="3809504"/>
            <a:ext cx="971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5943079" y="3774440"/>
            <a:ext cx="8318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0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952223" y="3743972"/>
            <a:ext cx="7239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961367" y="3673855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5952223" y="3544315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5944603" y="351080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597131" y="3186176"/>
            <a:ext cx="18859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..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 </a:t>
            </a:r>
            <a:r>
              <a:rPr dirty="0" baseline="-11111" sz="750" spc="-67">
                <a:latin typeface="Verdana"/>
                <a:cs typeface="Verdana"/>
              </a:rPr>
              <a:t>..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088115" y="3282188"/>
            <a:ext cx="1212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baseline="33333" sz="750" spc="-82">
                <a:latin typeface="Verdana"/>
                <a:cs typeface="Verdana"/>
              </a:rPr>
              <a:t>.</a:t>
            </a:r>
            <a:r>
              <a:rPr dirty="0" baseline="33333" sz="750" spc="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5077447" y="3314192"/>
            <a:ext cx="9969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95">
                <a:latin typeface="Verdana"/>
                <a:cs typeface="Verdana"/>
              </a:rPr>
              <a:t>.</a:t>
            </a:r>
            <a:r>
              <a:rPr dirty="0" baseline="27777" sz="750" spc="37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066779" y="3340112"/>
            <a:ext cx="876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22222" sz="750" spc="6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057635" y="3356864"/>
            <a:ext cx="8318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09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5046967" y="3390392"/>
            <a:ext cx="7239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95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5042395" y="3439159"/>
            <a:ext cx="539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008867" y="3519932"/>
            <a:ext cx="558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002771" y="3574796"/>
            <a:ext cx="558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4986007" y="3608336"/>
            <a:ext cx="666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4976863" y="3640328"/>
            <a:ext cx="723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966195" y="3670820"/>
            <a:ext cx="831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22222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957051" y="3705847"/>
            <a:ext cx="971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946383" y="3740886"/>
            <a:ext cx="11366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baseline="22222" sz="750" spc="-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935715" y="3775938"/>
            <a:ext cx="1320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22222" sz="750" spc="-82">
                <a:latin typeface="Verdana"/>
                <a:cs typeface="Verdana"/>
              </a:rPr>
              <a:t>. </a:t>
            </a:r>
            <a:r>
              <a:rPr dirty="0" baseline="22222" sz="750" spc="-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925047" y="3809466"/>
            <a:ext cx="1549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22222" sz="750" spc="-82">
                <a:latin typeface="Verdana"/>
                <a:cs typeface="Verdana"/>
              </a:rPr>
              <a:t>.  </a:t>
            </a:r>
            <a:r>
              <a:rPr dirty="0" baseline="22222" sz="750" spc="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5101831" y="3940530"/>
            <a:ext cx="7874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5248135" y="40639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5327383" y="40975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5028679" y="3457447"/>
            <a:ext cx="9715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baseline="-44444" sz="750" spc="22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5955273" y="3603726"/>
            <a:ext cx="571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27777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5456926" y="4082262"/>
            <a:ext cx="78740" cy="132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3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5488927" y="40472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5491975" y="40121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5496547" y="39771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5499595" y="39420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5502643" y="39115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5507215" y="38765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5510263" y="38460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5557507" y="34117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5562079" y="33766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5565127" y="33415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5569699" y="33065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5572747" y="32760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5577319" y="32410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5580367" y="3222764"/>
            <a:ext cx="35433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 </a:t>
            </a:r>
            <a:r>
              <a:rPr dirty="0" baseline="16666" sz="750" spc="307">
                <a:latin typeface="Verdana"/>
                <a:cs typeface="Verdana"/>
              </a:rPr>
              <a:t> </a:t>
            </a:r>
            <a:r>
              <a:rPr dirty="0" baseline="16666" sz="750" spc="-75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16666" sz="750" spc="-75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..</a:t>
            </a:r>
            <a:r>
              <a:rPr dirty="0" sz="500" spc="-50">
                <a:latin typeface="Verdana"/>
                <a:cs typeface="Verdana"/>
              </a:rPr>
              <a:t>..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-11111" sz="750" spc="-44">
                <a:latin typeface="Verdana"/>
                <a:cs typeface="Verdana"/>
              </a:rPr>
              <a:t>..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5386819" y="3169386"/>
            <a:ext cx="24955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45">
                <a:latin typeface="Verdana"/>
                <a:cs typeface="Verdana"/>
              </a:rPr>
              <a:t> </a:t>
            </a:r>
            <a:r>
              <a:rPr dirty="0" baseline="5555" sz="750" spc="-135">
                <a:latin typeface="Verdana"/>
                <a:cs typeface="Verdana"/>
              </a:rPr>
              <a:t>..</a:t>
            </a:r>
            <a:r>
              <a:rPr dirty="0" baseline="27777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27777" sz="750" spc="-135">
                <a:latin typeface="Verdana"/>
                <a:cs typeface="Verdana"/>
              </a:rPr>
              <a:t>.</a:t>
            </a:r>
            <a:r>
              <a:rPr dirty="0" baseline="11111" sz="750" spc="-135">
                <a:latin typeface="Verdana"/>
                <a:cs typeface="Verdana"/>
              </a:rPr>
              <a:t>....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5555" sz="750" spc="-217">
                <a:latin typeface="Verdana"/>
                <a:cs typeface="Verdana"/>
              </a:rPr>
              <a:t> </a:t>
            </a:r>
            <a:r>
              <a:rPr dirty="0" baseline="5555" sz="750" spc="60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4836655" y="4082262"/>
            <a:ext cx="9525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9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4847323" y="4065498"/>
            <a:ext cx="1047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4857991" y="4009110"/>
            <a:ext cx="1657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   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4868659" y="3952747"/>
            <a:ext cx="348615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-127">
                <a:latin typeface="Verdana"/>
                <a:cs typeface="Verdana"/>
              </a:rPr>
              <a:t>.</a:t>
            </a:r>
            <a:r>
              <a:rPr dirty="0" baseline="-22222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        </a:t>
            </a: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baseline="-22222" sz="750" spc="30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37">
                <a:latin typeface="Verdana"/>
                <a:cs typeface="Verdana"/>
              </a:rPr>
              <a:t> </a:t>
            </a:r>
            <a:r>
              <a:rPr dirty="0" baseline="-44444" sz="750" spc="22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5095735" y="39115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4894567" y="3884167"/>
            <a:ext cx="29654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5260" algn="l"/>
              </a:tabLst>
            </a:pPr>
            <a:r>
              <a:rPr dirty="0" baseline="-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	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26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5042395" y="3843007"/>
            <a:ext cx="1911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5226799" y="3810990"/>
            <a:ext cx="3390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5266423" y="3775951"/>
            <a:ext cx="3028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35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5313667" y="3739375"/>
            <a:ext cx="2597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0979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5353291" y="3708882"/>
            <a:ext cx="2235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478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5394439" y="3675367"/>
            <a:ext cx="1866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5687047" y="3445268"/>
            <a:ext cx="31496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57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16666" sz="750" spc="-44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5731243" y="3410204"/>
            <a:ext cx="26733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6350">
              <a:lnSpc>
                <a:spcPts val="390"/>
              </a:lnSpc>
              <a:tabLst>
                <a:tab pos="162560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16666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sz="500" spc="-135">
                <a:latin typeface="Verdana"/>
                <a:cs typeface="Verdana"/>
              </a:rPr>
              <a:t> </a:t>
            </a:r>
            <a:r>
              <a:rPr dirty="0" baseline="27777" sz="750" spc="-270">
                <a:latin typeface="Verdana"/>
                <a:cs typeface="Verdana"/>
              </a:rPr>
              <a:t>.</a:t>
            </a:r>
            <a:r>
              <a:rPr dirty="0" baseline="5555" sz="750" spc="-270">
                <a:latin typeface="Verdana"/>
                <a:cs typeface="Verdana"/>
              </a:rPr>
              <a:t>.</a:t>
            </a:r>
            <a:r>
              <a:rPr dirty="0" sz="500" spc="-18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390"/>
              </a:lnSpc>
            </a:pPr>
            <a:r>
              <a:rPr dirty="0" sz="500" spc="6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5770867" y="33766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5815063" y="3343161"/>
            <a:ext cx="17907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202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5827255" y="3314179"/>
            <a:ext cx="16383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87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.</a:t>
            </a:r>
            <a:r>
              <a:rPr dirty="0" baseline="-16666" sz="750" spc="-187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.</a:t>
            </a:r>
            <a:r>
              <a:rPr dirty="0" baseline="-22222" sz="750" spc="-187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.      </a:t>
            </a:r>
            <a:r>
              <a:rPr dirty="0" baseline="5555" sz="750" spc="-172">
                <a:latin typeface="Verdana"/>
                <a:cs typeface="Verdana"/>
              </a:rPr>
              <a:t> 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5825731" y="3273031"/>
            <a:ext cx="16256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5619991" y="4108208"/>
            <a:ext cx="43053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325"/>
              </a:lnSpc>
              <a:tabLst>
                <a:tab pos="324485" algn="l"/>
              </a:tabLst>
            </a:pPr>
            <a:r>
              <a:rPr dirty="0" baseline="5555" sz="750" spc="-277">
                <a:latin typeface="Verdana"/>
                <a:cs typeface="Verdana"/>
              </a:rPr>
              <a:t>.</a:t>
            </a:r>
            <a:r>
              <a:rPr dirty="0" baseline="-11111" sz="750" spc="-232">
                <a:latin typeface="Verdana"/>
                <a:cs typeface="Verdana"/>
              </a:rPr>
              <a:t>.</a:t>
            </a:r>
            <a:r>
              <a:rPr dirty="0" baseline="5555" sz="750" spc="-277">
                <a:latin typeface="Verdana"/>
                <a:cs typeface="Verdana"/>
              </a:rPr>
              <a:t>.</a:t>
            </a:r>
            <a:r>
              <a:rPr dirty="0" baseline="-11111" sz="750" spc="-23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04">
                <a:latin typeface="Verdana"/>
                <a:cs typeface="Verdana"/>
              </a:rPr>
              <a:t> 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10795">
              <a:lnSpc>
                <a:spcPts val="32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5708383" y="4068559"/>
            <a:ext cx="33909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9079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5920219" y="4027436"/>
            <a:ext cx="12446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165">
                <a:latin typeface="Verdana"/>
                <a:cs typeface="Verdana"/>
              </a:rPr>
              <a:t> 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5828779" y="3986288"/>
            <a:ext cx="21272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 </a:t>
            </a:r>
            <a:r>
              <a:rPr dirty="0" baseline="-11111" sz="750" spc="22">
                <a:latin typeface="Verdana"/>
                <a:cs typeface="Verdana"/>
              </a:rPr>
              <a:t>.  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5853163" y="3942067"/>
            <a:ext cx="6476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5815063" y="3894823"/>
            <a:ext cx="2190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22222" sz="750" spc="22">
                <a:latin typeface="Verdana"/>
                <a:cs typeface="Verdana"/>
              </a:rPr>
              <a:t>. </a:t>
            </a:r>
            <a:r>
              <a:rPr dirty="0" baseline="22222" sz="750" spc="97">
                <a:latin typeface="Verdana"/>
                <a:cs typeface="Verdana"/>
              </a:rPr>
              <a:t> 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5796775" y="38719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5767819" y="38353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5741911" y="38049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5709907" y="37652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5674855" y="37210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5648947" y="36906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5437111" y="3641839"/>
            <a:ext cx="24765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1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5476735" y="3609835"/>
            <a:ext cx="17907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17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5520931" y="3574783"/>
            <a:ext cx="21399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0">
                <a:latin typeface="Verdana"/>
                <a:cs typeface="Verdana"/>
              </a:rPr>
              <a:t>..</a:t>
            </a:r>
            <a:r>
              <a:rPr dirty="0" baseline="-16666" sz="750" spc="15">
                <a:latin typeface="Verdana"/>
                <a:cs typeface="Verdana"/>
              </a:rPr>
              <a:t>.  </a:t>
            </a:r>
            <a:r>
              <a:rPr dirty="0" baseline="-16666" sz="750" spc="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5367010" y="3544303"/>
            <a:ext cx="22669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0815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5555" sz="750" spc="-24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5525503" y="3509251"/>
            <a:ext cx="13017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7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5476735" y="3477247"/>
            <a:ext cx="52832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67995" algn="l"/>
              </a:tabLst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 </a:t>
            </a:r>
            <a:r>
              <a:rPr dirty="0" baseline="-16666" sz="750" spc="-11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 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5470639" y="3442182"/>
            <a:ext cx="13525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27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5441683" y="34345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5406631" y="33919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5391391" y="33720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5339575" y="3309607"/>
            <a:ext cx="768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5333479" y="33004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5098783" y="3244088"/>
            <a:ext cx="2571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27777" sz="750" spc="-89">
                <a:latin typeface="Verdana"/>
                <a:cs typeface="Verdana"/>
              </a:rPr>
              <a:t>.    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2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5107927" y="3230371"/>
            <a:ext cx="2127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baseline="44444" sz="750" spc="-82">
                <a:latin typeface="Verdana"/>
                <a:cs typeface="Verdana"/>
              </a:rPr>
              <a:t>.   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5129263" y="3111512"/>
            <a:ext cx="144145" cy="144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  </a:t>
            </a:r>
            <a:r>
              <a:rPr dirty="0" sz="500" spc="-45">
                <a:latin typeface="Verdana"/>
                <a:cs typeface="Verdana"/>
              </a:rPr>
              <a:t> </a:t>
            </a:r>
            <a:r>
              <a:rPr dirty="0" baseline="-44444" sz="750" spc="22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5118595" y="3201416"/>
            <a:ext cx="2997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82">
                <a:latin typeface="Verdana"/>
                <a:cs typeface="Verdana"/>
              </a:rPr>
              <a:t>.</a:t>
            </a:r>
            <a:r>
              <a:rPr dirty="0" baseline="50000" sz="750" spc="-82">
                <a:latin typeface="Verdana"/>
                <a:cs typeface="Verdana"/>
              </a:rPr>
              <a:t>.   </a:t>
            </a:r>
            <a:r>
              <a:rPr dirty="0" baseline="44444" sz="750" spc="22">
                <a:latin typeface="Verdana"/>
                <a:cs typeface="Verdana"/>
              </a:rPr>
              <a:t>.</a:t>
            </a:r>
            <a:r>
              <a:rPr dirty="0" baseline="44444" sz="750" spc="-60">
                <a:latin typeface="Verdana"/>
                <a:cs typeface="Verdana"/>
              </a:rPr>
              <a:t> </a:t>
            </a:r>
            <a:r>
              <a:rPr dirty="0" sz="500">
                <a:latin typeface="Verdana"/>
                <a:cs typeface="Verdana"/>
              </a:rPr>
              <a:t>..</a:t>
            </a:r>
            <a:r>
              <a:rPr dirty="0" baseline="5555" sz="750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.</a:t>
            </a:r>
            <a:r>
              <a:rPr dirty="0" baseline="22222" sz="750">
                <a:latin typeface="Verdana"/>
                <a:cs typeface="Verdana"/>
              </a:rPr>
              <a:t>.</a:t>
            </a:r>
            <a:r>
              <a:rPr dirty="0" baseline="27777" sz="750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4729975" y="4154411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80" i="1">
                <a:latin typeface="Mathcad UniMath"/>
                <a:cs typeface="Mathcad UniMath"/>
              </a:rPr>
              <a:t>A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6048237" y="4154411"/>
            <a:ext cx="1022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60" i="1">
                <a:latin typeface="Mathcad UniMath"/>
                <a:cs typeface="Mathcad UniMath"/>
              </a:rPr>
              <a:t>B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5781535" y="3221723"/>
            <a:ext cx="299720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-16666" sz="750" spc="307">
                <a:latin typeface="Verdana"/>
                <a:cs typeface="Verdana"/>
              </a:rPr>
              <a:t> 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-22222" sz="750" spc="-165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-16666" sz="750" spc="-165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.</a:t>
            </a:r>
            <a:r>
              <a:rPr dirty="0" baseline="-11111" sz="750" spc="-165">
                <a:latin typeface="Verdana"/>
                <a:cs typeface="Verdana"/>
              </a:rPr>
              <a:t>.   </a:t>
            </a:r>
            <a:r>
              <a:rPr dirty="0" sz="700" spc="25" i="1">
                <a:latin typeface="Mathcad UniMath"/>
                <a:cs typeface="Mathcad UniMath"/>
              </a:rPr>
              <a:t>C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5039347" y="3078480"/>
            <a:ext cx="433705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3809" sz="1050" spc="135" i="1">
                <a:latin typeface="Mathcad UniMath"/>
                <a:cs typeface="Mathcad UniMath"/>
              </a:rPr>
              <a:t>D</a:t>
            </a:r>
            <a:r>
              <a:rPr dirty="0" baseline="23809" sz="1050" spc="-75" i="1">
                <a:latin typeface="Mathcad UniMath"/>
                <a:cs typeface="Mathcad UniMath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r>
              <a:rPr dirty="0" baseline="16666" sz="750" spc="-75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..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5555" sz="750" spc="-75">
                <a:latin typeface="Verdana"/>
                <a:cs typeface="Verdana"/>
              </a:rPr>
              <a:t>..</a:t>
            </a:r>
            <a:r>
              <a:rPr dirty="0" baseline="-5555" sz="750" spc="-179">
                <a:latin typeface="Verdana"/>
                <a:cs typeface="Verdana"/>
              </a:rPr>
              <a:t> </a:t>
            </a:r>
            <a:r>
              <a:rPr dirty="0" baseline="-11111" sz="750" spc="-15">
                <a:latin typeface="Verdana"/>
                <a:cs typeface="Verdana"/>
              </a:rPr>
              <a:t>.</a:t>
            </a:r>
            <a:r>
              <a:rPr dirty="0" baseline="-16666" sz="750" spc="-15">
                <a:latin typeface="Verdana"/>
                <a:cs typeface="Verdana"/>
              </a:rPr>
              <a:t>.</a:t>
            </a:r>
            <a:r>
              <a:rPr dirty="0" baseline="-22222" sz="750" spc="-15">
                <a:latin typeface="Verdana"/>
                <a:cs typeface="Verdana"/>
              </a:rPr>
              <a:t>.</a:t>
            </a:r>
            <a:r>
              <a:rPr dirty="0" baseline="-27777" sz="750" spc="-15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5326013" y="4123448"/>
            <a:ext cx="23050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520"/>
              </a:lnSpc>
              <a:tabLst>
                <a:tab pos="179070" algn="l"/>
              </a:tabLst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22222" sz="750" spc="-277">
                <a:latin typeface="Verdana"/>
                <a:cs typeface="Verdana"/>
              </a:rPr>
              <a:t>.</a:t>
            </a:r>
            <a:r>
              <a:rPr dirty="0" sz="500" spc="-155">
                <a:latin typeface="Verdana"/>
                <a:cs typeface="Verdana"/>
              </a:rPr>
              <a:t>.</a:t>
            </a:r>
            <a:r>
              <a:rPr dirty="0" baseline="22222" sz="750" spc="-277">
                <a:latin typeface="Verdana"/>
                <a:cs typeface="Verdana"/>
              </a:rPr>
              <a:t>.</a:t>
            </a:r>
            <a:r>
              <a:rPr dirty="0" sz="500" spc="-155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L="121285">
              <a:lnSpc>
                <a:spcPts val="760"/>
              </a:lnSpc>
            </a:pPr>
            <a:r>
              <a:rPr dirty="0" sz="700" spc="90" i="1">
                <a:latin typeface="Mathcad UniMath"/>
                <a:cs typeface="Mathcad UniMath"/>
              </a:rPr>
              <a:t>X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886947" y="3480790"/>
            <a:ext cx="227965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904" sz="1050" spc="7" i="1">
                <a:latin typeface="Mathcad UniMath"/>
                <a:cs typeface="Mathcad UniMath"/>
              </a:rPr>
              <a:t>W 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27777" sz="750" spc="-112">
                <a:latin typeface="Verdana"/>
                <a:cs typeface="Verdana"/>
              </a:rPr>
              <a:t>.</a:t>
            </a:r>
            <a:r>
              <a:rPr dirty="0" baseline="27777" sz="750" spc="-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5560555" y="3104375"/>
            <a:ext cx="9461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65" i="1">
                <a:latin typeface="Mathcad UniMath"/>
                <a:cs typeface="Mathcad UniMath"/>
              </a:rPr>
              <a:t>Z</a:t>
            </a:r>
            <a:endParaRPr sz="700">
              <a:latin typeface="Mathcad UniMath"/>
              <a:cs typeface="Mathcad UniMath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5961367" y="3613403"/>
            <a:ext cx="133985" cy="142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19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5555" sz="750" spc="-195">
                <a:latin typeface="Verdana"/>
                <a:cs typeface="Verdana"/>
              </a:rPr>
              <a:t>.</a:t>
            </a: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baseline="-22222" sz="750" spc="-157">
                <a:latin typeface="Verdana"/>
                <a:cs typeface="Verdana"/>
              </a:rPr>
              <a:t> </a:t>
            </a:r>
            <a:r>
              <a:rPr dirty="0" baseline="3968" sz="1050" spc="-97" i="1">
                <a:latin typeface="Mathcad UniMath"/>
                <a:cs typeface="Mathcad UniMath"/>
              </a:rPr>
              <a:t>Y</a:t>
            </a:r>
            <a:endParaRPr baseline="3968" sz="1050">
              <a:latin typeface="Mathcad UniMath"/>
              <a:cs typeface="Mathcad UniMath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5135359" y="4320540"/>
            <a:ext cx="61150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2.28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1267434" y="4749546"/>
            <a:ext cx="5060315" cy="2295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19500"/>
              </a:lnSpc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7.6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35" b="0" i="1">
                <a:latin typeface="Bookman Old Style"/>
                <a:cs typeface="Bookman Old Style"/>
              </a:rPr>
              <a:t>ABC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a triangle, and draw isosceles triangles </a:t>
            </a:r>
            <a:r>
              <a:rPr dirty="0" sz="1000" spc="50" b="0" i="1">
                <a:latin typeface="Bookman Old Style"/>
                <a:cs typeface="Bookman Old Style"/>
              </a:rPr>
              <a:t>BCD</a:t>
            </a:r>
            <a:r>
              <a:rPr dirty="0" sz="1000" spc="50">
                <a:latin typeface="Times New Roman"/>
                <a:cs typeface="Times New Roman"/>
              </a:rPr>
              <a:t>,</a:t>
            </a:r>
            <a:r>
              <a:rPr dirty="0" sz="1000" spc="50" b="0" i="1">
                <a:latin typeface="Bookman Old Style"/>
                <a:cs typeface="Bookman Old Style"/>
              </a:rPr>
              <a:t>CAE</a:t>
            </a:r>
            <a:r>
              <a:rPr dirty="0" sz="1000" spc="50">
                <a:latin typeface="Times New Roman"/>
                <a:cs typeface="Times New Roman"/>
              </a:rPr>
              <a:t>,</a:t>
            </a:r>
            <a:r>
              <a:rPr dirty="0" sz="1000" spc="50" b="0" i="1">
                <a:latin typeface="Bookman Old Style"/>
                <a:cs typeface="Bookman Old Style"/>
              </a:rPr>
              <a:t>ABF </a:t>
            </a:r>
            <a:r>
              <a:rPr dirty="0" sz="1000" spc="-5">
                <a:latin typeface="Times New Roman"/>
                <a:cs typeface="Times New Roman"/>
              </a:rPr>
              <a:t>externally to  </a:t>
            </a:r>
            <a:r>
              <a:rPr dirty="0" sz="1000" spc="40" b="0" i="1">
                <a:latin typeface="Bookman Old Style"/>
                <a:cs typeface="Bookman Old Style"/>
              </a:rPr>
              <a:t>ABC</a:t>
            </a:r>
            <a:r>
              <a:rPr dirty="0" sz="1000" spc="40">
                <a:latin typeface="Times New Roman"/>
                <a:cs typeface="Times New Roman"/>
              </a:rPr>
              <a:t>,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with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BC</a:t>
            </a:r>
            <a:r>
              <a:rPr dirty="0" sz="1000" spc="35">
                <a:latin typeface="Times New Roman"/>
                <a:cs typeface="Times New Roman"/>
              </a:rPr>
              <a:t>,</a:t>
            </a:r>
            <a:r>
              <a:rPr dirty="0" sz="1000" spc="35" b="0" i="1">
                <a:latin typeface="Bookman Old Style"/>
                <a:cs typeface="Bookman Old Style"/>
              </a:rPr>
              <a:t>CA</a:t>
            </a:r>
            <a:r>
              <a:rPr dirty="0" sz="1000" spc="35">
                <a:latin typeface="Times New Roman"/>
                <a:cs typeface="Times New Roman"/>
              </a:rPr>
              <a:t>,</a:t>
            </a:r>
            <a:r>
              <a:rPr dirty="0" sz="1000" spc="35" b="0" i="1">
                <a:latin typeface="Bookman Old Style"/>
                <a:cs typeface="Bookman Old Style"/>
              </a:rPr>
              <a:t>AB</a:t>
            </a:r>
            <a:r>
              <a:rPr dirty="0" sz="1000" spc="-2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their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respective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bases.</a:t>
            </a:r>
            <a:r>
              <a:rPr dirty="0" sz="1000" spc="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Prove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lines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through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A</a:t>
            </a:r>
            <a:r>
              <a:rPr dirty="0" sz="1000" spc="20">
                <a:latin typeface="Times New Roman"/>
                <a:cs typeface="Times New Roman"/>
              </a:rPr>
              <a:t>,</a:t>
            </a:r>
            <a:r>
              <a:rPr dirty="0" sz="1000" spc="20" b="0" i="1">
                <a:latin typeface="Bookman Old Style"/>
                <a:cs typeface="Bookman Old Style"/>
              </a:rPr>
              <a:t>B</a:t>
            </a:r>
            <a:r>
              <a:rPr dirty="0" sz="1000" spc="20">
                <a:latin typeface="Times New Roman"/>
                <a:cs typeface="Times New Roman"/>
              </a:rPr>
              <a:t>,</a:t>
            </a:r>
            <a:r>
              <a:rPr dirty="0" sz="1000" spc="20" b="0" i="1">
                <a:latin typeface="Bookman Old Style"/>
                <a:cs typeface="Bookman Old Style"/>
              </a:rPr>
              <a:t>C</a:t>
            </a:r>
            <a:r>
              <a:rPr dirty="0" sz="1000" spc="-2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perpendicular  to lines </a:t>
            </a:r>
            <a:r>
              <a:rPr dirty="0" sz="1000" spc="65" b="0" i="1">
                <a:latin typeface="Bookman Old Style"/>
                <a:cs typeface="Bookman Old Style"/>
              </a:rPr>
              <a:t>EF</a:t>
            </a:r>
            <a:r>
              <a:rPr dirty="0" sz="1000" spc="-16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,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85" b="0" i="1">
                <a:latin typeface="Bookman Old Style"/>
                <a:cs typeface="Bookman Old Style"/>
              </a:rPr>
              <a:t>FD</a:t>
            </a:r>
            <a:r>
              <a:rPr dirty="0" sz="1000" spc="85">
                <a:latin typeface="Times New Roman"/>
                <a:cs typeface="Times New Roman"/>
              </a:rPr>
              <a:t>,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70" b="0" i="1">
                <a:latin typeface="Bookman Old Style"/>
                <a:cs typeface="Bookman Old Style"/>
              </a:rPr>
              <a:t>DE</a:t>
            </a:r>
            <a:r>
              <a:rPr dirty="0" sz="1000" spc="70">
                <a:latin typeface="Times New Roman"/>
                <a:cs typeface="Times New Roman"/>
              </a:rPr>
              <a:t>,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respectively,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concurrent.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Times New Roman"/>
                <a:cs typeface="Times New Roman"/>
              </a:rPr>
              <a:t>[Hint: </a:t>
            </a:r>
            <a:r>
              <a:rPr dirty="0" sz="1000" spc="-10">
                <a:latin typeface="Times New Roman"/>
                <a:cs typeface="Times New Roman"/>
              </a:rPr>
              <a:t>Draw </a:t>
            </a:r>
            <a:r>
              <a:rPr dirty="0" sz="1000" spc="-5">
                <a:latin typeface="Times New Roman"/>
                <a:cs typeface="Times New Roman"/>
              </a:rPr>
              <a:t>three circles with centres </a:t>
            </a:r>
            <a:r>
              <a:rPr dirty="0" sz="1000" spc="40" b="0" i="1">
                <a:latin typeface="Bookman Old Style"/>
                <a:cs typeface="Bookman Old Style"/>
              </a:rPr>
              <a:t>D, E, </a:t>
            </a:r>
            <a:r>
              <a:rPr dirty="0" sz="1000" spc="20" b="0" i="1">
                <a:latin typeface="Bookman Old Style"/>
                <a:cs typeface="Bookman Old Style"/>
              </a:rPr>
              <a:t>F </a:t>
            </a:r>
            <a:r>
              <a:rPr dirty="0" sz="1000" spc="-5">
                <a:latin typeface="Times New Roman"/>
                <a:cs typeface="Times New Roman"/>
              </a:rPr>
              <a:t>and radii </a:t>
            </a:r>
            <a:r>
              <a:rPr dirty="0" sz="1000" spc="60" b="0" i="1">
                <a:latin typeface="Bookman Old Style"/>
                <a:cs typeface="Bookman Old Style"/>
              </a:rPr>
              <a:t>DB</a:t>
            </a:r>
            <a:r>
              <a:rPr dirty="0" sz="1000" spc="60">
                <a:latin typeface="Times New Roman"/>
                <a:cs typeface="Times New Roman"/>
              </a:rPr>
              <a:t>, </a:t>
            </a:r>
            <a:r>
              <a:rPr dirty="0" sz="1000" spc="50" b="0" i="1">
                <a:latin typeface="Bookman Old Style"/>
                <a:cs typeface="Bookman Old Style"/>
              </a:rPr>
              <a:t>EC</a:t>
            </a:r>
            <a:r>
              <a:rPr dirty="0" sz="1000" spc="-17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30" b="0" i="1">
                <a:latin typeface="Bookman Old Style"/>
                <a:cs typeface="Bookman Old Style"/>
              </a:rPr>
              <a:t>AF </a:t>
            </a:r>
            <a:r>
              <a:rPr dirty="0" sz="1000" spc="-10">
                <a:latin typeface="Times New Roman"/>
                <a:cs typeface="Times New Roman"/>
              </a:rPr>
              <a:t>respectively.]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2700" marR="6985" indent="-635">
              <a:lnSpc>
                <a:spcPct val="119700"/>
              </a:lnSpc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7.7 </a:t>
            </a:r>
            <a:r>
              <a:rPr dirty="0" sz="1000" spc="-5">
                <a:latin typeface="Times New Roman"/>
                <a:cs typeface="Times New Roman"/>
              </a:rPr>
              <a:t>A </a:t>
            </a:r>
            <a:r>
              <a:rPr dirty="0" sz="1000" spc="-15">
                <a:latin typeface="Times New Roman"/>
                <a:cs typeface="Times New Roman"/>
              </a:rPr>
              <a:t>convex </a:t>
            </a:r>
            <a:r>
              <a:rPr dirty="0" sz="1000" spc="-5">
                <a:latin typeface="Times New Roman"/>
                <a:cs typeface="Times New Roman"/>
              </a:rPr>
              <a:t>quadrilateral </a:t>
            </a:r>
            <a:r>
              <a:rPr dirty="0" sz="1000" spc="65" b="0" i="1">
                <a:latin typeface="Bookman Old Style"/>
                <a:cs typeface="Bookman Old Style"/>
              </a:rPr>
              <a:t>ABCD </a:t>
            </a:r>
            <a:r>
              <a:rPr dirty="0" sz="1000" spc="-5">
                <a:latin typeface="Times New Roman"/>
                <a:cs typeface="Times New Roman"/>
              </a:rPr>
              <a:t>is inscribed in a circle centred at </a:t>
            </a:r>
            <a:r>
              <a:rPr dirty="0" sz="1000" spc="5" b="0" i="1">
                <a:latin typeface="Bookman Old Style"/>
                <a:cs typeface="Bookman Old Style"/>
              </a:rPr>
              <a:t>O</a:t>
            </a:r>
            <a:r>
              <a:rPr dirty="0" sz="1000" spc="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The diagonals  </a:t>
            </a:r>
            <a:r>
              <a:rPr dirty="0" sz="1000" spc="15" b="0" i="1">
                <a:latin typeface="Bookman Old Style"/>
                <a:cs typeface="Bookman Old Style"/>
              </a:rPr>
              <a:t>AC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80" b="0" i="1">
                <a:latin typeface="Bookman Old Style"/>
                <a:cs typeface="Bookman Old Style"/>
              </a:rPr>
              <a:t>BD </a:t>
            </a:r>
            <a:r>
              <a:rPr dirty="0" sz="1000" spc="-5">
                <a:latin typeface="Times New Roman"/>
                <a:cs typeface="Times New Roman"/>
              </a:rPr>
              <a:t>meet at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. Points </a:t>
            </a:r>
            <a:r>
              <a:rPr dirty="0" sz="1000" spc="55" b="0" i="1">
                <a:latin typeface="Bookman Old Style"/>
                <a:cs typeface="Bookman Old Style"/>
              </a:rPr>
              <a:t>E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20" b="0" i="1">
                <a:latin typeface="Bookman Old Style"/>
                <a:cs typeface="Bookman Old Style"/>
              </a:rPr>
              <a:t>F </a:t>
            </a:r>
            <a:r>
              <a:rPr dirty="0" sz="1000" spc="-5">
                <a:latin typeface="Times New Roman"/>
                <a:cs typeface="Times New Roman"/>
              </a:rPr>
              <a:t>, distinct from </a:t>
            </a:r>
            <a:r>
              <a:rPr dirty="0" sz="1000" spc="20" b="0" i="1">
                <a:latin typeface="Bookman Old Style"/>
                <a:cs typeface="Bookman Old Style"/>
              </a:rPr>
              <a:t>A</a:t>
            </a:r>
            <a:r>
              <a:rPr dirty="0" sz="1000" spc="20">
                <a:latin typeface="Times New Roman"/>
                <a:cs typeface="Times New Roman"/>
              </a:rPr>
              <a:t>, 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sz="1000" spc="35">
                <a:latin typeface="Times New Roman"/>
                <a:cs typeface="Times New Roman"/>
              </a:rPr>
              <a:t>, </a:t>
            </a:r>
            <a:r>
              <a:rPr dirty="0" sz="1000" spc="25" b="0" i="1">
                <a:latin typeface="Bookman Old Style"/>
                <a:cs typeface="Bookman Old Style"/>
              </a:rPr>
              <a:t>C</a:t>
            </a:r>
            <a:r>
              <a:rPr dirty="0" sz="1000" spc="25">
                <a:latin typeface="Times New Roman"/>
                <a:cs typeface="Times New Roman"/>
              </a:rPr>
              <a:t>, </a:t>
            </a:r>
            <a:r>
              <a:rPr dirty="0" sz="1000" spc="50" b="0" i="1">
                <a:latin typeface="Bookman Old Style"/>
                <a:cs typeface="Bookman Old Style"/>
              </a:rPr>
              <a:t>D</a:t>
            </a:r>
            <a:r>
              <a:rPr dirty="0" sz="1000" spc="5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are chosen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this circle. The  circle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determined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20" b="0" i="1">
                <a:latin typeface="Bookman Old Style"/>
                <a:cs typeface="Bookman Old Style"/>
              </a:rPr>
              <a:t>A</a:t>
            </a:r>
            <a:r>
              <a:rPr dirty="0" sz="1000" spc="20">
                <a:latin typeface="Times New Roman"/>
                <a:cs typeface="Times New Roman"/>
              </a:rPr>
              <a:t>,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-16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, </a:t>
            </a:r>
            <a:r>
              <a:rPr dirty="0" sz="1000" spc="20" b="0" i="1">
                <a:latin typeface="Bookman Old Style"/>
                <a:cs typeface="Bookman Old Style"/>
              </a:rPr>
              <a:t>F</a:t>
            </a:r>
            <a:r>
              <a:rPr dirty="0" sz="1000" spc="10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 circle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determined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sz="1000" spc="35">
                <a:latin typeface="Times New Roman"/>
                <a:cs typeface="Times New Roman"/>
              </a:rPr>
              <a:t>,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-16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, </a:t>
            </a:r>
            <a:r>
              <a:rPr dirty="0" sz="1000" spc="55" b="0" i="1">
                <a:latin typeface="Bookman Old Style"/>
                <a:cs typeface="Bookman Old Style"/>
              </a:rPr>
              <a:t>E</a:t>
            </a:r>
            <a:r>
              <a:rPr dirty="0" sz="1000" spc="2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meet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at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point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Q</a:t>
            </a:r>
            <a:r>
              <a:rPr dirty="0" sz="1000" spc="-4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distinct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from 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. </a:t>
            </a:r>
            <a:r>
              <a:rPr dirty="0" sz="1000" spc="-10">
                <a:latin typeface="Times New Roman"/>
                <a:cs typeface="Times New Roman"/>
              </a:rPr>
              <a:t>Prove </a:t>
            </a:r>
            <a:r>
              <a:rPr dirty="0" sz="1000" spc="-5">
                <a:latin typeface="Times New Roman"/>
                <a:cs typeface="Times New Roman"/>
              </a:rPr>
              <a:t>that the lines </a:t>
            </a:r>
            <a:r>
              <a:rPr dirty="0" sz="1000" spc="60" b="0" i="1">
                <a:latin typeface="Bookman Old Style"/>
                <a:cs typeface="Bookman Old Style"/>
              </a:rPr>
              <a:t>PQ</a:t>
            </a:r>
            <a:r>
              <a:rPr dirty="0" sz="1000" spc="60">
                <a:latin typeface="Times New Roman"/>
                <a:cs typeface="Times New Roman"/>
              </a:rPr>
              <a:t>, </a:t>
            </a:r>
            <a:r>
              <a:rPr dirty="0" sz="1000" spc="55" b="0" i="1">
                <a:latin typeface="Bookman Old Style"/>
                <a:cs typeface="Bookman Old Style"/>
              </a:rPr>
              <a:t>CE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60" b="0" i="1">
                <a:latin typeface="Bookman Old Style"/>
                <a:cs typeface="Bookman Old Style"/>
              </a:rPr>
              <a:t>DF</a:t>
            </a:r>
            <a:r>
              <a:rPr dirty="0" sz="1000" spc="-12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 either all parallel </a:t>
            </a:r>
            <a:r>
              <a:rPr dirty="0" sz="1000">
                <a:latin typeface="Times New Roman"/>
                <a:cs typeface="Times New Roman"/>
              </a:rPr>
              <a:t>or </a:t>
            </a:r>
            <a:r>
              <a:rPr dirty="0" sz="1000" spc="-5">
                <a:latin typeface="Times New Roman"/>
                <a:cs typeface="Times New Roman"/>
              </a:rPr>
              <a:t>concurrent.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Times New Roman"/>
                <a:cs typeface="Times New Roman"/>
              </a:rPr>
              <a:t>[Hint:  Let </a:t>
            </a:r>
            <a:r>
              <a:rPr dirty="0" sz="1000" spc="55" b="0" i="1">
                <a:latin typeface="Bookman Old Style"/>
                <a:cs typeface="Bookman Old Style"/>
              </a:rPr>
              <a:t>R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the intersection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30" b="0" i="1">
                <a:latin typeface="Bookman Old Style"/>
                <a:cs typeface="Bookman Old Style"/>
              </a:rPr>
              <a:t>AF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60" b="0" i="1">
                <a:latin typeface="Bookman Old Style"/>
                <a:cs typeface="Bookman Old Style"/>
              </a:rPr>
              <a:t>BE</a:t>
            </a:r>
            <a:r>
              <a:rPr dirty="0" sz="1000" spc="60">
                <a:latin typeface="Times New Roman"/>
                <a:cs typeface="Times New Roman"/>
              </a:rPr>
              <a:t>.  </a:t>
            </a:r>
            <a:r>
              <a:rPr dirty="0" sz="1000" spc="-5">
                <a:latin typeface="Times New Roman"/>
                <a:cs typeface="Times New Roman"/>
              </a:rPr>
              <a:t>Apply </a:t>
            </a:r>
            <a:r>
              <a:rPr dirty="0" sz="1000" spc="-15">
                <a:latin typeface="Times New Roman"/>
                <a:cs typeface="Times New Roman"/>
              </a:rPr>
              <a:t>Pascal’s </a:t>
            </a:r>
            <a:r>
              <a:rPr dirty="0" sz="1000" spc="-5">
                <a:latin typeface="Times New Roman"/>
                <a:cs typeface="Times New Roman"/>
              </a:rPr>
              <a:t>theorem to the   </a:t>
            </a:r>
            <a:r>
              <a:rPr dirty="0" sz="1000" spc="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crossed hexagon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240"/>
              </a:spcBef>
            </a:pPr>
            <a:r>
              <a:rPr dirty="0" sz="1000" spc="65" b="0" i="1">
                <a:latin typeface="Bookman Old Style"/>
                <a:cs typeface="Bookman Old Style"/>
              </a:rPr>
              <a:t>AFDBEC</a:t>
            </a:r>
            <a:r>
              <a:rPr dirty="0" sz="1000" spc="65">
                <a:latin typeface="Times New Roman"/>
                <a:cs typeface="Times New Roman"/>
              </a:rPr>
              <a:t>.]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2007869"/>
            <a:ext cx="2518410" cy="1062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50" b="1">
                <a:latin typeface="Times New Roman"/>
                <a:cs typeface="Times New Roman"/>
              </a:rPr>
              <a:t>Chapter</a:t>
            </a:r>
            <a:r>
              <a:rPr dirty="0" sz="2050" spc="-55" b="1">
                <a:latin typeface="Times New Roman"/>
                <a:cs typeface="Times New Roman"/>
              </a:rPr>
              <a:t> </a:t>
            </a:r>
            <a:r>
              <a:rPr dirty="0" sz="2050" spc="5" b="1">
                <a:latin typeface="Times New Roman"/>
                <a:cs typeface="Times New Roman"/>
              </a:rPr>
              <a:t>8</a:t>
            </a:r>
            <a:endParaRPr sz="2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50" spc="10" b="1">
                <a:latin typeface="Times New Roman"/>
                <a:cs typeface="Times New Roman"/>
              </a:rPr>
              <a:t>Using</a:t>
            </a:r>
            <a:r>
              <a:rPr dirty="0" sz="2450" spc="-60" b="1">
                <a:latin typeface="Times New Roman"/>
                <a:cs typeface="Times New Roman"/>
              </a:rPr>
              <a:t> </a:t>
            </a:r>
            <a:r>
              <a:rPr dirty="0" sz="2450" spc="10" b="1">
                <a:latin typeface="Times New Roman"/>
                <a:cs typeface="Times New Roman"/>
              </a:rPr>
              <a:t>Coordinates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338931" y="6535572"/>
            <a:ext cx="510539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934815" y="6535572"/>
            <a:ext cx="510539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67460" y="3533091"/>
            <a:ext cx="5059045" cy="3785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19700"/>
              </a:lnSpc>
            </a:pPr>
            <a:r>
              <a:rPr dirty="0" sz="1000" spc="-5">
                <a:latin typeface="Times New Roman"/>
                <a:cs typeface="Times New Roman"/>
              </a:rPr>
              <a:t>Coordinate geometry is </a:t>
            </a:r>
            <a:r>
              <a:rPr dirty="0" sz="1000" spc="-10">
                <a:latin typeface="Times New Roman"/>
                <a:cs typeface="Times New Roman"/>
              </a:rPr>
              <a:t>invented </a:t>
            </a:r>
            <a:r>
              <a:rPr dirty="0" sz="1000" spc="-5">
                <a:latin typeface="Times New Roman"/>
                <a:cs typeface="Times New Roman"/>
              </a:rPr>
              <a:t>and developed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Times New Roman"/>
                <a:cs typeface="Times New Roman"/>
              </a:rPr>
              <a:t>Ren Descartes </a:t>
            </a:r>
            <a:r>
              <a:rPr dirty="0" sz="1000">
                <a:latin typeface="Times New Roman"/>
                <a:cs typeface="Times New Roman"/>
              </a:rPr>
              <a:t>(1596-1650). </a:t>
            </a:r>
            <a:r>
              <a:rPr dirty="0" sz="1000" spc="-5">
                <a:latin typeface="Times New Roman"/>
                <a:cs typeface="Times New Roman"/>
              </a:rPr>
              <a:t>First a coordinate  system in which </a:t>
            </a:r>
            <a:r>
              <a:rPr dirty="0" sz="1000" spc="-10">
                <a:latin typeface="Times New Roman"/>
                <a:cs typeface="Times New Roman"/>
              </a:rPr>
              <a:t>two </a:t>
            </a:r>
            <a:r>
              <a:rPr dirty="0" sz="1000" spc="-5">
                <a:latin typeface="Times New Roman"/>
                <a:cs typeface="Times New Roman"/>
              </a:rPr>
              <a:t>mutually perpendicular axes intersecting at the origin is set </a:t>
            </a:r>
            <a:r>
              <a:rPr dirty="0" sz="1000">
                <a:latin typeface="Times New Roman"/>
                <a:cs typeface="Times New Roman"/>
              </a:rPr>
              <a:t>up. </a:t>
            </a:r>
            <a:r>
              <a:rPr dirty="0" sz="1000" spc="-5">
                <a:latin typeface="Times New Roman"/>
                <a:cs typeface="Times New Roman"/>
              </a:rPr>
              <a:t>In such a  system, points are denoted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Times New Roman"/>
                <a:cs typeface="Times New Roman"/>
              </a:rPr>
              <a:t>ordered pairs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real </a:t>
            </a:r>
            <a:r>
              <a:rPr dirty="0" sz="1000">
                <a:latin typeface="Times New Roman"/>
                <a:cs typeface="Times New Roman"/>
              </a:rPr>
              <a:t>numbers </a:t>
            </a:r>
            <a:r>
              <a:rPr dirty="0" sz="1000" spc="-5">
                <a:latin typeface="Times New Roman"/>
                <a:cs typeface="Times New Roman"/>
              </a:rPr>
              <a:t>while lines are represented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Times New Roman"/>
                <a:cs typeface="Times New Roman"/>
              </a:rPr>
              <a:t>linear  equations. Other objects such as circles can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represented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Times New Roman"/>
                <a:cs typeface="Times New Roman"/>
              </a:rPr>
              <a:t>algebraic equations. Finding </a:t>
            </a:r>
            <a:r>
              <a:rPr dirty="0" sz="1000" spc="-10">
                <a:latin typeface="Times New Roman"/>
                <a:cs typeface="Times New Roman"/>
              </a:rPr>
              <a:t>inter-  </a:t>
            </a:r>
            <a:r>
              <a:rPr dirty="0" sz="1000" spc="-5">
                <a:latin typeface="Times New Roman"/>
                <a:cs typeface="Times New Roman"/>
              </a:rPr>
              <a:t>sections between lines and curves reduces to solving equations. It </a:t>
            </a:r>
            <a:r>
              <a:rPr dirty="0" sz="1000">
                <a:latin typeface="Times New Roman"/>
                <a:cs typeface="Times New Roman"/>
              </a:rPr>
              <a:t>has </a:t>
            </a:r>
            <a:r>
              <a:rPr dirty="0" sz="1000" spc="-5">
                <a:latin typeface="Times New Roman"/>
                <a:cs typeface="Times New Roman"/>
              </a:rPr>
              <a:t>the advantage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translating  geometry into purely algebra. For instance, </a:t>
            </a:r>
            <a:r>
              <a:rPr dirty="0" sz="1000">
                <a:latin typeface="Times New Roman"/>
                <a:cs typeface="Times New Roman"/>
              </a:rPr>
              <a:t>concurrence of </a:t>
            </a:r>
            <a:r>
              <a:rPr dirty="0" sz="1000" spc="-5">
                <a:latin typeface="Times New Roman"/>
                <a:cs typeface="Times New Roman"/>
              </a:rPr>
              <a:t>lines and collinearity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points can also 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expressed in terms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algebraic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conditions.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lvl="1" marL="422275" indent="-409575">
              <a:lnSpc>
                <a:spcPct val="100000"/>
              </a:lnSpc>
              <a:buAutoNum type="arabicPeriod"/>
              <a:tabLst>
                <a:tab pos="422909" algn="l"/>
              </a:tabLst>
            </a:pPr>
            <a:r>
              <a:rPr dirty="0" sz="1400" spc="15" b="1">
                <a:latin typeface="Times New Roman"/>
                <a:cs typeface="Times New Roman"/>
              </a:rPr>
              <a:t>Basic </a:t>
            </a:r>
            <a:r>
              <a:rPr dirty="0" sz="1400" spc="10" b="1">
                <a:latin typeface="Times New Roman"/>
                <a:cs typeface="Times New Roman"/>
              </a:rPr>
              <a:t>coordinate</a:t>
            </a:r>
            <a:r>
              <a:rPr dirty="0" sz="1400" spc="-65" b="1">
                <a:latin typeface="Times New Roman"/>
                <a:cs typeface="Times New Roman"/>
              </a:rPr>
              <a:t> </a:t>
            </a:r>
            <a:r>
              <a:rPr dirty="0" sz="1400" spc="15" b="1">
                <a:latin typeface="Times New Roman"/>
                <a:cs typeface="Times New Roman"/>
              </a:rPr>
              <a:t>geometry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380"/>
              </a:spcBef>
            </a:pPr>
            <a:r>
              <a:rPr dirty="0" sz="1000" spc="-5">
                <a:latin typeface="Times New Roman"/>
                <a:cs typeface="Times New Roman"/>
              </a:rPr>
              <a:t>In this section, we shall </a:t>
            </a:r>
            <a:r>
              <a:rPr dirty="0" sz="1000" spc="-10">
                <a:latin typeface="Times New Roman"/>
                <a:cs typeface="Times New Roman"/>
              </a:rPr>
              <a:t>review </a:t>
            </a:r>
            <a:r>
              <a:rPr dirty="0" sz="1000" spc="-5">
                <a:latin typeface="Times New Roman"/>
                <a:cs typeface="Times New Roman"/>
              </a:rPr>
              <a:t>some basic formulas in coordinate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geometry.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lvl="2" marL="241300" marR="9525" indent="-186055">
              <a:lnSpc>
                <a:spcPct val="119000"/>
              </a:lnSpc>
              <a:spcBef>
                <a:spcPts val="5"/>
              </a:spcBef>
              <a:buAutoNum type="arabicPeriod"/>
              <a:tabLst>
                <a:tab pos="241300" algn="l"/>
              </a:tabLst>
            </a:pPr>
            <a:r>
              <a:rPr dirty="0" sz="1000" spc="-5" b="1">
                <a:latin typeface="Times New Roman"/>
                <a:cs typeface="Times New Roman"/>
              </a:rPr>
              <a:t>Ratio formula</a:t>
            </a:r>
            <a:r>
              <a:rPr dirty="0" sz="1000" spc="-5">
                <a:latin typeface="Times New Roman"/>
                <a:cs typeface="Times New Roman"/>
              </a:rPr>
              <a:t>. Let </a:t>
            </a:r>
            <a:r>
              <a:rPr dirty="0" sz="1000" spc="45" b="0" i="1">
                <a:latin typeface="Bookman Old Style"/>
                <a:cs typeface="Bookman Old Style"/>
              </a:rPr>
              <a:t>A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10">
                <a:latin typeface="Tahoma"/>
                <a:cs typeface="Tahoma"/>
              </a:rPr>
              <a:t>(</a:t>
            </a:r>
            <a:r>
              <a:rPr dirty="0" sz="1000" spc="-10" b="0" i="1">
                <a:latin typeface="Bookman Old Style"/>
                <a:cs typeface="Bookman Old Style"/>
              </a:rPr>
              <a:t>a</a:t>
            </a:r>
            <a:r>
              <a:rPr dirty="0" baseline="-11904" sz="1050" spc="-15">
                <a:latin typeface="Times New Roman"/>
                <a:cs typeface="Times New Roman"/>
              </a:rPr>
              <a:t>1</a:t>
            </a:r>
            <a:r>
              <a:rPr dirty="0" sz="1000" spc="-10" b="0" i="1">
                <a:latin typeface="Bookman Old Style"/>
                <a:cs typeface="Bookman Old Style"/>
              </a:rPr>
              <a:t>, </a:t>
            </a:r>
            <a:r>
              <a:rPr dirty="0" sz="1000" b="0" i="1">
                <a:latin typeface="Bookman Old Style"/>
                <a:cs typeface="Bookman Old Style"/>
              </a:rPr>
              <a:t>a</a:t>
            </a:r>
            <a:r>
              <a:rPr dirty="0" baseline="-11904" sz="1050">
                <a:latin typeface="Times New Roman"/>
                <a:cs typeface="Times New Roman"/>
              </a:rPr>
              <a:t>2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35" b="0" i="1">
                <a:latin typeface="Bookman Old Style"/>
                <a:cs typeface="Bookman Old Style"/>
              </a:rPr>
              <a:t>B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30">
                <a:latin typeface="Tahoma"/>
                <a:cs typeface="Tahoma"/>
              </a:rPr>
              <a:t>(</a:t>
            </a:r>
            <a:r>
              <a:rPr dirty="0" sz="1000" spc="-30" b="0" i="1">
                <a:latin typeface="Bookman Old Style"/>
                <a:cs typeface="Bookman Old Style"/>
              </a:rPr>
              <a:t>b</a:t>
            </a:r>
            <a:r>
              <a:rPr dirty="0" baseline="-11904" sz="1050" spc="-44">
                <a:latin typeface="Times New Roman"/>
                <a:cs typeface="Times New Roman"/>
              </a:rPr>
              <a:t>1</a:t>
            </a:r>
            <a:r>
              <a:rPr dirty="0" sz="1000" spc="-30" b="0" i="1">
                <a:latin typeface="Bookman Old Style"/>
                <a:cs typeface="Bookman Old Style"/>
              </a:rPr>
              <a:t>, </a:t>
            </a:r>
            <a:r>
              <a:rPr dirty="0" sz="1000" spc="-25" b="0" i="1">
                <a:latin typeface="Bookman Old Style"/>
                <a:cs typeface="Bookman Old Style"/>
              </a:rPr>
              <a:t>b</a:t>
            </a:r>
            <a:r>
              <a:rPr dirty="0" baseline="-11904" sz="1050" spc="-37">
                <a:latin typeface="Times New Roman"/>
                <a:cs typeface="Times New Roman"/>
              </a:rPr>
              <a:t>2</a:t>
            </a:r>
            <a:r>
              <a:rPr dirty="0" sz="1000" spc="-25">
                <a:latin typeface="Tahoma"/>
                <a:cs typeface="Tahoma"/>
              </a:rPr>
              <a:t>)</a:t>
            </a:r>
            <a:r>
              <a:rPr dirty="0" sz="1000" spc="-2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If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is the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-5">
                <a:latin typeface="Times New Roman"/>
                <a:cs typeface="Times New Roman"/>
              </a:rPr>
              <a:t>that divides the line  segment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in the ratio </a:t>
            </a:r>
            <a:r>
              <a:rPr dirty="0" sz="1000" spc="45" b="0" i="1">
                <a:latin typeface="Bookman Old Style"/>
                <a:cs typeface="Bookman Old Style"/>
              </a:rPr>
              <a:t>r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40" b="0" i="1">
                <a:latin typeface="Bookman Old Style"/>
                <a:cs typeface="Bookman Old Style"/>
              </a:rPr>
              <a:t>s</a:t>
            </a:r>
            <a:r>
              <a:rPr dirty="0" sz="1000" spc="-4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(i.e. </a:t>
            </a:r>
            <a:r>
              <a:rPr dirty="0" sz="1000" spc="40" b="0" i="1">
                <a:latin typeface="Bookman Old Style"/>
                <a:cs typeface="Bookman Old Style"/>
              </a:rPr>
              <a:t>AP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105" b="0" i="1">
                <a:latin typeface="Bookman Old Style"/>
                <a:cs typeface="Bookman Old Style"/>
              </a:rPr>
              <a:t>PB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45" b="0" i="1">
                <a:latin typeface="Bookman Old Style"/>
                <a:cs typeface="Bookman Old Style"/>
              </a:rPr>
              <a:t>r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30" b="0" i="1">
                <a:latin typeface="Bookman Old Style"/>
                <a:cs typeface="Bookman Old Style"/>
              </a:rPr>
              <a:t>s</a:t>
            </a:r>
            <a:r>
              <a:rPr dirty="0" sz="1000" spc="-30">
                <a:latin typeface="Times New Roman"/>
                <a:cs typeface="Times New Roman"/>
              </a:rPr>
              <a:t>), </a:t>
            </a:r>
            <a:r>
              <a:rPr dirty="0" sz="1000" spc="-5">
                <a:latin typeface="Times New Roman"/>
                <a:cs typeface="Times New Roman"/>
              </a:rPr>
              <a:t>then the coordinates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 spc="-10">
                <a:latin typeface="Times New Roman"/>
                <a:cs typeface="Times New Roman"/>
              </a:rPr>
              <a:t>given</a:t>
            </a:r>
            <a:r>
              <a:rPr dirty="0" sz="1000" spc="9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  <a:p>
            <a:pPr algn="ctr" marL="2007235" marR="1775460">
              <a:lnSpc>
                <a:spcPct val="112999"/>
              </a:lnSpc>
              <a:spcBef>
                <a:spcPts val="850"/>
              </a:spcBef>
              <a:tabLst>
                <a:tab pos="2602865" algn="l"/>
              </a:tabLst>
            </a:pPr>
            <a:r>
              <a:rPr dirty="0" baseline="-36111" sz="1500">
                <a:latin typeface="Tahoma"/>
                <a:cs typeface="Tahoma"/>
              </a:rPr>
              <a:t>( </a:t>
            </a:r>
            <a:r>
              <a:rPr dirty="0" sz="1000" spc="-45" b="0" i="1">
                <a:latin typeface="Bookman Old Style"/>
                <a:cs typeface="Bookman Old Style"/>
              </a:rPr>
              <a:t>sa</a:t>
            </a:r>
            <a:r>
              <a:rPr dirty="0" baseline="-11904" sz="1050" spc="-67">
                <a:latin typeface="Times New Roman"/>
                <a:cs typeface="Times New Roman"/>
              </a:rPr>
              <a:t>1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25" b="0" i="1">
                <a:latin typeface="Bookman Old Style"/>
                <a:cs typeface="Bookman Old Style"/>
              </a:rPr>
              <a:t>rb</a:t>
            </a:r>
            <a:r>
              <a:rPr dirty="0" baseline="-11904" sz="1050" spc="-37">
                <a:latin typeface="Times New Roman"/>
                <a:cs typeface="Times New Roman"/>
              </a:rPr>
              <a:t>1 </a:t>
            </a:r>
            <a:r>
              <a:rPr dirty="0" baseline="-36111" sz="1500" spc="-37" b="0" i="1">
                <a:latin typeface="Bookman Old Style"/>
                <a:cs typeface="Bookman Old Style"/>
              </a:rPr>
              <a:t>, </a:t>
            </a:r>
            <a:r>
              <a:rPr dirty="0" sz="1000" spc="-45" b="0" i="1">
                <a:latin typeface="Bookman Old Style"/>
                <a:cs typeface="Bookman Old Style"/>
              </a:rPr>
              <a:t>sa</a:t>
            </a:r>
            <a:r>
              <a:rPr dirty="0" baseline="-11904" sz="1050" spc="-67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45">
                <a:latin typeface="Tahoma"/>
                <a:cs typeface="Tahoma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rb</a:t>
            </a:r>
            <a:r>
              <a:rPr dirty="0" baseline="-11904" sz="1050" spc="-37">
                <a:latin typeface="Times New Roman"/>
                <a:cs typeface="Times New Roman"/>
              </a:rPr>
              <a:t>2 </a:t>
            </a:r>
            <a:r>
              <a:rPr dirty="0" baseline="-36111" sz="1500" spc="-22">
                <a:latin typeface="Tahoma"/>
                <a:cs typeface="Tahoma"/>
              </a:rPr>
              <a:t>)</a:t>
            </a:r>
            <a:r>
              <a:rPr dirty="0" baseline="-36111" sz="1500" spc="-22" b="0" i="1">
                <a:latin typeface="Bookman Old Style"/>
                <a:cs typeface="Bookman Old Style"/>
              </a:rPr>
              <a:t>.  </a:t>
            </a:r>
            <a:r>
              <a:rPr dirty="0" sz="1000" spc="45" b="0" i="1">
                <a:latin typeface="Bookman Old Style"/>
                <a:cs typeface="Bookman Old Style"/>
              </a:rPr>
              <a:t>r</a:t>
            </a:r>
            <a:r>
              <a:rPr dirty="0" sz="1000" spc="-5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75" b="0" i="1">
                <a:latin typeface="Bookman Old Style"/>
                <a:cs typeface="Bookman Old Style"/>
              </a:rPr>
              <a:t>s	</a:t>
            </a:r>
            <a:r>
              <a:rPr dirty="0" sz="1000" spc="45" b="0" i="1">
                <a:latin typeface="Bookman Old Style"/>
                <a:cs typeface="Bookman Old Style"/>
              </a:rPr>
              <a:t>r</a:t>
            </a:r>
            <a:r>
              <a:rPr dirty="0" sz="1000" spc="-10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40">
                <a:latin typeface="Tahoma"/>
                <a:cs typeface="Tahoma"/>
              </a:rPr>
              <a:t> </a:t>
            </a:r>
            <a:r>
              <a:rPr dirty="0" sz="1000" spc="-75" b="0" i="1">
                <a:latin typeface="Bookman Old Style"/>
                <a:cs typeface="Bookman Old Style"/>
              </a:rPr>
              <a:t>s</a:t>
            </a:r>
            <a:endParaRPr sz="10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lvl="2" marL="241300" indent="-186055">
              <a:lnSpc>
                <a:spcPct val="100000"/>
              </a:lnSpc>
              <a:spcBef>
                <a:spcPts val="5"/>
              </a:spcBef>
              <a:buAutoNum type="arabicPeriod" startAt="2"/>
              <a:tabLst>
                <a:tab pos="241300" algn="l"/>
              </a:tabLst>
            </a:pPr>
            <a:r>
              <a:rPr dirty="0" sz="1000" spc="-5" b="1">
                <a:latin typeface="Times New Roman"/>
                <a:cs typeface="Times New Roman"/>
              </a:rPr>
              <a:t>Incentre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coordinates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vertices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triangle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ABC</a:t>
            </a:r>
            <a:r>
              <a:rPr dirty="0" sz="1000" spc="-25" b="0" i="1">
                <a:latin typeface="Bookman Old Style"/>
                <a:cs typeface="Bookman Old Style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55">
                <a:latin typeface="Tahoma"/>
                <a:cs typeface="Tahoma"/>
              </a:rPr>
              <a:t>(</a:t>
            </a:r>
            <a:r>
              <a:rPr dirty="0" sz="1000" spc="55" b="0" i="1">
                <a:latin typeface="Bookman Old Style"/>
                <a:cs typeface="Bookman Old Style"/>
              </a:rPr>
              <a:t>x</a:t>
            </a:r>
            <a:r>
              <a:rPr dirty="0" baseline="-11904" sz="1050" spc="82" i="1">
                <a:latin typeface="Times New Roman"/>
                <a:cs typeface="Times New Roman"/>
              </a:rPr>
              <a:t>A</a:t>
            </a:r>
            <a:r>
              <a:rPr dirty="0" sz="1000" spc="55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15" b="0" i="1">
                <a:latin typeface="Bookman Old Style"/>
                <a:cs typeface="Bookman Old Style"/>
              </a:rPr>
              <a:t>y</a:t>
            </a:r>
            <a:r>
              <a:rPr dirty="0" baseline="-11904" sz="1050" spc="22" i="1">
                <a:latin typeface="Times New Roman"/>
                <a:cs typeface="Times New Roman"/>
              </a:rPr>
              <a:t>A</a:t>
            </a:r>
            <a:r>
              <a:rPr dirty="0" sz="1000" spc="15">
                <a:latin typeface="Tahoma"/>
                <a:cs typeface="Tahoma"/>
              </a:rPr>
              <a:t>)</a:t>
            </a:r>
            <a:r>
              <a:rPr dirty="0" sz="1000" spc="15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65">
                <a:latin typeface="Tahoma"/>
                <a:cs typeface="Tahoma"/>
              </a:rPr>
              <a:t>(</a:t>
            </a:r>
            <a:r>
              <a:rPr dirty="0" sz="1000" spc="65" b="0" i="1">
                <a:latin typeface="Bookman Old Style"/>
                <a:cs typeface="Bookman Old Style"/>
              </a:rPr>
              <a:t>x</a:t>
            </a:r>
            <a:r>
              <a:rPr dirty="0" baseline="-11904" sz="1050" spc="97" i="1">
                <a:latin typeface="Times New Roman"/>
                <a:cs typeface="Times New Roman"/>
              </a:rPr>
              <a:t>B</a:t>
            </a:r>
            <a:r>
              <a:rPr dirty="0" baseline="-11904" sz="1050" spc="-127" i="1">
                <a:latin typeface="Times New Roman"/>
                <a:cs typeface="Times New Roman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30" b="0" i="1">
                <a:latin typeface="Bookman Old Style"/>
                <a:cs typeface="Bookman Old Style"/>
              </a:rPr>
              <a:t>y</a:t>
            </a:r>
            <a:r>
              <a:rPr dirty="0" baseline="-11904" sz="1050" spc="44" i="1">
                <a:latin typeface="Times New Roman"/>
                <a:cs typeface="Times New Roman"/>
              </a:rPr>
              <a:t>B</a:t>
            </a:r>
            <a:r>
              <a:rPr dirty="0" baseline="-11904" sz="1050" spc="-142" i="1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ahoma"/>
                <a:cs typeface="Tahoma"/>
              </a:rPr>
              <a:t>)</a:t>
            </a:r>
            <a:r>
              <a:rPr dirty="0" sz="1000" spc="-15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40">
                <a:latin typeface="Tahoma"/>
                <a:cs typeface="Tahoma"/>
              </a:rPr>
              <a:t>(</a:t>
            </a:r>
            <a:r>
              <a:rPr dirty="0" sz="1000" spc="40" b="0" i="1">
                <a:latin typeface="Bookman Old Style"/>
                <a:cs typeface="Bookman Old Style"/>
              </a:rPr>
              <a:t>x</a:t>
            </a:r>
            <a:r>
              <a:rPr dirty="0" baseline="-11904" sz="1050" spc="60" i="1">
                <a:latin typeface="Times New Roman"/>
                <a:cs typeface="Times New Roman"/>
              </a:rPr>
              <a:t>C</a:t>
            </a:r>
            <a:r>
              <a:rPr dirty="0" baseline="-11904" sz="1050" spc="-112" i="1">
                <a:latin typeface="Times New Roman"/>
                <a:cs typeface="Times New Roman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5" b="0" i="1">
                <a:latin typeface="Bookman Old Style"/>
                <a:cs typeface="Bookman Old Style"/>
              </a:rPr>
              <a:t>y</a:t>
            </a:r>
            <a:r>
              <a:rPr dirty="0" baseline="-11904" sz="1050" spc="-7" i="1">
                <a:latin typeface="Times New Roman"/>
                <a:cs typeface="Times New Roman"/>
              </a:rPr>
              <a:t>C</a:t>
            </a:r>
            <a:r>
              <a:rPr dirty="0" baseline="-11904" sz="1050" spc="-112" i="1">
                <a:latin typeface="Times New Roman"/>
                <a:cs typeface="Times New Roman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  <a:p>
            <a:pPr marL="240665">
              <a:lnSpc>
                <a:spcPct val="100000"/>
              </a:lnSpc>
              <a:spcBef>
                <a:spcPts val="225"/>
              </a:spcBef>
            </a:pPr>
            <a:r>
              <a:rPr dirty="0" sz="1000" spc="-10">
                <a:latin typeface="Times New Roman"/>
                <a:cs typeface="Times New Roman"/>
              </a:rPr>
              <a:t>respectively. </a:t>
            </a:r>
            <a:r>
              <a:rPr dirty="0" sz="1000" spc="-5">
                <a:latin typeface="Times New Roman"/>
                <a:cs typeface="Times New Roman"/>
              </a:rPr>
              <a:t>The coordinates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incentre </a:t>
            </a:r>
            <a:r>
              <a:rPr dirty="0" sz="1000" spc="114" b="0" i="1">
                <a:latin typeface="Bookman Old Style"/>
                <a:cs typeface="Bookman Old Style"/>
              </a:rPr>
              <a:t>I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50">
                <a:latin typeface="Lucida Sans Unicode"/>
                <a:cs typeface="Lucida Sans Unicode"/>
              </a:rPr>
              <a:t>△</a:t>
            </a:r>
            <a:r>
              <a:rPr dirty="0" sz="1000" spc="50" b="0" i="1">
                <a:latin typeface="Bookman Old Style"/>
                <a:cs typeface="Bookman Old Style"/>
              </a:rPr>
              <a:t>ABC</a:t>
            </a:r>
            <a:r>
              <a:rPr dirty="0" sz="1000" spc="-8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99201" y="7606284"/>
            <a:ext cx="7048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14" i="1">
                <a:latin typeface="Times New Roman"/>
                <a:cs typeface="Times New Roman"/>
              </a:rPr>
              <a:t>I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27575" y="7464550"/>
            <a:ext cx="1283970" cy="257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26390">
              <a:lnSpc>
                <a:spcPts val="935"/>
              </a:lnSpc>
            </a:pPr>
            <a:r>
              <a:rPr dirty="0" sz="1000" spc="30" b="0" i="1">
                <a:latin typeface="Bookman Old Style"/>
                <a:cs typeface="Bookman Old Style"/>
              </a:rPr>
              <a:t>ax</a:t>
            </a:r>
            <a:r>
              <a:rPr dirty="0" baseline="-11904" sz="1050" spc="44" i="1">
                <a:latin typeface="Times New Roman"/>
                <a:cs typeface="Times New Roman"/>
              </a:rPr>
              <a:t>A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5" b="0" i="1">
                <a:latin typeface="Bookman Old Style"/>
                <a:cs typeface="Bookman Old Style"/>
              </a:rPr>
              <a:t>bx</a:t>
            </a:r>
            <a:r>
              <a:rPr dirty="0" baseline="-11904" sz="1050" spc="7" i="1">
                <a:latin typeface="Times New Roman"/>
                <a:cs typeface="Times New Roman"/>
              </a:rPr>
              <a:t>B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10">
                <a:latin typeface="Tahoma"/>
                <a:cs typeface="Tahoma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cx</a:t>
            </a:r>
            <a:r>
              <a:rPr dirty="0" baseline="-11904" sz="1050" spc="37" i="1">
                <a:latin typeface="Times New Roman"/>
                <a:cs typeface="Times New Roman"/>
              </a:rPr>
              <a:t>C</a:t>
            </a:r>
            <a:endParaRPr baseline="-11904" sz="1050">
              <a:latin typeface="Times New Roman"/>
              <a:cs typeface="Times New Roman"/>
            </a:endParaRPr>
          </a:p>
          <a:p>
            <a:pPr marL="12700">
              <a:lnSpc>
                <a:spcPts val="935"/>
              </a:lnSpc>
            </a:pPr>
            <a:r>
              <a:rPr dirty="0" sz="1000" spc="25" b="0" i="1">
                <a:latin typeface="Bookman Old Style"/>
                <a:cs typeface="Bookman Old Style"/>
              </a:rPr>
              <a:t>x</a:t>
            </a:r>
            <a:r>
              <a:rPr dirty="0" sz="1000" spc="34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554071" y="7641996"/>
            <a:ext cx="957072" cy="60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608324" y="7549898"/>
            <a:ext cx="36512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55">
                <a:latin typeface="Times New Roman"/>
                <a:cs typeface="Times New Roman"/>
              </a:rPr>
              <a:t> </a:t>
            </a:r>
            <a:r>
              <a:rPr dirty="0" sz="1000" spc="-114" b="0" i="1">
                <a:latin typeface="Bookman Old Style"/>
                <a:cs typeface="Bookman Old Style"/>
              </a:rPr>
              <a:t>y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48177" y="7606283"/>
            <a:ext cx="7048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14" i="1">
                <a:latin typeface="Times New Roman"/>
                <a:cs typeface="Times New Roman"/>
              </a:rPr>
              <a:t>I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203039" y="7641996"/>
            <a:ext cx="926591" cy="609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777744" y="7636764"/>
            <a:ext cx="214376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44650" algn="l"/>
              </a:tabLst>
            </a:pPr>
            <a:r>
              <a:rPr dirty="0" sz="1000" spc="-95" b="0" i="1">
                <a:latin typeface="Bookman Old Style"/>
                <a:cs typeface="Bookman Old Style"/>
              </a:rPr>
              <a:t>a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75" b="0" i="1">
                <a:latin typeface="Bookman Old Style"/>
                <a:cs typeface="Bookman Old Style"/>
              </a:rPr>
              <a:t>b</a:t>
            </a:r>
            <a:r>
              <a:rPr dirty="0" sz="1000" spc="-21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 b="0" i="1">
                <a:latin typeface="Bookman Old Style"/>
                <a:cs typeface="Bookman Old Style"/>
              </a:rPr>
              <a:t>c	</a:t>
            </a:r>
            <a:r>
              <a:rPr dirty="0" sz="1000" spc="-95" b="0" i="1">
                <a:latin typeface="Bookman Old Style"/>
                <a:cs typeface="Bookman Old Style"/>
              </a:rPr>
              <a:t>a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75" b="0" i="1">
                <a:latin typeface="Bookman Old Style"/>
                <a:cs typeface="Bookman Old Style"/>
              </a:rPr>
              <a:t>b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10">
                <a:latin typeface="Tahoma"/>
                <a:cs typeface="Tahoma"/>
              </a:rPr>
              <a:t> </a:t>
            </a:r>
            <a:r>
              <a:rPr dirty="0" sz="1000" spc="-50" b="0" i="1">
                <a:latin typeface="Bookman Old Style"/>
                <a:cs typeface="Bookman Old Style"/>
              </a:rPr>
              <a:t>c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41140" y="7464550"/>
            <a:ext cx="1146810" cy="257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90805">
              <a:lnSpc>
                <a:spcPts val="935"/>
              </a:lnSpc>
            </a:pPr>
            <a:r>
              <a:rPr dirty="0" sz="1000" spc="-15" b="0" i="1">
                <a:latin typeface="Bookman Old Style"/>
                <a:cs typeface="Bookman Old Style"/>
              </a:rPr>
              <a:t>ay</a:t>
            </a:r>
            <a:r>
              <a:rPr dirty="0" baseline="-11904" sz="1050" spc="-22" i="1">
                <a:latin typeface="Times New Roman"/>
                <a:cs typeface="Times New Roman"/>
              </a:rPr>
              <a:t>A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40" b="0" i="1">
                <a:latin typeface="Bookman Old Style"/>
                <a:cs typeface="Bookman Old Style"/>
              </a:rPr>
              <a:t>by</a:t>
            </a:r>
            <a:r>
              <a:rPr dirty="0" baseline="-11904" sz="1050" spc="-60" i="1">
                <a:latin typeface="Times New Roman"/>
                <a:cs typeface="Times New Roman"/>
              </a:rPr>
              <a:t>B 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80">
                <a:latin typeface="Tahoma"/>
                <a:cs typeface="Tahoma"/>
              </a:rPr>
              <a:t> </a:t>
            </a:r>
            <a:r>
              <a:rPr dirty="0" sz="1000" spc="-20" b="0" i="1">
                <a:latin typeface="Bookman Old Style"/>
                <a:cs typeface="Bookman Old Style"/>
              </a:rPr>
              <a:t>cy</a:t>
            </a:r>
            <a:r>
              <a:rPr dirty="0" baseline="-11904" sz="1050" spc="-30" i="1">
                <a:latin typeface="Times New Roman"/>
                <a:cs typeface="Times New Roman"/>
              </a:rPr>
              <a:t>C</a:t>
            </a:r>
            <a:endParaRPr baseline="-11904" sz="1050">
              <a:latin typeface="Times New Roman"/>
              <a:cs typeface="Times New Roman"/>
            </a:endParaRPr>
          </a:p>
          <a:p>
            <a:pPr algn="ctr">
              <a:lnSpc>
                <a:spcPts val="935"/>
              </a:lnSpc>
              <a:tabLst>
                <a:tab pos="1089025" algn="l"/>
              </a:tabLst>
            </a:pP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45">
                <a:latin typeface="Tahoma"/>
                <a:cs typeface="Tahoma"/>
              </a:rPr>
              <a:t>	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96062" y="8033003"/>
            <a:ext cx="482600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Proof</a:t>
            </a:r>
            <a:r>
              <a:rPr dirty="0" sz="1000" spc="-5">
                <a:latin typeface="Times New Roman"/>
                <a:cs typeface="Times New Roman"/>
              </a:rPr>
              <a:t>. Let the sides </a:t>
            </a:r>
            <a:r>
              <a:rPr dirty="0" sz="1000" spc="15" b="0" i="1">
                <a:latin typeface="Bookman Old Style"/>
                <a:cs typeface="Bookman Old Style"/>
              </a:rPr>
              <a:t>BC, </a:t>
            </a:r>
            <a:r>
              <a:rPr dirty="0" sz="1000" b="0" i="1">
                <a:latin typeface="Bookman Old Style"/>
                <a:cs typeface="Bookman Old Style"/>
              </a:rPr>
              <a:t>AC,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50">
                <a:latin typeface="Lucida Sans Unicode"/>
                <a:cs typeface="Lucida Sans Unicode"/>
              </a:rPr>
              <a:t>△</a:t>
            </a:r>
            <a:r>
              <a:rPr dirty="0" sz="1000" spc="50" b="0" i="1">
                <a:latin typeface="Bookman Old Style"/>
                <a:cs typeface="Bookman Old Style"/>
              </a:rPr>
              <a:t>ABC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60" b="0" i="1">
                <a:latin typeface="Bookman Old Style"/>
                <a:cs typeface="Bookman Old Style"/>
              </a:rPr>
              <a:t>a, </a:t>
            </a:r>
            <a:r>
              <a:rPr dirty="0" sz="1000" spc="-100" b="0" i="1">
                <a:latin typeface="Bookman Old Style"/>
                <a:cs typeface="Bookman Old Style"/>
              </a:rPr>
              <a:t>b, </a:t>
            </a:r>
            <a:r>
              <a:rPr dirty="0" sz="1000" spc="-50" b="0" i="1">
                <a:latin typeface="Bookman Old Style"/>
                <a:cs typeface="Bookman Old Style"/>
              </a:rPr>
              <a:t>c </a:t>
            </a:r>
            <a:r>
              <a:rPr dirty="0" sz="1000" spc="-10">
                <a:latin typeface="Times New Roman"/>
                <a:cs typeface="Times New Roman"/>
              </a:rPr>
              <a:t>respectively. 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95" b="0" i="1">
                <a:latin typeface="Bookman Old Style"/>
                <a:cs typeface="Bookman Old Style"/>
              </a:rPr>
              <a:t>BI </a:t>
            </a:r>
            <a:r>
              <a:rPr dirty="0" sz="1000" spc="-5">
                <a:latin typeface="Times New Roman"/>
                <a:cs typeface="Times New Roman"/>
              </a:rPr>
              <a:t>meet </a:t>
            </a:r>
            <a:r>
              <a:rPr dirty="0" sz="1000" spc="15" b="0" i="1">
                <a:latin typeface="Bookman Old Style"/>
                <a:cs typeface="Bookman Old Style"/>
              </a:rPr>
              <a:t>AC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45">
                <a:latin typeface="Times New Roman"/>
                <a:cs typeface="Times New Roman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B</a:t>
            </a:r>
            <a:r>
              <a:rPr dirty="0" baseline="27777" sz="1050" spc="60">
                <a:latin typeface="Lucida Sans Unicode"/>
                <a:cs typeface="Lucida Sans Unicode"/>
              </a:rPr>
              <a:t>′</a:t>
            </a:r>
            <a:r>
              <a:rPr dirty="0" sz="1000" spc="4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96067" y="8185860"/>
            <a:ext cx="4827270" cy="748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19700"/>
              </a:lnSpc>
            </a:pPr>
            <a:r>
              <a:rPr dirty="0" sz="1000" spc="-5">
                <a:latin typeface="Times New Roman"/>
                <a:cs typeface="Times New Roman"/>
              </a:rPr>
              <a:t>Then using the Angle Bisector </a:t>
            </a:r>
            <a:r>
              <a:rPr dirty="0" sz="1000">
                <a:latin typeface="Times New Roman"/>
                <a:cs typeface="Times New Roman"/>
              </a:rPr>
              <a:t>Theorem, </a:t>
            </a:r>
            <a:r>
              <a:rPr dirty="0" sz="1000" spc="40" b="0" i="1">
                <a:latin typeface="Bookman Old Style"/>
                <a:cs typeface="Bookman Old Style"/>
              </a:rPr>
              <a:t>AB</a:t>
            </a:r>
            <a:r>
              <a:rPr dirty="0" baseline="27777" sz="1050" spc="60">
                <a:latin typeface="Lucida Sans Unicode"/>
                <a:cs typeface="Lucida Sans Unicode"/>
              </a:rPr>
              <a:t>′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40" b="0" i="1">
                <a:latin typeface="Bookman Old Style"/>
                <a:cs typeface="Bookman Old Style"/>
              </a:rPr>
              <a:t>B</a:t>
            </a:r>
            <a:r>
              <a:rPr dirty="0" baseline="27777" sz="1050" spc="60">
                <a:latin typeface="Lucida Sans Unicode"/>
                <a:cs typeface="Lucida Sans Unicode"/>
              </a:rPr>
              <a:t>′</a:t>
            </a:r>
            <a:r>
              <a:rPr dirty="0" sz="1000" spc="40" b="0" i="1">
                <a:latin typeface="Bookman Old Style"/>
                <a:cs typeface="Bookman Old Style"/>
              </a:rPr>
              <a:t>C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 b="0" i="1">
                <a:latin typeface="Bookman Old Style"/>
                <a:cs typeface="Bookman Old Style"/>
              </a:rPr>
              <a:t>c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0" b="0" i="1">
                <a:latin typeface="Bookman Old Style"/>
                <a:cs typeface="Bookman Old Style"/>
              </a:rPr>
              <a:t>a</a:t>
            </a:r>
            <a:r>
              <a:rPr dirty="0" sz="1000" spc="-5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95" b="0" i="1">
                <a:latin typeface="Bookman Old Style"/>
                <a:cs typeface="Bookman Old Style"/>
              </a:rPr>
              <a:t>BI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90" b="0" i="1">
                <a:latin typeface="Bookman Old Style"/>
                <a:cs typeface="Bookman Old Style"/>
              </a:rPr>
              <a:t>IB</a:t>
            </a:r>
            <a:r>
              <a:rPr dirty="0" baseline="27777" sz="1050" spc="135">
                <a:latin typeface="Lucida Sans Unicode"/>
                <a:cs typeface="Lucida Sans Unicode"/>
              </a:rPr>
              <a:t>′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(</a:t>
            </a:r>
            <a:r>
              <a:rPr dirty="0" sz="1000" spc="-50" b="0" i="1">
                <a:latin typeface="Bookman Old Style"/>
                <a:cs typeface="Bookman Old Style"/>
              </a:rPr>
              <a:t>a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25" b="0" i="1">
                <a:latin typeface="Bookman Old Style"/>
                <a:cs typeface="Bookman Old Style"/>
              </a:rPr>
              <a:t>c</a:t>
            </a:r>
            <a:r>
              <a:rPr dirty="0" sz="1000" spc="-25">
                <a:latin typeface="Tahoma"/>
                <a:cs typeface="Tahoma"/>
              </a:rPr>
              <a:t>)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90" b="0" i="1">
                <a:latin typeface="Bookman Old Style"/>
                <a:cs typeface="Bookman Old Style"/>
              </a:rPr>
              <a:t>b</a:t>
            </a:r>
            <a:r>
              <a:rPr dirty="0" sz="1000" spc="-9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(For  the second ratio, extend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to </a:t>
            </a:r>
            <a:r>
              <a:rPr dirty="0" sz="1000" spc="40" b="0" i="1">
                <a:latin typeface="Bookman Old Style"/>
                <a:cs typeface="Bookman Old Style"/>
              </a:rPr>
              <a:t>AB</a:t>
            </a:r>
            <a:r>
              <a:rPr dirty="0" baseline="-11904" sz="1050" spc="60">
                <a:latin typeface="Times New Roman"/>
                <a:cs typeface="Times New Roman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so that </a:t>
            </a:r>
            <a:r>
              <a:rPr dirty="0" sz="1000" spc="50" b="0" i="1">
                <a:latin typeface="Bookman Old Style"/>
                <a:cs typeface="Bookman Old Style"/>
              </a:rPr>
              <a:t>BB</a:t>
            </a:r>
            <a:r>
              <a:rPr dirty="0" baseline="-11904" sz="1050" spc="75">
                <a:latin typeface="Times New Roman"/>
                <a:cs typeface="Times New Roman"/>
              </a:rPr>
              <a:t>1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95" b="0" i="1">
                <a:latin typeface="Bookman Old Style"/>
                <a:cs typeface="Bookman Old Style"/>
              </a:rPr>
              <a:t>a </a:t>
            </a:r>
            <a:r>
              <a:rPr dirty="0" sz="1000" spc="-5">
                <a:latin typeface="Times New Roman"/>
                <a:cs typeface="Times New Roman"/>
              </a:rPr>
              <a:t>and extend </a:t>
            </a:r>
            <a:r>
              <a:rPr dirty="0" sz="1000" spc="75" b="0" i="1">
                <a:latin typeface="Bookman Old Style"/>
                <a:cs typeface="Bookman Old Style"/>
              </a:rPr>
              <a:t>AI </a:t>
            </a:r>
            <a:r>
              <a:rPr dirty="0" sz="1000" spc="-5">
                <a:latin typeface="Times New Roman"/>
                <a:cs typeface="Times New Roman"/>
              </a:rPr>
              <a:t>to meet </a:t>
            </a:r>
            <a:r>
              <a:rPr dirty="0" sz="1000" spc="40" b="0" i="1">
                <a:latin typeface="Bookman Old Style"/>
                <a:cs typeface="Bookman Old Style"/>
              </a:rPr>
              <a:t>B</a:t>
            </a:r>
            <a:r>
              <a:rPr dirty="0" baseline="-11904" sz="1050" spc="60">
                <a:latin typeface="Times New Roman"/>
                <a:cs typeface="Times New Roman"/>
              </a:rPr>
              <a:t>1</a:t>
            </a:r>
            <a:r>
              <a:rPr dirty="0" sz="1000" spc="40" b="0" i="1">
                <a:latin typeface="Bookman Old Style"/>
                <a:cs typeface="Bookman Old Style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75" b="0" i="1">
                <a:latin typeface="Bookman Old Style"/>
                <a:cs typeface="Bookman Old Style"/>
              </a:rPr>
              <a:t>I</a:t>
            </a:r>
            <a:r>
              <a:rPr dirty="0" baseline="27777" sz="1050" spc="112">
                <a:latin typeface="Lucida Sans Unicode"/>
                <a:cs typeface="Lucida Sans Unicode"/>
              </a:rPr>
              <a:t>′</a:t>
            </a:r>
            <a:r>
              <a:rPr dirty="0" sz="1000" spc="7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Then  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baseline="-11904" sz="1050" spc="52">
                <a:latin typeface="Times New Roman"/>
                <a:cs typeface="Times New Roman"/>
              </a:rPr>
              <a:t>1</a:t>
            </a:r>
            <a:r>
              <a:rPr dirty="0" sz="1000" spc="35" b="0" i="1">
                <a:latin typeface="Bookman Old Style"/>
                <a:cs typeface="Bookman Old Style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is parallel to </a:t>
            </a:r>
            <a:r>
              <a:rPr dirty="0" sz="1000" spc="50" b="0" i="1">
                <a:latin typeface="Bookman Old Style"/>
                <a:cs typeface="Bookman Old Style"/>
              </a:rPr>
              <a:t>BB</a:t>
            </a:r>
            <a:r>
              <a:rPr dirty="0" baseline="27777" sz="1050" spc="75">
                <a:latin typeface="Lucida Sans Unicode"/>
                <a:cs typeface="Lucida Sans Unicode"/>
              </a:rPr>
              <a:t>′</a:t>
            </a:r>
            <a:r>
              <a:rPr dirty="0" sz="1000" spc="5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Hence </a:t>
            </a:r>
            <a:r>
              <a:rPr dirty="0" sz="1000" spc="95" b="0" i="1">
                <a:latin typeface="Bookman Old Style"/>
                <a:cs typeface="Bookman Old Style"/>
              </a:rPr>
              <a:t>BI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90" b="0" i="1">
                <a:latin typeface="Bookman Old Style"/>
                <a:cs typeface="Bookman Old Style"/>
              </a:rPr>
              <a:t>IB</a:t>
            </a:r>
            <a:r>
              <a:rPr dirty="0" baseline="27777" sz="1050" spc="135">
                <a:latin typeface="Lucida Sans Unicode"/>
                <a:cs typeface="Lucida Sans Unicode"/>
              </a:rPr>
              <a:t>′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80" b="0" i="1">
                <a:latin typeface="Bookman Old Style"/>
                <a:cs typeface="Bookman Old Style"/>
              </a:rPr>
              <a:t>B</a:t>
            </a:r>
            <a:r>
              <a:rPr dirty="0" baseline="-11904" sz="1050" spc="120">
                <a:latin typeface="Times New Roman"/>
                <a:cs typeface="Times New Roman"/>
              </a:rPr>
              <a:t>1</a:t>
            </a:r>
            <a:r>
              <a:rPr dirty="0" sz="1000" spc="80" b="0" i="1">
                <a:latin typeface="Bookman Old Style"/>
                <a:cs typeface="Bookman Old Style"/>
              </a:rPr>
              <a:t>I</a:t>
            </a:r>
            <a:r>
              <a:rPr dirty="0" baseline="27777" sz="1050" spc="120">
                <a:latin typeface="Lucida Sans Unicode"/>
                <a:cs typeface="Lucida Sans Unicode"/>
              </a:rPr>
              <a:t>′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75" b="0" i="1">
                <a:latin typeface="Bookman Old Style"/>
                <a:cs typeface="Bookman Old Style"/>
              </a:rPr>
              <a:t>I</a:t>
            </a:r>
            <a:r>
              <a:rPr dirty="0" baseline="27777" sz="1050" spc="112">
                <a:latin typeface="Lucida Sans Unicode"/>
                <a:cs typeface="Lucida Sans Unicode"/>
              </a:rPr>
              <a:t>′</a:t>
            </a:r>
            <a:r>
              <a:rPr dirty="0" sz="1000" spc="75" b="0" i="1">
                <a:latin typeface="Bookman Old Style"/>
                <a:cs typeface="Bookman Old Style"/>
              </a:rPr>
              <a:t>C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(</a:t>
            </a:r>
            <a:r>
              <a:rPr dirty="0" sz="1000" spc="-50" b="0" i="1">
                <a:latin typeface="Bookman Old Style"/>
                <a:cs typeface="Bookman Old Style"/>
              </a:rPr>
              <a:t>a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60">
                <a:latin typeface="Tahoma"/>
                <a:cs typeface="Tahoma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c</a:t>
            </a:r>
            <a:r>
              <a:rPr dirty="0" sz="1000" spc="-25">
                <a:latin typeface="Tahoma"/>
                <a:cs typeface="Tahoma"/>
              </a:rPr>
              <a:t>)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90" b="0" i="1">
                <a:latin typeface="Bookman Old Style"/>
                <a:cs typeface="Bookman Old Style"/>
              </a:rPr>
              <a:t>b</a:t>
            </a:r>
            <a:r>
              <a:rPr dirty="0" sz="1000" spc="-9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From this, we obtain the  coordinates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95">
                <a:latin typeface="Times New Roman"/>
                <a:cs typeface="Times New Roman"/>
              </a:rPr>
              <a:t> </a:t>
            </a:r>
            <a:r>
              <a:rPr dirty="0" sz="1000" spc="95" b="0" i="1">
                <a:latin typeface="Bookman Old Style"/>
                <a:cs typeface="Bookman Old Style"/>
              </a:rPr>
              <a:t>I</a:t>
            </a:r>
            <a:r>
              <a:rPr dirty="0" sz="1000" spc="9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18067" y="908304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8</a:t>
            </a:r>
            <a:r>
              <a:rPr dirty="0" sz="1000" spc="-5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76200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4</a:t>
            </a:r>
            <a:r>
              <a:rPr dirty="0" sz="1000" spc="-5">
                <a:latin typeface="Times New Roman"/>
                <a:cs typeface="Times New Roman"/>
              </a:rPr>
              <a:t>4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80635" y="762000"/>
            <a:ext cx="173990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CHAPTER </a:t>
            </a:r>
            <a:r>
              <a:rPr dirty="0" sz="1000">
                <a:latin typeface="Times New Roman"/>
                <a:cs typeface="Times New Roman"/>
              </a:rPr>
              <a:t>5.</a:t>
            </a:r>
            <a:r>
              <a:rPr dirty="0" sz="1000" spc="2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CONCURRENCE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00933" y="1869441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87216" y="1835915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73499" y="1802385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21682" y="1671322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56152" y="1505205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42435" y="1473202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28718" y="1439675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45255" y="13467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13252" y="13787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88864" y="1407668"/>
            <a:ext cx="38798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97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56278" y="15372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48075" y="16438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16072" y="16774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50538" y="17414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26155" y="17673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83481" y="18100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51478" y="18420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17952" y="18740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93564" y="18999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50895" y="19425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17364" y="19745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15942" y="1200405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545838" y="1215645"/>
            <a:ext cx="15176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37">
                <a:latin typeface="Verdana"/>
                <a:cs typeface="Verdana"/>
              </a:rPr>
              <a:t> 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21455" y="1272036"/>
            <a:ext cx="1885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22222" sz="750" spc="-97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 </a:t>
            </a: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594605" y="1285747"/>
            <a:ext cx="1289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sz="500" spc="30">
                <a:latin typeface="Verdana"/>
                <a:cs typeface="Verdana"/>
              </a:rPr>
              <a:t> 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78781" y="1314705"/>
            <a:ext cx="25844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  </a:t>
            </a:r>
            <a:r>
              <a:rPr dirty="0" sz="500" spc="35">
                <a:latin typeface="Verdana"/>
                <a:cs typeface="Verdana"/>
              </a:rPr>
              <a:t> 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580892" y="1375664"/>
            <a:ext cx="18224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18415">
              <a:lnSpc>
                <a:spcPts val="385"/>
              </a:lnSpc>
            </a:pP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16666" sz="750" spc="-97">
                <a:latin typeface="Verdana"/>
                <a:cs typeface="Verdana"/>
              </a:rPr>
              <a:t>.   </a:t>
            </a:r>
            <a:r>
              <a:rPr dirty="0" baseline="16666" sz="750" spc="15">
                <a:latin typeface="Verdana"/>
                <a:cs typeface="Verdana"/>
              </a:rPr>
              <a:t> </a:t>
            </a:r>
            <a:r>
              <a:rPr dirty="0" baseline="33333" sz="750" spc="-187">
                <a:latin typeface="Verdana"/>
                <a:cs typeface="Verdana"/>
              </a:rPr>
              <a:t>.</a:t>
            </a:r>
            <a:r>
              <a:rPr dirty="0" baseline="11111" sz="750" spc="-187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38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573272" y="1384807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567175" y="1419862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559555" y="1459485"/>
            <a:ext cx="558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553458" y="1489964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545838" y="1529588"/>
            <a:ext cx="558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539741" y="1563119"/>
            <a:ext cx="539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532121" y="1593598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524501" y="1628647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463541" y="1941068"/>
            <a:ext cx="558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455921" y="1971547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49824" y="2006602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443732" y="2035558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753358" y="20660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757932" y="2032507"/>
            <a:ext cx="1276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 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785361" y="2006602"/>
            <a:ext cx="1790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5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992624" y="19669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073398" y="19334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152644" y="1901445"/>
            <a:ext cx="37401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956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391915" y="1802385"/>
            <a:ext cx="15494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baseline="-16666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785104" y="1637796"/>
            <a:ext cx="577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334000" y="16347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379720" y="1668275"/>
            <a:ext cx="4883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2900" algn="l"/>
              </a:tabLst>
            </a:pPr>
            <a:r>
              <a:rPr dirty="0" sz="500" spc="15">
                <a:latin typeface="Verdana"/>
                <a:cs typeface="Verdana"/>
              </a:rPr>
              <a:t>.	. </a:t>
            </a:r>
            <a:r>
              <a:rPr dirty="0" sz="500" spc="17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090161" y="1701802"/>
            <a:ext cx="4838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9250" algn="l"/>
              </a:tabLst>
            </a:pPr>
            <a:r>
              <a:rPr dirty="0" sz="500" spc="15">
                <a:latin typeface="Verdana"/>
                <a:cs typeface="Verdana"/>
              </a:rPr>
              <a:t>.	. 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33333" sz="750" spc="-97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477257" y="1703324"/>
            <a:ext cx="41846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8935" algn="l"/>
              </a:tabLst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172">
                <a:latin typeface="Verdana"/>
                <a:cs typeface="Verdana"/>
              </a:rPr>
              <a:t> </a:t>
            </a:r>
            <a:r>
              <a:rPr dirty="0" baseline="-16666" sz="750" spc="-209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   </a:t>
            </a:r>
            <a:r>
              <a:rPr dirty="0" baseline="5555" sz="750" spc="-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471161" y="1770381"/>
            <a:ext cx="45021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2590" algn="l"/>
              </a:tabLst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 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>
                <a:latin typeface="Verdana"/>
                <a:cs typeface="Verdana"/>
              </a:rPr>
              <a:t>	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312664" y="1834388"/>
            <a:ext cx="35750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4785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-22222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     </a:t>
            </a:r>
            <a:r>
              <a:rPr dirty="0" sz="500" spc="-1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231895" y="1866396"/>
            <a:ext cx="48387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7810" algn="l"/>
                <a:tab pos="445134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715000" y="18983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811015" y="1901445"/>
            <a:ext cx="163830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545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12700">
              <a:lnSpc>
                <a:spcPts val="54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760720" y="1934975"/>
            <a:ext cx="22669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540"/>
              </a:lnSpc>
              <a:tabLst>
                <a:tab pos="165735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algn="ctr" marL="19685">
              <a:lnSpc>
                <a:spcPts val="5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907023" y="2000505"/>
            <a:ext cx="107314" cy="135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20">
              <a:lnSpc>
                <a:spcPts val="470"/>
              </a:lnSpc>
            </a:pPr>
            <a:r>
              <a:rPr dirty="0" baseline="27777" sz="750" spc="-187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70"/>
              </a:lnSpc>
            </a:pP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901324" y="2064515"/>
            <a:ext cx="12573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 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7777" sz="750" spc="-10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987798" y="20858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766818" y="1643888"/>
            <a:ext cx="984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baseline="33333" sz="750" spc="-44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782059" y="1602741"/>
            <a:ext cx="13525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5555" sz="750" spc="-202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9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768342" y="1538736"/>
            <a:ext cx="22796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59"/>
              </a:lnSpc>
            </a:pP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118745">
              <a:lnSpc>
                <a:spcPts val="459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65">
                <a:latin typeface="Verdana"/>
                <a:cs typeface="Verdana"/>
              </a:rPr>
              <a:t> </a:t>
            </a:r>
            <a:r>
              <a:rPr dirty="0" sz="500" spc="10">
                <a:latin typeface="Verdana"/>
                <a:cs typeface="Verdana"/>
              </a:rPr>
              <a:t>.</a:t>
            </a:r>
            <a:r>
              <a:rPr dirty="0" baseline="5555" sz="750" spc="15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967983" y="1540258"/>
            <a:ext cx="9842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060951" y="1503681"/>
            <a:ext cx="9398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108194" y="1482344"/>
            <a:ext cx="12128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50">
                <a:latin typeface="Verdana"/>
                <a:cs typeface="Verdana"/>
              </a:rPr>
              <a:t> 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201157" y="1444244"/>
            <a:ext cx="9842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295644" y="1404621"/>
            <a:ext cx="9715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388611" y="1384807"/>
            <a:ext cx="787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435854" y="1346707"/>
            <a:ext cx="9715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528817" y="1307084"/>
            <a:ext cx="9715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621780" y="1270507"/>
            <a:ext cx="9398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669023" y="1249175"/>
            <a:ext cx="12128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65">
                <a:latin typeface="Verdana"/>
                <a:cs typeface="Verdana"/>
              </a:rPr>
              <a:t> </a:t>
            </a:r>
            <a:r>
              <a:rPr dirty="0" sz="500" spc="10">
                <a:latin typeface="Verdana"/>
                <a:cs typeface="Verdana"/>
              </a:rPr>
              <a:t>.</a:t>
            </a:r>
            <a:r>
              <a:rPr dirty="0" baseline="11111" sz="750" spc="15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845811" y="1194307"/>
            <a:ext cx="304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146551" y="1511302"/>
            <a:ext cx="18542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baseline="-16666" sz="750" spc="-44">
                <a:latin typeface="Verdana"/>
                <a:cs typeface="Verdana"/>
              </a:rPr>
              <a:t>.  </a:t>
            </a:r>
            <a:r>
              <a:rPr dirty="0" baseline="-16666" sz="750" spc="3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096257" y="1479298"/>
            <a:ext cx="2673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860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062731" y="1448817"/>
            <a:ext cx="33337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4005" algn="l"/>
              </a:tabLst>
            </a:pP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012437" y="1413764"/>
            <a:ext cx="8001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4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971290" y="13848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916422" y="1355854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887470" y="13268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805173" y="1270506"/>
            <a:ext cx="9207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771642" y="1247647"/>
            <a:ext cx="7112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666490" y="1176020"/>
            <a:ext cx="6457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. . . . . . . . . .</a:t>
            </a:r>
            <a:r>
              <a:rPr dirty="0" baseline="5555" sz="750" spc="-9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590033" y="1081023"/>
            <a:ext cx="2603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900" spc="-650">
                <a:latin typeface="Century"/>
                <a:cs typeface="Century"/>
              </a:rPr>
              <a:t>A</a:t>
            </a:r>
            <a:endParaRPr sz="900">
              <a:latin typeface="Century"/>
              <a:cs typeface="Century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607053" y="2126486"/>
            <a:ext cx="1143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45">
                <a:latin typeface="Century"/>
                <a:cs typeface="Century"/>
              </a:rPr>
              <a:t>B</a:t>
            </a:r>
            <a:endParaRPr sz="900">
              <a:latin typeface="Century"/>
              <a:cs typeface="Century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018281" y="2126486"/>
            <a:ext cx="1092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5">
                <a:latin typeface="Century"/>
                <a:cs typeface="Century"/>
              </a:rPr>
              <a:t>C</a:t>
            </a:r>
            <a:endParaRPr sz="900">
              <a:latin typeface="Century"/>
              <a:cs typeface="Century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853682" y="1630681"/>
            <a:ext cx="134620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3809" sz="1050" spc="300" i="1">
                <a:latin typeface="Times New Roman"/>
                <a:cs typeface="Times New Roman"/>
              </a:rPr>
              <a:t>B</a:t>
            </a:r>
            <a:r>
              <a:rPr dirty="0" sz="500" spc="125">
                <a:latin typeface="Arial"/>
                <a:cs typeface="Arial"/>
              </a:rPr>
              <a:t>′</a:t>
            </a:r>
            <a:endParaRPr sz="50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390391" y="2109723"/>
            <a:ext cx="141605" cy="200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1604" sz="1350" spc="67">
                <a:latin typeface="Century"/>
                <a:cs typeface="Century"/>
              </a:rPr>
              <a:t>A</a:t>
            </a:r>
            <a:r>
              <a:rPr dirty="0" sz="600" spc="105">
                <a:latin typeface="Arial"/>
                <a:cs typeface="Arial"/>
              </a:rPr>
              <a:t>′</a:t>
            </a:r>
            <a:endParaRPr sz="60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366003" y="1714501"/>
            <a:ext cx="541655" cy="151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4030" algn="l"/>
              </a:tabLst>
            </a:pPr>
            <a:r>
              <a:rPr dirty="0" baseline="-19841" sz="1050" spc="142" i="1">
                <a:latin typeface="Times New Roman"/>
                <a:cs typeface="Times New Roman"/>
              </a:rPr>
              <a:t>O</a:t>
            </a:r>
            <a:r>
              <a:rPr dirty="0" baseline="-19841" sz="1050" spc="120" i="1">
                <a:latin typeface="Times New Roman"/>
                <a:cs typeface="Times New Roman"/>
              </a:rPr>
              <a:t> </a:t>
            </a: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-11111" sz="750" spc="-247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5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093211" y="1589535"/>
            <a:ext cx="13779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00" i="1">
                <a:latin typeface="Times New Roman"/>
                <a:cs typeface="Times New Roman"/>
              </a:rPr>
              <a:t>C</a:t>
            </a:r>
            <a:r>
              <a:rPr dirty="0" sz="700" spc="-65" i="1">
                <a:latin typeface="Times New Roman"/>
                <a:cs typeface="Times New Roman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3172457" y="1576835"/>
            <a:ext cx="162560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25">
                <a:latin typeface="Arial"/>
                <a:cs typeface="Arial"/>
              </a:rPr>
              <a:t>′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2544571" y="1161798"/>
            <a:ext cx="257175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086" sz="1350" spc="37">
                <a:latin typeface="Century"/>
                <a:cs typeface="Century"/>
              </a:rPr>
              <a:t>E </a:t>
            </a:r>
            <a:r>
              <a:rPr dirty="0" baseline="3086" sz="1350" spc="127">
                <a:latin typeface="Century"/>
                <a:cs typeface="Century"/>
              </a:rPr>
              <a:t> </a:t>
            </a:r>
            <a:r>
              <a:rPr dirty="0" sz="500" spc="30">
                <a:latin typeface="Verdana"/>
                <a:cs typeface="Verdana"/>
              </a:rPr>
              <a:t>.</a:t>
            </a:r>
            <a:r>
              <a:rPr dirty="0" baseline="-16666" sz="750" spc="44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761991" y="1158747"/>
            <a:ext cx="311150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sz="900" spc="55">
                <a:latin typeface="Century"/>
                <a:cs typeface="Century"/>
              </a:rPr>
              <a:t>D</a:t>
            </a:r>
            <a:endParaRPr sz="900">
              <a:latin typeface="Century"/>
              <a:cs typeface="Century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274566" y="2107183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273230" y="2064514"/>
            <a:ext cx="19812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8435" algn="l"/>
              </a:tabLst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-1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274566" y="1191260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332481" y="1171446"/>
            <a:ext cx="16211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latin typeface="Verdana"/>
                <a:cs typeface="Verdana"/>
              </a:rPr>
              <a:t>...</a:t>
            </a:r>
            <a:r>
              <a:rPr dirty="0" sz="500" spc="15">
                <a:latin typeface="Verdana"/>
                <a:cs typeface="Verdana"/>
              </a:rPr>
              <a:t> . . .</a:t>
            </a:r>
            <a:r>
              <a:rPr dirty="0" sz="500" spc="2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 .</a:t>
            </a:r>
            <a:r>
              <a:rPr dirty="0" sz="500" spc="-60">
                <a:latin typeface="Verdana"/>
                <a:cs typeface="Verdana"/>
              </a:rPr>
              <a:t> </a:t>
            </a:r>
            <a:r>
              <a:rPr dirty="0" sz="500">
                <a:latin typeface="Verdana"/>
                <a:cs typeface="Verdana"/>
              </a:rPr>
              <a:t>...</a:t>
            </a:r>
            <a:r>
              <a:rPr dirty="0" sz="500" spc="-105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.. ..</a:t>
            </a:r>
            <a:r>
              <a:rPr dirty="0" sz="500" spc="-105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.. </a:t>
            </a:r>
            <a:r>
              <a:rPr dirty="0" sz="500">
                <a:latin typeface="Verdana"/>
                <a:cs typeface="Verdana"/>
              </a:rPr>
              <a:t>...</a:t>
            </a:r>
            <a:r>
              <a:rPr dirty="0" sz="500" spc="-105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.. ..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>
                <a:latin typeface="Verdana"/>
                <a:cs typeface="Verdana"/>
              </a:rPr>
              <a:t>...</a:t>
            </a:r>
            <a:r>
              <a:rPr dirty="0" sz="500" spc="-25">
                <a:latin typeface="Verdana"/>
                <a:cs typeface="Verdana"/>
              </a:rPr>
              <a:t> </a:t>
            </a:r>
            <a:r>
              <a:rPr dirty="0" sz="500" spc="-30">
                <a:latin typeface="Verdana"/>
                <a:cs typeface="Verdana"/>
              </a:rPr>
              <a:t>..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..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>
                <a:latin typeface="Verdana"/>
                <a:cs typeface="Verdana"/>
              </a:rPr>
              <a:t>...</a:t>
            </a:r>
            <a:r>
              <a:rPr dirty="0" sz="500" spc="-25">
                <a:latin typeface="Verdana"/>
                <a:cs typeface="Verdana"/>
              </a:rPr>
              <a:t> ..</a:t>
            </a:r>
            <a:r>
              <a:rPr dirty="0" sz="500" spc="-105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.. </a:t>
            </a:r>
            <a:r>
              <a:rPr dirty="0" sz="500" spc="5">
                <a:latin typeface="Verdana"/>
                <a:cs typeface="Verdana"/>
              </a:rPr>
              <a:t>.....</a:t>
            </a:r>
            <a:r>
              <a:rPr dirty="0" sz="500" spc="-25">
                <a:latin typeface="Verdana"/>
                <a:cs typeface="Verdana"/>
              </a:rPr>
              <a:t> ..</a:t>
            </a:r>
            <a:r>
              <a:rPr dirty="0" sz="500" spc="-105">
                <a:latin typeface="Verdana"/>
                <a:cs typeface="Verdana"/>
              </a:rPr>
              <a:t> </a:t>
            </a:r>
            <a:r>
              <a:rPr dirty="0" sz="500" spc="-45">
                <a:latin typeface="Verdana"/>
                <a:cs typeface="Verdana"/>
              </a:rPr>
              <a:t>....</a:t>
            </a:r>
            <a:r>
              <a:rPr dirty="0" sz="500" spc="-2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274566" y="1157733"/>
            <a:ext cx="482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071877" y="2496314"/>
            <a:ext cx="14484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5.2: </a:t>
            </a:r>
            <a:r>
              <a:rPr dirty="0" sz="1000" spc="-20">
                <a:latin typeface="Times New Roman"/>
                <a:cs typeface="Times New Roman"/>
              </a:rPr>
              <a:t>Ceva’s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1607667" y="2951124"/>
            <a:ext cx="233172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2040483" y="2951124"/>
            <a:ext cx="231648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2468727" y="2951124"/>
            <a:ext cx="230124" cy="6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 txBox="1"/>
          <p:nvPr/>
        </p:nvSpPr>
        <p:spPr>
          <a:xfrm>
            <a:off x="1610360" y="2945892"/>
            <a:ext cx="108394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48309" algn="l"/>
                <a:tab pos="875030" algn="l"/>
              </a:tabLst>
            </a:pP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sz="1000" spc="70" i="1">
                <a:latin typeface="Georgia"/>
                <a:cs typeface="Georgia"/>
              </a:rPr>
              <a:t>D</a:t>
            </a:r>
            <a:r>
              <a:rPr dirty="0" sz="1000" i="1">
                <a:latin typeface="Georgia"/>
                <a:cs typeface="Georgia"/>
              </a:rPr>
              <a:t>	</a:t>
            </a:r>
            <a:r>
              <a:rPr dirty="0" sz="1000" spc="45" i="1">
                <a:latin typeface="Georgia"/>
                <a:cs typeface="Georgia"/>
              </a:rPr>
              <a:t>O</a:t>
            </a:r>
            <a:r>
              <a:rPr dirty="0" sz="1000" spc="75" i="1">
                <a:latin typeface="Georgia"/>
                <a:cs typeface="Georgia"/>
              </a:rPr>
              <a:t>A</a:t>
            </a:r>
            <a:r>
              <a:rPr dirty="0" sz="1000" i="1">
                <a:latin typeface="Georgia"/>
                <a:cs typeface="Georgia"/>
              </a:rPr>
              <a:t>	</a:t>
            </a:r>
            <a:r>
              <a:rPr dirty="0" sz="1000" spc="135" i="1">
                <a:latin typeface="Georgia"/>
                <a:cs typeface="Georgia"/>
              </a:rPr>
              <a:t>E</a:t>
            </a:r>
            <a:r>
              <a:rPr dirty="0" sz="1000" spc="75" i="1">
                <a:latin typeface="Georgia"/>
                <a:cs typeface="Georgia"/>
              </a:rPr>
              <a:t>A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3238347" y="2951124"/>
            <a:ext cx="233171" cy="6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3669639" y="2951124"/>
            <a:ext cx="204215" cy="60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 txBox="1"/>
          <p:nvPr/>
        </p:nvSpPr>
        <p:spPr>
          <a:xfrm>
            <a:off x="3227323" y="2945892"/>
            <a:ext cx="65405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45134" algn="l"/>
              </a:tabLst>
            </a:pP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baseline="23809" sz="1050" spc="202">
                <a:latin typeface="Arial"/>
                <a:cs typeface="Arial"/>
              </a:rPr>
              <a:t>′</a:t>
            </a:r>
            <a:r>
              <a:rPr dirty="0" sz="1000" spc="65" i="1">
                <a:latin typeface="Georgia"/>
                <a:cs typeface="Georgia"/>
              </a:rPr>
              <a:t>C</a:t>
            </a:r>
            <a:r>
              <a:rPr dirty="0" sz="1000" i="1">
                <a:latin typeface="Georgia"/>
                <a:cs typeface="Georgia"/>
              </a:rPr>
              <a:t>	</a:t>
            </a:r>
            <a:r>
              <a:rPr dirty="0" sz="1000" spc="135" i="1">
                <a:latin typeface="Georgia"/>
                <a:cs typeface="Georgia"/>
              </a:rPr>
              <a:t>E</a:t>
            </a:r>
            <a:r>
              <a:rPr dirty="0" sz="1000" spc="75" i="1">
                <a:latin typeface="Georgia"/>
                <a:cs typeface="Georgia"/>
              </a:rPr>
              <a:t>A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1267461" y="2859023"/>
            <a:ext cx="295529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Since </a:t>
            </a:r>
            <a:r>
              <a:rPr dirty="0" baseline="36111" sz="1500" spc="157" i="1">
                <a:latin typeface="Georgia"/>
                <a:cs typeface="Georgia"/>
              </a:rPr>
              <a:t>BA</a:t>
            </a:r>
            <a:r>
              <a:rPr dirty="0" baseline="83333" sz="1050" spc="157">
                <a:latin typeface="Arial"/>
                <a:cs typeface="Arial"/>
              </a:rPr>
              <a:t>′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baseline="36111" sz="1500" spc="120" i="1">
                <a:latin typeface="Georgia"/>
                <a:cs typeface="Georgia"/>
              </a:rPr>
              <a:t>A</a:t>
            </a:r>
            <a:r>
              <a:rPr dirty="0" baseline="83333" sz="1050" spc="120">
                <a:latin typeface="Arial"/>
                <a:cs typeface="Arial"/>
              </a:rPr>
              <a:t>′</a:t>
            </a:r>
            <a:r>
              <a:rPr dirty="0" baseline="36111" sz="1500" spc="120" i="1">
                <a:latin typeface="Georgia"/>
                <a:cs typeface="Georgia"/>
              </a:rPr>
              <a:t>O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baseline="36111" sz="1500" spc="142" i="1">
                <a:latin typeface="Georgia"/>
                <a:cs typeface="Georgia"/>
              </a:rPr>
              <a:t>A</a:t>
            </a:r>
            <a:r>
              <a:rPr dirty="0" baseline="83333" sz="1050" spc="142">
                <a:latin typeface="Arial"/>
                <a:cs typeface="Arial"/>
              </a:rPr>
              <a:t>′</a:t>
            </a:r>
            <a:r>
              <a:rPr dirty="0" baseline="36111" sz="1500" spc="142" i="1">
                <a:latin typeface="Georgia"/>
                <a:cs typeface="Georgia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, we </a:t>
            </a:r>
            <a:r>
              <a:rPr dirty="0" sz="1000" spc="-10">
                <a:latin typeface="Times New Roman"/>
                <a:cs typeface="Times New Roman"/>
              </a:rPr>
              <a:t>have </a:t>
            </a:r>
            <a:r>
              <a:rPr dirty="0" baseline="36111" sz="1500" spc="157" i="1">
                <a:latin typeface="Georgia"/>
                <a:cs typeface="Georgia"/>
              </a:rPr>
              <a:t>BA</a:t>
            </a:r>
            <a:r>
              <a:rPr dirty="0" baseline="83333" sz="1050" spc="157">
                <a:latin typeface="Arial"/>
                <a:cs typeface="Arial"/>
              </a:rPr>
              <a:t>′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baseline="36111" sz="1500" spc="142" i="1">
                <a:latin typeface="Georgia"/>
                <a:cs typeface="Georgia"/>
              </a:rPr>
              <a:t>AD</a:t>
            </a:r>
            <a:r>
              <a:rPr dirty="0" sz="1000" spc="95" i="1">
                <a:latin typeface="Georgia"/>
                <a:cs typeface="Georgia"/>
              </a:rPr>
              <a:t>.</a:t>
            </a:r>
            <a:r>
              <a:rPr dirty="0" sz="1000" spc="265" i="1">
                <a:latin typeface="Georgia"/>
                <a:cs typeface="Georgia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2660751" y="3333648"/>
            <a:ext cx="233171" cy="60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3014319" y="3333648"/>
            <a:ext cx="237743" cy="60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3373983" y="3333648"/>
            <a:ext cx="237744" cy="60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3809847" y="3333648"/>
            <a:ext cx="204215" cy="60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4134459" y="3333648"/>
            <a:ext cx="204215" cy="609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 txBox="1"/>
          <p:nvPr/>
        </p:nvSpPr>
        <p:spPr>
          <a:xfrm>
            <a:off x="2648203" y="3156201"/>
            <a:ext cx="2024380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5760" algn="l"/>
                <a:tab pos="728345" algn="l"/>
                <a:tab pos="1161415" algn="l"/>
                <a:tab pos="1815464" algn="l"/>
              </a:tabLst>
            </a:pP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baseline="27777" sz="1050">
                <a:latin typeface="Arial"/>
                <a:cs typeface="Arial"/>
              </a:rPr>
              <a:t>	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baseline="27777" sz="1050">
                <a:latin typeface="Arial"/>
                <a:cs typeface="Arial"/>
              </a:rPr>
              <a:t>	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baseline="27777" sz="1050">
                <a:latin typeface="Arial"/>
                <a:cs typeface="Arial"/>
              </a:rPr>
              <a:t>	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sz="1000" spc="70" i="1">
                <a:latin typeface="Georgia"/>
                <a:cs typeface="Georgia"/>
              </a:rPr>
              <a:t>D</a:t>
            </a:r>
            <a:r>
              <a:rPr dirty="0" sz="1000" i="1">
                <a:latin typeface="Georgia"/>
                <a:cs typeface="Georgia"/>
              </a:rPr>
              <a:t>   </a:t>
            </a:r>
            <a:r>
              <a:rPr dirty="0" sz="1000" spc="35" i="1">
                <a:latin typeface="Georgia"/>
                <a:cs typeface="Georgia"/>
              </a:rPr>
              <a:t> </a:t>
            </a: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sz="1000" spc="65" i="1">
                <a:latin typeface="Georgia"/>
                <a:cs typeface="Georgia"/>
              </a:rPr>
              <a:t>C</a:t>
            </a:r>
            <a:r>
              <a:rPr dirty="0" sz="1000" i="1">
                <a:latin typeface="Georgia"/>
                <a:cs typeface="Georgia"/>
              </a:rPr>
              <a:t>	</a:t>
            </a:r>
            <a:r>
              <a:rPr dirty="0" sz="1000" spc="135" i="1">
                <a:latin typeface="Georgia"/>
                <a:cs typeface="Georgia"/>
              </a:rPr>
              <a:t>E</a:t>
            </a:r>
            <a:r>
              <a:rPr dirty="0" sz="1000" spc="75" i="1">
                <a:latin typeface="Georgia"/>
                <a:cs typeface="Georgia"/>
              </a:rPr>
              <a:t>A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4460595" y="3333648"/>
            <a:ext cx="202691" cy="609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 txBox="1"/>
          <p:nvPr/>
        </p:nvSpPr>
        <p:spPr>
          <a:xfrm>
            <a:off x="2649727" y="3328416"/>
            <a:ext cx="230886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90" i="1">
                <a:latin typeface="Georgia"/>
                <a:cs typeface="Georgia"/>
              </a:rPr>
              <a:t>A</a:t>
            </a:r>
            <a:r>
              <a:rPr dirty="0" baseline="23809" sz="1050" spc="135">
                <a:latin typeface="Arial"/>
                <a:cs typeface="Arial"/>
              </a:rPr>
              <a:t>′</a:t>
            </a:r>
            <a:r>
              <a:rPr dirty="0" sz="1000" spc="90" i="1">
                <a:latin typeface="Georgia"/>
                <a:cs typeface="Georgia"/>
              </a:rPr>
              <a:t>C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 spc="52">
                <a:latin typeface="Lucida Sans Unicode"/>
                <a:cs typeface="Lucida Sans Unicode"/>
              </a:rPr>
              <a:t> </a:t>
            </a:r>
            <a:r>
              <a:rPr dirty="0" sz="1000" spc="120" i="1">
                <a:latin typeface="Georgia"/>
                <a:cs typeface="Georgia"/>
              </a:rPr>
              <a:t>B</a:t>
            </a:r>
            <a:r>
              <a:rPr dirty="0" baseline="23809" sz="1050" spc="179">
                <a:latin typeface="Arial"/>
                <a:cs typeface="Arial"/>
              </a:rPr>
              <a:t>′</a:t>
            </a:r>
            <a:r>
              <a:rPr dirty="0" sz="1000" spc="120" i="1">
                <a:latin typeface="Georgia"/>
                <a:cs typeface="Georgia"/>
              </a:rPr>
              <a:t>A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 spc="37">
                <a:latin typeface="Lucida Sans Unicode"/>
                <a:cs typeface="Lucida Sans Unicode"/>
              </a:rPr>
              <a:t> 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baseline="23809" sz="1050" spc="187">
                <a:latin typeface="Arial"/>
                <a:cs typeface="Arial"/>
              </a:rPr>
              <a:t>′</a:t>
            </a:r>
            <a:r>
              <a:rPr dirty="0" sz="1000" spc="125" i="1">
                <a:latin typeface="Georgia"/>
                <a:cs typeface="Georgia"/>
              </a:rPr>
              <a:t>B </a:t>
            </a:r>
            <a:r>
              <a:rPr dirty="0" baseline="38888" sz="1500" spc="67">
                <a:latin typeface="Tahoma"/>
                <a:cs typeface="Tahoma"/>
              </a:rPr>
              <a:t>= </a:t>
            </a:r>
            <a:r>
              <a:rPr dirty="0" sz="1000" spc="105" i="1">
                <a:latin typeface="Georgia"/>
                <a:cs typeface="Georgia"/>
              </a:rPr>
              <a:t>EA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 spc="15">
                <a:latin typeface="Lucida Sans Unicode"/>
                <a:cs typeface="Lucida Sans Unicode"/>
              </a:rPr>
              <a:t> </a:t>
            </a:r>
            <a:r>
              <a:rPr dirty="0" sz="1000" spc="70" i="1">
                <a:latin typeface="Georgia"/>
                <a:cs typeface="Georgia"/>
              </a:rPr>
              <a:t>AD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 spc="37">
                <a:latin typeface="Lucida Sans Unicode"/>
                <a:cs typeface="Lucida Sans Unicode"/>
              </a:rPr>
              <a:t> </a:t>
            </a:r>
            <a:r>
              <a:rPr dirty="0" sz="1000" spc="105" i="1">
                <a:latin typeface="Georgia"/>
                <a:cs typeface="Georgia"/>
              </a:rPr>
              <a:t>BC </a:t>
            </a:r>
            <a:r>
              <a:rPr dirty="0" baseline="38888" sz="1500" spc="67">
                <a:latin typeface="Tahoma"/>
                <a:cs typeface="Tahoma"/>
              </a:rPr>
              <a:t>=</a:t>
            </a:r>
            <a:r>
              <a:rPr dirty="0" baseline="38888" sz="1500" spc="562">
                <a:latin typeface="Tahoma"/>
                <a:cs typeface="Tahoma"/>
              </a:rPr>
              <a:t> </a:t>
            </a:r>
            <a:r>
              <a:rPr dirty="0" baseline="38888" sz="1500" spc="-30">
                <a:latin typeface="Tahoma"/>
                <a:cs typeface="Tahoma"/>
              </a:rPr>
              <a:t>1</a:t>
            </a:r>
            <a:r>
              <a:rPr dirty="0" baseline="38888" sz="1500" spc="-30" i="1">
                <a:latin typeface="Georgia"/>
                <a:cs typeface="Georgia"/>
              </a:rPr>
              <a:t>.</a:t>
            </a:r>
            <a:endParaRPr baseline="38888" sz="1500">
              <a:latin typeface="Georgia"/>
              <a:cs typeface="Georgi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1267460" y="3526535"/>
            <a:ext cx="160591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>
                <a:latin typeface="Times New Roman"/>
                <a:cs typeface="Times New Roman"/>
              </a:rPr>
              <a:t>To </a:t>
            </a:r>
            <a:r>
              <a:rPr dirty="0" sz="1000" spc="-5">
                <a:latin typeface="Times New Roman"/>
                <a:cs typeface="Times New Roman"/>
              </a:rPr>
              <a:t>prove the </a:t>
            </a:r>
            <a:r>
              <a:rPr dirty="0" sz="1000" spc="-10">
                <a:latin typeface="Times New Roman"/>
                <a:cs typeface="Times New Roman"/>
              </a:rPr>
              <a:t>converse,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suppose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3185007" y="3838092"/>
            <a:ext cx="233172" cy="609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3540099" y="3838092"/>
            <a:ext cx="237743" cy="609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 txBox="1"/>
          <p:nvPr/>
        </p:nvSpPr>
        <p:spPr>
          <a:xfrm>
            <a:off x="3172460" y="3660645"/>
            <a:ext cx="966469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7665" algn="l"/>
                <a:tab pos="730250" algn="l"/>
              </a:tabLst>
            </a:pP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baseline="27777" sz="1050">
                <a:latin typeface="Arial"/>
                <a:cs typeface="Arial"/>
              </a:rPr>
              <a:t>	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baseline="27777" sz="1050">
                <a:latin typeface="Arial"/>
                <a:cs typeface="Arial"/>
              </a:rPr>
              <a:t>	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endParaRPr baseline="27777" sz="1050">
              <a:latin typeface="Arial"/>
              <a:cs typeface="Arial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3899763" y="3838092"/>
            <a:ext cx="237744" cy="609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 txBox="1"/>
          <p:nvPr/>
        </p:nvSpPr>
        <p:spPr>
          <a:xfrm>
            <a:off x="3173983" y="3832859"/>
            <a:ext cx="125857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95" i="1">
                <a:latin typeface="Georgia"/>
                <a:cs typeface="Georgia"/>
              </a:rPr>
              <a:t>A</a:t>
            </a:r>
            <a:r>
              <a:rPr dirty="0" baseline="23809" sz="1050" spc="142">
                <a:latin typeface="Arial"/>
                <a:cs typeface="Arial"/>
              </a:rPr>
              <a:t>′</a:t>
            </a:r>
            <a:r>
              <a:rPr dirty="0" sz="1000" spc="95" i="1">
                <a:latin typeface="Georgia"/>
                <a:cs typeface="Georgia"/>
              </a:rPr>
              <a:t>C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 spc="37">
                <a:latin typeface="Lucida Sans Unicode"/>
                <a:cs typeface="Lucida Sans Unicode"/>
              </a:rPr>
              <a:t> </a:t>
            </a:r>
            <a:r>
              <a:rPr dirty="0" sz="1000" spc="120" i="1">
                <a:latin typeface="Georgia"/>
                <a:cs typeface="Georgia"/>
              </a:rPr>
              <a:t>B</a:t>
            </a:r>
            <a:r>
              <a:rPr dirty="0" baseline="23809" sz="1050" spc="179">
                <a:latin typeface="Arial"/>
                <a:cs typeface="Arial"/>
              </a:rPr>
              <a:t>′</a:t>
            </a:r>
            <a:r>
              <a:rPr dirty="0" sz="1000" spc="120" i="1">
                <a:latin typeface="Georgia"/>
                <a:cs typeface="Georgia"/>
              </a:rPr>
              <a:t>A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 spc="22">
                <a:latin typeface="Lucida Sans Unicode"/>
                <a:cs typeface="Lucida Sans Unicode"/>
              </a:rPr>
              <a:t> 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baseline="23809" sz="1050" spc="187">
                <a:latin typeface="Arial"/>
                <a:cs typeface="Arial"/>
              </a:rPr>
              <a:t>′</a:t>
            </a:r>
            <a:r>
              <a:rPr dirty="0" sz="1000" spc="125" i="1">
                <a:latin typeface="Georgia"/>
                <a:cs typeface="Georgia"/>
              </a:rPr>
              <a:t>B </a:t>
            </a:r>
            <a:r>
              <a:rPr dirty="0" baseline="38888" sz="1500" spc="67">
                <a:latin typeface="Tahoma"/>
                <a:cs typeface="Tahoma"/>
              </a:rPr>
              <a:t>=</a:t>
            </a:r>
            <a:r>
              <a:rPr dirty="0" baseline="38888" sz="1500" spc="120">
                <a:latin typeface="Tahoma"/>
                <a:cs typeface="Tahoma"/>
              </a:rPr>
              <a:t> </a:t>
            </a:r>
            <a:r>
              <a:rPr dirty="0" baseline="38888" sz="1500" spc="-30">
                <a:latin typeface="Tahoma"/>
                <a:cs typeface="Tahoma"/>
              </a:rPr>
              <a:t>1</a:t>
            </a:r>
            <a:r>
              <a:rPr dirty="0" baseline="38888" sz="1500" spc="-30" i="1">
                <a:latin typeface="Georgia"/>
                <a:cs typeface="Georgia"/>
              </a:rPr>
              <a:t>.</a:t>
            </a:r>
            <a:endParaRPr baseline="38888" sz="1500">
              <a:latin typeface="Georgia"/>
              <a:cs typeface="Georgi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6054340" y="3745994"/>
            <a:ext cx="27051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(</a:t>
            </a:r>
            <a:r>
              <a:rPr dirty="0" sz="1000">
                <a:latin typeface="Times New Roman"/>
                <a:cs typeface="Times New Roman"/>
              </a:rPr>
              <a:t>5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>
                <a:latin typeface="Times New Roman"/>
                <a:cs typeface="Times New Roman"/>
              </a:rPr>
              <a:t>1</a:t>
            </a:r>
            <a:r>
              <a:rPr dirty="0" sz="1000" spc="-5"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1267457" y="3959811"/>
            <a:ext cx="5055235" cy="744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19700"/>
              </a:lnSpc>
            </a:pPr>
            <a:r>
              <a:rPr dirty="0" sz="1000" spc="-15">
                <a:latin typeface="Times New Roman"/>
                <a:cs typeface="Times New Roman"/>
              </a:rPr>
              <a:t>Let’s </a:t>
            </a:r>
            <a:r>
              <a:rPr dirty="0" sz="1000" spc="-5">
                <a:latin typeface="Times New Roman"/>
                <a:cs typeface="Times New Roman"/>
              </a:rPr>
              <a:t>consider the case where 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baseline="27777" sz="1050" spc="104">
                <a:latin typeface="Arial"/>
                <a:cs typeface="Arial"/>
              </a:rPr>
              <a:t>′</a:t>
            </a:r>
            <a:r>
              <a:rPr dirty="0" sz="1000" spc="70" i="1">
                <a:latin typeface="Georgia"/>
                <a:cs typeface="Georgia"/>
              </a:rPr>
              <a:t>, </a:t>
            </a:r>
            <a:r>
              <a:rPr dirty="0" sz="1000" spc="100" i="1">
                <a:latin typeface="Georgia"/>
                <a:cs typeface="Georgia"/>
              </a:rPr>
              <a:t>B</a:t>
            </a:r>
            <a:r>
              <a:rPr dirty="0" baseline="27777" sz="1050" spc="150">
                <a:latin typeface="Arial"/>
                <a:cs typeface="Arial"/>
              </a:rPr>
              <a:t>′</a:t>
            </a:r>
            <a:r>
              <a:rPr dirty="0" sz="1000" spc="100" i="1">
                <a:latin typeface="Georgia"/>
                <a:cs typeface="Georgia"/>
              </a:rPr>
              <a:t>, </a:t>
            </a:r>
            <a:r>
              <a:rPr dirty="0" sz="1000" spc="114" i="1">
                <a:latin typeface="Georgia"/>
                <a:cs typeface="Georgia"/>
              </a:rPr>
              <a:t>C</a:t>
            </a:r>
            <a:r>
              <a:rPr dirty="0" baseline="27777" sz="1050" spc="172">
                <a:latin typeface="Arial"/>
                <a:cs typeface="Arial"/>
              </a:rPr>
              <a:t>′ </a:t>
            </a:r>
            <a:r>
              <a:rPr dirty="0" sz="1000" spc="-5">
                <a:latin typeface="Times New Roman"/>
                <a:cs typeface="Times New Roman"/>
              </a:rPr>
              <a:t>lie in the interior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75" i="1">
                <a:latin typeface="Georgia"/>
                <a:cs typeface="Georgia"/>
              </a:rPr>
              <a:t>BC, </a:t>
            </a:r>
            <a:r>
              <a:rPr dirty="0" sz="1000" spc="70" i="1">
                <a:latin typeface="Georgia"/>
                <a:cs typeface="Georgia"/>
              </a:rPr>
              <a:t>CA, AB</a:t>
            </a:r>
            <a:r>
              <a:rPr dirty="0" sz="1000" spc="70">
                <a:latin typeface="Times New Roman"/>
                <a:cs typeface="Times New Roman"/>
              </a:rPr>
              <a:t>, </a:t>
            </a:r>
            <a:r>
              <a:rPr dirty="0" sz="1000" spc="-10">
                <a:latin typeface="Times New Roman"/>
                <a:cs typeface="Times New Roman"/>
              </a:rPr>
              <a:t>respectively. </a:t>
            </a:r>
            <a:r>
              <a:rPr dirty="0" sz="1000" spc="-5">
                <a:latin typeface="Times New Roman"/>
                <a:cs typeface="Times New Roman"/>
              </a:rPr>
              <a:t>The case  that </a:t>
            </a:r>
            <a:r>
              <a:rPr dirty="0" sz="1000" spc="-10">
                <a:latin typeface="Times New Roman"/>
                <a:cs typeface="Times New Roman"/>
              </a:rPr>
              <a:t>two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them are outside is </a:t>
            </a:r>
            <a:r>
              <a:rPr dirty="0" sz="1000" spc="-15">
                <a:latin typeface="Times New Roman"/>
                <a:cs typeface="Times New Roman"/>
              </a:rPr>
              <a:t>similar.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130" i="1">
                <a:latin typeface="Georgia"/>
                <a:cs typeface="Georgia"/>
              </a:rPr>
              <a:t>BB</a:t>
            </a:r>
            <a:r>
              <a:rPr dirty="0" baseline="27777" sz="1050" spc="195">
                <a:latin typeface="Arial"/>
                <a:cs typeface="Arial"/>
              </a:rPr>
              <a:t>′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20" i="1">
                <a:latin typeface="Georgia"/>
                <a:cs typeface="Georgia"/>
              </a:rPr>
              <a:t>CC</a:t>
            </a:r>
            <a:r>
              <a:rPr dirty="0" baseline="27777" sz="1050" spc="179">
                <a:latin typeface="Arial"/>
                <a:cs typeface="Arial"/>
              </a:rPr>
              <a:t>′ </a:t>
            </a:r>
            <a:r>
              <a:rPr dirty="0" sz="1000" spc="-5">
                <a:latin typeface="Times New Roman"/>
                <a:cs typeface="Times New Roman"/>
              </a:rPr>
              <a:t>meet at a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20" i="1">
                <a:latin typeface="Georgia"/>
                <a:cs typeface="Georgia"/>
              </a:rPr>
              <a:t>O</a:t>
            </a:r>
            <a:r>
              <a:rPr dirty="0" sz="1000" spc="2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Then </a:t>
            </a:r>
            <a:r>
              <a:rPr dirty="0" sz="1000">
                <a:latin typeface="Times New Roman"/>
                <a:cs typeface="Times New Roman"/>
              </a:rPr>
              <a:t>connect </a:t>
            </a:r>
            <a:r>
              <a:rPr dirty="0" sz="1000" spc="50" i="1">
                <a:latin typeface="Georgia"/>
                <a:cs typeface="Georgia"/>
              </a:rPr>
              <a:t>AO  </a:t>
            </a:r>
            <a:r>
              <a:rPr dirty="0" sz="1000" spc="-5">
                <a:latin typeface="Times New Roman"/>
                <a:cs typeface="Times New Roman"/>
              </a:rPr>
              <a:t>meeting </a:t>
            </a:r>
            <a:r>
              <a:rPr dirty="0" sz="1000" spc="105" i="1">
                <a:latin typeface="Georgia"/>
                <a:cs typeface="Georgia"/>
              </a:rPr>
              <a:t>BC </a:t>
            </a:r>
            <a:r>
              <a:rPr dirty="0" sz="1000" spc="-5">
                <a:latin typeface="Times New Roman"/>
                <a:cs typeface="Times New Roman"/>
              </a:rPr>
              <a:t>at a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75" i="1">
                <a:latin typeface="Georgia"/>
                <a:cs typeface="Georgia"/>
              </a:rPr>
              <a:t>A</a:t>
            </a:r>
            <a:r>
              <a:rPr dirty="0" baseline="27777" sz="1050" spc="112">
                <a:latin typeface="Arial"/>
                <a:cs typeface="Arial"/>
              </a:rPr>
              <a:t>′′</a:t>
            </a:r>
            <a:r>
              <a:rPr dirty="0" sz="1000" spc="7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It suffices to prove </a:t>
            </a:r>
            <a:r>
              <a:rPr dirty="0" sz="1000" spc="80" i="1">
                <a:latin typeface="Georgia"/>
                <a:cs typeface="Georgia"/>
              </a:rPr>
              <a:t>A</a:t>
            </a:r>
            <a:r>
              <a:rPr dirty="0" baseline="27777" sz="1050" spc="120">
                <a:latin typeface="Arial"/>
                <a:cs typeface="Arial"/>
              </a:rPr>
              <a:t>′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75" i="1">
                <a:latin typeface="Georgia"/>
                <a:cs typeface="Georgia"/>
              </a:rPr>
              <a:t>A</a:t>
            </a:r>
            <a:r>
              <a:rPr dirty="0" baseline="27777" sz="1050" spc="112">
                <a:latin typeface="Arial"/>
                <a:cs typeface="Arial"/>
              </a:rPr>
              <a:t>′′</a:t>
            </a:r>
            <a:r>
              <a:rPr dirty="0" sz="1000" spc="7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By the forward implication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20">
                <a:latin typeface="Times New Roman"/>
                <a:cs typeface="Times New Roman"/>
              </a:rPr>
              <a:t>Ceva’s  </a:t>
            </a:r>
            <a:r>
              <a:rPr dirty="0" sz="1000" spc="-5">
                <a:latin typeface="Times New Roman"/>
                <a:cs typeface="Times New Roman"/>
              </a:rPr>
              <a:t>theorem ,we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have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158746" y="4616197"/>
            <a:ext cx="280670" cy="2241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9444" sz="1500" spc="217" i="1">
                <a:latin typeface="Georgia"/>
                <a:cs typeface="Georgia"/>
              </a:rPr>
              <a:t>B</a:t>
            </a:r>
            <a:r>
              <a:rPr dirty="0" baseline="-19444" sz="1500" spc="104" i="1">
                <a:latin typeface="Georgia"/>
                <a:cs typeface="Georgia"/>
              </a:rPr>
              <a:t>A</a:t>
            </a:r>
            <a:r>
              <a:rPr dirty="0" sz="700" spc="90">
                <a:latin typeface="Arial"/>
                <a:cs typeface="Arial"/>
              </a:rPr>
              <a:t>′</a:t>
            </a:r>
            <a:r>
              <a:rPr dirty="0" sz="700" spc="95">
                <a:latin typeface="Arial"/>
                <a:cs typeface="Arial"/>
              </a:rPr>
              <a:t>′</a:t>
            </a:r>
            <a:endParaRPr sz="700">
              <a:latin typeface="Arial"/>
              <a:cs typeface="Arial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3171291" y="4839360"/>
            <a:ext cx="262128" cy="609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3555339" y="4839360"/>
            <a:ext cx="237743" cy="609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 txBox="1"/>
          <p:nvPr/>
        </p:nvSpPr>
        <p:spPr>
          <a:xfrm>
            <a:off x="3542795" y="4661918"/>
            <a:ext cx="610870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5285" algn="l"/>
              </a:tabLst>
            </a:pP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baseline="27777" sz="1050">
                <a:latin typeface="Arial"/>
                <a:cs typeface="Arial"/>
              </a:rPr>
              <a:t>	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endParaRPr baseline="27777" sz="1050">
              <a:latin typeface="Arial"/>
              <a:cs typeface="Arial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3913479" y="4839360"/>
            <a:ext cx="237744" cy="609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 txBox="1"/>
          <p:nvPr/>
        </p:nvSpPr>
        <p:spPr>
          <a:xfrm>
            <a:off x="3160267" y="4834128"/>
            <a:ext cx="128778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90" i="1">
                <a:latin typeface="Georgia"/>
                <a:cs typeface="Georgia"/>
              </a:rPr>
              <a:t>A</a:t>
            </a:r>
            <a:r>
              <a:rPr dirty="0" baseline="23809" sz="1050" spc="135">
                <a:latin typeface="Arial"/>
                <a:cs typeface="Arial"/>
              </a:rPr>
              <a:t>′′</a:t>
            </a:r>
            <a:r>
              <a:rPr dirty="0" sz="1000" spc="90" i="1">
                <a:latin typeface="Georgia"/>
                <a:cs typeface="Georgia"/>
              </a:rPr>
              <a:t>C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 spc="67">
                <a:latin typeface="Lucida Sans Unicode"/>
                <a:cs typeface="Lucida Sans Unicode"/>
              </a:rPr>
              <a:t> </a:t>
            </a:r>
            <a:r>
              <a:rPr dirty="0" sz="1000" spc="120" i="1">
                <a:latin typeface="Georgia"/>
                <a:cs typeface="Georgia"/>
              </a:rPr>
              <a:t>B</a:t>
            </a:r>
            <a:r>
              <a:rPr dirty="0" baseline="23809" sz="1050" spc="179">
                <a:latin typeface="Arial"/>
                <a:cs typeface="Arial"/>
              </a:rPr>
              <a:t>′</a:t>
            </a:r>
            <a:r>
              <a:rPr dirty="0" sz="1000" spc="120" i="1">
                <a:latin typeface="Georgia"/>
                <a:cs typeface="Georgia"/>
              </a:rPr>
              <a:t>A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 spc="7">
                <a:latin typeface="Lucida Sans Unicode"/>
                <a:cs typeface="Lucida Sans Unicode"/>
              </a:rPr>
              <a:t> 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baseline="23809" sz="1050" spc="187">
                <a:latin typeface="Arial"/>
                <a:cs typeface="Arial"/>
              </a:rPr>
              <a:t>′</a:t>
            </a:r>
            <a:r>
              <a:rPr dirty="0" sz="1000" spc="125" i="1">
                <a:latin typeface="Georgia"/>
                <a:cs typeface="Georgia"/>
              </a:rPr>
              <a:t>B </a:t>
            </a:r>
            <a:r>
              <a:rPr dirty="0" baseline="38888" sz="1500" spc="67">
                <a:latin typeface="Tahoma"/>
                <a:cs typeface="Tahoma"/>
              </a:rPr>
              <a:t>=</a:t>
            </a:r>
            <a:r>
              <a:rPr dirty="0" baseline="38888" sz="1500" spc="142">
                <a:latin typeface="Tahoma"/>
                <a:cs typeface="Tahoma"/>
              </a:rPr>
              <a:t> </a:t>
            </a:r>
            <a:r>
              <a:rPr dirty="0" baseline="38888" sz="1500" spc="-30">
                <a:latin typeface="Tahoma"/>
                <a:cs typeface="Tahoma"/>
              </a:rPr>
              <a:t>1</a:t>
            </a:r>
            <a:r>
              <a:rPr dirty="0" baseline="38888" sz="1500" spc="-30" i="1">
                <a:latin typeface="Georgia"/>
                <a:cs typeface="Georgia"/>
              </a:rPr>
              <a:t>.</a:t>
            </a:r>
            <a:endParaRPr baseline="38888" sz="1500">
              <a:latin typeface="Georgia"/>
              <a:cs typeface="Georgi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6054340" y="4747262"/>
            <a:ext cx="27051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(</a:t>
            </a:r>
            <a:r>
              <a:rPr dirty="0" sz="1000">
                <a:latin typeface="Times New Roman"/>
                <a:cs typeface="Times New Roman"/>
              </a:rPr>
              <a:t>5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>
                <a:latin typeface="Times New Roman"/>
                <a:cs typeface="Times New Roman"/>
              </a:rPr>
              <a:t>2</a:t>
            </a:r>
            <a:r>
              <a:rPr dirty="0" sz="1000" spc="-5"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3651351" y="5180736"/>
            <a:ext cx="233172" cy="609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 txBox="1"/>
          <p:nvPr/>
        </p:nvSpPr>
        <p:spPr>
          <a:xfrm>
            <a:off x="3640328" y="5175503"/>
            <a:ext cx="247015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baseline="23809" sz="1050" spc="225">
                <a:latin typeface="Arial"/>
                <a:cs typeface="Arial"/>
              </a:rPr>
              <a:t>′</a:t>
            </a:r>
            <a:r>
              <a:rPr dirty="0" sz="1000" spc="65" i="1">
                <a:latin typeface="Georgia"/>
                <a:cs typeface="Georgia"/>
              </a:rPr>
              <a:t>C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4084167" y="5180736"/>
            <a:ext cx="262127" cy="609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 txBox="1"/>
          <p:nvPr/>
        </p:nvSpPr>
        <p:spPr>
          <a:xfrm>
            <a:off x="4073144" y="5138927"/>
            <a:ext cx="274320" cy="2241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104" i="1">
                <a:latin typeface="Georgia"/>
                <a:cs typeface="Georgia"/>
              </a:rPr>
              <a:t>A</a:t>
            </a:r>
            <a:r>
              <a:rPr dirty="0" sz="700" spc="90">
                <a:latin typeface="Arial"/>
                <a:cs typeface="Arial"/>
              </a:rPr>
              <a:t>′</a:t>
            </a:r>
            <a:r>
              <a:rPr dirty="0" sz="700" spc="135">
                <a:latin typeface="Arial"/>
                <a:cs typeface="Arial"/>
              </a:rPr>
              <a:t>′</a:t>
            </a:r>
            <a:r>
              <a:rPr dirty="0" baseline="-16666" sz="1500" spc="97" i="1">
                <a:latin typeface="Georgia"/>
                <a:cs typeface="Georgia"/>
              </a:rPr>
              <a:t>C</a:t>
            </a:r>
            <a:endParaRPr baseline="-16666" sz="1500">
              <a:latin typeface="Georgia"/>
              <a:cs typeface="Georgi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1267456" y="5088639"/>
            <a:ext cx="3948429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Comparing equations </a:t>
            </a:r>
            <a:r>
              <a:rPr dirty="0" sz="1000">
                <a:latin typeface="Times New Roman"/>
                <a:cs typeface="Times New Roman"/>
              </a:rPr>
              <a:t>(5.1)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>
                <a:latin typeface="Times New Roman"/>
                <a:cs typeface="Times New Roman"/>
              </a:rPr>
              <a:t>(5.2), </a:t>
            </a:r>
            <a:r>
              <a:rPr dirty="0" sz="1000" spc="-5">
                <a:latin typeface="Times New Roman"/>
                <a:cs typeface="Times New Roman"/>
              </a:rPr>
              <a:t>we </a:t>
            </a:r>
            <a:r>
              <a:rPr dirty="0" sz="1000" spc="-10">
                <a:latin typeface="Times New Roman"/>
                <a:cs typeface="Times New Roman"/>
              </a:rPr>
              <a:t>have </a:t>
            </a:r>
            <a:r>
              <a:rPr dirty="0" baseline="36111" sz="1500" spc="157" i="1">
                <a:latin typeface="Georgia"/>
                <a:cs typeface="Georgia"/>
              </a:rPr>
              <a:t>BA</a:t>
            </a:r>
            <a:r>
              <a:rPr dirty="0" baseline="83333" sz="1050" spc="157">
                <a:latin typeface="Arial"/>
                <a:cs typeface="Arial"/>
              </a:rPr>
              <a:t>′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baseline="36111" sz="1500" spc="150" i="1">
                <a:latin typeface="Georgia"/>
                <a:cs typeface="Georgia"/>
              </a:rPr>
              <a:t>BA</a:t>
            </a:r>
            <a:r>
              <a:rPr dirty="0" baseline="83333" sz="1050" spc="150">
                <a:latin typeface="Arial"/>
                <a:cs typeface="Arial"/>
              </a:rPr>
              <a:t>′′ </a:t>
            </a:r>
            <a:r>
              <a:rPr dirty="0" sz="1000" spc="5" i="1">
                <a:latin typeface="Georgia"/>
                <a:cs typeface="Georgia"/>
              </a:rPr>
              <a:t>. </a:t>
            </a:r>
            <a:r>
              <a:rPr dirty="0" sz="1000">
                <a:latin typeface="Times New Roman"/>
                <a:cs typeface="Times New Roman"/>
              </a:rPr>
              <a:t>Thus </a:t>
            </a:r>
            <a:r>
              <a:rPr dirty="0" sz="1000" spc="80" i="1">
                <a:latin typeface="Georgia"/>
                <a:cs typeface="Georgia"/>
              </a:rPr>
              <a:t>A</a:t>
            </a:r>
            <a:r>
              <a:rPr dirty="0" baseline="27777" sz="1050" spc="120">
                <a:latin typeface="Arial"/>
                <a:cs typeface="Arial"/>
              </a:rPr>
              <a:t>′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80">
                <a:latin typeface="Tahoma"/>
                <a:cs typeface="Tahoma"/>
              </a:rPr>
              <a:t> </a:t>
            </a:r>
            <a:r>
              <a:rPr dirty="0" sz="1000" spc="75" i="1">
                <a:latin typeface="Georgia"/>
                <a:cs typeface="Georgia"/>
              </a:rPr>
              <a:t>A</a:t>
            </a:r>
            <a:r>
              <a:rPr dirty="0" baseline="27777" sz="1050" spc="112">
                <a:latin typeface="Arial"/>
                <a:cs typeface="Arial"/>
              </a:rPr>
              <a:t>′′</a:t>
            </a:r>
            <a:r>
              <a:rPr dirty="0" sz="1000" spc="7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1267461" y="5271518"/>
            <a:ext cx="211963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There is an alternate </a:t>
            </a:r>
            <a:r>
              <a:rPr dirty="0" sz="1000">
                <a:latin typeface="Times New Roman"/>
                <a:cs typeface="Times New Roman"/>
              </a:rPr>
              <a:t>proof </a:t>
            </a:r>
            <a:r>
              <a:rPr dirty="0" sz="1000" spc="-5">
                <a:latin typeface="Times New Roman"/>
                <a:cs typeface="Times New Roman"/>
              </a:rPr>
              <a:t>using area.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1798167" y="5685180"/>
            <a:ext cx="233172" cy="609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2229459" y="5685180"/>
            <a:ext cx="426719" cy="6096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 txBox="1"/>
          <p:nvPr/>
        </p:nvSpPr>
        <p:spPr>
          <a:xfrm>
            <a:off x="1785621" y="5507737"/>
            <a:ext cx="1513205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43865" algn="l"/>
                <a:tab pos="1069975" algn="l"/>
              </a:tabLst>
            </a:pP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baseline="27777" sz="1050">
                <a:latin typeface="Arial"/>
                <a:cs typeface="Arial"/>
              </a:rPr>
              <a:t>	</a:t>
            </a:r>
            <a:r>
              <a:rPr dirty="0" sz="1000" spc="-5">
                <a:latin typeface="Tahoma"/>
                <a:cs typeface="Tahoma"/>
              </a:rPr>
              <a:t>(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baseline="27777" sz="1050" spc="240">
                <a:latin typeface="Arial"/>
                <a:cs typeface="Arial"/>
              </a:rPr>
              <a:t>′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5">
                <a:latin typeface="Tahoma"/>
                <a:cs typeface="Tahoma"/>
              </a:rPr>
              <a:t>(</a:t>
            </a:r>
            <a:r>
              <a:rPr dirty="0" sz="1000" spc="45" i="1">
                <a:latin typeface="Georgia"/>
                <a:cs typeface="Georgia"/>
              </a:rPr>
              <a:t>O</a:t>
            </a: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baseline="27777" sz="1050" spc="225">
                <a:latin typeface="Arial"/>
                <a:cs typeface="Arial"/>
              </a:rPr>
              <a:t>′</a:t>
            </a:r>
            <a:r>
              <a:rPr dirty="0" sz="100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2855823" y="5685180"/>
            <a:ext cx="431291" cy="6096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3485235" y="5685180"/>
            <a:ext cx="396239" cy="609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3998823" y="5685180"/>
            <a:ext cx="237743" cy="6096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4436211" y="5685180"/>
            <a:ext cx="400812" cy="6096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 txBox="1"/>
          <p:nvPr/>
        </p:nvSpPr>
        <p:spPr>
          <a:xfrm>
            <a:off x="3472684" y="5507739"/>
            <a:ext cx="1720850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63294" algn="l"/>
              </a:tabLst>
            </a:pPr>
            <a:r>
              <a:rPr dirty="0" sz="1000" spc="50">
                <a:latin typeface="Tahoma"/>
                <a:cs typeface="Tahoma"/>
              </a:rPr>
              <a:t>(</a:t>
            </a:r>
            <a:r>
              <a:rPr dirty="0" sz="1000" spc="50" i="1">
                <a:latin typeface="Georgia"/>
                <a:cs typeface="Georgia"/>
              </a:rPr>
              <a:t>ABO</a:t>
            </a:r>
            <a:r>
              <a:rPr dirty="0" sz="1000" spc="50">
                <a:latin typeface="Tahoma"/>
                <a:cs typeface="Tahoma"/>
              </a:rPr>
              <a:t>) </a:t>
            </a:r>
            <a:r>
              <a:rPr dirty="0" sz="1000" spc="280">
                <a:latin typeface="Tahoma"/>
                <a:cs typeface="Tahoma"/>
              </a:rPr>
              <a:t> </a:t>
            </a:r>
            <a:r>
              <a:rPr dirty="0" sz="1000" spc="125" i="1">
                <a:latin typeface="Georgia"/>
                <a:cs typeface="Georgia"/>
              </a:rPr>
              <a:t>CB</a:t>
            </a:r>
            <a:r>
              <a:rPr dirty="0" baseline="27777" sz="1050" spc="187">
                <a:latin typeface="Arial"/>
                <a:cs typeface="Arial"/>
              </a:rPr>
              <a:t>′	</a:t>
            </a:r>
            <a:r>
              <a:rPr dirty="0" sz="1000" spc="65">
                <a:latin typeface="Tahoma"/>
                <a:cs typeface="Tahoma"/>
              </a:rPr>
              <a:t>(</a:t>
            </a:r>
            <a:r>
              <a:rPr dirty="0" sz="1000" spc="65" i="1">
                <a:latin typeface="Georgia"/>
                <a:cs typeface="Georgia"/>
              </a:rPr>
              <a:t>BCO</a:t>
            </a:r>
            <a:r>
              <a:rPr dirty="0" sz="1000" spc="65">
                <a:latin typeface="Tahoma"/>
                <a:cs typeface="Tahoma"/>
              </a:rPr>
              <a:t>) </a:t>
            </a:r>
            <a:r>
              <a:rPr dirty="0" sz="1000" spc="185">
                <a:latin typeface="Tahoma"/>
                <a:cs typeface="Tahoma"/>
              </a:rPr>
              <a:t> </a:t>
            </a:r>
            <a:r>
              <a:rPr dirty="0" sz="1000" spc="100" i="1">
                <a:latin typeface="Georgia"/>
                <a:cs typeface="Georgia"/>
              </a:rPr>
              <a:t>AC</a:t>
            </a:r>
            <a:r>
              <a:rPr dirty="0" baseline="27777" sz="1050" spc="150">
                <a:latin typeface="Arial"/>
                <a:cs typeface="Arial"/>
              </a:rPr>
              <a:t>′</a:t>
            </a:r>
            <a:endParaRPr baseline="27777" sz="1050">
              <a:latin typeface="Arial"/>
              <a:cs typeface="Arial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4954371" y="5685180"/>
            <a:ext cx="237743" cy="6096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 txBox="1"/>
          <p:nvPr/>
        </p:nvSpPr>
        <p:spPr>
          <a:xfrm>
            <a:off x="2069084" y="5594605"/>
            <a:ext cx="3284854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36905" algn="l"/>
                <a:tab pos="1268095" algn="l"/>
                <a:tab pos="1827530" algn="l"/>
                <a:tab pos="2217420" algn="l"/>
                <a:tab pos="2781300" algn="l"/>
                <a:tab pos="3173095" algn="l"/>
              </a:tabLst>
            </a:pP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45">
                <a:latin typeface="Tahoma"/>
                <a:cs typeface="Tahoma"/>
              </a:rPr>
              <a:t>	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45">
                <a:latin typeface="Tahoma"/>
                <a:cs typeface="Tahoma"/>
              </a:rPr>
              <a:t>	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45">
                <a:latin typeface="Tahoma"/>
                <a:cs typeface="Tahoma"/>
              </a:rPr>
              <a:t>	</a:t>
            </a:r>
            <a:r>
              <a:rPr dirty="0" sz="1000" spc="5" i="1">
                <a:latin typeface="Georgia"/>
                <a:cs typeface="Georgia"/>
              </a:rPr>
              <a:t>,</a:t>
            </a:r>
            <a:r>
              <a:rPr dirty="0" sz="1000" spc="5" i="1">
                <a:latin typeface="Georgia"/>
                <a:cs typeface="Georgia"/>
              </a:rPr>
              <a:t>	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45">
                <a:latin typeface="Tahoma"/>
                <a:cs typeface="Tahoma"/>
              </a:rPr>
              <a:t>	</a:t>
            </a:r>
            <a:r>
              <a:rPr dirty="0" sz="1000" spc="5" i="1">
                <a:latin typeface="Georgia"/>
                <a:cs typeface="Georgia"/>
              </a:rPr>
              <a:t>,</a:t>
            </a:r>
            <a:r>
              <a:rPr dirty="0" sz="1000" spc="5" i="1">
                <a:latin typeface="Georgia"/>
                <a:cs typeface="Georgia"/>
              </a:rPr>
              <a:t>	</a:t>
            </a:r>
            <a:r>
              <a:rPr dirty="0" sz="1000" spc="45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5382260" y="5507739"/>
            <a:ext cx="41592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ahoma"/>
                <a:cs typeface="Tahoma"/>
              </a:rPr>
              <a:t>(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sz="1000" spc="45" i="1">
                <a:latin typeface="Georgia"/>
                <a:cs typeface="Georgia"/>
              </a:rPr>
              <a:t>O</a:t>
            </a:r>
            <a:r>
              <a:rPr dirty="0" sz="100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5390235" y="5685180"/>
            <a:ext cx="400812" cy="6096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 txBox="1"/>
          <p:nvPr/>
        </p:nvSpPr>
        <p:spPr>
          <a:xfrm>
            <a:off x="1787144" y="5679947"/>
            <a:ext cx="401447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43865" algn="l"/>
                <a:tab pos="1069975" algn="l"/>
                <a:tab pos="1699260" algn="l"/>
                <a:tab pos="2651760" algn="l"/>
                <a:tab pos="3602990" algn="l"/>
              </a:tabLst>
            </a:pP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baseline="23809" sz="1050" spc="225">
                <a:latin typeface="Arial"/>
                <a:cs typeface="Arial"/>
              </a:rPr>
              <a:t>′</a:t>
            </a:r>
            <a:r>
              <a:rPr dirty="0" sz="1000" spc="65" i="1">
                <a:latin typeface="Georgia"/>
                <a:cs typeface="Georgia"/>
              </a:rPr>
              <a:t>C</a:t>
            </a:r>
            <a:r>
              <a:rPr dirty="0" sz="1000" i="1">
                <a:latin typeface="Georgia"/>
                <a:cs typeface="Georgia"/>
              </a:rPr>
              <a:t>	</a:t>
            </a:r>
            <a:r>
              <a:rPr dirty="0" sz="1000" spc="-5">
                <a:latin typeface="Tahoma"/>
                <a:cs typeface="Tahoma"/>
              </a:rPr>
              <a:t>(</a:t>
            </a:r>
            <a:r>
              <a:rPr dirty="0" sz="1000" spc="70" i="1">
                <a:latin typeface="Georgia"/>
                <a:cs typeface="Georgia"/>
              </a:rPr>
              <a:t>AA</a:t>
            </a:r>
            <a:r>
              <a:rPr dirty="0" baseline="23809" sz="1050" spc="240">
                <a:latin typeface="Arial"/>
                <a:cs typeface="Arial"/>
              </a:rPr>
              <a:t>′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5">
                <a:latin typeface="Tahoma"/>
                <a:cs typeface="Tahoma"/>
              </a:rPr>
              <a:t>(</a:t>
            </a:r>
            <a:r>
              <a:rPr dirty="0" sz="1000" spc="45" i="1">
                <a:latin typeface="Georgia"/>
                <a:cs typeface="Georgia"/>
              </a:rPr>
              <a:t>O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baseline="23809" sz="1050" spc="225">
                <a:latin typeface="Arial"/>
                <a:cs typeface="Arial"/>
              </a:rPr>
              <a:t>′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5">
                <a:latin typeface="Tahoma"/>
                <a:cs typeface="Tahoma"/>
              </a:rPr>
              <a:t>(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sz="1000" spc="45" i="1">
                <a:latin typeface="Georgia"/>
                <a:cs typeface="Georgia"/>
              </a:rPr>
              <a:t>O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40">
                <a:latin typeface="Tahoma"/>
                <a:cs typeface="Tahoma"/>
              </a:rPr>
              <a:t> </a:t>
            </a: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baseline="23809" sz="1050" spc="202">
                <a:latin typeface="Arial"/>
                <a:cs typeface="Arial"/>
              </a:rPr>
              <a:t>′</a:t>
            </a:r>
            <a:r>
              <a:rPr dirty="0" sz="1000" spc="75" i="1">
                <a:latin typeface="Georgia"/>
                <a:cs typeface="Georgia"/>
              </a:rPr>
              <a:t>A</a:t>
            </a:r>
            <a:r>
              <a:rPr dirty="0" sz="1000" i="1">
                <a:latin typeface="Georgia"/>
                <a:cs typeface="Georgia"/>
              </a:rPr>
              <a:t>	</a:t>
            </a:r>
            <a:r>
              <a:rPr dirty="0" sz="1000" spc="-5">
                <a:latin typeface="Tahoma"/>
                <a:cs typeface="Tahoma"/>
              </a:rPr>
              <a:t>(</a:t>
            </a: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sz="1000" spc="45" i="1">
                <a:latin typeface="Georgia"/>
                <a:cs typeface="Georgia"/>
              </a:rPr>
              <a:t>O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baseline="23809" sz="1050" spc="202">
                <a:latin typeface="Arial"/>
                <a:cs typeface="Arial"/>
              </a:rPr>
              <a:t>′</a:t>
            </a:r>
            <a:r>
              <a:rPr dirty="0" sz="1000" spc="100" i="1">
                <a:latin typeface="Georgia"/>
                <a:cs typeface="Georgia"/>
              </a:rPr>
              <a:t>B</a:t>
            </a:r>
            <a:r>
              <a:rPr dirty="0" sz="1000" i="1">
                <a:latin typeface="Georgia"/>
                <a:cs typeface="Georgia"/>
              </a:rPr>
              <a:t>	</a:t>
            </a:r>
            <a:r>
              <a:rPr dirty="0" sz="1000" spc="-5">
                <a:latin typeface="Tahoma"/>
                <a:cs typeface="Tahoma"/>
              </a:rPr>
              <a:t>(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sz="1000" spc="45" i="1">
                <a:latin typeface="Georgia"/>
                <a:cs typeface="Georgia"/>
              </a:rPr>
              <a:t>O</a:t>
            </a:r>
            <a:r>
              <a:rPr dirty="0" sz="100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1267455" y="5913122"/>
            <a:ext cx="44132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we</a:t>
            </a:r>
            <a:r>
              <a:rPr dirty="0" sz="1000" spc="-9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have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3185007" y="6200292"/>
            <a:ext cx="233172" cy="6096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3540099" y="6200292"/>
            <a:ext cx="237743" cy="6096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 txBox="1"/>
          <p:nvPr/>
        </p:nvSpPr>
        <p:spPr>
          <a:xfrm>
            <a:off x="3172455" y="6022848"/>
            <a:ext cx="966469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7665" algn="l"/>
                <a:tab pos="730250" algn="l"/>
              </a:tabLst>
            </a:pP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baseline="27777" sz="1050">
                <a:latin typeface="Arial"/>
                <a:cs typeface="Arial"/>
              </a:rPr>
              <a:t>	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baseline="27777" sz="1050">
                <a:latin typeface="Arial"/>
                <a:cs typeface="Arial"/>
              </a:rPr>
              <a:t>	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endParaRPr baseline="27777" sz="1050">
              <a:latin typeface="Arial"/>
              <a:cs typeface="Arial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3899763" y="6200292"/>
            <a:ext cx="237744" cy="6096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 txBox="1"/>
          <p:nvPr/>
        </p:nvSpPr>
        <p:spPr>
          <a:xfrm>
            <a:off x="4426708" y="7468615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399274" y="7401558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387081" y="7369554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373369" y="7336024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361174" y="7304020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347457" y="7270494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307834" y="7171435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4268211" y="7073898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4242300" y="7006841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4228588" y="6974837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4216394" y="6941307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4202677" y="6909303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4188960" y="6875777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3888734" y="67614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3817108" y="68331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3798817" y="68513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3756148" y="68940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3684517" y="69656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3608317" y="70418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504688" y="71455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480300" y="71699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3440677" y="72095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414771" y="72354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372097" y="72781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340094" y="73101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308091" y="73421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3276088" y="73741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250177" y="74000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207508" y="74427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3175500" y="74747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3143497" y="75067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3042914" y="76072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3010911" y="76393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4065517" y="6609077"/>
            <a:ext cx="635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4024371" y="6625841"/>
            <a:ext cx="120014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3992368" y="6657844"/>
            <a:ext cx="1657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 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3963411" y="6698994"/>
            <a:ext cx="20827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 </a:t>
            </a:r>
            <a:r>
              <a:rPr dirty="0" baseline="-11111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 </a:t>
            </a:r>
            <a:r>
              <a:rPr dirty="0" sz="500" spc="-20">
                <a:latin typeface="Verdana"/>
                <a:cs typeface="Verdana"/>
              </a:rPr>
              <a:t> </a:t>
            </a:r>
            <a:r>
              <a:rPr dirty="0" baseline="16666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3920737" y="6734044"/>
            <a:ext cx="26289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307">
                <a:latin typeface="Verdana"/>
                <a:cs typeface="Verdana"/>
              </a:rPr>
              <a:t> 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   </a:t>
            </a:r>
            <a:r>
              <a:rPr dirty="0" baseline="11111" sz="750" spc="-67">
                <a:latin typeface="Verdana"/>
                <a:cs typeface="Verdana"/>
              </a:rPr>
              <a:t> 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4030468" y="6767575"/>
            <a:ext cx="1670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   </a:t>
            </a:r>
            <a:r>
              <a:rPr dirty="0" baseline="5555" sz="750">
                <a:latin typeface="Verdana"/>
                <a:cs typeface="Verdana"/>
              </a:rPr>
              <a:t> 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4010654" y="6852918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4004557" y="6887967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3727191" y="6927594"/>
            <a:ext cx="32575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194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3990840" y="6956547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3655560" y="6996175"/>
            <a:ext cx="38354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97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3978651" y="7040367"/>
            <a:ext cx="33782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829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3972554" y="7051037"/>
            <a:ext cx="558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3964934" y="7081518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3958837" y="7116567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3911594" y="7354315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3903974" y="7389364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3896354" y="7424418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3890257" y="7459467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3882637" y="7492998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3876540" y="7528047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3868920" y="7563101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3862828" y="7598154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3855208" y="7637777"/>
            <a:ext cx="558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3847588" y="7666735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3843014" y="7701784"/>
            <a:ext cx="32384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-1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3148071" y="76301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3222748" y="75996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3382768" y="75326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3462014" y="74990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3541260" y="74670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3620511" y="74335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3699757" y="74000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3774434" y="73695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4092951" y="7238486"/>
            <a:ext cx="30099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336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4173720" y="7204960"/>
            <a:ext cx="208279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120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3951217" y="7156194"/>
            <a:ext cx="3987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0045" algn="l"/>
              </a:tabLst>
            </a:pP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3568694" y="7081518"/>
            <a:ext cx="159385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09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509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3722617" y="71668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3772911" y="7211058"/>
            <a:ext cx="2266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4785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3818631" y="72323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3868920" y="7224775"/>
            <a:ext cx="124460" cy="135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22">
                <a:latin typeface="Verdana"/>
                <a:cs typeface="Verdana"/>
              </a:rPr>
              <a:t>.</a:t>
            </a:r>
            <a:r>
              <a:rPr dirty="0" baseline="-38888" sz="750" spc="97">
                <a:latin typeface="Verdana"/>
                <a:cs typeface="Verdana"/>
              </a:rPr>
              <a:t> </a:t>
            </a:r>
            <a:r>
              <a:rPr dirty="0" baseline="-16666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3907020" y="7279637"/>
            <a:ext cx="15811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22222" sz="750" spc="-60">
                <a:latin typeface="Verdana"/>
                <a:cs typeface="Verdana"/>
              </a:rPr>
              <a:t>. </a:t>
            </a:r>
            <a:r>
              <a:rPr dirty="0" baseline="22222" sz="75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3859777" y="7345167"/>
            <a:ext cx="20193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22222" sz="750" spc="-97">
                <a:latin typeface="Verdana"/>
                <a:cs typeface="Verdana"/>
              </a:rPr>
              <a:t>.   </a:t>
            </a:r>
            <a:r>
              <a:rPr dirty="0" baseline="22222" sz="750" spc="-67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4056374" y="73969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4106668" y="7435084"/>
            <a:ext cx="36639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4152388" y="74625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4202677" y="74975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4248397" y="75295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4390131" y="7566147"/>
            <a:ext cx="13652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8900">
              <a:lnSpc>
                <a:spcPts val="54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12700">
              <a:lnSpc>
                <a:spcPts val="5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4440420" y="7599677"/>
            <a:ext cx="98425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0800">
              <a:lnSpc>
                <a:spcPts val="545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12700">
              <a:lnSpc>
                <a:spcPts val="54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4442445" y="7692640"/>
            <a:ext cx="1238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52">
                <a:latin typeface="Verdana"/>
                <a:cs typeface="Verdana"/>
              </a:rPr>
              <a:t> 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4488179" y="7723120"/>
            <a:ext cx="901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0">
                <a:latin typeface="Verdana"/>
                <a:cs typeface="Verdana"/>
              </a:rPr>
              <a:t>.</a:t>
            </a:r>
            <a:r>
              <a:rPr dirty="0" baseline="22222" sz="750" spc="-254">
                <a:latin typeface="Verdana"/>
                <a:cs typeface="Verdana"/>
              </a:rPr>
              <a:t>.</a:t>
            </a:r>
            <a:r>
              <a:rPr dirty="0" sz="500" spc="-180">
                <a:latin typeface="Verdana"/>
                <a:cs typeface="Verdana"/>
              </a:rPr>
              <a:t>.</a:t>
            </a:r>
            <a:r>
              <a:rPr dirty="0" baseline="22222" sz="750" spc="-240">
                <a:latin typeface="Verdana"/>
                <a:cs typeface="Verdana"/>
              </a:rPr>
              <a:t>.</a:t>
            </a:r>
            <a:r>
              <a:rPr dirty="0" sz="500" spc="5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3173983" y="6195059"/>
            <a:ext cx="1258570" cy="4457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95" i="1">
                <a:latin typeface="Georgia"/>
                <a:cs typeface="Georgia"/>
              </a:rPr>
              <a:t>A</a:t>
            </a:r>
            <a:r>
              <a:rPr dirty="0" baseline="23809" sz="1050" spc="142">
                <a:latin typeface="Arial"/>
                <a:cs typeface="Arial"/>
              </a:rPr>
              <a:t>′</a:t>
            </a:r>
            <a:r>
              <a:rPr dirty="0" sz="1000" spc="95" i="1">
                <a:latin typeface="Georgia"/>
                <a:cs typeface="Georgia"/>
              </a:rPr>
              <a:t>C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 spc="37">
                <a:latin typeface="Lucida Sans Unicode"/>
                <a:cs typeface="Lucida Sans Unicode"/>
              </a:rPr>
              <a:t> </a:t>
            </a:r>
            <a:r>
              <a:rPr dirty="0" sz="1000" spc="120" i="1">
                <a:latin typeface="Georgia"/>
                <a:cs typeface="Georgia"/>
              </a:rPr>
              <a:t>B</a:t>
            </a:r>
            <a:r>
              <a:rPr dirty="0" baseline="23809" sz="1050" spc="179">
                <a:latin typeface="Arial"/>
                <a:cs typeface="Arial"/>
              </a:rPr>
              <a:t>′</a:t>
            </a:r>
            <a:r>
              <a:rPr dirty="0" sz="1000" spc="120" i="1">
                <a:latin typeface="Georgia"/>
                <a:cs typeface="Georgia"/>
              </a:rPr>
              <a:t>A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 spc="22">
                <a:latin typeface="Lucida Sans Unicode"/>
                <a:cs typeface="Lucida Sans Unicode"/>
              </a:rPr>
              <a:t> 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baseline="23809" sz="1050" spc="187">
                <a:latin typeface="Arial"/>
                <a:cs typeface="Arial"/>
              </a:rPr>
              <a:t>′</a:t>
            </a:r>
            <a:r>
              <a:rPr dirty="0" sz="1000" spc="125" i="1">
                <a:latin typeface="Georgia"/>
                <a:cs typeface="Georgia"/>
              </a:rPr>
              <a:t>B </a:t>
            </a:r>
            <a:r>
              <a:rPr dirty="0" baseline="38888" sz="1500" spc="67">
                <a:latin typeface="Tahoma"/>
                <a:cs typeface="Tahoma"/>
              </a:rPr>
              <a:t>=</a:t>
            </a:r>
            <a:r>
              <a:rPr dirty="0" baseline="38888" sz="1500" spc="120">
                <a:latin typeface="Tahoma"/>
                <a:cs typeface="Tahoma"/>
              </a:rPr>
              <a:t> </a:t>
            </a:r>
            <a:r>
              <a:rPr dirty="0" baseline="38888" sz="1500" spc="-30">
                <a:latin typeface="Tahoma"/>
                <a:cs typeface="Tahoma"/>
              </a:rPr>
              <a:t>1</a:t>
            </a:r>
            <a:r>
              <a:rPr dirty="0" baseline="38888" sz="1500" spc="-30" i="1">
                <a:latin typeface="Georgia"/>
                <a:cs typeface="Georgia"/>
              </a:rPr>
              <a:t>.</a:t>
            </a:r>
            <a:endParaRPr baseline="38888" sz="1500">
              <a:latin typeface="Georgia"/>
              <a:cs typeface="Georgia"/>
            </a:endParaRPr>
          </a:p>
          <a:p>
            <a:pPr algn="r" marR="284480">
              <a:lnSpc>
                <a:spcPct val="100000"/>
              </a:lnSpc>
              <a:spcBef>
                <a:spcPts val="1105"/>
              </a:spcBef>
            </a:pPr>
            <a:r>
              <a:rPr dirty="0" sz="900" spc="40">
                <a:latin typeface="Century"/>
                <a:cs typeface="Century"/>
              </a:rPr>
              <a:t>A</a:t>
            </a:r>
            <a:endParaRPr sz="900">
              <a:latin typeface="Century"/>
              <a:cs typeface="Century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2828031" y="7763763"/>
            <a:ext cx="1143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45">
                <a:latin typeface="Century"/>
                <a:cs typeface="Century"/>
              </a:rPr>
              <a:t>B</a:t>
            </a:r>
            <a:endParaRPr sz="900">
              <a:latin typeface="Century"/>
              <a:cs typeface="Century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4559300" y="7763763"/>
            <a:ext cx="1092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5">
                <a:latin typeface="Century"/>
                <a:cs typeface="Century"/>
              </a:rPr>
              <a:t>C</a:t>
            </a:r>
            <a:endParaRPr sz="900">
              <a:latin typeface="Century"/>
              <a:cs typeface="Century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4281928" y="7055101"/>
            <a:ext cx="179705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baseline="-22222" sz="750" spc="-44">
                <a:latin typeface="Verdana"/>
                <a:cs typeface="Verdana"/>
              </a:rPr>
              <a:t> </a:t>
            </a:r>
            <a:r>
              <a:rPr dirty="0" baseline="-18518" sz="1350" spc="67">
                <a:latin typeface="Century"/>
                <a:cs typeface="Century"/>
              </a:rPr>
              <a:t>B</a:t>
            </a:r>
            <a:endParaRPr baseline="-18518" sz="1350">
              <a:latin typeface="Century"/>
              <a:cs typeface="Century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4441950" y="7085582"/>
            <a:ext cx="5334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00"/>
              </a:lnSpc>
            </a:pPr>
            <a:r>
              <a:rPr dirty="0" sz="600" spc="105">
                <a:latin typeface="Arial"/>
                <a:cs typeface="Arial"/>
              </a:rPr>
              <a:t>′</a:t>
            </a:r>
            <a:endParaRPr sz="600">
              <a:latin typeface="Arial"/>
              <a:cs typeface="Arial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3794250" y="7745476"/>
            <a:ext cx="141605" cy="2012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4691" sz="1350" spc="67">
                <a:latin typeface="Century"/>
                <a:cs typeface="Century"/>
              </a:rPr>
              <a:t>A</a:t>
            </a:r>
            <a:r>
              <a:rPr dirty="0" sz="600" spc="105">
                <a:latin typeface="Arial"/>
                <a:cs typeface="Arial"/>
              </a:rPr>
              <a:t>′</a:t>
            </a:r>
            <a:endParaRPr sz="600">
              <a:latin typeface="Arial"/>
              <a:cs typeface="Arial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3786630" y="7267954"/>
            <a:ext cx="221615" cy="151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9841" sz="1050" spc="142" i="1">
                <a:latin typeface="Times New Roman"/>
                <a:cs typeface="Times New Roman"/>
              </a:rPr>
              <a:t>O</a:t>
            </a:r>
            <a:r>
              <a:rPr dirty="0" baseline="-19841" sz="1050" spc="345" i="1">
                <a:latin typeface="Times New Roman"/>
                <a:cs typeface="Times New Roman"/>
              </a:rPr>
              <a:t> </a:t>
            </a:r>
            <a:r>
              <a:rPr dirty="0" baseline="-11111" sz="750" spc="-6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3431536" y="7013956"/>
            <a:ext cx="1092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5">
                <a:latin typeface="Century"/>
                <a:cs typeface="Century"/>
              </a:rPr>
              <a:t>C</a:t>
            </a:r>
            <a:endParaRPr sz="900">
              <a:latin typeface="Century"/>
              <a:cs typeface="Century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3522976" y="7004808"/>
            <a:ext cx="5334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00"/>
              </a:lnSpc>
            </a:pPr>
            <a:r>
              <a:rPr dirty="0" sz="600" spc="105">
                <a:latin typeface="Arial"/>
                <a:cs typeface="Arial"/>
              </a:rPr>
              <a:t>′</a:t>
            </a:r>
            <a:endParaRPr sz="600">
              <a:latin typeface="Arial"/>
              <a:cs typeface="Arial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3859777" y="6775701"/>
            <a:ext cx="34988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3968" sz="1050" spc="37" i="1">
                <a:latin typeface="Times New Roman"/>
                <a:cs typeface="Times New Roman"/>
              </a:rPr>
              <a:t>α</a:t>
            </a:r>
            <a:r>
              <a:rPr dirty="0" baseline="-5555" sz="750" spc="37">
                <a:latin typeface="Verdana"/>
                <a:cs typeface="Verdana"/>
              </a:rPr>
              <a:t>2</a:t>
            </a:r>
            <a:r>
              <a:rPr dirty="0" baseline="-16666" sz="750" spc="37">
                <a:latin typeface="Verdana"/>
                <a:cs typeface="Verdana"/>
              </a:rPr>
              <a:t>.</a:t>
            </a: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-7936" sz="1050" spc="37" i="1">
                <a:latin typeface="Times New Roman"/>
                <a:cs typeface="Times New Roman"/>
              </a:rPr>
              <a:t>α</a:t>
            </a:r>
            <a:r>
              <a:rPr dirty="0" baseline="-7936" sz="1050" spc="104" i="1">
                <a:latin typeface="Times New Roman"/>
                <a:cs typeface="Times New Roman"/>
              </a:rPr>
              <a:t> 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4018274" y="6842247"/>
            <a:ext cx="2190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18415">
              <a:lnSpc>
                <a:spcPts val="395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45">
                <a:latin typeface="Verdana"/>
                <a:cs typeface="Verdana"/>
              </a:rPr>
              <a:t> </a:t>
            </a:r>
            <a:r>
              <a:rPr dirty="0" baseline="11111" sz="750" spc="-135">
                <a:latin typeface="Verdana"/>
                <a:cs typeface="Verdana"/>
              </a:rPr>
              <a:t>1</a:t>
            </a:r>
            <a:r>
              <a:rPr dirty="0" baseline="27777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39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3111494" y="7513318"/>
            <a:ext cx="12890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-11904" sz="1050" spc="150" i="1">
                <a:latin typeface="Times New Roman"/>
                <a:cs typeface="Times New Roman"/>
              </a:rPr>
              <a:t>β</a:t>
            </a:r>
            <a:endParaRPr baseline="-11904" sz="1050">
              <a:latin typeface="Times New Roman"/>
              <a:cs typeface="Times New Roman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3085588" y="7569200"/>
            <a:ext cx="2724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  </a:t>
            </a:r>
            <a:r>
              <a:rPr dirty="0" sz="500" spc="20">
                <a:latin typeface="Verdana"/>
                <a:cs typeface="Verdana"/>
              </a:rPr>
              <a:t>1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2978908" y="7645903"/>
            <a:ext cx="261620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240">
                <a:latin typeface="Verdana"/>
                <a:cs typeface="Verdana"/>
              </a:rPr>
              <a:t> </a:t>
            </a:r>
            <a:r>
              <a:rPr dirty="0" baseline="-11904" sz="1050" spc="150" i="1">
                <a:latin typeface="Times New Roman"/>
                <a:cs typeface="Times New Roman"/>
              </a:rPr>
              <a:t>β</a:t>
            </a:r>
            <a:endParaRPr baseline="-11904" sz="1050">
              <a:latin typeface="Times New Roman"/>
              <a:cs typeface="Times New Roman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2978908" y="7701786"/>
            <a:ext cx="26352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5745" algn="l"/>
              </a:tabLst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16666" sz="750" spc="-209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-310">
                <a:latin typeface="Verdana"/>
                <a:cs typeface="Verdana"/>
              </a:rPr>
              <a:t>2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4298691" y="7500618"/>
            <a:ext cx="201930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30480">
              <a:lnSpc>
                <a:spcPts val="445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685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3968" sz="1050" spc="209" i="1">
                <a:latin typeface="Times New Roman"/>
                <a:cs typeface="Times New Roman"/>
              </a:rPr>
              <a:t>γ</a:t>
            </a:r>
            <a:r>
              <a:rPr dirty="0" baseline="3968" sz="1050" spc="150" i="1">
                <a:latin typeface="Times New Roman"/>
                <a:cs typeface="Times New Roman"/>
              </a:rPr>
              <a:t>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4344411" y="7534144"/>
            <a:ext cx="16827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30480">
              <a:lnSpc>
                <a:spcPts val="44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440"/>
              </a:lnSpc>
            </a:pP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sz="500" spc="20">
                <a:latin typeface="Verdana"/>
                <a:cs typeface="Verdana"/>
              </a:rPr>
              <a:t>2</a:t>
            </a:r>
            <a:r>
              <a:rPr dirty="0" sz="500" spc="-8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4294118" y="7670289"/>
            <a:ext cx="25844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120" i="1">
                <a:latin typeface="Times New Roman"/>
                <a:cs typeface="Times New Roman"/>
              </a:rPr>
              <a:t>γ</a:t>
            </a:r>
            <a:r>
              <a:rPr dirty="0" sz="500" spc="80">
                <a:latin typeface="Verdana"/>
                <a:cs typeface="Verdana"/>
              </a:rPr>
              <a:t>1</a:t>
            </a:r>
            <a:r>
              <a:rPr dirty="0" sz="500" spc="310">
                <a:latin typeface="Verdana"/>
                <a:cs typeface="Verdana"/>
              </a:rPr>
              <a:t> </a:t>
            </a:r>
            <a:r>
              <a:rPr dirty="0" baseline="16666" sz="750" spc="-30">
                <a:latin typeface="Verdana"/>
                <a:cs typeface="Verdana"/>
              </a:rPr>
              <a:t>.</a:t>
            </a:r>
            <a:r>
              <a:rPr dirty="0" baseline="55555" sz="750" spc="-30">
                <a:latin typeface="Verdana"/>
                <a:cs typeface="Verdana"/>
              </a:rPr>
              <a:t>.</a:t>
            </a:r>
            <a:r>
              <a:rPr dirty="0" baseline="33333" sz="750" spc="-30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1267447" y="8133586"/>
            <a:ext cx="5055870" cy="809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635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5.3: </a:t>
            </a:r>
            <a:r>
              <a:rPr dirty="0" sz="1000" spc="-5">
                <a:latin typeface="Times New Roman"/>
                <a:cs typeface="Times New Roman"/>
              </a:rPr>
              <a:t>Trigonometric version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20">
                <a:latin typeface="Times New Roman"/>
                <a:cs typeface="Times New Roman"/>
              </a:rPr>
              <a:t>Ceva’s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</a:t>
            </a: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ct val="119000"/>
              </a:lnSpc>
              <a:spcBef>
                <a:spcPts val="660"/>
              </a:spcBef>
            </a:pPr>
            <a:r>
              <a:rPr dirty="0" sz="1000" spc="-5">
                <a:latin typeface="Times New Roman"/>
                <a:cs typeface="Times New Roman"/>
              </a:rPr>
              <a:t>There is a trigonometric version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20">
                <a:latin typeface="Times New Roman"/>
                <a:cs typeface="Times New Roman"/>
              </a:rPr>
              <a:t>Ceva’s </a:t>
            </a:r>
            <a:r>
              <a:rPr dirty="0" sz="1000" spc="-5">
                <a:latin typeface="Times New Roman"/>
                <a:cs typeface="Times New Roman"/>
              </a:rPr>
              <a:t>theorem in terms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sines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angles that the  cevians make with the sides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triangles at the vertices. Refer to Figure </a:t>
            </a:r>
            <a:r>
              <a:rPr dirty="0" sz="1000">
                <a:latin typeface="Times New Roman"/>
                <a:cs typeface="Times New Roman"/>
              </a:rPr>
              <a:t>5.3.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55">
                <a:latin typeface="Lucida Sans Unicode"/>
                <a:cs typeface="Lucida Sans Unicode"/>
              </a:rPr>
              <a:t>∠</a:t>
            </a:r>
            <a:r>
              <a:rPr dirty="0" sz="1000" spc="55" i="1">
                <a:latin typeface="Georgia"/>
                <a:cs typeface="Georgia"/>
              </a:rPr>
              <a:t>CAA</a:t>
            </a:r>
            <a:r>
              <a:rPr dirty="0" baseline="27777" sz="1050" spc="82">
                <a:latin typeface="Arial"/>
                <a:cs typeface="Arial"/>
              </a:rPr>
              <a:t>′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85">
                <a:latin typeface="Tahoma"/>
                <a:cs typeface="Tahoma"/>
              </a:rPr>
              <a:t> </a:t>
            </a:r>
            <a:r>
              <a:rPr dirty="0" sz="1000" spc="25" i="1">
                <a:latin typeface="Georgia"/>
                <a:cs typeface="Georgia"/>
              </a:rPr>
              <a:t>α</a:t>
            </a:r>
            <a:r>
              <a:rPr dirty="0" baseline="-11904" sz="1050" spc="37">
                <a:latin typeface="Geometr231 Hv BT"/>
                <a:cs typeface="Geometr231 Hv BT"/>
              </a:rPr>
              <a:t>1</a:t>
            </a:r>
            <a:r>
              <a:rPr dirty="0" sz="1000" spc="25"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000" spc="60">
                <a:latin typeface="Lucida Sans Unicode"/>
                <a:cs typeface="Lucida Sans Unicode"/>
              </a:rPr>
              <a:t>∠</a:t>
            </a:r>
            <a:r>
              <a:rPr dirty="0" sz="1000" spc="60" i="1">
                <a:latin typeface="Georgia"/>
                <a:cs typeface="Georgia"/>
              </a:rPr>
              <a:t>A</a:t>
            </a:r>
            <a:r>
              <a:rPr dirty="0" baseline="27777" sz="1050" spc="89">
                <a:latin typeface="Arial"/>
                <a:cs typeface="Arial"/>
              </a:rPr>
              <a:t>′</a:t>
            </a:r>
            <a:r>
              <a:rPr dirty="0" sz="1000" spc="60" i="1">
                <a:latin typeface="Georgia"/>
                <a:cs typeface="Georgia"/>
              </a:rPr>
              <a:t>AB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25" i="1">
                <a:latin typeface="Georgia"/>
                <a:cs typeface="Georgia"/>
              </a:rPr>
              <a:t>α</a:t>
            </a:r>
            <a:r>
              <a:rPr dirty="0" baseline="-11904" sz="1050" spc="37">
                <a:latin typeface="Geometr231 Hv BT"/>
                <a:cs typeface="Geometr231 Hv BT"/>
              </a:rPr>
              <a:t>2</a:t>
            </a:r>
            <a:r>
              <a:rPr dirty="0" sz="1000" spc="25">
                <a:latin typeface="Times New Roman"/>
                <a:cs typeface="Times New Roman"/>
              </a:rPr>
              <a:t>, </a:t>
            </a:r>
            <a:r>
              <a:rPr dirty="0" sz="1000" spc="75">
                <a:latin typeface="Lucida Sans Unicode"/>
                <a:cs typeface="Lucida Sans Unicode"/>
              </a:rPr>
              <a:t>∠</a:t>
            </a:r>
            <a:r>
              <a:rPr dirty="0" sz="1000" spc="75" i="1">
                <a:latin typeface="Georgia"/>
                <a:cs typeface="Georgia"/>
              </a:rPr>
              <a:t>ABB</a:t>
            </a:r>
            <a:r>
              <a:rPr dirty="0" baseline="27777" sz="1050" spc="112">
                <a:latin typeface="Arial"/>
                <a:cs typeface="Arial"/>
              </a:rPr>
              <a:t>′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10" i="1">
                <a:latin typeface="Georgia"/>
                <a:cs typeface="Georgia"/>
              </a:rPr>
              <a:t>β</a:t>
            </a:r>
            <a:r>
              <a:rPr dirty="0" baseline="-11904" sz="1050" spc="15">
                <a:latin typeface="Geometr231 Hv BT"/>
                <a:cs typeface="Geometr231 Hv BT"/>
              </a:rPr>
              <a:t>1</a:t>
            </a:r>
            <a:r>
              <a:rPr dirty="0" sz="1000" spc="10">
                <a:latin typeface="Times New Roman"/>
                <a:cs typeface="Times New Roman"/>
              </a:rPr>
              <a:t>, </a:t>
            </a:r>
            <a:r>
              <a:rPr dirty="0" sz="1000" spc="85">
                <a:latin typeface="Lucida Sans Unicode"/>
                <a:cs typeface="Lucida Sans Unicode"/>
              </a:rPr>
              <a:t>∠</a:t>
            </a:r>
            <a:r>
              <a:rPr dirty="0" sz="1000" spc="85" i="1">
                <a:latin typeface="Georgia"/>
                <a:cs typeface="Georgia"/>
              </a:rPr>
              <a:t>B</a:t>
            </a:r>
            <a:r>
              <a:rPr dirty="0" baseline="27777" sz="1050" spc="127">
                <a:latin typeface="Arial"/>
                <a:cs typeface="Arial"/>
              </a:rPr>
              <a:t>′</a:t>
            </a:r>
            <a:r>
              <a:rPr dirty="0" sz="1000" spc="85" i="1">
                <a:latin typeface="Georgia"/>
                <a:cs typeface="Georgia"/>
              </a:rPr>
              <a:t>BC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10" i="1">
                <a:latin typeface="Georgia"/>
                <a:cs typeface="Georgia"/>
              </a:rPr>
              <a:t>β</a:t>
            </a:r>
            <a:r>
              <a:rPr dirty="0" baseline="-11904" sz="1050" spc="15">
                <a:latin typeface="Geometr231 Hv BT"/>
                <a:cs typeface="Geometr231 Hv BT"/>
              </a:rPr>
              <a:t>2</a:t>
            </a:r>
            <a:r>
              <a:rPr dirty="0" sz="1000" spc="10">
                <a:latin typeface="Times New Roman"/>
                <a:cs typeface="Times New Roman"/>
              </a:rPr>
              <a:t>, </a:t>
            </a:r>
            <a:r>
              <a:rPr dirty="0" sz="1000" spc="85">
                <a:latin typeface="Lucida Sans Unicode"/>
                <a:cs typeface="Lucida Sans Unicode"/>
              </a:rPr>
              <a:t>∠</a:t>
            </a:r>
            <a:r>
              <a:rPr dirty="0" sz="1000" spc="85" i="1">
                <a:latin typeface="Georgia"/>
                <a:cs typeface="Georgia"/>
              </a:rPr>
              <a:t>BCC</a:t>
            </a:r>
            <a:r>
              <a:rPr dirty="0" baseline="27777" sz="1050" spc="127">
                <a:latin typeface="Arial"/>
                <a:cs typeface="Arial"/>
              </a:rPr>
              <a:t>′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i="1">
                <a:latin typeface="Georgia"/>
                <a:cs typeface="Georgia"/>
              </a:rPr>
              <a:t>γ</a:t>
            </a:r>
            <a:r>
              <a:rPr dirty="0" baseline="-11904" sz="1050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80">
                <a:latin typeface="Lucida Sans Unicode"/>
                <a:cs typeface="Lucida Sans Unicode"/>
              </a:rPr>
              <a:t>∠</a:t>
            </a:r>
            <a:r>
              <a:rPr dirty="0" sz="1000" spc="80" i="1">
                <a:latin typeface="Georgia"/>
                <a:cs typeface="Georgia"/>
              </a:rPr>
              <a:t>C</a:t>
            </a:r>
            <a:r>
              <a:rPr dirty="0" baseline="27777" sz="1050" spc="120">
                <a:latin typeface="Arial"/>
                <a:cs typeface="Arial"/>
              </a:rPr>
              <a:t>′</a:t>
            </a:r>
            <a:r>
              <a:rPr dirty="0" sz="1000" spc="80" i="1">
                <a:latin typeface="Georgia"/>
                <a:cs typeface="Georgia"/>
              </a:rPr>
              <a:t>CA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90">
                <a:latin typeface="Tahoma"/>
                <a:cs typeface="Tahoma"/>
              </a:rPr>
              <a:t> </a:t>
            </a:r>
            <a:r>
              <a:rPr dirty="0" sz="1000" spc="15" i="1">
                <a:latin typeface="Georgia"/>
                <a:cs typeface="Georgia"/>
              </a:rPr>
              <a:t>γ</a:t>
            </a:r>
            <a:r>
              <a:rPr dirty="0" baseline="-11904" sz="1050" spc="22">
                <a:latin typeface="Geometr231 Hv BT"/>
                <a:cs typeface="Geometr231 Hv BT"/>
              </a:rPr>
              <a:t>2</a:t>
            </a:r>
            <a:r>
              <a:rPr dirty="0" sz="1000" spc="1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2343" y="2218080"/>
            <a:ext cx="51816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035655" y="2218080"/>
            <a:ext cx="51816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67460" y="76200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8</a:t>
            </a:r>
            <a:r>
              <a:rPr dirty="0" sz="1000" spc="-5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95063" y="2218080"/>
            <a:ext cx="51815" cy="6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760567" y="2218080"/>
            <a:ext cx="51815" cy="6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194407" y="4856124"/>
            <a:ext cx="51816" cy="60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230115" y="762000"/>
            <a:ext cx="209296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CHAPTER </a:t>
            </a:r>
            <a:r>
              <a:rPr dirty="0" sz="1000">
                <a:latin typeface="Times New Roman"/>
                <a:cs typeface="Times New Roman"/>
              </a:rPr>
              <a:t>8.  </a:t>
            </a:r>
            <a:r>
              <a:rPr dirty="0" sz="1000" spc="-5">
                <a:latin typeface="Times New Roman"/>
                <a:cs typeface="Times New Roman"/>
              </a:rPr>
              <a:t>USING </a:t>
            </a:r>
            <a:r>
              <a:rPr dirty="0" sz="1000" spc="-20">
                <a:latin typeface="Times New Roman"/>
                <a:cs typeface="Times New Roman"/>
              </a:rPr>
              <a:t>COORDINATES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0132" y="1088136"/>
            <a:ext cx="5014595" cy="1033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98120" marR="7620" indent="-185420">
              <a:lnSpc>
                <a:spcPct val="119000"/>
              </a:lnSpc>
              <a:buAutoNum type="arabicPeriod" startAt="3"/>
              <a:tabLst>
                <a:tab pos="198755" algn="l"/>
              </a:tabLst>
            </a:pPr>
            <a:r>
              <a:rPr dirty="0" sz="1000" spc="-10" b="1">
                <a:latin typeface="Times New Roman"/>
                <a:cs typeface="Times New Roman"/>
              </a:rPr>
              <a:t>Family</a:t>
            </a:r>
            <a:r>
              <a:rPr dirty="0" sz="1000" spc="-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5" b="1">
                <a:latin typeface="Times New Roman"/>
                <a:cs typeface="Times New Roman"/>
              </a:rPr>
              <a:t> </a:t>
            </a:r>
            <a:r>
              <a:rPr dirty="0" sz="1000" spc="-5" b="1">
                <a:latin typeface="Times New Roman"/>
                <a:cs typeface="Times New Roman"/>
              </a:rPr>
              <a:t>lines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If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a</a:t>
            </a:r>
            <a:r>
              <a:rPr dirty="0" baseline="-11904" sz="1050" spc="7">
                <a:latin typeface="Times New Roman"/>
                <a:cs typeface="Times New Roman"/>
              </a:rPr>
              <a:t>1</a:t>
            </a:r>
            <a:r>
              <a:rPr dirty="0" sz="1000" spc="5" b="0" i="1">
                <a:latin typeface="Bookman Old Style"/>
                <a:cs typeface="Bookman Old Style"/>
              </a:rPr>
              <a:t>x</a:t>
            </a:r>
            <a:r>
              <a:rPr dirty="0" sz="1000" spc="-8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80">
                <a:latin typeface="Tahoma"/>
                <a:cs typeface="Tahoma"/>
              </a:rPr>
              <a:t> </a:t>
            </a:r>
            <a:r>
              <a:rPr dirty="0" sz="1000" spc="-65" b="0" i="1">
                <a:latin typeface="Bookman Old Style"/>
                <a:cs typeface="Bookman Old Style"/>
              </a:rPr>
              <a:t>b</a:t>
            </a:r>
            <a:r>
              <a:rPr dirty="0" baseline="-11904" sz="1050" spc="-97">
                <a:latin typeface="Times New Roman"/>
                <a:cs typeface="Times New Roman"/>
              </a:rPr>
              <a:t>1</a:t>
            </a:r>
            <a:r>
              <a:rPr dirty="0" sz="1000" spc="-65" b="0" i="1">
                <a:latin typeface="Bookman Old Style"/>
                <a:cs typeface="Bookman Old Style"/>
              </a:rPr>
              <a:t>y</a:t>
            </a:r>
            <a:r>
              <a:rPr dirty="0" sz="1000" spc="-4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80">
                <a:latin typeface="Tahoma"/>
                <a:cs typeface="Tahoma"/>
              </a:rPr>
              <a:t> </a:t>
            </a:r>
            <a:r>
              <a:rPr dirty="0" sz="1000" spc="-5" b="0" i="1">
                <a:latin typeface="Bookman Old Style"/>
                <a:cs typeface="Bookman Old Style"/>
              </a:rPr>
              <a:t>c</a:t>
            </a:r>
            <a:r>
              <a:rPr dirty="0" baseline="-11904" sz="1050" spc="-7">
                <a:latin typeface="Times New Roman"/>
                <a:cs typeface="Times New Roman"/>
              </a:rPr>
              <a:t>1</a:t>
            </a:r>
            <a:r>
              <a:rPr dirty="0" baseline="-11904" sz="1050" spc="24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55">
                <a:latin typeface="Tahoma"/>
                <a:cs typeface="Tahom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5" b="0" i="1">
                <a:latin typeface="Bookman Old Style"/>
                <a:cs typeface="Bookman Old Style"/>
              </a:rPr>
              <a:t>a</a:t>
            </a:r>
            <a:r>
              <a:rPr dirty="0" baseline="-11904" sz="1050" spc="7">
                <a:latin typeface="Times New Roman"/>
                <a:cs typeface="Times New Roman"/>
              </a:rPr>
              <a:t>2</a:t>
            </a:r>
            <a:r>
              <a:rPr dirty="0" sz="1000" spc="5" b="0" i="1">
                <a:latin typeface="Bookman Old Style"/>
                <a:cs typeface="Bookman Old Style"/>
              </a:rPr>
              <a:t>x</a:t>
            </a:r>
            <a:r>
              <a:rPr dirty="0" sz="1000" spc="-8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80">
                <a:latin typeface="Tahoma"/>
                <a:cs typeface="Tahoma"/>
              </a:rPr>
              <a:t> </a:t>
            </a:r>
            <a:r>
              <a:rPr dirty="0" sz="1000" spc="-65" b="0" i="1">
                <a:latin typeface="Bookman Old Style"/>
                <a:cs typeface="Bookman Old Style"/>
              </a:rPr>
              <a:t>b</a:t>
            </a:r>
            <a:r>
              <a:rPr dirty="0" baseline="-11904" sz="1050" spc="-97">
                <a:latin typeface="Times New Roman"/>
                <a:cs typeface="Times New Roman"/>
              </a:rPr>
              <a:t>2</a:t>
            </a:r>
            <a:r>
              <a:rPr dirty="0" sz="1000" spc="-65" b="0" i="1">
                <a:latin typeface="Bookman Old Style"/>
                <a:cs typeface="Bookman Old Style"/>
              </a:rPr>
              <a:t>y</a:t>
            </a:r>
            <a:r>
              <a:rPr dirty="0" sz="1000" spc="-4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" b="0" i="1">
                <a:latin typeface="Bookman Old Style"/>
                <a:cs typeface="Bookman Old Style"/>
              </a:rPr>
              <a:t>c</a:t>
            </a:r>
            <a:r>
              <a:rPr dirty="0" baseline="-11904" sz="1050" spc="-7">
                <a:latin typeface="Times New Roman"/>
                <a:cs typeface="Times New Roman"/>
              </a:rPr>
              <a:t>2</a:t>
            </a:r>
            <a:r>
              <a:rPr dirty="0" baseline="-11904" sz="105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55">
                <a:latin typeface="Tahoma"/>
                <a:cs typeface="Tahom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two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lines intersecting at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 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10">
                <a:latin typeface="Times New Roman"/>
                <a:cs typeface="Times New Roman"/>
              </a:rPr>
              <a:t>(i.e</a:t>
            </a:r>
            <a:r>
              <a:rPr dirty="0" sz="1000" spc="-10" b="0" i="1">
                <a:latin typeface="Bookman Old Style"/>
                <a:cs typeface="Bookman Old Style"/>
              </a:rPr>
              <a:t>. </a:t>
            </a:r>
            <a:r>
              <a:rPr dirty="0" sz="1000" spc="-35" b="0" i="1">
                <a:latin typeface="Bookman Old Style"/>
                <a:cs typeface="Bookman Old Style"/>
              </a:rPr>
              <a:t>a</a:t>
            </a:r>
            <a:r>
              <a:rPr dirty="0" baseline="-11904" sz="1050" spc="-52">
                <a:latin typeface="Times New Roman"/>
                <a:cs typeface="Times New Roman"/>
              </a:rPr>
              <a:t>1</a:t>
            </a:r>
            <a:r>
              <a:rPr dirty="0" sz="1000" spc="-35" b="0" i="1">
                <a:latin typeface="Bookman Old Style"/>
                <a:cs typeface="Bookman Old Style"/>
              </a:rPr>
              <a:t>b</a:t>
            </a:r>
            <a:r>
              <a:rPr dirty="0" baseline="-11904" sz="1050" spc="-52">
                <a:latin typeface="Times New Roman"/>
                <a:cs typeface="Times New Roman"/>
              </a:rPr>
              <a:t>2  </a:t>
            </a:r>
            <a:r>
              <a:rPr dirty="0" sz="1000" spc="20">
                <a:latin typeface="Lucida Sans Unicode"/>
                <a:cs typeface="Lucida Sans Unicode"/>
              </a:rPr>
              <a:t>ƒ</a:t>
            </a:r>
            <a:r>
              <a:rPr dirty="0" sz="1000" spc="20">
                <a:latin typeface="Tahoma"/>
                <a:cs typeface="Tahoma"/>
              </a:rPr>
              <a:t>= </a:t>
            </a:r>
            <a:r>
              <a:rPr dirty="0" sz="1000" spc="-15" b="0" i="1">
                <a:latin typeface="Bookman Old Style"/>
                <a:cs typeface="Bookman Old Style"/>
              </a:rPr>
              <a:t>a</a:t>
            </a:r>
            <a:r>
              <a:rPr dirty="0" baseline="-11904" sz="1050" spc="-22">
                <a:latin typeface="Times New Roman"/>
                <a:cs typeface="Times New Roman"/>
              </a:rPr>
              <a:t>2</a:t>
            </a:r>
            <a:r>
              <a:rPr dirty="0" sz="1000" spc="-15" b="0" i="1">
                <a:latin typeface="Bookman Old Style"/>
                <a:cs typeface="Bookman Old Style"/>
              </a:rPr>
              <a:t>b</a:t>
            </a:r>
            <a:r>
              <a:rPr dirty="0" baseline="-11904" sz="1050" spc="-22">
                <a:latin typeface="Times New Roman"/>
                <a:cs typeface="Times New Roman"/>
              </a:rPr>
              <a:t>1</a:t>
            </a:r>
            <a:r>
              <a:rPr dirty="0" sz="1000" spc="-15">
                <a:latin typeface="Times New Roman"/>
                <a:cs typeface="Times New Roman"/>
              </a:rPr>
              <a:t>), </a:t>
            </a:r>
            <a:r>
              <a:rPr dirty="0" sz="1000" spc="-5">
                <a:latin typeface="Times New Roman"/>
                <a:cs typeface="Times New Roman"/>
              </a:rPr>
              <a:t>then the family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lines passing </a:t>
            </a:r>
            <a:r>
              <a:rPr dirty="0" sz="1000">
                <a:latin typeface="Times New Roman"/>
                <a:cs typeface="Times New Roman"/>
              </a:rPr>
              <a:t>though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can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expressed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  <a:p>
            <a:pPr marL="1363980">
              <a:lnSpc>
                <a:spcPct val="100000"/>
              </a:lnSpc>
              <a:spcBef>
                <a:spcPts val="1150"/>
              </a:spcBef>
            </a:pPr>
            <a:r>
              <a:rPr dirty="0" sz="1000" spc="25" b="0" i="1">
                <a:latin typeface="Bookman Old Style"/>
                <a:cs typeface="Bookman Old Style"/>
              </a:rPr>
              <a:t>λ</a:t>
            </a:r>
            <a:r>
              <a:rPr dirty="0" baseline="-11904" sz="1050" spc="37">
                <a:latin typeface="Times New Roman"/>
                <a:cs typeface="Times New Roman"/>
              </a:rPr>
              <a:t>1</a:t>
            </a:r>
            <a:r>
              <a:rPr dirty="0" sz="1000" spc="25">
                <a:latin typeface="Tahoma"/>
                <a:cs typeface="Tahoma"/>
              </a:rPr>
              <a:t>(</a:t>
            </a:r>
            <a:r>
              <a:rPr dirty="0" sz="1000" spc="25" b="0" i="1">
                <a:latin typeface="Bookman Old Style"/>
                <a:cs typeface="Bookman Old Style"/>
              </a:rPr>
              <a:t>a</a:t>
            </a:r>
            <a:r>
              <a:rPr dirty="0" baseline="-11904" sz="1050" spc="37">
                <a:latin typeface="Times New Roman"/>
                <a:cs typeface="Times New Roman"/>
              </a:rPr>
              <a:t>1</a:t>
            </a:r>
            <a:r>
              <a:rPr dirty="0" sz="1000" spc="25" b="0" i="1">
                <a:latin typeface="Bookman Old Style"/>
                <a:cs typeface="Bookman Old Style"/>
              </a:rPr>
              <a:t>x</a:t>
            </a:r>
            <a:r>
              <a:rPr dirty="0" sz="1000" spc="-8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65" b="0" i="1">
                <a:latin typeface="Bookman Old Style"/>
                <a:cs typeface="Bookman Old Style"/>
              </a:rPr>
              <a:t>b</a:t>
            </a:r>
            <a:r>
              <a:rPr dirty="0" baseline="-11904" sz="1050" spc="-97">
                <a:latin typeface="Times New Roman"/>
                <a:cs typeface="Times New Roman"/>
              </a:rPr>
              <a:t>1</a:t>
            </a:r>
            <a:r>
              <a:rPr dirty="0" sz="1000" spc="-65" b="0" i="1">
                <a:latin typeface="Bookman Old Style"/>
                <a:cs typeface="Bookman Old Style"/>
              </a:rPr>
              <a:t>y</a:t>
            </a:r>
            <a:r>
              <a:rPr dirty="0" sz="1000" spc="-5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1</a:t>
            </a:r>
            <a:r>
              <a:rPr dirty="0" sz="1000" spc="15">
                <a:latin typeface="Tahoma"/>
                <a:cs typeface="Tahoma"/>
              </a:rPr>
              <a:t>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λ</a:t>
            </a:r>
            <a:r>
              <a:rPr dirty="0" baseline="-11904" sz="1050" spc="37">
                <a:latin typeface="Times New Roman"/>
                <a:cs typeface="Times New Roman"/>
              </a:rPr>
              <a:t>2</a:t>
            </a:r>
            <a:r>
              <a:rPr dirty="0" sz="1000" spc="25">
                <a:latin typeface="Tahoma"/>
                <a:cs typeface="Tahoma"/>
              </a:rPr>
              <a:t>(</a:t>
            </a:r>
            <a:r>
              <a:rPr dirty="0" sz="1000" spc="25" b="0" i="1">
                <a:latin typeface="Bookman Old Style"/>
                <a:cs typeface="Bookman Old Style"/>
              </a:rPr>
              <a:t>a</a:t>
            </a:r>
            <a:r>
              <a:rPr dirty="0" baseline="-11904" sz="1050" spc="37">
                <a:latin typeface="Times New Roman"/>
                <a:cs typeface="Times New Roman"/>
              </a:rPr>
              <a:t>2</a:t>
            </a:r>
            <a:r>
              <a:rPr dirty="0" sz="1000" spc="25" b="0" i="1">
                <a:latin typeface="Bookman Old Style"/>
                <a:cs typeface="Bookman Old Style"/>
              </a:rPr>
              <a:t>x</a:t>
            </a:r>
            <a:r>
              <a:rPr dirty="0" sz="1000" spc="-8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65" b="0" i="1">
                <a:latin typeface="Bookman Old Style"/>
                <a:cs typeface="Bookman Old Style"/>
              </a:rPr>
              <a:t>b</a:t>
            </a:r>
            <a:r>
              <a:rPr dirty="0" baseline="-11904" sz="1050" spc="-97">
                <a:latin typeface="Times New Roman"/>
                <a:cs typeface="Times New Roman"/>
              </a:rPr>
              <a:t>2</a:t>
            </a:r>
            <a:r>
              <a:rPr dirty="0" sz="1000" spc="-65" b="0" i="1">
                <a:latin typeface="Bookman Old Style"/>
                <a:cs typeface="Bookman Old Style"/>
              </a:rPr>
              <a:t>y</a:t>
            </a:r>
            <a:r>
              <a:rPr dirty="0" sz="1000" spc="-5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2</a:t>
            </a:r>
            <a:r>
              <a:rPr dirty="0" sz="1000" spc="15">
                <a:latin typeface="Tahoma"/>
                <a:cs typeface="Tahoma"/>
              </a:rPr>
              <a:t>)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5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0</a:t>
            </a:r>
            <a:r>
              <a:rPr dirty="0" sz="1000" spc="-3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marL="198120" indent="-185420">
              <a:lnSpc>
                <a:spcPct val="100000"/>
              </a:lnSpc>
              <a:spcBef>
                <a:spcPts val="5"/>
              </a:spcBef>
              <a:buAutoNum type="arabicPeriod" startAt="4"/>
              <a:tabLst>
                <a:tab pos="198755" algn="l"/>
              </a:tabLst>
            </a:pPr>
            <a:r>
              <a:rPr dirty="0" sz="1000" spc="-5" b="1">
                <a:latin typeface="Times New Roman"/>
                <a:cs typeface="Times New Roman"/>
              </a:rPr>
              <a:t>Area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algebraic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area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triangle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with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vertices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A</a:t>
            </a:r>
            <a:r>
              <a:rPr dirty="0" sz="1000" spc="50">
                <a:latin typeface="Tahoma"/>
                <a:cs typeface="Tahoma"/>
              </a:rPr>
              <a:t>(</a:t>
            </a:r>
            <a:r>
              <a:rPr dirty="0" sz="1000" spc="50" b="0" i="1">
                <a:latin typeface="Bookman Old Style"/>
                <a:cs typeface="Bookman Old Style"/>
              </a:rPr>
              <a:t>x</a:t>
            </a:r>
            <a:r>
              <a:rPr dirty="0" baseline="-11904" sz="1050" spc="75" i="1">
                <a:latin typeface="Times New Roman"/>
                <a:cs typeface="Times New Roman"/>
              </a:rPr>
              <a:t>A</a:t>
            </a:r>
            <a:r>
              <a:rPr dirty="0" sz="1000" spc="50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y</a:t>
            </a:r>
            <a:r>
              <a:rPr dirty="0" baseline="-11904" sz="1050" spc="30" i="1">
                <a:latin typeface="Times New Roman"/>
                <a:cs typeface="Times New Roman"/>
              </a:rPr>
              <a:t>A</a:t>
            </a:r>
            <a:r>
              <a:rPr dirty="0" sz="1000" spc="20">
                <a:latin typeface="Tahoma"/>
                <a:cs typeface="Tahoma"/>
              </a:rPr>
              <a:t>)</a:t>
            </a:r>
            <a:r>
              <a:rPr dirty="0" sz="1000" spc="20">
                <a:latin typeface="Times New Roman"/>
                <a:cs typeface="Times New Roman"/>
              </a:rPr>
              <a:t>,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65" b="0" i="1">
                <a:latin typeface="Bookman Old Style"/>
                <a:cs typeface="Bookman Old Style"/>
              </a:rPr>
              <a:t>B</a:t>
            </a:r>
            <a:r>
              <a:rPr dirty="0" sz="1000" spc="65">
                <a:latin typeface="Tahoma"/>
                <a:cs typeface="Tahoma"/>
              </a:rPr>
              <a:t>(</a:t>
            </a:r>
            <a:r>
              <a:rPr dirty="0" sz="1000" spc="65" b="0" i="1">
                <a:latin typeface="Bookman Old Style"/>
                <a:cs typeface="Bookman Old Style"/>
              </a:rPr>
              <a:t>x</a:t>
            </a:r>
            <a:r>
              <a:rPr dirty="0" baseline="-11904" sz="1050" spc="97" i="1">
                <a:latin typeface="Times New Roman"/>
                <a:cs typeface="Times New Roman"/>
              </a:rPr>
              <a:t>B</a:t>
            </a:r>
            <a:r>
              <a:rPr dirty="0" baseline="-11904" sz="1050" spc="-127" i="1">
                <a:latin typeface="Times New Roman"/>
                <a:cs typeface="Times New Roman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30" b="0" i="1">
                <a:latin typeface="Bookman Old Style"/>
                <a:cs typeface="Bookman Old Style"/>
              </a:rPr>
              <a:t>y</a:t>
            </a:r>
            <a:r>
              <a:rPr dirty="0" baseline="-11904" sz="1050" spc="44" i="1">
                <a:latin typeface="Times New Roman"/>
                <a:cs typeface="Times New Roman"/>
              </a:rPr>
              <a:t>B</a:t>
            </a:r>
            <a:r>
              <a:rPr dirty="0" sz="1000" spc="30">
                <a:latin typeface="Tahoma"/>
                <a:cs typeface="Tahoma"/>
              </a:rPr>
              <a:t>)</a:t>
            </a:r>
            <a:r>
              <a:rPr dirty="0" sz="1000" spc="30">
                <a:latin typeface="Times New Roman"/>
                <a:cs typeface="Times New Roman"/>
              </a:rPr>
              <a:t>,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C</a:t>
            </a:r>
            <a:r>
              <a:rPr dirty="0" sz="1000" spc="45">
                <a:latin typeface="Tahoma"/>
                <a:cs typeface="Tahoma"/>
              </a:rPr>
              <a:t>(</a:t>
            </a:r>
            <a:r>
              <a:rPr dirty="0" sz="1000" spc="45" b="0" i="1">
                <a:latin typeface="Bookman Old Style"/>
                <a:cs typeface="Bookman Old Style"/>
              </a:rPr>
              <a:t>x</a:t>
            </a:r>
            <a:r>
              <a:rPr dirty="0" baseline="-11904" sz="1050" spc="67" i="1">
                <a:latin typeface="Times New Roman"/>
                <a:cs typeface="Times New Roman"/>
              </a:rPr>
              <a:t>C</a:t>
            </a:r>
            <a:r>
              <a:rPr dirty="0" baseline="-11904" sz="1050" spc="-97" i="1">
                <a:latin typeface="Times New Roman"/>
                <a:cs typeface="Times New Roman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5" b="0" i="1">
                <a:latin typeface="Bookman Old Style"/>
                <a:cs typeface="Bookman Old Style"/>
              </a:rPr>
              <a:t>y</a:t>
            </a:r>
            <a:r>
              <a:rPr dirty="0" baseline="-11904" sz="1050" spc="-7" i="1">
                <a:latin typeface="Times New Roman"/>
                <a:cs typeface="Times New Roman"/>
              </a:rPr>
              <a:t>C</a:t>
            </a:r>
            <a:r>
              <a:rPr dirty="0" baseline="-11904" sz="1050" spc="-112" i="1">
                <a:latin typeface="Times New Roman"/>
                <a:cs typeface="Times New Roman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85">
                <a:latin typeface="Tahoma"/>
                <a:cs typeface="Tahom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given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69795" y="2206752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46578" y="2182363"/>
            <a:ext cx="40386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4325" algn="l"/>
              </a:tabLst>
            </a:pPr>
            <a:r>
              <a:rPr dirty="0" sz="700" spc="170" i="1">
                <a:latin typeface="Times New Roman"/>
                <a:cs typeface="Times New Roman"/>
              </a:rPr>
              <a:t>A</a:t>
            </a:r>
            <a:r>
              <a:rPr dirty="0" sz="700" spc="170" i="1">
                <a:latin typeface="Times New Roman"/>
                <a:cs typeface="Times New Roman"/>
              </a:rPr>
              <a:t>	</a:t>
            </a:r>
            <a:r>
              <a:rPr dirty="0" sz="700" spc="170" i="1">
                <a:latin typeface="Times New Roman"/>
                <a:cs typeface="Times New Roman"/>
              </a:rPr>
              <a:t>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04362" y="2182363"/>
            <a:ext cx="41275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3215" algn="l"/>
              </a:tabLst>
            </a:pPr>
            <a:r>
              <a:rPr dirty="0" sz="700" spc="170" i="1">
                <a:latin typeface="Times New Roman"/>
                <a:cs typeface="Times New Roman"/>
              </a:rPr>
              <a:t>A</a:t>
            </a:r>
            <a:r>
              <a:rPr dirty="0" sz="700" spc="170" i="1">
                <a:latin typeface="Times New Roman"/>
                <a:cs typeface="Times New Roman"/>
              </a:rPr>
              <a:t>	</a:t>
            </a:r>
            <a:r>
              <a:rPr dirty="0" sz="700" spc="170" i="1">
                <a:latin typeface="Times New Roman"/>
                <a:cs typeface="Times New Roman"/>
              </a:rPr>
              <a:t>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23107" y="2206752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99895" y="2182363"/>
            <a:ext cx="40449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sz="700" spc="170" i="1">
                <a:latin typeface="Times New Roman"/>
                <a:cs typeface="Times New Roman"/>
              </a:rPr>
              <a:t>B</a:t>
            </a:r>
            <a:r>
              <a:rPr dirty="0" sz="700" spc="170" i="1">
                <a:latin typeface="Times New Roman"/>
                <a:cs typeface="Times New Roman"/>
              </a:rPr>
              <a:t>	</a:t>
            </a:r>
            <a:r>
              <a:rPr dirty="0" sz="700" spc="100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60724" y="2182363"/>
            <a:ext cx="41402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660" algn="l"/>
              </a:tabLst>
            </a:pPr>
            <a:r>
              <a:rPr dirty="0" sz="700" spc="170" i="1">
                <a:latin typeface="Times New Roman"/>
                <a:cs typeface="Times New Roman"/>
              </a:rPr>
              <a:t>B</a:t>
            </a:r>
            <a:r>
              <a:rPr dirty="0" sz="700" spc="170" i="1">
                <a:latin typeface="Times New Roman"/>
                <a:cs typeface="Times New Roman"/>
              </a:rPr>
              <a:t>	</a:t>
            </a:r>
            <a:r>
              <a:rPr dirty="0" sz="700" spc="100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82515" y="2206752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59298" y="2182363"/>
            <a:ext cx="40513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</a:tabLst>
            </a:pPr>
            <a:r>
              <a:rPr dirty="0" sz="700" spc="100" i="1">
                <a:latin typeface="Times New Roman"/>
                <a:cs typeface="Times New Roman"/>
              </a:rPr>
              <a:t>C</a:t>
            </a:r>
            <a:r>
              <a:rPr dirty="0" sz="700" spc="100" i="1">
                <a:latin typeface="Times New Roman"/>
                <a:cs typeface="Times New Roman"/>
              </a:rPr>
              <a:t>	</a:t>
            </a:r>
            <a:r>
              <a:rPr dirty="0" sz="700" spc="170" i="1">
                <a:latin typeface="Times New Roman"/>
                <a:cs typeface="Times New Roman"/>
              </a:rPr>
              <a:t>A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69794" y="2113783"/>
            <a:ext cx="415417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65885" algn="l"/>
                <a:tab pos="2724785" algn="l"/>
                <a:tab pos="4090670" algn="l"/>
              </a:tabLst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1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1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48020" y="2206752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14035" y="2182363"/>
            <a:ext cx="106934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  <a:tab pos="832485" algn="l"/>
              </a:tabLst>
            </a:pPr>
            <a:r>
              <a:rPr dirty="0" sz="700" spc="100" i="1">
                <a:latin typeface="Times New Roman"/>
                <a:cs typeface="Times New Roman"/>
              </a:rPr>
              <a:t>C	</a:t>
            </a:r>
            <a:r>
              <a:rPr dirty="0" sz="700" spc="170" i="1">
                <a:latin typeface="Times New Roman"/>
                <a:cs typeface="Times New Roman"/>
              </a:rPr>
              <a:t>A	B</a:t>
            </a:r>
            <a:r>
              <a:rPr dirty="0" sz="700" spc="315" i="1">
                <a:latin typeface="Times New Roman"/>
                <a:cs typeface="Times New Roman"/>
              </a:rPr>
              <a:t> </a:t>
            </a:r>
            <a:r>
              <a:rPr dirty="0" sz="700" spc="100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96057" y="2125977"/>
            <a:ext cx="482536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by   </a:t>
            </a:r>
            <a:r>
              <a:rPr dirty="0" sz="1000" spc="-60">
                <a:latin typeface="Tahoma"/>
                <a:cs typeface="Tahoma"/>
              </a:rPr>
              <a:t>(</a:t>
            </a:r>
            <a:r>
              <a:rPr dirty="0" sz="1000" spc="-60" b="0" i="1">
                <a:latin typeface="Bookman Old Style"/>
                <a:cs typeface="Bookman Old Style"/>
              </a:rPr>
              <a:t>y  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14" b="0" i="1">
                <a:latin typeface="Bookman Old Style"/>
                <a:cs typeface="Bookman Old Style"/>
              </a:rPr>
              <a:t>y    </a:t>
            </a:r>
            <a:r>
              <a:rPr dirty="0" sz="1000" spc="5">
                <a:latin typeface="Tahoma"/>
                <a:cs typeface="Tahoma"/>
              </a:rPr>
              <a:t>)(</a:t>
            </a:r>
            <a:r>
              <a:rPr dirty="0" sz="1000" spc="5" b="0" i="1">
                <a:latin typeface="Bookman Old Style"/>
                <a:cs typeface="Bookman Old Style"/>
              </a:rPr>
              <a:t>x </a:t>
            </a:r>
            <a:r>
              <a:rPr dirty="0" sz="1000" spc="305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25" b="0" i="1">
                <a:latin typeface="Bookman Old Style"/>
                <a:cs typeface="Bookman Old Style"/>
              </a:rPr>
              <a:t>x  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45">
                <a:latin typeface="Tahoma"/>
                <a:cs typeface="Tahoma"/>
              </a:rPr>
              <a:t>+  </a:t>
            </a:r>
            <a:r>
              <a:rPr dirty="0" sz="1000" spc="-60">
                <a:latin typeface="Tahoma"/>
                <a:cs typeface="Tahoma"/>
              </a:rPr>
              <a:t>(</a:t>
            </a:r>
            <a:r>
              <a:rPr dirty="0" sz="1000" spc="-60" b="0" i="1">
                <a:latin typeface="Bookman Old Style"/>
                <a:cs typeface="Bookman Old Style"/>
              </a:rPr>
              <a:t>y  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14" b="0" i="1">
                <a:latin typeface="Bookman Old Style"/>
                <a:cs typeface="Bookman Old Style"/>
              </a:rPr>
              <a:t>y    </a:t>
            </a:r>
            <a:r>
              <a:rPr dirty="0" sz="1000" spc="5">
                <a:latin typeface="Tahoma"/>
                <a:cs typeface="Tahoma"/>
              </a:rPr>
              <a:t>)(</a:t>
            </a:r>
            <a:r>
              <a:rPr dirty="0" sz="1000" spc="5" b="0" i="1">
                <a:latin typeface="Bookman Old Style"/>
                <a:cs typeface="Bookman Old Style"/>
              </a:rPr>
              <a:t>x </a:t>
            </a:r>
            <a:r>
              <a:rPr dirty="0" sz="1000" spc="305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25" b="0" i="1">
                <a:latin typeface="Bookman Old Style"/>
                <a:cs typeface="Bookman Old Style"/>
              </a:rPr>
              <a:t>x  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45">
                <a:latin typeface="Tahoma"/>
                <a:cs typeface="Tahoma"/>
              </a:rPr>
              <a:t>+  </a:t>
            </a:r>
            <a:r>
              <a:rPr dirty="0" sz="1000" spc="-60">
                <a:latin typeface="Tahoma"/>
                <a:cs typeface="Tahoma"/>
              </a:rPr>
              <a:t>(</a:t>
            </a:r>
            <a:r>
              <a:rPr dirty="0" sz="1000" spc="-60" b="0" i="1">
                <a:latin typeface="Bookman Old Style"/>
                <a:cs typeface="Bookman Old Style"/>
              </a:rPr>
              <a:t>y  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14" b="0" i="1">
                <a:latin typeface="Bookman Old Style"/>
                <a:cs typeface="Bookman Old Style"/>
              </a:rPr>
              <a:t>y   </a:t>
            </a:r>
            <a:r>
              <a:rPr dirty="0" sz="1000" spc="5">
                <a:latin typeface="Tahoma"/>
                <a:cs typeface="Tahoma"/>
              </a:rPr>
              <a:t>)(</a:t>
            </a:r>
            <a:r>
              <a:rPr dirty="0" sz="1000" spc="5" b="0" i="1">
                <a:latin typeface="Bookman Old Style"/>
                <a:cs typeface="Bookman Old Style"/>
              </a:rPr>
              <a:t>x </a:t>
            </a:r>
            <a:r>
              <a:rPr dirty="0" sz="1000" spc="305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25" b="0" i="1">
                <a:latin typeface="Bookman Old Style"/>
                <a:cs typeface="Bookman Old Style"/>
              </a:rPr>
              <a:t>x  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45">
                <a:latin typeface="Tahoma"/>
                <a:cs typeface="Tahoma"/>
              </a:rPr>
              <a:t>=  </a:t>
            </a:r>
            <a:r>
              <a:rPr dirty="0" sz="1000" spc="10">
                <a:latin typeface="Tahoma"/>
                <a:cs typeface="Tahoma"/>
              </a:rPr>
              <a:t>(</a:t>
            </a:r>
            <a:r>
              <a:rPr dirty="0" sz="1000" spc="10" b="0" i="1">
                <a:latin typeface="Bookman Old Style"/>
                <a:cs typeface="Bookman Old Style"/>
              </a:rPr>
              <a:t>x  </a:t>
            </a:r>
            <a:r>
              <a:rPr dirty="0" sz="1000" spc="-114" b="0" i="1">
                <a:latin typeface="Bookman Old Style"/>
                <a:cs typeface="Bookman Old Style"/>
              </a:rPr>
              <a:t>y  </a:t>
            </a:r>
            <a:r>
              <a:rPr dirty="0" sz="1000" spc="-55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496060" y="2307335"/>
            <a:ext cx="430339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60" b="0" i="1">
                <a:latin typeface="Bookman Old Style"/>
                <a:cs typeface="Bookman Old Style"/>
              </a:rPr>
              <a:t>x</a:t>
            </a:r>
            <a:r>
              <a:rPr dirty="0" baseline="-11904" sz="1050" spc="89" i="1">
                <a:latin typeface="Times New Roman"/>
                <a:cs typeface="Times New Roman"/>
              </a:rPr>
              <a:t>C</a:t>
            </a:r>
            <a:r>
              <a:rPr dirty="0" baseline="-11904" sz="1050" spc="-112" i="1">
                <a:latin typeface="Times New Roman"/>
                <a:cs typeface="Times New Roman"/>
              </a:rPr>
              <a:t> </a:t>
            </a:r>
            <a:r>
              <a:rPr dirty="0" sz="1000" spc="30" b="0" i="1">
                <a:latin typeface="Bookman Old Style"/>
                <a:cs typeface="Bookman Old Style"/>
              </a:rPr>
              <a:t>y</a:t>
            </a:r>
            <a:r>
              <a:rPr dirty="0" baseline="-11904" sz="1050" spc="44" i="1">
                <a:latin typeface="Times New Roman"/>
                <a:cs typeface="Times New Roman"/>
              </a:rPr>
              <a:t>B</a:t>
            </a:r>
            <a:r>
              <a:rPr dirty="0" baseline="-11904" sz="1050" spc="202" i="1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60" b="0" i="1">
                <a:latin typeface="Bookman Old Style"/>
                <a:cs typeface="Bookman Old Style"/>
              </a:rPr>
              <a:t>x</a:t>
            </a:r>
            <a:r>
              <a:rPr dirty="0" baseline="-11904" sz="1050" spc="89" i="1">
                <a:latin typeface="Times New Roman"/>
                <a:cs typeface="Times New Roman"/>
              </a:rPr>
              <a:t>C</a:t>
            </a:r>
            <a:r>
              <a:rPr dirty="0" baseline="-11904" sz="1050" spc="-112" i="1">
                <a:latin typeface="Times New Roman"/>
                <a:cs typeface="Times New Roman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y</a:t>
            </a:r>
            <a:r>
              <a:rPr dirty="0" baseline="-11904" sz="1050" spc="37" i="1">
                <a:latin typeface="Times New Roman"/>
                <a:cs typeface="Times New Roman"/>
              </a:rPr>
              <a:t>A</a:t>
            </a:r>
            <a:r>
              <a:rPr dirty="0" baseline="-11904" sz="1050" spc="135" i="1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60" b="0" i="1">
                <a:latin typeface="Bookman Old Style"/>
                <a:cs typeface="Bookman Old Style"/>
              </a:rPr>
              <a:t>x</a:t>
            </a:r>
            <a:r>
              <a:rPr dirty="0" baseline="-11904" sz="1050" spc="89" i="1">
                <a:latin typeface="Times New Roman"/>
                <a:cs typeface="Times New Roman"/>
              </a:rPr>
              <a:t>A</a:t>
            </a:r>
            <a:r>
              <a:rPr dirty="0" sz="1000" spc="60" b="0" i="1">
                <a:latin typeface="Bookman Old Style"/>
                <a:cs typeface="Bookman Old Style"/>
              </a:rPr>
              <a:t>y</a:t>
            </a:r>
            <a:r>
              <a:rPr dirty="0" baseline="-11904" sz="1050" spc="89" i="1">
                <a:latin typeface="Times New Roman"/>
                <a:cs typeface="Times New Roman"/>
              </a:rPr>
              <a:t>C</a:t>
            </a:r>
            <a:r>
              <a:rPr dirty="0" baseline="-11904" sz="1050" spc="209" i="1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75" b="0" i="1">
                <a:latin typeface="Bookman Old Style"/>
                <a:cs typeface="Bookman Old Style"/>
              </a:rPr>
              <a:t>x</a:t>
            </a:r>
            <a:r>
              <a:rPr dirty="0" baseline="-11904" sz="1050" spc="112" i="1">
                <a:latin typeface="Times New Roman"/>
                <a:cs typeface="Times New Roman"/>
              </a:rPr>
              <a:t>A</a:t>
            </a:r>
            <a:r>
              <a:rPr dirty="0" sz="1000" spc="75" b="0" i="1">
                <a:latin typeface="Bookman Old Style"/>
                <a:cs typeface="Bookman Old Style"/>
              </a:rPr>
              <a:t>y</a:t>
            </a:r>
            <a:r>
              <a:rPr dirty="0" baseline="-11904" sz="1050" spc="112" i="1">
                <a:latin typeface="Times New Roman"/>
                <a:cs typeface="Times New Roman"/>
              </a:rPr>
              <a:t>B</a:t>
            </a:r>
            <a:r>
              <a:rPr dirty="0" baseline="-11904" sz="1050" spc="202" i="1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95" b="0" i="1">
                <a:latin typeface="Bookman Old Style"/>
                <a:cs typeface="Bookman Old Style"/>
              </a:rPr>
              <a:t>x</a:t>
            </a:r>
            <a:r>
              <a:rPr dirty="0" baseline="-11904" sz="1050" spc="142" i="1">
                <a:latin typeface="Times New Roman"/>
                <a:cs typeface="Times New Roman"/>
              </a:rPr>
              <a:t>B</a:t>
            </a:r>
            <a:r>
              <a:rPr dirty="0" baseline="-11904" sz="1050" spc="-142" i="1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y</a:t>
            </a:r>
            <a:r>
              <a:rPr dirty="0" baseline="-11904" sz="1050" spc="52" i="1">
                <a:latin typeface="Times New Roman"/>
                <a:cs typeface="Times New Roman"/>
              </a:rPr>
              <a:t>A</a:t>
            </a:r>
            <a:r>
              <a:rPr dirty="0" sz="1000" spc="35">
                <a:latin typeface="Tahoma"/>
                <a:cs typeface="Tahoma"/>
              </a:rPr>
              <a:t>)</a:t>
            </a:r>
            <a:r>
              <a:rPr dirty="0" sz="1000" spc="-65">
                <a:latin typeface="Tahoma"/>
                <a:cs typeface="Tahom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which can </a:t>
            </a:r>
            <a:r>
              <a:rPr dirty="0" sz="1000">
                <a:latin typeface="Times New Roman"/>
                <a:cs typeface="Times New Roman"/>
              </a:rPr>
              <a:t>be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expressed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as a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determinant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408679" y="2686812"/>
            <a:ext cx="8890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421227" y="2865780"/>
            <a:ext cx="64008" cy="60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507740" y="2476502"/>
            <a:ext cx="2540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28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507740" y="2627379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07740" y="2855979"/>
            <a:ext cx="2540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28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15942" y="2595376"/>
            <a:ext cx="9779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b="0" i="1">
                <a:latin typeface="Bookman Old Style"/>
                <a:cs typeface="Bookman Old Style"/>
              </a:rPr>
              <a:t>x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687573" y="2651762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0" i="1">
                <a:latin typeface="Times New Roman"/>
                <a:cs typeface="Times New Roman"/>
              </a:rPr>
              <a:t>A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00933" y="2595376"/>
            <a:ext cx="363220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6385" algn="l"/>
              </a:tabLst>
            </a:pPr>
            <a:r>
              <a:rPr dirty="0" sz="1000" spc="-114" b="0" i="1">
                <a:latin typeface="Bookman Old Style"/>
                <a:cs typeface="Bookman Old Style"/>
              </a:rPr>
              <a:t>y</a:t>
            </a:r>
            <a:r>
              <a:rPr dirty="0" baseline="-11904" sz="1050" spc="254" i="1">
                <a:latin typeface="Times New Roman"/>
                <a:cs typeface="Times New Roman"/>
              </a:rPr>
              <a:t>A</a:t>
            </a:r>
            <a:r>
              <a:rPr dirty="0" baseline="-11904" sz="1050" spc="254" i="1">
                <a:latin typeface="Times New Roman"/>
                <a:cs typeface="Times New Roman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408679" y="2778256"/>
            <a:ext cx="302260" cy="515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605"/>
              </a:lnSpc>
              <a:tabLst>
                <a:tab pos="216535" algn="l"/>
              </a:tabLst>
            </a:pPr>
            <a:r>
              <a:rPr dirty="0" baseline="-36111" sz="1500" spc="-75">
                <a:latin typeface="Tahoma"/>
                <a:cs typeface="Tahoma"/>
              </a:rPr>
              <a:t>2</a:t>
            </a:r>
            <a:r>
              <a:rPr dirty="0" baseline="-36111" sz="1500" spc="-75">
                <a:latin typeface="Tahoma"/>
                <a:cs typeface="Tahoma"/>
              </a:rPr>
              <a:t>	</a:t>
            </a:r>
            <a:r>
              <a:rPr dirty="0" sz="1000" spc="25" b="0" i="1">
                <a:latin typeface="Bookman Old Style"/>
                <a:cs typeface="Bookman Old Style"/>
              </a:rPr>
              <a:t>x</a:t>
            </a:r>
            <a:endParaRPr sz="1000">
              <a:latin typeface="Bookman Old Style"/>
              <a:cs typeface="Bookman Old Style"/>
            </a:endParaRPr>
          </a:p>
          <a:p>
            <a:pPr algn="ctr" marR="28575">
              <a:lnSpc>
                <a:spcPts val="605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684522" y="2834642"/>
            <a:ext cx="1022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0" i="1">
                <a:latin typeface="Times New Roman"/>
                <a:cs typeface="Times New Roman"/>
              </a:rPr>
              <a:t>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961893" y="2834642"/>
            <a:ext cx="1022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0" i="1">
                <a:latin typeface="Times New Roman"/>
                <a:cs typeface="Times New Roman"/>
              </a:rPr>
              <a:t>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686044" y="3015999"/>
            <a:ext cx="984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00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614418" y="2959608"/>
            <a:ext cx="445770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7180" algn="l"/>
              </a:tabLst>
            </a:pPr>
            <a:r>
              <a:rPr dirty="0" sz="1000" spc="25" b="0" i="1">
                <a:latin typeface="Bookman Old Style"/>
                <a:cs typeface="Bookman Old Style"/>
              </a:rPr>
              <a:t>x</a:t>
            </a:r>
            <a:r>
              <a:rPr dirty="0" sz="1000" spc="25" b="0" i="1">
                <a:latin typeface="Bookman Old Style"/>
                <a:cs typeface="Bookman Old Style"/>
              </a:rPr>
              <a:t>	</a:t>
            </a:r>
            <a:r>
              <a:rPr dirty="0" sz="1000" spc="-114" b="0" i="1">
                <a:latin typeface="Bookman Old Style"/>
                <a:cs typeface="Bookman Old Style"/>
              </a:rPr>
              <a:t>y</a:t>
            </a:r>
            <a:r>
              <a:rPr dirty="0" baseline="-11904" sz="1050" spc="150" i="1">
                <a:latin typeface="Times New Roman"/>
                <a:cs typeface="Times New Roman"/>
              </a:rPr>
              <a:t>C</a:t>
            </a:r>
            <a:endParaRPr baseline="-11904" sz="10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175252" y="2959608"/>
            <a:ext cx="8890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301742" y="2476503"/>
            <a:ext cx="2540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28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301742" y="2627379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899405" y="2778256"/>
            <a:ext cx="469900" cy="515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605"/>
              </a:lnSpc>
              <a:tabLst>
                <a:tab pos="288290" algn="l"/>
              </a:tabLst>
            </a:pPr>
            <a:r>
              <a:rPr dirty="0" sz="1000" spc="-114" b="0" i="1">
                <a:latin typeface="Bookman Old Style"/>
                <a:cs typeface="Bookman Old Style"/>
              </a:rPr>
              <a:t>y	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algn="r" marR="5080">
              <a:lnSpc>
                <a:spcPts val="605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301742" y="2855979"/>
            <a:ext cx="2540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28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507740" y="2930656"/>
            <a:ext cx="861694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06450" algn="l"/>
              </a:tabLst>
            </a:pP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364225" y="2773682"/>
            <a:ext cx="6096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496056" y="3229360"/>
            <a:ext cx="482536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This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only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algebraic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area.</a:t>
            </a:r>
            <a:r>
              <a:rPr dirty="0" sz="1000" spc="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If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ordering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vertices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triangle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ABC</a:t>
            </a:r>
            <a:r>
              <a:rPr dirty="0" sz="1000" spc="1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changed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496054" y="3383283"/>
            <a:ext cx="482663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dirty="0" sz="1000" spc="40" b="0" i="1">
                <a:latin typeface="Bookman Old Style"/>
                <a:cs typeface="Bookman Old Style"/>
              </a:rPr>
              <a:t>ACB</a:t>
            </a:r>
            <a:r>
              <a:rPr dirty="0" sz="1000" spc="4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then the </a:t>
            </a:r>
            <a:r>
              <a:rPr dirty="0" sz="1000" spc="-10">
                <a:latin typeface="Times New Roman"/>
                <a:cs typeface="Times New Roman"/>
              </a:rPr>
              <a:t>value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this area </a:t>
            </a:r>
            <a:r>
              <a:rPr dirty="0" sz="1000">
                <a:latin typeface="Times New Roman"/>
                <a:cs typeface="Times New Roman"/>
              </a:rPr>
              <a:t>changes by </a:t>
            </a:r>
            <a:r>
              <a:rPr dirty="0" sz="1000" spc="-5">
                <a:latin typeface="Times New Roman"/>
                <a:cs typeface="Times New Roman"/>
              </a:rPr>
              <a:t>a sign. </a:t>
            </a:r>
            <a:r>
              <a:rPr dirty="0" sz="1000">
                <a:latin typeface="Times New Roman"/>
                <a:cs typeface="Times New Roman"/>
              </a:rPr>
              <a:t>Thus </a:t>
            </a:r>
            <a:r>
              <a:rPr dirty="0" sz="1000" spc="35">
                <a:latin typeface="Tahoma"/>
                <a:cs typeface="Tahoma"/>
              </a:rPr>
              <a:t>(</a:t>
            </a:r>
            <a:r>
              <a:rPr dirty="0" sz="1000" spc="35" b="0" i="1">
                <a:latin typeface="Bookman Old Style"/>
                <a:cs typeface="Bookman Old Style"/>
              </a:rPr>
              <a:t>ABC</a:t>
            </a:r>
            <a:r>
              <a:rPr dirty="0" sz="1000" spc="35">
                <a:latin typeface="Tahoma"/>
                <a:cs typeface="Tahoma"/>
              </a:rPr>
              <a:t>) </a:t>
            </a:r>
            <a:r>
              <a:rPr dirty="0" sz="1000" spc="-5">
                <a:latin typeface="Times New Roman"/>
                <a:cs typeface="Times New Roman"/>
              </a:rPr>
              <a:t>is the absolute </a:t>
            </a:r>
            <a:r>
              <a:rPr dirty="0" sz="1000" spc="-10">
                <a:latin typeface="Times New Roman"/>
                <a:cs typeface="Times New Roman"/>
              </a:rPr>
              <a:t>value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this  determinant.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dirty="0" sz="1000" spc="-5">
                <a:latin typeface="Times New Roman"/>
                <a:cs typeface="Times New Roman"/>
              </a:rPr>
              <a:t>The determinant can also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expressed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116427" y="4377588"/>
            <a:ext cx="64007" cy="60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3103874" y="4200145"/>
            <a:ext cx="167005" cy="4546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65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algn="r" marR="5080">
              <a:lnSpc>
                <a:spcPts val="365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202939" y="4216905"/>
            <a:ext cx="2540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28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103879" y="4372355"/>
            <a:ext cx="167005" cy="509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8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  <a:p>
            <a:pPr algn="r" marR="5080">
              <a:lnSpc>
                <a:spcPts val="58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512314" y="4108702"/>
            <a:ext cx="67246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6265" algn="l"/>
              </a:tabLst>
            </a:pP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309619" y="4472939"/>
            <a:ext cx="985519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08330" algn="l"/>
              </a:tabLst>
            </a:pPr>
            <a:r>
              <a:rPr dirty="0" sz="1000" spc="25" b="0" i="1">
                <a:latin typeface="Bookman Old Style"/>
                <a:cs typeface="Bookman Old Style"/>
              </a:rPr>
              <a:t>x </a:t>
            </a:r>
            <a:r>
              <a:rPr dirty="0" sz="1000" spc="275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x	</a:t>
            </a:r>
            <a:r>
              <a:rPr dirty="0" sz="1000" spc="-114" b="0" i="1">
                <a:latin typeface="Bookman Old Style"/>
                <a:cs typeface="Bookman Old Style"/>
              </a:rPr>
              <a:t>y   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35">
                <a:latin typeface="Lucida Sans Unicode"/>
                <a:cs typeface="Lucida Sans Unicode"/>
              </a:rPr>
              <a:t> </a:t>
            </a:r>
            <a:r>
              <a:rPr dirty="0" sz="1000" spc="-114" b="0" i="1">
                <a:latin typeface="Bookman Old Style"/>
                <a:cs typeface="Bookman Old Style"/>
              </a:rPr>
              <a:t>y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381245" y="4529325"/>
            <a:ext cx="98996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4485" algn="l"/>
                <a:tab pos="598805" algn="l"/>
                <a:tab pos="901065" algn="l"/>
              </a:tabLst>
            </a:pPr>
            <a:r>
              <a:rPr dirty="0" sz="700" spc="100" i="1">
                <a:latin typeface="Times New Roman"/>
                <a:cs typeface="Times New Roman"/>
              </a:rPr>
              <a:t>C</a:t>
            </a:r>
            <a:r>
              <a:rPr dirty="0" sz="700" spc="100" i="1">
                <a:latin typeface="Times New Roman"/>
                <a:cs typeface="Times New Roman"/>
              </a:rPr>
              <a:t>	</a:t>
            </a:r>
            <a:r>
              <a:rPr dirty="0" sz="700" spc="170" i="1">
                <a:latin typeface="Times New Roman"/>
                <a:cs typeface="Times New Roman"/>
              </a:rPr>
              <a:t>A</a:t>
            </a:r>
            <a:r>
              <a:rPr dirty="0" sz="700" spc="170" i="1">
                <a:latin typeface="Times New Roman"/>
                <a:cs typeface="Times New Roman"/>
              </a:rPr>
              <a:t>	</a:t>
            </a:r>
            <a:r>
              <a:rPr dirty="0" sz="700" spc="100" i="1">
                <a:latin typeface="Times New Roman"/>
                <a:cs typeface="Times New Roman"/>
              </a:rPr>
              <a:t>C</a:t>
            </a:r>
            <a:r>
              <a:rPr dirty="0" sz="700" spc="100" i="1">
                <a:latin typeface="Times New Roman"/>
                <a:cs typeface="Times New Roman"/>
              </a:rPr>
              <a:t>	</a:t>
            </a:r>
            <a:r>
              <a:rPr dirty="0" sz="700" spc="170" i="1">
                <a:latin typeface="Times New Roman"/>
                <a:cs typeface="Times New Roman"/>
              </a:rPr>
              <a:t>A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309620" y="4108702"/>
            <a:ext cx="1257935" cy="535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225"/>
              </a:spcBef>
              <a:tabLst>
                <a:tab pos="593725" algn="l"/>
                <a:tab pos="1168400" algn="l"/>
              </a:tabLst>
            </a:pPr>
            <a:r>
              <a:rPr dirty="0" sz="1000" spc="20" b="0" i="1">
                <a:latin typeface="Bookman Old Style"/>
                <a:cs typeface="Bookman Old Style"/>
              </a:rPr>
              <a:t>x</a:t>
            </a:r>
            <a:r>
              <a:rPr dirty="0" baseline="-11904" sz="1050" spc="254" i="1">
                <a:latin typeface="Times New Roman"/>
                <a:cs typeface="Times New Roman"/>
              </a:rPr>
              <a:t>B</a:t>
            </a:r>
            <a:r>
              <a:rPr dirty="0" baseline="-11904" sz="1050" i="1">
                <a:latin typeface="Times New Roman"/>
                <a:cs typeface="Times New Roman"/>
              </a:rPr>
              <a:t> </a:t>
            </a:r>
            <a:r>
              <a:rPr dirty="0" baseline="-11904" sz="1050" spc="-60" i="1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x</a:t>
            </a:r>
            <a:r>
              <a:rPr dirty="0" baseline="-11904" sz="1050" spc="254" i="1">
                <a:latin typeface="Times New Roman"/>
                <a:cs typeface="Times New Roman"/>
              </a:rPr>
              <a:t>A</a:t>
            </a:r>
            <a:r>
              <a:rPr dirty="0" baseline="-11904" sz="1050" i="1">
                <a:latin typeface="Times New Roman"/>
                <a:cs typeface="Times New Roman"/>
              </a:rPr>
              <a:t>	</a:t>
            </a:r>
            <a:r>
              <a:rPr dirty="0" sz="1000" spc="-114" b="0" i="1">
                <a:latin typeface="Bookman Old Style"/>
                <a:cs typeface="Bookman Old Style"/>
              </a:rPr>
              <a:t>y</a:t>
            </a:r>
            <a:r>
              <a:rPr dirty="0" baseline="-11904" sz="1050" spc="254" i="1">
                <a:latin typeface="Times New Roman"/>
                <a:cs typeface="Times New Roman"/>
              </a:rPr>
              <a:t>B</a:t>
            </a:r>
            <a:r>
              <a:rPr dirty="0" baseline="-11904" sz="1050" i="1">
                <a:latin typeface="Times New Roman"/>
                <a:cs typeface="Times New Roman"/>
              </a:rPr>
              <a:t> </a:t>
            </a:r>
            <a:r>
              <a:rPr dirty="0" baseline="-11904" sz="1050" spc="-82" i="1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114" b="0" i="1">
                <a:latin typeface="Bookman Old Style"/>
                <a:cs typeface="Bookman Old Style"/>
              </a:rPr>
              <a:t>y</a:t>
            </a:r>
            <a:r>
              <a:rPr dirty="0" baseline="-11904" sz="1050" spc="254" i="1">
                <a:latin typeface="Times New Roman"/>
                <a:cs typeface="Times New Roman"/>
              </a:rPr>
              <a:t>A</a:t>
            </a:r>
            <a:r>
              <a:rPr dirty="0" baseline="-11904" sz="1050" i="1">
                <a:latin typeface="Times New Roman"/>
                <a:cs typeface="Times New Roman"/>
              </a:rPr>
              <a:t>	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240"/>
              </a:spcBef>
            </a:pP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605019" y="4140705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605019" y="4216905"/>
            <a:ext cx="2540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28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605019" y="4367782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202939" y="4443982"/>
            <a:ext cx="147002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14145" algn="l"/>
              </a:tabLst>
            </a:pP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669025" y="4285484"/>
            <a:ext cx="6096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5" b="0" i="1">
                <a:latin typeface="Bookman Old Style"/>
                <a:cs typeface="Bookman Old Style"/>
              </a:rPr>
              <a:t>,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181857" y="4751833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181860" y="4844796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496057" y="4762499"/>
            <a:ext cx="82740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which is just  </a:t>
            </a:r>
            <a:r>
              <a:rPr dirty="0" sz="1000" spc="75">
                <a:latin typeface="Times New Roman"/>
                <a:cs typeface="Times New Roman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297683" y="4762498"/>
            <a:ext cx="85280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Times New Roman"/>
                <a:cs typeface="Times New Roman"/>
              </a:rPr>
              <a:t>AB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×</a:t>
            </a:r>
            <a:r>
              <a:rPr dirty="0" sz="1000" spc="-114">
                <a:latin typeface="Lucida Sans Unicode"/>
                <a:cs typeface="Lucida Sans Unicode"/>
              </a:rPr>
              <a:t> </a:t>
            </a:r>
            <a:r>
              <a:rPr dirty="0" sz="1000" spc="90">
                <a:latin typeface="Times New Roman"/>
                <a:cs typeface="Times New Roman"/>
              </a:rPr>
              <a:t>AC</a:t>
            </a:r>
            <a:r>
              <a:rPr dirty="0" sz="1000" spc="90">
                <a:latin typeface="Tahoma"/>
                <a:cs typeface="Tahoma"/>
              </a:rPr>
              <a:t>)</a:t>
            </a:r>
            <a:r>
              <a:rPr dirty="0" sz="1000" spc="-110">
                <a:latin typeface="Tahoma"/>
                <a:cs typeface="Tahoma"/>
              </a:rPr>
              <a:t>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125">
                <a:latin typeface="Lucida Sans Unicode"/>
                <a:cs typeface="Lucida Sans Unicode"/>
              </a:rPr>
              <a:t> </a:t>
            </a:r>
            <a:r>
              <a:rPr dirty="0" sz="1000" spc="45">
                <a:latin typeface="Times New Roman"/>
                <a:cs typeface="Times New Roman"/>
              </a:rPr>
              <a:t>k.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310134" y="5085584"/>
            <a:ext cx="5012690" cy="660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98120" indent="-186055">
              <a:lnSpc>
                <a:spcPct val="100000"/>
              </a:lnSpc>
            </a:pPr>
            <a:r>
              <a:rPr dirty="0" sz="1000" b="1">
                <a:latin typeface="Times New Roman"/>
                <a:cs typeface="Times New Roman"/>
              </a:rPr>
              <a:t>5.   </a:t>
            </a:r>
            <a:r>
              <a:rPr dirty="0" sz="1000" spc="-20" b="1">
                <a:latin typeface="Times New Roman"/>
                <a:cs typeface="Times New Roman"/>
              </a:rPr>
              <a:t>Tangent </a:t>
            </a:r>
            <a:r>
              <a:rPr dirty="0" sz="1000" spc="-5" b="1">
                <a:latin typeface="Times New Roman"/>
                <a:cs typeface="Times New Roman"/>
              </a:rPr>
              <a:t>to a circle</a:t>
            </a:r>
            <a:r>
              <a:rPr dirty="0" sz="1000" spc="-5">
                <a:latin typeface="Times New Roman"/>
                <a:cs typeface="Times New Roman"/>
              </a:rPr>
              <a:t>. Let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the circle with equation </a:t>
            </a:r>
            <a:r>
              <a:rPr dirty="0" sz="1000" spc="35" b="0" i="1">
                <a:latin typeface="Bookman Old Style"/>
                <a:cs typeface="Bookman Old Style"/>
              </a:rPr>
              <a:t>x</a:t>
            </a:r>
            <a:r>
              <a:rPr dirty="0" baseline="27777" sz="1050" spc="52">
                <a:latin typeface="Times New Roman"/>
                <a:cs typeface="Times New Roman"/>
              </a:rPr>
              <a:t>2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5" b="0" i="1">
                <a:latin typeface="Bookman Old Style"/>
                <a:cs typeface="Bookman Old Style"/>
              </a:rPr>
              <a:t>y</a:t>
            </a:r>
            <a:r>
              <a:rPr dirty="0" baseline="27777" sz="1050" spc="-22">
                <a:latin typeface="Times New Roman"/>
                <a:cs typeface="Times New Roman"/>
              </a:rPr>
              <a:t>2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80">
                <a:latin typeface="Tahoma"/>
                <a:cs typeface="Tahoma"/>
              </a:rPr>
              <a:t>2</a:t>
            </a:r>
            <a:r>
              <a:rPr dirty="0" sz="1000" spc="80" b="0" i="1">
                <a:latin typeface="Bookman Old Style"/>
                <a:cs typeface="Bookman Old Style"/>
              </a:rPr>
              <a:t>fx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70">
                <a:latin typeface="Tahoma"/>
                <a:cs typeface="Tahoma"/>
              </a:rPr>
              <a:t>2</a:t>
            </a:r>
            <a:r>
              <a:rPr dirty="0" sz="1000" spc="-70" b="0" i="1">
                <a:latin typeface="Bookman Old Style"/>
                <a:cs typeface="Bookman Old Style"/>
              </a:rPr>
              <a:t>gy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50" b="0" i="1">
                <a:latin typeface="Bookman Old Style"/>
                <a:cs typeface="Bookman Old Style"/>
              </a:rPr>
              <a:t>h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0  </a:t>
            </a:r>
            <a:r>
              <a:rPr dirty="0" sz="1000" spc="110">
                <a:latin typeface="Tahoma"/>
                <a:cs typeface="Tahom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  <a:p>
            <a:pPr algn="ctr" marL="153670">
              <a:lnSpc>
                <a:spcPct val="100000"/>
              </a:lnSpc>
              <a:spcBef>
                <a:spcPts val="225"/>
              </a:spcBef>
            </a:pP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25">
                <a:latin typeface="Tahoma"/>
                <a:cs typeface="Tahoma"/>
              </a:rPr>
              <a:t>(</a:t>
            </a:r>
            <a:r>
              <a:rPr dirty="0" sz="1000" spc="25" b="0" i="1">
                <a:latin typeface="Bookman Old Style"/>
                <a:cs typeface="Bookman Old Style"/>
              </a:rPr>
              <a:t>x</a:t>
            </a:r>
            <a:r>
              <a:rPr dirty="0" baseline="-11904" sz="1050" spc="37">
                <a:latin typeface="Times New Roman"/>
                <a:cs typeface="Times New Roman"/>
              </a:rPr>
              <a:t>0</a:t>
            </a:r>
            <a:r>
              <a:rPr dirty="0" sz="1000" spc="25" b="0" i="1">
                <a:latin typeface="Bookman Old Style"/>
                <a:cs typeface="Bookman Old Style"/>
              </a:rPr>
              <a:t>, </a:t>
            </a:r>
            <a:r>
              <a:rPr dirty="0" sz="1000" spc="-10" b="0" i="1">
                <a:latin typeface="Bookman Old Style"/>
                <a:cs typeface="Bookman Old Style"/>
              </a:rPr>
              <a:t>y</a:t>
            </a:r>
            <a:r>
              <a:rPr dirty="0" baseline="-11904" sz="1050" spc="-15">
                <a:latin typeface="Times New Roman"/>
                <a:cs typeface="Times New Roman"/>
              </a:rPr>
              <a:t>0</a:t>
            </a:r>
            <a:r>
              <a:rPr dirty="0" sz="1000" spc="-10">
                <a:latin typeface="Tahoma"/>
                <a:cs typeface="Tahoma"/>
              </a:rPr>
              <a:t>)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a </a:t>
            </a:r>
            <a:r>
              <a:rPr dirty="0" sz="1000">
                <a:latin typeface="Times New Roman"/>
                <a:cs typeface="Times New Roman"/>
              </a:rPr>
              <a:t>point on </a:t>
            </a:r>
            <a:r>
              <a:rPr dirty="0" sz="1000" spc="25" b="0" i="1">
                <a:latin typeface="Bookman Old Style"/>
                <a:cs typeface="Bookman Old Style"/>
              </a:rPr>
              <a:t>C</a:t>
            </a:r>
            <a:r>
              <a:rPr dirty="0" sz="1000" spc="2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The equation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tangent line to the circle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 spc="-10">
                <a:latin typeface="Times New Roman"/>
                <a:cs typeface="Times New Roman"/>
              </a:rPr>
              <a:t>given</a:t>
            </a:r>
            <a:r>
              <a:rPr dirty="0" sz="1000" spc="-1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algn="ctr" marL="186055">
              <a:lnSpc>
                <a:spcPct val="100000"/>
              </a:lnSpc>
            </a:pPr>
            <a:r>
              <a:rPr dirty="0" sz="1000" spc="45" b="0" i="1">
                <a:latin typeface="Bookman Old Style"/>
                <a:cs typeface="Bookman Old Style"/>
              </a:rPr>
              <a:t>x</a:t>
            </a:r>
            <a:r>
              <a:rPr dirty="0" baseline="-11904" sz="1050" spc="67">
                <a:latin typeface="Times New Roman"/>
                <a:cs typeface="Times New Roman"/>
              </a:rPr>
              <a:t>0</a:t>
            </a:r>
            <a:r>
              <a:rPr dirty="0" sz="1000" spc="45" b="0" i="1">
                <a:latin typeface="Bookman Old Style"/>
                <a:cs typeface="Bookman Old Style"/>
              </a:rPr>
              <a:t>x</a:t>
            </a:r>
            <a:r>
              <a:rPr dirty="0" sz="1000" spc="-8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45" b="0" i="1">
                <a:latin typeface="Bookman Old Style"/>
                <a:cs typeface="Bookman Old Style"/>
              </a:rPr>
              <a:t>y</a:t>
            </a:r>
            <a:r>
              <a:rPr dirty="0" baseline="-11904" sz="1050" spc="-67">
                <a:latin typeface="Times New Roman"/>
                <a:cs typeface="Times New Roman"/>
              </a:rPr>
              <a:t>0</a:t>
            </a:r>
            <a:r>
              <a:rPr dirty="0" sz="1000" spc="-45" b="0" i="1">
                <a:latin typeface="Bookman Old Style"/>
                <a:cs typeface="Bookman Old Style"/>
              </a:rPr>
              <a:t>y</a:t>
            </a:r>
            <a:r>
              <a:rPr dirty="0" sz="1000" spc="-5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145" b="0" i="1">
                <a:latin typeface="Bookman Old Style"/>
                <a:cs typeface="Bookman Old Style"/>
              </a:rPr>
              <a:t>f</a:t>
            </a:r>
            <a:r>
              <a:rPr dirty="0" sz="1000" spc="-195" b="0" i="1">
                <a:latin typeface="Bookman Old Style"/>
                <a:cs typeface="Bookman Old Style"/>
              </a:rPr>
              <a:t> </a:t>
            </a:r>
            <a:r>
              <a:rPr dirty="0" sz="1000" spc="10">
                <a:latin typeface="Tahoma"/>
                <a:cs typeface="Tahoma"/>
              </a:rPr>
              <a:t>(</a:t>
            </a:r>
            <a:r>
              <a:rPr dirty="0" sz="1000" spc="10" b="0" i="1">
                <a:latin typeface="Bookman Old Style"/>
                <a:cs typeface="Bookman Old Style"/>
              </a:rPr>
              <a:t>x</a:t>
            </a:r>
            <a:r>
              <a:rPr dirty="0" sz="1000" spc="-8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x</a:t>
            </a:r>
            <a:r>
              <a:rPr dirty="0" baseline="-11904" sz="1050" spc="60">
                <a:latin typeface="Times New Roman"/>
                <a:cs typeface="Times New Roman"/>
              </a:rPr>
              <a:t>0</a:t>
            </a:r>
            <a:r>
              <a:rPr dirty="0" sz="1000" spc="40">
                <a:latin typeface="Tahoma"/>
                <a:cs typeface="Tahoma"/>
              </a:rPr>
              <a:t>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55" b="0" i="1">
                <a:latin typeface="Bookman Old Style"/>
                <a:cs typeface="Bookman Old Style"/>
              </a:rPr>
              <a:t>g</a:t>
            </a:r>
            <a:r>
              <a:rPr dirty="0" sz="1000" spc="-55">
                <a:latin typeface="Tahoma"/>
                <a:cs typeface="Tahoma"/>
              </a:rPr>
              <a:t>(</a:t>
            </a:r>
            <a:r>
              <a:rPr dirty="0" sz="1000" spc="-55" b="0" i="1">
                <a:latin typeface="Bookman Old Style"/>
                <a:cs typeface="Bookman Old Style"/>
              </a:rPr>
              <a:t>y</a:t>
            </a:r>
            <a:r>
              <a:rPr dirty="0" sz="1000" spc="-5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y</a:t>
            </a:r>
            <a:r>
              <a:rPr dirty="0" baseline="-11904" sz="1050" spc="-15">
                <a:latin typeface="Times New Roman"/>
                <a:cs typeface="Times New Roman"/>
              </a:rPr>
              <a:t>0</a:t>
            </a:r>
            <a:r>
              <a:rPr dirty="0" sz="1000" spc="-10">
                <a:latin typeface="Tahoma"/>
                <a:cs typeface="Tahoma"/>
              </a:rPr>
              <a:t>)</a:t>
            </a:r>
            <a:r>
              <a:rPr dirty="0" sz="1000" spc="-105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50" b="0" i="1">
                <a:latin typeface="Bookman Old Style"/>
                <a:cs typeface="Bookman Old Style"/>
              </a:rPr>
              <a:t>h</a:t>
            </a:r>
            <a:r>
              <a:rPr dirty="0" sz="1000" spc="-3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0</a:t>
            </a:r>
            <a:r>
              <a:rPr dirty="0" sz="1000" spc="-3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496062" y="5911594"/>
            <a:ext cx="482663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Proof</a:t>
            </a:r>
            <a:r>
              <a:rPr dirty="0" sz="1000" spc="-5">
                <a:latin typeface="Times New Roman"/>
                <a:cs typeface="Times New Roman"/>
              </a:rPr>
              <a:t>. The center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circle is </a:t>
            </a:r>
            <a:r>
              <a:rPr dirty="0" sz="1000" spc="35">
                <a:latin typeface="Tahoma"/>
                <a:cs typeface="Tahoma"/>
              </a:rPr>
              <a:t>(</a:t>
            </a:r>
            <a:r>
              <a:rPr dirty="0" sz="1000" spc="35">
                <a:latin typeface="Lucida Sans Unicode"/>
                <a:cs typeface="Lucida Sans Unicode"/>
              </a:rPr>
              <a:t>−</a:t>
            </a:r>
            <a:r>
              <a:rPr dirty="0" sz="1000" spc="35" b="0" i="1">
                <a:latin typeface="Bookman Old Style"/>
                <a:cs typeface="Bookman Old Style"/>
              </a:rPr>
              <a:t>f, 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0" b="0" i="1">
                <a:latin typeface="Bookman Old Style"/>
                <a:cs typeface="Bookman Old Style"/>
              </a:rPr>
              <a:t>g</a:t>
            </a:r>
            <a:r>
              <a:rPr dirty="0" sz="1000" spc="-20">
                <a:latin typeface="Tahoma"/>
                <a:cs typeface="Tahoma"/>
              </a:rPr>
              <a:t>)</a:t>
            </a:r>
            <a:r>
              <a:rPr dirty="0" sz="1000" spc="-20">
                <a:latin typeface="Times New Roman"/>
                <a:cs typeface="Times New Roman"/>
              </a:rPr>
              <a:t>.  </a:t>
            </a:r>
            <a:r>
              <a:rPr dirty="0" sz="1000">
                <a:latin typeface="Times New Roman"/>
                <a:cs typeface="Times New Roman"/>
              </a:rPr>
              <a:t>Thus </a:t>
            </a:r>
            <a:r>
              <a:rPr dirty="0" sz="1000" spc="-5">
                <a:latin typeface="Times New Roman"/>
                <a:cs typeface="Times New Roman"/>
              </a:rPr>
              <a:t>if </a:t>
            </a:r>
            <a:r>
              <a:rPr dirty="0" sz="1000" spc="-5">
                <a:latin typeface="Tahoma"/>
                <a:cs typeface="Tahoma"/>
              </a:rPr>
              <a:t>(</a:t>
            </a:r>
            <a:r>
              <a:rPr dirty="0" sz="1000" spc="-5" b="0" i="1">
                <a:latin typeface="Bookman Old Style"/>
                <a:cs typeface="Bookman Old Style"/>
              </a:rPr>
              <a:t>x, </a:t>
            </a:r>
            <a:r>
              <a:rPr dirty="0" sz="1000" spc="-40" b="0" i="1">
                <a:latin typeface="Bookman Old Style"/>
                <a:cs typeface="Bookman Old Style"/>
              </a:rPr>
              <a:t>y</a:t>
            </a:r>
            <a:r>
              <a:rPr dirty="0" sz="1000" spc="-40">
                <a:latin typeface="Tahoma"/>
                <a:cs typeface="Tahoma"/>
              </a:rPr>
              <a:t>) </a:t>
            </a:r>
            <a:r>
              <a:rPr dirty="0" sz="1000" spc="-5">
                <a:latin typeface="Times New Roman"/>
                <a:cs typeface="Times New Roman"/>
              </a:rPr>
              <a:t>is a </a:t>
            </a:r>
            <a:r>
              <a:rPr dirty="0" sz="1000">
                <a:latin typeface="Times New Roman"/>
                <a:cs typeface="Times New Roman"/>
              </a:rPr>
              <a:t>point on </a:t>
            </a:r>
            <a:r>
              <a:rPr dirty="0" sz="1000" spc="-5">
                <a:latin typeface="Times New Roman"/>
                <a:cs typeface="Times New Roman"/>
              </a:rPr>
              <a:t>the tangent line,  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898395" y="6150860"/>
            <a:ext cx="116586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14655" algn="l"/>
                <a:tab pos="696595" algn="l"/>
                <a:tab pos="1101725" algn="l"/>
              </a:tabLst>
            </a:pPr>
            <a:r>
              <a:rPr dirty="0" sz="700" spc="45">
                <a:latin typeface="Times New Roman"/>
                <a:cs typeface="Times New Roman"/>
              </a:rPr>
              <a:t>0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0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0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0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496058" y="6094474"/>
            <a:ext cx="184848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>
                <a:latin typeface="Lucida Sans Unicode"/>
                <a:cs typeface="Lucida Sans Unicode"/>
              </a:rPr>
              <a:t>(</a:t>
            </a:r>
            <a:r>
              <a:rPr dirty="0" sz="1000" spc="25">
                <a:latin typeface="Tahoma"/>
                <a:cs typeface="Tahoma"/>
              </a:rPr>
              <a:t>(</a:t>
            </a:r>
            <a:r>
              <a:rPr dirty="0" sz="1000" spc="25" b="0" i="1">
                <a:latin typeface="Bookman Old Style"/>
                <a:cs typeface="Bookman Old Style"/>
              </a:rPr>
              <a:t>x</a:t>
            </a:r>
            <a:r>
              <a:rPr dirty="0" sz="1000" spc="-60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80">
                <a:latin typeface="Lucida Sans Unicode"/>
                <a:cs typeface="Lucida Sans Unicode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x</a:t>
            </a:r>
            <a:r>
              <a:rPr dirty="0" sz="1000" spc="145" b="0" i="1">
                <a:latin typeface="Bookman Old Style"/>
                <a:cs typeface="Bookman Old Style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-114" b="0" i="1">
                <a:latin typeface="Bookman Old Style"/>
                <a:cs typeface="Bookman Old Style"/>
              </a:rPr>
              <a:t>y</a:t>
            </a:r>
            <a:r>
              <a:rPr dirty="0" sz="1000" spc="-40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80">
                <a:latin typeface="Lucida Sans Unicode"/>
                <a:cs typeface="Lucida Sans Unicode"/>
              </a:rPr>
              <a:t> </a:t>
            </a:r>
            <a:r>
              <a:rPr dirty="0" sz="1000" spc="-114" b="0" i="1">
                <a:latin typeface="Bookman Old Style"/>
                <a:cs typeface="Bookman Old Style"/>
              </a:rPr>
              <a:t>y </a:t>
            </a:r>
            <a:r>
              <a:rPr dirty="0" sz="1000" spc="-45" b="0" i="1">
                <a:latin typeface="Bookman Old Style"/>
                <a:cs typeface="Bookman Old Style"/>
              </a:rPr>
              <a:t> </a:t>
            </a:r>
            <a:r>
              <a:rPr dirty="0" sz="1000" spc="-15">
                <a:latin typeface="Tahoma"/>
                <a:cs typeface="Tahoma"/>
              </a:rPr>
              <a:t>)</a:t>
            </a:r>
            <a:r>
              <a:rPr dirty="0" sz="1000" spc="-15" b="0" i="1">
                <a:latin typeface="Bookman Old Style"/>
                <a:cs typeface="Bookman Old Style"/>
              </a:rPr>
              <a:t>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10">
                <a:latin typeface="Tahoma"/>
                <a:cs typeface="Tahoma"/>
              </a:rPr>
              <a:t>(</a:t>
            </a:r>
            <a:r>
              <a:rPr dirty="0" sz="1000" spc="10" b="0" i="1">
                <a:latin typeface="Bookman Old Style"/>
                <a:cs typeface="Bookman Old Style"/>
              </a:rPr>
              <a:t>x </a:t>
            </a:r>
            <a:r>
              <a:rPr dirty="0" sz="1000" spc="8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85">
                <a:latin typeface="Tahoma"/>
                <a:cs typeface="Tahoma"/>
              </a:rPr>
              <a:t> </a:t>
            </a:r>
            <a:r>
              <a:rPr dirty="0" sz="1000" spc="85" b="0" i="1">
                <a:latin typeface="Bookman Old Style"/>
                <a:cs typeface="Bookman Old Style"/>
              </a:rPr>
              <a:t>f,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-114" b="0" i="1">
                <a:latin typeface="Bookman Old Style"/>
                <a:cs typeface="Bookman Old Style"/>
              </a:rPr>
              <a:t>y  </a:t>
            </a:r>
            <a:r>
              <a:rPr dirty="0" sz="1000" spc="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75">
                <a:latin typeface="Tahoma"/>
                <a:cs typeface="Tahoma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g</a:t>
            </a:r>
            <a:r>
              <a:rPr dirty="0" sz="1000" spc="-25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103622" y="6086854"/>
            <a:ext cx="36131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7180" algn="l"/>
              </a:tabLst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103622" y="6164577"/>
            <a:ext cx="35623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2735" algn="l"/>
              </a:tabLst>
            </a:pPr>
            <a:r>
              <a:rPr dirty="0" sz="700" spc="45">
                <a:latin typeface="Times New Roman"/>
                <a:cs typeface="Times New Roman"/>
              </a:rPr>
              <a:t>0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0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816855" y="6150860"/>
            <a:ext cx="48450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1005" algn="l"/>
              </a:tabLst>
            </a:pPr>
            <a:r>
              <a:rPr dirty="0" sz="700" spc="45">
                <a:latin typeface="Times New Roman"/>
                <a:cs typeface="Times New Roman"/>
              </a:rPr>
              <a:t>0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0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318762" y="6094474"/>
            <a:ext cx="300545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60">
                <a:latin typeface="Lucida Sans Unicode"/>
                <a:cs typeface="Lucida Sans Unicode"/>
              </a:rPr>
              <a:t>)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Using </a:t>
            </a:r>
            <a:r>
              <a:rPr dirty="0" sz="1000" spc="25" b="0" i="1">
                <a:latin typeface="Bookman Old Style"/>
                <a:cs typeface="Bookman Old Style"/>
              </a:rPr>
              <a:t>x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14" b="0" i="1">
                <a:latin typeface="Bookman Old Style"/>
                <a:cs typeface="Bookman Old Style"/>
              </a:rPr>
              <a:t>y  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80">
                <a:latin typeface="Tahoma"/>
                <a:cs typeface="Tahoma"/>
              </a:rPr>
              <a:t>2</a:t>
            </a:r>
            <a:r>
              <a:rPr dirty="0" sz="1000" spc="80" b="0" i="1">
                <a:latin typeface="Bookman Old Style"/>
                <a:cs typeface="Bookman Old Style"/>
              </a:rPr>
              <a:t>fx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70">
                <a:latin typeface="Tahoma"/>
                <a:cs typeface="Tahoma"/>
              </a:rPr>
              <a:t>2</a:t>
            </a:r>
            <a:r>
              <a:rPr dirty="0" sz="1000" spc="-70" b="0" i="1">
                <a:latin typeface="Bookman Old Style"/>
                <a:cs typeface="Bookman Old Style"/>
              </a:rPr>
              <a:t>gy 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50" b="0" i="1">
                <a:latin typeface="Bookman Old Style"/>
                <a:cs typeface="Bookman Old Style"/>
              </a:rPr>
              <a:t>h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result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496056" y="6277354"/>
            <a:ext cx="43497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Times New Roman"/>
                <a:cs typeface="Times New Roman"/>
              </a:rPr>
              <a:t>follows.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310131" y="6598918"/>
            <a:ext cx="5015230" cy="2328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b="1">
                <a:latin typeface="Times New Roman"/>
                <a:cs typeface="Times New Roman"/>
              </a:rPr>
              <a:t>6.   Coaxal </a:t>
            </a:r>
            <a:r>
              <a:rPr dirty="0" sz="1000" spc="-10" b="1">
                <a:latin typeface="Times New Roman"/>
                <a:cs typeface="Times New Roman"/>
              </a:rPr>
              <a:t>circles</a:t>
            </a:r>
            <a:r>
              <a:rPr dirty="0" sz="1000" spc="-1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The standard equation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circle is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form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algn="ctr" marL="182245">
              <a:lnSpc>
                <a:spcPct val="100000"/>
              </a:lnSpc>
            </a:pPr>
            <a:r>
              <a:rPr dirty="0" sz="1000" spc="10" b="0" i="1">
                <a:latin typeface="Bookman Old Style"/>
                <a:cs typeface="Bookman Old Style"/>
              </a:rPr>
              <a:t>C</a:t>
            </a:r>
            <a:r>
              <a:rPr dirty="0" sz="1000" spc="10">
                <a:latin typeface="Tahoma"/>
                <a:cs typeface="Tahoma"/>
              </a:rPr>
              <a:t>(</a:t>
            </a:r>
            <a:r>
              <a:rPr dirty="0" sz="1000" spc="10" b="0" i="1">
                <a:latin typeface="Bookman Old Style"/>
                <a:cs typeface="Bookman Old Style"/>
              </a:rPr>
              <a:t>x,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-40" b="0" i="1">
                <a:latin typeface="Bookman Old Style"/>
                <a:cs typeface="Bookman Old Style"/>
              </a:rPr>
              <a:t>y</a:t>
            </a:r>
            <a:r>
              <a:rPr dirty="0" sz="1000" spc="-40">
                <a:latin typeface="Tahoma"/>
                <a:cs typeface="Tahoma"/>
              </a:rPr>
              <a:t>)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x</a:t>
            </a:r>
            <a:r>
              <a:rPr dirty="0" baseline="31746" sz="1050" spc="52">
                <a:latin typeface="Times New Roman"/>
                <a:cs typeface="Times New Roman"/>
              </a:rPr>
              <a:t>2</a:t>
            </a:r>
            <a:r>
              <a:rPr dirty="0" baseline="31746" sz="1050" spc="142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y</a:t>
            </a:r>
            <a:r>
              <a:rPr dirty="0" baseline="31746" sz="1050" spc="-22">
                <a:latin typeface="Times New Roman"/>
                <a:cs typeface="Times New Roman"/>
              </a:rPr>
              <a:t>2</a:t>
            </a:r>
            <a:r>
              <a:rPr dirty="0" baseline="31746" sz="1050" spc="12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80">
                <a:latin typeface="Tahoma"/>
                <a:cs typeface="Tahoma"/>
              </a:rPr>
              <a:t>2</a:t>
            </a:r>
            <a:r>
              <a:rPr dirty="0" sz="1000" spc="80" b="0" i="1">
                <a:latin typeface="Bookman Old Style"/>
                <a:cs typeface="Bookman Old Style"/>
              </a:rPr>
              <a:t>fx</a:t>
            </a:r>
            <a:r>
              <a:rPr dirty="0" sz="1000" spc="-9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2</a:t>
            </a:r>
            <a:r>
              <a:rPr dirty="0" sz="1000" spc="-70" b="0" i="1">
                <a:latin typeface="Bookman Old Style"/>
                <a:cs typeface="Bookman Old Style"/>
              </a:rPr>
              <a:t>gy</a:t>
            </a:r>
            <a:r>
              <a:rPr dirty="0" sz="1000" spc="-5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50" b="0" i="1">
                <a:latin typeface="Bookman Old Style"/>
                <a:cs typeface="Bookman Old Style"/>
              </a:rPr>
              <a:t>h</a:t>
            </a:r>
            <a:r>
              <a:rPr dirty="0" sz="1000" spc="-3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5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0</a:t>
            </a:r>
            <a:r>
              <a:rPr dirty="0" sz="1000" spc="-3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50">
              <a:latin typeface="Times New Roman"/>
              <a:cs typeface="Times New Roman"/>
            </a:endParaRPr>
          </a:p>
          <a:p>
            <a:pPr algn="just" marL="19812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power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>
                <a:latin typeface="Times New Roman"/>
                <a:cs typeface="Times New Roman"/>
              </a:rPr>
              <a:t> point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-160" b="0" i="1">
                <a:latin typeface="Bookman Old Style"/>
                <a:cs typeface="Bookman Old Style"/>
              </a:rPr>
              <a:t> </a:t>
            </a:r>
            <a:r>
              <a:rPr dirty="0" sz="1000" spc="-40">
                <a:latin typeface="Tahoma"/>
                <a:cs typeface="Tahoma"/>
              </a:rPr>
              <a:t>(</a:t>
            </a:r>
            <a:r>
              <a:rPr dirty="0" sz="1000" spc="-40" b="0" i="1">
                <a:latin typeface="Bookman Old Style"/>
                <a:cs typeface="Bookman Old Style"/>
              </a:rPr>
              <a:t>a,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85" b="0" i="1">
                <a:latin typeface="Bookman Old Style"/>
                <a:cs typeface="Bookman Old Style"/>
              </a:rPr>
              <a:t>b</a:t>
            </a:r>
            <a:r>
              <a:rPr dirty="0" sz="1000" spc="-85">
                <a:latin typeface="Tahoma"/>
                <a:cs typeface="Tahoma"/>
              </a:rPr>
              <a:t>)</a:t>
            </a:r>
            <a:r>
              <a:rPr dirty="0" sz="1000" spc="-65">
                <a:latin typeface="Tahoma"/>
                <a:cs typeface="Tahom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with respect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 a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r>
              <a:rPr dirty="0" sz="1000" spc="4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70">
                <a:latin typeface="Tahoma"/>
                <a:cs typeface="Tahom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 also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given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20" b="0" i="1">
                <a:latin typeface="Bookman Old Style"/>
                <a:cs typeface="Bookman Old Style"/>
              </a:rPr>
              <a:t>C</a:t>
            </a:r>
            <a:r>
              <a:rPr dirty="0" sz="1000" spc="-20">
                <a:latin typeface="Tahoma"/>
                <a:cs typeface="Tahoma"/>
              </a:rPr>
              <a:t>(</a:t>
            </a:r>
            <a:r>
              <a:rPr dirty="0" sz="1000" spc="-20" b="0" i="1">
                <a:latin typeface="Bookman Old Style"/>
                <a:cs typeface="Bookman Old Style"/>
              </a:rPr>
              <a:t>a,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70" b="0" i="1">
                <a:latin typeface="Bookman Old Style"/>
                <a:cs typeface="Bookman Old Style"/>
              </a:rPr>
              <a:t>b</a:t>
            </a:r>
            <a:r>
              <a:rPr dirty="0" sz="1000" spc="-70">
                <a:latin typeface="Tahoma"/>
                <a:cs typeface="Tahoma"/>
              </a:rPr>
              <a:t>)</a:t>
            </a:r>
            <a:r>
              <a:rPr dirty="0" sz="1000" spc="-70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  <a:p>
            <a:pPr algn="just" marL="198120">
              <a:lnSpc>
                <a:spcPct val="100000"/>
              </a:lnSpc>
              <a:spcBef>
                <a:spcPts val="620"/>
              </a:spcBef>
            </a:pPr>
            <a:r>
              <a:rPr dirty="0" sz="1000" spc="-5">
                <a:latin typeface="Times New Roman"/>
                <a:cs typeface="Times New Roman"/>
              </a:rPr>
              <a:t>The locus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points having </a:t>
            </a:r>
            <a:r>
              <a:rPr dirty="0" sz="1000">
                <a:latin typeface="Times New Roman"/>
                <a:cs typeface="Times New Roman"/>
              </a:rPr>
              <a:t>equal </a:t>
            </a:r>
            <a:r>
              <a:rPr dirty="0" sz="1000" spc="-5">
                <a:latin typeface="Times New Roman"/>
                <a:cs typeface="Times New Roman"/>
              </a:rPr>
              <a:t>power with respect to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is called the </a:t>
            </a:r>
            <a:r>
              <a:rPr dirty="0" sz="1000" spc="-5" i="1">
                <a:latin typeface="Times New Roman"/>
                <a:cs typeface="Times New Roman"/>
              </a:rPr>
              <a:t>radical</a:t>
            </a:r>
            <a:r>
              <a:rPr dirty="0" sz="1000" spc="19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axis</a:t>
            </a:r>
            <a:endParaRPr sz="1000">
              <a:latin typeface="Times New Roman"/>
              <a:cs typeface="Times New Roman"/>
            </a:endParaRPr>
          </a:p>
          <a:p>
            <a:pPr algn="just" marL="198120">
              <a:lnSpc>
                <a:spcPct val="100000"/>
              </a:lnSpc>
              <a:spcBef>
                <a:spcPts val="225"/>
              </a:spcBef>
            </a:pP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25" b="0" i="1">
                <a:latin typeface="Bookman Old Style"/>
                <a:cs typeface="Bookman Old Style"/>
              </a:rPr>
              <a:t>C</a:t>
            </a:r>
            <a:r>
              <a:rPr dirty="0" baseline="-11904" sz="1050" spc="37">
                <a:latin typeface="Times New Roman"/>
                <a:cs typeface="Times New Roman"/>
              </a:rPr>
              <a:t>2</a:t>
            </a:r>
            <a:r>
              <a:rPr dirty="0" sz="1000" spc="2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For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 spc="-5">
                <a:latin typeface="Times New Roman"/>
                <a:cs typeface="Times New Roman"/>
              </a:rPr>
              <a:t>2 circles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1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2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the radical axis is </a:t>
            </a:r>
            <a:r>
              <a:rPr dirty="0" sz="1000" spc="-10">
                <a:latin typeface="Times New Roman"/>
                <a:cs typeface="Times New Roman"/>
              </a:rPr>
              <a:t>given</a:t>
            </a:r>
            <a:r>
              <a:rPr dirty="0" sz="1000" spc="-1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algn="ctr" marL="183515">
              <a:lnSpc>
                <a:spcPct val="100000"/>
              </a:lnSpc>
            </a:pP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1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2 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7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 algn="just" marL="198120" marR="5080">
              <a:lnSpc>
                <a:spcPct val="119500"/>
              </a:lnSpc>
            </a:pP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collection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all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circles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form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3</a:t>
            </a:r>
            <a:r>
              <a:rPr dirty="0" baseline="-11904" sz="1050" spc="24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λC</a:t>
            </a:r>
            <a:r>
              <a:rPr dirty="0" baseline="-11904" sz="1050" spc="37">
                <a:latin typeface="Times New Roman"/>
                <a:cs typeface="Times New Roman"/>
              </a:rPr>
              <a:t>1</a:t>
            </a:r>
            <a:r>
              <a:rPr dirty="0" baseline="-11904" sz="1050" spc="15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µC</a:t>
            </a:r>
            <a:r>
              <a:rPr dirty="0" baseline="-11904" sz="1050" spc="37">
                <a:latin typeface="Times New Roman"/>
                <a:cs typeface="Times New Roman"/>
              </a:rPr>
              <a:t>2</a:t>
            </a:r>
            <a:r>
              <a:rPr dirty="0" sz="1000" spc="25">
                <a:latin typeface="Times New Roman"/>
                <a:cs typeface="Times New Roman"/>
              </a:rPr>
              <a:t>,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where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λ</a:t>
            </a:r>
            <a:r>
              <a:rPr dirty="0" sz="1000" spc="-9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µ</a:t>
            </a:r>
            <a:r>
              <a:rPr dirty="0" sz="1000" spc="-2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</a:t>
            </a:r>
            <a:r>
              <a:rPr dirty="0" sz="1000" spc="-25">
                <a:latin typeface="Times New Roman"/>
                <a:cs typeface="Times New Roman"/>
              </a:rPr>
              <a:t>,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forms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so-called  </a:t>
            </a:r>
            <a:r>
              <a:rPr dirty="0" sz="1000" spc="-5" i="1">
                <a:latin typeface="Times New Roman"/>
                <a:cs typeface="Times New Roman"/>
              </a:rPr>
              <a:t>pencil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-10" i="1">
                <a:latin typeface="Times New Roman"/>
                <a:cs typeface="Times New Roman"/>
              </a:rPr>
              <a:t>circles</a:t>
            </a:r>
            <a:r>
              <a:rPr dirty="0" sz="1000" spc="-10">
                <a:latin typeface="Times New Roman"/>
                <a:cs typeface="Times New Roman"/>
              </a:rPr>
              <a:t>. Any two </a:t>
            </a:r>
            <a:r>
              <a:rPr dirty="0" sz="1000" spc="-5">
                <a:latin typeface="Times New Roman"/>
                <a:cs typeface="Times New Roman"/>
              </a:rPr>
              <a:t>such circles </a:t>
            </a:r>
            <a:r>
              <a:rPr dirty="0" sz="1000" spc="-10">
                <a:latin typeface="Times New Roman"/>
                <a:cs typeface="Times New Roman"/>
              </a:rPr>
              <a:t>have </a:t>
            </a:r>
            <a:r>
              <a:rPr dirty="0" sz="1000" spc="-5">
                <a:latin typeface="Times New Roman"/>
                <a:cs typeface="Times New Roman"/>
              </a:rPr>
              <a:t>the same radical axes, and </a:t>
            </a:r>
            <a:r>
              <a:rPr dirty="0" sz="1000" spc="-10">
                <a:latin typeface="Times New Roman"/>
                <a:cs typeface="Times New Roman"/>
              </a:rPr>
              <a:t>they </a:t>
            </a:r>
            <a:r>
              <a:rPr dirty="0" sz="1000" spc="-5">
                <a:latin typeface="Times New Roman"/>
                <a:cs typeface="Times New Roman"/>
              </a:rPr>
              <a:t>are called </a:t>
            </a:r>
            <a:r>
              <a:rPr dirty="0" sz="1000" i="1">
                <a:latin typeface="Times New Roman"/>
                <a:cs typeface="Times New Roman"/>
              </a:rPr>
              <a:t>coaxal  </a:t>
            </a:r>
            <a:r>
              <a:rPr dirty="0" sz="1000" spc="-10" i="1">
                <a:latin typeface="Times New Roman"/>
                <a:cs typeface="Times New Roman"/>
              </a:rPr>
              <a:t>circles</a:t>
            </a:r>
            <a:r>
              <a:rPr dirty="0" sz="1000" spc="-1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762000"/>
            <a:ext cx="221869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8.1.  </a:t>
            </a:r>
            <a:r>
              <a:rPr dirty="0" sz="1000" spc="-15">
                <a:latin typeface="Times New Roman"/>
                <a:cs typeface="Times New Roman"/>
              </a:rPr>
              <a:t>BASIC </a:t>
            </a:r>
            <a:r>
              <a:rPr dirty="0" sz="1000" spc="-20">
                <a:latin typeface="Times New Roman"/>
                <a:cs typeface="Times New Roman"/>
              </a:rPr>
              <a:t>COORDINATE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GEOMETRY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70167" y="76200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8</a:t>
            </a:r>
            <a:r>
              <a:rPr dirty="0" sz="1000" spc="-5">
                <a:latin typeface="Times New Roman"/>
                <a:cs typeface="Times New Roman"/>
              </a:rPr>
              <a:t>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29234" y="11272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86561" y="11623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51506" y="12049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19503" y="1235456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05786" y="1265936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95120" y="1299462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87500" y="1339085"/>
            <a:ext cx="558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84454" y="1372606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82926" y="1403081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87500" y="14640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93597" y="149908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04263" y="15326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17980" y="15661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34744" y="15966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56080" y="16301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86561" y="16651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24661" y="16987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36497" y="17718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48203" y="1363449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37537" y="1329918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623820" y="129791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613154" y="12811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597914" y="12598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239774" y="1229335"/>
            <a:ext cx="768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507997" y="16331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559814" y="16027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599437" y="15646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22297" y="15310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637537" y="14990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648203" y="14655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652777" y="14304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52777" y="14152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799337" y="1745967"/>
            <a:ext cx="50355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1465" algn="l"/>
                <a:tab pos="46482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251963" y="17139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148334" y="1683484"/>
            <a:ext cx="15494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-16666" sz="750" spc="240">
                <a:latin typeface="Verdana"/>
                <a:cs typeface="Verdana"/>
              </a:rPr>
              <a:t> 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-22222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187957" y="1643856"/>
            <a:ext cx="11493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3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207766" y="1617950"/>
            <a:ext cx="12446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75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251963" y="1604233"/>
            <a:ext cx="120014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251963" y="1550893"/>
            <a:ext cx="723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213863" y="1520413"/>
            <a:ext cx="12128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202">
                <a:latin typeface="Verdana"/>
                <a:cs typeface="Verdana"/>
              </a:rPr>
              <a:t> 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-16666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5555" sz="750" spc="-232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195577" y="1480790"/>
            <a:ext cx="14732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184906" y="1444213"/>
            <a:ext cx="162560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16666" sz="750" spc="-127">
                <a:latin typeface="Verdana"/>
                <a:cs typeface="Verdana"/>
              </a:rPr>
              <a:t>. </a:t>
            </a:r>
            <a:r>
              <a:rPr dirty="0" baseline="-16666" sz="750" spc="-11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178814" y="1436598"/>
            <a:ext cx="1682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22222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33333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178814" y="1387856"/>
            <a:ext cx="16827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 </a:t>
            </a: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 </a:t>
            </a:r>
            <a:r>
              <a:rPr dirty="0" baseline="16666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183383" y="1348204"/>
            <a:ext cx="15938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  </a:t>
            </a: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-5555" sz="750" spc="-97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192526" y="1302484"/>
            <a:ext cx="14414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67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 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-11111" sz="750" spc="-10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-16666" sz="750" spc="-104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209294" y="1273532"/>
            <a:ext cx="1149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251963" y="1235427"/>
            <a:ext cx="61594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219961" y="1206475"/>
            <a:ext cx="38798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5910" algn="l"/>
              </a:tabLst>
            </a:pPr>
            <a:r>
              <a:rPr dirty="0" baseline="11111" sz="750" spc="97">
                <a:latin typeface="Verdana"/>
                <a:cs typeface="Verdana"/>
              </a:rPr>
              <a:t>.</a:t>
            </a:r>
            <a:r>
              <a:rPr dirty="0" baseline="38888" sz="750" spc="22">
                <a:latin typeface="Verdana"/>
                <a:cs typeface="Verdana"/>
              </a:rPr>
              <a:t>.</a:t>
            </a:r>
            <a:r>
              <a:rPr dirty="0" baseline="38888" sz="750" spc="30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	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212340" y="1128747"/>
            <a:ext cx="337820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2069">
              <a:lnSpc>
                <a:spcPts val="545"/>
              </a:lnSpc>
            </a:pP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16666" sz="750" spc="-12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  <a:p>
            <a:pPr marL="12700">
              <a:lnSpc>
                <a:spcPts val="545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5555" sz="750" spc="217">
                <a:latin typeface="Verdana"/>
                <a:cs typeface="Verdana"/>
              </a:rPr>
              <a:t> 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baseline="11111" sz="750" spc="-60">
                <a:latin typeface="Verdana"/>
                <a:cs typeface="Verdana"/>
              </a:rPr>
              <a:t>.....</a:t>
            </a:r>
            <a:r>
              <a:rPr dirty="0" baseline="5555" sz="750" spc="-60">
                <a:latin typeface="Verdana"/>
                <a:cs typeface="Verdana"/>
              </a:rPr>
              <a:t>..</a:t>
            </a:r>
            <a:r>
              <a:rPr dirty="0" sz="500" spc="-4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181861" y="1093693"/>
            <a:ext cx="12128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53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  <a:p>
            <a:pPr marL="12700">
              <a:lnSpc>
                <a:spcPts val="53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574796" y="17032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155696" y="11272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113022" y="11622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077973" y="12049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045965" y="1235427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032253" y="1265908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021582" y="1299433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013962" y="1332964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010916" y="1378674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010916" y="14289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013962" y="14640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020059" y="14990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030725" y="15325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044442" y="15661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061205" y="15965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082542" y="16301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113022" y="16651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151122" y="16986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362959" y="17718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050282" y="16346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108196" y="16011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143245" y="15661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167633" y="15325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182873" y="15005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193539" y="14670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198113" y="14319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198113" y="1406083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193539" y="1361887"/>
            <a:ext cx="539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184396" y="1332934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169156" y="1300926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160013" y="12826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141722" y="12582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888739" y="1191200"/>
            <a:ext cx="20510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50">
                <a:latin typeface="Verdana"/>
                <a:cs typeface="Verdana"/>
              </a:rPr>
              <a:t> </a:t>
            </a:r>
            <a:r>
              <a:rPr dirty="0" baseline="11111" sz="750" spc="-104">
                <a:latin typeface="Verdana"/>
                <a:cs typeface="Verdana"/>
              </a:rPr>
              <a:t>..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225800" y="1745943"/>
            <a:ext cx="5480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1465" algn="l"/>
                <a:tab pos="50927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722622" y="17139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722622" y="1683460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614420" y="1648406"/>
            <a:ext cx="15938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52">
                <a:latin typeface="Verdana"/>
                <a:cs typeface="Verdana"/>
              </a:rPr>
              <a:t>.</a:t>
            </a:r>
            <a:r>
              <a:rPr dirty="0" baseline="11111" sz="750" spc="52">
                <a:latin typeface="Verdana"/>
                <a:cs typeface="Verdana"/>
              </a:rPr>
              <a:t>.</a:t>
            </a:r>
            <a:r>
              <a:rPr dirty="0" baseline="11111" sz="750" spc="225">
                <a:latin typeface="Verdana"/>
                <a:cs typeface="Verdana"/>
              </a:rPr>
              <a:t> 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-22222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634233" y="1607260"/>
            <a:ext cx="139700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20">
              <a:lnSpc>
                <a:spcPts val="38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 </a:t>
            </a:r>
            <a:r>
              <a:rPr dirty="0" sz="500" spc="-1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385"/>
              </a:lnSpc>
            </a:pP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-16666" sz="750" spc="4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687573" y="1576780"/>
            <a:ext cx="227965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-22222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   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65">
                <a:latin typeface="Verdana"/>
                <a:cs typeface="Verdana"/>
              </a:rPr>
              <a:t> 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701286" y="1541726"/>
            <a:ext cx="162560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30"/>
              </a:lnSpc>
            </a:pP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22222" sz="750" spc="-9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algn="r" marR="5080">
              <a:lnSpc>
                <a:spcPts val="53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3710433" y="1508224"/>
            <a:ext cx="9969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3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722622" y="1474668"/>
            <a:ext cx="6921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722622" y="1439619"/>
            <a:ext cx="5905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722622" y="1413709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721100" y="1372587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716525" y="1343600"/>
            <a:ext cx="6794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707383" y="1311602"/>
            <a:ext cx="9080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-16666" sz="750" spc="-172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698239" y="1284193"/>
            <a:ext cx="1016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686045" y="1241500"/>
            <a:ext cx="13335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-33333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658616" y="1169868"/>
            <a:ext cx="493395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6200">
              <a:lnSpc>
                <a:spcPts val="45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290"/>
              </a:lnSpc>
              <a:tabLst>
                <a:tab pos="40068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25">
                <a:latin typeface="Verdana"/>
                <a:cs typeface="Verdana"/>
              </a:rPr>
              <a:t> 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baseline="11111" sz="750" spc="-127">
                <a:latin typeface="Verdana"/>
                <a:cs typeface="Verdana"/>
              </a:rPr>
              <a:t>.       </a:t>
            </a:r>
            <a:r>
              <a:rPr dirty="0" baseline="11111" sz="750" spc="-112">
                <a:latin typeface="Verdana"/>
                <a:cs typeface="Verdana"/>
              </a:rPr>
              <a:t> 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	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33655">
              <a:lnSpc>
                <a:spcPts val="440"/>
              </a:lnSpc>
              <a:tabLst>
                <a:tab pos="4540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 </a:t>
            </a:r>
            <a:r>
              <a:rPr dirty="0" sz="500" spc="60">
                <a:latin typeface="Verdana"/>
                <a:cs typeface="Verdana"/>
              </a:rPr>
              <a:t> </a:t>
            </a:r>
            <a:r>
              <a:rPr dirty="0" baseline="-16666" sz="750" spc="7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638803" y="1133292"/>
            <a:ext cx="135255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5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12700">
              <a:lnSpc>
                <a:spcPts val="5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608322" y="1093668"/>
            <a:ext cx="16573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53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  <a:p>
            <a:pPr marL="12700">
              <a:lnSpc>
                <a:spcPts val="53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1753617" y="1060196"/>
            <a:ext cx="2019935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38910" algn="l"/>
                <a:tab pos="1981200" algn="l"/>
              </a:tabLst>
            </a:pPr>
            <a:r>
              <a:rPr dirty="0" baseline="-44444" sz="750" spc="-120">
                <a:latin typeface="Verdana"/>
                <a:cs typeface="Verdana"/>
              </a:rPr>
              <a:t>.</a:t>
            </a:r>
            <a:r>
              <a:rPr dirty="0" baseline="-33333" sz="750" spc="-120">
                <a:latin typeface="Verdana"/>
                <a:cs typeface="Verdana"/>
              </a:rPr>
              <a:t>..</a:t>
            </a:r>
            <a:r>
              <a:rPr dirty="0" baseline="-27777" sz="750" spc="-120">
                <a:latin typeface="Verdana"/>
                <a:cs typeface="Verdana"/>
              </a:rPr>
              <a:t>.</a:t>
            </a:r>
            <a:r>
              <a:rPr dirty="0" baseline="-22222" sz="750" spc="7">
                <a:latin typeface="Verdana"/>
                <a:cs typeface="Verdana"/>
              </a:rPr>
              <a:t>.</a:t>
            </a: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-5555" sz="750" spc="-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sz="500" spc="-70">
                <a:latin typeface="Verdana"/>
                <a:cs typeface="Verdana"/>
              </a:rPr>
              <a:t>...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..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27777" sz="750" spc="-120">
                <a:latin typeface="Verdana"/>
                <a:cs typeface="Verdana"/>
              </a:rPr>
              <a:t>.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r>
              <a:rPr dirty="0" baseline="-50000" sz="750">
                <a:latin typeface="Verdana"/>
                <a:cs typeface="Verdana"/>
              </a:rPr>
              <a:t>   </a:t>
            </a:r>
            <a:r>
              <a:rPr dirty="0" baseline="-50000" sz="750" spc="-7">
                <a:latin typeface="Verdana"/>
                <a:cs typeface="Verdana"/>
              </a:rPr>
              <a:t> 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-44444" sz="750" spc="-120">
                <a:latin typeface="Verdana"/>
                <a:cs typeface="Verdana"/>
              </a:rPr>
              <a:t>.</a:t>
            </a:r>
            <a:r>
              <a:rPr dirty="0" baseline="-33333" sz="750" spc="-120">
                <a:latin typeface="Verdana"/>
                <a:cs typeface="Verdana"/>
              </a:rPr>
              <a:t>..</a:t>
            </a:r>
            <a:r>
              <a:rPr dirty="0" baseline="-27777" sz="750" spc="-120">
                <a:latin typeface="Verdana"/>
                <a:cs typeface="Verdana"/>
              </a:rPr>
              <a:t>.</a:t>
            </a:r>
            <a:r>
              <a:rPr dirty="0" baseline="-22222" sz="750" spc="7">
                <a:latin typeface="Verdana"/>
                <a:cs typeface="Verdana"/>
              </a:rPr>
              <a:t>.</a:t>
            </a: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baseline="-5555" sz="750" spc="-104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.....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..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27777" sz="750" spc="-120">
                <a:latin typeface="Verdana"/>
                <a:cs typeface="Verdana"/>
              </a:rPr>
              <a:t>.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r>
              <a:rPr dirty="0" baseline="-50000" sz="750">
                <a:latin typeface="Verdana"/>
                <a:cs typeface="Verdana"/>
              </a:rPr>
              <a:t>	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4559299" y="14639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565396" y="14990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576062" y="15325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589779" y="15661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606542" y="15965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629402" y="16301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658359" y="16651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4696459" y="16986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5181093" y="11790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5152136" y="11500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711699" y="1060138"/>
            <a:ext cx="44767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67">
                <a:latin typeface="Verdana"/>
                <a:cs typeface="Verdana"/>
              </a:rPr>
              <a:t>.</a:t>
            </a:r>
            <a:r>
              <a:rPr dirty="0" baseline="-38888" sz="750" spc="-67">
                <a:latin typeface="Verdana"/>
                <a:cs typeface="Verdana"/>
              </a:rPr>
              <a:t>.</a:t>
            </a:r>
            <a:r>
              <a:rPr dirty="0" baseline="-33333" sz="750" spc="-67">
                <a:latin typeface="Verdana"/>
                <a:cs typeface="Verdana"/>
              </a:rPr>
              <a:t>.</a:t>
            </a:r>
            <a:r>
              <a:rPr dirty="0" baseline="-27777" sz="750" spc="-67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..</a:t>
            </a:r>
            <a:r>
              <a:rPr dirty="0" sz="500" spc="-45">
                <a:latin typeface="Verdana"/>
                <a:cs typeface="Verdana"/>
              </a:rPr>
              <a:t>......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baseline="-27777" sz="750" spc="-52">
                <a:latin typeface="Verdana"/>
                <a:cs typeface="Verdana"/>
              </a:rPr>
              <a:t>.</a:t>
            </a:r>
            <a:r>
              <a:rPr dirty="0" baseline="-33333" sz="750" spc="-52">
                <a:latin typeface="Verdana"/>
                <a:cs typeface="Verdana"/>
              </a:rPr>
              <a:t>.</a:t>
            </a:r>
            <a:r>
              <a:rPr dirty="0" baseline="-50000" sz="750" spc="-5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4699505" y="11271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4644642" y="1163767"/>
            <a:ext cx="6476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4621782" y="12064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4591302" y="1236921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4577585" y="1267401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4566919" y="1300927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4559299" y="1334458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4556253" y="1374071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4554725" y="14106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5440172" y="15630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5528562" y="16316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5714493" y="16346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5772401" y="16011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5807455" y="15660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5831838" y="15325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5847079" y="15005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5857745" y="14670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5862318" y="14319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5862318" y="1401495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5857745" y="1361868"/>
            <a:ext cx="539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5848601" y="1332915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5834884" y="130090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5824218" y="12826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5805933" y="12582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5552945" y="1188136"/>
            <a:ext cx="1962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baseline="11111" sz="750" spc="-104">
                <a:latin typeface="Verdana"/>
                <a:cs typeface="Verdana"/>
              </a:rPr>
              <a:t>..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5505701" y="1207944"/>
            <a:ext cx="31051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7804" algn="l"/>
              </a:tabLst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	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5444742" y="1233855"/>
            <a:ext cx="7556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5432552" y="12750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5316725" y="17718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4771136" y="1745923"/>
            <a:ext cx="5969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2735" algn="l"/>
                <a:tab pos="558165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5121656" y="1704772"/>
            <a:ext cx="24637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76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-11111" sz="750" spc="-284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5159756" y="1669738"/>
            <a:ext cx="20827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95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5191759" y="1636207"/>
            <a:ext cx="17589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-22222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5214619" y="1602681"/>
            <a:ext cx="3130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432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 </a:t>
            </a:r>
            <a:r>
              <a:rPr dirty="0" sz="500" spc="75">
                <a:latin typeface="Verdana"/>
                <a:cs typeface="Verdana"/>
              </a:rPr>
              <a:t> </a:t>
            </a: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5234433" y="1576761"/>
            <a:ext cx="1333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70">
                <a:latin typeface="Verdana"/>
                <a:cs typeface="Verdana"/>
              </a:rPr>
              <a:t> </a:t>
            </a:r>
            <a:r>
              <a:rPr dirty="0" baseline="16666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5248145" y="1535624"/>
            <a:ext cx="12001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70">
                <a:latin typeface="Verdana"/>
                <a:cs typeface="Verdana"/>
              </a:rPr>
              <a:t> </a:t>
            </a: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5257293" y="1500575"/>
            <a:ext cx="211454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11111" sz="750" spc="-127">
                <a:latin typeface="Verdana"/>
                <a:cs typeface="Verdana"/>
              </a:rPr>
              <a:t>..     </a:t>
            </a:r>
            <a:r>
              <a:rPr dirty="0" baseline="11111" sz="750" spc="-82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5264913" y="1465521"/>
            <a:ext cx="18986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  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5267959" y="1413689"/>
            <a:ext cx="175895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27777" sz="750" spc="-127">
                <a:latin typeface="Verdana"/>
                <a:cs typeface="Verdana"/>
              </a:rPr>
              <a:t>.  </a:t>
            </a:r>
            <a:r>
              <a:rPr dirty="0" baseline="-27777" sz="750" spc="-89">
                <a:latin typeface="Verdana"/>
                <a:cs typeface="Verdana"/>
              </a:rPr>
              <a:t> </a:t>
            </a:r>
            <a:r>
              <a:rPr dirty="0" baseline="-44444" sz="750" spc="22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5267959" y="1395418"/>
            <a:ext cx="17018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16666" sz="750" spc="-127">
                <a:latin typeface="Verdana"/>
                <a:cs typeface="Verdana"/>
              </a:rPr>
              <a:t>.</a:t>
            </a:r>
            <a:r>
              <a:rPr dirty="0" baseline="11111" sz="750" spc="-127">
                <a:latin typeface="Verdana"/>
                <a:cs typeface="Verdana"/>
              </a:rPr>
              <a:t>. </a:t>
            </a:r>
            <a:r>
              <a:rPr dirty="0" baseline="11111" sz="750" spc="-22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5264913" y="1348161"/>
            <a:ext cx="177800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12">
                <a:latin typeface="Verdana"/>
                <a:cs typeface="Verdana"/>
              </a:rPr>
              <a:t>.</a:t>
            </a:r>
            <a:r>
              <a:rPr dirty="0" baseline="-33333" sz="750" spc="-112">
                <a:latin typeface="Verdana"/>
                <a:cs typeface="Verdana"/>
              </a:rPr>
              <a:t>.  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</a:t>
            </a:r>
            <a:r>
              <a:rPr dirty="0" sz="500" spc="-10">
                <a:latin typeface="Verdana"/>
                <a:cs typeface="Verdana"/>
              </a:rPr>
              <a:t> </a:t>
            </a:r>
            <a:r>
              <a:rPr dirty="0" baseline="-38888" sz="750" spc="-112">
                <a:latin typeface="Verdana"/>
                <a:cs typeface="Verdana"/>
              </a:rPr>
              <a:t>.</a:t>
            </a:r>
            <a:r>
              <a:rPr dirty="0" baseline="-22222" sz="750" spc="-11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5257293" y="1317680"/>
            <a:ext cx="196215" cy="132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baseline="-27777" sz="750" spc="-89">
                <a:latin typeface="Verdana"/>
                <a:cs typeface="Verdana"/>
              </a:rPr>
              <a:t>.  </a:t>
            </a: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 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baseline="-33333" sz="750" spc="-82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5246622" y="1300907"/>
            <a:ext cx="22034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  </a:t>
            </a: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baseline="27777" sz="750" spc="127">
                <a:latin typeface="Verdana"/>
                <a:cs typeface="Verdana"/>
              </a:rPr>
              <a:t> 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5232905" y="1259781"/>
            <a:ext cx="1352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 </a:t>
            </a:r>
            <a:r>
              <a:rPr dirty="0" baseline="-22222" sz="750" spc="-37">
                <a:latin typeface="Verdana"/>
                <a:cs typeface="Verdana"/>
              </a:rPr>
              <a:t> </a:t>
            </a:r>
            <a:r>
              <a:rPr dirty="0" baseline="22222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5226813" y="1200329"/>
            <a:ext cx="140970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48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8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5205476" y="1189663"/>
            <a:ext cx="16256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 </a:t>
            </a:r>
            <a:r>
              <a:rPr dirty="0" baseline="-16666" sz="750" spc="44">
                <a:latin typeface="Verdana"/>
                <a:cs typeface="Verdana"/>
              </a:rPr>
              <a:t> 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22222" sz="750" spc="-179">
                <a:latin typeface="Verdana"/>
                <a:cs typeface="Verdana"/>
              </a:rPr>
              <a:t>.</a:t>
            </a:r>
            <a:r>
              <a:rPr dirty="0" baseline="11111" sz="750" spc="-179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5316725" y="11287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5316725" y="10936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5316725" y="10631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3125213" y="2011607"/>
            <a:ext cx="134112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8.1: </a:t>
            </a:r>
            <a:r>
              <a:rPr dirty="0" sz="1000" spc="-5">
                <a:latin typeface="Times New Roman"/>
                <a:cs typeface="Times New Roman"/>
              </a:rPr>
              <a:t>Coaxal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1267457" y="2409369"/>
            <a:ext cx="505587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Example </a:t>
            </a:r>
            <a:r>
              <a:rPr dirty="0" sz="1000" b="1">
                <a:latin typeface="Times New Roman"/>
                <a:cs typeface="Times New Roman"/>
              </a:rPr>
              <a:t>8.1 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1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35" b="0" i="1">
                <a:latin typeface="Bookman Old Style"/>
                <a:cs typeface="Bookman Old Style"/>
              </a:rPr>
              <a:t>x</a:t>
            </a:r>
            <a:r>
              <a:rPr dirty="0" baseline="27777" sz="1050" spc="52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5" b="0" i="1">
                <a:latin typeface="Bookman Old Style"/>
                <a:cs typeface="Bookman Old Style"/>
              </a:rPr>
              <a:t>y</a:t>
            </a:r>
            <a:r>
              <a:rPr dirty="0" baseline="27777" sz="1050" spc="-22">
                <a:latin typeface="Times New Roman"/>
                <a:cs typeface="Times New Roman"/>
              </a:rPr>
              <a:t>2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10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35" b="0" i="1">
                <a:latin typeface="Bookman Old Style"/>
                <a:cs typeface="Bookman Old Style"/>
              </a:rPr>
              <a:t>x</a:t>
            </a:r>
            <a:r>
              <a:rPr dirty="0" baseline="27777" sz="1050" spc="52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5" b="0" i="1">
                <a:latin typeface="Bookman Old Style"/>
                <a:cs typeface="Bookman Old Style"/>
              </a:rPr>
              <a:t>y</a:t>
            </a:r>
            <a:r>
              <a:rPr dirty="0" baseline="27777" sz="1050" spc="-22">
                <a:latin typeface="Times New Roman"/>
                <a:cs typeface="Times New Roman"/>
              </a:rPr>
              <a:t>2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10">
                <a:latin typeface="Tahoma"/>
                <a:cs typeface="Tahoma"/>
              </a:rPr>
              <a:t>2</a:t>
            </a:r>
            <a:r>
              <a:rPr dirty="0" sz="1000" spc="-10" b="0" i="1">
                <a:latin typeface="Bookman Old Style"/>
                <a:cs typeface="Bookman Old Style"/>
              </a:rPr>
              <a:t>x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14" b="0" i="1">
                <a:latin typeface="Bookman Old Style"/>
                <a:cs typeface="Bookman Old Style"/>
              </a:rPr>
              <a:t>y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30">
                <a:latin typeface="Tahoma"/>
                <a:cs typeface="Tahoma"/>
              </a:rPr>
              <a:t>10</a:t>
            </a:r>
            <a:r>
              <a:rPr dirty="0" sz="1000" spc="-30">
                <a:latin typeface="Times New Roman"/>
                <a:cs typeface="Times New Roman"/>
              </a:rPr>
              <a:t>.  </a:t>
            </a:r>
            <a:r>
              <a:rPr dirty="0" sz="1000" spc="-5">
                <a:latin typeface="Times New Roman"/>
                <a:cs typeface="Times New Roman"/>
              </a:rPr>
              <a:t>Find the equation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1267464" y="2592250"/>
            <a:ext cx="417639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circle passing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-5">
                <a:latin typeface="Times New Roman"/>
                <a:cs typeface="Times New Roman"/>
              </a:rPr>
              <a:t>the points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intersection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and the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-25">
                <a:latin typeface="Tahoma"/>
                <a:cs typeface="Tahoma"/>
              </a:rPr>
              <a:t>(5</a:t>
            </a:r>
            <a:r>
              <a:rPr dirty="0" sz="1000" spc="-25" b="0" i="1">
                <a:latin typeface="Bookman Old Style"/>
                <a:cs typeface="Bookman Old Style"/>
              </a:rPr>
              <a:t>,</a:t>
            </a:r>
            <a:r>
              <a:rPr dirty="0" sz="1000" spc="30" b="0" i="1">
                <a:latin typeface="Bookman Old Style"/>
                <a:cs typeface="Bookman Old Style"/>
              </a:rPr>
              <a:t> </a:t>
            </a:r>
            <a:r>
              <a:rPr dirty="0" sz="1000" spc="-15">
                <a:latin typeface="Tahoma"/>
                <a:cs typeface="Tahoma"/>
              </a:rPr>
              <a:t>5)</a:t>
            </a:r>
            <a:r>
              <a:rPr dirty="0" sz="1000" spc="-1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3631184" y="57220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3631184" y="5686986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3631184" y="5651932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3631184" y="5514772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3631184" y="5479723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3631184" y="5449243"/>
            <a:ext cx="5143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3631184" y="5408092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631184" y="5368469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631184" y="5331892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3631184" y="5296843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631184" y="5261789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631184" y="5231309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631184" y="5205403"/>
            <a:ext cx="514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baseline="-11111" sz="750" spc="-284">
                <a:latin typeface="Verdana"/>
                <a:cs typeface="Verdana"/>
              </a:rPr>
              <a:t>.</a:t>
            </a: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631184" y="5155109"/>
            <a:ext cx="514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3631184" y="5120060"/>
            <a:ext cx="514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631184" y="50591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631184" y="4982900"/>
            <a:ext cx="5143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3631184" y="4941749"/>
            <a:ext cx="5143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3631184" y="4906700"/>
            <a:ext cx="514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3631184" y="4871646"/>
            <a:ext cx="5143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3631184" y="4835069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3631184" y="4800020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3631184" y="4764966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3631184" y="4729912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3631184" y="4693340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3631184" y="4658286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3631184" y="4623232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3631184" y="4586660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3631184" y="4556180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3631184" y="4486072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3631184" y="4409872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3631184" y="4374823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1267458" y="2859407"/>
            <a:ext cx="5057140" cy="1536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19700"/>
              </a:lnSpc>
            </a:pPr>
            <a:r>
              <a:rPr dirty="0" sz="1000" spc="-5" b="1">
                <a:latin typeface="Times New Roman"/>
                <a:cs typeface="Times New Roman"/>
              </a:rPr>
              <a:t>Solution</a:t>
            </a:r>
            <a:r>
              <a:rPr dirty="0" sz="1000" spc="-5">
                <a:latin typeface="Times New Roman"/>
                <a:cs typeface="Times New Roman"/>
              </a:rPr>
              <a:t>. The radical axis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2 </a:t>
            </a:r>
            <a:r>
              <a:rPr dirty="0" sz="1000">
                <a:latin typeface="Times New Roman"/>
                <a:cs typeface="Times New Roman"/>
              </a:rPr>
              <a:t>has </a:t>
            </a:r>
            <a:r>
              <a:rPr dirty="0" sz="1000" spc="-5">
                <a:latin typeface="Times New Roman"/>
                <a:cs typeface="Times New Roman"/>
              </a:rPr>
              <a:t>the equation </a:t>
            </a:r>
            <a:r>
              <a:rPr dirty="0" sz="1000" spc="-10">
                <a:latin typeface="Times New Roman"/>
                <a:cs typeface="Times New Roman"/>
              </a:rPr>
              <a:t>given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20">
                <a:latin typeface="Tahoma"/>
                <a:cs typeface="Tahoma"/>
              </a:rPr>
              <a:t>(</a:t>
            </a:r>
            <a:r>
              <a:rPr dirty="0" sz="1000" spc="20" b="0" i="1">
                <a:latin typeface="Bookman Old Style"/>
                <a:cs typeface="Bookman Old Style"/>
              </a:rPr>
              <a:t>x</a:t>
            </a:r>
            <a:r>
              <a:rPr dirty="0" baseline="27777" sz="1050" spc="30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5" b="0" i="1">
                <a:latin typeface="Bookman Old Style"/>
                <a:cs typeface="Bookman Old Style"/>
              </a:rPr>
              <a:t>y</a:t>
            </a:r>
            <a:r>
              <a:rPr dirty="0" baseline="27777" sz="1050" spc="-22">
                <a:latin typeface="Times New Roman"/>
                <a:cs typeface="Times New Roman"/>
              </a:rPr>
              <a:t>2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30">
                <a:latin typeface="Tahoma"/>
                <a:cs typeface="Tahoma"/>
              </a:rPr>
              <a:t>10)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20">
                <a:latin typeface="Tahoma"/>
                <a:cs typeface="Tahoma"/>
              </a:rPr>
              <a:t>(</a:t>
            </a:r>
            <a:r>
              <a:rPr dirty="0" sz="1000" spc="20" b="0" i="1">
                <a:latin typeface="Bookman Old Style"/>
                <a:cs typeface="Bookman Old Style"/>
              </a:rPr>
              <a:t>x</a:t>
            </a:r>
            <a:r>
              <a:rPr dirty="0" baseline="27777" sz="1050" spc="30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5" b="0" i="1">
                <a:latin typeface="Bookman Old Style"/>
                <a:cs typeface="Bookman Old Style"/>
              </a:rPr>
              <a:t>y</a:t>
            </a:r>
            <a:r>
              <a:rPr dirty="0" baseline="27777" sz="1050" spc="-22">
                <a:latin typeface="Times New Roman"/>
                <a:cs typeface="Times New Roman"/>
              </a:rPr>
              <a:t>2 </a:t>
            </a:r>
            <a:r>
              <a:rPr dirty="0" sz="1000" spc="-25">
                <a:latin typeface="Lucida Sans Unicode"/>
                <a:cs typeface="Lucida Sans Unicode"/>
              </a:rPr>
              <a:t>−  </a:t>
            </a:r>
            <a:r>
              <a:rPr dirty="0" sz="1000" spc="-10">
                <a:latin typeface="Tahoma"/>
                <a:cs typeface="Tahoma"/>
              </a:rPr>
              <a:t>2</a:t>
            </a:r>
            <a:r>
              <a:rPr dirty="0" sz="1000" spc="-10" b="0" i="1">
                <a:latin typeface="Bookman Old Style"/>
                <a:cs typeface="Bookman Old Style"/>
              </a:rPr>
              <a:t>x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14" b="0" i="1">
                <a:latin typeface="Bookman Old Style"/>
                <a:cs typeface="Bookman Old Style"/>
              </a:rPr>
              <a:t>y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30">
                <a:latin typeface="Tahoma"/>
                <a:cs typeface="Tahoma"/>
              </a:rPr>
              <a:t>10)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That is </a:t>
            </a:r>
            <a:r>
              <a:rPr dirty="0" sz="1000" spc="-114" b="0" i="1">
                <a:latin typeface="Bookman Old Style"/>
                <a:cs typeface="Bookman Old Style"/>
              </a:rPr>
              <a:t>y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10">
                <a:latin typeface="Tahoma"/>
                <a:cs typeface="Tahoma"/>
              </a:rPr>
              <a:t>2</a:t>
            </a:r>
            <a:r>
              <a:rPr dirty="0" sz="1000" spc="-10" b="0" i="1">
                <a:latin typeface="Bookman Old Style"/>
                <a:cs typeface="Bookman Old Style"/>
              </a:rPr>
              <a:t>x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. </a:t>
            </a:r>
            <a:r>
              <a:rPr dirty="0" sz="1000">
                <a:latin typeface="Times New Roman"/>
                <a:cs typeface="Times New Roman"/>
              </a:rPr>
              <a:t>Thus </a:t>
            </a:r>
            <a:r>
              <a:rPr dirty="0" sz="1000" spc="-5">
                <a:latin typeface="Times New Roman"/>
                <a:cs typeface="Times New Roman"/>
              </a:rPr>
              <a:t>the equation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required circle is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form  </a:t>
            </a:r>
            <a:r>
              <a:rPr dirty="0" sz="1000" spc="20">
                <a:latin typeface="Tahoma"/>
                <a:cs typeface="Tahoma"/>
              </a:rPr>
              <a:t>(</a:t>
            </a:r>
            <a:r>
              <a:rPr dirty="0" sz="1000" spc="20" b="0" i="1">
                <a:latin typeface="Bookman Old Style"/>
                <a:cs typeface="Bookman Old Style"/>
              </a:rPr>
              <a:t>x</a:t>
            </a:r>
            <a:r>
              <a:rPr dirty="0" baseline="27777" sz="1050" spc="30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5" b="0" i="1">
                <a:latin typeface="Bookman Old Style"/>
                <a:cs typeface="Bookman Old Style"/>
              </a:rPr>
              <a:t>y</a:t>
            </a:r>
            <a:r>
              <a:rPr dirty="0" baseline="27777" sz="1050" spc="-22">
                <a:latin typeface="Times New Roman"/>
                <a:cs typeface="Times New Roman"/>
              </a:rPr>
              <a:t>2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30">
                <a:latin typeface="Tahoma"/>
                <a:cs typeface="Tahoma"/>
              </a:rPr>
              <a:t>10)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25" b="0" i="1">
                <a:latin typeface="Bookman Old Style"/>
                <a:cs typeface="Bookman Old Style"/>
              </a:rPr>
              <a:t>λ</a:t>
            </a:r>
            <a:r>
              <a:rPr dirty="0" sz="1000" spc="-25">
                <a:latin typeface="Tahoma"/>
                <a:cs typeface="Tahoma"/>
              </a:rPr>
              <a:t>(</a:t>
            </a:r>
            <a:r>
              <a:rPr dirty="0" sz="1000" spc="-25" b="0" i="1">
                <a:latin typeface="Bookman Old Style"/>
                <a:cs typeface="Bookman Old Style"/>
              </a:rPr>
              <a:t>y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5">
                <a:latin typeface="Tahoma"/>
                <a:cs typeface="Tahoma"/>
              </a:rPr>
              <a:t>2</a:t>
            </a:r>
            <a:r>
              <a:rPr dirty="0" sz="1000" spc="-5" b="0" i="1">
                <a:latin typeface="Bookman Old Style"/>
                <a:cs typeface="Bookman Old Style"/>
              </a:rPr>
              <a:t>x</a:t>
            </a:r>
            <a:r>
              <a:rPr dirty="0" sz="1000" spc="-5">
                <a:latin typeface="Tahoma"/>
                <a:cs typeface="Tahoma"/>
              </a:rPr>
              <a:t>)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Since it passes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-25">
                <a:latin typeface="Tahoma"/>
                <a:cs typeface="Tahoma"/>
              </a:rPr>
              <a:t>(5</a:t>
            </a:r>
            <a:r>
              <a:rPr dirty="0" sz="1000" spc="-25" b="0" i="1">
                <a:latin typeface="Bookman Old Style"/>
                <a:cs typeface="Bookman Old Style"/>
              </a:rPr>
              <a:t>, </a:t>
            </a:r>
            <a:r>
              <a:rPr dirty="0" sz="1000" spc="-15">
                <a:latin typeface="Tahoma"/>
                <a:cs typeface="Tahoma"/>
              </a:rPr>
              <a:t>5)</a:t>
            </a:r>
            <a:r>
              <a:rPr dirty="0" sz="1000" spc="-1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we find that </a:t>
            </a:r>
            <a:r>
              <a:rPr dirty="0" sz="1000" spc="55" b="0" i="1">
                <a:latin typeface="Bookman Old Style"/>
                <a:cs typeface="Bookman Old Style"/>
              </a:rPr>
              <a:t>λ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8</a:t>
            </a:r>
            <a:r>
              <a:rPr dirty="0" sz="1000" spc="-25">
                <a:latin typeface="Times New Roman"/>
                <a:cs typeface="Times New Roman"/>
              </a:rPr>
              <a:t>.  </a:t>
            </a:r>
            <a:r>
              <a:rPr dirty="0" sz="1000" spc="-10">
                <a:latin typeface="Times New Roman"/>
                <a:cs typeface="Times New Roman"/>
              </a:rPr>
              <a:t>Consequently,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equation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x</a:t>
            </a:r>
            <a:r>
              <a:rPr dirty="0" baseline="27777" sz="1050" spc="52">
                <a:latin typeface="Times New Roman"/>
                <a:cs typeface="Times New Roman"/>
              </a:rPr>
              <a:t>2</a:t>
            </a:r>
            <a:r>
              <a:rPr dirty="0" baseline="27777" sz="1050" spc="15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y</a:t>
            </a:r>
            <a:r>
              <a:rPr dirty="0" baseline="27777" sz="1050" spc="-22">
                <a:latin typeface="Times New Roman"/>
                <a:cs typeface="Times New Roman"/>
              </a:rPr>
              <a:t>2</a:t>
            </a:r>
            <a:r>
              <a:rPr dirty="0" baseline="27777" sz="1050" spc="127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10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8</a:t>
            </a:r>
            <a:r>
              <a:rPr dirty="0" sz="1000" spc="-80" b="0" i="1">
                <a:latin typeface="Bookman Old Style"/>
                <a:cs typeface="Bookman Old Style"/>
              </a:rPr>
              <a:t>y</a:t>
            </a:r>
            <a:r>
              <a:rPr dirty="0" sz="1000" spc="-60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0">
                <a:latin typeface="Tahoma"/>
                <a:cs typeface="Tahoma"/>
              </a:rPr>
              <a:t>16</a:t>
            </a:r>
            <a:r>
              <a:rPr dirty="0" sz="1000" spc="-20" b="0" i="1">
                <a:latin typeface="Bookman Old Style"/>
                <a:cs typeface="Bookman Old Style"/>
              </a:rPr>
              <a:t>x</a:t>
            </a:r>
            <a:r>
              <a:rPr dirty="0" sz="1000" spc="-3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12700" marR="7620">
              <a:lnSpc>
                <a:spcPct val="119000"/>
              </a:lnSpc>
              <a:spcBef>
                <a:spcPts val="910"/>
              </a:spcBef>
            </a:pPr>
            <a:r>
              <a:rPr dirty="0" sz="1000" spc="-5" b="1">
                <a:latin typeface="Times New Roman"/>
                <a:cs typeface="Times New Roman"/>
              </a:rPr>
              <a:t>Example </a:t>
            </a:r>
            <a:r>
              <a:rPr dirty="0" sz="1000" b="1">
                <a:latin typeface="Times New Roman"/>
                <a:cs typeface="Times New Roman"/>
              </a:rPr>
              <a:t>8.2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-45" b="0" i="1">
                <a:latin typeface="Bookman Old Style"/>
                <a:cs typeface="Bookman Old Style"/>
              </a:rPr>
              <a:t>ℓ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a line outside a circle </a:t>
            </a:r>
            <a:r>
              <a:rPr dirty="0" sz="1000" spc="-55">
                <a:latin typeface="Lucida Sans Unicode"/>
                <a:cs typeface="Lucida Sans Unicode"/>
              </a:rPr>
              <a:t>C</a:t>
            </a:r>
            <a:r>
              <a:rPr dirty="0" sz="1000" spc="-55">
                <a:latin typeface="Times New Roman"/>
                <a:cs typeface="Times New Roman"/>
              </a:rPr>
              <a:t>. </a:t>
            </a:r>
            <a:r>
              <a:rPr dirty="0" sz="1000" spc="-30">
                <a:latin typeface="Times New Roman"/>
                <a:cs typeface="Times New Roman"/>
              </a:rPr>
              <a:t>Take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-20" b="0" i="1">
                <a:latin typeface="Bookman Old Style"/>
                <a:cs typeface="Bookman Old Style"/>
              </a:rPr>
              <a:t>T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20" b="0" i="1">
                <a:latin typeface="Bookman Old Style"/>
                <a:cs typeface="Bookman Old Style"/>
              </a:rPr>
              <a:t>ℓ</a:t>
            </a:r>
            <a:r>
              <a:rPr dirty="0" sz="1000" spc="-2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-20" b="0" i="1">
                <a:latin typeface="Bookman Old Style"/>
                <a:cs typeface="Bookman Old Style"/>
              </a:rPr>
              <a:t>T </a:t>
            </a:r>
            <a:r>
              <a:rPr dirty="0" sz="1000" spc="45" b="0" i="1">
                <a:latin typeface="Bookman Old Style"/>
                <a:cs typeface="Bookman Old Style"/>
              </a:rPr>
              <a:t>A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-20" b="0" i="1">
                <a:latin typeface="Bookman Old Style"/>
                <a:cs typeface="Bookman Old Style"/>
              </a:rPr>
              <a:t>T </a:t>
            </a:r>
            <a:r>
              <a:rPr dirty="0" sz="1000" spc="35" b="0" i="1">
                <a:latin typeface="Bookman Old Style"/>
                <a:cs typeface="Bookman Old Style"/>
              </a:rPr>
              <a:t>B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 spc="-10">
                <a:latin typeface="Times New Roman"/>
                <a:cs typeface="Times New Roman"/>
              </a:rPr>
              <a:t>two  </a:t>
            </a:r>
            <a:r>
              <a:rPr dirty="0" sz="1000" spc="-5">
                <a:latin typeface="Times New Roman"/>
                <a:cs typeface="Times New Roman"/>
              </a:rPr>
              <a:t>tangents from </a:t>
            </a:r>
            <a:r>
              <a:rPr dirty="0" sz="1000" spc="-20" b="0" i="1">
                <a:latin typeface="Bookman Old Style"/>
                <a:cs typeface="Bookman Old Style"/>
              </a:rPr>
              <a:t>T </a:t>
            </a:r>
            <a:r>
              <a:rPr dirty="0" sz="1000" spc="-5">
                <a:latin typeface="Times New Roman"/>
                <a:cs typeface="Times New Roman"/>
              </a:rPr>
              <a:t>to </a:t>
            </a:r>
            <a:r>
              <a:rPr dirty="0" sz="1000" spc="-55">
                <a:latin typeface="Lucida Sans Unicode"/>
                <a:cs typeface="Lucida Sans Unicode"/>
              </a:rPr>
              <a:t>C</a:t>
            </a:r>
            <a:r>
              <a:rPr dirty="0" sz="1000" spc="-55">
                <a:latin typeface="Times New Roman"/>
                <a:cs typeface="Times New Roman"/>
              </a:rPr>
              <a:t>.  </a:t>
            </a:r>
            <a:r>
              <a:rPr dirty="0" sz="1000" spc="-10">
                <a:latin typeface="Times New Roman"/>
                <a:cs typeface="Times New Roman"/>
              </a:rPr>
              <a:t>Prove </a:t>
            </a:r>
            <a:r>
              <a:rPr dirty="0" sz="1000" spc="-5">
                <a:latin typeface="Times New Roman"/>
                <a:cs typeface="Times New Roman"/>
              </a:rPr>
              <a:t>that the </a:t>
            </a:r>
            <a:r>
              <a:rPr dirty="0" sz="1000">
                <a:latin typeface="Times New Roman"/>
                <a:cs typeface="Times New Roman"/>
              </a:rPr>
              <a:t>chord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passes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-5">
                <a:latin typeface="Times New Roman"/>
                <a:cs typeface="Times New Roman"/>
              </a:rPr>
              <a:t>a fixed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>
              <a:latin typeface="Times New Roman"/>
              <a:cs typeface="Times New Roman"/>
            </a:endParaRPr>
          </a:p>
          <a:p>
            <a:pPr algn="ctr" marR="273685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22222" sz="750" spc="-19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16666" sz="750" spc="-195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3611375" y="4336718"/>
            <a:ext cx="9207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6034">
              <a:lnSpc>
                <a:spcPts val="335"/>
              </a:lnSpc>
            </a:pP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335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-3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4204207" y="4985946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3353818" y="4522649"/>
            <a:ext cx="10604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3302001" y="4551606"/>
            <a:ext cx="768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3282187" y="45836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3242564" y="46156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3190747" y="4655240"/>
            <a:ext cx="6476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3166364" y="47024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3143504" y="47360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3116075" y="4761920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3100835" y="4793923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3088641" y="4825926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3077975" y="4859452"/>
            <a:ext cx="590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3068827" y="4892983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3062735" y="4928037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3058161" y="4961558"/>
            <a:ext cx="539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3055115" y="5017939"/>
            <a:ext cx="60325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40"/>
              </a:lnSpc>
              <a:tabLst>
                <a:tab pos="588645" algn="l"/>
              </a:tabLst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>
                <a:latin typeface="Verdana"/>
                <a:cs typeface="Verdana"/>
              </a:rPr>
              <a:t>	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4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3056638" y="50880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3061207" y="51231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3067304" y="51581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3074924" y="51932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3085595" y="52267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3097784" y="52602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3113024" y="52922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3129787" y="53242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3151124" y="53578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3173984" y="53913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3213607" y="54370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3250184" y="54721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3335527" y="55361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3407158" y="55726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3529078" y="5545252"/>
            <a:ext cx="153035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545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  <a:p>
            <a:pPr marL="12700">
              <a:lnSpc>
                <a:spcPts val="54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3603755" y="5616893"/>
            <a:ext cx="17780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95"/>
              </a:lnSpc>
            </a:pPr>
            <a:r>
              <a:rPr dirty="0" sz="500" spc="-65">
                <a:latin typeface="Verdana"/>
                <a:cs typeface="Verdana"/>
              </a:rPr>
              <a:t>..</a:t>
            </a:r>
            <a:r>
              <a:rPr dirty="0" baseline="33333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 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40005">
              <a:lnSpc>
                <a:spcPts val="395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3850641" y="55742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3923795" y="55376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4009138" y="54766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4045715" y="54416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4112767" y="53578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3964941" y="47131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3974084" y="4751249"/>
            <a:ext cx="2190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764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3983227" y="4783252"/>
            <a:ext cx="22479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526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4001518" y="4850289"/>
            <a:ext cx="23241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478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4030475" y="4952389"/>
            <a:ext cx="22479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288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4038095" y="49813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4047238" y="50163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4065524" y="50849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4083815" y="51535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4132581" y="53242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4150867" y="52937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4120387" y="5258683"/>
            <a:ext cx="10160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11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4111244" y="5255637"/>
            <a:ext cx="1276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27777" sz="750" spc="-120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4102101" y="5193219"/>
            <a:ext cx="15621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292">
                <a:latin typeface="Verdana"/>
                <a:cs typeface="Verdana"/>
              </a:rPr>
              <a:t> </a:t>
            </a:r>
            <a:r>
              <a:rPr dirty="0" sz="500" spc="-5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4092958" y="5158170"/>
            <a:ext cx="18669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-27777" sz="750" spc="217">
                <a:latin typeface="Verdana"/>
                <a:cs typeface="Verdana"/>
              </a:rPr>
              <a:t> </a:t>
            </a:r>
            <a:r>
              <a:rPr dirty="0" sz="500" spc="45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4074667" y="5124569"/>
            <a:ext cx="2216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4205735" y="5089520"/>
            <a:ext cx="11048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4205735" y="5057512"/>
            <a:ext cx="1289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  </a:t>
            </a:r>
            <a:r>
              <a:rPr dirty="0" baseline="5555" sz="750" spc="-9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4118864" y="4734486"/>
            <a:ext cx="18669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.</a:t>
            </a:r>
            <a:r>
              <a:rPr dirty="0" baseline="-16666" sz="750" spc="-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4096004" y="4703946"/>
            <a:ext cx="1530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3955798" y="4684132"/>
            <a:ext cx="2387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202">
                <a:latin typeface="Verdana"/>
                <a:cs typeface="Verdana"/>
              </a:rPr>
              <a:t> </a:t>
            </a:r>
            <a:r>
              <a:rPr dirty="0" baseline="27777" sz="750" spc="-15">
                <a:latin typeface="Verdana"/>
                <a:cs typeface="Verdana"/>
              </a:rPr>
              <a:t>.</a:t>
            </a:r>
            <a:r>
              <a:rPr dirty="0" sz="500" spc="-10">
                <a:latin typeface="Verdana"/>
                <a:cs typeface="Verdana"/>
              </a:rPr>
              <a:t>.</a:t>
            </a:r>
            <a:r>
              <a:rPr dirty="0" baseline="22222" sz="750" spc="-15">
                <a:latin typeface="Verdana"/>
                <a:cs typeface="Verdana"/>
              </a:rPr>
              <a:t>.</a:t>
            </a:r>
            <a:r>
              <a:rPr dirty="0" baseline="5555" sz="750" spc="-15">
                <a:latin typeface="Verdana"/>
                <a:cs typeface="Verdana"/>
              </a:rPr>
              <a:t>.</a:t>
            </a:r>
            <a:r>
              <a:rPr dirty="0" sz="500" spc="-1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3946655" y="4626223"/>
            <a:ext cx="18224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-16666" sz="750" spc="67">
                <a:latin typeface="Verdana"/>
                <a:cs typeface="Verdana"/>
              </a:rPr>
              <a:t> 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3937507" y="4612506"/>
            <a:ext cx="1441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3928364" y="4575993"/>
            <a:ext cx="895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3631184" y="4528746"/>
            <a:ext cx="34353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3045" algn="l"/>
              </a:tabLst>
            </a:pP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	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82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4399281" y="56168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4399281" y="5581769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4399281" y="5551289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4399281" y="55162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4399281" y="5444609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4399281" y="5403463"/>
            <a:ext cx="514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4399281" y="5368409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4399281" y="5333360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4399281" y="53074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4399281" y="5267826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4399281" y="5231249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4399281" y="52068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4399281" y="51763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4399281" y="5130666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4399281" y="5094089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4399281" y="5059040"/>
            <a:ext cx="514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4207258" y="5040810"/>
            <a:ext cx="35433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4470" algn="l"/>
              </a:tabLst>
            </a:pPr>
            <a:r>
              <a:rPr dirty="0" baseline="16666" sz="750" spc="22">
                <a:latin typeface="Verdana"/>
                <a:cs typeface="Verdana"/>
              </a:rPr>
              <a:t>.	</a:t>
            </a:r>
            <a:r>
              <a:rPr dirty="0" baseline="16666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 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-16666" sz="750" spc="-104">
                <a:latin typeface="Verdana"/>
                <a:cs typeface="Verdana"/>
              </a:rPr>
              <a:t>. </a:t>
            </a:r>
            <a:r>
              <a:rPr dirty="0" baseline="-16666" sz="750" spc="-2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4323081" y="5039286"/>
            <a:ext cx="2235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4444" sz="750" spc="22">
                <a:latin typeface="Verdana"/>
                <a:cs typeface="Verdana"/>
              </a:rPr>
              <a:t>.  </a:t>
            </a:r>
            <a:r>
              <a:rPr dirty="0" baseline="44444" sz="750" spc="-127">
                <a:latin typeface="Verdana"/>
                <a:cs typeface="Verdana"/>
              </a:rPr>
              <a:t>.</a:t>
            </a:r>
            <a:r>
              <a:rPr dirty="0" baseline="16666" sz="750" spc="-127">
                <a:latin typeface="Verdana"/>
                <a:cs typeface="Verdana"/>
              </a:rPr>
              <a:t>. </a:t>
            </a:r>
            <a:r>
              <a:rPr dirty="0" baseline="16666" sz="750" spc="-7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4339844" y="4963026"/>
            <a:ext cx="11048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 </a:t>
            </a: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4021327" y="4920352"/>
            <a:ext cx="429259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4785" algn="l"/>
                <a:tab pos="35052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4399281" y="48304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3992375" y="4818246"/>
            <a:ext cx="457834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1610" algn="l"/>
                <a:tab pos="34607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	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-5555" sz="750" spc="-172">
                <a:latin typeface="Verdana"/>
                <a:cs typeface="Verdana"/>
              </a:rPr>
              <a:t> </a:t>
            </a: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4257547" y="4758809"/>
            <a:ext cx="19304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-27777" sz="750" spc="82">
                <a:latin typeface="Verdana"/>
                <a:cs typeface="Verdana"/>
              </a:rPr>
              <a:t> 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baseline="-11111" sz="750" spc="-12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4399281" y="4713089"/>
            <a:ext cx="514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4399281" y="4678040"/>
            <a:ext cx="514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4399281" y="46521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4399281" y="4606409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4399281" y="45713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4399281" y="4536306"/>
            <a:ext cx="514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4399281" y="45104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4399281" y="4470772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98" name="object 298"/>
          <p:cNvSpPr txBox="1"/>
          <p:nvPr/>
        </p:nvSpPr>
        <p:spPr>
          <a:xfrm>
            <a:off x="3413255" y="4451529"/>
            <a:ext cx="589280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37">
                <a:latin typeface="Verdana"/>
                <a:cs typeface="Verdana"/>
              </a:rPr>
              <a:t>.</a:t>
            </a:r>
            <a:r>
              <a:rPr dirty="0" baseline="-16666" sz="750" spc="-37">
                <a:latin typeface="Verdana"/>
                <a:cs typeface="Verdana"/>
              </a:rPr>
              <a:t>..</a:t>
            </a:r>
            <a:r>
              <a:rPr dirty="0" baseline="-11111" sz="750" spc="-37">
                <a:latin typeface="Verdana"/>
                <a:cs typeface="Verdana"/>
              </a:rPr>
              <a:t>.</a:t>
            </a:r>
            <a:r>
              <a:rPr dirty="0" baseline="-5555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 </a:t>
            </a:r>
            <a:r>
              <a:rPr dirty="0" baseline="11111" sz="750" spc="-82">
                <a:latin typeface="Verdana"/>
                <a:cs typeface="Verdana"/>
              </a:rPr>
              <a:t>......</a:t>
            </a:r>
            <a:r>
              <a:rPr dirty="0" baseline="11111" sz="750" spc="-172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baseline="-27777" sz="750" spc="-67">
                <a:latin typeface="Verdana"/>
                <a:cs typeface="Verdana"/>
              </a:rPr>
              <a:t>.</a:t>
            </a:r>
            <a:r>
              <a:rPr dirty="0" baseline="-27777" sz="750" spc="15">
                <a:latin typeface="Verdana"/>
                <a:cs typeface="Verdana"/>
              </a:rPr>
              <a:t> </a:t>
            </a:r>
            <a:r>
              <a:rPr dirty="0" baseline="-15873" sz="1050" spc="254" i="1">
                <a:latin typeface="Times New Roman"/>
                <a:cs typeface="Times New Roman"/>
              </a:rPr>
              <a:t>A</a:t>
            </a:r>
            <a:endParaRPr baseline="-15873" sz="1050">
              <a:latin typeface="Times New Roman"/>
              <a:cs typeface="Times New Roman"/>
            </a:endParaRPr>
          </a:p>
        </p:txBody>
      </p:sp>
      <p:sp>
        <p:nvSpPr>
          <p:cNvPr id="299" name="object 299"/>
          <p:cNvSpPr txBox="1"/>
          <p:nvPr/>
        </p:nvSpPr>
        <p:spPr>
          <a:xfrm>
            <a:off x="4089907" y="5365939"/>
            <a:ext cx="14478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-19841" sz="1050" spc="254" i="1">
                <a:latin typeface="Times New Roman"/>
                <a:cs typeface="Times New Roman"/>
              </a:rPr>
              <a:t>B</a:t>
            </a:r>
            <a:endParaRPr baseline="-19841" sz="1050">
              <a:latin typeface="Times New Roman"/>
              <a:cs typeface="Times New Roman"/>
            </a:endParaRPr>
          </a:p>
        </p:txBody>
      </p:sp>
      <p:sp>
        <p:nvSpPr>
          <p:cNvPr id="300" name="object 300"/>
          <p:cNvSpPr txBox="1"/>
          <p:nvPr/>
        </p:nvSpPr>
        <p:spPr>
          <a:xfrm>
            <a:off x="4399281" y="5454263"/>
            <a:ext cx="98425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50">
                <a:latin typeface="Verdana"/>
                <a:cs typeface="Verdana"/>
              </a:rPr>
              <a:t>.</a:t>
            </a:r>
            <a:r>
              <a:rPr dirty="0" baseline="-23809" sz="1050" spc="60" i="1">
                <a:latin typeface="Times New Roman"/>
                <a:cs typeface="Times New Roman"/>
              </a:rPr>
              <a:t>ℓ</a:t>
            </a:r>
            <a:endParaRPr baseline="-23809" sz="1050">
              <a:latin typeface="Times New Roman"/>
              <a:cs typeface="Times New Roman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4010661" y="4861426"/>
            <a:ext cx="522605" cy="142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6055" algn="l"/>
                <a:tab pos="381000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.	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27777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baseline="-22222" sz="750" spc="-112">
                <a:latin typeface="Verdana"/>
                <a:cs typeface="Verdana"/>
              </a:rPr>
              <a:t> </a:t>
            </a:r>
            <a:r>
              <a:rPr dirty="0" baseline="7936" sz="1050" spc="120" i="1">
                <a:latin typeface="Times New Roman"/>
                <a:cs typeface="Times New Roman"/>
              </a:rPr>
              <a:t>T</a:t>
            </a:r>
            <a:endParaRPr baseline="7936" sz="1050">
              <a:latin typeface="Times New Roman"/>
              <a:cs typeface="Times New Roman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3545842" y="5090026"/>
            <a:ext cx="1365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55" i="1">
                <a:latin typeface="Times New Roman"/>
                <a:cs typeface="Times New Roman"/>
              </a:rPr>
              <a:t>O</a:t>
            </a: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1267452" y="6176636"/>
            <a:ext cx="5064125" cy="2847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8.2: </a:t>
            </a: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>
                <a:latin typeface="Times New Roman"/>
                <a:cs typeface="Times New Roman"/>
              </a:rPr>
              <a:t>chord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passes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-5">
                <a:latin typeface="Times New Roman"/>
                <a:cs typeface="Times New Roman"/>
              </a:rPr>
              <a:t>a fixed</a:t>
            </a:r>
            <a:r>
              <a:rPr dirty="0" sz="1000" spc="-10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point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12065">
              <a:lnSpc>
                <a:spcPct val="119500"/>
              </a:lnSpc>
            </a:pPr>
            <a:r>
              <a:rPr dirty="0" sz="1000" spc="-5" b="1">
                <a:latin typeface="Times New Roman"/>
                <a:cs typeface="Times New Roman"/>
              </a:rPr>
              <a:t>Solution. </a:t>
            </a:r>
            <a:r>
              <a:rPr dirty="0" sz="1000" spc="-5">
                <a:latin typeface="Times New Roman"/>
                <a:cs typeface="Times New Roman"/>
              </a:rPr>
              <a:t>Let the centre </a:t>
            </a:r>
            <a:r>
              <a:rPr dirty="0" sz="1000" spc="-5" b="0" i="1">
                <a:latin typeface="Bookman Old Style"/>
                <a:cs typeface="Bookman Old Style"/>
              </a:rPr>
              <a:t>O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circle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the origin. Choose coordinate axes so that </a:t>
            </a:r>
            <a:r>
              <a:rPr dirty="0" sz="1000" spc="-45" b="0" i="1">
                <a:latin typeface="Bookman Old Style"/>
                <a:cs typeface="Bookman Old Style"/>
              </a:rPr>
              <a:t>ℓ </a:t>
            </a:r>
            <a:r>
              <a:rPr dirty="0" sz="1000" spc="-5">
                <a:latin typeface="Times New Roman"/>
                <a:cs typeface="Times New Roman"/>
              </a:rPr>
              <a:t>is parallel to  the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y</a:t>
            </a:r>
            <a:r>
              <a:rPr dirty="0" sz="1000" spc="-15">
                <a:latin typeface="Times New Roman"/>
                <a:cs typeface="Times New Roman"/>
              </a:rPr>
              <a:t>-axis.</a:t>
            </a:r>
            <a:r>
              <a:rPr dirty="0" sz="1000" spc="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Let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r</a:t>
            </a:r>
            <a:r>
              <a:rPr dirty="0" sz="1000" spc="-40" b="0" i="1">
                <a:latin typeface="Bookman Old Style"/>
                <a:cs typeface="Bookman Old Style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radius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ahoma"/>
                <a:cs typeface="Tahoma"/>
              </a:rPr>
              <a:t>(</a:t>
            </a:r>
            <a:r>
              <a:rPr dirty="0" sz="1000" spc="-25" b="0" i="1">
                <a:latin typeface="Bookman Old Style"/>
                <a:cs typeface="Bookman Old Style"/>
              </a:rPr>
              <a:t>c,</a:t>
            </a:r>
            <a:r>
              <a:rPr dirty="0" sz="1000" spc="-130" b="0" i="1">
                <a:latin typeface="Bookman Old Style"/>
                <a:cs typeface="Bookman Old Style"/>
              </a:rPr>
              <a:t> </a:t>
            </a:r>
            <a:r>
              <a:rPr dirty="0" sz="1000" spc="10" b="0" i="1">
                <a:latin typeface="Bookman Old Style"/>
                <a:cs typeface="Bookman Old Style"/>
              </a:rPr>
              <a:t>t</a:t>
            </a:r>
            <a:r>
              <a:rPr dirty="0" sz="1000" spc="10">
                <a:latin typeface="Tahoma"/>
                <a:cs typeface="Tahoma"/>
              </a:rPr>
              <a:t>)</a:t>
            </a:r>
            <a:r>
              <a:rPr dirty="0" sz="1000" spc="-85">
                <a:latin typeface="Tahoma"/>
                <a:cs typeface="Tahom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coordinates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20" b="0" i="1">
                <a:latin typeface="Bookman Old Style"/>
                <a:cs typeface="Bookman Old Style"/>
              </a:rPr>
              <a:t>T</a:t>
            </a:r>
            <a:r>
              <a:rPr dirty="0" sz="1000" spc="-15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 spc="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Here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r</a:t>
            </a:r>
            <a:r>
              <a:rPr dirty="0" sz="1000" spc="-5" b="0" i="1">
                <a:latin typeface="Bookman Old Style"/>
                <a:cs typeface="Bookman Old Style"/>
              </a:rPr>
              <a:t> </a:t>
            </a:r>
            <a:r>
              <a:rPr dirty="0" sz="1000" spc="170" b="0" i="1">
                <a:latin typeface="Bookman Old Style"/>
                <a:cs typeface="Bookman Old Style"/>
              </a:rPr>
              <a:t>&lt;</a:t>
            </a:r>
            <a:r>
              <a:rPr dirty="0" sz="1000" spc="-15" b="0" i="1">
                <a:latin typeface="Bookman Old Style"/>
                <a:cs typeface="Bookman Old Style"/>
              </a:rPr>
              <a:t> </a:t>
            </a:r>
            <a:r>
              <a:rPr dirty="0" sz="1000" spc="-30" b="0" i="1">
                <a:latin typeface="Bookman Old Style"/>
                <a:cs typeface="Bookman Old Style"/>
              </a:rPr>
              <a:t>c</a:t>
            </a:r>
            <a:r>
              <a:rPr dirty="0" sz="1000" spc="-30">
                <a:latin typeface="Times New Roman"/>
                <a:cs typeface="Times New Roman"/>
              </a:rPr>
              <a:t>.</a:t>
            </a:r>
            <a:r>
              <a:rPr dirty="0" sz="1000" spc="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equation 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circle is </a:t>
            </a:r>
            <a:r>
              <a:rPr dirty="0" sz="1000" spc="35" b="0" i="1">
                <a:latin typeface="Bookman Old Style"/>
                <a:cs typeface="Bookman Old Style"/>
              </a:rPr>
              <a:t>x</a:t>
            </a:r>
            <a:r>
              <a:rPr dirty="0" baseline="27777" sz="1050" spc="52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5" b="0" i="1">
                <a:latin typeface="Bookman Old Style"/>
                <a:cs typeface="Bookman Old Style"/>
              </a:rPr>
              <a:t>y</a:t>
            </a:r>
            <a:r>
              <a:rPr dirty="0" baseline="27777" sz="1050" spc="-22">
                <a:latin typeface="Times New Roman"/>
                <a:cs typeface="Times New Roman"/>
              </a:rPr>
              <a:t>2 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200">
                <a:latin typeface="Tahoma"/>
                <a:cs typeface="Tahoma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r</a:t>
            </a:r>
            <a:r>
              <a:rPr dirty="0" baseline="27777" sz="1050" spc="82">
                <a:latin typeface="Times New Roman"/>
                <a:cs typeface="Times New Roman"/>
              </a:rPr>
              <a:t>2</a:t>
            </a:r>
            <a:r>
              <a:rPr dirty="0" sz="1000" spc="5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12700" marR="5715">
              <a:lnSpc>
                <a:spcPts val="1440"/>
              </a:lnSpc>
              <a:spcBef>
                <a:spcPts val="75"/>
              </a:spcBef>
            </a:pPr>
            <a:r>
              <a:rPr dirty="0" sz="1000" spc="-5">
                <a:latin typeface="Times New Roman"/>
                <a:cs typeface="Times New Roman"/>
              </a:rPr>
              <a:t>Next, we wish to find the equation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>
                <a:latin typeface="Times New Roman"/>
                <a:cs typeface="Times New Roman"/>
              </a:rPr>
              <a:t>chord </a:t>
            </a:r>
            <a:r>
              <a:rPr dirty="0" sz="1000" spc="40" b="0" i="1">
                <a:latin typeface="Bookman Old Style"/>
                <a:cs typeface="Bookman Old Style"/>
              </a:rPr>
              <a:t>AB</a:t>
            </a:r>
            <a:r>
              <a:rPr dirty="0" sz="1000" spc="40">
                <a:latin typeface="Times New Roman"/>
                <a:cs typeface="Times New Roman"/>
              </a:rPr>
              <a:t>. </a:t>
            </a:r>
            <a:r>
              <a:rPr dirty="0" sz="1000" spc="-45">
                <a:latin typeface="Times New Roman"/>
                <a:cs typeface="Times New Roman"/>
              </a:rPr>
              <a:t>To </a:t>
            </a:r>
            <a:r>
              <a:rPr dirty="0" sz="1000">
                <a:latin typeface="Times New Roman"/>
                <a:cs typeface="Times New Roman"/>
              </a:rPr>
              <a:t>do </a:t>
            </a:r>
            <a:r>
              <a:rPr dirty="0" sz="1000" spc="-5">
                <a:latin typeface="Times New Roman"/>
                <a:cs typeface="Times New Roman"/>
              </a:rPr>
              <a:t>this, it is </a:t>
            </a:r>
            <a:r>
              <a:rPr dirty="0" sz="1000">
                <a:latin typeface="Times New Roman"/>
                <a:cs typeface="Times New Roman"/>
              </a:rPr>
              <a:t>not </a:t>
            </a:r>
            <a:r>
              <a:rPr dirty="0" sz="1000" spc="-5">
                <a:latin typeface="Times New Roman"/>
                <a:cs typeface="Times New Roman"/>
              </a:rPr>
              <a:t>necessary to find the  coordinates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A</a:t>
            </a:r>
            <a:r>
              <a:rPr dirty="0" sz="1000" spc="-6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sz="1000" spc="35">
                <a:latin typeface="Times New Roman"/>
                <a:cs typeface="Times New Roman"/>
              </a:rPr>
              <a:t>.</a:t>
            </a:r>
            <a:r>
              <a:rPr dirty="0" sz="1000" spc="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Let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 coordinates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45" b="0" i="1">
                <a:latin typeface="Bookman Old Style"/>
                <a:cs typeface="Bookman Old Style"/>
              </a:rPr>
              <a:t>A</a:t>
            </a:r>
            <a:r>
              <a:rPr dirty="0" sz="1000" spc="-50" b="0" i="1">
                <a:latin typeface="Bookman Old Style"/>
                <a:cs typeface="Bookman Old Style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55">
                <a:latin typeface="Tahoma"/>
                <a:cs typeface="Tahoma"/>
              </a:rPr>
              <a:t>(</a:t>
            </a:r>
            <a:r>
              <a:rPr dirty="0" sz="1000" spc="55" b="0" i="1">
                <a:latin typeface="Bookman Old Style"/>
                <a:cs typeface="Bookman Old Style"/>
              </a:rPr>
              <a:t>x</a:t>
            </a:r>
            <a:r>
              <a:rPr dirty="0" baseline="-11904" sz="1050" spc="82" i="1">
                <a:latin typeface="Times New Roman"/>
                <a:cs typeface="Times New Roman"/>
              </a:rPr>
              <a:t>A</a:t>
            </a:r>
            <a:r>
              <a:rPr dirty="0" sz="1000" spc="55" b="0" i="1">
                <a:latin typeface="Bookman Old Style"/>
                <a:cs typeface="Bookman Old Style"/>
              </a:rPr>
              <a:t>,</a:t>
            </a:r>
            <a:r>
              <a:rPr dirty="0" sz="1000" spc="-130" b="0" i="1">
                <a:latin typeface="Bookman Old Style"/>
                <a:cs typeface="Bookman Old Style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y</a:t>
            </a:r>
            <a:r>
              <a:rPr dirty="0" baseline="-11904" sz="1050" spc="37" i="1">
                <a:latin typeface="Times New Roman"/>
                <a:cs typeface="Times New Roman"/>
              </a:rPr>
              <a:t>A</a:t>
            </a:r>
            <a:r>
              <a:rPr dirty="0" sz="1000" spc="25">
                <a:latin typeface="Tahoma"/>
                <a:cs typeface="Tahoma"/>
              </a:rPr>
              <a:t>)</a:t>
            </a:r>
            <a:r>
              <a:rPr dirty="0" sz="1000" spc="25">
                <a:latin typeface="Times New Roman"/>
                <a:cs typeface="Times New Roman"/>
              </a:rPr>
              <a:t>.</a:t>
            </a:r>
            <a:r>
              <a:rPr dirty="0" sz="1000" spc="7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equation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5">
                <a:latin typeface="Times New Roman"/>
                <a:cs typeface="Times New Roman"/>
              </a:rPr>
              <a:t> the tangent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line </a:t>
            </a:r>
            <a:r>
              <a:rPr dirty="0" sz="1000" spc="-20" b="0" i="1">
                <a:latin typeface="Bookman Old Style"/>
                <a:cs typeface="Bookman Old Style"/>
              </a:rPr>
              <a:t>T</a:t>
            </a:r>
            <a:r>
              <a:rPr dirty="0" sz="1000" spc="-145" b="0" i="1">
                <a:latin typeface="Bookman Old Style"/>
                <a:cs typeface="Bookman Old Style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A</a:t>
            </a:r>
            <a:endParaRPr sz="1000">
              <a:latin typeface="Bookman Old Style"/>
              <a:cs typeface="Bookman Old Style"/>
            </a:endParaRPr>
          </a:p>
          <a:p>
            <a:pPr algn="just" marL="12700">
              <a:lnSpc>
                <a:spcPct val="100000"/>
              </a:lnSpc>
              <a:spcBef>
                <a:spcPts val="140"/>
              </a:spcBef>
            </a:pP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 spc="90" b="0" i="1">
                <a:latin typeface="Bookman Old Style"/>
                <a:cs typeface="Bookman Old Style"/>
              </a:rPr>
              <a:t>x</a:t>
            </a:r>
            <a:r>
              <a:rPr dirty="0" baseline="-11904" sz="1050" spc="135" i="1">
                <a:latin typeface="Times New Roman"/>
                <a:cs typeface="Times New Roman"/>
              </a:rPr>
              <a:t>A</a:t>
            </a:r>
            <a:r>
              <a:rPr dirty="0" sz="1000" spc="90" b="0" i="1">
                <a:latin typeface="Bookman Old Style"/>
                <a:cs typeface="Bookman Old Style"/>
              </a:rPr>
              <a:t>x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5" b="0" i="1">
                <a:latin typeface="Bookman Old Style"/>
                <a:cs typeface="Bookman Old Style"/>
              </a:rPr>
              <a:t>y</a:t>
            </a:r>
            <a:r>
              <a:rPr dirty="0" baseline="-11904" sz="1050" spc="-7" i="1">
                <a:latin typeface="Times New Roman"/>
                <a:cs typeface="Times New Roman"/>
              </a:rPr>
              <a:t>A</a:t>
            </a:r>
            <a:r>
              <a:rPr dirty="0" sz="1000" spc="-5" b="0" i="1">
                <a:latin typeface="Bookman Old Style"/>
                <a:cs typeface="Bookman Old Style"/>
              </a:rPr>
              <a:t>y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55" b="0" i="1">
                <a:latin typeface="Bookman Old Style"/>
                <a:cs typeface="Bookman Old Style"/>
              </a:rPr>
              <a:t>r</a:t>
            </a:r>
            <a:r>
              <a:rPr dirty="0" baseline="27777" sz="1050" spc="82">
                <a:latin typeface="Times New Roman"/>
                <a:cs typeface="Times New Roman"/>
              </a:rPr>
              <a:t>2</a:t>
            </a:r>
            <a:r>
              <a:rPr dirty="0" sz="1000" spc="5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(It is a straight line passing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45" b="0" i="1">
                <a:latin typeface="Bookman Old Style"/>
                <a:cs typeface="Bookman Old Style"/>
              </a:rPr>
              <a:t>A </a:t>
            </a:r>
            <a:r>
              <a:rPr dirty="0" sz="1000" spc="-5">
                <a:latin typeface="Times New Roman"/>
                <a:cs typeface="Times New Roman"/>
              </a:rPr>
              <a:t>and perpendicular to </a:t>
            </a:r>
            <a:r>
              <a:rPr dirty="0" sz="1000" spc="10" b="0" i="1">
                <a:latin typeface="Bookman Old Style"/>
                <a:cs typeface="Bookman Old Style"/>
              </a:rPr>
              <a:t>OA</a:t>
            </a:r>
            <a:r>
              <a:rPr dirty="0" sz="1000" spc="10">
                <a:latin typeface="Times New Roman"/>
                <a:cs typeface="Times New Roman"/>
              </a:rPr>
              <a:t>.) </a:t>
            </a:r>
            <a:r>
              <a:rPr dirty="0" sz="1000" spc="-5">
                <a:latin typeface="Times New Roman"/>
                <a:cs typeface="Times New Roman"/>
              </a:rPr>
              <a:t>As it</a:t>
            </a:r>
            <a:r>
              <a:rPr dirty="0" sz="1000" spc="-9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passes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240"/>
              </a:spcBef>
            </a:pPr>
            <a:r>
              <a:rPr dirty="0" sz="1000">
                <a:latin typeface="Times New Roman"/>
                <a:cs typeface="Times New Roman"/>
              </a:rPr>
              <a:t>through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20" b="0" i="1">
                <a:latin typeface="Bookman Old Style"/>
                <a:cs typeface="Bookman Old Style"/>
              </a:rPr>
              <a:t>T</a:t>
            </a:r>
            <a:r>
              <a:rPr dirty="0" sz="1000" spc="-15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,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we</a:t>
            </a:r>
            <a:r>
              <a:rPr dirty="0" sz="1000" spc="-10">
                <a:latin typeface="Times New Roman"/>
                <a:cs typeface="Times New Roman"/>
              </a:rPr>
              <a:t> have </a:t>
            </a:r>
            <a:r>
              <a:rPr dirty="0" sz="1000" spc="60" b="0" i="1">
                <a:latin typeface="Bookman Old Style"/>
                <a:cs typeface="Bookman Old Style"/>
              </a:rPr>
              <a:t>x</a:t>
            </a:r>
            <a:r>
              <a:rPr dirty="0" baseline="-11904" sz="1050" spc="89" i="1">
                <a:latin typeface="Times New Roman"/>
                <a:cs typeface="Times New Roman"/>
              </a:rPr>
              <a:t>A</a:t>
            </a:r>
            <a:r>
              <a:rPr dirty="0" sz="1000" spc="60" b="0" i="1">
                <a:latin typeface="Bookman Old Style"/>
                <a:cs typeface="Bookman Old Style"/>
              </a:rPr>
              <a:t>c</a:t>
            </a:r>
            <a:r>
              <a:rPr dirty="0" sz="1000" spc="-7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y</a:t>
            </a:r>
            <a:r>
              <a:rPr dirty="0" baseline="-11904" sz="1050" spc="52" i="1">
                <a:latin typeface="Times New Roman"/>
                <a:cs typeface="Times New Roman"/>
              </a:rPr>
              <a:t>A</a:t>
            </a:r>
            <a:r>
              <a:rPr dirty="0" sz="1000" spc="35" b="0" i="1">
                <a:latin typeface="Bookman Old Style"/>
                <a:cs typeface="Bookman Old Style"/>
              </a:rPr>
              <a:t>t</a:t>
            </a:r>
            <a:r>
              <a:rPr dirty="0" sz="1000" spc="-2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r</a:t>
            </a:r>
            <a:r>
              <a:rPr dirty="0" baseline="27777" sz="1050" spc="82">
                <a:latin typeface="Times New Roman"/>
                <a:cs typeface="Times New Roman"/>
              </a:rPr>
              <a:t>2</a:t>
            </a:r>
            <a:r>
              <a:rPr dirty="0" sz="1000" spc="55">
                <a:latin typeface="Times New Roman"/>
                <a:cs typeface="Times New Roman"/>
              </a:rPr>
              <a:t>.</a:t>
            </a:r>
            <a:r>
              <a:rPr dirty="0" sz="1000" spc="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Therefore,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A</a:t>
            </a:r>
            <a:r>
              <a:rPr dirty="0" sz="1000" spc="-5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lies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on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straight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line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2169160">
              <a:lnSpc>
                <a:spcPct val="100000"/>
              </a:lnSpc>
              <a:tabLst>
                <a:tab pos="4704715" algn="l"/>
              </a:tabLst>
            </a:pPr>
            <a:r>
              <a:rPr dirty="0" sz="1000" spc="-15" b="0" i="1">
                <a:latin typeface="Bookman Old Style"/>
                <a:cs typeface="Bookman Old Style"/>
              </a:rPr>
              <a:t>cx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50" b="0" i="1">
                <a:latin typeface="Bookman Old Style"/>
                <a:cs typeface="Bookman Old Style"/>
              </a:rPr>
              <a:t>ty</a:t>
            </a:r>
            <a:r>
              <a:rPr dirty="0" sz="1000" spc="-18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r</a:t>
            </a:r>
            <a:r>
              <a:rPr dirty="0" baseline="31746" sz="1050" spc="67">
                <a:latin typeface="Times New Roman"/>
                <a:cs typeface="Times New Roman"/>
              </a:rPr>
              <a:t>2</a:t>
            </a:r>
            <a:r>
              <a:rPr dirty="0" sz="1000" spc="45" b="0" i="1">
                <a:latin typeface="Bookman Old Style"/>
                <a:cs typeface="Bookman Old Style"/>
              </a:rPr>
              <a:t>.	</a:t>
            </a:r>
            <a:r>
              <a:rPr dirty="0" sz="1000">
                <a:latin typeface="Times New Roman"/>
                <a:cs typeface="Times New Roman"/>
              </a:rPr>
              <a:t>(8.1.1)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20000"/>
              </a:lnSpc>
              <a:spcBef>
                <a:spcPts val="540"/>
              </a:spcBef>
            </a:pPr>
            <a:r>
              <a:rPr dirty="0" sz="1000" spc="-10">
                <a:latin typeface="Times New Roman"/>
                <a:cs typeface="Times New Roman"/>
              </a:rPr>
              <a:t>Similarly, </a:t>
            </a:r>
            <a:r>
              <a:rPr dirty="0" sz="1000" spc="35" b="0" i="1">
                <a:latin typeface="Bookman Old Style"/>
                <a:cs typeface="Bookman Old Style"/>
              </a:rPr>
              <a:t>B </a:t>
            </a:r>
            <a:r>
              <a:rPr dirty="0" sz="1000" spc="-5">
                <a:latin typeface="Times New Roman"/>
                <a:cs typeface="Times New Roman"/>
              </a:rPr>
              <a:t>lies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( </a:t>
            </a:r>
            <a:r>
              <a:rPr dirty="0" sz="1000">
                <a:latin typeface="Times New Roman"/>
                <a:cs typeface="Times New Roman"/>
              </a:rPr>
              <a:t>8.1.1). </a:t>
            </a:r>
            <a:r>
              <a:rPr dirty="0" sz="1000" spc="-5">
                <a:latin typeface="Times New Roman"/>
                <a:cs typeface="Times New Roman"/>
              </a:rPr>
              <a:t>So ( </a:t>
            </a:r>
            <a:r>
              <a:rPr dirty="0" sz="1000">
                <a:latin typeface="Times New Roman"/>
                <a:cs typeface="Times New Roman"/>
              </a:rPr>
              <a:t>8.1.1) </a:t>
            </a:r>
            <a:r>
              <a:rPr dirty="0" sz="1000" spc="-5">
                <a:latin typeface="Times New Roman"/>
                <a:cs typeface="Times New Roman"/>
              </a:rPr>
              <a:t>is the equation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40" b="0" i="1">
                <a:latin typeface="Bookman Old Style"/>
                <a:cs typeface="Bookman Old Style"/>
              </a:rPr>
              <a:t>AB</a:t>
            </a:r>
            <a:r>
              <a:rPr dirty="0" sz="1000" spc="40">
                <a:latin typeface="Times New Roman"/>
                <a:cs typeface="Times New Roman"/>
              </a:rPr>
              <a:t>! </a:t>
            </a:r>
            <a:r>
              <a:rPr dirty="0" sz="1000" spc="-15">
                <a:latin typeface="Times New Roman"/>
                <a:cs typeface="Times New Roman"/>
              </a:rPr>
              <a:t>Clearly, </a:t>
            </a:r>
            <a:r>
              <a:rPr dirty="0" sz="1000" spc="-5">
                <a:latin typeface="Times New Roman"/>
                <a:cs typeface="Times New Roman"/>
              </a:rPr>
              <a:t>the line defined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Times New Roman"/>
                <a:cs typeface="Times New Roman"/>
              </a:rPr>
              <a:t>( </a:t>
            </a:r>
            <a:r>
              <a:rPr dirty="0" sz="1000">
                <a:latin typeface="Times New Roman"/>
                <a:cs typeface="Times New Roman"/>
              </a:rPr>
              <a:t>8.1.1)  </a:t>
            </a:r>
            <a:r>
              <a:rPr dirty="0" sz="1000" spc="-5">
                <a:latin typeface="Times New Roman"/>
                <a:cs typeface="Times New Roman"/>
              </a:rPr>
              <a:t>passes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through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point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ahoma"/>
                <a:cs typeface="Tahoma"/>
              </a:rPr>
              <a:t>(</a:t>
            </a:r>
            <a:r>
              <a:rPr dirty="0" sz="1000" spc="-5" b="0" i="1">
                <a:latin typeface="Bookman Old Style"/>
                <a:cs typeface="Bookman Old Style"/>
              </a:rPr>
              <a:t>r</a:t>
            </a:r>
            <a:r>
              <a:rPr dirty="0" baseline="27777" sz="1050" spc="-7">
                <a:latin typeface="Times New Roman"/>
                <a:cs typeface="Times New Roman"/>
              </a:rPr>
              <a:t>2</a:t>
            </a:r>
            <a:r>
              <a:rPr dirty="0" sz="1000" spc="-5" b="0" i="1">
                <a:latin typeface="Bookman Old Style"/>
                <a:cs typeface="Bookman Old Style"/>
              </a:rPr>
              <a:t>/c,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-20">
                <a:latin typeface="Tahoma"/>
                <a:cs typeface="Tahoma"/>
              </a:rPr>
              <a:t>0)</a:t>
            </a:r>
            <a:r>
              <a:rPr dirty="0" sz="1000" spc="-80">
                <a:latin typeface="Tahoma"/>
                <a:cs typeface="Tahom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which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independent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t</a:t>
            </a:r>
            <a:r>
              <a:rPr dirty="0" sz="1000" spc="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440"/>
              </a:lnSpc>
              <a:spcBef>
                <a:spcPts val="75"/>
              </a:spcBef>
            </a:pPr>
            <a:r>
              <a:rPr dirty="0" sz="1000" spc="-5">
                <a:latin typeface="Times New Roman"/>
                <a:cs typeface="Times New Roman"/>
              </a:rPr>
              <a:t>There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also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another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easy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way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find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 equation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 line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AB</a:t>
            </a:r>
            <a:r>
              <a:rPr dirty="0" sz="1000" spc="40">
                <a:latin typeface="Times New Roman"/>
                <a:cs typeface="Times New Roman"/>
              </a:rPr>
              <a:t>.</a:t>
            </a:r>
            <a:r>
              <a:rPr dirty="0" sz="1000" spc="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Observe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 b="0" i="1">
                <a:latin typeface="Bookman Old Style"/>
                <a:cs typeface="Bookman Old Style"/>
              </a:rPr>
              <a:t>O,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A,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T,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sz="1000" spc="-1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on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  circle </a:t>
            </a:r>
            <a:r>
              <a:rPr dirty="0" sz="1000" spc="-55">
                <a:latin typeface="Lucida Sans Unicode"/>
                <a:cs typeface="Lucida Sans Unicode"/>
              </a:rPr>
              <a:t>C</a:t>
            </a:r>
            <a:r>
              <a:rPr dirty="0" baseline="27777" sz="1050" spc="-82">
                <a:latin typeface="Lucida Sans Unicode"/>
                <a:cs typeface="Lucida Sans Unicode"/>
              </a:rPr>
              <a:t>′  </a:t>
            </a:r>
            <a:r>
              <a:rPr dirty="0" sz="1000" spc="-5">
                <a:latin typeface="Times New Roman"/>
                <a:cs typeface="Times New Roman"/>
              </a:rPr>
              <a:t>with diameter </a:t>
            </a:r>
            <a:r>
              <a:rPr dirty="0" sz="1000" b="0" i="1">
                <a:latin typeface="Bookman Old Style"/>
                <a:cs typeface="Bookman Old Style"/>
              </a:rPr>
              <a:t>OT </a:t>
            </a:r>
            <a:r>
              <a:rPr dirty="0" sz="1000" spc="-5">
                <a:latin typeface="Times New Roman"/>
                <a:cs typeface="Times New Roman"/>
              </a:rPr>
              <a:t>.  The equation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this circle is </a:t>
            </a:r>
            <a:r>
              <a:rPr dirty="0" sz="1000" spc="10">
                <a:latin typeface="Tahoma"/>
                <a:cs typeface="Tahoma"/>
              </a:rPr>
              <a:t>(</a:t>
            </a:r>
            <a:r>
              <a:rPr dirty="0" sz="1000" spc="10" b="0" i="1">
                <a:latin typeface="Bookman Old Style"/>
                <a:cs typeface="Bookman Old Style"/>
              </a:rPr>
              <a:t>x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r>
              <a:rPr dirty="0" sz="1000" spc="-10">
                <a:latin typeface="Tahoma"/>
                <a:cs typeface="Tahoma"/>
              </a:rPr>
              <a:t>)</a:t>
            </a:r>
            <a:r>
              <a:rPr dirty="0" sz="1000" spc="-10" b="0" i="1">
                <a:latin typeface="Bookman Old Style"/>
                <a:cs typeface="Bookman Old Style"/>
              </a:rPr>
              <a:t>x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60">
                <a:latin typeface="Tahoma"/>
                <a:cs typeface="Tahoma"/>
              </a:rPr>
              <a:t>(</a:t>
            </a:r>
            <a:r>
              <a:rPr dirty="0" sz="1000" spc="-60" b="0" i="1">
                <a:latin typeface="Bookman Old Style"/>
                <a:cs typeface="Bookman Old Style"/>
              </a:rPr>
              <a:t>y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35" b="0" i="1">
                <a:latin typeface="Bookman Old Style"/>
                <a:cs typeface="Bookman Old Style"/>
              </a:rPr>
              <a:t>t</a:t>
            </a:r>
            <a:r>
              <a:rPr dirty="0" sz="1000" spc="-35">
                <a:latin typeface="Tahoma"/>
                <a:cs typeface="Tahoma"/>
              </a:rPr>
              <a:t>)</a:t>
            </a:r>
            <a:r>
              <a:rPr dirty="0" sz="1000" spc="-35" b="0" i="1">
                <a:latin typeface="Bookman Old Style"/>
                <a:cs typeface="Bookman Old Style"/>
              </a:rPr>
              <a:t>y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.  (Take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12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point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55" y="762000"/>
            <a:ext cx="5056505" cy="1426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tabLst>
                <a:tab pos="2974975" algn="l"/>
              </a:tabLst>
            </a:pPr>
            <a:r>
              <a:rPr dirty="0" sz="1000">
                <a:latin typeface="Times New Roman"/>
                <a:cs typeface="Times New Roman"/>
              </a:rPr>
              <a:t>84	</a:t>
            </a:r>
            <a:r>
              <a:rPr dirty="0" sz="1000" spc="-5">
                <a:latin typeface="Times New Roman"/>
                <a:cs typeface="Times New Roman"/>
              </a:rPr>
              <a:t>CHAPTER </a:t>
            </a:r>
            <a:r>
              <a:rPr dirty="0" sz="1000">
                <a:latin typeface="Times New Roman"/>
                <a:cs typeface="Times New Roman"/>
              </a:rPr>
              <a:t>8.  </a:t>
            </a:r>
            <a:r>
              <a:rPr dirty="0" sz="1000" spc="-5">
                <a:latin typeface="Times New Roman"/>
                <a:cs typeface="Times New Roman"/>
              </a:rPr>
              <a:t>USING </a:t>
            </a:r>
            <a:r>
              <a:rPr dirty="0" sz="1000" spc="-20">
                <a:latin typeface="Times New Roman"/>
                <a:cs typeface="Times New Roman"/>
              </a:rPr>
              <a:t>COORDINATES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500"/>
              </a:lnSpc>
              <a:spcBef>
                <a:spcPts val="5"/>
              </a:spcBef>
            </a:pPr>
            <a:r>
              <a:rPr dirty="0" sz="1000" spc="120" b="0" i="1">
                <a:latin typeface="Bookman Old Style"/>
                <a:cs typeface="Bookman Old Style"/>
              </a:rPr>
              <a:t>X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25">
                <a:latin typeface="Lucida Sans Unicode"/>
                <a:cs typeface="Lucida Sans Unicode"/>
              </a:rPr>
              <a:t>C</a:t>
            </a:r>
            <a:r>
              <a:rPr dirty="0" baseline="27777" sz="1050" spc="-37">
                <a:latin typeface="Lucida Sans Unicode"/>
                <a:cs typeface="Lucida Sans Unicode"/>
              </a:rPr>
              <a:t>′</a:t>
            </a:r>
            <a:r>
              <a:rPr dirty="0" sz="1000" spc="-2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Then </a:t>
            </a:r>
            <a:r>
              <a:rPr dirty="0" sz="1000" spc="70" b="0" i="1">
                <a:latin typeface="Bookman Old Style"/>
                <a:cs typeface="Bookman Old Style"/>
              </a:rPr>
              <a:t>OX </a:t>
            </a:r>
            <a:r>
              <a:rPr dirty="0" sz="1000" spc="-5">
                <a:latin typeface="Times New Roman"/>
                <a:cs typeface="Times New Roman"/>
              </a:rPr>
              <a:t>is perpendicular to </a:t>
            </a:r>
            <a:r>
              <a:rPr dirty="0" sz="1000" spc="-20" b="0" i="1">
                <a:latin typeface="Bookman Old Style"/>
                <a:cs typeface="Bookman Old Style"/>
              </a:rPr>
              <a:t>T </a:t>
            </a:r>
            <a:r>
              <a:rPr dirty="0" sz="1000" spc="100" b="0" i="1">
                <a:latin typeface="Bookman Old Style"/>
                <a:cs typeface="Bookman Old Style"/>
              </a:rPr>
              <a:t>X</a:t>
            </a:r>
            <a:r>
              <a:rPr dirty="0" sz="1000" spc="10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The scalar </a:t>
            </a:r>
            <a:r>
              <a:rPr dirty="0" sz="1000">
                <a:latin typeface="Times New Roman"/>
                <a:cs typeface="Times New Roman"/>
              </a:rPr>
              <a:t>product </a:t>
            </a:r>
            <a:r>
              <a:rPr dirty="0" sz="1000" spc="-10">
                <a:latin typeface="Times New Roman"/>
                <a:cs typeface="Times New Roman"/>
              </a:rPr>
              <a:t>gives </a:t>
            </a:r>
            <a:r>
              <a:rPr dirty="0" sz="1000" spc="-5">
                <a:latin typeface="Times New Roman"/>
                <a:cs typeface="Times New Roman"/>
              </a:rPr>
              <a:t>the equation satisfied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65" b="0" i="1">
                <a:latin typeface="Bookman Old Style"/>
                <a:cs typeface="Bookman Old Style"/>
              </a:rPr>
              <a:t>X</a:t>
            </a:r>
            <a:r>
              <a:rPr dirty="0" sz="1000" spc="65">
                <a:latin typeface="Times New Roman"/>
                <a:cs typeface="Times New Roman"/>
              </a:rPr>
              <a:t>.)  </a:t>
            </a:r>
            <a:r>
              <a:rPr dirty="0" sz="1000" spc="-10">
                <a:latin typeface="Times New Roman"/>
                <a:cs typeface="Times New Roman"/>
              </a:rPr>
              <a:t>Now </a:t>
            </a:r>
            <a:r>
              <a:rPr dirty="0" sz="1000" spc="-170">
                <a:latin typeface="Lucida Sans Unicode"/>
                <a:cs typeface="Lucida Sans Unicode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-55">
                <a:latin typeface="Lucida Sans Unicode"/>
                <a:cs typeface="Lucida Sans Unicode"/>
              </a:rPr>
              <a:t>C</a:t>
            </a:r>
            <a:r>
              <a:rPr dirty="0" baseline="27777" sz="1050" spc="-82">
                <a:latin typeface="Lucida Sans Unicode"/>
                <a:cs typeface="Lucida Sans Unicode"/>
              </a:rPr>
              <a:t>′ </a:t>
            </a:r>
            <a:r>
              <a:rPr dirty="0" sz="1000" spc="-5">
                <a:latin typeface="Times New Roman"/>
                <a:cs typeface="Times New Roman"/>
              </a:rPr>
              <a:t>both pass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45" b="0" i="1">
                <a:latin typeface="Bookman Old Style"/>
                <a:cs typeface="Bookman Old Style"/>
              </a:rPr>
              <a:t>A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sz="1000" spc="3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Hence the difference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their equations is the equation </a:t>
            </a:r>
            <a:r>
              <a:rPr dirty="0" sz="1000">
                <a:latin typeface="Times New Roman"/>
                <a:cs typeface="Times New Roman"/>
              </a:rPr>
              <a:t>of  </a:t>
            </a:r>
            <a:r>
              <a:rPr dirty="0" sz="1000" spc="40" b="0" i="1">
                <a:latin typeface="Bookman Old Style"/>
                <a:cs typeface="Bookman Old Style"/>
              </a:rPr>
              <a:t>AB</a:t>
            </a:r>
            <a:r>
              <a:rPr dirty="0" sz="1000" spc="4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Note that the line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is the radical axis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170">
                <a:latin typeface="Lucida Sans Unicode"/>
                <a:cs typeface="Lucida Sans Unicode"/>
              </a:rPr>
              <a:t>C 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C</a:t>
            </a:r>
            <a:r>
              <a:rPr dirty="0" baseline="27777" sz="1050" spc="-37">
                <a:latin typeface="Lucida Sans Unicode"/>
                <a:cs typeface="Lucida Sans Unicode"/>
              </a:rPr>
              <a:t>′</a:t>
            </a:r>
            <a:r>
              <a:rPr dirty="0" sz="1000" spc="-2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20000"/>
              </a:lnSpc>
              <a:spcBef>
                <a:spcPts val="1270"/>
              </a:spcBef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8.1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40">
                <a:latin typeface="Tahoma"/>
                <a:cs typeface="Tahoma"/>
              </a:rPr>
              <a:t>(</a:t>
            </a:r>
            <a:r>
              <a:rPr dirty="0" sz="1000" spc="-40" b="0" i="1">
                <a:latin typeface="Bookman Old Style"/>
                <a:cs typeface="Bookman Old Style"/>
              </a:rPr>
              <a:t>a, </a:t>
            </a:r>
            <a:r>
              <a:rPr dirty="0" sz="1000" spc="-85" b="0" i="1">
                <a:latin typeface="Bookman Old Style"/>
                <a:cs typeface="Bookman Old Style"/>
              </a:rPr>
              <a:t>b</a:t>
            </a:r>
            <a:r>
              <a:rPr dirty="0" sz="1000" spc="-85">
                <a:latin typeface="Tahoma"/>
                <a:cs typeface="Tahoma"/>
              </a:rPr>
              <a:t>)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a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-5">
                <a:latin typeface="Times New Roman"/>
                <a:cs typeface="Times New Roman"/>
              </a:rPr>
              <a:t>outside the unit circle </a:t>
            </a:r>
            <a:r>
              <a:rPr dirty="0" sz="1000" spc="35" b="0" i="1">
                <a:latin typeface="Bookman Old Style"/>
                <a:cs typeface="Bookman Old Style"/>
              </a:rPr>
              <a:t>x</a:t>
            </a:r>
            <a:r>
              <a:rPr dirty="0" baseline="27777" sz="1050" spc="52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5" b="0" i="1">
                <a:latin typeface="Bookman Old Style"/>
                <a:cs typeface="Bookman Old Style"/>
              </a:rPr>
              <a:t>y</a:t>
            </a:r>
            <a:r>
              <a:rPr dirty="0" baseline="27777" sz="1050" spc="-22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let </a:t>
            </a:r>
            <a:r>
              <a:rPr dirty="0" sz="1000" spc="70" b="0" i="1">
                <a:latin typeface="Bookman Old Style"/>
                <a:cs typeface="Bookman Old Style"/>
              </a:rPr>
              <a:t>PT</a:t>
            </a:r>
            <a:r>
              <a:rPr dirty="0" baseline="-11904" sz="1050" spc="104">
                <a:latin typeface="Times New Roman"/>
                <a:cs typeface="Times New Roman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0" b="0" i="1">
                <a:latin typeface="Bookman Old Style"/>
                <a:cs typeface="Bookman Old Style"/>
              </a:rPr>
              <a:t>PT</a:t>
            </a:r>
            <a:r>
              <a:rPr dirty="0" baseline="-11904" sz="1050" spc="104">
                <a:latin typeface="Times New Roman"/>
                <a:cs typeface="Times New Roman"/>
              </a:rPr>
              <a:t>2 </a:t>
            </a:r>
            <a:r>
              <a:rPr dirty="0" sz="1000">
                <a:latin typeface="Times New Roman"/>
                <a:cs typeface="Times New Roman"/>
              </a:rPr>
              <a:t>be  </a:t>
            </a:r>
            <a:r>
              <a:rPr dirty="0" sz="1000" spc="-5">
                <a:latin typeface="Times New Roman"/>
                <a:cs typeface="Times New Roman"/>
              </a:rPr>
              <a:t>the tangents to it. </a:t>
            </a:r>
            <a:r>
              <a:rPr dirty="0" sz="1000" spc="-10">
                <a:latin typeface="Times New Roman"/>
                <a:cs typeface="Times New Roman"/>
              </a:rPr>
              <a:t>Show </a:t>
            </a:r>
            <a:r>
              <a:rPr dirty="0" sz="1000" spc="-5">
                <a:latin typeface="Times New Roman"/>
                <a:cs typeface="Times New Roman"/>
              </a:rPr>
              <a:t>that the coordinates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15" b="0" i="1">
                <a:latin typeface="Bookman Old Style"/>
                <a:cs typeface="Bookman Old Style"/>
              </a:rPr>
              <a:t>T</a:t>
            </a:r>
            <a:r>
              <a:rPr dirty="0" baseline="-11904" sz="1050" spc="22">
                <a:latin typeface="Times New Roman"/>
                <a:cs typeface="Times New Roman"/>
              </a:rPr>
              <a:t>1 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5" b="0" i="1">
                <a:latin typeface="Bookman Old Style"/>
                <a:cs typeface="Bookman Old Style"/>
              </a:rPr>
              <a:t>T</a:t>
            </a:r>
            <a:r>
              <a:rPr dirty="0" baseline="-11904" sz="1050" spc="22">
                <a:latin typeface="Times New Roman"/>
                <a:cs typeface="Times New Roman"/>
              </a:rPr>
              <a:t>2 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 spc="-10">
                <a:latin typeface="Times New Roman"/>
                <a:cs typeface="Times New Roman"/>
              </a:rPr>
              <a:t>given</a:t>
            </a:r>
            <a:r>
              <a:rPr dirty="0" sz="1000" spc="-1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15515" y="2503068"/>
            <a:ext cx="608076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970020" y="2488690"/>
            <a:ext cx="3429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8765" algn="l"/>
              </a:tabLst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21958" y="2487164"/>
            <a:ext cx="92265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b="0" i="1">
                <a:latin typeface="Bookman Old Style"/>
                <a:cs typeface="Bookman Old Style"/>
              </a:rPr>
              <a:t>a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175" b="0" i="1">
                <a:latin typeface="Bookman Old Style"/>
                <a:cs typeface="Bookman Old Style"/>
              </a:rPr>
              <a:t>b      </a:t>
            </a:r>
            <a:r>
              <a:rPr dirty="0" sz="1000" spc="-95" b="0" i="1">
                <a:latin typeface="Bookman Old Style"/>
                <a:cs typeface="Bookman Old Style"/>
              </a:rPr>
              <a:t>a 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75" b="0" i="1">
                <a:latin typeface="Bookman Old Style"/>
                <a:cs typeface="Bookman Old Style"/>
              </a:rPr>
              <a:t>b   </a:t>
            </a:r>
            <a:r>
              <a:rPr dirty="0" sz="1000" spc="-160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34515" y="2664612"/>
            <a:ext cx="989076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526282" y="2572513"/>
            <a:ext cx="6096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5" b="0" i="1">
                <a:latin typeface="Bookman Old Style"/>
                <a:cs typeface="Bookman Old Style"/>
              </a:rPr>
              <a:t>,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97806" y="2382011"/>
            <a:ext cx="120713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88390" algn="l"/>
              </a:tabLst>
            </a:pPr>
            <a:r>
              <a:rPr dirty="0" sz="1000" spc="20">
                <a:latin typeface="Lucida Sans Unicode"/>
                <a:cs typeface="Lucida Sans Unicode"/>
              </a:rPr>
              <a:t>√</a:t>
            </a:r>
            <a:r>
              <a:rPr dirty="0" sz="1000" spc="20">
                <a:latin typeface="Lucida Sans Unicode"/>
                <a:cs typeface="Lucida Sans Unicode"/>
              </a:rPr>
              <a:t>	</a:t>
            </a:r>
            <a:r>
              <a:rPr dirty="0" sz="1000" spc="20">
                <a:latin typeface="Lucida Sans Unicode"/>
                <a:cs typeface="Lucida Sans Unicode"/>
              </a:rPr>
              <a:t>√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991459" y="2503068"/>
            <a:ext cx="608076" cy="6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447034" y="2487162"/>
            <a:ext cx="88900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  </a:t>
            </a:r>
            <a:r>
              <a:rPr dirty="0" sz="1000" spc="-175" b="0" i="1">
                <a:latin typeface="Bookman Old Style"/>
                <a:cs typeface="Bookman Old Style"/>
              </a:rPr>
              <a:t>b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95" b="0" i="1">
                <a:latin typeface="Bookman Old Style"/>
                <a:cs typeface="Bookman Old Style"/>
              </a:rPr>
              <a:t>a    a  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40">
                <a:latin typeface="Tahoma"/>
                <a:cs typeface="Tahoma"/>
              </a:rPr>
              <a:t> </a:t>
            </a:r>
            <a:r>
              <a:rPr dirty="0" sz="1000" spc="-175" b="0" i="1">
                <a:latin typeface="Bookman Old Style"/>
                <a:cs typeface="Bookman Old Style"/>
              </a:rPr>
              <a:t>b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45964" y="2488690"/>
            <a:ext cx="34099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7495" algn="l"/>
              </a:tabLst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610459" y="2664612"/>
            <a:ext cx="989076" cy="6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315815" y="2503068"/>
            <a:ext cx="608076" cy="60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934815" y="2664612"/>
            <a:ext cx="989076" cy="60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722622" y="2572513"/>
            <a:ext cx="126492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216025" algn="l"/>
              </a:tabLst>
            </a:pPr>
            <a:r>
              <a:rPr dirty="0" sz="1000" spc="-25" b="0" i="1">
                <a:latin typeface="Bookman Old Style"/>
                <a:cs typeface="Bookman Old Style"/>
              </a:rPr>
              <a:t>,</a:t>
            </a:r>
            <a:r>
              <a:rPr dirty="0" sz="1000" spc="-25" b="0" i="1">
                <a:latin typeface="Bookman Old Style"/>
                <a:cs typeface="Bookman Old Style"/>
              </a:rPr>
              <a:t>	</a:t>
            </a:r>
            <a:r>
              <a:rPr dirty="0" sz="1000" spc="-25" b="0" i="1">
                <a:latin typeface="Bookman Old Style"/>
                <a:cs typeface="Bookman Old Style"/>
              </a:rPr>
              <a:t>,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198113" y="2382013"/>
            <a:ext cx="120523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86485" algn="l"/>
              </a:tabLst>
            </a:pPr>
            <a:r>
              <a:rPr dirty="0" sz="1000" spc="20">
                <a:latin typeface="Lucida Sans Unicode"/>
                <a:cs typeface="Lucida Sans Unicode"/>
              </a:rPr>
              <a:t>√</a:t>
            </a:r>
            <a:r>
              <a:rPr dirty="0" sz="1000" spc="20">
                <a:latin typeface="Lucida Sans Unicode"/>
                <a:cs typeface="Lucida Sans Unicode"/>
              </a:rPr>
              <a:t>	</a:t>
            </a:r>
            <a:r>
              <a:rPr dirty="0" sz="1000" spc="20">
                <a:latin typeface="Lucida Sans Unicode"/>
                <a:cs typeface="Lucida Sans Unicode"/>
              </a:rPr>
              <a:t>√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391759" y="2503068"/>
            <a:ext cx="608076" cy="60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370320" y="2488690"/>
            <a:ext cx="141732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8765" algn="l"/>
                <a:tab pos="1088390" algn="l"/>
                <a:tab pos="1353185" algn="l"/>
              </a:tabLst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96484" y="2487162"/>
            <a:ext cx="261556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	</a:t>
            </a:r>
            <a:r>
              <a:rPr dirty="0" sz="1000" spc="-95" b="0" i="1">
                <a:latin typeface="Bookman Old Style"/>
                <a:cs typeface="Bookman Old Style"/>
              </a:rPr>
              <a:t>a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75" b="0" i="1">
                <a:latin typeface="Bookman Old Style"/>
                <a:cs typeface="Bookman Old Style"/>
              </a:rPr>
              <a:t>b      </a:t>
            </a:r>
            <a:r>
              <a:rPr dirty="0" sz="1000" spc="-95" b="0" i="1">
                <a:latin typeface="Bookman Old Style"/>
                <a:cs typeface="Bookman Old Style"/>
              </a:rPr>
              <a:t>a 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75" b="0" i="1">
                <a:latin typeface="Bookman Old Style"/>
                <a:cs typeface="Bookman Old Style"/>
              </a:rPr>
              <a:t>b   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50">
                <a:latin typeface="Tahoma"/>
                <a:cs typeface="Tahoma"/>
              </a:rPr>
              <a:t>1  </a:t>
            </a:r>
            <a:r>
              <a:rPr dirty="0" sz="1000" spc="-175" b="0" i="1">
                <a:latin typeface="Bookman Old Style"/>
                <a:cs typeface="Bookman Old Style"/>
              </a:rPr>
              <a:t>b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95" b="0" i="1">
                <a:latin typeface="Bookman Old Style"/>
                <a:cs typeface="Bookman Old Style"/>
              </a:rPr>
              <a:t>a    a 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75" b="0" i="1">
                <a:latin typeface="Bookman Old Style"/>
                <a:cs typeface="Bookman Old Style"/>
              </a:rPr>
              <a:t>b    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7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009235" y="2664612"/>
            <a:ext cx="989076" cy="60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822195" y="2659380"/>
            <a:ext cx="388429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86485" algn="l"/>
                <a:tab pos="2412365" algn="l"/>
                <a:tab pos="3486785" algn="l"/>
              </a:tabLst>
            </a:pP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23809" sz="1050" spc="-37">
                <a:latin typeface="Times New Roman"/>
                <a:cs typeface="Times New Roman"/>
              </a:rPr>
              <a:t>2</a:t>
            </a:r>
            <a:r>
              <a:rPr dirty="0" baseline="23809" sz="1050" spc="127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65" b="0" i="1">
                <a:latin typeface="Bookman Old Style"/>
                <a:cs typeface="Bookman Old Style"/>
              </a:rPr>
              <a:t>b</a:t>
            </a:r>
            <a:r>
              <a:rPr dirty="0" baseline="23809" sz="1050" spc="-97">
                <a:latin typeface="Times New Roman"/>
                <a:cs typeface="Times New Roman"/>
              </a:rPr>
              <a:t>2	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23809" sz="1050" spc="-37">
                <a:latin typeface="Times New Roman"/>
                <a:cs typeface="Times New Roman"/>
              </a:rPr>
              <a:t>2</a:t>
            </a:r>
            <a:r>
              <a:rPr dirty="0" baseline="23809" sz="1050" spc="15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65" b="0" i="1">
                <a:latin typeface="Bookman Old Style"/>
                <a:cs typeface="Bookman Old Style"/>
              </a:rPr>
              <a:t>b</a:t>
            </a:r>
            <a:r>
              <a:rPr dirty="0" baseline="23809" sz="1050" spc="-97">
                <a:latin typeface="Times New Roman"/>
                <a:cs typeface="Times New Roman"/>
              </a:rPr>
              <a:t>2	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23809" sz="1050" spc="-37">
                <a:latin typeface="Times New Roman"/>
                <a:cs typeface="Times New Roman"/>
              </a:rPr>
              <a:t>2</a:t>
            </a:r>
            <a:r>
              <a:rPr dirty="0" baseline="23809" sz="1050" spc="127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65" b="0" i="1">
                <a:latin typeface="Bookman Old Style"/>
                <a:cs typeface="Bookman Old Style"/>
              </a:rPr>
              <a:t>b</a:t>
            </a:r>
            <a:r>
              <a:rPr dirty="0" baseline="23809" sz="1050" spc="-97">
                <a:latin typeface="Times New Roman"/>
                <a:cs typeface="Times New Roman"/>
              </a:rPr>
              <a:t>2	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23809" sz="1050" spc="-37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65">
                <a:latin typeface="Tahoma"/>
                <a:cs typeface="Tahoma"/>
              </a:rPr>
              <a:t> </a:t>
            </a:r>
            <a:r>
              <a:rPr dirty="0" sz="1000" spc="-65" b="0" i="1">
                <a:latin typeface="Bookman Old Style"/>
                <a:cs typeface="Bookman Old Style"/>
              </a:rPr>
              <a:t>b</a:t>
            </a:r>
            <a:r>
              <a:rPr dirty="0" baseline="23809" sz="1050" spc="-97">
                <a:latin typeface="Times New Roman"/>
                <a:cs typeface="Times New Roman"/>
              </a:rPr>
              <a:t>2</a:t>
            </a:r>
            <a:endParaRPr baseline="23809" sz="10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406135" y="2357624"/>
            <a:ext cx="472059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06625" algn="l"/>
                <a:tab pos="4606925" algn="l"/>
              </a:tabLst>
            </a:pPr>
            <a:r>
              <a:rPr dirty="0" sz="1000" spc="509">
                <a:latin typeface="Arial"/>
                <a:cs typeface="Arial"/>
              </a:rPr>
              <a:t>.</a:t>
            </a:r>
            <a:r>
              <a:rPr dirty="0" sz="1000" spc="509">
                <a:latin typeface="Arial"/>
                <a:cs typeface="Arial"/>
              </a:rPr>
              <a:t>	</a:t>
            </a:r>
            <a:r>
              <a:rPr dirty="0" sz="1000" spc="165">
                <a:latin typeface="Arial"/>
                <a:cs typeface="Arial"/>
              </a:rPr>
              <a:t>Σ</a:t>
            </a:r>
            <a:r>
              <a:rPr dirty="0" sz="1000" spc="165">
                <a:latin typeface="Arial"/>
                <a:cs typeface="Arial"/>
              </a:rPr>
              <a:t>  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509">
                <a:latin typeface="Arial"/>
                <a:cs typeface="Arial"/>
              </a:rPr>
              <a:t>.</a:t>
            </a:r>
            <a:r>
              <a:rPr dirty="0" sz="1000">
                <a:latin typeface="Arial"/>
                <a:cs typeface="Arial"/>
              </a:rPr>
              <a:t>	</a:t>
            </a:r>
            <a:r>
              <a:rPr dirty="0" sz="1000" spc="165">
                <a:latin typeface="Arial"/>
                <a:cs typeface="Arial"/>
              </a:rPr>
              <a:t>Σ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122922" y="2572513"/>
            <a:ext cx="6096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67458" y="2966465"/>
            <a:ext cx="5055870" cy="778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19500"/>
              </a:lnSpc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8.2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the circle with equation </a:t>
            </a:r>
            <a:r>
              <a:rPr dirty="0" sz="1000" spc="35" b="0" i="1">
                <a:latin typeface="Bookman Old Style"/>
                <a:cs typeface="Bookman Old Style"/>
              </a:rPr>
              <a:t>x</a:t>
            </a:r>
            <a:r>
              <a:rPr dirty="0" baseline="27777" sz="1050" spc="52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5" b="0" i="1">
                <a:latin typeface="Bookman Old Style"/>
                <a:cs typeface="Bookman Old Style"/>
              </a:rPr>
              <a:t>y</a:t>
            </a:r>
            <a:r>
              <a:rPr dirty="0" baseline="27777" sz="1050" spc="-22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40">
                <a:latin typeface="Tahoma"/>
                <a:cs typeface="Tahoma"/>
              </a:rPr>
              <a:t>2</a:t>
            </a:r>
            <a:r>
              <a:rPr dirty="0" sz="1000" spc="-40" b="0" i="1">
                <a:latin typeface="Bookman Old Style"/>
                <a:cs typeface="Bookman Old Style"/>
              </a:rPr>
              <a:t>ax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10">
                <a:latin typeface="Tahoma"/>
                <a:cs typeface="Tahoma"/>
              </a:rPr>
              <a:t>2</a:t>
            </a:r>
            <a:r>
              <a:rPr dirty="0" sz="1000" spc="-110" b="0" i="1">
                <a:latin typeface="Bookman Old Style"/>
                <a:cs typeface="Bookman Old Style"/>
              </a:rPr>
              <a:t>by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145" b="0" i="1">
                <a:latin typeface="Bookman Old Style"/>
                <a:cs typeface="Bookman Old Style"/>
              </a:rPr>
              <a:t>f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25">
                <a:latin typeface="Tahoma"/>
                <a:cs typeface="Tahoma"/>
              </a:rPr>
              <a:t>(</a:t>
            </a:r>
            <a:r>
              <a:rPr dirty="0" sz="1000" spc="25" b="0" i="1">
                <a:latin typeface="Bookman Old Style"/>
                <a:cs typeface="Bookman Old Style"/>
              </a:rPr>
              <a:t>x</a:t>
            </a:r>
            <a:r>
              <a:rPr dirty="0" baseline="-11904" sz="1050" spc="37">
                <a:latin typeface="Times New Roman"/>
                <a:cs typeface="Times New Roman"/>
              </a:rPr>
              <a:t>0</a:t>
            </a:r>
            <a:r>
              <a:rPr dirty="0" sz="1000" spc="25" b="0" i="1">
                <a:latin typeface="Bookman Old Style"/>
                <a:cs typeface="Bookman Old Style"/>
              </a:rPr>
              <a:t>, </a:t>
            </a:r>
            <a:r>
              <a:rPr dirty="0" sz="1000" spc="-10" b="0" i="1">
                <a:latin typeface="Bookman Old Style"/>
                <a:cs typeface="Bookman Old Style"/>
              </a:rPr>
              <a:t>y</a:t>
            </a:r>
            <a:r>
              <a:rPr dirty="0" baseline="-11904" sz="1050" spc="-15">
                <a:latin typeface="Times New Roman"/>
                <a:cs typeface="Times New Roman"/>
              </a:rPr>
              <a:t>0</a:t>
            </a:r>
            <a:r>
              <a:rPr dirty="0" sz="1000" spc="-10">
                <a:latin typeface="Tahoma"/>
                <a:cs typeface="Tahoma"/>
              </a:rPr>
              <a:t>) </a:t>
            </a:r>
            <a:r>
              <a:rPr dirty="0" sz="1000" spc="-5">
                <a:latin typeface="Times New Roman"/>
                <a:cs typeface="Times New Roman"/>
              </a:rPr>
              <a:t>a 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-5">
                <a:latin typeface="Times New Roman"/>
                <a:cs typeface="Times New Roman"/>
              </a:rPr>
              <a:t>outside </a:t>
            </a:r>
            <a:r>
              <a:rPr dirty="0" sz="1000" spc="25" b="0" i="1">
                <a:latin typeface="Bookman Old Style"/>
                <a:cs typeface="Bookman Old Style"/>
              </a:rPr>
              <a:t>C</a:t>
            </a:r>
            <a:r>
              <a:rPr dirty="0" sz="1000" spc="2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The tangents from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touch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at the points </a:t>
            </a:r>
            <a:r>
              <a:rPr dirty="0" sz="1000" spc="120" b="0" i="1">
                <a:latin typeface="Bookman Old Style"/>
                <a:cs typeface="Bookman Old Style"/>
              </a:rPr>
              <a:t>X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-85" b="0" i="1">
                <a:latin typeface="Bookman Old Style"/>
                <a:cs typeface="Bookman Old Style"/>
              </a:rPr>
              <a:t>Y </a:t>
            </a:r>
            <a:r>
              <a:rPr dirty="0" sz="1000" spc="-5">
                <a:latin typeface="Times New Roman"/>
                <a:cs typeface="Times New Roman"/>
              </a:rPr>
              <a:t>. </a:t>
            </a:r>
            <a:r>
              <a:rPr dirty="0" sz="1000" spc="-10">
                <a:latin typeface="Times New Roman"/>
                <a:cs typeface="Times New Roman"/>
              </a:rPr>
              <a:t>Show </a:t>
            </a:r>
            <a:r>
              <a:rPr dirty="0" sz="1000" spc="-5">
                <a:latin typeface="Times New Roman"/>
                <a:cs typeface="Times New Roman"/>
              </a:rPr>
              <a:t>that the equation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 line </a:t>
            </a:r>
            <a:r>
              <a:rPr dirty="0" sz="1000" spc="60" b="0" i="1">
                <a:latin typeface="Bookman Old Style"/>
                <a:cs typeface="Bookman Old Style"/>
              </a:rPr>
              <a:t>XY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 spc="-10">
                <a:latin typeface="Times New Roman"/>
                <a:cs typeface="Times New Roman"/>
              </a:rPr>
              <a:t>given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  <a:p>
            <a:pPr marL="1346200">
              <a:lnSpc>
                <a:spcPct val="100000"/>
              </a:lnSpc>
              <a:spcBef>
                <a:spcPts val="405"/>
              </a:spcBef>
            </a:pPr>
            <a:r>
              <a:rPr dirty="0" sz="1000" spc="50" b="0" i="1">
                <a:latin typeface="Bookman Old Style"/>
                <a:cs typeface="Bookman Old Style"/>
              </a:rPr>
              <a:t>x</a:t>
            </a:r>
            <a:r>
              <a:rPr dirty="0" baseline="-11904" sz="1050" spc="75">
                <a:latin typeface="Times New Roman"/>
                <a:cs typeface="Times New Roman"/>
              </a:rPr>
              <a:t>0</a:t>
            </a:r>
            <a:r>
              <a:rPr dirty="0" sz="1000" spc="50" b="0" i="1">
                <a:latin typeface="Bookman Old Style"/>
                <a:cs typeface="Bookman Old Style"/>
              </a:rPr>
              <a:t>x</a:t>
            </a:r>
            <a:r>
              <a:rPr dirty="0" sz="1000" spc="-8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45" b="0" i="1">
                <a:latin typeface="Bookman Old Style"/>
                <a:cs typeface="Bookman Old Style"/>
              </a:rPr>
              <a:t>y</a:t>
            </a:r>
            <a:r>
              <a:rPr dirty="0" baseline="-11904" sz="1050" spc="-67">
                <a:latin typeface="Times New Roman"/>
                <a:cs typeface="Times New Roman"/>
              </a:rPr>
              <a:t>0</a:t>
            </a:r>
            <a:r>
              <a:rPr dirty="0" sz="1000" spc="-45" b="0" i="1">
                <a:latin typeface="Bookman Old Style"/>
                <a:cs typeface="Bookman Old Style"/>
              </a:rPr>
              <a:t>y</a:t>
            </a:r>
            <a:r>
              <a:rPr dirty="0" sz="1000" spc="-5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sz="1000" spc="-25">
                <a:latin typeface="Tahoma"/>
                <a:cs typeface="Tahoma"/>
              </a:rPr>
              <a:t>(</a:t>
            </a:r>
            <a:r>
              <a:rPr dirty="0" sz="1000" spc="-25" b="0" i="1">
                <a:latin typeface="Bookman Old Style"/>
                <a:cs typeface="Bookman Old Style"/>
              </a:rPr>
              <a:t>x</a:t>
            </a:r>
            <a:r>
              <a:rPr dirty="0" sz="1000" spc="-8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x</a:t>
            </a:r>
            <a:r>
              <a:rPr dirty="0" baseline="-11904" sz="1050" spc="60">
                <a:latin typeface="Times New Roman"/>
                <a:cs typeface="Times New Roman"/>
              </a:rPr>
              <a:t>0</a:t>
            </a:r>
            <a:r>
              <a:rPr dirty="0" sz="1000" spc="40">
                <a:latin typeface="Tahoma"/>
                <a:cs typeface="Tahoma"/>
              </a:rPr>
              <a:t>)</a:t>
            </a:r>
            <a:r>
              <a:rPr dirty="0" sz="1000" spc="-105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100" b="0" i="1">
                <a:latin typeface="Bookman Old Style"/>
                <a:cs typeface="Bookman Old Style"/>
              </a:rPr>
              <a:t>b</a:t>
            </a:r>
            <a:r>
              <a:rPr dirty="0" sz="1000" spc="-100">
                <a:latin typeface="Tahoma"/>
                <a:cs typeface="Tahoma"/>
              </a:rPr>
              <a:t>(</a:t>
            </a:r>
            <a:r>
              <a:rPr dirty="0" sz="1000" spc="-100" b="0" i="1">
                <a:latin typeface="Bookman Old Style"/>
                <a:cs typeface="Bookman Old Style"/>
              </a:rPr>
              <a:t>y</a:t>
            </a:r>
            <a:r>
              <a:rPr dirty="0" sz="1000" spc="-5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y</a:t>
            </a:r>
            <a:r>
              <a:rPr dirty="0" baseline="-11904" sz="1050" spc="-15">
                <a:latin typeface="Times New Roman"/>
                <a:cs typeface="Times New Roman"/>
              </a:rPr>
              <a:t>0</a:t>
            </a:r>
            <a:r>
              <a:rPr dirty="0" sz="1000" spc="-10">
                <a:latin typeface="Tahoma"/>
                <a:cs typeface="Tahoma"/>
              </a:rPr>
              <a:t>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145" b="0" i="1">
                <a:latin typeface="Bookman Old Style"/>
                <a:cs typeface="Bookman Old Style"/>
              </a:rPr>
              <a:t>f</a:t>
            </a:r>
            <a:r>
              <a:rPr dirty="0" sz="1000" spc="8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5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0</a:t>
            </a:r>
            <a:r>
              <a:rPr dirty="0" sz="1000" spc="-3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67458" y="3901440"/>
            <a:ext cx="5111750" cy="350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8.3</a:t>
            </a:r>
            <a:r>
              <a:rPr dirty="0" sz="1000" spc="245" b="1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Show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equation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passing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through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ahoma"/>
                <a:cs typeface="Tahoma"/>
              </a:rPr>
              <a:t>(</a:t>
            </a:r>
            <a:r>
              <a:rPr dirty="0" sz="1000" spc="-10" b="0" i="1">
                <a:latin typeface="Bookman Old Style"/>
                <a:cs typeface="Bookman Old Style"/>
              </a:rPr>
              <a:t>p</a:t>
            </a:r>
            <a:r>
              <a:rPr dirty="0" baseline="-11904" sz="1050" spc="-15">
                <a:latin typeface="Times New Roman"/>
                <a:cs typeface="Times New Roman"/>
              </a:rPr>
              <a:t>1</a:t>
            </a:r>
            <a:r>
              <a:rPr dirty="0" sz="1000" spc="-10" b="0" i="1">
                <a:latin typeface="Bookman Old Style"/>
                <a:cs typeface="Bookman Old Style"/>
              </a:rPr>
              <a:t>,</a:t>
            </a:r>
            <a:r>
              <a:rPr dirty="0" sz="1000" spc="-130" b="0" i="1">
                <a:latin typeface="Bookman Old Style"/>
                <a:cs typeface="Bookman Old Style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p</a:t>
            </a:r>
            <a:r>
              <a:rPr dirty="0" baseline="-11904" sz="1050" spc="-15">
                <a:latin typeface="Times New Roman"/>
                <a:cs typeface="Times New Roman"/>
              </a:rPr>
              <a:t>2</a:t>
            </a:r>
            <a:r>
              <a:rPr dirty="0" sz="1000" spc="-10">
                <a:latin typeface="Tahoma"/>
                <a:cs typeface="Tahoma"/>
              </a:rPr>
              <a:t>)</a:t>
            </a:r>
            <a:r>
              <a:rPr dirty="0" sz="1000" spc="-10" b="0" i="1">
                <a:latin typeface="Bookman Old Style"/>
                <a:cs typeface="Bookman Old Style"/>
              </a:rPr>
              <a:t>,</a:t>
            </a:r>
            <a:r>
              <a:rPr dirty="0" sz="1000" spc="-130" b="0" i="1">
                <a:latin typeface="Bookman Old Style"/>
                <a:cs typeface="Bookman Old Style"/>
              </a:rPr>
              <a:t> </a:t>
            </a:r>
            <a:r>
              <a:rPr dirty="0" sz="1000" spc="-15">
                <a:latin typeface="Tahoma"/>
                <a:cs typeface="Tahoma"/>
              </a:rPr>
              <a:t>(</a:t>
            </a:r>
            <a:r>
              <a:rPr dirty="0" sz="1000" spc="-15" b="0" i="1">
                <a:latin typeface="Bookman Old Style"/>
                <a:cs typeface="Bookman Old Style"/>
              </a:rPr>
              <a:t>q</a:t>
            </a:r>
            <a:r>
              <a:rPr dirty="0" baseline="-11904" sz="1050" spc="-22">
                <a:latin typeface="Times New Roman"/>
                <a:cs typeface="Times New Roman"/>
              </a:rPr>
              <a:t>1</a:t>
            </a:r>
            <a:r>
              <a:rPr dirty="0" sz="1000" spc="-15" b="0" i="1">
                <a:latin typeface="Bookman Old Style"/>
                <a:cs typeface="Bookman Old Style"/>
              </a:rPr>
              <a:t>,</a:t>
            </a:r>
            <a:r>
              <a:rPr dirty="0" sz="1000" spc="-130" b="0" i="1">
                <a:latin typeface="Bookman Old Style"/>
                <a:cs typeface="Bookman Old Style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q</a:t>
            </a:r>
            <a:r>
              <a:rPr dirty="0" baseline="-11904" sz="1050" spc="-22">
                <a:latin typeface="Times New Roman"/>
                <a:cs typeface="Times New Roman"/>
              </a:rPr>
              <a:t>2</a:t>
            </a:r>
            <a:r>
              <a:rPr dirty="0" sz="1000" spc="-15">
                <a:latin typeface="Tahoma"/>
                <a:cs typeface="Tahoma"/>
              </a:rPr>
              <a:t>)</a:t>
            </a:r>
            <a:r>
              <a:rPr dirty="0" sz="1000" spc="-15" b="0" i="1">
                <a:latin typeface="Bookman Old Style"/>
                <a:cs typeface="Bookman Old Style"/>
              </a:rPr>
              <a:t>,</a:t>
            </a:r>
            <a:r>
              <a:rPr dirty="0" sz="1000" spc="-130" b="0" i="1">
                <a:latin typeface="Bookman Old Style"/>
                <a:cs typeface="Bookman Old Style"/>
              </a:rPr>
              <a:t> </a:t>
            </a:r>
            <a:r>
              <a:rPr dirty="0" sz="1000" spc="25">
                <a:latin typeface="Tahoma"/>
                <a:cs typeface="Tahoma"/>
              </a:rPr>
              <a:t>(</a:t>
            </a:r>
            <a:r>
              <a:rPr dirty="0" sz="1000" spc="25" b="0" i="1">
                <a:latin typeface="Bookman Old Style"/>
                <a:cs typeface="Bookman Old Style"/>
              </a:rPr>
              <a:t>r</a:t>
            </a:r>
            <a:r>
              <a:rPr dirty="0" baseline="-11904" sz="1050" spc="37">
                <a:latin typeface="Times New Roman"/>
                <a:cs typeface="Times New Roman"/>
              </a:rPr>
              <a:t>1</a:t>
            </a:r>
            <a:r>
              <a:rPr dirty="0" sz="1000" spc="25" b="0" i="1">
                <a:latin typeface="Bookman Old Style"/>
                <a:cs typeface="Bookman Old Style"/>
              </a:rPr>
              <a:t>,</a:t>
            </a:r>
            <a:r>
              <a:rPr dirty="0" sz="1000" spc="-130" b="0" i="1">
                <a:latin typeface="Bookman Old Style"/>
                <a:cs typeface="Bookman Old Style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r</a:t>
            </a:r>
            <a:r>
              <a:rPr dirty="0" baseline="-11904" sz="1050" spc="67">
                <a:latin typeface="Times New Roman"/>
                <a:cs typeface="Times New Roman"/>
              </a:rPr>
              <a:t>2</a:t>
            </a:r>
            <a:r>
              <a:rPr dirty="0" sz="1000" spc="45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 spc="-10">
                <a:latin typeface="Times New Roman"/>
                <a:cs typeface="Times New Roman"/>
              </a:rPr>
              <a:t>given</a:t>
            </a:r>
            <a:r>
              <a:rPr dirty="0" sz="1000" spc="-10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549143" y="4273297"/>
            <a:ext cx="493395" cy="469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2777" sz="1500" spc="-172">
                <a:latin typeface="Arial"/>
                <a:cs typeface="Arial"/>
              </a:rPr>
              <a:t>.</a:t>
            </a:r>
            <a:r>
              <a:rPr dirty="0" baseline="19444" sz="1500" spc="-172">
                <a:latin typeface="Arial"/>
                <a:cs typeface="Arial"/>
              </a:rPr>
              <a:t>.   </a:t>
            </a:r>
            <a:r>
              <a:rPr dirty="0" sz="1000" spc="25" b="0" i="1">
                <a:latin typeface="Bookman Old Style"/>
                <a:cs typeface="Bookman Old Style"/>
              </a:rPr>
              <a:t>x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10">
                <a:latin typeface="Lucida Sans Unicode"/>
                <a:cs typeface="Lucida Sans Unicode"/>
              </a:rPr>
              <a:t> </a:t>
            </a:r>
            <a:r>
              <a:rPr dirty="0" sz="1000" spc="-30" b="0" i="1">
                <a:latin typeface="Bookman Old Style"/>
                <a:cs typeface="Bookman Old Style"/>
              </a:rPr>
              <a:t>p</a:t>
            </a:r>
            <a:r>
              <a:rPr dirty="0" baseline="-11904" sz="1050" spc="-44">
                <a:latin typeface="Times New Roman"/>
                <a:cs typeface="Times New Roman"/>
              </a:rPr>
              <a:t>1</a:t>
            </a:r>
            <a:endParaRPr baseline="-11904" sz="10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748534" y="4343400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024377" y="4343400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748534" y="4265677"/>
            <a:ext cx="63373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8290" algn="l"/>
                <a:tab pos="570230" algn="l"/>
              </a:tabLst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684523" y="4273297"/>
            <a:ext cx="92138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 b="0" i="1">
                <a:latin typeface="Bookman Old Style"/>
                <a:cs typeface="Bookman Old Style"/>
              </a:rPr>
              <a:t>p 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00" b="0" i="1">
                <a:latin typeface="Bookman Old Style"/>
                <a:cs typeface="Bookman Old Style"/>
              </a:rPr>
              <a:t>p 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25" b="0" i="1">
                <a:latin typeface="Bookman Old Style"/>
                <a:cs typeface="Bookman Old Style"/>
              </a:rPr>
              <a:t>x 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240">
                <a:latin typeface="Lucida Sans Unicode"/>
                <a:cs typeface="Lucida Sans Unicode"/>
              </a:rPr>
              <a:t> </a:t>
            </a:r>
            <a:r>
              <a:rPr dirty="0" sz="1000" spc="-114" b="0" i="1">
                <a:latin typeface="Bookman Old Style"/>
                <a:cs typeface="Bookman Old Style"/>
              </a:rPr>
              <a:t>y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754625" y="444855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750055" y="4526280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025899" y="444855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021325" y="4526280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301742" y="444855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301742" y="4526280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577584" y="444855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577584" y="4526280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715255" y="4693920"/>
            <a:ext cx="3429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8765" algn="l"/>
              </a:tabLst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549143" y="4253993"/>
            <a:ext cx="1028700" cy="645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8745" marR="5080" indent="537845">
              <a:lnSpc>
                <a:spcPts val="1440"/>
              </a:lnSpc>
              <a:tabLst>
                <a:tab pos="632460" algn="l"/>
              </a:tabLst>
            </a:pPr>
            <a:r>
              <a:rPr dirty="0" sz="1000" spc="-114" b="0" i="1">
                <a:latin typeface="Bookman Old Style"/>
                <a:cs typeface="Bookman Old Style"/>
              </a:rPr>
              <a:t>y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30" b="0" i="1">
                <a:latin typeface="Bookman Old Style"/>
                <a:cs typeface="Bookman Old Style"/>
              </a:rPr>
              <a:t>p</a:t>
            </a:r>
            <a:r>
              <a:rPr dirty="0" baseline="-11904" sz="1050" spc="-44">
                <a:latin typeface="Times New Roman"/>
                <a:cs typeface="Times New Roman"/>
              </a:rPr>
              <a:t>2  </a:t>
            </a:r>
            <a:r>
              <a:rPr dirty="0" sz="1000" spc="-30" b="0" i="1">
                <a:latin typeface="Bookman Old Style"/>
                <a:cs typeface="Bookman Old Style"/>
              </a:rPr>
              <a:t>p</a:t>
            </a:r>
            <a:r>
              <a:rPr dirty="0" baseline="-11904" sz="1050" spc="-44">
                <a:latin typeface="Times New Roman"/>
                <a:cs typeface="Times New Roman"/>
              </a:rPr>
              <a:t>1</a:t>
            </a:r>
            <a:r>
              <a:rPr dirty="0" baseline="-11904" sz="1050" spc="127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0" b="0" i="1">
                <a:latin typeface="Bookman Old Style"/>
                <a:cs typeface="Bookman Old Style"/>
              </a:rPr>
              <a:t>q</a:t>
            </a:r>
            <a:r>
              <a:rPr dirty="0" baseline="-11904" sz="1050" spc="-60">
                <a:latin typeface="Times New Roman"/>
                <a:cs typeface="Times New Roman"/>
              </a:rPr>
              <a:t>1	</a:t>
            </a:r>
            <a:r>
              <a:rPr dirty="0" sz="1000" spc="-30" b="0" i="1">
                <a:latin typeface="Bookman Old Style"/>
                <a:cs typeface="Bookman Old Style"/>
              </a:rPr>
              <a:t>p</a:t>
            </a:r>
            <a:r>
              <a:rPr dirty="0" baseline="-11904" sz="1050" spc="-44">
                <a:latin typeface="Times New Roman"/>
                <a:cs typeface="Times New Roman"/>
              </a:rPr>
              <a:t>2 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95">
                <a:latin typeface="Lucida Sans Unicode"/>
                <a:cs typeface="Lucida Sans Unicode"/>
              </a:rPr>
              <a:t> </a:t>
            </a:r>
            <a:r>
              <a:rPr dirty="0" sz="1000" spc="-40" b="0" i="1">
                <a:latin typeface="Bookman Old Style"/>
                <a:cs typeface="Bookman Old Style"/>
              </a:rPr>
              <a:t>q</a:t>
            </a:r>
            <a:r>
              <a:rPr dirty="0" baseline="-11904" sz="1050" spc="-60">
                <a:latin typeface="Times New Roman"/>
                <a:cs typeface="Times New Roman"/>
              </a:rPr>
              <a:t>2</a:t>
            </a:r>
            <a:endParaRPr baseline="-11904"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  <a:tabLst>
                <a:tab pos="635635" algn="l"/>
              </a:tabLst>
            </a:pPr>
            <a:r>
              <a:rPr dirty="0" baseline="111111" sz="1500" spc="75">
                <a:latin typeface="Arial"/>
                <a:cs typeface="Arial"/>
              </a:rPr>
              <a:t>.  </a:t>
            </a:r>
            <a:r>
              <a:rPr dirty="0" sz="1000" spc="-120" b="0" i="1">
                <a:latin typeface="Bookman Old Style"/>
                <a:cs typeface="Bookman Old Style"/>
              </a:rPr>
              <a:t>q  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r	</a:t>
            </a:r>
            <a:r>
              <a:rPr dirty="0" sz="1000" spc="-40" b="0" i="1">
                <a:latin typeface="Bookman Old Style"/>
                <a:cs typeface="Bookman Old Style"/>
              </a:rPr>
              <a:t>q</a:t>
            </a:r>
            <a:r>
              <a:rPr dirty="0" baseline="-11904" sz="1050" spc="-60">
                <a:latin typeface="Times New Roman"/>
                <a:cs typeface="Times New Roman"/>
              </a:rPr>
              <a:t>2 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75">
                <a:latin typeface="Lucida Sans Unicode"/>
                <a:cs typeface="Lucida Sans Unicod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r</a:t>
            </a:r>
            <a:r>
              <a:rPr dirty="0" baseline="-11904" sz="1050" spc="60">
                <a:latin typeface="Times New Roman"/>
                <a:cs typeface="Times New Roman"/>
              </a:rPr>
              <a:t>2</a:t>
            </a:r>
            <a:endParaRPr baseline="-11904" sz="10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756148" y="4629915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027417" y="4629915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301737" y="4629915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696711" y="4637535"/>
            <a:ext cx="89725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 b="0" i="1">
                <a:latin typeface="Bookman Old Style"/>
                <a:cs typeface="Bookman Old Style"/>
              </a:rPr>
              <a:t>r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45" b="0" i="1">
                <a:latin typeface="Bookman Old Style"/>
                <a:cs typeface="Bookman Old Style"/>
              </a:rPr>
              <a:t>r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120" b="0" i="1">
                <a:latin typeface="Bookman Old Style"/>
                <a:cs typeface="Bookman Old Style"/>
              </a:rPr>
              <a:t>q  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215">
                <a:latin typeface="Lucida Sans Unicode"/>
                <a:cs typeface="Lucida Sans Unicode"/>
              </a:rPr>
              <a:t> </a:t>
            </a:r>
            <a:r>
              <a:rPr dirty="0" sz="1000" spc="-120" b="0" i="1">
                <a:latin typeface="Bookman Old Style"/>
                <a:cs typeface="Bookman Old Style"/>
              </a:rPr>
              <a:t>q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573011" y="4629915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753097" y="4707637"/>
            <a:ext cx="89154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3845" algn="l"/>
                <a:tab pos="556260" algn="l"/>
                <a:tab pos="827405" algn="l"/>
              </a:tabLst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1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705598" y="4154423"/>
            <a:ext cx="2540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28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585206" y="4265677"/>
            <a:ext cx="187960" cy="477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5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  <a:p>
            <a:pPr algn="r" marR="5080">
              <a:lnSpc>
                <a:spcPts val="635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705598" y="4381500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549143" y="4610100"/>
            <a:ext cx="222440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68525" algn="l"/>
              </a:tabLst>
            </a:pP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693664" y="4456177"/>
            <a:ext cx="134683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0455" algn="l"/>
              </a:tabLst>
            </a:pPr>
            <a:r>
              <a:rPr dirty="0" sz="1000" spc="-120" b="0" i="1">
                <a:latin typeface="Bookman Old Style"/>
                <a:cs typeface="Bookman Old Style"/>
              </a:rPr>
              <a:t>q  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20" b="0" i="1">
                <a:latin typeface="Bookman Old Style"/>
                <a:cs typeface="Bookman Old Style"/>
              </a:rPr>
              <a:t>q  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100" b="0" i="1">
                <a:latin typeface="Bookman Old Style"/>
                <a:cs typeface="Bookman Old Style"/>
              </a:rPr>
              <a:t>p </a:t>
            </a:r>
            <a:r>
              <a:rPr dirty="0" sz="1000" spc="-60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100" b="0" i="1">
                <a:latin typeface="Bookman Old Style"/>
                <a:cs typeface="Bookman Old Style"/>
              </a:rPr>
              <a:t>p	</a:t>
            </a:r>
            <a:r>
              <a:rPr dirty="0" baseline="2777" sz="1500" spc="67">
                <a:latin typeface="Tahoma"/>
                <a:cs typeface="Tahoma"/>
              </a:rPr>
              <a:t>=</a:t>
            </a:r>
            <a:r>
              <a:rPr dirty="0" baseline="2777" sz="1500" spc="-195">
                <a:latin typeface="Tahoma"/>
                <a:cs typeface="Tahoma"/>
              </a:rPr>
              <a:t> </a:t>
            </a:r>
            <a:r>
              <a:rPr dirty="0" baseline="2777" sz="1500" spc="-52">
                <a:latin typeface="Tahoma"/>
                <a:cs typeface="Tahoma"/>
              </a:rPr>
              <a:t>0</a:t>
            </a:r>
            <a:r>
              <a:rPr dirty="0" baseline="2777" sz="1500" spc="-52" b="0" i="1">
                <a:latin typeface="Bookman Old Style"/>
                <a:cs typeface="Bookman Old Style"/>
              </a:rPr>
              <a:t>.</a:t>
            </a:r>
            <a:endParaRPr baseline="2777" sz="1500">
              <a:latin typeface="Bookman Old Style"/>
              <a:cs typeface="Bookman Old Style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267454" y="4896613"/>
            <a:ext cx="505587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[Hint: The form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this determinant </a:t>
            </a:r>
            <a:r>
              <a:rPr dirty="0" sz="1000" spc="-10">
                <a:latin typeface="Times New Roman"/>
                <a:cs typeface="Times New Roman"/>
              </a:rPr>
              <a:t>shows </a:t>
            </a:r>
            <a:r>
              <a:rPr dirty="0" sz="1000" spc="-5">
                <a:latin typeface="Times New Roman"/>
                <a:cs typeface="Times New Roman"/>
              </a:rPr>
              <a:t>that it is an equation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circle.  The substitution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2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267454" y="5050080"/>
            <a:ext cx="5058410" cy="74231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1000" spc="-5">
                <a:latin typeface="Times New Roman"/>
                <a:cs typeface="Times New Roman"/>
              </a:rPr>
              <a:t>coordinates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each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three points clearly makes the determinant zero.  Consider the 4  </a:t>
            </a:r>
            <a:r>
              <a:rPr dirty="0" sz="1000" spc="2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points: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dirty="0" sz="1000" spc="-5">
                <a:latin typeface="Tahoma"/>
                <a:cs typeface="Tahoma"/>
              </a:rPr>
              <a:t>(</a:t>
            </a:r>
            <a:r>
              <a:rPr dirty="0" sz="1000" spc="-5" b="0" i="1">
                <a:latin typeface="Bookman Old Style"/>
                <a:cs typeface="Bookman Old Style"/>
              </a:rPr>
              <a:t>x,</a:t>
            </a:r>
            <a:r>
              <a:rPr dirty="0" sz="1000" spc="-130" b="0" i="1">
                <a:latin typeface="Bookman Old Style"/>
                <a:cs typeface="Bookman Old Style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y</a:t>
            </a:r>
            <a:r>
              <a:rPr dirty="0" sz="1000" spc="-35">
                <a:latin typeface="Tahoma"/>
                <a:cs typeface="Tahoma"/>
              </a:rPr>
              <a:t>)</a:t>
            </a:r>
            <a:r>
              <a:rPr dirty="0" sz="1000" spc="-35" b="0" i="1">
                <a:latin typeface="Bookman Old Style"/>
                <a:cs typeface="Bookman Old Style"/>
              </a:rPr>
              <a:t>,</a:t>
            </a:r>
            <a:r>
              <a:rPr dirty="0" sz="1000" spc="-130" b="0" i="1">
                <a:latin typeface="Bookman Old Style"/>
                <a:cs typeface="Bookman Old Style"/>
              </a:rPr>
              <a:t> </a:t>
            </a:r>
            <a:r>
              <a:rPr dirty="0" sz="1000" spc="-10">
                <a:latin typeface="Tahoma"/>
                <a:cs typeface="Tahoma"/>
              </a:rPr>
              <a:t>(</a:t>
            </a:r>
            <a:r>
              <a:rPr dirty="0" sz="1000" spc="-10" b="0" i="1">
                <a:latin typeface="Bookman Old Style"/>
                <a:cs typeface="Bookman Old Style"/>
              </a:rPr>
              <a:t>p</a:t>
            </a:r>
            <a:r>
              <a:rPr dirty="0" baseline="-11904" sz="1050" spc="-15">
                <a:latin typeface="Times New Roman"/>
                <a:cs typeface="Times New Roman"/>
              </a:rPr>
              <a:t>1</a:t>
            </a:r>
            <a:r>
              <a:rPr dirty="0" sz="1000" spc="-10" b="0" i="1">
                <a:latin typeface="Bookman Old Style"/>
                <a:cs typeface="Bookman Old Style"/>
              </a:rPr>
              <a:t>,</a:t>
            </a:r>
            <a:r>
              <a:rPr dirty="0" sz="1000" spc="-130" b="0" i="1">
                <a:latin typeface="Bookman Old Style"/>
                <a:cs typeface="Bookman Old Style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p</a:t>
            </a:r>
            <a:r>
              <a:rPr dirty="0" baseline="-11904" sz="1050" spc="-15">
                <a:latin typeface="Times New Roman"/>
                <a:cs typeface="Times New Roman"/>
              </a:rPr>
              <a:t>2</a:t>
            </a:r>
            <a:r>
              <a:rPr dirty="0" sz="1000" spc="-10">
                <a:latin typeface="Tahoma"/>
                <a:cs typeface="Tahoma"/>
              </a:rPr>
              <a:t>)</a:t>
            </a:r>
            <a:r>
              <a:rPr dirty="0" sz="1000" spc="-10" b="0" i="1">
                <a:latin typeface="Bookman Old Style"/>
                <a:cs typeface="Bookman Old Style"/>
              </a:rPr>
              <a:t>,</a:t>
            </a:r>
            <a:r>
              <a:rPr dirty="0" sz="1000" spc="-130" b="0" i="1">
                <a:latin typeface="Bookman Old Style"/>
                <a:cs typeface="Bookman Old Style"/>
              </a:rPr>
              <a:t> </a:t>
            </a:r>
            <a:r>
              <a:rPr dirty="0" sz="1000" spc="-15">
                <a:latin typeface="Tahoma"/>
                <a:cs typeface="Tahoma"/>
              </a:rPr>
              <a:t>(</a:t>
            </a:r>
            <a:r>
              <a:rPr dirty="0" sz="1000" spc="-15" b="0" i="1">
                <a:latin typeface="Bookman Old Style"/>
                <a:cs typeface="Bookman Old Style"/>
              </a:rPr>
              <a:t>q</a:t>
            </a:r>
            <a:r>
              <a:rPr dirty="0" baseline="-11904" sz="1050" spc="-22">
                <a:latin typeface="Times New Roman"/>
                <a:cs typeface="Times New Roman"/>
              </a:rPr>
              <a:t>1</a:t>
            </a:r>
            <a:r>
              <a:rPr dirty="0" sz="1000" spc="-15" b="0" i="1">
                <a:latin typeface="Bookman Old Style"/>
                <a:cs typeface="Bookman Old Style"/>
              </a:rPr>
              <a:t>,</a:t>
            </a:r>
            <a:r>
              <a:rPr dirty="0" sz="1000" spc="-130" b="0" i="1">
                <a:latin typeface="Bookman Old Style"/>
                <a:cs typeface="Bookman Old Style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q</a:t>
            </a:r>
            <a:r>
              <a:rPr dirty="0" baseline="-11904" sz="1050" spc="-22">
                <a:latin typeface="Times New Roman"/>
                <a:cs typeface="Times New Roman"/>
              </a:rPr>
              <a:t>2</a:t>
            </a:r>
            <a:r>
              <a:rPr dirty="0" sz="1000" spc="-15">
                <a:latin typeface="Tahoma"/>
                <a:cs typeface="Tahoma"/>
              </a:rPr>
              <a:t>)</a:t>
            </a:r>
            <a:r>
              <a:rPr dirty="0" sz="1000" spc="-15" b="0" i="1">
                <a:latin typeface="Bookman Old Style"/>
                <a:cs typeface="Bookman Old Style"/>
              </a:rPr>
              <a:t>,</a:t>
            </a:r>
            <a:r>
              <a:rPr dirty="0" sz="1000" spc="-130" b="0" i="1">
                <a:latin typeface="Bookman Old Style"/>
                <a:cs typeface="Bookman Old Style"/>
              </a:rPr>
              <a:t> </a:t>
            </a:r>
            <a:r>
              <a:rPr dirty="0" sz="1000" spc="25">
                <a:latin typeface="Tahoma"/>
                <a:cs typeface="Tahoma"/>
              </a:rPr>
              <a:t>(</a:t>
            </a:r>
            <a:r>
              <a:rPr dirty="0" sz="1000" spc="25" b="0" i="1">
                <a:latin typeface="Bookman Old Style"/>
                <a:cs typeface="Bookman Old Style"/>
              </a:rPr>
              <a:t>r</a:t>
            </a:r>
            <a:r>
              <a:rPr dirty="0" baseline="-11904" sz="1050" spc="37">
                <a:latin typeface="Times New Roman"/>
                <a:cs typeface="Times New Roman"/>
              </a:rPr>
              <a:t>1</a:t>
            </a:r>
            <a:r>
              <a:rPr dirty="0" sz="1000" spc="25" b="0" i="1">
                <a:latin typeface="Bookman Old Style"/>
                <a:cs typeface="Bookman Old Style"/>
              </a:rPr>
              <a:t>,</a:t>
            </a:r>
            <a:r>
              <a:rPr dirty="0" sz="1000" spc="-130" b="0" i="1">
                <a:latin typeface="Bookman Old Style"/>
                <a:cs typeface="Bookman Old Style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r</a:t>
            </a:r>
            <a:r>
              <a:rPr dirty="0" baseline="-11904" sz="1050" spc="67">
                <a:latin typeface="Times New Roman"/>
                <a:cs typeface="Times New Roman"/>
              </a:rPr>
              <a:t>2</a:t>
            </a:r>
            <a:r>
              <a:rPr dirty="0" sz="1000" spc="45">
                <a:latin typeface="Tahoma"/>
                <a:cs typeface="Tahoma"/>
              </a:rPr>
              <a:t>)</a:t>
            </a:r>
            <a:r>
              <a:rPr dirty="0" sz="1000" spc="-60">
                <a:latin typeface="Tahoma"/>
                <a:cs typeface="Tahoma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the circle, the perpendicular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bisectors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any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three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5">
                <a:latin typeface="Times New Roman"/>
                <a:cs typeface="Times New Roman"/>
              </a:rPr>
              <a:t> the </a:t>
            </a:r>
            <a:r>
              <a:rPr dirty="0" sz="1000">
                <a:latin typeface="Times New Roman"/>
                <a:cs typeface="Times New Roman"/>
              </a:rPr>
              <a:t>chords</a:t>
            </a:r>
            <a:endParaRPr sz="1000">
              <a:latin typeface="Times New Roman"/>
              <a:cs typeface="Times New Roman"/>
            </a:endParaRPr>
          </a:p>
          <a:p>
            <a:pPr marL="12700" marR="7620">
              <a:lnSpc>
                <a:spcPct val="119000"/>
              </a:lnSpc>
              <a:spcBef>
                <a:spcPts val="10"/>
              </a:spcBef>
            </a:pPr>
            <a:r>
              <a:rPr dirty="0" sz="1000">
                <a:latin typeface="Times New Roman"/>
                <a:cs typeface="Times New Roman"/>
              </a:rPr>
              <a:t>among </a:t>
            </a:r>
            <a:r>
              <a:rPr dirty="0" sz="1000" spc="-5">
                <a:latin typeface="Times New Roman"/>
                <a:cs typeface="Times New Roman"/>
              </a:rPr>
              <a:t>these 4 points must </a:t>
            </a:r>
            <a:r>
              <a:rPr dirty="0" sz="1000">
                <a:latin typeface="Times New Roman"/>
                <a:cs typeface="Times New Roman"/>
              </a:rPr>
              <a:t>concur </a:t>
            </a:r>
            <a:r>
              <a:rPr dirty="0" sz="1000" spc="-5">
                <a:latin typeface="Times New Roman"/>
                <a:cs typeface="Times New Roman"/>
              </a:rPr>
              <a:t>at the centre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circle. </a:t>
            </a:r>
            <a:r>
              <a:rPr dirty="0" sz="1000">
                <a:latin typeface="Times New Roman"/>
                <a:cs typeface="Times New Roman"/>
              </a:rPr>
              <a:t>Thus </a:t>
            </a:r>
            <a:r>
              <a:rPr dirty="0" sz="1000" spc="-5">
                <a:latin typeface="Times New Roman"/>
                <a:cs typeface="Times New Roman"/>
              </a:rPr>
              <a:t>4 points are concyclic if and only  if the above determinant is zero.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]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267451" y="6087868"/>
            <a:ext cx="5058410" cy="2855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400" spc="10" b="1">
                <a:latin typeface="Times New Roman"/>
                <a:cs typeface="Times New Roman"/>
              </a:rPr>
              <a:t>8.2    Barycentric </a:t>
            </a:r>
            <a:r>
              <a:rPr dirty="0" sz="1400" spc="15" b="1">
                <a:latin typeface="Times New Roman"/>
                <a:cs typeface="Times New Roman"/>
              </a:rPr>
              <a:t>and homogeneous</a:t>
            </a:r>
            <a:r>
              <a:rPr dirty="0" sz="1400" spc="-50" b="1">
                <a:latin typeface="Times New Roman"/>
                <a:cs typeface="Times New Roman"/>
              </a:rPr>
              <a:t> </a:t>
            </a:r>
            <a:r>
              <a:rPr dirty="0" sz="1400" spc="10" b="1">
                <a:latin typeface="Times New Roman"/>
                <a:cs typeface="Times New Roman"/>
              </a:rPr>
              <a:t>coordinates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300"/>
              </a:spcBef>
            </a:pP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60" b="0" i="1">
                <a:latin typeface="Bookman Old Style"/>
                <a:cs typeface="Bookman Old Style"/>
              </a:rPr>
              <a:t>A</a:t>
            </a:r>
            <a:r>
              <a:rPr dirty="0" baseline="-11904" sz="1050" spc="89">
                <a:latin typeface="Times New Roman"/>
                <a:cs typeface="Times New Roman"/>
              </a:rPr>
              <a:t>1</a:t>
            </a:r>
            <a:r>
              <a:rPr dirty="0" sz="1000" spc="60" b="0" i="1">
                <a:latin typeface="Bookman Old Style"/>
                <a:cs typeface="Bookman Old Style"/>
              </a:rPr>
              <a:t>A</a:t>
            </a:r>
            <a:r>
              <a:rPr dirty="0" baseline="-11904" sz="1050" spc="89">
                <a:latin typeface="Times New Roman"/>
                <a:cs typeface="Times New Roman"/>
              </a:rPr>
              <a:t>2</a:t>
            </a:r>
            <a:r>
              <a:rPr dirty="0" sz="1000" spc="60" b="0" i="1">
                <a:latin typeface="Bookman Old Style"/>
                <a:cs typeface="Bookman Old Style"/>
              </a:rPr>
              <a:t>A</a:t>
            </a:r>
            <a:r>
              <a:rPr dirty="0" baseline="-11904" sz="1050" spc="89">
                <a:latin typeface="Times New Roman"/>
                <a:cs typeface="Times New Roman"/>
              </a:rPr>
              <a:t>3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a triangle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the plane. For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spc="-9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, the ratio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(signed) areas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35">
                <a:latin typeface="Tahoma"/>
                <a:cs typeface="Tahoma"/>
              </a:rPr>
              <a:t>[</a:t>
            </a:r>
            <a:r>
              <a:rPr dirty="0" sz="1000" spc="35" b="0" i="1">
                <a:latin typeface="Bookman Old Style"/>
                <a:cs typeface="Bookman Old Style"/>
              </a:rPr>
              <a:t>MA</a:t>
            </a:r>
            <a:r>
              <a:rPr dirty="0" baseline="-11904" sz="1050" spc="52">
                <a:latin typeface="Times New Roman"/>
                <a:cs typeface="Times New Roman"/>
              </a:rPr>
              <a:t>2</a:t>
            </a:r>
            <a:r>
              <a:rPr dirty="0" sz="1000" spc="35" b="0" i="1">
                <a:latin typeface="Bookman Old Style"/>
                <a:cs typeface="Bookman Old Style"/>
              </a:rPr>
              <a:t>A</a:t>
            </a:r>
            <a:r>
              <a:rPr dirty="0" baseline="-11904" sz="1050" spc="52">
                <a:latin typeface="Times New Roman"/>
                <a:cs typeface="Times New Roman"/>
              </a:rPr>
              <a:t>3</a:t>
            </a:r>
            <a:r>
              <a:rPr dirty="0" sz="1000" spc="35">
                <a:latin typeface="Tahoma"/>
                <a:cs typeface="Tahoma"/>
              </a:rPr>
              <a:t>]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35">
                <a:latin typeface="Tahoma"/>
                <a:cs typeface="Tahoma"/>
              </a:rPr>
              <a:t>[</a:t>
            </a:r>
            <a:r>
              <a:rPr dirty="0" sz="1000" spc="35" b="0" i="1">
                <a:latin typeface="Bookman Old Style"/>
                <a:cs typeface="Bookman Old Style"/>
              </a:rPr>
              <a:t>MA</a:t>
            </a:r>
            <a:r>
              <a:rPr dirty="0" baseline="-11904" sz="1050" spc="52">
                <a:latin typeface="Times New Roman"/>
                <a:cs typeface="Times New Roman"/>
              </a:rPr>
              <a:t>3</a:t>
            </a:r>
            <a:r>
              <a:rPr dirty="0" sz="1000" spc="35" b="0" i="1">
                <a:latin typeface="Bookman Old Style"/>
                <a:cs typeface="Bookman Old Style"/>
              </a:rPr>
              <a:t>A</a:t>
            </a:r>
            <a:r>
              <a:rPr dirty="0" baseline="-11904" sz="1050" spc="52">
                <a:latin typeface="Times New Roman"/>
                <a:cs typeface="Times New Roman"/>
              </a:rPr>
              <a:t>1</a:t>
            </a:r>
            <a:r>
              <a:rPr dirty="0" sz="1000" spc="35">
                <a:latin typeface="Tahoma"/>
                <a:cs typeface="Tahoma"/>
              </a:rPr>
              <a:t>]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140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[</a:t>
            </a:r>
            <a:r>
              <a:rPr dirty="0" sz="1000" spc="35" b="0" i="1">
                <a:latin typeface="Bookman Old Style"/>
                <a:cs typeface="Bookman Old Style"/>
              </a:rPr>
              <a:t>MA</a:t>
            </a:r>
            <a:r>
              <a:rPr dirty="0" baseline="-11904" sz="1050" spc="52">
                <a:latin typeface="Times New Roman"/>
                <a:cs typeface="Times New Roman"/>
              </a:rPr>
              <a:t>1</a:t>
            </a:r>
            <a:r>
              <a:rPr dirty="0" sz="1000" spc="35" b="0" i="1">
                <a:latin typeface="Bookman Old Style"/>
                <a:cs typeface="Bookman Old Style"/>
              </a:rPr>
              <a:t>A</a:t>
            </a:r>
            <a:r>
              <a:rPr dirty="0" baseline="-11904" sz="1050" spc="52">
                <a:latin typeface="Times New Roman"/>
                <a:cs typeface="Times New Roman"/>
              </a:rPr>
              <a:t>2</a:t>
            </a:r>
            <a:r>
              <a:rPr dirty="0" sz="1000" spc="35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is called 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barycentric</a:t>
            </a:r>
            <a:r>
              <a:rPr dirty="0" sz="1000" spc="-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coordinates</a:t>
            </a:r>
            <a:r>
              <a:rPr dirty="0" sz="1000" spc="-25" i="1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or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areal</a:t>
            </a:r>
            <a:r>
              <a:rPr dirty="0" sz="1000" spc="-1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coordinates</a:t>
            </a:r>
            <a:r>
              <a:rPr dirty="0" sz="1000" spc="-25" i="1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spc="-19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500"/>
              </a:lnSpc>
              <a:spcBef>
                <a:spcPts val="55"/>
              </a:spcBef>
            </a:pPr>
            <a:r>
              <a:rPr dirty="0" sz="1000" spc="-5">
                <a:latin typeface="Times New Roman"/>
                <a:cs typeface="Times New Roman"/>
              </a:rPr>
              <a:t>Here </a:t>
            </a:r>
            <a:r>
              <a:rPr dirty="0" sz="1000" spc="40">
                <a:latin typeface="Tahoma"/>
                <a:cs typeface="Tahoma"/>
              </a:rPr>
              <a:t>[</a:t>
            </a:r>
            <a:r>
              <a:rPr dirty="0" sz="1000" spc="40" b="0" i="1">
                <a:latin typeface="Bookman Old Style"/>
                <a:cs typeface="Bookman Old Style"/>
              </a:rPr>
              <a:t>MA</a:t>
            </a:r>
            <a:r>
              <a:rPr dirty="0" baseline="-11904" sz="1050" spc="60">
                <a:latin typeface="Times New Roman"/>
                <a:cs typeface="Times New Roman"/>
              </a:rPr>
              <a:t>2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3</a:t>
            </a:r>
            <a:r>
              <a:rPr dirty="0" sz="1000" spc="40">
                <a:latin typeface="Tahoma"/>
                <a:cs typeface="Tahoma"/>
              </a:rPr>
              <a:t>] </a:t>
            </a:r>
            <a:r>
              <a:rPr dirty="0" sz="1000" spc="-5">
                <a:latin typeface="Times New Roman"/>
                <a:cs typeface="Times New Roman"/>
              </a:rPr>
              <a:t>is the signed area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triangle </a:t>
            </a:r>
            <a:r>
              <a:rPr dirty="0" sz="1000" spc="80" b="0" i="1">
                <a:latin typeface="Bookman Old Style"/>
                <a:cs typeface="Bookman Old Style"/>
              </a:rPr>
              <a:t>MA</a:t>
            </a:r>
            <a:r>
              <a:rPr dirty="0" baseline="-11904" sz="1050" spc="120">
                <a:latin typeface="Times New Roman"/>
                <a:cs typeface="Times New Roman"/>
              </a:rPr>
              <a:t>2</a:t>
            </a:r>
            <a:r>
              <a:rPr dirty="0" sz="1000" spc="80" b="0" i="1">
                <a:latin typeface="Bookman Old Style"/>
                <a:cs typeface="Bookman Old Style"/>
              </a:rPr>
              <a:t>A</a:t>
            </a:r>
            <a:r>
              <a:rPr dirty="0" baseline="-11904" sz="1050" spc="120">
                <a:latin typeface="Times New Roman"/>
                <a:cs typeface="Times New Roman"/>
              </a:rPr>
              <a:t>3</a:t>
            </a:r>
            <a:r>
              <a:rPr dirty="0" sz="1000" spc="8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It is </a:t>
            </a:r>
            <a:r>
              <a:rPr dirty="0" sz="1000" spc="-10">
                <a:latin typeface="Times New Roman"/>
                <a:cs typeface="Times New Roman"/>
              </a:rPr>
              <a:t>positive, negative </a:t>
            </a:r>
            <a:r>
              <a:rPr dirty="0" sz="1000">
                <a:latin typeface="Times New Roman"/>
                <a:cs typeface="Times New Roman"/>
              </a:rPr>
              <a:t>or </a:t>
            </a:r>
            <a:r>
              <a:rPr dirty="0" sz="1000" spc="-5">
                <a:latin typeface="Times New Roman"/>
                <a:cs typeface="Times New Roman"/>
              </a:rPr>
              <a:t>zero according  to both </a:t>
            </a:r>
            <a:r>
              <a:rPr dirty="0" sz="1000" spc="105" b="0" i="1">
                <a:latin typeface="Bookman Old Style"/>
                <a:cs typeface="Bookman Old Style"/>
              </a:rPr>
              <a:t>M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lie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the same side, opposite side, </a:t>
            </a:r>
            <a:r>
              <a:rPr dirty="0" sz="1000">
                <a:latin typeface="Times New Roman"/>
                <a:cs typeface="Times New Roman"/>
              </a:rPr>
              <a:t>or on </a:t>
            </a:r>
            <a:r>
              <a:rPr dirty="0" sz="1000" spc="-5">
                <a:latin typeface="Times New Roman"/>
                <a:cs typeface="Times New Roman"/>
              </a:rPr>
              <a:t>the line 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2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3</a:t>
            </a:r>
            <a:r>
              <a:rPr dirty="0" sz="1000" spc="55">
                <a:latin typeface="Times New Roman"/>
                <a:cs typeface="Times New Roman"/>
              </a:rPr>
              <a:t>. </a:t>
            </a:r>
            <a:r>
              <a:rPr dirty="0" sz="1000" spc="-10">
                <a:latin typeface="Times New Roman"/>
                <a:cs typeface="Times New Roman"/>
              </a:rPr>
              <a:t>Generally, </a:t>
            </a:r>
            <a:r>
              <a:rPr dirty="0" sz="1000" spc="-5">
                <a:latin typeface="Times New Roman"/>
                <a:cs typeface="Times New Roman"/>
              </a:rPr>
              <a:t>we use  </a:t>
            </a:r>
            <a:r>
              <a:rPr dirty="0" sz="1000" spc="20">
                <a:latin typeface="Tahoma"/>
                <a:cs typeface="Tahoma"/>
              </a:rPr>
              <a:t>(</a:t>
            </a:r>
            <a:r>
              <a:rPr dirty="0" sz="1000" spc="20" b="0" i="1">
                <a:latin typeface="Bookman Old Style"/>
                <a:cs typeface="Bookman Old Style"/>
              </a:rPr>
              <a:t>µ</a:t>
            </a:r>
            <a:r>
              <a:rPr dirty="0" baseline="-11904" sz="1050" spc="30">
                <a:latin typeface="Times New Roman"/>
                <a:cs typeface="Times New Roman"/>
              </a:rPr>
              <a:t>1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2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3</a:t>
            </a:r>
            <a:r>
              <a:rPr dirty="0" sz="1000" spc="35">
                <a:latin typeface="Tahoma"/>
                <a:cs typeface="Tahoma"/>
              </a:rPr>
              <a:t>) </a:t>
            </a:r>
            <a:r>
              <a:rPr dirty="0" sz="1000" spc="-5">
                <a:latin typeface="Times New Roman"/>
                <a:cs typeface="Times New Roman"/>
              </a:rPr>
              <a:t>to </a:t>
            </a:r>
            <a:r>
              <a:rPr dirty="0" sz="1000">
                <a:latin typeface="Times New Roman"/>
                <a:cs typeface="Times New Roman"/>
              </a:rPr>
              <a:t>denote </a:t>
            </a:r>
            <a:r>
              <a:rPr dirty="0" sz="1000" spc="-5">
                <a:latin typeface="Times New Roman"/>
                <a:cs typeface="Times New Roman"/>
              </a:rPr>
              <a:t>the barycentric coordinates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spc="-21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 b="1">
                <a:latin typeface="Times New Roman"/>
                <a:cs typeface="Times New Roman"/>
              </a:rPr>
              <a:t>Theorem </a:t>
            </a:r>
            <a:r>
              <a:rPr dirty="0" sz="1000" b="1">
                <a:latin typeface="Times New Roman"/>
                <a:cs typeface="Times New Roman"/>
              </a:rPr>
              <a:t>8.1  </a:t>
            </a:r>
            <a:r>
              <a:rPr dirty="0" sz="1000" spc="-5" i="1">
                <a:latin typeface="Times New Roman"/>
                <a:cs typeface="Times New Roman"/>
              </a:rPr>
              <a:t>Let </a:t>
            </a:r>
            <a:r>
              <a:rPr dirty="0" sz="1000" spc="35">
                <a:latin typeface="Tahoma"/>
                <a:cs typeface="Tahoma"/>
              </a:rPr>
              <a:t>[</a:t>
            </a:r>
            <a:r>
              <a:rPr dirty="0" sz="1000" spc="35" b="0" i="1">
                <a:latin typeface="Bookman Old Style"/>
                <a:cs typeface="Bookman Old Style"/>
              </a:rPr>
              <a:t>MA</a:t>
            </a:r>
            <a:r>
              <a:rPr dirty="0" baseline="-11904" sz="1050" spc="52">
                <a:latin typeface="Times New Roman"/>
                <a:cs typeface="Times New Roman"/>
              </a:rPr>
              <a:t>2</a:t>
            </a:r>
            <a:r>
              <a:rPr dirty="0" sz="1000" spc="35" b="0" i="1">
                <a:latin typeface="Bookman Old Style"/>
                <a:cs typeface="Bookman Old Style"/>
              </a:rPr>
              <a:t>A</a:t>
            </a:r>
            <a:r>
              <a:rPr dirty="0" baseline="-11904" sz="1050" spc="52">
                <a:latin typeface="Times New Roman"/>
                <a:cs typeface="Times New Roman"/>
              </a:rPr>
              <a:t>3</a:t>
            </a:r>
            <a:r>
              <a:rPr dirty="0" sz="1000" spc="35">
                <a:latin typeface="Tahoma"/>
                <a:cs typeface="Tahoma"/>
              </a:rPr>
              <a:t>]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1</a:t>
            </a:r>
            <a:r>
              <a:rPr dirty="0" sz="1000" spc="35" i="1">
                <a:latin typeface="Times New Roman"/>
                <a:cs typeface="Times New Roman"/>
              </a:rPr>
              <a:t>, </a:t>
            </a:r>
            <a:r>
              <a:rPr dirty="0" sz="1000" spc="40">
                <a:latin typeface="Tahoma"/>
                <a:cs typeface="Tahoma"/>
              </a:rPr>
              <a:t>[</a:t>
            </a:r>
            <a:r>
              <a:rPr dirty="0" sz="1000" spc="40" b="0" i="1">
                <a:latin typeface="Bookman Old Style"/>
                <a:cs typeface="Bookman Old Style"/>
              </a:rPr>
              <a:t>MA</a:t>
            </a:r>
            <a:r>
              <a:rPr dirty="0" baseline="-11904" sz="1050" spc="60">
                <a:latin typeface="Times New Roman"/>
                <a:cs typeface="Times New Roman"/>
              </a:rPr>
              <a:t>3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1</a:t>
            </a:r>
            <a:r>
              <a:rPr dirty="0" sz="1000" spc="40">
                <a:latin typeface="Tahoma"/>
                <a:cs typeface="Tahoma"/>
              </a:rPr>
              <a:t>]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2</a:t>
            </a:r>
            <a:r>
              <a:rPr dirty="0" sz="1000" spc="35" i="1">
                <a:latin typeface="Times New Roman"/>
                <a:cs typeface="Times New Roman"/>
              </a:rPr>
              <a:t>, </a:t>
            </a:r>
            <a:r>
              <a:rPr dirty="0" sz="1000" spc="40">
                <a:latin typeface="Tahoma"/>
                <a:cs typeface="Tahoma"/>
              </a:rPr>
              <a:t>[</a:t>
            </a:r>
            <a:r>
              <a:rPr dirty="0" sz="1000" spc="40" b="0" i="1">
                <a:latin typeface="Bookman Old Style"/>
                <a:cs typeface="Bookman Old Style"/>
              </a:rPr>
              <a:t>MA</a:t>
            </a:r>
            <a:r>
              <a:rPr dirty="0" baseline="-11904" sz="1050" spc="60">
                <a:latin typeface="Times New Roman"/>
                <a:cs typeface="Times New Roman"/>
              </a:rPr>
              <a:t>1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2</a:t>
            </a:r>
            <a:r>
              <a:rPr dirty="0" sz="1000" spc="40">
                <a:latin typeface="Tahoma"/>
                <a:cs typeface="Tahoma"/>
              </a:rPr>
              <a:t>]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3 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20">
                <a:latin typeface="Tahoma"/>
                <a:cs typeface="Tahoma"/>
              </a:rPr>
              <a:t>[</a:t>
            </a:r>
            <a:r>
              <a:rPr dirty="0" sz="1000" spc="20" b="0" i="1">
                <a:latin typeface="Bookman Old Style"/>
                <a:cs typeface="Bookman Old Style"/>
              </a:rPr>
              <a:t>A</a:t>
            </a:r>
            <a:r>
              <a:rPr dirty="0" baseline="-11904" sz="1050" spc="30">
                <a:latin typeface="Times New Roman"/>
                <a:cs typeface="Times New Roman"/>
              </a:rPr>
              <a:t>1</a:t>
            </a:r>
            <a:r>
              <a:rPr dirty="0" sz="1000" spc="20" b="0" i="1">
                <a:latin typeface="Bookman Old Style"/>
                <a:cs typeface="Bookman Old Style"/>
              </a:rPr>
              <a:t>A</a:t>
            </a:r>
            <a:r>
              <a:rPr dirty="0" baseline="-11904" sz="1050" spc="30">
                <a:latin typeface="Times New Roman"/>
                <a:cs typeface="Times New Roman"/>
              </a:rPr>
              <a:t>2</a:t>
            </a:r>
            <a:r>
              <a:rPr dirty="0" sz="1000" spc="20" b="0" i="1">
                <a:latin typeface="Bookman Old Style"/>
                <a:cs typeface="Bookman Old Style"/>
              </a:rPr>
              <a:t>A</a:t>
            </a:r>
            <a:r>
              <a:rPr dirty="0" baseline="-11904" sz="1050" spc="30">
                <a:latin typeface="Times New Roman"/>
                <a:cs typeface="Times New Roman"/>
              </a:rPr>
              <a:t>3</a:t>
            </a:r>
            <a:r>
              <a:rPr dirty="0" sz="1000" spc="20">
                <a:latin typeface="Tahoma"/>
                <a:cs typeface="Tahoma"/>
              </a:rPr>
              <a:t>]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1 </a:t>
            </a:r>
            <a:r>
              <a:rPr dirty="0" sz="1000" spc="-5" i="1">
                <a:latin typeface="Times New Roman"/>
                <a:cs typeface="Times New Roman"/>
              </a:rPr>
              <a:t>so </a:t>
            </a:r>
            <a:r>
              <a:rPr dirty="0" sz="1000" spc="1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that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240"/>
              </a:spcBef>
            </a:pP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1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3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8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</a:t>
            </a:r>
            <a:r>
              <a:rPr dirty="0" sz="1000" spc="-25" i="1">
                <a:latin typeface="Times New Roman"/>
                <a:cs typeface="Times New Roman"/>
              </a:rPr>
              <a:t>. </a:t>
            </a:r>
            <a:r>
              <a:rPr dirty="0" sz="1000" spc="-5" i="1">
                <a:latin typeface="Times New Roman"/>
                <a:cs typeface="Times New Roman"/>
              </a:rPr>
              <a:t>Then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285"/>
              </a:spcBef>
            </a:pPr>
            <a:r>
              <a:rPr dirty="0" sz="1000" i="1">
                <a:latin typeface="Times New Roman"/>
                <a:cs typeface="Times New Roman"/>
              </a:rPr>
              <a:t>1.  </a:t>
            </a:r>
            <a:r>
              <a:rPr dirty="0" sz="1000" spc="65" b="0" i="1">
                <a:latin typeface="Bookman Old Style"/>
                <a:cs typeface="Bookman Old Style"/>
              </a:rPr>
              <a:t>A</a:t>
            </a:r>
            <a:r>
              <a:rPr dirty="0" baseline="-11904" sz="1050" spc="97">
                <a:latin typeface="Times New Roman"/>
                <a:cs typeface="Times New Roman"/>
              </a:rPr>
              <a:t>3</a:t>
            </a:r>
            <a:r>
              <a:rPr dirty="0" sz="1000" spc="65" b="0" i="1">
                <a:latin typeface="Bookman Old Style"/>
                <a:cs typeface="Bookman Old Style"/>
              </a:rPr>
              <a:t>N</a:t>
            </a:r>
            <a:r>
              <a:rPr dirty="0" baseline="-11904" sz="1050" spc="97">
                <a:latin typeface="Times New Roman"/>
                <a:cs typeface="Times New Roman"/>
              </a:rPr>
              <a:t>2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65" b="0" i="1">
                <a:latin typeface="Bookman Old Style"/>
                <a:cs typeface="Bookman Old Style"/>
              </a:rPr>
              <a:t>N</a:t>
            </a:r>
            <a:r>
              <a:rPr dirty="0" baseline="-11904" sz="1050" spc="97">
                <a:latin typeface="Times New Roman"/>
                <a:cs typeface="Times New Roman"/>
              </a:rPr>
              <a:t>2</a:t>
            </a:r>
            <a:r>
              <a:rPr dirty="0" sz="1000" spc="65" b="0" i="1">
                <a:latin typeface="Bookman Old Style"/>
                <a:cs typeface="Bookman Old Style"/>
              </a:rPr>
              <a:t>A</a:t>
            </a:r>
            <a:r>
              <a:rPr dirty="0" baseline="-11904" sz="1050" spc="97">
                <a:latin typeface="Times New Roman"/>
                <a:cs typeface="Times New Roman"/>
              </a:rPr>
              <a:t>1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3</a:t>
            </a:r>
            <a:r>
              <a:rPr dirty="0" sz="1000" spc="35" i="1">
                <a:latin typeface="Times New Roman"/>
                <a:cs typeface="Times New Roman"/>
              </a:rPr>
              <a:t>,</a:t>
            </a:r>
            <a:r>
              <a:rPr dirty="0" sz="1000" spc="27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etc.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285"/>
              </a:spcBef>
            </a:pPr>
            <a:r>
              <a:rPr dirty="0" sz="1000" i="1">
                <a:latin typeface="Times New Roman"/>
                <a:cs typeface="Times New Roman"/>
              </a:rPr>
              <a:t>2. </a:t>
            </a:r>
            <a:r>
              <a:rPr dirty="0" sz="1000" spc="80" b="0" i="1">
                <a:latin typeface="Bookman Old Style"/>
                <a:cs typeface="Bookman Old Style"/>
              </a:rPr>
              <a:t>A</a:t>
            </a:r>
            <a:r>
              <a:rPr dirty="0" baseline="-11904" sz="1050" spc="120">
                <a:latin typeface="Times New Roman"/>
                <a:cs typeface="Times New Roman"/>
              </a:rPr>
              <a:t>1</a:t>
            </a:r>
            <a:r>
              <a:rPr dirty="0" sz="1000" spc="80" b="0" i="1">
                <a:latin typeface="Bookman Old Style"/>
                <a:cs typeface="Bookman Old Style"/>
              </a:rPr>
              <a:t>M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110" b="0" i="1">
                <a:latin typeface="Bookman Old Style"/>
                <a:cs typeface="Bookman Old Style"/>
              </a:rPr>
              <a:t>MN</a:t>
            </a:r>
            <a:r>
              <a:rPr dirty="0" baseline="-11904" sz="1050" spc="165">
                <a:latin typeface="Times New Roman"/>
                <a:cs typeface="Times New Roman"/>
              </a:rPr>
              <a:t>1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20">
                <a:latin typeface="Tahoma"/>
                <a:cs typeface="Tahoma"/>
              </a:rPr>
              <a:t>(</a:t>
            </a:r>
            <a:r>
              <a:rPr dirty="0" sz="1000" spc="20" b="0" i="1">
                <a:latin typeface="Bookman Old Style"/>
                <a:cs typeface="Bookman Old Style"/>
              </a:rPr>
              <a:t>µ</a:t>
            </a:r>
            <a:r>
              <a:rPr dirty="0" baseline="-11904" sz="1050" spc="30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3</a:t>
            </a:r>
            <a:r>
              <a:rPr dirty="0" sz="1000" spc="35">
                <a:latin typeface="Tahoma"/>
                <a:cs typeface="Tahoma"/>
              </a:rPr>
              <a:t>)</a:t>
            </a:r>
            <a:r>
              <a:rPr dirty="0" sz="1000" spc="-120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40" b="0" i="1">
                <a:latin typeface="Bookman Old Style"/>
                <a:cs typeface="Bookman Old Style"/>
              </a:rPr>
              <a:t>µ</a:t>
            </a:r>
            <a:r>
              <a:rPr dirty="0" baseline="-11904" sz="1050" spc="60">
                <a:latin typeface="Times New Roman"/>
                <a:cs typeface="Times New Roman"/>
              </a:rPr>
              <a:t>1</a:t>
            </a:r>
            <a:r>
              <a:rPr dirty="0" sz="1000" spc="40" i="1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300"/>
              </a:spcBef>
            </a:pPr>
            <a:r>
              <a:rPr dirty="0" sz="1000" i="1">
                <a:latin typeface="Times New Roman"/>
                <a:cs typeface="Times New Roman"/>
              </a:rPr>
              <a:t>3.</a:t>
            </a:r>
            <a:r>
              <a:rPr dirty="0" sz="1000" spc="-15" i="1">
                <a:latin typeface="Times New Roman"/>
                <a:cs typeface="Times New Roman"/>
              </a:rPr>
              <a:t> </a:t>
            </a:r>
            <a:r>
              <a:rPr dirty="0" sz="1000" spc="125">
                <a:latin typeface="Times New Roman"/>
                <a:cs typeface="Times New Roman"/>
              </a:rPr>
              <a:t>A</a:t>
            </a:r>
            <a:r>
              <a:rPr dirty="0" baseline="-11904" sz="1050" spc="187">
                <a:latin typeface="HeavenLightExtdFH"/>
                <a:cs typeface="HeavenLightExtdFH"/>
              </a:rPr>
              <a:t>2</a:t>
            </a:r>
            <a:r>
              <a:rPr dirty="0" sz="1000" spc="125">
                <a:latin typeface="Times New Roman"/>
                <a:cs typeface="Times New Roman"/>
              </a:rPr>
              <a:t>M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55">
                <a:latin typeface="Tahoma"/>
                <a:cs typeface="Tahoma"/>
              </a:rPr>
              <a:t> </a:t>
            </a:r>
            <a:r>
              <a:rPr dirty="0" sz="1000" spc="70" b="0" i="1">
                <a:latin typeface="Bookman Old Style"/>
                <a:cs typeface="Bookman Old Style"/>
              </a:rPr>
              <a:t>µ</a:t>
            </a:r>
            <a:r>
              <a:rPr dirty="0" baseline="-11904" sz="1050" spc="104">
                <a:latin typeface="Times New Roman"/>
                <a:cs typeface="Times New Roman"/>
              </a:rPr>
              <a:t>3</a:t>
            </a:r>
            <a:r>
              <a:rPr dirty="0" sz="1000" spc="70">
                <a:latin typeface="Times New Roman"/>
                <a:cs typeface="Times New Roman"/>
              </a:rPr>
              <a:t>A</a:t>
            </a:r>
            <a:r>
              <a:rPr dirty="0" baseline="-11904" sz="1050" spc="104">
                <a:latin typeface="HeavenLightExtdFH"/>
                <a:cs typeface="HeavenLightExtdFH"/>
              </a:rPr>
              <a:t>2</a:t>
            </a:r>
            <a:r>
              <a:rPr dirty="0" sz="1000" spc="70">
                <a:latin typeface="Times New Roman"/>
                <a:cs typeface="Times New Roman"/>
              </a:rPr>
              <a:t>A</a:t>
            </a:r>
            <a:r>
              <a:rPr dirty="0" baseline="-11904" sz="1050" spc="104">
                <a:latin typeface="HeavenLightExtdFH"/>
                <a:cs typeface="HeavenLightExtdFH"/>
              </a:rPr>
              <a:t>3</a:t>
            </a:r>
            <a:r>
              <a:rPr dirty="0" baseline="-11904" sz="1050" spc="44">
                <a:latin typeface="HeavenLightExtdFH"/>
                <a:cs typeface="HeavenLightExtdFH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65" b="0" i="1">
                <a:latin typeface="Bookman Old Style"/>
                <a:cs typeface="Bookman Old Style"/>
              </a:rPr>
              <a:t>µ</a:t>
            </a:r>
            <a:r>
              <a:rPr dirty="0" baseline="-11904" sz="1050" spc="97">
                <a:latin typeface="Times New Roman"/>
                <a:cs typeface="Times New Roman"/>
              </a:rPr>
              <a:t>1</a:t>
            </a:r>
            <a:r>
              <a:rPr dirty="0" sz="1000" spc="65">
                <a:latin typeface="Times New Roman"/>
                <a:cs typeface="Times New Roman"/>
              </a:rPr>
              <a:t>A</a:t>
            </a:r>
            <a:r>
              <a:rPr dirty="0" baseline="-11904" sz="1050" spc="97">
                <a:latin typeface="HeavenLightExtdFH"/>
                <a:cs typeface="HeavenLightExtdFH"/>
              </a:rPr>
              <a:t>2</a:t>
            </a:r>
            <a:r>
              <a:rPr dirty="0" sz="1000" spc="65">
                <a:latin typeface="Times New Roman"/>
                <a:cs typeface="Times New Roman"/>
              </a:rPr>
              <a:t>A</a:t>
            </a:r>
            <a:r>
              <a:rPr dirty="0" baseline="-11904" sz="1050" spc="97">
                <a:latin typeface="HeavenLightExtdFH"/>
                <a:cs typeface="HeavenLightExtdFH"/>
              </a:rPr>
              <a:t>1</a:t>
            </a:r>
            <a:r>
              <a:rPr dirty="0" sz="1000" spc="65" i="1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762000"/>
            <a:ext cx="338836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8.2.  </a:t>
            </a:r>
            <a:r>
              <a:rPr dirty="0" sz="1000" spc="-15">
                <a:latin typeface="Times New Roman"/>
                <a:cs typeface="Times New Roman"/>
              </a:rPr>
              <a:t>BARYCENTRIC </a:t>
            </a:r>
            <a:r>
              <a:rPr dirty="0" sz="1000" spc="-5">
                <a:latin typeface="Times New Roman"/>
                <a:cs typeface="Times New Roman"/>
              </a:rPr>
              <a:t>AND HOMOGENEOUS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COORDINATES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70155" y="76200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8</a:t>
            </a:r>
            <a:r>
              <a:rPr dirty="0" sz="1000" spc="-5">
                <a:latin typeface="Times New Roman"/>
                <a:cs typeface="Times New Roman"/>
              </a:rPr>
              <a:t>5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45601" y="1733802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6644" y="1668274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01404" y="1636266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87687" y="1604263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72447" y="1572259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57207" y="154025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43490" y="150672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28249" y="1474723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58504" y="12964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09732" y="13619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85349" y="13939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60966" y="14259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12200" y="14914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87812" y="15234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63429" y="15570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639046" y="15890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14663" y="16210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590280" y="16545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565892" y="16865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41509" y="17185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17126" y="17520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492743" y="17840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68360" y="18161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43972" y="18496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419589" y="18816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168130" y="2103119"/>
            <a:ext cx="14478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254" i="1">
                <a:latin typeface="Times New Roman"/>
                <a:cs typeface="Times New Roman"/>
              </a:rPr>
              <a:t>A</a:t>
            </a:r>
            <a:r>
              <a:rPr dirty="0" sz="500" spc="20">
                <a:latin typeface="Verdana"/>
                <a:cs typeface="Verdana"/>
              </a:rPr>
              <a:t>2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893552" y="1650493"/>
            <a:ext cx="12192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5" i="1">
                <a:latin typeface="Times New Roman"/>
                <a:cs typeface="Times New Roman"/>
              </a:rPr>
              <a:t>M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09380" y="1703323"/>
            <a:ext cx="282575" cy="16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3045" algn="l"/>
              </a:tabLst>
            </a:pPr>
            <a:r>
              <a:rPr dirty="0" sz="700" spc="-35">
                <a:latin typeface="Lucida Sans Unicode"/>
                <a:cs typeface="Lucida Sans Unicode"/>
              </a:rPr>
              <a:t>•</a:t>
            </a:r>
            <a:r>
              <a:rPr dirty="0" sz="700" spc="-35">
                <a:latin typeface="Lucida Sans Unicode"/>
                <a:cs typeface="Lucida Sans Unicode"/>
              </a:rPr>
              <a:t>	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013949" y="1691133"/>
            <a:ext cx="317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867646" y="1750566"/>
            <a:ext cx="10604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741152" y="1813054"/>
            <a:ext cx="10604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77146" y="1845057"/>
            <a:ext cx="10604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613140" y="1877060"/>
            <a:ext cx="10604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395206" y="1918206"/>
            <a:ext cx="25717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340"/>
              </a:lnSpc>
              <a:tabLst>
                <a:tab pos="164465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  <a:p>
            <a:pPr algn="ctr" marL="31750">
              <a:lnSpc>
                <a:spcPts val="340"/>
              </a:lnSpc>
            </a:pPr>
            <a:r>
              <a:rPr dirty="0" baseline="-22222" sz="750" spc="-104">
                <a:latin typeface="Verdana"/>
                <a:cs typeface="Verdana"/>
              </a:rPr>
              <a:t>.</a:t>
            </a:r>
            <a:r>
              <a:rPr dirty="0" baseline="-16666" sz="750" spc="-104">
                <a:latin typeface="Verdana"/>
                <a:cs typeface="Verdana"/>
              </a:rPr>
              <a:t>.</a:t>
            </a:r>
            <a:r>
              <a:rPr dirty="0" baseline="-11111" sz="750" spc="-104">
                <a:latin typeface="Verdana"/>
                <a:cs typeface="Verdana"/>
              </a:rPr>
              <a:t>.</a:t>
            </a:r>
            <a:r>
              <a:rPr dirty="0" baseline="-5555" sz="750" spc="-10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370823" y="1974597"/>
            <a:ext cx="1530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135">
                <a:latin typeface="Verdana"/>
                <a:cs typeface="Verdana"/>
              </a:rPr>
              <a:t> 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346440" y="2006600"/>
            <a:ext cx="11366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150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322053" y="2011174"/>
            <a:ext cx="10604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331213" y="2030983"/>
            <a:ext cx="3175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936226" y="1729233"/>
            <a:ext cx="1809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16666" sz="750" spc="-97">
                <a:latin typeface="Verdana"/>
                <a:cs typeface="Verdana"/>
              </a:rPr>
              <a:t>.</a:t>
            </a:r>
            <a:r>
              <a:rPr dirty="0" baseline="22222" sz="750" spc="-97">
                <a:latin typeface="Verdana"/>
                <a:cs typeface="Verdana"/>
              </a:rPr>
              <a:t>.</a:t>
            </a:r>
            <a:r>
              <a:rPr dirty="0" baseline="27777" sz="750" spc="-97">
                <a:latin typeface="Verdana"/>
                <a:cs typeface="Verdana"/>
              </a:rPr>
              <a:t>.</a:t>
            </a:r>
            <a:r>
              <a:rPr dirty="0" baseline="27777" sz="750" spc="3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805163" y="1794763"/>
            <a:ext cx="3759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7185" algn="l"/>
              </a:tabLst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097769" y="1765806"/>
            <a:ext cx="22352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540"/>
              </a:lnSpc>
              <a:tabLst>
                <a:tab pos="16129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algn="ctr" marR="33020">
              <a:lnSpc>
                <a:spcPts val="5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195306" y="1797814"/>
            <a:ext cx="14097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1440">
              <a:lnSpc>
                <a:spcPts val="54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12700">
              <a:lnSpc>
                <a:spcPts val="5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227309" y="1829816"/>
            <a:ext cx="12255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3660">
              <a:lnSpc>
                <a:spcPts val="54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12700">
              <a:lnSpc>
                <a:spcPts val="5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259312" y="1895346"/>
            <a:ext cx="135255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6515">
              <a:lnSpc>
                <a:spcPts val="425"/>
              </a:lnSpc>
            </a:pPr>
            <a:r>
              <a:rPr dirty="0" baseline="27777" sz="750" spc="-187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215"/>
              </a:lnSpc>
            </a:pPr>
            <a:r>
              <a:rPr dirty="0" baseline="5555" sz="750" spc="97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35">
                <a:latin typeface="Verdana"/>
                <a:cs typeface="Verdana"/>
              </a:rPr>
              <a:t> 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59690">
              <a:lnSpc>
                <a:spcPts val="39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323323" y="1988314"/>
            <a:ext cx="844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27777" sz="750" spc="-17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359900" y="2023363"/>
            <a:ext cx="635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27777" sz="750" spc="-157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358720" y="2052319"/>
            <a:ext cx="198120" cy="168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00"/>
              </a:lnSpc>
            </a:pPr>
            <a:r>
              <a:rPr dirty="0" sz="500" spc="-100">
                <a:latin typeface="Verdana"/>
                <a:cs typeface="Verdana"/>
              </a:rPr>
              <a:t>.</a:t>
            </a:r>
            <a:r>
              <a:rPr dirty="0" baseline="22222" sz="750" spc="-150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.</a:t>
            </a:r>
            <a:r>
              <a:rPr dirty="0" baseline="22222" sz="750" spc="-150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65405">
              <a:lnSpc>
                <a:spcPts val="740"/>
              </a:lnSpc>
            </a:pPr>
            <a:r>
              <a:rPr dirty="0" baseline="7936" sz="1050" spc="254" i="1">
                <a:latin typeface="Times New Roman"/>
                <a:cs typeface="Times New Roman"/>
              </a:rPr>
              <a:t>A</a:t>
            </a:r>
            <a:r>
              <a:rPr dirty="0" sz="500" spc="20">
                <a:latin typeface="Verdana"/>
                <a:cs typeface="Verdana"/>
              </a:rPr>
              <a:t>3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023092" y="16819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020046" y="1660654"/>
            <a:ext cx="285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017000" y="1625600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015472" y="1590546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012426" y="1553974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009380" y="1518920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006329" y="1488440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736583" y="1465580"/>
            <a:ext cx="44005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8765" algn="l"/>
              </a:tabLst>
            </a:pPr>
            <a:r>
              <a:rPr dirty="0" baseline="5555" sz="750" spc="22">
                <a:latin typeface="Verdana"/>
                <a:cs typeface="Verdana"/>
              </a:rPr>
              <a:t>.	</a:t>
            </a:r>
            <a:r>
              <a:rPr dirty="0" baseline="11111" sz="750" spc="-16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.</a:t>
            </a:r>
            <a:r>
              <a:rPr dirty="0" baseline="-16666" sz="750" spc="-165">
                <a:latin typeface="Verdana"/>
                <a:cs typeface="Verdana"/>
              </a:rPr>
              <a:t>.       </a:t>
            </a:r>
            <a:r>
              <a:rPr dirty="0" baseline="-16666" sz="750" spc="-120">
                <a:latin typeface="Verdana"/>
                <a:cs typeface="Verdana"/>
              </a:rPr>
              <a:t> 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000232" y="1416814"/>
            <a:ext cx="16065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    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997186" y="1381760"/>
            <a:ext cx="15049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22222" sz="750" spc="-112">
                <a:latin typeface="Verdana"/>
                <a:cs typeface="Verdana"/>
              </a:rPr>
              <a:t>.  </a:t>
            </a:r>
            <a:r>
              <a:rPr dirty="0" baseline="-22222" sz="750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995663" y="1351280"/>
            <a:ext cx="13652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 </a:t>
            </a:r>
            <a:r>
              <a:rPr dirty="0" baseline="-16666" sz="750" spc="15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834121" y="1340614"/>
            <a:ext cx="2825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0815" algn="l"/>
              </a:tabLst>
            </a:pPr>
            <a:r>
              <a:rPr dirty="0" baseline="11111" sz="750" spc="22">
                <a:latin typeface="Verdana"/>
                <a:cs typeface="Verdana"/>
              </a:rPr>
              <a:t>.	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 </a:t>
            </a:r>
            <a:r>
              <a:rPr dirty="0" sz="500" spc="-70">
                <a:latin typeface="Verdana"/>
                <a:cs typeface="Verdana"/>
              </a:rPr>
              <a:t> 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989566" y="1285747"/>
            <a:ext cx="113664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16666" sz="750" spc="-104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895080" y="1249174"/>
            <a:ext cx="19304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910321" y="1240026"/>
            <a:ext cx="1638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172">
                <a:latin typeface="Verdana"/>
                <a:cs typeface="Verdana"/>
              </a:rPr>
              <a:t> </a:t>
            </a:r>
            <a:r>
              <a:rPr dirty="0" baseline="16666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934704" y="1194306"/>
            <a:ext cx="12446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baseline="-11111" sz="750" spc="-127">
                <a:latin typeface="Verdana"/>
                <a:cs typeface="Verdana"/>
              </a:rPr>
              <a:t>.</a:t>
            </a: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baseline="-11111" sz="750" spc="-12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959087" y="1162302"/>
            <a:ext cx="8636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baseline="11111" sz="750" spc="-157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927083" y="1112520"/>
            <a:ext cx="14478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5873" sz="1050" spc="-52" i="1">
                <a:latin typeface="Times New Roman"/>
                <a:cs typeface="Times New Roman"/>
              </a:rPr>
              <a:t>A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11111" sz="750" spc="30">
                <a:latin typeface="Verdana"/>
                <a:cs typeface="Verdana"/>
              </a:rPr>
              <a:t>1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184120" y="1636266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126206" y="1506726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110965" y="1474723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841220" y="12964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792453" y="13619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646145" y="15570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621762" y="15890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597379" y="16210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524225" y="17185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499842" y="17520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475459" y="17840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451076" y="18161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426693" y="18496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402306" y="188163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150845" y="2103120"/>
            <a:ext cx="14478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254" i="1">
                <a:latin typeface="Times New Roman"/>
                <a:cs typeface="Times New Roman"/>
              </a:rPr>
              <a:t>A</a:t>
            </a:r>
            <a:r>
              <a:rPr dirty="0" sz="500" spc="20">
                <a:latin typeface="Verdana"/>
                <a:cs typeface="Verdana"/>
              </a:rPr>
              <a:t>2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394433" y="2103120"/>
            <a:ext cx="14478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254" i="1">
                <a:latin typeface="Times New Roman"/>
                <a:cs typeface="Times New Roman"/>
              </a:rPr>
              <a:t>A</a:t>
            </a:r>
            <a:r>
              <a:rPr dirty="0" sz="500" spc="20">
                <a:latin typeface="Verdana"/>
                <a:cs typeface="Verdana"/>
              </a:rPr>
              <a:t>3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857982" y="1677923"/>
            <a:ext cx="417195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7665" algn="l"/>
              </a:tabLst>
            </a:pPr>
            <a:r>
              <a:rPr dirty="0" baseline="3968" sz="1050" spc="262" i="1">
                <a:latin typeface="Times New Roman"/>
                <a:cs typeface="Times New Roman"/>
              </a:rPr>
              <a:t>M</a:t>
            </a:r>
            <a:r>
              <a:rPr dirty="0" baseline="3968" sz="1050" spc="262" i="1">
                <a:latin typeface="Times New Roman"/>
                <a:cs typeface="Times New Roman"/>
              </a:rPr>
              <a:t> </a:t>
            </a:r>
            <a:r>
              <a:rPr dirty="0" baseline="3968" sz="1050" spc="-82" i="1">
                <a:latin typeface="Times New Roman"/>
                <a:cs typeface="Times New Roman"/>
              </a:rPr>
              <a:t> </a:t>
            </a:r>
            <a:r>
              <a:rPr dirty="0" sz="700" spc="-35">
                <a:latin typeface="Lucida Sans Unicode"/>
                <a:cs typeface="Lucida Sans Unicode"/>
              </a:rPr>
              <a:t>•</a:t>
            </a:r>
            <a:r>
              <a:rPr dirty="0" sz="700">
                <a:latin typeface="Lucida Sans Unicode"/>
                <a:cs typeface="Lucida Sans Unicode"/>
              </a:rPr>
              <a:t>	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139923" y="1574295"/>
            <a:ext cx="19240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0000" sz="750" spc="-157">
                <a:latin typeface="Verdana"/>
                <a:cs typeface="Verdana"/>
              </a:rPr>
              <a:t>.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r>
              <a:rPr dirty="0" baseline="33333" sz="750" spc="-187">
                <a:latin typeface="Verdana"/>
                <a:cs typeface="Verdana"/>
              </a:rPr>
              <a:t> </a:t>
            </a:r>
            <a:r>
              <a:rPr dirty="0" baseline="7936" sz="1050" spc="247" i="1">
                <a:latin typeface="Times New Roman"/>
                <a:cs typeface="Times New Roman"/>
              </a:rPr>
              <a:t>N</a:t>
            </a:r>
            <a:r>
              <a:rPr dirty="0" sz="500" spc="20">
                <a:latin typeface="Verdana"/>
                <a:cs typeface="Verdana"/>
              </a:rPr>
              <a:t>2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627860" y="1368554"/>
            <a:ext cx="191135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7936" sz="1050" spc="240" i="1">
                <a:latin typeface="Times New Roman"/>
                <a:cs typeface="Times New Roman"/>
              </a:rPr>
              <a:t>N</a:t>
            </a:r>
            <a:r>
              <a:rPr dirty="0" baseline="-7936" sz="1050" spc="300" i="1">
                <a:latin typeface="Times New Roman"/>
                <a:cs typeface="Times New Roman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984476" y="2113788"/>
            <a:ext cx="14922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247" i="1">
                <a:latin typeface="Times New Roman"/>
                <a:cs typeface="Times New Roman"/>
              </a:rPr>
              <a:t>N</a:t>
            </a:r>
            <a:r>
              <a:rPr dirty="0" sz="500" spc="20">
                <a:latin typeface="Verdana"/>
                <a:cs typeface="Verdana"/>
              </a:rPr>
              <a:t>1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594439" y="2026920"/>
            <a:ext cx="3048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31746" sz="1050" spc="-592" i="1">
                <a:latin typeface="Times New Roman"/>
                <a:cs typeface="Times New Roman"/>
              </a:rPr>
              <a:t>µ</a:t>
            </a:r>
            <a:endParaRPr baseline="-31746" sz="105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658340" y="2116327"/>
            <a:ext cx="685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0">
                <a:latin typeface="Verdana"/>
                <a:cs typeface="Verdana"/>
              </a:rPr>
              <a:t>3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206980" y="2116327"/>
            <a:ext cx="685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0">
                <a:latin typeface="Verdana"/>
                <a:cs typeface="Verdana"/>
              </a:rPr>
              <a:t>2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432786" y="1629157"/>
            <a:ext cx="191135" cy="155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9841" sz="1050" spc="120" i="1">
                <a:latin typeface="Times New Roman"/>
                <a:cs typeface="Times New Roman"/>
              </a:rPr>
              <a:t>µ </a:t>
            </a:r>
            <a:r>
              <a:rPr dirty="0" baseline="-19841" sz="1050" spc="135" i="1">
                <a:latin typeface="Times New Roman"/>
                <a:cs typeface="Times New Roman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493745" y="1686560"/>
            <a:ext cx="10604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30">
                <a:latin typeface="Verdana"/>
                <a:cs typeface="Verdana"/>
              </a:rPr>
              <a:t>1</a:t>
            </a:r>
            <a:r>
              <a:rPr dirty="0" baseline="-11111" sz="750" spc="-12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723873" y="1813055"/>
            <a:ext cx="10604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659862" y="1845058"/>
            <a:ext cx="10604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595856" y="1877061"/>
            <a:ext cx="10604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377923" y="1918207"/>
            <a:ext cx="25717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340"/>
              </a:lnSpc>
              <a:tabLst>
                <a:tab pos="164465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  <a:p>
            <a:pPr algn="ctr" marL="31750">
              <a:lnSpc>
                <a:spcPts val="340"/>
              </a:lnSpc>
            </a:pPr>
            <a:r>
              <a:rPr dirty="0" baseline="-22222" sz="750" spc="-104">
                <a:latin typeface="Verdana"/>
                <a:cs typeface="Verdana"/>
              </a:rPr>
              <a:t>.</a:t>
            </a:r>
            <a:r>
              <a:rPr dirty="0" baseline="-16666" sz="750" spc="-104">
                <a:latin typeface="Verdana"/>
                <a:cs typeface="Verdana"/>
              </a:rPr>
              <a:t>.</a:t>
            </a:r>
            <a:r>
              <a:rPr dirty="0" baseline="-11111" sz="750" spc="-104">
                <a:latin typeface="Verdana"/>
                <a:cs typeface="Verdana"/>
              </a:rPr>
              <a:t>.</a:t>
            </a:r>
            <a:r>
              <a:rPr dirty="0" baseline="-5555" sz="750" spc="-10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353540" y="1974598"/>
            <a:ext cx="1530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135">
                <a:latin typeface="Verdana"/>
                <a:cs typeface="Verdana"/>
              </a:rPr>
              <a:t> 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4329157" y="2006601"/>
            <a:ext cx="11366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150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304774" y="2015744"/>
            <a:ext cx="10604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4313933" y="2030984"/>
            <a:ext cx="3175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4694916" y="1503681"/>
            <a:ext cx="3467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6705" algn="l"/>
              </a:tabLst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	</a:t>
            </a:r>
            <a:r>
              <a:rPr dirty="0" baseline="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4979902" y="1381762"/>
            <a:ext cx="15049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22222" sz="750" spc="-112">
                <a:latin typeface="Verdana"/>
                <a:cs typeface="Verdana"/>
              </a:rPr>
              <a:t>.  </a:t>
            </a:r>
            <a:r>
              <a:rPr dirty="0" baseline="-22222" sz="750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4976856" y="1351281"/>
            <a:ext cx="13779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22222" sz="750" spc="-112">
                <a:latin typeface="Verdana"/>
                <a:cs typeface="Verdana"/>
              </a:rPr>
              <a:t>. </a:t>
            </a:r>
            <a:r>
              <a:rPr dirty="0" baseline="-22222" sz="750" spc="7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816836" y="1303020"/>
            <a:ext cx="39497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0815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  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-5555" sz="750" spc="-75">
                <a:latin typeface="Verdana"/>
                <a:cs typeface="Verdana"/>
              </a:rPr>
              <a:t>.</a:t>
            </a:r>
            <a:r>
              <a:rPr dirty="0" baseline="-5555" sz="750" spc="-142">
                <a:latin typeface="Verdana"/>
                <a:cs typeface="Verdana"/>
              </a:rPr>
              <a:t> </a:t>
            </a:r>
            <a:r>
              <a:rPr dirty="0" baseline="3968" sz="1050" spc="67" i="1">
                <a:latin typeface="Times New Roman"/>
                <a:cs typeface="Times New Roman"/>
              </a:rPr>
              <a:t>µ</a:t>
            </a:r>
            <a:r>
              <a:rPr dirty="0" baseline="-5555" sz="750" spc="67">
                <a:latin typeface="Verdana"/>
                <a:cs typeface="Verdana"/>
              </a:rPr>
              <a:t>3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972282" y="1285747"/>
            <a:ext cx="11366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22222" sz="750" spc="-104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4877796" y="1249176"/>
            <a:ext cx="19304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4775686" y="1214628"/>
            <a:ext cx="28130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67" i="1">
                <a:latin typeface="Times New Roman"/>
                <a:cs typeface="Times New Roman"/>
              </a:rPr>
              <a:t>µ</a:t>
            </a:r>
            <a:r>
              <a:rPr dirty="0" sz="500" spc="45">
                <a:latin typeface="Verdana"/>
                <a:cs typeface="Verdana"/>
              </a:rPr>
              <a:t>2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 </a:t>
            </a:r>
            <a:r>
              <a:rPr dirty="0" baseline="16666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917420" y="1194306"/>
            <a:ext cx="12446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baseline="-11111" sz="750" spc="-127">
                <a:latin typeface="Verdana"/>
                <a:cs typeface="Verdana"/>
              </a:rPr>
              <a:t>.</a:t>
            </a: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baseline="-11111" sz="750" spc="-12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941803" y="1162303"/>
            <a:ext cx="8636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baseline="11111" sz="750" spc="-157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909799" y="1112522"/>
            <a:ext cx="14478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5873" sz="1050" spc="-52" i="1">
                <a:latin typeface="Times New Roman"/>
                <a:cs typeface="Times New Roman"/>
              </a:rPr>
              <a:t>A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11111" sz="750" spc="30">
                <a:latin typeface="Verdana"/>
                <a:cs typeface="Verdana"/>
              </a:rPr>
              <a:t>1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708634" y="1421383"/>
            <a:ext cx="4349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6385" algn="l"/>
              </a:tabLst>
            </a:pPr>
            <a:r>
              <a:rPr dirty="0" sz="500" spc="20">
                <a:latin typeface="Verdana"/>
                <a:cs typeface="Verdana"/>
              </a:rPr>
              <a:t>3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	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     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719299" y="1465581"/>
            <a:ext cx="44005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8765" algn="l"/>
              </a:tabLst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15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	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      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670533" y="1523494"/>
            <a:ext cx="37401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5260" algn="l"/>
                <a:tab pos="33401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4876274" y="1557022"/>
            <a:ext cx="171450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r>
              <a:rPr dirty="0" baseline="-38888" sz="750" spc="112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952474" y="1590547"/>
            <a:ext cx="98425" cy="135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9685">
              <a:lnSpc>
                <a:spcPts val="395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395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5001240" y="1683516"/>
            <a:ext cx="273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918942" y="1733803"/>
            <a:ext cx="521334" cy="217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50"/>
              </a:lnSpc>
              <a:tabLst>
                <a:tab pos="321945" algn="l"/>
              </a:tabLst>
            </a:pP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baseline="16666" sz="750" spc="-82">
                <a:latin typeface="Verdana"/>
                <a:cs typeface="Verdana"/>
              </a:rPr>
              <a:t>.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baseline="27777" sz="750" spc="-82">
                <a:latin typeface="Verdana"/>
                <a:cs typeface="Verdana"/>
              </a:rPr>
              <a:t>.</a:t>
            </a:r>
            <a:r>
              <a:rPr dirty="0" baseline="33333" sz="750" spc="-8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	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algn="r" marR="5080">
              <a:lnSpc>
                <a:spcPts val="61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baseline="-22222" sz="750" spc="-195">
                <a:latin typeface="Verdana"/>
                <a:cs typeface="Verdana"/>
              </a:rPr>
              <a:t> </a:t>
            </a:r>
            <a:r>
              <a:rPr dirty="0" baseline="11904" sz="1050" spc="67" i="1">
                <a:latin typeface="Times New Roman"/>
                <a:cs typeface="Times New Roman"/>
              </a:rPr>
              <a:t>µ</a:t>
            </a:r>
            <a:r>
              <a:rPr dirty="0" baseline="5555" sz="750" spc="67">
                <a:latin typeface="Verdana"/>
                <a:cs typeface="Verdana"/>
              </a:rPr>
              <a:t>1</a:t>
            </a:r>
            <a:endParaRPr baseline="5555" sz="750">
              <a:latin typeface="Verdana"/>
              <a:cs typeface="Verdana"/>
            </a:endParaRPr>
          </a:p>
          <a:p>
            <a:pPr algn="ctr" marL="47625">
              <a:lnSpc>
                <a:spcPts val="5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4850362" y="1765806"/>
            <a:ext cx="45339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40"/>
              </a:lnSpc>
              <a:tabLst>
                <a:tab pos="403860" algn="l"/>
              </a:tabLst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>
                <a:latin typeface="Verdana"/>
                <a:cs typeface="Verdana"/>
              </a:rPr>
              <a:t>   </a:t>
            </a:r>
            <a:r>
              <a:rPr dirty="0" baseline="27777" sz="750" spc="-9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 </a:t>
            </a:r>
            <a:r>
              <a:rPr dirty="0" baseline="5555" sz="750" spc="-2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algn="r" marR="111760">
              <a:lnSpc>
                <a:spcPts val="5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4787879" y="1794764"/>
            <a:ext cx="3759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9395" algn="l"/>
              </a:tabLst>
            </a:pP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22222" sz="750" spc="-44">
                <a:latin typeface="Verdana"/>
                <a:cs typeface="Verdana"/>
              </a:rPr>
              <a:t>.	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0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5019526" y="18587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5018003" y="1829817"/>
            <a:ext cx="35877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5430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-22222" sz="750" spc="-179">
                <a:latin typeface="Verdana"/>
                <a:cs typeface="Verdana"/>
              </a:rPr>
              <a:t>.</a:t>
            </a:r>
            <a:r>
              <a:rPr dirty="0" baseline="-27777" sz="750" spc="-179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  <a:p>
            <a:pPr marL="20320">
              <a:lnSpc>
                <a:spcPts val="180"/>
              </a:lnSpc>
              <a:spcBef>
                <a:spcPts val="155"/>
              </a:spcBef>
              <a:tabLst>
                <a:tab pos="236220" algn="l"/>
              </a:tabLst>
            </a:pPr>
            <a:r>
              <a:rPr dirty="0" sz="500" spc="15">
                <a:latin typeface="Verdana"/>
                <a:cs typeface="Verdana"/>
              </a:rPr>
              <a:t>.	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  <a:p>
            <a:pPr marL="17145">
              <a:lnSpc>
                <a:spcPts val="114"/>
              </a:lnSpc>
              <a:tabLst>
                <a:tab pos="204470" algn="l"/>
              </a:tabLst>
            </a:pPr>
            <a:r>
              <a:rPr dirty="0" baseline="5555" sz="750" spc="22">
                <a:latin typeface="Verdana"/>
                <a:cs typeface="Verdana"/>
              </a:rPr>
              <a:t>.	. </a:t>
            </a:r>
            <a:r>
              <a:rPr dirty="0" baseline="5555" sz="750" spc="75">
                <a:latin typeface="Verdana"/>
                <a:cs typeface="Verdana"/>
              </a:rPr>
              <a:t> 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-22222" sz="750" spc="-179">
                <a:latin typeface="Verdana"/>
                <a:cs typeface="Verdana"/>
              </a:rPr>
              <a:t>.</a:t>
            </a:r>
            <a:r>
              <a:rPr dirty="0" baseline="-27777" sz="750" spc="-179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  <a:p>
            <a:pPr algn="r" marR="5080">
              <a:lnSpc>
                <a:spcPts val="535"/>
              </a:lnSpc>
            </a:pP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5028674" y="19563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5030197" y="19867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5031720" y="20066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5034766" y="20309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5036294" y="1992883"/>
            <a:ext cx="38671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36830">
              <a:lnSpc>
                <a:spcPts val="445"/>
              </a:lnSpc>
            </a:pP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27777" sz="750" spc="-172">
                <a:latin typeface="Verdana"/>
                <a:cs typeface="Verdana"/>
              </a:rPr>
              <a:t>.</a:t>
            </a:r>
            <a:r>
              <a:rPr dirty="0" baseline="11111" sz="750" spc="-225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21590">
              <a:lnSpc>
                <a:spcPts val="135"/>
              </a:lnSpc>
            </a:pP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  <a:p>
            <a:pPr algn="r" marR="5080">
              <a:lnSpc>
                <a:spcPts val="530"/>
              </a:lnSpc>
              <a:tabLst>
                <a:tab pos="30480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  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31746" sz="1050" spc="120" i="1">
                <a:latin typeface="Times New Roman"/>
                <a:cs typeface="Times New Roman"/>
              </a:rPr>
              <a:t>µ</a:t>
            </a:r>
            <a:r>
              <a:rPr dirty="0" baseline="-31746" sz="1050" i="1">
                <a:latin typeface="Times New Roman"/>
                <a:cs typeface="Times New Roman"/>
              </a:rPr>
              <a:t>	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4990574" y="1672845"/>
            <a:ext cx="26924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0979" algn="l"/>
              </a:tabLst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4973806" y="1572260"/>
            <a:ext cx="257175" cy="174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18415">
              <a:lnSpc>
                <a:spcPts val="55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algn="r" marR="5080">
              <a:lnSpc>
                <a:spcPts val="550"/>
              </a:lnSpc>
            </a:pP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    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 </a:t>
            </a: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4459071" y="2931312"/>
            <a:ext cx="236220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4893411" y="2931312"/>
            <a:ext cx="111251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5280507" y="2931312"/>
            <a:ext cx="236220" cy="6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5714847" y="2931312"/>
            <a:ext cx="111251" cy="6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009747" y="3315360"/>
            <a:ext cx="295656" cy="60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3503523" y="3315360"/>
            <a:ext cx="422148" cy="60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4123791" y="3315360"/>
            <a:ext cx="422148" cy="60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 txBox="1"/>
          <p:nvPr/>
        </p:nvSpPr>
        <p:spPr>
          <a:xfrm>
            <a:off x="1267439" y="2420116"/>
            <a:ext cx="4912360" cy="1501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4732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8.3: </a:t>
            </a:r>
            <a:r>
              <a:rPr dirty="0" sz="1000" spc="-5">
                <a:latin typeface="Times New Roman"/>
                <a:cs typeface="Times New Roman"/>
              </a:rPr>
              <a:t>Barycentric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coordinates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965"/>
              </a:lnSpc>
              <a:spcBef>
                <a:spcPts val="835"/>
              </a:spcBef>
            </a:pPr>
            <a:r>
              <a:rPr dirty="0" sz="1000" spc="-5" b="1">
                <a:latin typeface="Times New Roman"/>
                <a:cs typeface="Times New Roman"/>
              </a:rPr>
              <a:t>Proof</a:t>
            </a:r>
            <a:r>
              <a:rPr dirty="0" sz="1000" spc="-5">
                <a:latin typeface="Times New Roman"/>
                <a:cs typeface="Times New Roman"/>
              </a:rPr>
              <a:t>. Let prove </a:t>
            </a:r>
            <a:r>
              <a:rPr dirty="0" sz="1000">
                <a:latin typeface="Times New Roman"/>
                <a:cs typeface="Times New Roman"/>
              </a:rPr>
              <a:t>2.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45">
                <a:latin typeface="Tahoma"/>
                <a:cs typeface="Tahoma"/>
              </a:rPr>
              <a:t>[</a:t>
            </a:r>
            <a:r>
              <a:rPr dirty="0" sz="1000" spc="45" b="0" i="1">
                <a:latin typeface="Bookman Old Style"/>
                <a:cs typeface="Bookman Old Style"/>
              </a:rPr>
              <a:t>MN</a:t>
            </a:r>
            <a:r>
              <a:rPr dirty="0" baseline="-11904" sz="1050" spc="67">
                <a:latin typeface="Times New Roman"/>
                <a:cs typeface="Times New Roman"/>
              </a:rPr>
              <a:t>1</a:t>
            </a:r>
            <a:r>
              <a:rPr dirty="0" sz="1000" spc="45" b="0" i="1">
                <a:latin typeface="Bookman Old Style"/>
                <a:cs typeface="Bookman Old Style"/>
              </a:rPr>
              <a:t>A</a:t>
            </a:r>
            <a:r>
              <a:rPr dirty="0" baseline="-11904" sz="1050" spc="67">
                <a:latin typeface="Times New Roman"/>
                <a:cs typeface="Times New Roman"/>
              </a:rPr>
              <a:t>3</a:t>
            </a:r>
            <a:r>
              <a:rPr dirty="0" sz="1000" spc="45">
                <a:latin typeface="Tahoma"/>
                <a:cs typeface="Tahoma"/>
              </a:rPr>
              <a:t>] = </a:t>
            </a:r>
            <a:r>
              <a:rPr dirty="0" sz="1000" spc="-20" b="0" i="1">
                <a:latin typeface="Bookman Old Style"/>
                <a:cs typeface="Bookman Old Style"/>
              </a:rPr>
              <a:t>α, </a:t>
            </a:r>
            <a:r>
              <a:rPr dirty="0" sz="1000" spc="45">
                <a:latin typeface="Tahoma"/>
                <a:cs typeface="Tahoma"/>
              </a:rPr>
              <a:t>[</a:t>
            </a:r>
            <a:r>
              <a:rPr dirty="0" sz="1000" spc="45" b="0" i="1">
                <a:latin typeface="Bookman Old Style"/>
                <a:cs typeface="Bookman Old Style"/>
              </a:rPr>
              <a:t>MA</a:t>
            </a:r>
            <a:r>
              <a:rPr dirty="0" baseline="-11904" sz="1050" spc="67">
                <a:latin typeface="Times New Roman"/>
                <a:cs typeface="Times New Roman"/>
              </a:rPr>
              <a:t>2</a:t>
            </a:r>
            <a:r>
              <a:rPr dirty="0" sz="1000" spc="45" b="0" i="1">
                <a:latin typeface="Bookman Old Style"/>
                <a:cs typeface="Bookman Old Style"/>
              </a:rPr>
              <a:t>N</a:t>
            </a:r>
            <a:r>
              <a:rPr dirty="0" baseline="-11904" sz="1050" spc="67">
                <a:latin typeface="Times New Roman"/>
                <a:cs typeface="Times New Roman"/>
              </a:rPr>
              <a:t>1</a:t>
            </a:r>
            <a:r>
              <a:rPr dirty="0" sz="1000" spc="45">
                <a:latin typeface="Tahoma"/>
                <a:cs typeface="Tahoma"/>
              </a:rPr>
              <a:t>] = </a:t>
            </a:r>
            <a:r>
              <a:rPr dirty="0" sz="1000" spc="-5" b="0" i="1">
                <a:latin typeface="Bookman Old Style"/>
                <a:cs typeface="Bookman Old Style"/>
              </a:rPr>
              <a:t>β</a:t>
            </a:r>
            <a:r>
              <a:rPr dirty="0" sz="1000" spc="-5">
                <a:latin typeface="Times New Roman"/>
                <a:cs typeface="Times New Roman"/>
              </a:rPr>
              <a:t>. Then </a:t>
            </a:r>
            <a:r>
              <a:rPr dirty="0" baseline="31746" sz="1050" spc="202" i="1">
                <a:latin typeface="Times New Roman"/>
                <a:cs typeface="Times New Roman"/>
              </a:rPr>
              <a:t>A</a:t>
            </a:r>
            <a:r>
              <a:rPr dirty="0" baseline="33333" sz="750" spc="202">
                <a:latin typeface="Verdana"/>
                <a:cs typeface="Verdana"/>
              </a:rPr>
              <a:t>1</a:t>
            </a:r>
            <a:r>
              <a:rPr dirty="0" baseline="31746" sz="1050" spc="202" i="1">
                <a:latin typeface="Times New Roman"/>
                <a:cs typeface="Times New Roman"/>
              </a:rPr>
              <a:t>M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baseline="35714" sz="1050" spc="67" i="1">
                <a:latin typeface="Times New Roman"/>
                <a:cs typeface="Times New Roman"/>
              </a:rPr>
              <a:t>µ</a:t>
            </a:r>
            <a:r>
              <a:rPr dirty="0" baseline="38888" sz="750" spc="67">
                <a:latin typeface="Verdana"/>
                <a:cs typeface="Verdana"/>
              </a:rPr>
              <a:t>2 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baseline="31746" sz="1050" spc="142" i="1">
                <a:latin typeface="Times New Roman"/>
                <a:cs typeface="Times New Roman"/>
              </a:rPr>
              <a:t>A</a:t>
            </a:r>
            <a:r>
              <a:rPr dirty="0" baseline="33333" sz="750" spc="142">
                <a:latin typeface="Verdana"/>
                <a:cs typeface="Verdana"/>
              </a:rPr>
              <a:t>1 </a:t>
            </a:r>
            <a:r>
              <a:rPr dirty="0" baseline="31746" sz="1050" spc="262" i="1">
                <a:latin typeface="Times New Roman"/>
                <a:cs typeface="Times New Roman"/>
              </a:rPr>
              <a:t>M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baseline="35714" sz="1050" spc="67" i="1">
                <a:latin typeface="Times New Roman"/>
                <a:cs typeface="Times New Roman"/>
              </a:rPr>
              <a:t>µ</a:t>
            </a:r>
            <a:r>
              <a:rPr dirty="0" baseline="38888" sz="750" spc="67">
                <a:latin typeface="Verdana"/>
                <a:cs typeface="Verdana"/>
              </a:rPr>
              <a:t>3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  <a:p>
            <a:pPr marL="3191510">
              <a:lnSpc>
                <a:spcPts val="605"/>
              </a:lnSpc>
              <a:tabLst>
                <a:tab pos="3648710" algn="l"/>
                <a:tab pos="4012565" algn="l"/>
                <a:tab pos="4471670" algn="l"/>
              </a:tabLst>
            </a:pPr>
            <a:r>
              <a:rPr dirty="0" baseline="7936" sz="1050" spc="209" i="1">
                <a:latin typeface="Times New Roman"/>
                <a:cs typeface="Times New Roman"/>
              </a:rPr>
              <a:t>MN</a:t>
            </a:r>
            <a:r>
              <a:rPr dirty="0" sz="500" spc="140">
                <a:latin typeface="Verdana"/>
                <a:cs typeface="Verdana"/>
              </a:rPr>
              <a:t>1	</a:t>
            </a:r>
            <a:r>
              <a:rPr dirty="0" baseline="7936" sz="1050" spc="225" i="1">
                <a:latin typeface="Times New Roman"/>
                <a:cs typeface="Times New Roman"/>
              </a:rPr>
              <a:t>α	</a:t>
            </a:r>
            <a:r>
              <a:rPr dirty="0" baseline="7936" sz="1050" spc="209" i="1">
                <a:latin typeface="Times New Roman"/>
                <a:cs typeface="Times New Roman"/>
              </a:rPr>
              <a:t>MN</a:t>
            </a:r>
            <a:r>
              <a:rPr dirty="0" sz="500" spc="140">
                <a:latin typeface="Verdana"/>
                <a:cs typeface="Verdana"/>
              </a:rPr>
              <a:t>1	</a:t>
            </a:r>
            <a:r>
              <a:rPr dirty="0" baseline="7936" sz="1050" spc="150" i="1">
                <a:latin typeface="Times New Roman"/>
                <a:cs typeface="Times New Roman"/>
              </a:rPr>
              <a:t>β</a:t>
            </a:r>
            <a:endParaRPr baseline="7936"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650">
              <a:latin typeface="Times New Roman"/>
              <a:cs typeface="Times New Roman"/>
            </a:endParaRPr>
          </a:p>
          <a:p>
            <a:pPr marL="1744980">
              <a:lnSpc>
                <a:spcPct val="100000"/>
              </a:lnSpc>
            </a:pPr>
            <a:r>
              <a:rPr dirty="0" sz="1000" spc="80" b="0" i="1">
                <a:latin typeface="Bookman Old Style"/>
                <a:cs typeface="Bookman Old Style"/>
              </a:rPr>
              <a:t>A</a:t>
            </a:r>
            <a:r>
              <a:rPr dirty="0" baseline="-11904" sz="1050" spc="120">
                <a:latin typeface="Times New Roman"/>
                <a:cs typeface="Times New Roman"/>
              </a:rPr>
              <a:t>1</a:t>
            </a:r>
            <a:r>
              <a:rPr dirty="0" sz="1000" spc="80" b="0" i="1">
                <a:latin typeface="Bookman Old Style"/>
                <a:cs typeface="Bookman Old Style"/>
              </a:rPr>
              <a:t>M </a:t>
            </a:r>
            <a:r>
              <a:rPr dirty="0" baseline="-36111" sz="1500" spc="67">
                <a:latin typeface="Tahoma"/>
                <a:cs typeface="Tahoma"/>
              </a:rPr>
              <a:t>=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3  </a:t>
            </a:r>
            <a:r>
              <a:rPr dirty="0" baseline="-36111" sz="1500" spc="67">
                <a:latin typeface="Tahoma"/>
                <a:cs typeface="Tahoma"/>
              </a:rPr>
              <a:t>=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3</a:t>
            </a:r>
            <a:r>
              <a:rPr dirty="0" baseline="-11904" sz="1050" spc="-7">
                <a:latin typeface="Times New Roman"/>
                <a:cs typeface="Times New Roman"/>
              </a:rPr>
              <a:t> </a:t>
            </a:r>
            <a:r>
              <a:rPr dirty="0" baseline="-36111" sz="1500" spc="-37" b="0" i="1">
                <a:latin typeface="Bookman Old Style"/>
                <a:cs typeface="Bookman Old Style"/>
              </a:rPr>
              <a:t>.</a:t>
            </a:r>
            <a:endParaRPr baseline="-36111" sz="1500">
              <a:latin typeface="Bookman Old Style"/>
              <a:cs typeface="Bookman Old Style"/>
            </a:endParaRPr>
          </a:p>
          <a:p>
            <a:pPr marL="1742439">
              <a:lnSpc>
                <a:spcPct val="100000"/>
              </a:lnSpc>
              <a:spcBef>
                <a:spcPts val="155"/>
              </a:spcBef>
              <a:tabLst>
                <a:tab pos="2289175" algn="l"/>
                <a:tab pos="2999105" algn="l"/>
              </a:tabLst>
            </a:pPr>
            <a:r>
              <a:rPr dirty="0" sz="1000" spc="110" b="0" i="1">
                <a:latin typeface="Bookman Old Style"/>
                <a:cs typeface="Bookman Old Style"/>
              </a:rPr>
              <a:t>MN</a:t>
            </a:r>
            <a:r>
              <a:rPr dirty="0" baseline="-11904" sz="1050" spc="165">
                <a:latin typeface="Times New Roman"/>
                <a:cs typeface="Times New Roman"/>
              </a:rPr>
              <a:t>1	</a:t>
            </a:r>
            <a:r>
              <a:rPr dirty="0" sz="1000" spc="-5" b="0" i="1">
                <a:latin typeface="Bookman Old Style"/>
                <a:cs typeface="Bookman Old Style"/>
              </a:rPr>
              <a:t>α</a:t>
            </a:r>
            <a:r>
              <a:rPr dirty="0" sz="1000" spc="-7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b="0" i="1">
                <a:latin typeface="Bookman Old Style"/>
                <a:cs typeface="Bookman Old Style"/>
              </a:rPr>
              <a:t>β	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1</a:t>
            </a:r>
            <a:endParaRPr baseline="-11904"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 b="1">
                <a:latin typeface="Times New Roman"/>
                <a:cs typeface="Times New Roman"/>
              </a:rPr>
              <a:t>Properties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1310131" y="4025648"/>
            <a:ext cx="5025390" cy="1427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98120" marR="5080" indent="-186055">
              <a:lnSpc>
                <a:spcPct val="119500"/>
              </a:lnSpc>
            </a:pPr>
            <a:r>
              <a:rPr dirty="0" sz="1000" b="1">
                <a:latin typeface="Times New Roman"/>
                <a:cs typeface="Times New Roman"/>
              </a:rPr>
              <a:t>1. </a:t>
            </a:r>
            <a:r>
              <a:rPr dirty="0" sz="1000" spc="-5">
                <a:latin typeface="Times New Roman"/>
                <a:cs typeface="Times New Roman"/>
              </a:rPr>
              <a:t>The barycentric coordinates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>
                <a:latin typeface="Times New Roman"/>
                <a:cs typeface="Times New Roman"/>
              </a:rPr>
              <a:t>homogeneous. That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 spc="20">
                <a:latin typeface="Tahoma"/>
                <a:cs typeface="Tahoma"/>
              </a:rPr>
              <a:t>(</a:t>
            </a:r>
            <a:r>
              <a:rPr dirty="0" sz="1000" spc="20" b="0" i="1">
                <a:latin typeface="Bookman Old Style"/>
                <a:cs typeface="Bookman Old Style"/>
              </a:rPr>
              <a:t>µ</a:t>
            </a:r>
            <a:r>
              <a:rPr dirty="0" baseline="-11904" sz="1050" spc="30">
                <a:latin typeface="Times New Roman"/>
                <a:cs typeface="Times New Roman"/>
              </a:rPr>
              <a:t>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2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3</a:t>
            </a:r>
            <a:r>
              <a:rPr dirty="0" sz="1000" spc="35">
                <a:latin typeface="Tahoma"/>
                <a:cs typeface="Tahoma"/>
              </a:rPr>
              <a:t>)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b="0" i="1">
                <a:latin typeface="Bookman Old Style"/>
                <a:cs typeface="Bookman Old Style"/>
              </a:rPr>
              <a:t>kµ</a:t>
            </a:r>
            <a:r>
              <a:rPr dirty="0" baseline="-11904" sz="1050">
                <a:latin typeface="Times New Roman"/>
                <a:cs typeface="Times New Roman"/>
              </a:rPr>
              <a:t>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5" b="0" i="1">
                <a:latin typeface="Bookman Old Style"/>
                <a:cs typeface="Bookman Old Style"/>
              </a:rPr>
              <a:t>kµ</a:t>
            </a:r>
            <a:r>
              <a:rPr dirty="0" baseline="-11904" sz="1050" spc="7">
                <a:latin typeface="Times New Roman"/>
                <a:cs typeface="Times New Roman"/>
              </a:rPr>
              <a:t>2 </a:t>
            </a:r>
            <a:r>
              <a:rPr dirty="0" sz="1000" spc="-80">
                <a:latin typeface="Tahoma"/>
                <a:cs typeface="Tahoma"/>
              </a:rPr>
              <a:t>:  </a:t>
            </a:r>
            <a:r>
              <a:rPr dirty="0" sz="1000" spc="15" b="0" i="1">
                <a:latin typeface="Bookman Old Style"/>
                <a:cs typeface="Bookman Old Style"/>
              </a:rPr>
              <a:t>kµ</a:t>
            </a:r>
            <a:r>
              <a:rPr dirty="0" baseline="-11904" sz="1050" spc="22">
                <a:latin typeface="Times New Roman"/>
                <a:cs typeface="Times New Roman"/>
              </a:rPr>
              <a:t>3</a:t>
            </a:r>
            <a:r>
              <a:rPr dirty="0" sz="1000" spc="15">
                <a:latin typeface="Tahoma"/>
                <a:cs typeface="Tahoma"/>
              </a:rPr>
              <a:t>) </a:t>
            </a:r>
            <a:r>
              <a:rPr dirty="0" sz="1000">
                <a:latin typeface="Times New Roman"/>
                <a:cs typeface="Times New Roman"/>
              </a:rPr>
              <a:t>for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>
                <a:latin typeface="Times New Roman"/>
                <a:cs typeface="Times New Roman"/>
              </a:rPr>
              <a:t>nonzero </a:t>
            </a:r>
            <a:r>
              <a:rPr dirty="0" sz="1000" spc="-5">
                <a:latin typeface="Times New Roman"/>
                <a:cs typeface="Times New Roman"/>
              </a:rPr>
              <a:t>real </a:t>
            </a:r>
            <a:r>
              <a:rPr dirty="0" sz="1000">
                <a:latin typeface="Times New Roman"/>
                <a:cs typeface="Times New Roman"/>
              </a:rPr>
              <a:t>number </a:t>
            </a:r>
            <a:r>
              <a:rPr dirty="0" sz="1000" spc="-30" b="0" i="1">
                <a:latin typeface="Bookman Old Style"/>
                <a:cs typeface="Bookman Old Style"/>
              </a:rPr>
              <a:t>k</a:t>
            </a:r>
            <a:r>
              <a:rPr dirty="0" sz="1000" spc="-3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As such, it can also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identified with the </a:t>
            </a:r>
            <a:r>
              <a:rPr dirty="0" sz="1000">
                <a:latin typeface="Times New Roman"/>
                <a:cs typeface="Times New Roman"/>
              </a:rPr>
              <a:t>homogeneous  </a:t>
            </a:r>
            <a:r>
              <a:rPr dirty="0" sz="1000" spc="-5">
                <a:latin typeface="Times New Roman"/>
                <a:cs typeface="Times New Roman"/>
              </a:rPr>
              <a:t>coordinates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point.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000" b="1">
                <a:latin typeface="Times New Roman"/>
                <a:cs typeface="Times New Roman"/>
              </a:rPr>
              <a:t>2.   </a:t>
            </a:r>
            <a:r>
              <a:rPr dirty="0" sz="1000" spc="-5">
                <a:latin typeface="Times New Roman"/>
                <a:cs typeface="Times New Roman"/>
              </a:rPr>
              <a:t>For the points </a:t>
            </a:r>
            <a:r>
              <a:rPr dirty="0" sz="1000" spc="45" b="0" i="1">
                <a:latin typeface="Bookman Old Style"/>
                <a:cs typeface="Bookman Old Style"/>
              </a:rPr>
              <a:t>A</a:t>
            </a:r>
            <a:r>
              <a:rPr dirty="0" baseline="-11904" sz="1050" spc="67">
                <a:latin typeface="Times New Roman"/>
                <a:cs typeface="Times New Roman"/>
              </a:rPr>
              <a:t>1</a:t>
            </a:r>
            <a:r>
              <a:rPr dirty="0" sz="1000" spc="45">
                <a:latin typeface="Times New Roman"/>
                <a:cs typeface="Times New Roman"/>
              </a:rPr>
              <a:t>,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3</a:t>
            </a:r>
            <a:r>
              <a:rPr dirty="0" sz="1000" spc="4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we </a:t>
            </a:r>
            <a:r>
              <a:rPr dirty="0" sz="1000" spc="-10">
                <a:latin typeface="Times New Roman"/>
                <a:cs typeface="Times New Roman"/>
              </a:rPr>
              <a:t>have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1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(1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5">
                <a:latin typeface="Tahoma"/>
                <a:cs typeface="Tahoma"/>
              </a:rPr>
              <a:t>0)</a:t>
            </a:r>
            <a:r>
              <a:rPr dirty="0" sz="1000" spc="-25" b="0" i="1">
                <a:latin typeface="Bookman Old Style"/>
                <a:cs typeface="Bookman Old Style"/>
              </a:rPr>
              <a:t>,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(0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0">
                <a:latin typeface="Tahoma"/>
                <a:cs typeface="Tahoma"/>
              </a:rPr>
              <a:t>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0">
                <a:latin typeface="Tahoma"/>
                <a:cs typeface="Tahoma"/>
              </a:rPr>
              <a:t>0)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3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(0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80">
                <a:latin typeface="Tahoma"/>
                <a:cs typeface="Tahoma"/>
              </a:rPr>
              <a:t>:   </a:t>
            </a:r>
            <a:r>
              <a:rPr dirty="0" sz="1000" spc="-20">
                <a:latin typeface="Tahoma"/>
                <a:cs typeface="Tahoma"/>
              </a:rPr>
              <a:t>1)</a:t>
            </a:r>
            <a:endParaRPr sz="1000">
              <a:latin typeface="Tahoma"/>
              <a:cs typeface="Tahoma"/>
            </a:endParaRPr>
          </a:p>
          <a:p>
            <a:pPr marL="198120">
              <a:lnSpc>
                <a:spcPct val="100000"/>
              </a:lnSpc>
              <a:spcBef>
                <a:spcPts val="240"/>
              </a:spcBef>
            </a:pPr>
            <a:r>
              <a:rPr dirty="0" sz="1000" spc="-10">
                <a:latin typeface="Times New Roman"/>
                <a:cs typeface="Times New Roman"/>
              </a:rPr>
              <a:t>respectively.</a:t>
            </a:r>
            <a:endParaRPr sz="1000">
              <a:latin typeface="Times New Roman"/>
              <a:cs typeface="Times New Roman"/>
            </a:endParaRPr>
          </a:p>
          <a:p>
            <a:pPr algn="just" marL="198120" marR="17145" indent="-186055">
              <a:lnSpc>
                <a:spcPct val="119000"/>
              </a:lnSpc>
              <a:spcBef>
                <a:spcPts val="500"/>
              </a:spcBef>
            </a:pPr>
            <a:r>
              <a:rPr dirty="0" sz="1000" b="1">
                <a:latin typeface="Times New Roman"/>
                <a:cs typeface="Times New Roman"/>
              </a:rPr>
              <a:t>3. </a:t>
            </a:r>
            <a:r>
              <a:rPr dirty="0" sz="1000" spc="-5">
                <a:latin typeface="Times New Roman"/>
                <a:cs typeface="Times New Roman"/>
              </a:rPr>
              <a:t>Let the Cartesian coordinates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5" b="0" i="1">
                <a:latin typeface="Bookman Old Style"/>
                <a:cs typeface="Bookman Old Style"/>
              </a:rPr>
              <a:t>A, </a:t>
            </a:r>
            <a:r>
              <a:rPr dirty="0" sz="1000" spc="25" b="0" i="1">
                <a:latin typeface="Bookman Old Style"/>
                <a:cs typeface="Bookman Old Style"/>
              </a:rPr>
              <a:t>B,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55">
                <a:latin typeface="Tahoma"/>
                <a:cs typeface="Tahoma"/>
              </a:rPr>
              <a:t>(</a:t>
            </a:r>
            <a:r>
              <a:rPr dirty="0" sz="1000" spc="55" b="0" i="1">
                <a:latin typeface="Bookman Old Style"/>
                <a:cs typeface="Bookman Old Style"/>
              </a:rPr>
              <a:t>x</a:t>
            </a:r>
            <a:r>
              <a:rPr dirty="0" baseline="-11904" sz="1050" spc="82" i="1">
                <a:latin typeface="Times New Roman"/>
                <a:cs typeface="Times New Roman"/>
              </a:rPr>
              <a:t>A</a:t>
            </a:r>
            <a:r>
              <a:rPr dirty="0" sz="1000" spc="55" b="0" i="1">
                <a:latin typeface="Bookman Old Style"/>
                <a:cs typeface="Bookman Old Style"/>
              </a:rPr>
              <a:t>, </a:t>
            </a:r>
            <a:r>
              <a:rPr dirty="0" sz="1000" spc="20" b="0" i="1">
                <a:latin typeface="Bookman Old Style"/>
                <a:cs typeface="Bookman Old Style"/>
              </a:rPr>
              <a:t>y</a:t>
            </a:r>
            <a:r>
              <a:rPr dirty="0" baseline="-11904" sz="1050" spc="30" i="1">
                <a:latin typeface="Times New Roman"/>
                <a:cs typeface="Times New Roman"/>
              </a:rPr>
              <a:t>A</a:t>
            </a:r>
            <a:r>
              <a:rPr dirty="0" sz="1000" spc="20">
                <a:latin typeface="Tahoma"/>
                <a:cs typeface="Tahoma"/>
              </a:rPr>
              <a:t>)</a:t>
            </a:r>
            <a:r>
              <a:rPr dirty="0" sz="1000" spc="20">
                <a:latin typeface="Times New Roman"/>
                <a:cs typeface="Times New Roman"/>
              </a:rPr>
              <a:t>, </a:t>
            </a:r>
            <a:r>
              <a:rPr dirty="0" sz="1000" spc="65">
                <a:latin typeface="Tahoma"/>
                <a:cs typeface="Tahoma"/>
              </a:rPr>
              <a:t>(</a:t>
            </a:r>
            <a:r>
              <a:rPr dirty="0" sz="1000" spc="65" b="0" i="1">
                <a:latin typeface="Bookman Old Style"/>
                <a:cs typeface="Bookman Old Style"/>
              </a:rPr>
              <a:t>x</a:t>
            </a:r>
            <a:r>
              <a:rPr dirty="0" baseline="-11904" sz="1050" spc="97" i="1">
                <a:latin typeface="Times New Roman"/>
                <a:cs typeface="Times New Roman"/>
              </a:rPr>
              <a:t>B </a:t>
            </a:r>
            <a:r>
              <a:rPr dirty="0" sz="1000" spc="-25" b="0" i="1">
                <a:latin typeface="Bookman Old Style"/>
                <a:cs typeface="Bookman Old Style"/>
              </a:rPr>
              <a:t>, </a:t>
            </a:r>
            <a:r>
              <a:rPr dirty="0" sz="1000" spc="25" b="0" i="1">
                <a:latin typeface="Bookman Old Style"/>
                <a:cs typeface="Bookman Old Style"/>
              </a:rPr>
              <a:t>y</a:t>
            </a:r>
            <a:r>
              <a:rPr dirty="0" baseline="-11904" sz="1050" spc="37" i="1">
                <a:latin typeface="Times New Roman"/>
                <a:cs typeface="Times New Roman"/>
              </a:rPr>
              <a:t>B</a:t>
            </a:r>
            <a:r>
              <a:rPr dirty="0" sz="1000" spc="25">
                <a:latin typeface="Tahoma"/>
                <a:cs typeface="Tahoma"/>
              </a:rPr>
              <a:t>)</a:t>
            </a:r>
            <a:r>
              <a:rPr dirty="0" sz="1000" spc="25" b="0" i="1">
                <a:latin typeface="Bookman Old Style"/>
                <a:cs typeface="Bookman Old Style"/>
              </a:rPr>
              <a:t>, </a:t>
            </a:r>
            <a:r>
              <a:rPr dirty="0" sz="1000" spc="40">
                <a:latin typeface="Tahoma"/>
                <a:cs typeface="Tahoma"/>
              </a:rPr>
              <a:t>(</a:t>
            </a:r>
            <a:r>
              <a:rPr dirty="0" sz="1000" spc="40" b="0" i="1">
                <a:latin typeface="Bookman Old Style"/>
                <a:cs typeface="Bookman Old Style"/>
              </a:rPr>
              <a:t>x</a:t>
            </a:r>
            <a:r>
              <a:rPr dirty="0" baseline="-11904" sz="1050" spc="60" i="1">
                <a:latin typeface="Times New Roman"/>
                <a:cs typeface="Times New Roman"/>
              </a:rPr>
              <a:t>C </a:t>
            </a:r>
            <a:r>
              <a:rPr dirty="0" sz="1000" spc="-25" b="0" i="1">
                <a:latin typeface="Bookman Old Style"/>
                <a:cs typeface="Bookman Old Style"/>
              </a:rPr>
              <a:t>, </a:t>
            </a:r>
            <a:r>
              <a:rPr dirty="0" sz="1000" spc="-5" b="0" i="1">
                <a:latin typeface="Bookman Old Style"/>
                <a:cs typeface="Bookman Old Style"/>
              </a:rPr>
              <a:t>y</a:t>
            </a:r>
            <a:r>
              <a:rPr dirty="0" baseline="-11904" sz="1050" spc="-7" i="1">
                <a:latin typeface="Times New Roman"/>
                <a:cs typeface="Times New Roman"/>
              </a:rPr>
              <a:t>C 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-10">
                <a:latin typeface="Times New Roman"/>
                <a:cs typeface="Times New Roman"/>
              </a:rPr>
              <a:t>respectively. </a:t>
            </a:r>
            <a:r>
              <a:rPr dirty="0" sz="1000" spc="-5">
                <a:latin typeface="Times New Roman"/>
                <a:cs typeface="Times New Roman"/>
              </a:rPr>
              <a:t>If  the barycentric coordinates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105" b="0" i="1">
                <a:latin typeface="Bookman Old Style"/>
                <a:cs typeface="Bookman Old Style"/>
              </a:rPr>
              <a:t>M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 spc="20">
                <a:latin typeface="Tahoma"/>
                <a:cs typeface="Tahoma"/>
              </a:rPr>
              <a:t>(</a:t>
            </a:r>
            <a:r>
              <a:rPr dirty="0" sz="1000" spc="20" b="0" i="1">
                <a:latin typeface="Bookman Old Style"/>
                <a:cs typeface="Bookman Old Style"/>
              </a:rPr>
              <a:t>µ</a:t>
            </a:r>
            <a:r>
              <a:rPr dirty="0" baseline="-11904" sz="1050" spc="30">
                <a:latin typeface="Times New Roman"/>
                <a:cs typeface="Times New Roman"/>
              </a:rPr>
              <a:t>1   </a:t>
            </a:r>
            <a:r>
              <a:rPr dirty="0" sz="1000" spc="-80">
                <a:latin typeface="Tahoma"/>
                <a:cs typeface="Tahoma"/>
              </a:rPr>
              <a:t>: 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2      </a:t>
            </a:r>
            <a:r>
              <a:rPr dirty="0" baseline="-11904" sz="1050" spc="262">
                <a:latin typeface="Times New Roman"/>
                <a:cs typeface="Times New Roman"/>
              </a:rPr>
              <a:t> </a:t>
            </a:r>
            <a:r>
              <a:rPr dirty="0" sz="1000" spc="-80">
                <a:latin typeface="Tahoma"/>
                <a:cs typeface="Tahoma"/>
              </a:rPr>
              <a:t>:  </a:t>
            </a:r>
            <a:r>
              <a:rPr dirty="0" sz="1000" spc="25" b="0" i="1">
                <a:latin typeface="Bookman Old Style"/>
                <a:cs typeface="Bookman Old Style"/>
              </a:rPr>
              <a:t>µ</a:t>
            </a:r>
            <a:r>
              <a:rPr dirty="0" baseline="-11904" sz="1050" spc="37">
                <a:latin typeface="Times New Roman"/>
                <a:cs typeface="Times New Roman"/>
              </a:rPr>
              <a:t>3</a:t>
            </a:r>
            <a:r>
              <a:rPr dirty="0" sz="1000" spc="25">
                <a:latin typeface="Tahoma"/>
                <a:cs typeface="Tahoma"/>
              </a:rPr>
              <a:t>)</a:t>
            </a:r>
            <a:r>
              <a:rPr dirty="0" sz="1000" spc="2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then the Cartesian coordinates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105" b="0" i="1">
                <a:latin typeface="Bookman Old Style"/>
                <a:cs typeface="Bookman Old Style"/>
              </a:rPr>
              <a:t>M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1600047" y="5548020"/>
            <a:ext cx="880872" cy="60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 txBox="1"/>
          <p:nvPr/>
        </p:nvSpPr>
        <p:spPr>
          <a:xfrm>
            <a:off x="1648466" y="5475226"/>
            <a:ext cx="8337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90"/>
              </a:lnSpc>
              <a:tabLst>
                <a:tab pos="329565" algn="l"/>
                <a:tab pos="650875" algn="l"/>
              </a:tabLst>
            </a:pPr>
            <a:r>
              <a:rPr dirty="0" sz="500" spc="20">
                <a:latin typeface="Verdana"/>
                <a:cs typeface="Verdana"/>
              </a:rPr>
              <a:t>1 </a:t>
            </a:r>
            <a:r>
              <a:rPr dirty="0" sz="500" spc="125">
                <a:latin typeface="Verdana"/>
                <a:cs typeface="Verdana"/>
              </a:rPr>
              <a:t> </a:t>
            </a:r>
            <a:r>
              <a:rPr dirty="0" sz="500" spc="180">
                <a:latin typeface="Arial"/>
                <a:cs typeface="Arial"/>
              </a:rPr>
              <a:t>A	</a:t>
            </a:r>
            <a:r>
              <a:rPr dirty="0" sz="500" spc="20">
                <a:latin typeface="Verdana"/>
                <a:cs typeface="Verdana"/>
              </a:rPr>
              <a:t>2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sz="500" spc="180">
                <a:latin typeface="Arial"/>
                <a:cs typeface="Arial"/>
              </a:rPr>
              <a:t>B	</a:t>
            </a:r>
            <a:r>
              <a:rPr dirty="0" sz="500" spc="20">
                <a:latin typeface="Verdana"/>
                <a:cs typeface="Verdana"/>
              </a:rPr>
              <a:t>3 </a:t>
            </a:r>
            <a:r>
              <a:rPr dirty="0" sz="500" spc="25">
                <a:latin typeface="Verdana"/>
                <a:cs typeface="Verdana"/>
              </a:rPr>
              <a:t> </a:t>
            </a:r>
            <a:r>
              <a:rPr dirty="0" sz="500" spc="135">
                <a:latin typeface="Arial"/>
                <a:cs typeface="Arial"/>
              </a:rPr>
              <a:t>C</a:t>
            </a:r>
            <a:endParaRPr sz="500">
              <a:latin typeface="Arial"/>
              <a:cs typeface="Arial"/>
            </a:endParaRPr>
          </a:p>
          <a:p>
            <a:pPr marL="146685">
              <a:lnSpc>
                <a:spcPts val="830"/>
              </a:lnSpc>
            </a:pPr>
            <a:r>
              <a:rPr dirty="0" baseline="7936" sz="1050" spc="67" i="1">
                <a:latin typeface="Times New Roman"/>
                <a:cs typeface="Times New Roman"/>
              </a:rPr>
              <a:t>µ</a:t>
            </a:r>
            <a:r>
              <a:rPr dirty="0" sz="500" spc="45">
                <a:latin typeface="Verdana"/>
                <a:cs typeface="Verdana"/>
              </a:rPr>
              <a:t>1</a:t>
            </a:r>
            <a:r>
              <a:rPr dirty="0" sz="500" spc="-155">
                <a:latin typeface="Verdana"/>
                <a:cs typeface="Verdana"/>
              </a:rPr>
              <a:t> </a:t>
            </a:r>
            <a:r>
              <a:rPr dirty="0" baseline="7936" sz="1050" spc="150">
                <a:latin typeface="Times New Roman"/>
                <a:cs typeface="Times New Roman"/>
              </a:rPr>
              <a:t>+</a:t>
            </a:r>
            <a:r>
              <a:rPr dirty="0" baseline="7936" sz="1050" spc="150" i="1">
                <a:latin typeface="Times New Roman"/>
                <a:cs typeface="Times New Roman"/>
              </a:rPr>
              <a:t>µ</a:t>
            </a:r>
            <a:r>
              <a:rPr dirty="0" sz="500" spc="100">
                <a:latin typeface="Verdana"/>
                <a:cs typeface="Verdana"/>
              </a:rPr>
              <a:t>2</a:t>
            </a:r>
            <a:r>
              <a:rPr dirty="0" sz="500" spc="-155">
                <a:latin typeface="Verdana"/>
                <a:cs typeface="Verdana"/>
              </a:rPr>
              <a:t> </a:t>
            </a:r>
            <a:r>
              <a:rPr dirty="0" baseline="7936" sz="1050" spc="150">
                <a:latin typeface="Times New Roman"/>
                <a:cs typeface="Times New Roman"/>
              </a:rPr>
              <a:t>+</a:t>
            </a:r>
            <a:r>
              <a:rPr dirty="0" baseline="7936" sz="1050" spc="150" i="1">
                <a:latin typeface="Times New Roman"/>
                <a:cs typeface="Times New Roman"/>
              </a:rPr>
              <a:t>µ</a:t>
            </a:r>
            <a:r>
              <a:rPr dirty="0" sz="500" spc="100">
                <a:latin typeface="Verdana"/>
                <a:cs typeface="Verdana"/>
              </a:rPr>
              <a:t>3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2482083" y="5455923"/>
            <a:ext cx="6096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5" b="0" i="1">
                <a:latin typeface="Bookman Old Style"/>
                <a:cs typeface="Bookman Old Style"/>
              </a:rPr>
              <a:t>,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1587506" y="5437632"/>
            <a:ext cx="1780539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78535" algn="l"/>
              </a:tabLst>
            </a:pPr>
            <a:r>
              <a:rPr dirty="0" sz="700" spc="80" i="1">
                <a:latin typeface="Times New Roman"/>
                <a:cs typeface="Times New Roman"/>
              </a:rPr>
              <a:t>µ </a:t>
            </a:r>
            <a:r>
              <a:rPr dirty="0" sz="700" spc="140" i="1">
                <a:latin typeface="Times New Roman"/>
                <a:cs typeface="Times New Roman"/>
              </a:rPr>
              <a:t>x  </a:t>
            </a:r>
            <a:r>
              <a:rPr dirty="0" sz="700" spc="145">
                <a:latin typeface="Times New Roman"/>
                <a:cs typeface="Times New Roman"/>
              </a:rPr>
              <a:t>+</a:t>
            </a:r>
            <a:r>
              <a:rPr dirty="0" sz="700" spc="145" i="1">
                <a:latin typeface="Times New Roman"/>
                <a:cs typeface="Times New Roman"/>
              </a:rPr>
              <a:t>µ </a:t>
            </a:r>
            <a:r>
              <a:rPr dirty="0" sz="700" spc="140" i="1">
                <a:latin typeface="Times New Roman"/>
                <a:cs typeface="Times New Roman"/>
              </a:rPr>
              <a:t>x </a:t>
            </a:r>
            <a:r>
              <a:rPr dirty="0" sz="700" spc="240" i="1">
                <a:latin typeface="Times New Roman"/>
                <a:cs typeface="Times New Roman"/>
              </a:rPr>
              <a:t> </a:t>
            </a:r>
            <a:r>
              <a:rPr dirty="0" sz="700" spc="145">
                <a:latin typeface="Times New Roman"/>
                <a:cs typeface="Times New Roman"/>
              </a:rPr>
              <a:t>+</a:t>
            </a:r>
            <a:r>
              <a:rPr dirty="0" sz="700" spc="145" i="1">
                <a:latin typeface="Times New Roman"/>
                <a:cs typeface="Times New Roman"/>
              </a:rPr>
              <a:t>µ</a:t>
            </a:r>
            <a:r>
              <a:rPr dirty="0" sz="700" spc="204" i="1">
                <a:latin typeface="Times New Roman"/>
                <a:cs typeface="Times New Roman"/>
              </a:rPr>
              <a:t> </a:t>
            </a:r>
            <a:r>
              <a:rPr dirty="0" sz="700" spc="140" i="1">
                <a:latin typeface="Times New Roman"/>
                <a:cs typeface="Times New Roman"/>
              </a:rPr>
              <a:t>x	</a:t>
            </a:r>
            <a:r>
              <a:rPr dirty="0" sz="700" spc="80" i="1">
                <a:latin typeface="Times New Roman"/>
                <a:cs typeface="Times New Roman"/>
              </a:rPr>
              <a:t>µ </a:t>
            </a:r>
            <a:r>
              <a:rPr dirty="0" sz="700" spc="90" i="1">
                <a:latin typeface="Times New Roman"/>
                <a:cs typeface="Times New Roman"/>
              </a:rPr>
              <a:t>y  </a:t>
            </a:r>
            <a:r>
              <a:rPr dirty="0" sz="700" spc="145">
                <a:latin typeface="Times New Roman"/>
                <a:cs typeface="Times New Roman"/>
              </a:rPr>
              <a:t>+</a:t>
            </a:r>
            <a:r>
              <a:rPr dirty="0" sz="700" spc="145" i="1">
                <a:latin typeface="Times New Roman"/>
                <a:cs typeface="Times New Roman"/>
              </a:rPr>
              <a:t>µ </a:t>
            </a:r>
            <a:r>
              <a:rPr dirty="0" sz="700" spc="90" i="1">
                <a:latin typeface="Times New Roman"/>
                <a:cs typeface="Times New Roman"/>
              </a:rPr>
              <a:t>y  </a:t>
            </a:r>
            <a:r>
              <a:rPr dirty="0" sz="700" spc="145">
                <a:latin typeface="Times New Roman"/>
                <a:cs typeface="Times New Roman"/>
              </a:rPr>
              <a:t>+</a:t>
            </a:r>
            <a:r>
              <a:rPr dirty="0" sz="700" spc="145" i="1">
                <a:latin typeface="Times New Roman"/>
                <a:cs typeface="Times New Roman"/>
              </a:rPr>
              <a:t>µ</a:t>
            </a:r>
            <a:r>
              <a:rPr dirty="0" sz="700" spc="425" i="1">
                <a:latin typeface="Times New Roman"/>
                <a:cs typeface="Times New Roman"/>
              </a:rPr>
              <a:t> </a:t>
            </a:r>
            <a:r>
              <a:rPr dirty="0" sz="700" spc="90" i="1">
                <a:latin typeface="Times New Roman"/>
                <a:cs typeface="Times New Roman"/>
              </a:rPr>
              <a:t>y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2566263" y="5548020"/>
            <a:ext cx="862583" cy="60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 txBox="1"/>
          <p:nvPr/>
        </p:nvSpPr>
        <p:spPr>
          <a:xfrm>
            <a:off x="2614674" y="5475225"/>
            <a:ext cx="817244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90"/>
              </a:lnSpc>
              <a:tabLst>
                <a:tab pos="324485" algn="l"/>
                <a:tab pos="638810" algn="l"/>
              </a:tabLst>
            </a:pPr>
            <a:r>
              <a:rPr dirty="0" sz="500" spc="20">
                <a:latin typeface="Verdana"/>
                <a:cs typeface="Verdana"/>
              </a:rPr>
              <a:t>1 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sz="500" spc="180">
                <a:latin typeface="Arial"/>
                <a:cs typeface="Arial"/>
              </a:rPr>
              <a:t>A	</a:t>
            </a:r>
            <a:r>
              <a:rPr dirty="0" sz="500" spc="20">
                <a:latin typeface="Verdana"/>
                <a:cs typeface="Verdana"/>
              </a:rPr>
              <a:t>2 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sz="500" spc="180">
                <a:latin typeface="Arial"/>
                <a:cs typeface="Arial"/>
              </a:rPr>
              <a:t>B	</a:t>
            </a:r>
            <a:r>
              <a:rPr dirty="0" sz="500" spc="20">
                <a:latin typeface="Verdana"/>
                <a:cs typeface="Verdana"/>
              </a:rPr>
              <a:t>3</a:t>
            </a:r>
            <a:r>
              <a:rPr dirty="0" sz="500" spc="185">
                <a:latin typeface="Verdana"/>
                <a:cs typeface="Verdana"/>
              </a:rPr>
              <a:t> </a:t>
            </a:r>
            <a:r>
              <a:rPr dirty="0" sz="500" spc="135">
                <a:latin typeface="Arial"/>
                <a:cs typeface="Arial"/>
              </a:rPr>
              <a:t>C</a:t>
            </a:r>
            <a:endParaRPr sz="500">
              <a:latin typeface="Arial"/>
              <a:cs typeface="Arial"/>
            </a:endParaRPr>
          </a:p>
          <a:p>
            <a:pPr marL="139065">
              <a:lnSpc>
                <a:spcPts val="830"/>
              </a:lnSpc>
            </a:pPr>
            <a:r>
              <a:rPr dirty="0" baseline="7936" sz="1050" spc="112" i="1">
                <a:latin typeface="Times New Roman"/>
                <a:cs typeface="Times New Roman"/>
              </a:rPr>
              <a:t>µ</a:t>
            </a:r>
            <a:r>
              <a:rPr dirty="0" sz="500" spc="20">
                <a:latin typeface="Verdana"/>
                <a:cs typeface="Verdana"/>
              </a:rPr>
              <a:t>1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baseline="7936" sz="1050" spc="322">
                <a:latin typeface="Times New Roman"/>
                <a:cs typeface="Times New Roman"/>
              </a:rPr>
              <a:t>+</a:t>
            </a:r>
            <a:r>
              <a:rPr dirty="0" baseline="7936" sz="1050" spc="112" i="1">
                <a:latin typeface="Times New Roman"/>
                <a:cs typeface="Times New Roman"/>
              </a:rPr>
              <a:t>µ</a:t>
            </a:r>
            <a:r>
              <a:rPr dirty="0" sz="500" spc="60">
                <a:latin typeface="Verdana"/>
                <a:cs typeface="Verdana"/>
              </a:rPr>
              <a:t>2</a:t>
            </a:r>
            <a:r>
              <a:rPr dirty="0" baseline="7936" sz="1050" spc="322">
                <a:latin typeface="Times New Roman"/>
                <a:cs typeface="Times New Roman"/>
              </a:rPr>
              <a:t>+</a:t>
            </a:r>
            <a:r>
              <a:rPr dirty="0" baseline="7936" sz="1050" spc="112" i="1">
                <a:latin typeface="Times New Roman"/>
                <a:cs typeface="Times New Roman"/>
              </a:rPr>
              <a:t>µ</a:t>
            </a:r>
            <a:r>
              <a:rPr dirty="0" sz="500" spc="20">
                <a:latin typeface="Verdana"/>
                <a:cs typeface="Verdana"/>
              </a:rPr>
              <a:t>3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1496066" y="5314189"/>
            <a:ext cx="20364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47545" algn="l"/>
              </a:tabLst>
            </a:pPr>
            <a:r>
              <a:rPr dirty="0" sz="1000" spc="315">
                <a:latin typeface="Arial"/>
                <a:cs typeface="Arial"/>
              </a:rPr>
              <a:t>.</a:t>
            </a:r>
            <a:r>
              <a:rPr dirty="0" sz="1000" spc="315">
                <a:latin typeface="Arial"/>
                <a:cs typeface="Arial"/>
              </a:rPr>
              <a:t>	</a:t>
            </a:r>
            <a:r>
              <a:rPr dirty="0" sz="1000" spc="-25">
                <a:latin typeface="Arial"/>
                <a:cs typeface="Arial"/>
              </a:rPr>
              <a:t>Σ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3507741" y="5455923"/>
            <a:ext cx="5715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1310133" y="5699763"/>
            <a:ext cx="4244975" cy="656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98120" indent="-185420">
              <a:lnSpc>
                <a:spcPct val="100000"/>
              </a:lnSpc>
              <a:buFont typeface="Times New Roman"/>
              <a:buAutoNum type="arabicPeriod" startAt="4"/>
              <a:tabLst>
                <a:tab pos="198755" algn="l"/>
              </a:tabLst>
            </a:pPr>
            <a:r>
              <a:rPr dirty="0" sz="1000" spc="-5">
                <a:latin typeface="Times New Roman"/>
                <a:cs typeface="Times New Roman"/>
              </a:rPr>
              <a:t>The centroid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60">
                <a:latin typeface="Lucida Sans Unicode"/>
                <a:cs typeface="Lucida Sans Unicode"/>
              </a:rPr>
              <a:t>△</a:t>
            </a:r>
            <a:r>
              <a:rPr dirty="0" sz="1000" spc="60" b="0" i="1">
                <a:latin typeface="Bookman Old Style"/>
                <a:cs typeface="Bookman Old Style"/>
              </a:rPr>
              <a:t>A</a:t>
            </a:r>
            <a:r>
              <a:rPr dirty="0" baseline="-11904" sz="1050" spc="89">
                <a:latin typeface="Times New Roman"/>
                <a:cs typeface="Times New Roman"/>
              </a:rPr>
              <a:t>1</a:t>
            </a:r>
            <a:r>
              <a:rPr dirty="0" sz="1000" spc="60" b="0" i="1">
                <a:latin typeface="Bookman Old Style"/>
                <a:cs typeface="Bookman Old Style"/>
              </a:rPr>
              <a:t>A</a:t>
            </a:r>
            <a:r>
              <a:rPr dirty="0" baseline="-11904" sz="1050" spc="89">
                <a:latin typeface="Times New Roman"/>
                <a:cs typeface="Times New Roman"/>
              </a:rPr>
              <a:t>2</a:t>
            </a:r>
            <a:r>
              <a:rPr dirty="0" sz="1000" spc="60" b="0" i="1">
                <a:latin typeface="Bookman Old Style"/>
                <a:cs typeface="Bookman Old Style"/>
              </a:rPr>
              <a:t>A</a:t>
            </a:r>
            <a:r>
              <a:rPr dirty="0" baseline="-11904" sz="1050" spc="89">
                <a:latin typeface="Times New Roman"/>
                <a:cs typeface="Times New Roman"/>
              </a:rPr>
              <a:t>3 </a:t>
            </a:r>
            <a:r>
              <a:rPr dirty="0" sz="1000" spc="-5">
                <a:latin typeface="Times New Roman"/>
                <a:cs typeface="Times New Roman"/>
              </a:rPr>
              <a:t>is the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50" b="0" i="1">
                <a:latin typeface="Bookman Old Style"/>
                <a:cs typeface="Bookman Old Style"/>
              </a:rPr>
              <a:t>tt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(1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0">
                <a:latin typeface="Tahoma"/>
                <a:cs typeface="Tahoma"/>
              </a:rPr>
              <a:t>1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13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1)</a:t>
            </a:r>
            <a:r>
              <a:rPr dirty="0" sz="1000" spc="-1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198120" indent="-185420">
              <a:lnSpc>
                <a:spcPct val="100000"/>
              </a:lnSpc>
              <a:spcBef>
                <a:spcPts val="730"/>
              </a:spcBef>
              <a:buFont typeface="Times New Roman"/>
              <a:buAutoNum type="arabicPeriod" startAt="4"/>
              <a:tabLst>
                <a:tab pos="198755" algn="l"/>
              </a:tabLst>
            </a:pPr>
            <a:r>
              <a:rPr dirty="0" sz="1000" spc="-5">
                <a:latin typeface="Times New Roman"/>
                <a:cs typeface="Times New Roman"/>
              </a:rPr>
              <a:t>The circumcentre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65">
                <a:latin typeface="Lucida Sans Unicode"/>
                <a:cs typeface="Lucida Sans Unicode"/>
              </a:rPr>
              <a:t>△</a:t>
            </a:r>
            <a:r>
              <a:rPr dirty="0" sz="1000" spc="65" b="0" i="1">
                <a:latin typeface="Bookman Old Style"/>
                <a:cs typeface="Bookman Old Style"/>
              </a:rPr>
              <a:t>A</a:t>
            </a:r>
            <a:r>
              <a:rPr dirty="0" baseline="-11904" sz="1050" spc="97">
                <a:latin typeface="Times New Roman"/>
                <a:cs typeface="Times New Roman"/>
              </a:rPr>
              <a:t>1</a:t>
            </a:r>
            <a:r>
              <a:rPr dirty="0" sz="1000" spc="65" b="0" i="1">
                <a:latin typeface="Bookman Old Style"/>
                <a:cs typeface="Bookman Old Style"/>
              </a:rPr>
              <a:t>A</a:t>
            </a:r>
            <a:r>
              <a:rPr dirty="0" baseline="-11904" sz="1050" spc="97">
                <a:latin typeface="Times New Roman"/>
                <a:cs typeface="Times New Roman"/>
              </a:rPr>
              <a:t>2</a:t>
            </a:r>
            <a:r>
              <a:rPr dirty="0" sz="1000" spc="65" b="0" i="1">
                <a:latin typeface="Bookman Old Style"/>
                <a:cs typeface="Bookman Old Style"/>
              </a:rPr>
              <a:t>A</a:t>
            </a:r>
            <a:r>
              <a:rPr dirty="0" baseline="-11904" sz="1050" spc="97">
                <a:latin typeface="Times New Roman"/>
                <a:cs typeface="Times New Roman"/>
              </a:rPr>
              <a:t>3 </a:t>
            </a:r>
            <a:r>
              <a:rPr dirty="0" sz="1000" spc="-5">
                <a:latin typeface="Times New Roman"/>
                <a:cs typeface="Times New Roman"/>
              </a:rPr>
              <a:t>is the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-5" b="0" i="1">
                <a:latin typeface="Bookman Old Style"/>
                <a:cs typeface="Bookman Old Style"/>
              </a:rPr>
              <a:t>O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">
                <a:latin typeface="Tahoma"/>
                <a:cs typeface="Tahoma"/>
              </a:rPr>
              <a:t>(sin </a:t>
            </a:r>
            <a:r>
              <a:rPr dirty="0" sz="1000" spc="15">
                <a:latin typeface="Tahoma"/>
                <a:cs typeface="Tahoma"/>
              </a:rPr>
              <a:t>2</a:t>
            </a:r>
            <a:r>
              <a:rPr dirty="0" sz="1000" spc="15" b="0" i="1">
                <a:latin typeface="Bookman Old Style"/>
                <a:cs typeface="Bookman Old Style"/>
              </a:rPr>
              <a:t>A</a:t>
            </a:r>
            <a:r>
              <a:rPr dirty="0" baseline="-11904" sz="1050" spc="22">
                <a:latin typeface="Times New Roman"/>
                <a:cs typeface="Times New Roman"/>
              </a:rPr>
              <a:t>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">
                <a:latin typeface="Tahoma"/>
                <a:cs typeface="Tahoma"/>
              </a:rPr>
              <a:t>sin </a:t>
            </a:r>
            <a:r>
              <a:rPr dirty="0" sz="1000" spc="15">
                <a:latin typeface="Tahoma"/>
                <a:cs typeface="Tahoma"/>
              </a:rPr>
              <a:t>2</a:t>
            </a:r>
            <a:r>
              <a:rPr dirty="0" sz="1000" spc="15" b="0" i="1">
                <a:latin typeface="Bookman Old Style"/>
                <a:cs typeface="Bookman Old Style"/>
              </a:rPr>
              <a:t>A</a:t>
            </a:r>
            <a:r>
              <a:rPr dirty="0" baseline="-11904" sz="1050" spc="22">
                <a:latin typeface="Times New Roman"/>
                <a:cs typeface="Times New Roman"/>
              </a:rPr>
              <a:t>2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165">
                <a:latin typeface="Tahoma"/>
                <a:cs typeface="Tahoma"/>
              </a:rPr>
              <a:t> </a:t>
            </a:r>
            <a:r>
              <a:rPr dirty="0" sz="1000" spc="15">
                <a:latin typeface="Tahoma"/>
                <a:cs typeface="Tahoma"/>
              </a:rPr>
              <a:t>2</a:t>
            </a:r>
            <a:r>
              <a:rPr dirty="0" sz="1000" spc="15" b="0" i="1">
                <a:latin typeface="Bookman Old Style"/>
                <a:cs typeface="Bookman Old Style"/>
              </a:rPr>
              <a:t>A</a:t>
            </a:r>
            <a:r>
              <a:rPr dirty="0" baseline="-11904" sz="1050" spc="22">
                <a:latin typeface="Times New Roman"/>
                <a:cs typeface="Times New Roman"/>
              </a:rPr>
              <a:t>3</a:t>
            </a:r>
            <a:r>
              <a:rPr dirty="0" sz="1000" spc="15">
                <a:latin typeface="Tahoma"/>
                <a:cs typeface="Tahoma"/>
              </a:rPr>
              <a:t>)</a:t>
            </a:r>
            <a:r>
              <a:rPr dirty="0" sz="1000" spc="1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000" b="1">
                <a:latin typeface="Times New Roman"/>
                <a:cs typeface="Times New Roman"/>
              </a:rPr>
              <a:t>6.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1496058" y="6188966"/>
            <a:ext cx="441769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Suppose </a:t>
            </a:r>
            <a:r>
              <a:rPr dirty="0" sz="1000" spc="50" b="0" i="1">
                <a:latin typeface="Bookman Old Style"/>
                <a:cs typeface="Bookman Old Style"/>
              </a:rPr>
              <a:t>A</a:t>
            </a:r>
            <a:r>
              <a:rPr dirty="0" baseline="-11904" sz="1050" spc="75">
                <a:latin typeface="Times New Roman"/>
                <a:cs typeface="Times New Roman"/>
              </a:rPr>
              <a:t>1</a:t>
            </a:r>
            <a:r>
              <a:rPr dirty="0" sz="1000" spc="50" b="0" i="1">
                <a:latin typeface="Bookman Old Style"/>
                <a:cs typeface="Bookman Old Style"/>
              </a:rPr>
              <a:t>M</a:t>
            </a:r>
            <a:r>
              <a:rPr dirty="0" baseline="-11904" sz="1050" spc="75">
                <a:latin typeface="Times New Roman"/>
                <a:cs typeface="Times New Roman"/>
              </a:rPr>
              <a:t>3</a:t>
            </a:r>
            <a:r>
              <a:rPr dirty="0" sz="1000" spc="50" b="0" i="1">
                <a:latin typeface="Bookman Old Style"/>
                <a:cs typeface="Bookman Old Style"/>
              </a:rPr>
              <a:t>/M</a:t>
            </a:r>
            <a:r>
              <a:rPr dirty="0" baseline="-11904" sz="1050" spc="75">
                <a:latin typeface="Times New Roman"/>
                <a:cs typeface="Times New Roman"/>
              </a:rPr>
              <a:t>3</a:t>
            </a:r>
            <a:r>
              <a:rPr dirty="0" sz="1000" spc="50" b="0" i="1">
                <a:latin typeface="Bookman Old Style"/>
                <a:cs typeface="Bookman Old Style"/>
              </a:rPr>
              <a:t>A</a:t>
            </a:r>
            <a:r>
              <a:rPr dirty="0" baseline="-11904" sz="1050" spc="75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20" b="0" i="1">
                <a:latin typeface="Bookman Old Style"/>
                <a:cs typeface="Bookman Old Style"/>
              </a:rPr>
              <a:t>m</a:t>
            </a:r>
            <a:r>
              <a:rPr dirty="0" baseline="-11904" sz="1050" spc="30">
                <a:latin typeface="Times New Roman"/>
                <a:cs typeface="Times New Roman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50" b="0" i="1">
                <a:latin typeface="Bookman Old Style"/>
                <a:cs typeface="Bookman Old Style"/>
              </a:rPr>
              <a:t>A</a:t>
            </a:r>
            <a:r>
              <a:rPr dirty="0" baseline="-11904" sz="1050" spc="75">
                <a:latin typeface="Times New Roman"/>
                <a:cs typeface="Times New Roman"/>
              </a:rPr>
              <a:t>2</a:t>
            </a:r>
            <a:r>
              <a:rPr dirty="0" sz="1000" spc="50" b="0" i="1">
                <a:latin typeface="Bookman Old Style"/>
                <a:cs typeface="Bookman Old Style"/>
              </a:rPr>
              <a:t>M</a:t>
            </a:r>
            <a:r>
              <a:rPr dirty="0" baseline="-11904" sz="1050" spc="75">
                <a:latin typeface="Times New Roman"/>
                <a:cs typeface="Times New Roman"/>
              </a:rPr>
              <a:t>1</a:t>
            </a:r>
            <a:r>
              <a:rPr dirty="0" sz="1000" spc="50" b="0" i="1">
                <a:latin typeface="Bookman Old Style"/>
                <a:cs typeface="Bookman Old Style"/>
              </a:rPr>
              <a:t>/M</a:t>
            </a:r>
            <a:r>
              <a:rPr dirty="0" baseline="-11904" sz="1050" spc="75">
                <a:latin typeface="Times New Roman"/>
                <a:cs typeface="Times New Roman"/>
              </a:rPr>
              <a:t>1</a:t>
            </a:r>
            <a:r>
              <a:rPr dirty="0" sz="1000" spc="50" b="0" i="1">
                <a:latin typeface="Bookman Old Style"/>
                <a:cs typeface="Bookman Old Style"/>
              </a:rPr>
              <a:t>A</a:t>
            </a:r>
            <a:r>
              <a:rPr dirty="0" baseline="-11904" sz="1050" spc="75">
                <a:latin typeface="Times New Roman"/>
                <a:cs typeface="Times New Roman"/>
              </a:rPr>
              <a:t>3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25" b="0" i="1">
                <a:latin typeface="Bookman Old Style"/>
                <a:cs typeface="Bookman Old Style"/>
              </a:rPr>
              <a:t>m</a:t>
            </a:r>
            <a:r>
              <a:rPr dirty="0" baseline="-11904" sz="1050" spc="37">
                <a:latin typeface="Times New Roman"/>
                <a:cs typeface="Times New Roman"/>
              </a:rPr>
              <a:t>2</a:t>
            </a:r>
            <a:r>
              <a:rPr dirty="0" sz="1000" spc="2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Then </a:t>
            </a:r>
            <a:r>
              <a:rPr dirty="0" sz="1000" spc="105" b="0" i="1">
                <a:latin typeface="Bookman Old Style"/>
                <a:cs typeface="Bookman Old Style"/>
              </a:rPr>
              <a:t>M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(1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20" b="0" i="1">
                <a:latin typeface="Bookman Old Style"/>
                <a:cs typeface="Bookman Old Style"/>
              </a:rPr>
              <a:t>m</a:t>
            </a:r>
            <a:r>
              <a:rPr dirty="0" baseline="-11904" sz="1050" spc="30">
                <a:latin typeface="Times New Roman"/>
                <a:cs typeface="Times New Roman"/>
              </a:rPr>
              <a:t>1 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m</a:t>
            </a:r>
            <a:r>
              <a:rPr dirty="0" baseline="-11904" sz="1050" spc="37">
                <a:latin typeface="Times New Roman"/>
                <a:cs typeface="Times New Roman"/>
              </a:rPr>
              <a:t>1</a:t>
            </a:r>
            <a:r>
              <a:rPr dirty="0" sz="1000" spc="25" b="0" i="1">
                <a:latin typeface="Bookman Old Style"/>
                <a:cs typeface="Bookman Old Style"/>
              </a:rPr>
              <a:t>m</a:t>
            </a:r>
            <a:r>
              <a:rPr dirty="0" baseline="-11904" sz="1050" spc="37">
                <a:latin typeface="Times New Roman"/>
                <a:cs typeface="Times New Roman"/>
              </a:rPr>
              <a:t>2</a:t>
            </a:r>
            <a:r>
              <a:rPr dirty="0" sz="1000" spc="25">
                <a:latin typeface="Tahoma"/>
                <a:cs typeface="Tahoma"/>
              </a:rPr>
              <a:t>)</a:t>
            </a:r>
            <a:r>
              <a:rPr dirty="0" sz="1000" spc="2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4225540" y="7160769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4182871" y="706476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4167631" y="7031229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4109717" y="6901688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4094477" y="6869686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4080760" y="6837683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4065520" y="680568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4036563" y="6740146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3925314" y="6569460"/>
            <a:ext cx="863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3751577" y="67873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3727194" y="68209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3702811" y="68529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3678423" y="68849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3654040" y="69169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3605274" y="69824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3580891" y="70144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3556503" y="70464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3532120" y="70800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3509260" y="71120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3460494" y="71775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3436111" y="72095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3202937" y="7406643"/>
            <a:ext cx="14478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254" i="1">
                <a:latin typeface="Times New Roman"/>
                <a:cs typeface="Times New Roman"/>
              </a:rPr>
              <a:t>A</a:t>
            </a:r>
            <a:r>
              <a:rPr dirty="0" sz="500" spc="20">
                <a:latin typeface="Verdana"/>
                <a:cs typeface="Verdana"/>
              </a:rPr>
              <a:t>2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4336794" y="7406643"/>
            <a:ext cx="14478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254" i="1">
                <a:latin typeface="Times New Roman"/>
                <a:cs typeface="Times New Roman"/>
              </a:rPr>
              <a:t>A</a:t>
            </a:r>
            <a:r>
              <a:rPr dirty="0" sz="500" spc="20">
                <a:latin typeface="Verdana"/>
                <a:cs typeface="Verdana"/>
              </a:rPr>
              <a:t>3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3759197" y="7434072"/>
            <a:ext cx="16446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254" i="1">
                <a:latin typeface="Times New Roman"/>
                <a:cs typeface="Times New Roman"/>
              </a:rPr>
              <a:t>M</a:t>
            </a:r>
            <a:r>
              <a:rPr dirty="0" sz="500" spc="20">
                <a:latin typeface="Verdana"/>
                <a:cs typeface="Verdana"/>
              </a:rPr>
              <a:t>1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3366004" y="7334506"/>
            <a:ext cx="412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0">
                <a:latin typeface="Verdana"/>
                <a:cs typeface="Verdana"/>
              </a:rPr>
              <a:t>.</a:t>
            </a:r>
            <a:r>
              <a:rPr dirty="0" baseline="-16666" sz="750" spc="-254">
                <a:latin typeface="Verdana"/>
                <a:cs typeface="Verdana"/>
              </a:rPr>
              <a:t>.</a:t>
            </a:r>
            <a:r>
              <a:rPr dirty="0" sz="500" spc="-170">
                <a:latin typeface="Verdana"/>
                <a:cs typeface="Verdana"/>
              </a:rPr>
              <a:t>.</a:t>
            </a:r>
            <a:r>
              <a:rPr dirty="0" baseline="-16666" sz="750" spc="-254">
                <a:latin typeface="Verdana"/>
                <a:cs typeface="Verdana"/>
              </a:rPr>
              <a:t>.</a:t>
            </a:r>
            <a:r>
              <a:rPr dirty="0" baseline="5555" sz="750" spc="-254">
                <a:latin typeface="Verdana"/>
                <a:cs typeface="Verdana"/>
              </a:rPr>
              <a:t>.</a:t>
            </a:r>
            <a:r>
              <a:rPr dirty="0" baseline="-16666" sz="750" spc="-254">
                <a:latin typeface="Verdana"/>
                <a:cs typeface="Verdana"/>
              </a:rPr>
              <a:t>.</a:t>
            </a:r>
            <a:r>
              <a:rPr dirty="0" baseline="5555" sz="750" spc="-254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3362957" y="7307071"/>
            <a:ext cx="1092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3387340" y="7273546"/>
            <a:ext cx="116839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3411723" y="7241543"/>
            <a:ext cx="15494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5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3704335" y="71607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4128004" y="6950966"/>
            <a:ext cx="21336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135">
                <a:latin typeface="Verdana"/>
                <a:cs typeface="Verdana"/>
              </a:rPr>
              <a:t> </a:t>
            </a:r>
            <a:r>
              <a:rPr dirty="0" baseline="7936" sz="1050" spc="142" i="1">
                <a:latin typeface="Times New Roman"/>
                <a:cs typeface="Times New Roman"/>
              </a:rPr>
              <a:t>M</a:t>
            </a:r>
            <a:r>
              <a:rPr dirty="0" sz="500" spc="95">
                <a:latin typeface="Verdana"/>
                <a:cs typeface="Verdana"/>
              </a:rPr>
              <a:t>2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4313934" y="73558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4233458" y="7331460"/>
            <a:ext cx="12827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82">
                <a:latin typeface="Verdana"/>
                <a:cs typeface="Verdana"/>
              </a:rPr>
              <a:t> 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4248400" y="7316220"/>
            <a:ext cx="984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4208777" y="7291832"/>
            <a:ext cx="12255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50">
                <a:latin typeface="Verdana"/>
                <a:cs typeface="Verdana"/>
              </a:rPr>
              <a:t> </a:t>
            </a:r>
            <a:r>
              <a:rPr dirty="0" baseline="27777" sz="750" spc="-157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4152391" y="7258306"/>
            <a:ext cx="16383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82">
                <a:latin typeface="Verdana"/>
                <a:cs typeface="Verdana"/>
              </a:rPr>
              <a:t> </a:t>
            </a: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4112764" y="7192771"/>
            <a:ext cx="189865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30480">
              <a:lnSpc>
                <a:spcPts val="52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520"/>
              </a:lnSpc>
            </a:pP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  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4060951" y="7201920"/>
            <a:ext cx="768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990844" y="7168389"/>
            <a:ext cx="1047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934457" y="7128766"/>
            <a:ext cx="33909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956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3844541" y="7072886"/>
            <a:ext cx="414020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4490" algn="l"/>
              </a:tabLst>
            </a:pP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sz="700" spc="-170">
                <a:latin typeface="Lucida Sans Unicode"/>
                <a:cs typeface="Lucida Sans Unicode"/>
              </a:rPr>
              <a:t>•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3856734" y="7078472"/>
            <a:ext cx="254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3893311" y="6495289"/>
            <a:ext cx="144780" cy="139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-67" i="1">
                <a:latin typeface="Times New Roman"/>
                <a:cs typeface="Times New Roman"/>
              </a:rPr>
              <a:t>A</a:t>
            </a:r>
            <a:r>
              <a:rPr dirty="0" baseline="-16666" sz="750" spc="37">
                <a:latin typeface="Verdana"/>
                <a:cs typeface="Verdana"/>
              </a:rPr>
              <a:t>.</a:t>
            </a:r>
            <a:r>
              <a:rPr dirty="0" sz="500" spc="20">
                <a:latin typeface="Verdana"/>
                <a:cs typeface="Verdana"/>
              </a:rPr>
              <a:t>1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3900931" y="6589269"/>
            <a:ext cx="12446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0">
                <a:latin typeface="Verdana"/>
                <a:cs typeface="Verdana"/>
              </a:rPr>
              <a:t>.</a:t>
            </a: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baseline="5555" sz="750" spc="37">
                <a:latin typeface="Verdana"/>
                <a:cs typeface="Verdana"/>
              </a:rPr>
              <a:t>.</a:t>
            </a:r>
            <a:r>
              <a:rPr dirty="0" baseline="11111" sz="750" spc="-157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3885691" y="6622800"/>
            <a:ext cx="15494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 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 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3849114" y="6657849"/>
            <a:ext cx="205104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-16666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 </a:t>
            </a:r>
            <a:r>
              <a:rPr dirty="0" baseline="5555" sz="750" spc="-89">
                <a:latin typeface="Verdana"/>
                <a:cs typeface="Verdana"/>
              </a:rPr>
              <a:t> 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-5555" sz="750" spc="-75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3824731" y="6689852"/>
            <a:ext cx="24447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  </a:t>
            </a:r>
            <a:r>
              <a:rPr dirty="0" baseline="5555" sz="750" spc="-37">
                <a:latin typeface="Verdana"/>
                <a:cs typeface="Verdana"/>
              </a:rPr>
              <a:t> 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3907024" y="6747781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3902455" y="6778266"/>
            <a:ext cx="21145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      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3897881" y="6817889"/>
            <a:ext cx="539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3893312" y="6848364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3887215" y="6878849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3882641" y="6909334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3465063" y="6943376"/>
            <a:ext cx="735330" cy="151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85800" algn="l"/>
              </a:tabLst>
            </a:pPr>
            <a:r>
              <a:rPr dirty="0" baseline="3968" sz="1050" spc="254" i="1">
                <a:latin typeface="Times New Roman"/>
                <a:cs typeface="Times New Roman"/>
              </a:rPr>
              <a:t>M</a:t>
            </a:r>
            <a:r>
              <a:rPr dirty="0" baseline="-5555" sz="750" spc="30">
                <a:latin typeface="Verdana"/>
                <a:cs typeface="Verdana"/>
              </a:rPr>
              <a:t>3</a:t>
            </a:r>
            <a:r>
              <a:rPr dirty="0" baseline="-5555" sz="750" spc="89">
                <a:latin typeface="Verdana"/>
                <a:cs typeface="Verdana"/>
              </a:rPr>
              <a:t>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30">
                <a:latin typeface="Verdana"/>
                <a:cs typeface="Verdana"/>
              </a:rPr>
              <a:t> </a:t>
            </a:r>
            <a:r>
              <a:rPr dirty="0" baseline="-19841" sz="1050" spc="262" i="1">
                <a:latin typeface="Times New Roman"/>
                <a:cs typeface="Times New Roman"/>
              </a:rPr>
              <a:t>M</a:t>
            </a:r>
            <a:r>
              <a:rPr dirty="0" baseline="-19841" sz="1050" spc="-52" i="1">
                <a:latin typeface="Times New Roman"/>
                <a:cs typeface="Times New Roman"/>
              </a:rPr>
              <a:t> 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>
                <a:latin typeface="Verdana"/>
                <a:cs typeface="Verdana"/>
              </a:rPr>
              <a:t>	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3725671" y="7003829"/>
            <a:ext cx="49022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.</a:t>
            </a:r>
            <a:r>
              <a:rPr dirty="0" baseline="-16666" sz="750" spc="-22">
                <a:latin typeface="Verdana"/>
                <a:cs typeface="Verdana"/>
              </a:rPr>
              <a:t>.    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22222" sz="750" spc="-97">
                <a:latin typeface="Verdana"/>
                <a:cs typeface="Verdana"/>
              </a:rPr>
              <a:t>.        </a:t>
            </a:r>
            <a:r>
              <a:rPr dirty="0" baseline="5555" sz="750" spc="22">
                <a:latin typeface="Verdana"/>
                <a:cs typeface="Verdana"/>
              </a:rPr>
              <a:t>.   </a:t>
            </a:r>
            <a:r>
              <a:rPr dirty="0" baseline="5555" sz="750" spc="82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3791200" y="7038849"/>
            <a:ext cx="21717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   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3843017" y="7073927"/>
            <a:ext cx="1016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22222" sz="750" spc="37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3856735" y="7110480"/>
            <a:ext cx="1028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3768341" y="7128766"/>
            <a:ext cx="26162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-11111" sz="750" spc="-112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   </a:t>
            </a:r>
            <a:r>
              <a:rPr dirty="0" baseline="5555" sz="750" spc="-44">
                <a:latin typeface="Verdana"/>
                <a:cs typeface="Verdana"/>
              </a:rPr>
              <a:t> 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.</a:t>
            </a:r>
            <a:r>
              <a:rPr dirty="0" baseline="-22222" sz="750" spc="-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3846064" y="7154702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3641852" y="7192772"/>
            <a:ext cx="2540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209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3577841" y="7229383"/>
            <a:ext cx="31178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987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3830824" y="7264427"/>
            <a:ext cx="539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3826255" y="7290334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3824732" y="73253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3820158" y="7334521"/>
            <a:ext cx="3365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3516880" y="7412755"/>
            <a:ext cx="15875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300" i="1">
                <a:latin typeface="Times New Roman"/>
                <a:cs typeface="Times New Roman"/>
              </a:rPr>
              <a:t>m</a:t>
            </a:r>
            <a:r>
              <a:rPr dirty="0" sz="500" spc="20">
                <a:latin typeface="Verdana"/>
                <a:cs typeface="Verdana"/>
              </a:rPr>
              <a:t>2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4054855" y="741884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3407155" y="7118605"/>
            <a:ext cx="128905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904" sz="1050" spc="67">
                <a:latin typeface="Times New Roman"/>
                <a:cs typeface="Times New Roman"/>
              </a:rPr>
              <a:t>1</a:t>
            </a:r>
            <a:r>
              <a:rPr dirty="0" baseline="-11904" sz="1050" spc="-82">
                <a:latin typeface="Times New Roman"/>
                <a:cs typeface="Times New Roman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3626612" y="6717807"/>
            <a:ext cx="457834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968" sz="1050" spc="300" i="1">
                <a:latin typeface="Times New Roman"/>
                <a:cs typeface="Times New Roman"/>
              </a:rPr>
              <a:t>m  </a:t>
            </a:r>
            <a:r>
              <a:rPr dirty="0" baseline="16666" sz="750" spc="22">
                <a:latin typeface="Verdana"/>
                <a:cs typeface="Verdana"/>
              </a:rPr>
              <a:t>. </a:t>
            </a:r>
            <a:r>
              <a:rPr dirty="0" baseline="16666" sz="750" spc="307">
                <a:latin typeface="Verdana"/>
                <a:cs typeface="Verdana"/>
              </a:rPr>
              <a:t> 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22222" sz="750" spc="-97">
                <a:latin typeface="Verdana"/>
                <a:cs typeface="Verdana"/>
              </a:rPr>
              <a:t>.    </a:t>
            </a:r>
            <a:r>
              <a:rPr dirty="0" baseline="22222" sz="750" spc="-89">
                <a:latin typeface="Verdana"/>
                <a:cs typeface="Verdana"/>
              </a:rPr>
              <a:t> </a:t>
            </a:r>
            <a:r>
              <a:rPr dirty="0" baseline="33333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3716524" y="6755386"/>
            <a:ext cx="11048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30">
                <a:latin typeface="Verdana"/>
                <a:cs typeface="Verdana"/>
              </a:rPr>
              <a:t>1</a:t>
            </a:r>
            <a:r>
              <a:rPr dirty="0" baseline="5555" sz="750" spc="-7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1310143" y="7749557"/>
            <a:ext cx="5012690" cy="1275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27785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8.4: </a:t>
            </a:r>
            <a:r>
              <a:rPr dirty="0" sz="1000" spc="-5">
                <a:latin typeface="Times New Roman"/>
                <a:cs typeface="Times New Roman"/>
              </a:rPr>
              <a:t>The barycentric coordinates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endParaRPr sz="10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98120">
              <a:lnSpc>
                <a:spcPct val="100000"/>
              </a:lnSpc>
              <a:spcBef>
                <a:spcPts val="715"/>
              </a:spcBef>
            </a:pPr>
            <a:r>
              <a:rPr dirty="0" sz="1000" spc="-5" b="1">
                <a:latin typeface="Times New Roman"/>
                <a:cs typeface="Times New Roman"/>
              </a:rPr>
              <a:t>Proof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As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35">
                <a:latin typeface="Tahoma"/>
                <a:cs typeface="Tahoma"/>
              </a:rPr>
              <a:t>[</a:t>
            </a:r>
            <a:r>
              <a:rPr dirty="0" sz="1000" spc="35" b="0" i="1">
                <a:latin typeface="Bookman Old Style"/>
                <a:cs typeface="Bookman Old Style"/>
              </a:rPr>
              <a:t>MA</a:t>
            </a:r>
            <a:r>
              <a:rPr dirty="0" baseline="-11904" sz="1050" spc="52">
                <a:latin typeface="Times New Roman"/>
                <a:cs typeface="Times New Roman"/>
              </a:rPr>
              <a:t>2</a:t>
            </a:r>
            <a:r>
              <a:rPr dirty="0" sz="1000" spc="35" b="0" i="1">
                <a:latin typeface="Bookman Old Style"/>
                <a:cs typeface="Bookman Old Style"/>
              </a:rPr>
              <a:t>A</a:t>
            </a:r>
            <a:r>
              <a:rPr dirty="0" baseline="-11904" sz="1050" spc="52">
                <a:latin typeface="Times New Roman"/>
                <a:cs typeface="Times New Roman"/>
              </a:rPr>
              <a:t>3</a:t>
            </a:r>
            <a:r>
              <a:rPr dirty="0" sz="1000" spc="35">
                <a:latin typeface="Tahoma"/>
                <a:cs typeface="Tahoma"/>
              </a:rPr>
              <a:t>]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[</a:t>
            </a:r>
            <a:r>
              <a:rPr dirty="0" sz="1000" spc="35" b="0" i="1">
                <a:latin typeface="Bookman Old Style"/>
                <a:cs typeface="Bookman Old Style"/>
              </a:rPr>
              <a:t>MA</a:t>
            </a:r>
            <a:r>
              <a:rPr dirty="0" baseline="-11904" sz="1050" spc="52">
                <a:latin typeface="Times New Roman"/>
                <a:cs typeface="Times New Roman"/>
              </a:rPr>
              <a:t>3</a:t>
            </a:r>
            <a:r>
              <a:rPr dirty="0" sz="1000" spc="35" b="0" i="1">
                <a:latin typeface="Bookman Old Style"/>
                <a:cs typeface="Bookman Old Style"/>
              </a:rPr>
              <a:t>A</a:t>
            </a:r>
            <a:r>
              <a:rPr dirty="0" baseline="-11904" sz="1050" spc="52">
                <a:latin typeface="Times New Roman"/>
                <a:cs typeface="Times New Roman"/>
              </a:rPr>
              <a:t>1</a:t>
            </a:r>
            <a:r>
              <a:rPr dirty="0" sz="1000" spc="35">
                <a:latin typeface="Tahoma"/>
                <a:cs typeface="Tahoma"/>
              </a:rPr>
              <a:t>]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70" b="0" i="1">
                <a:latin typeface="Bookman Old Style"/>
                <a:cs typeface="Bookman Old Style"/>
              </a:rPr>
              <a:t>M</a:t>
            </a:r>
            <a:r>
              <a:rPr dirty="0" baseline="-11904" sz="1050" spc="104">
                <a:latin typeface="Times New Roman"/>
                <a:cs typeface="Times New Roman"/>
              </a:rPr>
              <a:t>3</a:t>
            </a:r>
            <a:r>
              <a:rPr dirty="0" sz="1000" spc="70" b="0" i="1">
                <a:latin typeface="Bookman Old Style"/>
                <a:cs typeface="Bookman Old Style"/>
              </a:rPr>
              <a:t>A</a:t>
            </a:r>
            <a:r>
              <a:rPr dirty="0" baseline="-11904" sz="1050" spc="104">
                <a:latin typeface="Times New Roman"/>
                <a:cs typeface="Times New Roman"/>
              </a:rPr>
              <a:t>2</a:t>
            </a:r>
            <a:r>
              <a:rPr dirty="0" baseline="-11904" sz="1050" spc="217">
                <a:latin typeface="Times New Roman"/>
                <a:cs typeface="Times New Roman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75" b="0" i="1">
                <a:latin typeface="Bookman Old Style"/>
                <a:cs typeface="Bookman Old Style"/>
              </a:rPr>
              <a:t>A</a:t>
            </a:r>
            <a:r>
              <a:rPr dirty="0" baseline="-11904" sz="1050" spc="112">
                <a:latin typeface="Times New Roman"/>
                <a:cs typeface="Times New Roman"/>
              </a:rPr>
              <a:t>1</a:t>
            </a:r>
            <a:r>
              <a:rPr dirty="0" sz="1000" spc="75" b="0" i="1">
                <a:latin typeface="Bookman Old Style"/>
                <a:cs typeface="Bookman Old Style"/>
              </a:rPr>
              <a:t>M</a:t>
            </a:r>
            <a:r>
              <a:rPr dirty="0" baseline="-11904" sz="1050" spc="112">
                <a:latin typeface="Times New Roman"/>
                <a:cs typeface="Times New Roman"/>
              </a:rPr>
              <a:t>3</a:t>
            </a:r>
            <a:r>
              <a:rPr dirty="0" baseline="-11904" sz="1050" spc="217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m</a:t>
            </a:r>
            <a:r>
              <a:rPr dirty="0" baseline="-11904" sz="1050" spc="37">
                <a:latin typeface="Times New Roman"/>
                <a:cs typeface="Times New Roman"/>
              </a:rPr>
              <a:t>1</a:t>
            </a:r>
            <a:r>
              <a:rPr dirty="0" sz="1000" spc="25">
                <a:latin typeface="Times New Roman"/>
                <a:cs typeface="Times New Roman"/>
              </a:rPr>
              <a:t>,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40">
                <a:latin typeface="Tahoma"/>
                <a:cs typeface="Tahoma"/>
              </a:rPr>
              <a:t>[</a:t>
            </a:r>
            <a:r>
              <a:rPr dirty="0" sz="1000" spc="40" b="0" i="1">
                <a:latin typeface="Bookman Old Style"/>
                <a:cs typeface="Bookman Old Style"/>
              </a:rPr>
              <a:t>MA</a:t>
            </a:r>
            <a:r>
              <a:rPr dirty="0" baseline="-11904" sz="1050" spc="60">
                <a:latin typeface="Times New Roman"/>
                <a:cs typeface="Times New Roman"/>
              </a:rPr>
              <a:t>3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1</a:t>
            </a:r>
            <a:r>
              <a:rPr dirty="0" sz="1000" spc="40">
                <a:latin typeface="Tahoma"/>
                <a:cs typeface="Tahoma"/>
              </a:rPr>
              <a:t>]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[</a:t>
            </a:r>
            <a:r>
              <a:rPr dirty="0" sz="1000" spc="40" b="0" i="1">
                <a:latin typeface="Bookman Old Style"/>
                <a:cs typeface="Bookman Old Style"/>
              </a:rPr>
              <a:t>MA</a:t>
            </a:r>
            <a:r>
              <a:rPr dirty="0" baseline="-11904" sz="1050" spc="60">
                <a:latin typeface="Times New Roman"/>
                <a:cs typeface="Times New Roman"/>
              </a:rPr>
              <a:t>1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2</a:t>
            </a:r>
            <a:r>
              <a:rPr dirty="0" sz="1000" spc="40">
                <a:latin typeface="Tahoma"/>
                <a:cs typeface="Tahoma"/>
              </a:rPr>
              <a:t>]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  <a:p>
            <a:pPr marL="198120">
              <a:lnSpc>
                <a:spcPct val="100000"/>
              </a:lnSpc>
              <a:spcBef>
                <a:spcPts val="240"/>
              </a:spcBef>
            </a:pPr>
            <a:r>
              <a:rPr dirty="0" sz="1000" spc="20" b="0" i="1">
                <a:latin typeface="Bookman Old Style"/>
                <a:cs typeface="Bookman Old Style"/>
              </a:rPr>
              <a:t>m</a:t>
            </a:r>
            <a:r>
              <a:rPr dirty="0" baseline="-11904" sz="1050" spc="30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20" b="0" i="1">
                <a:latin typeface="Bookman Old Style"/>
                <a:cs typeface="Bookman Old Style"/>
              </a:rPr>
              <a:t>m</a:t>
            </a:r>
            <a:r>
              <a:rPr dirty="0" baseline="-11904" sz="1050" spc="30">
                <a:latin typeface="Times New Roman"/>
                <a:cs typeface="Times New Roman"/>
              </a:rPr>
              <a:t>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30" b="0" i="1">
                <a:latin typeface="Bookman Old Style"/>
                <a:cs typeface="Bookman Old Style"/>
              </a:rPr>
              <a:t>m</a:t>
            </a:r>
            <a:r>
              <a:rPr dirty="0" baseline="-11904" sz="1050" spc="44">
                <a:latin typeface="Times New Roman"/>
                <a:cs typeface="Times New Roman"/>
              </a:rPr>
              <a:t>1</a:t>
            </a:r>
            <a:r>
              <a:rPr dirty="0" sz="1000" spc="30" b="0" i="1">
                <a:latin typeface="Bookman Old Style"/>
                <a:cs typeface="Bookman Old Style"/>
              </a:rPr>
              <a:t>m</a:t>
            </a:r>
            <a:r>
              <a:rPr dirty="0" baseline="-11904" sz="1050" spc="44">
                <a:latin typeface="Times New Roman"/>
                <a:cs typeface="Times New Roman"/>
              </a:rPr>
              <a:t>2</a:t>
            </a:r>
            <a:r>
              <a:rPr dirty="0" sz="1000" spc="3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we </a:t>
            </a:r>
            <a:r>
              <a:rPr dirty="0" sz="1000" spc="-10">
                <a:latin typeface="Times New Roman"/>
                <a:cs typeface="Times New Roman"/>
              </a:rPr>
              <a:t>have </a:t>
            </a:r>
            <a:r>
              <a:rPr dirty="0" sz="1000" spc="40">
                <a:latin typeface="Tahoma"/>
                <a:cs typeface="Tahoma"/>
              </a:rPr>
              <a:t>[</a:t>
            </a:r>
            <a:r>
              <a:rPr dirty="0" sz="1000" spc="40" b="0" i="1">
                <a:latin typeface="Bookman Old Style"/>
                <a:cs typeface="Bookman Old Style"/>
              </a:rPr>
              <a:t>MA</a:t>
            </a:r>
            <a:r>
              <a:rPr dirty="0" baseline="-11904" sz="1050" spc="60">
                <a:latin typeface="Times New Roman"/>
                <a:cs typeface="Times New Roman"/>
              </a:rPr>
              <a:t>2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3</a:t>
            </a:r>
            <a:r>
              <a:rPr dirty="0" sz="1000" spc="40">
                <a:latin typeface="Tahoma"/>
                <a:cs typeface="Tahoma"/>
              </a:rPr>
              <a:t>]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40">
                <a:latin typeface="Tahoma"/>
                <a:cs typeface="Tahoma"/>
              </a:rPr>
              <a:t>[</a:t>
            </a:r>
            <a:r>
              <a:rPr dirty="0" sz="1000" spc="40" b="0" i="1">
                <a:latin typeface="Bookman Old Style"/>
                <a:cs typeface="Bookman Old Style"/>
              </a:rPr>
              <a:t>MA</a:t>
            </a:r>
            <a:r>
              <a:rPr dirty="0" baseline="-11904" sz="1050" spc="60">
                <a:latin typeface="Times New Roman"/>
                <a:cs typeface="Times New Roman"/>
              </a:rPr>
              <a:t>3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1</a:t>
            </a:r>
            <a:r>
              <a:rPr dirty="0" sz="1000" spc="40">
                <a:latin typeface="Tahoma"/>
                <a:cs typeface="Tahoma"/>
              </a:rPr>
              <a:t>]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40">
                <a:latin typeface="Tahoma"/>
                <a:cs typeface="Tahoma"/>
              </a:rPr>
              <a:t>[</a:t>
            </a:r>
            <a:r>
              <a:rPr dirty="0" sz="1000" spc="40" b="0" i="1">
                <a:latin typeface="Bookman Old Style"/>
                <a:cs typeface="Bookman Old Style"/>
              </a:rPr>
              <a:t>MA</a:t>
            </a:r>
            <a:r>
              <a:rPr dirty="0" baseline="-11904" sz="1050" spc="60">
                <a:latin typeface="Times New Roman"/>
                <a:cs typeface="Times New Roman"/>
              </a:rPr>
              <a:t>1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2</a:t>
            </a:r>
            <a:r>
              <a:rPr dirty="0" sz="1000" spc="40">
                <a:latin typeface="Tahoma"/>
                <a:cs typeface="Tahoma"/>
              </a:rPr>
              <a:t>]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20" b="0" i="1">
                <a:latin typeface="Bookman Old Style"/>
                <a:cs typeface="Bookman Old Style"/>
              </a:rPr>
              <a:t>m</a:t>
            </a:r>
            <a:r>
              <a:rPr dirty="0" baseline="-11904" sz="1050" spc="30">
                <a:latin typeface="Times New Roman"/>
                <a:cs typeface="Times New Roman"/>
              </a:rPr>
              <a:t>1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30">
                <a:latin typeface="Tahoma"/>
                <a:cs typeface="Tahoma"/>
              </a:rPr>
              <a:t> </a:t>
            </a:r>
            <a:r>
              <a:rPr dirty="0" sz="1000" spc="30" b="0" i="1">
                <a:latin typeface="Bookman Old Style"/>
                <a:cs typeface="Bookman Old Style"/>
              </a:rPr>
              <a:t>m</a:t>
            </a:r>
            <a:r>
              <a:rPr dirty="0" baseline="-11904" sz="1050" spc="44">
                <a:latin typeface="Times New Roman"/>
                <a:cs typeface="Times New Roman"/>
              </a:rPr>
              <a:t>1</a:t>
            </a:r>
            <a:r>
              <a:rPr dirty="0" sz="1000" spc="30" b="0" i="1">
                <a:latin typeface="Bookman Old Style"/>
                <a:cs typeface="Bookman Old Style"/>
              </a:rPr>
              <a:t>m</a:t>
            </a:r>
            <a:r>
              <a:rPr dirty="0" baseline="-11904" sz="1050" spc="44">
                <a:latin typeface="Times New Roman"/>
                <a:cs typeface="Times New Roman"/>
              </a:rPr>
              <a:t>2</a:t>
            </a:r>
            <a:r>
              <a:rPr dirty="0" sz="1000" spc="30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000" b="1">
                <a:latin typeface="Times New Roman"/>
                <a:cs typeface="Times New Roman"/>
              </a:rPr>
              <a:t>7.   </a:t>
            </a:r>
            <a:r>
              <a:rPr dirty="0" sz="1000" spc="-5">
                <a:latin typeface="Times New Roman"/>
                <a:cs typeface="Times New Roman"/>
              </a:rPr>
              <a:t>The incentre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65">
                <a:latin typeface="Lucida Sans Unicode"/>
                <a:cs typeface="Lucida Sans Unicode"/>
              </a:rPr>
              <a:t>△</a:t>
            </a:r>
            <a:r>
              <a:rPr dirty="0" sz="1000" spc="65" b="0" i="1">
                <a:latin typeface="Bookman Old Style"/>
                <a:cs typeface="Bookman Old Style"/>
              </a:rPr>
              <a:t>A</a:t>
            </a:r>
            <a:r>
              <a:rPr dirty="0" baseline="-11904" sz="1050" spc="97">
                <a:latin typeface="Times New Roman"/>
                <a:cs typeface="Times New Roman"/>
              </a:rPr>
              <a:t>1</a:t>
            </a:r>
            <a:r>
              <a:rPr dirty="0" sz="1000" spc="65" b="0" i="1">
                <a:latin typeface="Bookman Old Style"/>
                <a:cs typeface="Bookman Old Style"/>
              </a:rPr>
              <a:t>A</a:t>
            </a:r>
            <a:r>
              <a:rPr dirty="0" baseline="-11904" sz="1050" spc="97">
                <a:latin typeface="Times New Roman"/>
                <a:cs typeface="Times New Roman"/>
              </a:rPr>
              <a:t>2</a:t>
            </a:r>
            <a:r>
              <a:rPr dirty="0" sz="1000" spc="65" b="0" i="1">
                <a:latin typeface="Bookman Old Style"/>
                <a:cs typeface="Bookman Old Style"/>
              </a:rPr>
              <a:t>A</a:t>
            </a:r>
            <a:r>
              <a:rPr dirty="0" baseline="-11904" sz="1050" spc="97">
                <a:latin typeface="Times New Roman"/>
                <a:cs typeface="Times New Roman"/>
              </a:rPr>
              <a:t>3 </a:t>
            </a:r>
            <a:r>
              <a:rPr dirty="0" sz="1000" spc="-5">
                <a:latin typeface="Times New Roman"/>
                <a:cs typeface="Times New Roman"/>
              </a:rPr>
              <a:t>is the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-20">
                <a:latin typeface="Tahoma"/>
                <a:cs typeface="Tahoma"/>
              </a:rPr>
              <a:t>(</a:t>
            </a:r>
            <a:r>
              <a:rPr dirty="0" sz="1000" spc="-20" b="0" i="1">
                <a:latin typeface="Bookman Old Style"/>
                <a:cs typeface="Bookman Old Style"/>
              </a:rPr>
              <a:t>a</a:t>
            </a:r>
            <a:r>
              <a:rPr dirty="0" baseline="-11904" sz="1050" spc="-30">
                <a:latin typeface="Times New Roman"/>
                <a:cs typeface="Times New Roman"/>
              </a:rPr>
              <a:t>1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-11904" sz="1050" spc="-37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" b="0" i="1">
                <a:latin typeface="Bookman Old Style"/>
                <a:cs typeface="Bookman Old Style"/>
              </a:rPr>
              <a:t>a</a:t>
            </a:r>
            <a:r>
              <a:rPr dirty="0" baseline="-11904" sz="1050" spc="-7">
                <a:latin typeface="Times New Roman"/>
                <a:cs typeface="Times New Roman"/>
              </a:rPr>
              <a:t>3</a:t>
            </a:r>
            <a:r>
              <a:rPr dirty="0" sz="1000" spc="-5">
                <a:latin typeface="Tahoma"/>
                <a:cs typeface="Tahoma"/>
              </a:rPr>
              <a:t>)</a:t>
            </a:r>
            <a:r>
              <a:rPr dirty="0" sz="1000" spc="-5">
                <a:latin typeface="Times New Roman"/>
                <a:cs typeface="Times New Roman"/>
              </a:rPr>
              <a:t>, where </a:t>
            </a:r>
            <a:r>
              <a:rPr dirty="0" sz="1000" spc="-10" b="0" i="1">
                <a:latin typeface="Bookman Old Style"/>
                <a:cs typeface="Bookman Old Style"/>
              </a:rPr>
              <a:t>a</a:t>
            </a:r>
            <a:r>
              <a:rPr dirty="0" baseline="-11904" sz="1050" spc="-15">
                <a:latin typeface="Times New Roman"/>
                <a:cs typeface="Times New Roman"/>
              </a:rPr>
              <a:t>1</a:t>
            </a:r>
            <a:r>
              <a:rPr dirty="0" sz="1000" spc="-10" b="0" i="1">
                <a:latin typeface="Bookman Old Style"/>
                <a:cs typeface="Bookman Old Style"/>
              </a:rPr>
              <a:t>, a</a:t>
            </a:r>
            <a:r>
              <a:rPr dirty="0" baseline="-11904" sz="1050" spc="-15">
                <a:latin typeface="Times New Roman"/>
                <a:cs typeface="Times New Roman"/>
              </a:rPr>
              <a:t>2</a:t>
            </a:r>
            <a:r>
              <a:rPr dirty="0" sz="1000" spc="-10" b="0" i="1">
                <a:latin typeface="Bookman Old Style"/>
                <a:cs typeface="Bookman Old Style"/>
              </a:rPr>
              <a:t>, 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-11904" sz="1050" spc="-37">
                <a:latin typeface="Times New Roman"/>
                <a:cs typeface="Times New Roman"/>
              </a:rPr>
              <a:t>3  </a:t>
            </a:r>
            <a:r>
              <a:rPr dirty="0" sz="1000" spc="-5">
                <a:latin typeface="Times New Roman"/>
                <a:cs typeface="Times New Roman"/>
              </a:rPr>
              <a:t>are lengths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2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sides</a:t>
            </a:r>
            <a:endParaRPr sz="1000">
              <a:latin typeface="Times New Roman"/>
              <a:cs typeface="Times New Roman"/>
            </a:endParaRPr>
          </a:p>
          <a:p>
            <a:pPr marL="198120">
              <a:lnSpc>
                <a:spcPct val="100000"/>
              </a:lnSpc>
              <a:spcBef>
                <a:spcPts val="240"/>
              </a:spcBef>
            </a:pPr>
            <a:r>
              <a:rPr dirty="0" sz="1000" spc="60">
                <a:latin typeface="Lucida Sans Unicode"/>
                <a:cs typeface="Lucida Sans Unicode"/>
              </a:rPr>
              <a:t>△</a:t>
            </a:r>
            <a:r>
              <a:rPr dirty="0" sz="1000" spc="60" b="0" i="1">
                <a:latin typeface="Bookman Old Style"/>
                <a:cs typeface="Bookman Old Style"/>
              </a:rPr>
              <a:t>A</a:t>
            </a:r>
            <a:r>
              <a:rPr dirty="0" baseline="-11904" sz="1050" spc="89">
                <a:latin typeface="Times New Roman"/>
                <a:cs typeface="Times New Roman"/>
              </a:rPr>
              <a:t>1</a:t>
            </a:r>
            <a:r>
              <a:rPr dirty="0" sz="1000" spc="60" b="0" i="1">
                <a:latin typeface="Bookman Old Style"/>
                <a:cs typeface="Bookman Old Style"/>
              </a:rPr>
              <a:t>A</a:t>
            </a:r>
            <a:r>
              <a:rPr dirty="0" baseline="-11904" sz="1050" spc="89">
                <a:latin typeface="Times New Roman"/>
                <a:cs typeface="Times New Roman"/>
              </a:rPr>
              <a:t>2</a:t>
            </a:r>
            <a:r>
              <a:rPr dirty="0" sz="1000" spc="60" b="0" i="1">
                <a:latin typeface="Bookman Old Style"/>
                <a:cs typeface="Bookman Old Style"/>
              </a:rPr>
              <a:t>A</a:t>
            </a:r>
            <a:r>
              <a:rPr dirty="0" baseline="-11904" sz="1050" spc="89">
                <a:latin typeface="Times New Roman"/>
                <a:cs typeface="Times New Roman"/>
              </a:rPr>
              <a:t>3</a:t>
            </a:r>
            <a:r>
              <a:rPr dirty="0" sz="1000" spc="6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This </a:t>
            </a:r>
            <a:r>
              <a:rPr dirty="0" sz="1000" spc="-10">
                <a:latin typeface="Times New Roman"/>
                <a:cs typeface="Times New Roman"/>
              </a:rPr>
              <a:t>follows </a:t>
            </a:r>
            <a:r>
              <a:rPr dirty="0" sz="1000" spc="-5">
                <a:latin typeface="Times New Roman"/>
                <a:cs typeface="Times New Roman"/>
              </a:rPr>
              <a:t>from the angle bisector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76200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8</a:t>
            </a:r>
            <a:r>
              <a:rPr dirty="0" sz="1000" spc="-5">
                <a:latin typeface="Times New Roman"/>
                <a:cs typeface="Times New Roman"/>
              </a:rPr>
              <a:t>6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30115" y="762000"/>
            <a:ext cx="209296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CHAPTER </a:t>
            </a:r>
            <a:r>
              <a:rPr dirty="0" sz="1000">
                <a:latin typeface="Times New Roman"/>
                <a:cs typeface="Times New Roman"/>
              </a:rPr>
              <a:t>8.  </a:t>
            </a:r>
            <a:r>
              <a:rPr dirty="0" sz="1000" spc="-5">
                <a:latin typeface="Times New Roman"/>
                <a:cs typeface="Times New Roman"/>
              </a:rPr>
              <a:t>USING </a:t>
            </a:r>
            <a:r>
              <a:rPr dirty="0" sz="1000" spc="-20">
                <a:latin typeface="Times New Roman"/>
                <a:cs typeface="Times New Roman"/>
              </a:rPr>
              <a:t>COORDINATES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83450" y="1347214"/>
            <a:ext cx="112014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5" b="0" i="1">
                <a:latin typeface="Bookman Old Style"/>
                <a:cs typeface="Bookman Old Style"/>
              </a:rPr>
              <a:t>I</a:t>
            </a:r>
            <a:r>
              <a:rPr dirty="0" baseline="-11904" sz="1050" spc="112">
                <a:latin typeface="Times New Roman"/>
                <a:cs typeface="Times New Roman"/>
              </a:rPr>
              <a:t>3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0">
                <a:latin typeface="Tahoma"/>
                <a:cs typeface="Tahoma"/>
              </a:rPr>
              <a:t>(</a:t>
            </a:r>
            <a:r>
              <a:rPr dirty="0" sz="1000" spc="-20" b="0" i="1">
                <a:latin typeface="Bookman Old Style"/>
                <a:cs typeface="Bookman Old Style"/>
              </a:rPr>
              <a:t>a</a:t>
            </a:r>
            <a:r>
              <a:rPr dirty="0" baseline="-11904" sz="1050" spc="-30">
                <a:latin typeface="Times New Roman"/>
                <a:cs typeface="Times New Roman"/>
              </a:rPr>
              <a:t>1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-11904" sz="1050" spc="-37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10">
                <a:latin typeface="Lucida Sans Unicode"/>
                <a:cs typeface="Lucida Sans Unicode"/>
              </a:rPr>
              <a:t>−</a:t>
            </a:r>
            <a:r>
              <a:rPr dirty="0" sz="1000" spc="-10" b="0" i="1">
                <a:latin typeface="Bookman Old Style"/>
                <a:cs typeface="Bookman Old Style"/>
              </a:rPr>
              <a:t>a</a:t>
            </a:r>
            <a:r>
              <a:rPr dirty="0" baseline="-11904" sz="1050" spc="-15">
                <a:latin typeface="Times New Roman"/>
                <a:cs typeface="Times New Roman"/>
              </a:rPr>
              <a:t>3</a:t>
            </a:r>
            <a:r>
              <a:rPr dirty="0" sz="1000" spc="-10">
                <a:latin typeface="Tahoma"/>
                <a:cs typeface="Tahoma"/>
              </a:rPr>
              <a:t>)</a:t>
            </a:r>
            <a:r>
              <a:rPr dirty="0" sz="1000" spc="-10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10125" y="1117092"/>
            <a:ext cx="2882900" cy="721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98120" indent="-185420">
              <a:lnSpc>
                <a:spcPct val="100000"/>
              </a:lnSpc>
              <a:buFont typeface="Times New Roman"/>
              <a:buAutoNum type="arabicPeriod" startAt="8"/>
              <a:tabLst>
                <a:tab pos="198755" algn="l"/>
              </a:tabLst>
            </a:pPr>
            <a:r>
              <a:rPr dirty="0" sz="1000" spc="-5">
                <a:latin typeface="Times New Roman"/>
                <a:cs typeface="Times New Roman"/>
              </a:rPr>
              <a:t>For the excentres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60">
                <a:latin typeface="Lucida Sans Unicode"/>
                <a:cs typeface="Lucida Sans Unicode"/>
              </a:rPr>
              <a:t>△</a:t>
            </a:r>
            <a:r>
              <a:rPr dirty="0" sz="1000" spc="60" b="0" i="1">
                <a:latin typeface="Bookman Old Style"/>
                <a:cs typeface="Bookman Old Style"/>
              </a:rPr>
              <a:t>A</a:t>
            </a:r>
            <a:r>
              <a:rPr dirty="0" baseline="-11904" sz="1050" spc="89">
                <a:latin typeface="Times New Roman"/>
                <a:cs typeface="Times New Roman"/>
              </a:rPr>
              <a:t>1</a:t>
            </a:r>
            <a:r>
              <a:rPr dirty="0" sz="1000" spc="60" b="0" i="1">
                <a:latin typeface="Bookman Old Style"/>
                <a:cs typeface="Bookman Old Style"/>
              </a:rPr>
              <a:t>A</a:t>
            </a:r>
            <a:r>
              <a:rPr dirty="0" baseline="-11904" sz="1050" spc="89">
                <a:latin typeface="Times New Roman"/>
                <a:cs typeface="Times New Roman"/>
              </a:rPr>
              <a:t>2</a:t>
            </a:r>
            <a:r>
              <a:rPr dirty="0" sz="1000" spc="60" b="0" i="1">
                <a:latin typeface="Bookman Old Style"/>
                <a:cs typeface="Bookman Old Style"/>
              </a:rPr>
              <a:t>A</a:t>
            </a:r>
            <a:r>
              <a:rPr dirty="0" baseline="-11904" sz="1050" spc="89">
                <a:latin typeface="Times New Roman"/>
                <a:cs typeface="Times New Roman"/>
              </a:rPr>
              <a:t>3</a:t>
            </a:r>
            <a:r>
              <a:rPr dirty="0" sz="1000" spc="6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we</a:t>
            </a:r>
            <a:r>
              <a:rPr dirty="0" sz="1000" spc="-1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have</a:t>
            </a:r>
            <a:endParaRPr sz="1000">
              <a:latin typeface="Times New Roman"/>
              <a:cs typeface="Times New Roman"/>
            </a:endParaRPr>
          </a:p>
          <a:p>
            <a:pPr marL="563880">
              <a:lnSpc>
                <a:spcPct val="100000"/>
              </a:lnSpc>
              <a:spcBef>
                <a:spcPts val="610"/>
              </a:spcBef>
            </a:pPr>
            <a:r>
              <a:rPr dirty="0" sz="1000" spc="75" b="0" i="1">
                <a:latin typeface="Bookman Old Style"/>
                <a:cs typeface="Bookman Old Style"/>
              </a:rPr>
              <a:t>I</a:t>
            </a:r>
            <a:r>
              <a:rPr dirty="0" baseline="-11904" sz="1050" spc="112">
                <a:latin typeface="Times New Roman"/>
                <a:cs typeface="Times New Roman"/>
              </a:rPr>
              <a:t>1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0">
                <a:latin typeface="Tahoma"/>
                <a:cs typeface="Tahoma"/>
              </a:rPr>
              <a:t>(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0" b="0" i="1">
                <a:latin typeface="Bookman Old Style"/>
                <a:cs typeface="Bookman Old Style"/>
              </a:rPr>
              <a:t>a</a:t>
            </a:r>
            <a:r>
              <a:rPr dirty="0" baseline="-11904" sz="1050" spc="-30">
                <a:latin typeface="Times New Roman"/>
                <a:cs typeface="Times New Roman"/>
              </a:rPr>
              <a:t>1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-11904" sz="1050" spc="-37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10" b="0" i="1">
                <a:latin typeface="Bookman Old Style"/>
                <a:cs typeface="Bookman Old Style"/>
              </a:rPr>
              <a:t>a</a:t>
            </a:r>
            <a:r>
              <a:rPr dirty="0" baseline="-11904" sz="1050" spc="-15">
                <a:latin typeface="Times New Roman"/>
                <a:cs typeface="Times New Roman"/>
              </a:rPr>
              <a:t>3</a:t>
            </a:r>
            <a:r>
              <a:rPr dirty="0" sz="1000" spc="-10">
                <a:latin typeface="Tahoma"/>
                <a:cs typeface="Tahoma"/>
              </a:rPr>
              <a:t>)</a:t>
            </a:r>
            <a:r>
              <a:rPr dirty="0" sz="1000" spc="-10" b="0" i="1">
                <a:latin typeface="Bookman Old Style"/>
                <a:cs typeface="Bookman Old Style"/>
              </a:rPr>
              <a:t>,   </a:t>
            </a:r>
            <a:r>
              <a:rPr dirty="0" sz="1000" spc="75" b="0" i="1">
                <a:latin typeface="Bookman Old Style"/>
                <a:cs typeface="Bookman Old Style"/>
              </a:rPr>
              <a:t>I</a:t>
            </a:r>
            <a:r>
              <a:rPr dirty="0" baseline="-11904" sz="1050" spc="112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0">
                <a:latin typeface="Tahoma"/>
                <a:cs typeface="Tahoma"/>
              </a:rPr>
              <a:t>(</a:t>
            </a:r>
            <a:r>
              <a:rPr dirty="0" sz="1000" spc="-20" b="0" i="1">
                <a:latin typeface="Bookman Old Style"/>
                <a:cs typeface="Bookman Old Style"/>
              </a:rPr>
              <a:t>a</a:t>
            </a:r>
            <a:r>
              <a:rPr dirty="0" baseline="-11904" sz="1050" spc="-30">
                <a:latin typeface="Times New Roman"/>
                <a:cs typeface="Times New Roman"/>
              </a:rPr>
              <a:t>1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-11904" sz="1050" spc="-37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5">
                <a:latin typeface="Tahoma"/>
                <a:cs typeface="Tahoma"/>
              </a:rPr>
              <a:t> </a:t>
            </a:r>
            <a:r>
              <a:rPr dirty="0" sz="1000" spc="-5" b="0" i="1">
                <a:latin typeface="Bookman Old Style"/>
                <a:cs typeface="Bookman Old Style"/>
              </a:rPr>
              <a:t>a</a:t>
            </a:r>
            <a:r>
              <a:rPr dirty="0" baseline="-11904" sz="1050" spc="-7">
                <a:latin typeface="Times New Roman"/>
                <a:cs typeface="Times New Roman"/>
              </a:rPr>
              <a:t>3</a:t>
            </a:r>
            <a:r>
              <a:rPr dirty="0" sz="1000" spc="-5">
                <a:latin typeface="Tahoma"/>
                <a:cs typeface="Tahoma"/>
              </a:rPr>
              <a:t>)</a:t>
            </a:r>
            <a:r>
              <a:rPr dirty="0" sz="1000" spc="-5" b="0" i="1">
                <a:latin typeface="Bookman Old Style"/>
                <a:cs typeface="Bookman Old Style"/>
              </a:rPr>
              <a:t>,</a:t>
            </a:r>
            <a:endParaRPr sz="1000">
              <a:latin typeface="Bookman Old Style"/>
              <a:cs typeface="Bookman Old Style"/>
            </a:endParaRPr>
          </a:p>
          <a:p>
            <a:pPr marL="198120" indent="-185420">
              <a:lnSpc>
                <a:spcPct val="100000"/>
              </a:lnSpc>
              <a:spcBef>
                <a:spcPts val="610"/>
              </a:spcBef>
              <a:buFont typeface="Times New Roman"/>
              <a:buAutoNum type="arabicPeriod" startAt="9"/>
              <a:tabLst>
                <a:tab pos="198755" algn="l"/>
              </a:tabLst>
            </a:pPr>
            <a:r>
              <a:rPr dirty="0" sz="1000" spc="-5">
                <a:latin typeface="Times New Roman"/>
                <a:cs typeface="Times New Roman"/>
              </a:rPr>
              <a:t>The orthocentre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60">
                <a:latin typeface="Lucida Sans Unicode"/>
                <a:cs typeface="Lucida Sans Unicode"/>
              </a:rPr>
              <a:t>△</a:t>
            </a:r>
            <a:r>
              <a:rPr dirty="0" sz="1000" spc="60" b="0" i="1">
                <a:latin typeface="Bookman Old Style"/>
                <a:cs typeface="Bookman Old Style"/>
              </a:rPr>
              <a:t>A</a:t>
            </a:r>
            <a:r>
              <a:rPr dirty="0" baseline="-11904" sz="1050" spc="89">
                <a:latin typeface="Times New Roman"/>
                <a:cs typeface="Times New Roman"/>
              </a:rPr>
              <a:t>1</a:t>
            </a:r>
            <a:r>
              <a:rPr dirty="0" sz="1000" spc="60" b="0" i="1">
                <a:latin typeface="Bookman Old Style"/>
                <a:cs typeface="Bookman Old Style"/>
              </a:rPr>
              <a:t>A</a:t>
            </a:r>
            <a:r>
              <a:rPr dirty="0" baseline="-11904" sz="1050" spc="89">
                <a:latin typeface="Times New Roman"/>
                <a:cs typeface="Times New Roman"/>
              </a:rPr>
              <a:t>2</a:t>
            </a:r>
            <a:r>
              <a:rPr dirty="0" sz="1000" spc="60" b="0" i="1">
                <a:latin typeface="Bookman Old Style"/>
                <a:cs typeface="Bookman Old Style"/>
              </a:rPr>
              <a:t>A</a:t>
            </a:r>
            <a:r>
              <a:rPr dirty="0" baseline="-11904" sz="1050" spc="89">
                <a:latin typeface="Times New Roman"/>
                <a:cs typeface="Times New Roman"/>
              </a:rPr>
              <a:t>3 </a:t>
            </a:r>
            <a:r>
              <a:rPr dirty="0" sz="1000" spc="-5">
                <a:latin typeface="Times New Roman"/>
                <a:cs typeface="Times New Roman"/>
              </a:rPr>
              <a:t>is the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point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26629" y="1956813"/>
            <a:ext cx="998219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72440" algn="l"/>
                <a:tab pos="934085" algn="l"/>
              </a:tabLst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94169" y="1900422"/>
            <a:ext cx="190373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b="0" i="1">
                <a:latin typeface="Bookman Old Style"/>
                <a:cs typeface="Bookman Old Style"/>
              </a:rPr>
              <a:t>H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>
                <a:latin typeface="Tahoma"/>
                <a:cs typeface="Tahoma"/>
              </a:rPr>
              <a:t>(tan </a:t>
            </a:r>
            <a:r>
              <a:rPr dirty="0" sz="1000" spc="45" b="0" i="1">
                <a:latin typeface="Bookman Old Style"/>
                <a:cs typeface="Bookman Old Style"/>
              </a:rPr>
              <a:t>A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5">
                <a:latin typeface="Tahoma"/>
                <a:cs typeface="Tahoma"/>
              </a:rPr>
              <a:t>tan </a:t>
            </a:r>
            <a:r>
              <a:rPr dirty="0" sz="1000" spc="45" b="0" i="1">
                <a:latin typeface="Bookman Old Style"/>
                <a:cs typeface="Bookman Old Style"/>
              </a:rPr>
              <a:t>A</a:t>
            </a:r>
            <a:r>
              <a:rPr dirty="0" sz="1000" spc="-40" b="0" i="1">
                <a:latin typeface="Bookman Old Style"/>
                <a:cs typeface="Bookman Old Style"/>
              </a:rPr>
              <a:t>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5">
                <a:latin typeface="Tahoma"/>
                <a:cs typeface="Tahoma"/>
              </a:rPr>
              <a:t>tan </a:t>
            </a:r>
            <a:r>
              <a:rPr dirty="0" sz="1000" spc="45" b="0" i="1">
                <a:latin typeface="Bookman Old Style"/>
                <a:cs typeface="Bookman Old Style"/>
              </a:rPr>
              <a:t>A 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>
                <a:latin typeface="Tahoma"/>
                <a:cs typeface="Tahoma"/>
              </a:rPr>
              <a:t>(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45115" y="1815079"/>
            <a:ext cx="8890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99535" y="1992528"/>
            <a:ext cx="778763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753105" y="1982721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16045" y="1900425"/>
            <a:ext cx="6096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8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10762" y="1815082"/>
            <a:ext cx="8890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515459" y="1992528"/>
            <a:ext cx="681227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031999" y="1982721"/>
            <a:ext cx="61404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9560" algn="l"/>
                <a:tab pos="550545" algn="l"/>
              </a:tabLst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47335" y="1982721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232904" y="1900425"/>
            <a:ext cx="6096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8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26098" y="1815082"/>
            <a:ext cx="8890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330799" y="1992528"/>
            <a:ext cx="681227" cy="6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5126224" y="1982721"/>
            <a:ext cx="33528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1145" algn="l"/>
              </a:tabLst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664198" y="1982721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53105" y="2058921"/>
            <a:ext cx="1986914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1465" algn="l"/>
                <a:tab pos="568325" algn="l"/>
                <a:tab pos="829310" algn="l"/>
                <a:tab pos="1106805" algn="l"/>
                <a:tab pos="1385570" algn="l"/>
                <a:tab pos="1644650" algn="l"/>
                <a:tab pos="1923414" algn="l"/>
              </a:tabLst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3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1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3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1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586988" y="1987295"/>
            <a:ext cx="237998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28369" algn="l"/>
                <a:tab pos="1743710" algn="l"/>
              </a:tabLst>
            </a:pPr>
            <a:r>
              <a:rPr dirty="0" sz="1000" spc="-55">
                <a:latin typeface="Lucida Sans Unicode"/>
                <a:cs typeface="Lucida Sans Unicode"/>
              </a:rPr>
              <a:t>−</a:t>
            </a:r>
            <a:r>
              <a:rPr dirty="0" sz="1000" spc="-55" b="0" i="1">
                <a:latin typeface="Bookman Old Style"/>
                <a:cs typeface="Bookman Old Style"/>
              </a:rPr>
              <a:t>a 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95" b="0" i="1">
                <a:latin typeface="Bookman Old Style"/>
                <a:cs typeface="Bookman Old Style"/>
              </a:rPr>
              <a:t>a </a:t>
            </a:r>
            <a:r>
              <a:rPr dirty="0" sz="1000" spc="-5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95" b="0" i="1">
                <a:latin typeface="Bookman Old Style"/>
                <a:cs typeface="Bookman Old Style"/>
              </a:rPr>
              <a:t>a	a 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95" b="0" i="1">
                <a:latin typeface="Bookman Old Style"/>
                <a:cs typeface="Bookman Old Style"/>
              </a:rPr>
              <a:t>a  </a:t>
            </a:r>
            <a:r>
              <a:rPr dirty="0" sz="1000" spc="-6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95" b="0" i="1">
                <a:latin typeface="Bookman Old Style"/>
                <a:cs typeface="Bookman Old Style"/>
              </a:rPr>
              <a:t>a	a 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95" b="0" i="1">
                <a:latin typeface="Bookman Old Style"/>
                <a:cs typeface="Bookman Old Style"/>
              </a:rPr>
              <a:t>a  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229">
                <a:latin typeface="Lucida Sans Unicode"/>
                <a:cs typeface="Lucida Sans Unicode"/>
              </a:rPr>
              <a:t> </a:t>
            </a:r>
            <a:r>
              <a:rPr dirty="0" sz="1000" spc="-95" b="0" i="1">
                <a:latin typeface="Bookman Old Style"/>
                <a:cs typeface="Bookman Old Style"/>
              </a:rPr>
              <a:t>a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41564" y="1982721"/>
            <a:ext cx="76200" cy="200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2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720"/>
              </a:lnSpc>
            </a:pP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013194" y="1900425"/>
            <a:ext cx="10922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ahoma"/>
                <a:cs typeface="Tahoma"/>
              </a:rPr>
              <a:t>)</a:t>
            </a:r>
            <a:r>
              <a:rPr dirty="0" sz="1000" spc="-2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46121" y="2285999"/>
            <a:ext cx="262445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b="1">
                <a:latin typeface="Times New Roman"/>
                <a:cs typeface="Times New Roman"/>
              </a:rPr>
              <a:t>10.   </a:t>
            </a:r>
            <a:r>
              <a:rPr dirty="0" sz="1000" spc="-5">
                <a:latin typeface="Times New Roman"/>
                <a:cs typeface="Times New Roman"/>
              </a:rPr>
              <a:t>The Gergonne </a:t>
            </a:r>
            <a:r>
              <a:rPr dirty="0" sz="1000">
                <a:latin typeface="Times New Roman"/>
                <a:cs typeface="Times New Roman"/>
              </a:rPr>
              <a:t>point of </a:t>
            </a:r>
            <a:r>
              <a:rPr dirty="0" sz="1000" spc="65">
                <a:latin typeface="Lucida Sans Unicode"/>
                <a:cs typeface="Lucida Sans Unicode"/>
              </a:rPr>
              <a:t>△</a:t>
            </a:r>
            <a:r>
              <a:rPr dirty="0" sz="1000" spc="65" b="0" i="1">
                <a:latin typeface="Bookman Old Style"/>
                <a:cs typeface="Bookman Old Style"/>
              </a:rPr>
              <a:t>A</a:t>
            </a:r>
            <a:r>
              <a:rPr dirty="0" baseline="-11904" sz="1050" spc="97">
                <a:latin typeface="Times New Roman"/>
                <a:cs typeface="Times New Roman"/>
              </a:rPr>
              <a:t>1</a:t>
            </a:r>
            <a:r>
              <a:rPr dirty="0" sz="1000" spc="65" b="0" i="1">
                <a:latin typeface="Bookman Old Style"/>
                <a:cs typeface="Bookman Old Style"/>
              </a:rPr>
              <a:t>A</a:t>
            </a:r>
            <a:r>
              <a:rPr dirty="0" baseline="-11904" sz="1050" spc="97">
                <a:latin typeface="Times New Roman"/>
                <a:cs typeface="Times New Roman"/>
              </a:rPr>
              <a:t>2</a:t>
            </a:r>
            <a:r>
              <a:rPr dirty="0" sz="1000" spc="65" b="0" i="1">
                <a:latin typeface="Bookman Old Style"/>
                <a:cs typeface="Bookman Old Style"/>
              </a:rPr>
              <a:t>A</a:t>
            </a:r>
            <a:r>
              <a:rPr dirty="0" baseline="-11904" sz="1050" spc="97">
                <a:latin typeface="Times New Roman"/>
                <a:cs typeface="Times New Roman"/>
              </a:rPr>
              <a:t>3 </a:t>
            </a:r>
            <a:r>
              <a:rPr dirty="0" sz="1000" spc="-5">
                <a:latin typeface="Times New Roman"/>
                <a:cs typeface="Times New Roman"/>
              </a:rPr>
              <a:t>is the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point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172458" y="2609084"/>
            <a:ext cx="7493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249015" y="2701188"/>
            <a:ext cx="338327" cy="6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722979" y="2701188"/>
            <a:ext cx="338327" cy="60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625088" y="2609084"/>
            <a:ext cx="53340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84505" algn="l"/>
              </a:tabLst>
            </a:pP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80">
                <a:latin typeface="Tahoma"/>
                <a:cs typeface="Tahoma"/>
              </a:rPr>
              <a:t>	</a:t>
            </a:r>
            <a:r>
              <a:rPr dirty="0" sz="1000" spc="-8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373624" y="2523742"/>
            <a:ext cx="103568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86409" algn="l"/>
                <a:tab pos="958850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195419" y="2701188"/>
            <a:ext cx="338327" cy="60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4536438" y="2609084"/>
            <a:ext cx="10922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ahoma"/>
                <a:cs typeface="Tahoma"/>
              </a:rPr>
              <a:t>)</a:t>
            </a:r>
            <a:r>
              <a:rPr dirty="0" sz="1000" spc="-2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967984" y="39039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518404" y="34757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431538" y="37393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503164" y="3897900"/>
            <a:ext cx="95250" cy="135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7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56515">
              <a:lnSpc>
                <a:spcPts val="47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370579" y="37104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390393" y="3704344"/>
            <a:ext cx="895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135">
                <a:latin typeface="Verdana"/>
                <a:cs typeface="Verdana"/>
              </a:rPr>
              <a:t> 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522979" y="3446798"/>
            <a:ext cx="9715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591559" y="3329451"/>
            <a:ext cx="2965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781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571745" y="3362977"/>
            <a:ext cx="391160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09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41275">
              <a:lnSpc>
                <a:spcPts val="409"/>
              </a:lnSpc>
            </a:pP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.. </a:t>
            </a:r>
            <a:r>
              <a:rPr dirty="0" baseline="5555" sz="750" spc="-60">
                <a:latin typeface="Verdana"/>
                <a:cs typeface="Verdana"/>
              </a:rPr>
              <a:t>... </a:t>
            </a:r>
            <a:r>
              <a:rPr dirty="0" sz="500" spc="10">
                <a:latin typeface="Verdana"/>
                <a:cs typeface="Verdana"/>
              </a:rPr>
              <a:t>.</a:t>
            </a:r>
            <a:r>
              <a:rPr dirty="0" baseline="-5555" sz="750" spc="15">
                <a:latin typeface="Verdana"/>
                <a:cs typeface="Verdana"/>
              </a:rPr>
              <a:t>.</a:t>
            </a:r>
            <a:r>
              <a:rPr dirty="0" baseline="-11111" sz="750" spc="15">
                <a:latin typeface="Verdana"/>
                <a:cs typeface="Verdana"/>
              </a:rPr>
              <a:t>.</a:t>
            </a:r>
            <a:r>
              <a:rPr dirty="0" baseline="-11111" sz="750" spc="-1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846064" y="3408677"/>
            <a:ext cx="15049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5555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r>
              <a:rPr dirty="0" baseline="-11111" sz="750" spc="-15">
                <a:latin typeface="Verdana"/>
                <a:cs typeface="Verdana"/>
              </a:rPr>
              <a:t> </a:t>
            </a:r>
            <a:r>
              <a:rPr dirty="0" baseline="-44444" sz="750" spc="22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974082" y="34925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019801" y="3597674"/>
            <a:ext cx="939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172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033518" y="3632723"/>
            <a:ext cx="1092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3333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042661" y="3663203"/>
            <a:ext cx="1257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112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 </a:t>
            </a:r>
            <a:r>
              <a:rPr dirty="0" baseline="5555" sz="750" spc="-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047235" y="3701283"/>
            <a:ext cx="1504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3333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      </a:t>
            </a:r>
            <a:r>
              <a:rPr dirty="0" baseline="5555" sz="750" spc="-89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176776" y="37333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205733" y="37683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234685" y="38034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266693" y="38415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992372" y="3873517"/>
            <a:ext cx="3511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242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320033" y="39039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236467" y="2695956"/>
            <a:ext cx="1304290" cy="511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86409" algn="l"/>
                <a:tab pos="958850" algn="l"/>
              </a:tabLst>
            </a:pPr>
            <a:r>
              <a:rPr dirty="0" sz="1000" spc="-75" b="0" i="1">
                <a:latin typeface="Bookman Old Style"/>
                <a:cs typeface="Bookman Old Style"/>
              </a:rPr>
              <a:t>s</a:t>
            </a:r>
            <a:r>
              <a:rPr dirty="0" sz="1000" spc="-85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-11904" sz="1050" spc="-37">
                <a:latin typeface="Times New Roman"/>
                <a:cs typeface="Times New Roman"/>
              </a:rPr>
              <a:t>1	</a:t>
            </a:r>
            <a:r>
              <a:rPr dirty="0" sz="1000" spc="-75" b="0" i="1">
                <a:latin typeface="Bookman Old Style"/>
                <a:cs typeface="Bookman Old Style"/>
              </a:rPr>
              <a:t>s</a:t>
            </a:r>
            <a:r>
              <a:rPr dirty="0" sz="1000" spc="-85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-11904" sz="1050" spc="-37">
                <a:latin typeface="Times New Roman"/>
                <a:cs typeface="Times New Roman"/>
              </a:rPr>
              <a:t>2	</a:t>
            </a:r>
            <a:r>
              <a:rPr dirty="0" sz="1000" spc="-75" b="0" i="1">
                <a:latin typeface="Bookman Old Style"/>
                <a:cs typeface="Bookman Old Style"/>
              </a:rPr>
              <a:t>s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85">
                <a:latin typeface="Lucida Sans Unicode"/>
                <a:cs typeface="Lucida Sans Unicode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-11904" sz="1050" spc="-37">
                <a:latin typeface="Times New Roman"/>
                <a:cs typeface="Times New Roman"/>
              </a:rPr>
              <a:t>3</a:t>
            </a:r>
            <a:endParaRPr baseline="-11904"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00">
              <a:latin typeface="Times New Roman"/>
              <a:cs typeface="Times New Roman"/>
            </a:endParaRPr>
          </a:p>
          <a:p>
            <a:pPr marL="415925">
              <a:lnSpc>
                <a:spcPct val="100000"/>
              </a:lnSpc>
            </a:pPr>
            <a:r>
              <a:rPr dirty="0" baseline="7936" sz="1050" spc="142" i="1">
                <a:latin typeface="Times New Roman"/>
                <a:cs typeface="Times New Roman"/>
              </a:rPr>
              <a:t>A</a:t>
            </a:r>
            <a:r>
              <a:rPr dirty="0" sz="500" spc="95">
                <a:latin typeface="Verdana"/>
                <a:cs typeface="Verdana"/>
              </a:rPr>
              <a:t>1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294379" y="3322338"/>
            <a:ext cx="252729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00" i="1">
                <a:latin typeface="Times New Roman"/>
                <a:cs typeface="Times New Roman"/>
              </a:rPr>
              <a:t>s</a:t>
            </a:r>
            <a:r>
              <a:rPr dirty="0" sz="700" spc="-50" i="1">
                <a:latin typeface="Times New Roman"/>
                <a:cs typeface="Times New Roman"/>
              </a:rPr>
              <a:t> </a:t>
            </a:r>
            <a:r>
              <a:rPr dirty="0" sz="700" spc="65">
                <a:latin typeface="Lucida Sans Unicode"/>
                <a:cs typeface="Lucida Sans Unicode"/>
              </a:rPr>
              <a:t>−</a:t>
            </a:r>
            <a:r>
              <a:rPr dirty="0" sz="700" spc="-90">
                <a:latin typeface="Lucida Sans Unicode"/>
                <a:cs typeface="Lucida Sans Unicode"/>
              </a:rPr>
              <a:t> </a:t>
            </a:r>
            <a:r>
              <a:rPr dirty="0" sz="700" spc="80" i="1">
                <a:latin typeface="Times New Roman"/>
                <a:cs typeface="Times New Roman"/>
              </a:rPr>
              <a:t>a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045712" y="3710937"/>
            <a:ext cx="432434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0500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3968" sz="1050" spc="150" i="1">
                <a:latin typeface="Times New Roman"/>
                <a:cs typeface="Times New Roman"/>
              </a:rPr>
              <a:t>s</a:t>
            </a:r>
            <a:r>
              <a:rPr dirty="0" baseline="3968" sz="1050" spc="-60" i="1">
                <a:latin typeface="Times New Roman"/>
                <a:cs typeface="Times New Roman"/>
              </a:rPr>
              <a:t> </a:t>
            </a:r>
            <a:r>
              <a:rPr dirty="0" baseline="3968" sz="1050" spc="97">
                <a:latin typeface="Lucida Sans Unicode"/>
                <a:cs typeface="Lucida Sans Unicode"/>
              </a:rPr>
              <a:t>−</a:t>
            </a:r>
            <a:r>
              <a:rPr dirty="0" baseline="3968" sz="1050" spc="-135">
                <a:latin typeface="Lucida Sans Unicode"/>
                <a:cs typeface="Lucida Sans Unicode"/>
              </a:rPr>
              <a:t> </a:t>
            </a:r>
            <a:r>
              <a:rPr dirty="0" baseline="3968" sz="1050" spc="120" i="1">
                <a:latin typeface="Times New Roman"/>
                <a:cs typeface="Times New Roman"/>
              </a:rPr>
              <a:t>a</a:t>
            </a:r>
            <a:endParaRPr baseline="3968" sz="105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452619" y="3743978"/>
            <a:ext cx="685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0">
                <a:latin typeface="Verdana"/>
                <a:cs typeface="Verdana"/>
              </a:rPr>
              <a:t>3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903979" y="3322338"/>
            <a:ext cx="254000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00" i="1">
                <a:latin typeface="Times New Roman"/>
                <a:cs typeface="Times New Roman"/>
              </a:rPr>
              <a:t>s</a:t>
            </a:r>
            <a:r>
              <a:rPr dirty="0" sz="700" spc="-40" i="1">
                <a:latin typeface="Times New Roman"/>
                <a:cs typeface="Times New Roman"/>
              </a:rPr>
              <a:t> </a:t>
            </a:r>
            <a:r>
              <a:rPr dirty="0" sz="700" spc="65">
                <a:latin typeface="Lucida Sans Unicode"/>
                <a:cs typeface="Lucida Sans Unicode"/>
              </a:rPr>
              <a:t>−</a:t>
            </a:r>
            <a:r>
              <a:rPr dirty="0" sz="700" spc="-90">
                <a:latin typeface="Lucida Sans Unicode"/>
                <a:cs typeface="Lucida Sans Unicode"/>
              </a:rPr>
              <a:t> </a:t>
            </a:r>
            <a:r>
              <a:rPr dirty="0" sz="700" spc="80" i="1">
                <a:latin typeface="Times New Roman"/>
                <a:cs typeface="Times New Roman"/>
              </a:rPr>
              <a:t>a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692143" y="3193815"/>
            <a:ext cx="831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670805" y="3228864"/>
            <a:ext cx="1333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3333" sz="750" spc="15">
                <a:latin typeface="Verdana"/>
                <a:cs typeface="Verdana"/>
              </a:rPr>
              <a:t>.</a:t>
            </a:r>
            <a:r>
              <a:rPr dirty="0" baseline="5555" sz="750" spc="15">
                <a:latin typeface="Verdana"/>
                <a:cs typeface="Verdana"/>
              </a:rPr>
              <a:t>.</a:t>
            </a:r>
            <a:r>
              <a:rPr dirty="0" baseline="5555" sz="750" spc="-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650996" y="3263917"/>
            <a:ext cx="1822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3333" sz="750" spc="22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4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609845" y="3260871"/>
            <a:ext cx="252095" cy="1593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2384">
              <a:lnSpc>
                <a:spcPts val="45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6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  <a:p>
            <a:pPr marL="12700">
              <a:lnSpc>
                <a:spcPts val="45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-27777" sz="750" spc="22">
                <a:latin typeface="Verdana"/>
                <a:cs typeface="Verdana"/>
              </a:rPr>
              <a:t>.  </a:t>
            </a:r>
            <a:r>
              <a:rPr dirty="0" baseline="-27777" sz="750" spc="22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521456" y="3364500"/>
            <a:ext cx="6800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3675" algn="l"/>
                <a:tab pos="358140" algn="l"/>
                <a:tab pos="623570" algn="l"/>
              </a:tabLst>
            </a:pPr>
            <a:r>
              <a:rPr dirty="0" baseline="5555" sz="750" spc="30">
                <a:latin typeface="Verdana"/>
                <a:cs typeface="Verdana"/>
              </a:rPr>
              <a:t>1</a:t>
            </a:r>
            <a:r>
              <a:rPr dirty="0" baseline="5555" sz="750" spc="3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30">
                <a:latin typeface="Verdana"/>
                <a:cs typeface="Verdana"/>
              </a:rPr>
              <a:t>1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550413" y="3433056"/>
            <a:ext cx="2063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3333" sz="750" spc="-15">
                <a:latin typeface="Verdana"/>
                <a:cs typeface="Verdana"/>
              </a:rPr>
              <a:t>.</a:t>
            </a:r>
            <a:r>
              <a:rPr dirty="0" baseline="5555" sz="750" spc="-15">
                <a:latin typeface="Verdana"/>
                <a:cs typeface="Verdana"/>
              </a:rPr>
              <a:t>.</a:t>
            </a:r>
            <a:r>
              <a:rPr dirty="0" baseline="11111" sz="750" spc="-15">
                <a:latin typeface="Verdana"/>
                <a:cs typeface="Verdana"/>
              </a:rPr>
              <a:t>.  </a:t>
            </a:r>
            <a:r>
              <a:rPr dirty="0" baseline="11111" sz="750" spc="14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707383" y="3469643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27777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487925" y="3507757"/>
            <a:ext cx="2736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495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711957" y="35397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725674" y="37820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731766" y="38887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733294" y="39237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244085" y="3942073"/>
            <a:ext cx="1060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271518" y="3882660"/>
            <a:ext cx="12890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289805" y="3853674"/>
            <a:ext cx="491490" cy="144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5275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  </a:t>
            </a:r>
            <a:r>
              <a:rPr dirty="0" sz="500" spc="-3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44444" sz="750" spc="22">
                <a:latin typeface="Verdana"/>
                <a:cs typeface="Verdana"/>
              </a:rPr>
              <a:t>.</a:t>
            </a:r>
            <a:r>
              <a:rPr dirty="0" baseline="-44444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309619" y="3817131"/>
            <a:ext cx="211454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85">
                <a:latin typeface="Verdana"/>
                <a:cs typeface="Verdana"/>
              </a:rPr>
              <a:t> </a:t>
            </a:r>
            <a:r>
              <a:rPr dirty="0" sz="500" spc="-1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5095">
              <a:lnSpc>
                <a:spcPts val="400"/>
              </a:lnSpc>
            </a:pPr>
            <a:r>
              <a:rPr dirty="0" baseline="-16666" sz="750" spc="7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448301" y="3807983"/>
            <a:ext cx="11048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056637" y="3756678"/>
            <a:ext cx="55689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500"/>
              </a:lnSpc>
            </a:pPr>
            <a:r>
              <a:rPr dirty="0" baseline="7936" sz="1050" spc="150" i="1">
                <a:latin typeface="Times New Roman"/>
                <a:cs typeface="Times New Roman"/>
              </a:rPr>
              <a:t>s </a:t>
            </a:r>
            <a:r>
              <a:rPr dirty="0" baseline="7936" sz="1050" spc="97">
                <a:latin typeface="Lucida Sans Unicode"/>
                <a:cs typeface="Lucida Sans Unicode"/>
              </a:rPr>
              <a:t>− </a:t>
            </a:r>
            <a:r>
              <a:rPr dirty="0" baseline="7936" sz="1050" spc="75" i="1">
                <a:latin typeface="Times New Roman"/>
                <a:cs typeface="Times New Roman"/>
              </a:rPr>
              <a:t>a</a:t>
            </a:r>
            <a:r>
              <a:rPr dirty="0" sz="500" spc="50">
                <a:latin typeface="Verdana"/>
                <a:cs typeface="Verdana"/>
              </a:rPr>
              <a:t>2 </a:t>
            </a:r>
            <a:r>
              <a:rPr dirty="0" baseline="33333" sz="750" spc="22">
                <a:latin typeface="Verdana"/>
                <a:cs typeface="Verdana"/>
              </a:rPr>
              <a:t>. 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27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algn="ctr" marL="39370">
              <a:lnSpc>
                <a:spcPts val="2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713480" y="3574795"/>
            <a:ext cx="2171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843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929886" y="3499121"/>
            <a:ext cx="265430" cy="16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57785">
              <a:lnSpc>
                <a:spcPts val="570"/>
              </a:lnSpc>
            </a:pPr>
            <a:r>
              <a:rPr dirty="0" sz="700" spc="175" i="1">
                <a:latin typeface="Times New Roman"/>
                <a:cs typeface="Times New Roman"/>
              </a:rPr>
              <a:t>M</a:t>
            </a:r>
            <a:endParaRPr sz="700">
              <a:latin typeface="Times New Roman"/>
              <a:cs typeface="Times New Roman"/>
            </a:endParaRPr>
          </a:p>
          <a:p>
            <a:pPr algn="ctr">
              <a:lnSpc>
                <a:spcPts val="330"/>
              </a:lnSpc>
            </a:pPr>
            <a:r>
              <a:rPr dirty="0" sz="500" spc="15">
                <a:latin typeface="Verdana"/>
                <a:cs typeface="Verdana"/>
              </a:rPr>
              <a:t>.  .</a:t>
            </a: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-27777" sz="750" spc="150">
                <a:latin typeface="Verdana"/>
                <a:cs typeface="Verdana"/>
              </a:rPr>
              <a:t> </a:t>
            </a:r>
            <a:r>
              <a:rPr dirty="0" sz="500" spc="20">
                <a:latin typeface="Verdana"/>
                <a:cs typeface="Verdana"/>
              </a:rPr>
              <a:t>2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221225" y="4004580"/>
            <a:ext cx="12249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00"/>
              </a:lnSpc>
            </a:pPr>
            <a:r>
              <a:rPr dirty="0" baseline="33333" sz="750" spc="-157">
                <a:latin typeface="Verdana"/>
                <a:cs typeface="Verdana"/>
              </a:rPr>
              <a:t>.</a:t>
            </a:r>
            <a:r>
              <a:rPr dirty="0" baseline="11111" sz="750" spc="-157">
                <a:latin typeface="Verdana"/>
                <a:cs typeface="Verdana"/>
              </a:rPr>
              <a:t>.</a:t>
            </a:r>
            <a:r>
              <a:rPr dirty="0" baseline="38888" sz="750" spc="-157">
                <a:latin typeface="Verdana"/>
                <a:cs typeface="Verdana"/>
              </a:rPr>
              <a:t>.  </a:t>
            </a:r>
            <a:r>
              <a:rPr dirty="0" baseline="38888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.......................   </a:t>
            </a:r>
            <a:r>
              <a:rPr dirty="0" sz="500" spc="30">
                <a:latin typeface="Verdana"/>
                <a:cs typeface="Verdana"/>
              </a:rPr>
              <a:t>.</a:t>
            </a:r>
            <a:r>
              <a:rPr dirty="0" baseline="5555" sz="750" spc="44">
                <a:latin typeface="Verdana"/>
                <a:cs typeface="Verdana"/>
              </a:rPr>
              <a:t>. </a:t>
            </a:r>
            <a:r>
              <a:rPr dirty="0" sz="500" spc="-45">
                <a:latin typeface="Verdana"/>
                <a:cs typeface="Verdana"/>
              </a:rPr>
              <a:t>........ </a:t>
            </a:r>
            <a:r>
              <a:rPr dirty="0" sz="500" spc="-85">
                <a:latin typeface="Verdana"/>
                <a:cs typeface="Verdana"/>
              </a:rPr>
              <a:t>...........................</a:t>
            </a:r>
            <a:r>
              <a:rPr dirty="0" baseline="27777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22222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22222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16666" sz="750" spc="-127">
                <a:latin typeface="Verdana"/>
                <a:cs typeface="Verdana"/>
              </a:rPr>
              <a:t>.</a:t>
            </a:r>
            <a:r>
              <a:rPr dirty="0" baseline="16666" sz="750" spc="-17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42545">
              <a:lnSpc>
                <a:spcPts val="300"/>
              </a:lnSpc>
            </a:pPr>
            <a:r>
              <a:rPr dirty="0" sz="500" spc="-40">
                <a:latin typeface="Verdana"/>
                <a:cs typeface="Verdana"/>
              </a:rPr>
              <a:t>...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275836" y="3955790"/>
            <a:ext cx="165735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11111" sz="750" spc="7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650995" y="3942077"/>
            <a:ext cx="749300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6520">
              <a:lnSpc>
                <a:spcPts val="545"/>
              </a:lnSpc>
              <a:tabLst>
                <a:tab pos="288290" algn="l"/>
                <a:tab pos="568325" algn="l"/>
              </a:tabLst>
            </a:pP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16666" sz="750" spc="-127">
                <a:latin typeface="Verdana"/>
                <a:cs typeface="Verdana"/>
              </a:rPr>
              <a:t>.	</a:t>
            </a: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27777" sz="750" spc="-89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baseline="16666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  </a:t>
            </a:r>
            <a:r>
              <a:rPr dirty="0" baseline="5555" sz="750" spc="-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45"/>
              </a:lnSpc>
            </a:pP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27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152393" y="3888733"/>
            <a:ext cx="9207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013704" y="3855207"/>
            <a:ext cx="16383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-7">
                <a:latin typeface="Verdana"/>
                <a:cs typeface="Verdana"/>
              </a:rPr>
              <a:t> 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003039" y="3821676"/>
            <a:ext cx="10604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3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725674" y="3800339"/>
            <a:ext cx="36512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6535" algn="l"/>
              </a:tabLst>
            </a:pP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-16666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	</a:t>
            </a:r>
            <a:r>
              <a:rPr dirty="0" baseline="22222" sz="750" spc="-97">
                <a:latin typeface="Verdana"/>
                <a:cs typeface="Verdana"/>
              </a:rPr>
              <a:t>.</a:t>
            </a:r>
            <a:r>
              <a:rPr dirty="0" baseline="16666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5555" sz="750" spc="-97">
                <a:latin typeface="Verdana"/>
                <a:cs typeface="Verdana"/>
              </a:rPr>
              <a:t>.</a:t>
            </a:r>
            <a:r>
              <a:rPr dirty="0" baseline="-5555" sz="750" spc="-195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614420" y="3743953"/>
            <a:ext cx="361950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30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110">
                <a:latin typeface="Verdana"/>
                <a:cs typeface="Verdana"/>
              </a:rPr>
              <a:t> 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5555" sz="750" spc="-97">
                <a:latin typeface="Verdana"/>
                <a:cs typeface="Verdana"/>
              </a:rPr>
              <a:t>.</a:t>
            </a:r>
            <a:r>
              <a:rPr dirty="0" baseline="-11111" sz="750" spc="-97">
                <a:latin typeface="Verdana"/>
                <a:cs typeface="Verdana"/>
              </a:rPr>
              <a:t>.</a:t>
            </a:r>
            <a:r>
              <a:rPr dirty="0" baseline="-16666" sz="750" spc="-97">
                <a:latin typeface="Verdana"/>
                <a:cs typeface="Verdana"/>
              </a:rPr>
              <a:t>.</a:t>
            </a:r>
            <a:r>
              <a:rPr dirty="0" baseline="-22222" sz="750" spc="-9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704337" y="3711964"/>
            <a:ext cx="18986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sz="500" spc="65">
                <a:latin typeface="Verdana"/>
                <a:cs typeface="Verdana"/>
              </a:rPr>
              <a:t> 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692142" y="3696710"/>
            <a:ext cx="1333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3333" sz="750" spc="7">
                <a:latin typeface="Verdana"/>
                <a:cs typeface="Verdana"/>
              </a:rPr>
              <a:t>.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411725" y="3650990"/>
            <a:ext cx="41529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1460" algn="l"/>
              </a:tabLst>
            </a:pP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-16666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	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431539" y="3614413"/>
            <a:ext cx="4476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50">
                <a:latin typeface="Verdana"/>
                <a:cs typeface="Verdana"/>
              </a:rPr>
              <a:t>.</a:t>
            </a:r>
            <a:r>
              <a:rPr dirty="0" baseline="-16666" sz="750" spc="-150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.           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5555" sz="750" spc="-97">
                <a:latin typeface="Verdana"/>
                <a:cs typeface="Verdana"/>
              </a:rPr>
              <a:t>.</a:t>
            </a:r>
            <a:r>
              <a:rPr dirty="0" baseline="-11111" sz="750" spc="-97">
                <a:latin typeface="Verdana"/>
                <a:cs typeface="Verdana"/>
              </a:rPr>
              <a:t>.</a:t>
            </a:r>
            <a:r>
              <a:rPr dirty="0" baseline="-16666" sz="750" spc="-97">
                <a:latin typeface="Verdana"/>
                <a:cs typeface="Verdana"/>
              </a:rPr>
              <a:t>.   </a:t>
            </a: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3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300476" y="3555512"/>
            <a:ext cx="316230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254" i="1">
                <a:latin typeface="Times New Roman"/>
                <a:cs typeface="Times New Roman"/>
              </a:rPr>
              <a:t>M</a:t>
            </a:r>
            <a:r>
              <a:rPr dirty="0" sz="500" spc="20">
                <a:latin typeface="Verdana"/>
                <a:cs typeface="Verdana"/>
              </a:rPr>
              <a:t>3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27777" sz="750" spc="-12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246121" y="4064523"/>
            <a:ext cx="4564380" cy="1111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847214">
              <a:lnSpc>
                <a:spcPct val="100000"/>
              </a:lnSpc>
              <a:tabLst>
                <a:tab pos="2109470" algn="l"/>
                <a:tab pos="2724785" algn="l"/>
                <a:tab pos="3189605" algn="l"/>
              </a:tabLst>
            </a:pPr>
            <a:r>
              <a:rPr dirty="0" baseline="7936" sz="1050" spc="142" i="1">
                <a:latin typeface="Times New Roman"/>
                <a:cs typeface="Times New Roman"/>
              </a:rPr>
              <a:t>A</a:t>
            </a:r>
            <a:r>
              <a:rPr dirty="0" sz="500" spc="95">
                <a:latin typeface="Verdana"/>
                <a:cs typeface="Verdana"/>
              </a:rPr>
              <a:t>2	</a:t>
            </a:r>
            <a:r>
              <a:rPr dirty="0" baseline="7936" sz="1050" spc="150" i="1">
                <a:latin typeface="Times New Roman"/>
                <a:cs typeface="Times New Roman"/>
              </a:rPr>
              <a:t>s </a:t>
            </a:r>
            <a:r>
              <a:rPr dirty="0" baseline="7936" sz="1050" spc="97">
                <a:latin typeface="Lucida Sans Unicode"/>
                <a:cs typeface="Lucida Sans Unicode"/>
              </a:rPr>
              <a:t>−</a:t>
            </a:r>
            <a:r>
              <a:rPr dirty="0" baseline="7936" sz="1050" spc="-195">
                <a:latin typeface="Lucida Sans Unicode"/>
                <a:cs typeface="Lucida Sans Unicode"/>
              </a:rPr>
              <a:t> </a:t>
            </a:r>
            <a:r>
              <a:rPr dirty="0" baseline="7936" sz="1050" spc="75" i="1">
                <a:latin typeface="Times New Roman"/>
                <a:cs typeface="Times New Roman"/>
              </a:rPr>
              <a:t>a</a:t>
            </a:r>
            <a:r>
              <a:rPr dirty="0" sz="500" spc="50">
                <a:latin typeface="Verdana"/>
                <a:cs typeface="Verdana"/>
              </a:rPr>
              <a:t>2 </a:t>
            </a:r>
            <a:r>
              <a:rPr dirty="0" sz="500" spc="95">
                <a:latin typeface="Verdana"/>
                <a:cs typeface="Verdana"/>
              </a:rPr>
              <a:t> </a:t>
            </a:r>
            <a:r>
              <a:rPr dirty="0" baseline="-3968" sz="1050" spc="142" i="1">
                <a:latin typeface="Times New Roman"/>
                <a:cs typeface="Times New Roman"/>
              </a:rPr>
              <a:t>M</a:t>
            </a:r>
            <a:r>
              <a:rPr dirty="0" baseline="-16666" sz="750" spc="142">
                <a:latin typeface="Verdana"/>
                <a:cs typeface="Verdana"/>
              </a:rPr>
              <a:t>1	</a:t>
            </a:r>
            <a:r>
              <a:rPr dirty="0" baseline="7936" sz="1050" spc="150" i="1">
                <a:latin typeface="Times New Roman"/>
                <a:cs typeface="Times New Roman"/>
              </a:rPr>
              <a:t>s</a:t>
            </a:r>
            <a:r>
              <a:rPr dirty="0" baseline="7936" sz="1050" i="1">
                <a:latin typeface="Times New Roman"/>
                <a:cs typeface="Times New Roman"/>
              </a:rPr>
              <a:t> </a:t>
            </a:r>
            <a:r>
              <a:rPr dirty="0" baseline="7936" sz="1050" spc="97">
                <a:latin typeface="Lucida Sans Unicode"/>
                <a:cs typeface="Lucida Sans Unicode"/>
              </a:rPr>
              <a:t>−</a:t>
            </a:r>
            <a:r>
              <a:rPr dirty="0" baseline="7936" sz="1050" spc="-60">
                <a:latin typeface="Lucida Sans Unicode"/>
                <a:cs typeface="Lucida Sans Unicode"/>
              </a:rPr>
              <a:t> </a:t>
            </a:r>
            <a:r>
              <a:rPr dirty="0" baseline="7936" sz="1050" spc="75" i="1">
                <a:latin typeface="Times New Roman"/>
                <a:cs typeface="Times New Roman"/>
              </a:rPr>
              <a:t>a</a:t>
            </a:r>
            <a:r>
              <a:rPr dirty="0" sz="500" spc="50">
                <a:latin typeface="Verdana"/>
                <a:cs typeface="Verdana"/>
              </a:rPr>
              <a:t>3	</a:t>
            </a:r>
            <a:r>
              <a:rPr dirty="0" baseline="7936" sz="1050" spc="142" i="1">
                <a:latin typeface="Times New Roman"/>
                <a:cs typeface="Times New Roman"/>
              </a:rPr>
              <a:t>A</a:t>
            </a:r>
            <a:r>
              <a:rPr dirty="0" sz="500" spc="95">
                <a:latin typeface="Verdana"/>
                <a:cs typeface="Verdana"/>
              </a:rPr>
              <a:t>3</a:t>
            </a:r>
            <a:endParaRPr sz="5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856739">
              <a:lnSpc>
                <a:spcPct val="100000"/>
              </a:lnSpc>
              <a:spcBef>
                <a:spcPts val="1065"/>
              </a:spcBef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8.5: </a:t>
            </a:r>
            <a:r>
              <a:rPr dirty="0" sz="1000" spc="-5">
                <a:latin typeface="Times New Roman"/>
                <a:cs typeface="Times New Roman"/>
              </a:rPr>
              <a:t>Gergonne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point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50">
              <a:latin typeface="Times New Roman"/>
              <a:cs typeface="Times New Roman"/>
            </a:endParaRPr>
          </a:p>
          <a:p>
            <a:pPr marL="262255" indent="-249554">
              <a:lnSpc>
                <a:spcPct val="100000"/>
              </a:lnSpc>
              <a:spcBef>
                <a:spcPts val="5"/>
              </a:spcBef>
              <a:buFont typeface="Times New Roman"/>
              <a:buAutoNum type="arabicPeriod" startAt="11"/>
              <a:tabLst>
                <a:tab pos="262890" algn="l"/>
              </a:tabLst>
            </a:pPr>
            <a:r>
              <a:rPr dirty="0" sz="1000" spc="-5">
                <a:latin typeface="Times New Roman"/>
                <a:cs typeface="Times New Roman"/>
              </a:rPr>
              <a:t>The Nagel </a:t>
            </a:r>
            <a:r>
              <a:rPr dirty="0" sz="1000">
                <a:latin typeface="Times New Roman"/>
                <a:cs typeface="Times New Roman"/>
              </a:rPr>
              <a:t>point of </a:t>
            </a:r>
            <a:r>
              <a:rPr dirty="0" sz="1000" spc="65">
                <a:latin typeface="Lucida Sans Unicode"/>
                <a:cs typeface="Lucida Sans Unicode"/>
              </a:rPr>
              <a:t>△</a:t>
            </a:r>
            <a:r>
              <a:rPr dirty="0" sz="1000" spc="65" b="0" i="1">
                <a:latin typeface="Bookman Old Style"/>
                <a:cs typeface="Bookman Old Style"/>
              </a:rPr>
              <a:t>A</a:t>
            </a:r>
            <a:r>
              <a:rPr dirty="0" baseline="-11904" sz="1050" spc="97">
                <a:latin typeface="Times New Roman"/>
                <a:cs typeface="Times New Roman"/>
              </a:rPr>
              <a:t>1</a:t>
            </a:r>
            <a:r>
              <a:rPr dirty="0" sz="1000" spc="65" b="0" i="1">
                <a:latin typeface="Bookman Old Style"/>
                <a:cs typeface="Bookman Old Style"/>
              </a:rPr>
              <a:t>A</a:t>
            </a:r>
            <a:r>
              <a:rPr dirty="0" baseline="-11904" sz="1050" spc="97">
                <a:latin typeface="Times New Roman"/>
                <a:cs typeface="Times New Roman"/>
              </a:rPr>
              <a:t>2</a:t>
            </a:r>
            <a:r>
              <a:rPr dirty="0" sz="1000" spc="65" b="0" i="1">
                <a:latin typeface="Bookman Old Style"/>
                <a:cs typeface="Bookman Old Style"/>
              </a:rPr>
              <a:t>A</a:t>
            </a:r>
            <a:r>
              <a:rPr dirty="0" baseline="-11904" sz="1050" spc="97">
                <a:latin typeface="Times New Roman"/>
                <a:cs typeface="Times New Roman"/>
              </a:rPr>
              <a:t>3 </a:t>
            </a:r>
            <a:r>
              <a:rPr dirty="0" sz="1000" spc="-5">
                <a:latin typeface="Times New Roman"/>
                <a:cs typeface="Times New Roman"/>
              </a:rPr>
              <a:t>is the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75" b="0" i="1">
                <a:latin typeface="Bookman Old Style"/>
                <a:cs typeface="Bookman Old Style"/>
              </a:rPr>
              <a:t>N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40">
                <a:latin typeface="Tahoma"/>
                <a:cs typeface="Tahoma"/>
              </a:rPr>
              <a:t>(</a:t>
            </a:r>
            <a:r>
              <a:rPr dirty="0" sz="1000" spc="-40" b="0" i="1">
                <a:latin typeface="Bookman Old Style"/>
                <a:cs typeface="Bookman Old Style"/>
              </a:rPr>
              <a:t>s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-11904" sz="1050" spc="-37">
                <a:latin typeface="Times New Roman"/>
                <a:cs typeface="Times New Roman"/>
              </a:rPr>
              <a:t>1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75" b="0" i="1">
                <a:latin typeface="Bookman Old Style"/>
                <a:cs typeface="Bookman Old Style"/>
              </a:rPr>
              <a:t>s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-11904" sz="1050" spc="-37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75" b="0" i="1">
                <a:latin typeface="Bookman Old Style"/>
                <a:cs typeface="Bookman Old Style"/>
              </a:rPr>
              <a:t>s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225">
                <a:latin typeface="Lucida Sans Unicode"/>
                <a:cs typeface="Lucida Sans Unicode"/>
              </a:rPr>
              <a:t> </a:t>
            </a:r>
            <a:r>
              <a:rPr dirty="0" sz="1000" spc="-5" b="0" i="1">
                <a:latin typeface="Bookman Old Style"/>
                <a:cs typeface="Bookman Old Style"/>
              </a:rPr>
              <a:t>a</a:t>
            </a:r>
            <a:r>
              <a:rPr dirty="0" baseline="-11904" sz="1050" spc="-7">
                <a:latin typeface="Times New Roman"/>
                <a:cs typeface="Times New Roman"/>
              </a:rPr>
              <a:t>3</a:t>
            </a:r>
            <a:r>
              <a:rPr dirty="0" sz="1000" spc="-5">
                <a:latin typeface="Tahoma"/>
                <a:cs typeface="Tahoma"/>
              </a:rPr>
              <a:t>)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262255" indent="-249554">
              <a:lnSpc>
                <a:spcPct val="100000"/>
              </a:lnSpc>
              <a:spcBef>
                <a:spcPts val="610"/>
              </a:spcBef>
              <a:buFont typeface="Times New Roman"/>
              <a:buAutoNum type="arabicPeriod" startAt="11"/>
              <a:tabLst>
                <a:tab pos="262890" algn="l"/>
              </a:tabLst>
            </a:pPr>
            <a:r>
              <a:rPr dirty="0" sz="1000" spc="-5">
                <a:latin typeface="Times New Roman"/>
                <a:cs typeface="Times New Roman"/>
              </a:rPr>
              <a:t>The equation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line passing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-5">
                <a:latin typeface="Times New Roman"/>
                <a:cs typeface="Times New Roman"/>
              </a:rPr>
              <a:t>the points </a:t>
            </a:r>
            <a:r>
              <a:rPr dirty="0" sz="1000" spc="-20">
                <a:latin typeface="Tahoma"/>
                <a:cs typeface="Tahoma"/>
              </a:rPr>
              <a:t>(</a:t>
            </a:r>
            <a:r>
              <a:rPr dirty="0" sz="1000" spc="-20" b="0" i="1">
                <a:latin typeface="Bookman Old Style"/>
                <a:cs typeface="Bookman Old Style"/>
              </a:rPr>
              <a:t>a</a:t>
            </a:r>
            <a:r>
              <a:rPr dirty="0" baseline="-11904" sz="1050" spc="-30">
                <a:latin typeface="Times New Roman"/>
                <a:cs typeface="Times New Roman"/>
              </a:rPr>
              <a:t>1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-11904" sz="1050" spc="-37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b="0" i="1">
                <a:latin typeface="Bookman Old Style"/>
                <a:cs typeface="Bookman Old Style"/>
              </a:rPr>
              <a:t>a</a:t>
            </a:r>
            <a:r>
              <a:rPr dirty="0" baseline="-11904" sz="1050">
                <a:latin typeface="Times New Roman"/>
                <a:cs typeface="Times New Roman"/>
              </a:rPr>
              <a:t>3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-45">
                <a:latin typeface="Tahoma"/>
                <a:cs typeface="Tahoma"/>
              </a:rPr>
              <a:t>(</a:t>
            </a:r>
            <a:r>
              <a:rPr dirty="0" sz="1000" spc="-45" b="0" i="1">
                <a:latin typeface="Bookman Old Style"/>
                <a:cs typeface="Bookman Old Style"/>
              </a:rPr>
              <a:t>b</a:t>
            </a:r>
            <a:r>
              <a:rPr dirty="0" baseline="-11904" sz="1050" spc="-67">
                <a:latin typeface="Times New Roman"/>
                <a:cs typeface="Times New Roman"/>
              </a:rPr>
              <a:t>1 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65" b="0" i="1">
                <a:latin typeface="Bookman Old Style"/>
                <a:cs typeface="Bookman Old Style"/>
              </a:rPr>
              <a:t>b</a:t>
            </a:r>
            <a:r>
              <a:rPr dirty="0" baseline="-11904" sz="1050" spc="-97">
                <a:latin typeface="Times New Roman"/>
                <a:cs typeface="Times New Roman"/>
              </a:rPr>
              <a:t>2 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30" b="0" i="1">
                <a:latin typeface="Bookman Old Style"/>
                <a:cs typeface="Bookman Old Style"/>
              </a:rPr>
              <a:t>b</a:t>
            </a:r>
            <a:r>
              <a:rPr dirty="0" baseline="-11904" sz="1050" spc="-44">
                <a:latin typeface="Times New Roman"/>
                <a:cs typeface="Times New Roman"/>
              </a:rPr>
              <a:t>3</a:t>
            </a:r>
            <a:r>
              <a:rPr dirty="0" sz="1000" spc="-30">
                <a:latin typeface="Tahoma"/>
                <a:cs typeface="Tahoma"/>
              </a:rPr>
              <a:t>)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770378" y="5199879"/>
            <a:ext cx="2540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28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770378" y="5350755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770378" y="5579355"/>
            <a:ext cx="2540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28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947161" y="5375138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875535" y="5318752"/>
            <a:ext cx="61023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8605" algn="l"/>
                <a:tab pos="524510" algn="l"/>
              </a:tabLst>
            </a:pPr>
            <a:r>
              <a:rPr dirty="0" sz="1000" spc="25" b="0" i="1">
                <a:latin typeface="Bookman Old Style"/>
                <a:cs typeface="Bookman Old Style"/>
              </a:rPr>
              <a:t>x</a:t>
            </a:r>
            <a:r>
              <a:rPr dirty="0" sz="1000" spc="25" b="0" i="1">
                <a:latin typeface="Bookman Old Style"/>
                <a:cs typeface="Bookman Old Style"/>
              </a:rPr>
              <a:t>	</a:t>
            </a:r>
            <a:r>
              <a:rPr dirty="0" sz="1000" spc="20" b="0" i="1">
                <a:latin typeface="Bookman Old Style"/>
                <a:cs typeface="Bookman Old Style"/>
              </a:rPr>
              <a:t>x</a:t>
            </a:r>
            <a:r>
              <a:rPr dirty="0" baseline="-11904" sz="1050" spc="67">
                <a:latin typeface="Times New Roman"/>
                <a:cs typeface="Times New Roman"/>
              </a:rPr>
              <a:t>2</a:t>
            </a:r>
            <a:r>
              <a:rPr dirty="0" baseline="-11904" sz="1050">
                <a:latin typeface="Times New Roman"/>
                <a:cs typeface="Times New Roman"/>
              </a:rPr>
              <a:t>	</a:t>
            </a:r>
            <a:r>
              <a:rPr dirty="0" sz="1000" spc="25" b="0" i="1">
                <a:latin typeface="Bookman Old Style"/>
                <a:cs typeface="Bookman Old Style"/>
              </a:rPr>
              <a:t>x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2459224" y="5375138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945638" y="5558019"/>
            <a:ext cx="33210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8605" algn="l"/>
              </a:tabLst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939542" y="5739376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884679" y="5682989"/>
            <a:ext cx="591820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8605" algn="l"/>
                <a:tab pos="524510" algn="l"/>
              </a:tabLst>
            </a:pPr>
            <a:r>
              <a:rPr dirty="0" sz="1000" spc="-175" b="0" i="1">
                <a:latin typeface="Bookman Old Style"/>
                <a:cs typeface="Bookman Old Style"/>
              </a:rPr>
              <a:t>b</a:t>
            </a:r>
            <a:r>
              <a:rPr dirty="0" sz="1000" spc="-175" b="0" i="1">
                <a:latin typeface="Bookman Old Style"/>
                <a:cs typeface="Bookman Old Style"/>
              </a:rPr>
              <a:t>	</a:t>
            </a:r>
            <a:r>
              <a:rPr dirty="0" sz="1000" spc="-175" b="0" i="1">
                <a:latin typeface="Bookman Old Style"/>
                <a:cs typeface="Bookman Old Style"/>
              </a:rPr>
              <a:t>b</a:t>
            </a:r>
            <a:r>
              <a:rPr dirty="0" baseline="-11904" sz="1050" spc="67">
                <a:latin typeface="Times New Roman"/>
                <a:cs typeface="Times New Roman"/>
              </a:rPr>
              <a:t>2</a:t>
            </a:r>
            <a:r>
              <a:rPr dirty="0" baseline="-11904" sz="1050" spc="67">
                <a:latin typeface="Times New Roman"/>
                <a:cs typeface="Times New Roman"/>
              </a:rPr>
              <a:t>	</a:t>
            </a:r>
            <a:r>
              <a:rPr dirty="0" sz="1000" spc="-175" b="0" i="1">
                <a:latin typeface="Bookman Old Style"/>
                <a:cs typeface="Bookman Old Style"/>
              </a:rPr>
              <a:t>b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2451604" y="5739376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2579621" y="5199878"/>
            <a:ext cx="2540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28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1770378" y="5654033"/>
            <a:ext cx="87693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21690" algn="l"/>
              </a:tabLst>
            </a:pP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2579621" y="5350755"/>
            <a:ext cx="63627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1025" algn="l"/>
              </a:tabLst>
            </a:pP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1770378" y="5501633"/>
            <a:ext cx="1445260" cy="515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3655">
              <a:lnSpc>
                <a:spcPts val="605"/>
              </a:lnSpc>
              <a:tabLst>
                <a:tab pos="289560" algn="l"/>
                <a:tab pos="544195" algn="l"/>
                <a:tab pos="812800" algn="l"/>
              </a:tabLst>
            </a:pPr>
            <a:r>
              <a:rPr dirty="0" sz="1000" spc="-95" b="0" i="1">
                <a:latin typeface="Bookman Old Style"/>
                <a:cs typeface="Bookman Old Style"/>
              </a:rPr>
              <a:t>a	a	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-11904" sz="1050" spc="-37">
                <a:latin typeface="Times New Roman"/>
                <a:cs typeface="Times New Roman"/>
              </a:rPr>
              <a:t>3	</a:t>
            </a:r>
            <a:r>
              <a:rPr dirty="0" baseline="2777" sz="1500" spc="67">
                <a:latin typeface="Tahoma"/>
                <a:cs typeface="Tahoma"/>
              </a:rPr>
              <a:t>=</a:t>
            </a:r>
            <a:r>
              <a:rPr dirty="0" baseline="2777" sz="1500" spc="-240">
                <a:latin typeface="Tahoma"/>
                <a:cs typeface="Tahoma"/>
              </a:rPr>
              <a:t> </a:t>
            </a:r>
            <a:r>
              <a:rPr dirty="0" baseline="2777" sz="1500" spc="-75">
                <a:latin typeface="Tahoma"/>
                <a:cs typeface="Tahoma"/>
              </a:rPr>
              <a:t>0 </a:t>
            </a:r>
            <a:r>
              <a:rPr dirty="0" baseline="2777" sz="1500" spc="-44">
                <a:latin typeface="Lucida Sans Unicode"/>
                <a:cs typeface="Lucida Sans Unicode"/>
              </a:rPr>
              <a:t>⇐⇒</a:t>
            </a:r>
            <a:endParaRPr baseline="2777" sz="1500">
              <a:latin typeface="Lucida Sans Unicode"/>
              <a:cs typeface="Lucida Sans Unicode"/>
            </a:endParaRPr>
          </a:p>
          <a:p>
            <a:pPr algn="ctr">
              <a:lnSpc>
                <a:spcPts val="605"/>
              </a:lnSpc>
              <a:tabLst>
                <a:tab pos="808990" algn="l"/>
                <a:tab pos="1377315" algn="l"/>
              </a:tabLst>
            </a:pP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321811" y="5466578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254755" y="5410192"/>
            <a:ext cx="34226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255" algn="l"/>
              </a:tabLst>
            </a:pPr>
            <a:r>
              <a:rPr dirty="0" sz="1000" spc="-95" b="0" i="1">
                <a:latin typeface="Bookman Old Style"/>
                <a:cs typeface="Bookman Old Style"/>
              </a:rPr>
              <a:t>a</a:t>
            </a:r>
            <a:r>
              <a:rPr dirty="0" sz="1000" spc="-95" b="0" i="1">
                <a:latin typeface="Bookman Old Style"/>
                <a:cs typeface="Bookman Old Style"/>
              </a:rPr>
              <a:t>	</a:t>
            </a:r>
            <a:r>
              <a:rPr dirty="0" sz="1000" spc="-95" b="0" i="1">
                <a:latin typeface="Bookman Old Style"/>
                <a:cs typeface="Bookman Old Style"/>
              </a:rPr>
              <a:t>a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571744" y="5466578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260852" y="5593073"/>
            <a:ext cx="33020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255" algn="l"/>
              </a:tabLst>
            </a:pPr>
            <a:r>
              <a:rPr dirty="0" sz="1000" spc="-175" b="0" i="1">
                <a:latin typeface="Bookman Old Style"/>
                <a:cs typeface="Bookman Old Style"/>
              </a:rPr>
              <a:t>b</a:t>
            </a:r>
            <a:r>
              <a:rPr dirty="0" sz="1000" spc="-175" b="0" i="1">
                <a:latin typeface="Bookman Old Style"/>
                <a:cs typeface="Bookman Old Style"/>
              </a:rPr>
              <a:t>	</a:t>
            </a:r>
            <a:r>
              <a:rPr dirty="0" sz="1000" spc="-175" b="0" i="1">
                <a:latin typeface="Bookman Old Style"/>
                <a:cs typeface="Bookman Old Style"/>
              </a:rPr>
              <a:t>b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315715" y="5649459"/>
            <a:ext cx="32575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255" algn="l"/>
              </a:tabLst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210301" y="5466579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460238" y="5466579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149340" y="5593074"/>
            <a:ext cx="33147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3525" algn="l"/>
              </a:tabLst>
            </a:pPr>
            <a:r>
              <a:rPr dirty="0" sz="1000" spc="-175" b="0" i="1">
                <a:latin typeface="Bookman Old Style"/>
                <a:cs typeface="Bookman Old Style"/>
              </a:rPr>
              <a:t>b</a:t>
            </a:r>
            <a:r>
              <a:rPr dirty="0" sz="1000" spc="-175" b="0" i="1">
                <a:latin typeface="Bookman Old Style"/>
                <a:cs typeface="Bookman Old Style"/>
              </a:rPr>
              <a:t>	</a:t>
            </a:r>
            <a:r>
              <a:rPr dirty="0" sz="1000" spc="-175" b="0" i="1">
                <a:latin typeface="Bookman Old Style"/>
                <a:cs typeface="Bookman Old Style"/>
              </a:rPr>
              <a:t>b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4204203" y="5649460"/>
            <a:ext cx="32766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3525" algn="l"/>
              </a:tabLst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5100318" y="5466581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5033260" y="5410195"/>
            <a:ext cx="34226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255" algn="l"/>
              </a:tabLst>
            </a:pPr>
            <a:r>
              <a:rPr dirty="0" sz="1000" spc="-95" b="0" i="1">
                <a:latin typeface="Bookman Old Style"/>
                <a:cs typeface="Bookman Old Style"/>
              </a:rPr>
              <a:t>a</a:t>
            </a:r>
            <a:r>
              <a:rPr dirty="0" sz="1000" spc="-95" b="0" i="1">
                <a:latin typeface="Bookman Old Style"/>
                <a:cs typeface="Bookman Old Style"/>
              </a:rPr>
              <a:t>	</a:t>
            </a:r>
            <a:r>
              <a:rPr dirty="0" sz="1000" spc="-95" b="0" i="1">
                <a:latin typeface="Bookman Old Style"/>
                <a:cs typeface="Bookman Old Style"/>
              </a:rPr>
              <a:t>a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5350255" y="5466581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5039357" y="5593075"/>
            <a:ext cx="33020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255" algn="l"/>
              </a:tabLst>
            </a:pPr>
            <a:r>
              <a:rPr dirty="0" sz="1000" spc="-175" b="0" i="1">
                <a:latin typeface="Bookman Old Style"/>
                <a:cs typeface="Bookman Old Style"/>
              </a:rPr>
              <a:t>b</a:t>
            </a:r>
            <a:r>
              <a:rPr dirty="0" sz="1000" spc="-175" b="0" i="1">
                <a:latin typeface="Bookman Old Style"/>
                <a:cs typeface="Bookman Old Style"/>
              </a:rPr>
              <a:t>	</a:t>
            </a:r>
            <a:r>
              <a:rPr dirty="0" sz="1000" spc="-175" b="0" i="1">
                <a:latin typeface="Bookman Old Style"/>
                <a:cs typeface="Bookman Old Style"/>
              </a:rPr>
              <a:t>b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5094220" y="5649461"/>
            <a:ext cx="32575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255" algn="l"/>
              </a:tabLst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3690618" y="5410194"/>
            <a:ext cx="1847850" cy="4546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4820">
              <a:lnSpc>
                <a:spcPts val="365"/>
              </a:lnSpc>
              <a:tabLst>
                <a:tab pos="715010" algn="l"/>
              </a:tabLst>
            </a:pPr>
            <a:r>
              <a:rPr dirty="0" sz="1000" spc="-95" b="0" i="1">
                <a:latin typeface="Bookman Old Style"/>
                <a:cs typeface="Bookman Old Style"/>
              </a:rPr>
              <a:t>a	a</a:t>
            </a:r>
            <a:endParaRPr sz="1000">
              <a:latin typeface="Bookman Old Style"/>
              <a:cs typeface="Bookman Old Style"/>
            </a:endParaRPr>
          </a:p>
          <a:p>
            <a:pPr marL="12700">
              <a:lnSpc>
                <a:spcPts val="365"/>
              </a:lnSpc>
              <a:tabLst>
                <a:tab pos="360045" algn="l"/>
                <a:tab pos="902335" algn="l"/>
                <a:tab pos="1249680" algn="l"/>
                <a:tab pos="1792605" algn="l"/>
              </a:tabLst>
            </a:pP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2579621" y="5579355"/>
            <a:ext cx="295910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1025" algn="l"/>
                <a:tab pos="1123315" algn="l"/>
                <a:tab pos="1470660" algn="l"/>
                <a:tab pos="2013585" algn="l"/>
                <a:tab pos="2360930" algn="l"/>
                <a:tab pos="2903220" algn="l"/>
              </a:tabLst>
            </a:pP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3690618" y="5497059"/>
            <a:ext cx="2261235" cy="520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6200">
              <a:lnSpc>
                <a:spcPts val="625"/>
              </a:lnSpc>
              <a:tabLst>
                <a:tab pos="966469" algn="l"/>
                <a:tab pos="1854835" algn="l"/>
              </a:tabLst>
            </a:pPr>
            <a:r>
              <a:rPr dirty="0" sz="1000" spc="35" b="0" i="1">
                <a:latin typeface="Bookman Old Style"/>
                <a:cs typeface="Bookman Old Style"/>
              </a:rPr>
              <a:t>x</a:t>
            </a:r>
            <a:r>
              <a:rPr dirty="0" baseline="-11904" sz="1050" spc="52">
                <a:latin typeface="Times New Roman"/>
                <a:cs typeface="Times New Roman"/>
              </a:rPr>
              <a:t>1</a:t>
            </a:r>
            <a:r>
              <a:rPr dirty="0" baseline="-11904" sz="1050" spc="15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	</a:t>
            </a:r>
            <a:r>
              <a:rPr dirty="0" sz="1000" spc="35" b="0" i="1">
                <a:latin typeface="Bookman Old Style"/>
                <a:cs typeface="Bookman Old Style"/>
              </a:rPr>
              <a:t>x</a:t>
            </a:r>
            <a:r>
              <a:rPr dirty="0" baseline="-11904" sz="1050" spc="52">
                <a:latin typeface="Times New Roman"/>
                <a:cs typeface="Times New Roman"/>
              </a:rPr>
              <a:t>2</a:t>
            </a:r>
            <a:r>
              <a:rPr dirty="0" baseline="-11904" sz="1050" spc="15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	</a:t>
            </a:r>
            <a:r>
              <a:rPr dirty="0" sz="1000" spc="35" b="0" i="1">
                <a:latin typeface="Bookman Old Style"/>
                <a:cs typeface="Bookman Old Style"/>
              </a:rPr>
              <a:t>x</a:t>
            </a:r>
            <a:r>
              <a:rPr dirty="0" baseline="-11904" sz="1050" spc="52">
                <a:latin typeface="Times New Roman"/>
                <a:cs typeface="Times New Roman"/>
              </a:rPr>
              <a:t>3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0</a:t>
            </a:r>
            <a:r>
              <a:rPr dirty="0" sz="1000" spc="-3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625"/>
              </a:lnSpc>
              <a:tabLst>
                <a:tab pos="360045" algn="l"/>
                <a:tab pos="902335" algn="l"/>
                <a:tab pos="1249680" algn="l"/>
                <a:tab pos="1792605" algn="l"/>
              </a:tabLst>
            </a:pPr>
            <a:r>
              <a:rPr dirty="0" sz="1000" spc="50">
                <a:latin typeface="Arial"/>
                <a:cs typeface="Arial"/>
              </a:rPr>
              <a:t>.	.	.	.	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496057" y="5971024"/>
            <a:ext cx="482600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dirty="0" sz="1000" spc="-5">
                <a:latin typeface="Times New Roman"/>
                <a:cs typeface="Times New Roman"/>
              </a:rPr>
              <a:t>This is a linear relation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>
                <a:latin typeface="Times New Roman"/>
                <a:cs typeface="Times New Roman"/>
              </a:rPr>
              <a:t>homogeneous </a:t>
            </a:r>
            <a:r>
              <a:rPr dirty="0" sz="1000" spc="-5">
                <a:latin typeface="Times New Roman"/>
                <a:cs typeface="Times New Roman"/>
              </a:rPr>
              <a:t>coordinates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point. In general the equation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 straight line in </a:t>
            </a:r>
            <a:r>
              <a:rPr dirty="0" sz="1000">
                <a:latin typeface="Times New Roman"/>
                <a:cs typeface="Times New Roman"/>
              </a:rPr>
              <a:t>homogeneous </a:t>
            </a:r>
            <a:r>
              <a:rPr dirty="0" sz="1000" spc="-5">
                <a:latin typeface="Times New Roman"/>
                <a:cs typeface="Times New Roman"/>
              </a:rPr>
              <a:t>coordinates is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form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496057" y="6481564"/>
            <a:ext cx="3887470" cy="1075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938530">
              <a:lnSpc>
                <a:spcPct val="100000"/>
              </a:lnSpc>
            </a:pPr>
            <a:r>
              <a:rPr dirty="0" sz="1000" spc="-45" b="0" i="1">
                <a:latin typeface="Bookman Old Style"/>
                <a:cs typeface="Bookman Old Style"/>
              </a:rPr>
              <a:t>ℓ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45" b="0" i="1">
                <a:latin typeface="Bookman Old Style"/>
                <a:cs typeface="Bookman Old Style"/>
              </a:rPr>
              <a:t>µ</a:t>
            </a:r>
            <a:r>
              <a:rPr dirty="0" baseline="-11904" sz="1050" spc="67">
                <a:latin typeface="Times New Roman"/>
                <a:cs typeface="Times New Roman"/>
              </a:rPr>
              <a:t>1</a:t>
            </a:r>
            <a:r>
              <a:rPr dirty="0" sz="1000" spc="45" b="0" i="1">
                <a:latin typeface="Bookman Old Style"/>
                <a:cs typeface="Bookman Old Style"/>
              </a:rPr>
              <a:t>x</a:t>
            </a:r>
            <a:r>
              <a:rPr dirty="0" baseline="-11904" sz="1050" spc="67">
                <a:latin typeface="Times New Roman"/>
                <a:cs typeface="Times New Roman"/>
              </a:rPr>
              <a:t>1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45" b="0" i="1">
                <a:latin typeface="Bookman Old Style"/>
                <a:cs typeface="Bookman Old Style"/>
              </a:rPr>
              <a:t>µ</a:t>
            </a:r>
            <a:r>
              <a:rPr dirty="0" baseline="-11904" sz="1050" spc="67">
                <a:latin typeface="Times New Roman"/>
                <a:cs typeface="Times New Roman"/>
              </a:rPr>
              <a:t>2</a:t>
            </a:r>
            <a:r>
              <a:rPr dirty="0" sz="1000" spc="45" b="0" i="1">
                <a:latin typeface="Bookman Old Style"/>
                <a:cs typeface="Bookman Old Style"/>
              </a:rPr>
              <a:t>x</a:t>
            </a:r>
            <a:r>
              <a:rPr dirty="0" baseline="-11904" sz="1050" spc="67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45" b="0" i="1">
                <a:latin typeface="Bookman Old Style"/>
                <a:cs typeface="Bookman Old Style"/>
              </a:rPr>
              <a:t>µ</a:t>
            </a:r>
            <a:r>
              <a:rPr dirty="0" baseline="-11904" sz="1050" spc="67">
                <a:latin typeface="Times New Roman"/>
                <a:cs typeface="Times New Roman"/>
              </a:rPr>
              <a:t>3</a:t>
            </a:r>
            <a:r>
              <a:rPr dirty="0" sz="1000" spc="45" b="0" i="1">
                <a:latin typeface="Bookman Old Style"/>
                <a:cs typeface="Bookman Old Style"/>
              </a:rPr>
              <a:t>x</a:t>
            </a:r>
            <a:r>
              <a:rPr dirty="0" baseline="-11904" sz="1050" spc="67">
                <a:latin typeface="Times New Roman"/>
                <a:cs typeface="Times New Roman"/>
              </a:rPr>
              <a:t>3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0</a:t>
            </a:r>
            <a:r>
              <a:rPr dirty="0" sz="1000" spc="-3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10">
                <a:latin typeface="Times New Roman"/>
                <a:cs typeface="Times New Roman"/>
              </a:rPr>
              <a:t>Usually, </a:t>
            </a:r>
            <a:r>
              <a:rPr dirty="0" sz="1000" spc="-5">
                <a:latin typeface="Times New Roman"/>
                <a:cs typeface="Times New Roman"/>
              </a:rPr>
              <a:t>the coefficients are used to </a:t>
            </a:r>
            <a:r>
              <a:rPr dirty="0" sz="1000">
                <a:latin typeface="Times New Roman"/>
                <a:cs typeface="Times New Roman"/>
              </a:rPr>
              <a:t>denote </a:t>
            </a:r>
            <a:r>
              <a:rPr dirty="0" sz="1000" spc="-5">
                <a:latin typeface="Times New Roman"/>
                <a:cs typeface="Times New Roman"/>
              </a:rPr>
              <a:t>such a line. In </a:t>
            </a:r>
            <a:r>
              <a:rPr dirty="0" sz="1000" spc="-10">
                <a:latin typeface="Times New Roman"/>
                <a:cs typeface="Times New Roman"/>
              </a:rPr>
              <a:t>notation, </a:t>
            </a:r>
            <a:r>
              <a:rPr dirty="0" sz="1000" spc="-5">
                <a:latin typeface="Times New Roman"/>
                <a:cs typeface="Times New Roman"/>
              </a:rPr>
              <a:t>we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write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50">
              <a:latin typeface="Times New Roman"/>
              <a:cs typeface="Times New Roman"/>
            </a:endParaRPr>
          </a:p>
          <a:p>
            <a:pPr algn="ctr" marL="938530">
              <a:lnSpc>
                <a:spcPct val="100000"/>
              </a:lnSpc>
            </a:pPr>
            <a:r>
              <a:rPr dirty="0" sz="1000" spc="-45" b="0" i="1">
                <a:latin typeface="Bookman Old Style"/>
                <a:cs typeface="Bookman Old Style"/>
              </a:rPr>
              <a:t>ℓ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15">
                <a:latin typeface="Tahoma"/>
                <a:cs typeface="Tahoma"/>
              </a:rPr>
              <a:t>[</a:t>
            </a:r>
            <a:r>
              <a:rPr dirty="0" sz="1000" spc="-15" b="0" i="1">
                <a:latin typeface="Bookman Old Style"/>
                <a:cs typeface="Bookman Old Style"/>
              </a:rPr>
              <a:t>µ</a:t>
            </a:r>
            <a:r>
              <a:rPr dirty="0" baseline="-11904" sz="1050" spc="-22">
                <a:latin typeface="Times New Roman"/>
                <a:cs typeface="Times New Roman"/>
              </a:rPr>
              <a:t>1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2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5" b="0" i="1">
                <a:latin typeface="Bookman Old Style"/>
                <a:cs typeface="Bookman Old Style"/>
              </a:rPr>
              <a:t>µ</a:t>
            </a:r>
            <a:r>
              <a:rPr dirty="0" baseline="-11904" sz="1050" spc="-7">
                <a:latin typeface="Times New Roman"/>
                <a:cs typeface="Times New Roman"/>
              </a:rPr>
              <a:t>3</a:t>
            </a:r>
            <a:r>
              <a:rPr dirty="0" sz="1000" spc="-5">
                <a:latin typeface="Tahoma"/>
                <a:cs typeface="Tahoma"/>
              </a:rPr>
              <a:t>]</a:t>
            </a:r>
            <a:r>
              <a:rPr dirty="0" sz="1000" spc="-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Thus </a:t>
            </a:r>
            <a:r>
              <a:rPr dirty="0" sz="1000" spc="-5">
                <a:latin typeface="Times New Roman"/>
                <a:cs typeface="Times New Roman"/>
              </a:rPr>
              <a:t>the line passing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-20">
                <a:latin typeface="Tahoma"/>
                <a:cs typeface="Tahoma"/>
              </a:rPr>
              <a:t>(</a:t>
            </a:r>
            <a:r>
              <a:rPr dirty="0" sz="1000" spc="-20" b="0" i="1">
                <a:latin typeface="Bookman Old Style"/>
                <a:cs typeface="Bookman Old Style"/>
              </a:rPr>
              <a:t>a</a:t>
            </a:r>
            <a:r>
              <a:rPr dirty="0" baseline="-11904" sz="1050" spc="-30">
                <a:latin typeface="Times New Roman"/>
                <a:cs typeface="Times New Roman"/>
              </a:rPr>
              <a:t>1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-11904" sz="1050" spc="-37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b="0" i="1">
                <a:latin typeface="Bookman Old Style"/>
                <a:cs typeface="Bookman Old Style"/>
              </a:rPr>
              <a:t>a</a:t>
            </a:r>
            <a:r>
              <a:rPr dirty="0" baseline="-11904" sz="1050">
                <a:latin typeface="Times New Roman"/>
                <a:cs typeface="Times New Roman"/>
              </a:rPr>
              <a:t>3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-45">
                <a:latin typeface="Tahoma"/>
                <a:cs typeface="Tahoma"/>
              </a:rPr>
              <a:t>(</a:t>
            </a:r>
            <a:r>
              <a:rPr dirty="0" sz="1000" spc="-45" b="0" i="1">
                <a:latin typeface="Bookman Old Style"/>
                <a:cs typeface="Bookman Old Style"/>
              </a:rPr>
              <a:t>b</a:t>
            </a:r>
            <a:r>
              <a:rPr dirty="0" baseline="-11904" sz="1050" spc="-67">
                <a:latin typeface="Times New Roman"/>
                <a:cs typeface="Times New Roman"/>
              </a:rPr>
              <a:t>1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65" b="0" i="1">
                <a:latin typeface="Bookman Old Style"/>
                <a:cs typeface="Bookman Old Style"/>
              </a:rPr>
              <a:t>b</a:t>
            </a:r>
            <a:r>
              <a:rPr dirty="0" baseline="-11904" sz="1050" spc="-97">
                <a:latin typeface="Times New Roman"/>
                <a:cs typeface="Times New Roman"/>
              </a:rPr>
              <a:t>2 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30" b="0" i="1">
                <a:latin typeface="Bookman Old Style"/>
                <a:cs typeface="Bookman Old Style"/>
              </a:rPr>
              <a:t>b</a:t>
            </a:r>
            <a:r>
              <a:rPr dirty="0" baseline="-11904" sz="1050" spc="-44">
                <a:latin typeface="Times New Roman"/>
                <a:cs typeface="Times New Roman"/>
              </a:rPr>
              <a:t>3</a:t>
            </a:r>
            <a:r>
              <a:rPr dirty="0" sz="1000" spc="-30">
                <a:latin typeface="Tahoma"/>
                <a:cs typeface="Tahoma"/>
              </a:rPr>
              <a:t>)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 spc="-10">
                <a:latin typeface="Times New Roman"/>
                <a:cs typeface="Times New Roman"/>
              </a:rPr>
              <a:t>given</a:t>
            </a:r>
            <a:r>
              <a:rPr dirty="0" sz="1000" spc="10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1246130" y="7674857"/>
            <a:ext cx="5076825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08430">
              <a:lnSpc>
                <a:spcPct val="100000"/>
              </a:lnSpc>
            </a:pPr>
            <a:r>
              <a:rPr dirty="0" sz="1000" spc="-45" b="0" i="1">
                <a:latin typeface="Bookman Old Style"/>
                <a:cs typeface="Bookman Old Style"/>
              </a:rPr>
              <a:t>ℓ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45">
                <a:latin typeface="Tahoma"/>
                <a:cs typeface="Tahoma"/>
              </a:rPr>
              <a:t>[</a:t>
            </a:r>
            <a:r>
              <a:rPr dirty="0" sz="1000" spc="-45" b="0" i="1">
                <a:latin typeface="Bookman Old Style"/>
                <a:cs typeface="Bookman Old Style"/>
              </a:rPr>
              <a:t>a</a:t>
            </a:r>
            <a:r>
              <a:rPr dirty="0" baseline="-11904" sz="1050" spc="-67">
                <a:latin typeface="Times New Roman"/>
                <a:cs typeface="Times New Roman"/>
              </a:rPr>
              <a:t>2</a:t>
            </a:r>
            <a:r>
              <a:rPr dirty="0" sz="1000" spc="-45" b="0" i="1">
                <a:latin typeface="Bookman Old Style"/>
                <a:cs typeface="Bookman Old Style"/>
              </a:rPr>
              <a:t>b</a:t>
            </a:r>
            <a:r>
              <a:rPr dirty="0" baseline="-11904" sz="1050" spc="-67">
                <a:latin typeface="Times New Roman"/>
                <a:cs typeface="Times New Roman"/>
              </a:rPr>
              <a:t>3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35" b="0" i="1">
                <a:latin typeface="Bookman Old Style"/>
                <a:cs typeface="Bookman Old Style"/>
              </a:rPr>
              <a:t>a</a:t>
            </a:r>
            <a:r>
              <a:rPr dirty="0" baseline="-11904" sz="1050" spc="-52">
                <a:latin typeface="Times New Roman"/>
                <a:cs typeface="Times New Roman"/>
              </a:rPr>
              <a:t>3</a:t>
            </a:r>
            <a:r>
              <a:rPr dirty="0" sz="1000" spc="-35" b="0" i="1">
                <a:latin typeface="Bookman Old Style"/>
                <a:cs typeface="Bookman Old Style"/>
              </a:rPr>
              <a:t>b</a:t>
            </a:r>
            <a:r>
              <a:rPr dirty="0" baseline="-11904" sz="1050" spc="-52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30">
                <a:latin typeface="Lucida Sans Unicode"/>
                <a:cs typeface="Lucida Sans Unicode"/>
              </a:rPr>
              <a:t>−</a:t>
            </a:r>
            <a:r>
              <a:rPr dirty="0" sz="1000" spc="-30" b="0" i="1">
                <a:latin typeface="Bookman Old Style"/>
                <a:cs typeface="Bookman Old Style"/>
              </a:rPr>
              <a:t>a</a:t>
            </a:r>
            <a:r>
              <a:rPr dirty="0" baseline="-11904" sz="1050" spc="-44">
                <a:latin typeface="Times New Roman"/>
                <a:cs typeface="Times New Roman"/>
              </a:rPr>
              <a:t>1</a:t>
            </a:r>
            <a:r>
              <a:rPr dirty="0" sz="1000" spc="-30" b="0" i="1">
                <a:latin typeface="Bookman Old Style"/>
                <a:cs typeface="Bookman Old Style"/>
              </a:rPr>
              <a:t>b</a:t>
            </a:r>
            <a:r>
              <a:rPr dirty="0" baseline="-11904" sz="1050" spc="-44">
                <a:latin typeface="Times New Roman"/>
                <a:cs typeface="Times New Roman"/>
              </a:rPr>
              <a:t>3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35" b="0" i="1">
                <a:latin typeface="Bookman Old Style"/>
                <a:cs typeface="Bookman Old Style"/>
              </a:rPr>
              <a:t>a</a:t>
            </a:r>
            <a:r>
              <a:rPr dirty="0" baseline="-11904" sz="1050" spc="-52">
                <a:latin typeface="Times New Roman"/>
                <a:cs typeface="Times New Roman"/>
              </a:rPr>
              <a:t>3</a:t>
            </a:r>
            <a:r>
              <a:rPr dirty="0" sz="1000" spc="-35" b="0" i="1">
                <a:latin typeface="Bookman Old Style"/>
                <a:cs typeface="Bookman Old Style"/>
              </a:rPr>
              <a:t>b</a:t>
            </a:r>
            <a:r>
              <a:rPr dirty="0" baseline="-11904" sz="1050" spc="-52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35" b="0" i="1">
                <a:latin typeface="Bookman Old Style"/>
                <a:cs typeface="Bookman Old Style"/>
              </a:rPr>
              <a:t>a</a:t>
            </a:r>
            <a:r>
              <a:rPr dirty="0" baseline="-11904" sz="1050" spc="-52">
                <a:latin typeface="Times New Roman"/>
                <a:cs typeface="Times New Roman"/>
              </a:rPr>
              <a:t>1</a:t>
            </a:r>
            <a:r>
              <a:rPr dirty="0" sz="1000" spc="-35" b="0" i="1">
                <a:latin typeface="Bookman Old Style"/>
                <a:cs typeface="Bookman Old Style"/>
              </a:rPr>
              <a:t>b</a:t>
            </a:r>
            <a:r>
              <a:rPr dirty="0" baseline="-11904" sz="1050" spc="-52">
                <a:latin typeface="Times New Roman"/>
                <a:cs typeface="Times New Roman"/>
              </a:rPr>
              <a:t>2 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14">
                <a:latin typeface="Lucida Sans Unicode"/>
                <a:cs typeface="Lucida Sans Unicode"/>
              </a:rPr>
              <a:t> </a:t>
            </a:r>
            <a:r>
              <a:rPr dirty="0" sz="1000" spc="-40" b="0" i="1">
                <a:latin typeface="Bookman Old Style"/>
                <a:cs typeface="Bookman Old Style"/>
              </a:rPr>
              <a:t>a</a:t>
            </a:r>
            <a:r>
              <a:rPr dirty="0" baseline="-11904" sz="1050" spc="-60">
                <a:latin typeface="Times New Roman"/>
                <a:cs typeface="Times New Roman"/>
              </a:rPr>
              <a:t>2</a:t>
            </a:r>
            <a:r>
              <a:rPr dirty="0" sz="1000" spc="-40" b="0" i="1">
                <a:latin typeface="Bookman Old Style"/>
                <a:cs typeface="Bookman Old Style"/>
              </a:rPr>
              <a:t>b</a:t>
            </a:r>
            <a:r>
              <a:rPr dirty="0" baseline="-11904" sz="1050" spc="-60">
                <a:latin typeface="Times New Roman"/>
                <a:cs typeface="Times New Roman"/>
              </a:rPr>
              <a:t>1</a:t>
            </a:r>
            <a:r>
              <a:rPr dirty="0" sz="1000" spc="-40">
                <a:latin typeface="Tahoma"/>
                <a:cs typeface="Tahoma"/>
              </a:rPr>
              <a:t>]</a:t>
            </a:r>
            <a:r>
              <a:rPr dirty="0" sz="1000" spc="-40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  <a:p>
            <a:pPr marL="262255" marR="5080" indent="-250190">
              <a:lnSpc>
                <a:spcPct val="120000"/>
              </a:lnSpc>
              <a:spcBef>
                <a:spcPts val="1280"/>
              </a:spcBef>
            </a:pPr>
            <a:r>
              <a:rPr dirty="0" sz="1000" b="1">
                <a:latin typeface="Times New Roman"/>
                <a:cs typeface="Times New Roman"/>
              </a:rPr>
              <a:t>13. </a:t>
            </a:r>
            <a:r>
              <a:rPr dirty="0" sz="1000" spc="-5">
                <a:latin typeface="Times New Roman"/>
                <a:cs typeface="Times New Roman"/>
              </a:rPr>
              <a:t>Three points </a:t>
            </a:r>
            <a:r>
              <a:rPr dirty="0" sz="1000" spc="45" b="0" i="1">
                <a:latin typeface="Bookman Old Style"/>
                <a:cs typeface="Bookman Old Style"/>
              </a:rPr>
              <a:t>A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0">
                <a:latin typeface="Tahoma"/>
                <a:cs typeface="Tahoma"/>
              </a:rPr>
              <a:t>(</a:t>
            </a:r>
            <a:r>
              <a:rPr dirty="0" sz="1000" spc="-20" b="0" i="1">
                <a:latin typeface="Bookman Old Style"/>
                <a:cs typeface="Bookman Old Style"/>
              </a:rPr>
              <a:t>a</a:t>
            </a:r>
            <a:r>
              <a:rPr dirty="0" baseline="-11904" sz="1050" spc="-30">
                <a:latin typeface="Times New Roman"/>
                <a:cs typeface="Times New Roman"/>
              </a:rPr>
              <a:t>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-11904" sz="1050" spc="-37">
                <a:latin typeface="Times New Roman"/>
                <a:cs typeface="Times New Roman"/>
              </a:rPr>
              <a:t>2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10" b="0" i="1">
                <a:latin typeface="Bookman Old Style"/>
                <a:cs typeface="Bookman Old Style"/>
              </a:rPr>
              <a:t>a</a:t>
            </a:r>
            <a:r>
              <a:rPr dirty="0" baseline="-11904" sz="1050" spc="-15">
                <a:latin typeface="Times New Roman"/>
                <a:cs typeface="Times New Roman"/>
              </a:rPr>
              <a:t>3</a:t>
            </a:r>
            <a:r>
              <a:rPr dirty="0" sz="1000" spc="-10">
                <a:latin typeface="Tahoma"/>
                <a:cs typeface="Tahoma"/>
              </a:rPr>
              <a:t>)</a:t>
            </a:r>
            <a:r>
              <a:rPr dirty="0" sz="1000" spc="-10" b="0" i="1">
                <a:latin typeface="Bookman Old Style"/>
                <a:cs typeface="Bookman Old Style"/>
              </a:rPr>
              <a:t>, </a:t>
            </a:r>
            <a:r>
              <a:rPr dirty="0" sz="1000" spc="35" b="0" i="1">
                <a:latin typeface="Bookman Old Style"/>
                <a:cs typeface="Bookman Old Style"/>
              </a:rPr>
              <a:t>B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45">
                <a:latin typeface="Tahoma"/>
                <a:cs typeface="Tahoma"/>
              </a:rPr>
              <a:t>(</a:t>
            </a:r>
            <a:r>
              <a:rPr dirty="0" sz="1000" spc="-45" b="0" i="1">
                <a:latin typeface="Bookman Old Style"/>
                <a:cs typeface="Bookman Old Style"/>
              </a:rPr>
              <a:t>b</a:t>
            </a:r>
            <a:r>
              <a:rPr dirty="0" baseline="-11904" sz="1050" spc="-67">
                <a:latin typeface="Times New Roman"/>
                <a:cs typeface="Times New Roman"/>
              </a:rPr>
              <a:t>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65" b="0" i="1">
                <a:latin typeface="Bookman Old Style"/>
                <a:cs typeface="Bookman Old Style"/>
              </a:rPr>
              <a:t>b</a:t>
            </a:r>
            <a:r>
              <a:rPr dirty="0" baseline="-11904" sz="1050" spc="-97">
                <a:latin typeface="Times New Roman"/>
                <a:cs typeface="Times New Roman"/>
              </a:rPr>
              <a:t>2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30" b="0" i="1">
                <a:latin typeface="Bookman Old Style"/>
                <a:cs typeface="Bookman Old Style"/>
              </a:rPr>
              <a:t>b</a:t>
            </a:r>
            <a:r>
              <a:rPr dirty="0" baseline="-11904" sz="1050" spc="-44">
                <a:latin typeface="Times New Roman"/>
                <a:cs typeface="Times New Roman"/>
              </a:rPr>
              <a:t>3</a:t>
            </a:r>
            <a:r>
              <a:rPr dirty="0" sz="1000" spc="-30">
                <a:latin typeface="Tahoma"/>
                <a:cs typeface="Tahoma"/>
              </a:rPr>
              <a:t>)</a:t>
            </a:r>
            <a:r>
              <a:rPr dirty="0" sz="1000" spc="-30" b="0" i="1">
                <a:latin typeface="Bookman Old Style"/>
                <a:cs typeface="Bookman Old Style"/>
              </a:rPr>
              <a:t>,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">
                <a:latin typeface="Tahoma"/>
                <a:cs typeface="Tahoma"/>
              </a:rPr>
              <a:t>(</a:t>
            </a:r>
            <a:r>
              <a:rPr dirty="0" sz="1000" spc="-5" b="0" i="1">
                <a:latin typeface="Bookman Old Style"/>
                <a:cs typeface="Bookman Old Style"/>
              </a:rPr>
              <a:t>c</a:t>
            </a:r>
            <a:r>
              <a:rPr dirty="0" baseline="-11904" sz="1050" spc="-7">
                <a:latin typeface="Times New Roman"/>
                <a:cs typeface="Times New Roman"/>
              </a:rPr>
              <a:t>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" b="0" i="1">
                <a:latin typeface="Bookman Old Style"/>
                <a:cs typeface="Bookman Old Style"/>
              </a:rPr>
              <a:t>c</a:t>
            </a:r>
            <a:r>
              <a:rPr dirty="0" baseline="-11904" sz="1050" spc="-7">
                <a:latin typeface="Times New Roman"/>
                <a:cs typeface="Times New Roman"/>
              </a:rPr>
              <a:t>2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3</a:t>
            </a:r>
            <a:r>
              <a:rPr dirty="0" sz="1000" spc="15">
                <a:latin typeface="Tahoma"/>
                <a:cs typeface="Tahoma"/>
              </a:rPr>
              <a:t>) </a:t>
            </a:r>
            <a:r>
              <a:rPr dirty="0" sz="1000" spc="-5">
                <a:latin typeface="Times New Roman"/>
                <a:cs typeface="Times New Roman"/>
              </a:rPr>
              <a:t>are collinear if and only  if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3344683" y="8299697"/>
            <a:ext cx="2540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28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344683" y="8375897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3344683" y="8679174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518415" y="8400280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3451363" y="8343894"/>
            <a:ext cx="59245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255" algn="l"/>
                <a:tab pos="512445" algn="l"/>
              </a:tabLst>
            </a:pPr>
            <a:r>
              <a:rPr dirty="0" sz="1000" spc="-95" b="0" i="1">
                <a:latin typeface="Bookman Old Style"/>
                <a:cs typeface="Bookman Old Style"/>
              </a:rPr>
              <a:t>a</a:t>
            </a:r>
            <a:r>
              <a:rPr dirty="0" sz="1000" spc="-95" b="0" i="1">
                <a:latin typeface="Bookman Old Style"/>
                <a:cs typeface="Bookman Old Style"/>
              </a:rPr>
              <a:t>	</a:t>
            </a:r>
            <a:r>
              <a:rPr dirty="0" sz="1000" spc="-95" b="0" i="1">
                <a:latin typeface="Bookman Old Style"/>
                <a:cs typeface="Bookman Old Style"/>
              </a:rPr>
              <a:t>a</a:t>
            </a:r>
            <a:r>
              <a:rPr dirty="0" baseline="-11904" sz="1050" spc="67">
                <a:latin typeface="Times New Roman"/>
                <a:cs typeface="Times New Roman"/>
              </a:rPr>
              <a:t>2</a:t>
            </a:r>
            <a:r>
              <a:rPr dirty="0" baseline="-11904" sz="1050" spc="67">
                <a:latin typeface="Times New Roman"/>
                <a:cs typeface="Times New Roman"/>
              </a:rPr>
              <a:t>	</a:t>
            </a:r>
            <a:r>
              <a:rPr dirty="0" sz="1000" spc="-95" b="0" i="1">
                <a:latin typeface="Bookman Old Style"/>
                <a:cs typeface="Bookman Old Style"/>
              </a:rPr>
              <a:t>a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4018289" y="8400280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3512323" y="8581637"/>
            <a:ext cx="32575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255" algn="l"/>
              </a:tabLst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512323" y="876451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4138687" y="8299697"/>
            <a:ext cx="2540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28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4138687" y="8375897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3457456" y="8708131"/>
            <a:ext cx="749300" cy="485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84"/>
              </a:lnSpc>
              <a:tabLst>
                <a:tab pos="262255" algn="l"/>
                <a:tab pos="512445" algn="l"/>
              </a:tabLst>
            </a:pPr>
            <a:r>
              <a:rPr dirty="0" sz="1000" spc="-50" b="0" i="1">
                <a:latin typeface="Bookman Old Style"/>
                <a:cs typeface="Bookman Old Style"/>
              </a:rPr>
              <a:t>c	</a:t>
            </a:r>
            <a:r>
              <a:rPr dirty="0" sz="1000" spc="-5" b="0" i="1">
                <a:latin typeface="Bookman Old Style"/>
                <a:cs typeface="Bookman Old Style"/>
              </a:rPr>
              <a:t>c</a:t>
            </a:r>
            <a:r>
              <a:rPr dirty="0" baseline="-11904" sz="1050" spc="-7">
                <a:latin typeface="Times New Roman"/>
                <a:cs typeface="Times New Roman"/>
              </a:rPr>
              <a:t>2	</a:t>
            </a:r>
            <a:r>
              <a:rPr dirty="0" sz="1000" spc="-5" b="0" i="1">
                <a:latin typeface="Bookman Old Style"/>
                <a:cs typeface="Bookman Old Style"/>
              </a:rPr>
              <a:t>c</a:t>
            </a:r>
            <a:r>
              <a:rPr dirty="0" baseline="-11904" sz="1050" spc="-7">
                <a:latin typeface="Times New Roman"/>
                <a:cs typeface="Times New Roman"/>
              </a:rPr>
              <a:t>3</a:t>
            </a:r>
            <a:endParaRPr baseline="-11904" sz="1050">
              <a:latin typeface="Times New Roman"/>
              <a:cs typeface="Times New Roman"/>
            </a:endParaRPr>
          </a:p>
          <a:p>
            <a:pPr algn="r" marR="5080">
              <a:lnSpc>
                <a:spcPts val="484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3344683" y="8525250"/>
            <a:ext cx="1127760" cy="515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5095">
              <a:lnSpc>
                <a:spcPts val="605"/>
              </a:lnSpc>
              <a:tabLst>
                <a:tab pos="375285" algn="l"/>
                <a:tab pos="624840" algn="l"/>
                <a:tab pos="882650" algn="l"/>
              </a:tabLst>
            </a:pPr>
            <a:r>
              <a:rPr dirty="0" sz="1000" spc="-175" b="0" i="1">
                <a:latin typeface="Bookman Old Style"/>
                <a:cs typeface="Bookman Old Style"/>
              </a:rPr>
              <a:t>b	b	</a:t>
            </a:r>
            <a:r>
              <a:rPr dirty="0" sz="1000" spc="-65" b="0" i="1">
                <a:latin typeface="Bookman Old Style"/>
                <a:cs typeface="Bookman Old Style"/>
              </a:rPr>
              <a:t>b</a:t>
            </a:r>
            <a:r>
              <a:rPr dirty="0" baseline="-11904" sz="1050" spc="-97">
                <a:latin typeface="Times New Roman"/>
                <a:cs typeface="Times New Roman"/>
              </a:rPr>
              <a:t>3	</a:t>
            </a:r>
            <a:r>
              <a:rPr dirty="0" baseline="2777" sz="1500" spc="67">
                <a:latin typeface="Tahoma"/>
                <a:cs typeface="Tahoma"/>
              </a:rPr>
              <a:t>=</a:t>
            </a:r>
            <a:r>
              <a:rPr dirty="0" baseline="2777" sz="1500" spc="-187">
                <a:latin typeface="Tahoma"/>
                <a:cs typeface="Tahoma"/>
              </a:rPr>
              <a:t> </a:t>
            </a:r>
            <a:r>
              <a:rPr dirty="0" baseline="2777" sz="1500" spc="-67">
                <a:latin typeface="Tahoma"/>
                <a:cs typeface="Tahoma"/>
              </a:rPr>
              <a:t>0</a:t>
            </a:r>
            <a:r>
              <a:rPr dirty="0" baseline="2777" sz="1500" spc="-67" b="0" i="1">
                <a:latin typeface="Bookman Old Style"/>
                <a:cs typeface="Bookman Old Style"/>
              </a:rPr>
              <a:t>.</a:t>
            </a:r>
            <a:endParaRPr baseline="2777" sz="1500">
              <a:latin typeface="Bookman Old Style"/>
              <a:cs typeface="Bookman Old Style"/>
            </a:endParaRPr>
          </a:p>
          <a:p>
            <a:pPr marL="12700">
              <a:lnSpc>
                <a:spcPts val="605"/>
              </a:lnSpc>
              <a:tabLst>
                <a:tab pos="806450" algn="l"/>
              </a:tabLst>
            </a:pPr>
            <a:r>
              <a:rPr dirty="0" sz="1000" spc="50">
                <a:latin typeface="Arial"/>
                <a:cs typeface="Arial"/>
              </a:rPr>
              <a:t>.	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762000"/>
            <a:ext cx="338836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8.2.  </a:t>
            </a:r>
            <a:r>
              <a:rPr dirty="0" sz="1000" spc="-15">
                <a:latin typeface="Times New Roman"/>
                <a:cs typeface="Times New Roman"/>
              </a:rPr>
              <a:t>BARYCENTRIC </a:t>
            </a:r>
            <a:r>
              <a:rPr dirty="0" sz="1000" spc="-5">
                <a:latin typeface="Times New Roman"/>
                <a:cs typeface="Times New Roman"/>
              </a:rPr>
              <a:t>AND HOMOGENEOUS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COORDINATES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70155" y="76200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8</a:t>
            </a:r>
            <a:r>
              <a:rPr dirty="0" sz="1000" spc="-5">
                <a:latin typeface="Times New Roman"/>
                <a:cs typeface="Times New Roman"/>
              </a:rPr>
              <a:t>7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46103" y="1117094"/>
            <a:ext cx="5060315" cy="910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62255" indent="-249554">
              <a:lnSpc>
                <a:spcPct val="100000"/>
              </a:lnSpc>
              <a:buFont typeface="Times New Roman"/>
              <a:buAutoNum type="arabicPeriod" startAt="14"/>
              <a:tabLst>
                <a:tab pos="262890" algn="l"/>
              </a:tabLst>
            </a:pPr>
            <a:r>
              <a:rPr dirty="0" sz="1000" spc="-5">
                <a:latin typeface="Times New Roman"/>
                <a:cs typeface="Times New Roman"/>
              </a:rPr>
              <a:t>The intersection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lines </a:t>
            </a:r>
            <a:r>
              <a:rPr dirty="0" sz="1000" spc="5" b="0" i="1">
                <a:latin typeface="Bookman Old Style"/>
                <a:cs typeface="Bookman Old Style"/>
              </a:rPr>
              <a:t>ℓ</a:t>
            </a:r>
            <a:r>
              <a:rPr dirty="0" baseline="-11904" sz="1050" spc="7">
                <a:latin typeface="Times New Roman"/>
                <a:cs typeface="Times New Roman"/>
              </a:rPr>
              <a:t>1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5">
                <a:latin typeface="Tahoma"/>
                <a:cs typeface="Tahoma"/>
              </a:rPr>
              <a:t>[</a:t>
            </a:r>
            <a:r>
              <a:rPr dirty="0" sz="1000" spc="-55" b="0" i="1">
                <a:latin typeface="Bookman Old Style"/>
                <a:cs typeface="Bookman Old Style"/>
              </a:rPr>
              <a:t>a</a:t>
            </a:r>
            <a:r>
              <a:rPr dirty="0" baseline="-11904" sz="1050" spc="-82">
                <a:latin typeface="Times New Roman"/>
                <a:cs typeface="Times New Roman"/>
              </a:rPr>
              <a:t>1 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-11904" sz="1050" spc="-37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40" b="0" i="1">
                <a:latin typeface="Bookman Old Style"/>
                <a:cs typeface="Bookman Old Style"/>
              </a:rPr>
              <a:t>a</a:t>
            </a:r>
            <a:r>
              <a:rPr dirty="0" baseline="-11904" sz="1050" spc="-60">
                <a:latin typeface="Times New Roman"/>
                <a:cs typeface="Times New Roman"/>
              </a:rPr>
              <a:t>3</a:t>
            </a:r>
            <a:r>
              <a:rPr dirty="0" sz="1000" spc="-40">
                <a:latin typeface="Tahoma"/>
                <a:cs typeface="Tahoma"/>
              </a:rPr>
              <a:t>]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5" b="0" i="1">
                <a:latin typeface="Bookman Old Style"/>
                <a:cs typeface="Bookman Old Style"/>
              </a:rPr>
              <a:t>ℓ</a:t>
            </a:r>
            <a:r>
              <a:rPr dirty="0" baseline="-11904" sz="1050" spc="7">
                <a:latin typeface="Times New Roman"/>
                <a:cs typeface="Times New Roman"/>
              </a:rPr>
              <a:t>2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80">
                <a:latin typeface="Tahoma"/>
                <a:cs typeface="Tahoma"/>
              </a:rPr>
              <a:t>[</a:t>
            </a:r>
            <a:r>
              <a:rPr dirty="0" sz="1000" spc="-80" b="0" i="1">
                <a:latin typeface="Bookman Old Style"/>
                <a:cs typeface="Bookman Old Style"/>
              </a:rPr>
              <a:t>b</a:t>
            </a:r>
            <a:r>
              <a:rPr dirty="0" baseline="-11904" sz="1050" spc="-120">
                <a:latin typeface="Times New Roman"/>
                <a:cs typeface="Times New Roman"/>
              </a:rPr>
              <a:t>1 </a:t>
            </a:r>
            <a:r>
              <a:rPr dirty="0" baseline="-11904" sz="1050" spc="22">
                <a:latin typeface="Times New Roman"/>
                <a:cs typeface="Times New Roman"/>
              </a:rPr>
              <a:t>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65" b="0" i="1">
                <a:latin typeface="Bookman Old Style"/>
                <a:cs typeface="Bookman Old Style"/>
              </a:rPr>
              <a:t>b</a:t>
            </a:r>
            <a:r>
              <a:rPr dirty="0" baseline="-11904" sz="1050" spc="-97">
                <a:latin typeface="Times New Roman"/>
                <a:cs typeface="Times New Roman"/>
              </a:rPr>
              <a:t>2 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65" b="0" i="1">
                <a:latin typeface="Bookman Old Style"/>
                <a:cs typeface="Bookman Old Style"/>
              </a:rPr>
              <a:t>b</a:t>
            </a:r>
            <a:r>
              <a:rPr dirty="0" baseline="-11904" sz="1050" spc="-97">
                <a:latin typeface="Times New Roman"/>
                <a:cs typeface="Times New Roman"/>
              </a:rPr>
              <a:t>3</a:t>
            </a:r>
            <a:r>
              <a:rPr dirty="0" sz="1000" spc="-65">
                <a:latin typeface="Tahoma"/>
                <a:cs typeface="Tahoma"/>
              </a:rPr>
              <a:t>]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 spc="-10">
                <a:latin typeface="Times New Roman"/>
                <a:cs typeface="Times New Roman"/>
              </a:rPr>
              <a:t>given</a:t>
            </a:r>
            <a:r>
              <a:rPr dirty="0" sz="1000" spc="-10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AutoNum type="arabicPeriod" startAt="14"/>
            </a:pPr>
            <a:endParaRPr sz="1200">
              <a:latin typeface="Times New Roman"/>
              <a:cs typeface="Times New Roman"/>
            </a:endParaRPr>
          </a:p>
          <a:p>
            <a:pPr marL="1371600">
              <a:lnSpc>
                <a:spcPct val="100000"/>
              </a:lnSpc>
            </a:pP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(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-11904" sz="1050" spc="-37">
                <a:latin typeface="Times New Roman"/>
                <a:cs typeface="Times New Roman"/>
              </a:rPr>
              <a:t>2</a:t>
            </a:r>
            <a:r>
              <a:rPr dirty="0" sz="1000" spc="-25" b="0" i="1">
                <a:latin typeface="Bookman Old Style"/>
                <a:cs typeface="Bookman Old Style"/>
              </a:rPr>
              <a:t>b</a:t>
            </a:r>
            <a:r>
              <a:rPr dirty="0" baseline="-11904" sz="1050" spc="-37">
                <a:latin typeface="Times New Roman"/>
                <a:cs typeface="Times New Roman"/>
              </a:rPr>
              <a:t>3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35" b="0" i="1">
                <a:latin typeface="Bookman Old Style"/>
                <a:cs typeface="Bookman Old Style"/>
              </a:rPr>
              <a:t>a</a:t>
            </a:r>
            <a:r>
              <a:rPr dirty="0" baseline="-11904" sz="1050" spc="-52">
                <a:latin typeface="Times New Roman"/>
                <a:cs typeface="Times New Roman"/>
              </a:rPr>
              <a:t>3</a:t>
            </a:r>
            <a:r>
              <a:rPr dirty="0" sz="1000" spc="-35" b="0" i="1">
                <a:latin typeface="Bookman Old Style"/>
                <a:cs typeface="Bookman Old Style"/>
              </a:rPr>
              <a:t>b</a:t>
            </a:r>
            <a:r>
              <a:rPr dirty="0" baseline="-11904" sz="1050" spc="-52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30">
                <a:latin typeface="Lucida Sans Unicode"/>
                <a:cs typeface="Lucida Sans Unicode"/>
              </a:rPr>
              <a:t>−</a:t>
            </a:r>
            <a:r>
              <a:rPr dirty="0" sz="1000" spc="-30" b="0" i="1">
                <a:latin typeface="Bookman Old Style"/>
                <a:cs typeface="Bookman Old Style"/>
              </a:rPr>
              <a:t>a</a:t>
            </a:r>
            <a:r>
              <a:rPr dirty="0" baseline="-11904" sz="1050" spc="-44">
                <a:latin typeface="Times New Roman"/>
                <a:cs typeface="Times New Roman"/>
              </a:rPr>
              <a:t>1</a:t>
            </a:r>
            <a:r>
              <a:rPr dirty="0" sz="1000" spc="-30" b="0" i="1">
                <a:latin typeface="Bookman Old Style"/>
                <a:cs typeface="Bookman Old Style"/>
              </a:rPr>
              <a:t>b</a:t>
            </a:r>
            <a:r>
              <a:rPr dirty="0" baseline="-11904" sz="1050" spc="-44">
                <a:latin typeface="Times New Roman"/>
                <a:cs typeface="Times New Roman"/>
              </a:rPr>
              <a:t>3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35" b="0" i="1">
                <a:latin typeface="Bookman Old Style"/>
                <a:cs typeface="Bookman Old Style"/>
              </a:rPr>
              <a:t>a</a:t>
            </a:r>
            <a:r>
              <a:rPr dirty="0" baseline="-11904" sz="1050" spc="-52">
                <a:latin typeface="Times New Roman"/>
                <a:cs typeface="Times New Roman"/>
              </a:rPr>
              <a:t>3</a:t>
            </a:r>
            <a:r>
              <a:rPr dirty="0" sz="1000" spc="-35" b="0" i="1">
                <a:latin typeface="Bookman Old Style"/>
                <a:cs typeface="Bookman Old Style"/>
              </a:rPr>
              <a:t>b</a:t>
            </a:r>
            <a:r>
              <a:rPr dirty="0" baseline="-11904" sz="1050" spc="-52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30" b="0" i="1">
                <a:latin typeface="Bookman Old Style"/>
                <a:cs typeface="Bookman Old Style"/>
              </a:rPr>
              <a:t>a</a:t>
            </a:r>
            <a:r>
              <a:rPr dirty="0" baseline="-11904" sz="1050" spc="-44">
                <a:latin typeface="Times New Roman"/>
                <a:cs typeface="Times New Roman"/>
              </a:rPr>
              <a:t>1</a:t>
            </a:r>
            <a:r>
              <a:rPr dirty="0" sz="1000" spc="-30" b="0" i="1">
                <a:latin typeface="Bookman Old Style"/>
                <a:cs typeface="Bookman Old Style"/>
              </a:rPr>
              <a:t>b</a:t>
            </a:r>
            <a:r>
              <a:rPr dirty="0" baseline="-11904" sz="1050" spc="-44">
                <a:latin typeface="Times New Roman"/>
                <a:cs typeface="Times New Roman"/>
              </a:rPr>
              <a:t>2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150">
                <a:latin typeface="Lucida Sans Unicode"/>
                <a:cs typeface="Lucida Sans Unicode"/>
              </a:rPr>
              <a:t> </a:t>
            </a:r>
            <a:r>
              <a:rPr dirty="0" sz="1000" spc="-20" b="0" i="1">
                <a:latin typeface="Bookman Old Style"/>
                <a:cs typeface="Bookman Old Style"/>
              </a:rPr>
              <a:t>a</a:t>
            </a:r>
            <a:r>
              <a:rPr dirty="0" baseline="-11904" sz="1050" spc="-30">
                <a:latin typeface="Times New Roman"/>
                <a:cs typeface="Times New Roman"/>
              </a:rPr>
              <a:t>2</a:t>
            </a:r>
            <a:r>
              <a:rPr dirty="0" sz="1000" spc="-20" b="0" i="1">
                <a:latin typeface="Bookman Old Style"/>
                <a:cs typeface="Bookman Old Style"/>
              </a:rPr>
              <a:t>b</a:t>
            </a:r>
            <a:r>
              <a:rPr dirty="0" baseline="-11904" sz="1050" spc="-30">
                <a:latin typeface="Times New Roman"/>
                <a:cs typeface="Times New Roman"/>
              </a:rPr>
              <a:t>1</a:t>
            </a:r>
            <a:r>
              <a:rPr dirty="0" sz="1000" spc="-20">
                <a:latin typeface="Tahoma"/>
                <a:cs typeface="Tahoma"/>
              </a:rPr>
              <a:t>)</a:t>
            </a:r>
            <a:r>
              <a:rPr dirty="0" sz="1000" spc="-20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 marL="262255" indent="-249554">
              <a:lnSpc>
                <a:spcPct val="100000"/>
              </a:lnSpc>
              <a:buFont typeface="Times New Roman"/>
              <a:buAutoNum type="arabicPeriod" startAt="15"/>
              <a:tabLst>
                <a:tab pos="262890" algn="l"/>
              </a:tabLst>
            </a:pPr>
            <a:r>
              <a:rPr dirty="0" sz="1000" spc="-5">
                <a:latin typeface="Times New Roman"/>
                <a:cs typeface="Times New Roman"/>
              </a:rPr>
              <a:t>Three lines </a:t>
            </a:r>
            <a:r>
              <a:rPr dirty="0" sz="1000" spc="-45" b="0" i="1">
                <a:latin typeface="Bookman Old Style"/>
                <a:cs typeface="Bookman Old Style"/>
              </a:rPr>
              <a:t>ℓ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5">
                <a:latin typeface="Tahoma"/>
                <a:cs typeface="Tahoma"/>
              </a:rPr>
              <a:t>[</a:t>
            </a:r>
            <a:r>
              <a:rPr dirty="0" sz="1000" spc="-55" b="0" i="1">
                <a:latin typeface="Bookman Old Style"/>
                <a:cs typeface="Bookman Old Style"/>
              </a:rPr>
              <a:t>a</a:t>
            </a:r>
            <a:r>
              <a:rPr dirty="0" baseline="-11904" sz="1050" spc="-82">
                <a:latin typeface="Times New Roman"/>
                <a:cs typeface="Times New Roman"/>
              </a:rPr>
              <a:t>1 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-11904" sz="1050" spc="-37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35" b="0" i="1">
                <a:latin typeface="Bookman Old Style"/>
                <a:cs typeface="Bookman Old Style"/>
              </a:rPr>
              <a:t>a</a:t>
            </a:r>
            <a:r>
              <a:rPr dirty="0" baseline="-11904" sz="1050" spc="-52">
                <a:latin typeface="Times New Roman"/>
                <a:cs typeface="Times New Roman"/>
              </a:rPr>
              <a:t>3</a:t>
            </a:r>
            <a:r>
              <a:rPr dirty="0" sz="1000" spc="-35">
                <a:latin typeface="Tahoma"/>
                <a:cs typeface="Tahoma"/>
              </a:rPr>
              <a:t>]</a:t>
            </a:r>
            <a:r>
              <a:rPr dirty="0" sz="1000" spc="-35" b="0" i="1">
                <a:latin typeface="Bookman Old Style"/>
                <a:cs typeface="Bookman Old Style"/>
              </a:rPr>
              <a:t>, </a:t>
            </a:r>
            <a:r>
              <a:rPr dirty="0" sz="1000" spc="-10" b="0" i="1">
                <a:latin typeface="Bookman Old Style"/>
                <a:cs typeface="Bookman Old Style"/>
              </a:rPr>
              <a:t>m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80">
                <a:latin typeface="Tahoma"/>
                <a:cs typeface="Tahoma"/>
              </a:rPr>
              <a:t>[</a:t>
            </a:r>
            <a:r>
              <a:rPr dirty="0" sz="1000" spc="-80" b="0" i="1">
                <a:latin typeface="Bookman Old Style"/>
                <a:cs typeface="Bookman Old Style"/>
              </a:rPr>
              <a:t>b</a:t>
            </a:r>
            <a:r>
              <a:rPr dirty="0" baseline="-11904" sz="1050" spc="-120">
                <a:latin typeface="Times New Roman"/>
                <a:cs typeface="Times New Roman"/>
              </a:rPr>
              <a:t>1 </a:t>
            </a:r>
            <a:r>
              <a:rPr dirty="0" baseline="-11904" sz="1050" spc="22">
                <a:latin typeface="Times New Roman"/>
                <a:cs typeface="Times New Roman"/>
              </a:rPr>
              <a:t>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65" b="0" i="1">
                <a:latin typeface="Bookman Old Style"/>
                <a:cs typeface="Bookman Old Style"/>
              </a:rPr>
              <a:t>b</a:t>
            </a:r>
            <a:r>
              <a:rPr dirty="0" baseline="-11904" sz="1050" spc="-97">
                <a:latin typeface="Times New Roman"/>
                <a:cs typeface="Times New Roman"/>
              </a:rPr>
              <a:t>2 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5" b="0" i="1">
                <a:latin typeface="Bookman Old Style"/>
                <a:cs typeface="Bookman Old Style"/>
              </a:rPr>
              <a:t>b</a:t>
            </a:r>
            <a:r>
              <a:rPr dirty="0" baseline="-11904" sz="1050" spc="-82">
                <a:latin typeface="Times New Roman"/>
                <a:cs typeface="Times New Roman"/>
              </a:rPr>
              <a:t>3</a:t>
            </a:r>
            <a:r>
              <a:rPr dirty="0" sz="1000" spc="-55">
                <a:latin typeface="Tahoma"/>
                <a:cs typeface="Tahoma"/>
              </a:rPr>
              <a:t>]</a:t>
            </a:r>
            <a:r>
              <a:rPr dirty="0" sz="1000" spc="-55" b="0" i="1">
                <a:latin typeface="Bookman Old Style"/>
                <a:cs typeface="Bookman Old Style"/>
              </a:rPr>
              <a:t>, </a:t>
            </a:r>
            <a:r>
              <a:rPr dirty="0" sz="1000" spc="-25" b="0" i="1">
                <a:latin typeface="Bookman Old Style"/>
                <a:cs typeface="Bookman Old Style"/>
              </a:rPr>
              <a:t>n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40">
                <a:latin typeface="Tahoma"/>
                <a:cs typeface="Tahoma"/>
              </a:rPr>
              <a:t>[</a:t>
            </a:r>
            <a:r>
              <a:rPr dirty="0" sz="1000" spc="-40" b="0" i="1">
                <a:latin typeface="Bookman Old Style"/>
                <a:cs typeface="Bookman Old Style"/>
              </a:rPr>
              <a:t>c</a:t>
            </a:r>
            <a:r>
              <a:rPr dirty="0" baseline="-11904" sz="1050" spc="-60">
                <a:latin typeface="Times New Roman"/>
                <a:cs typeface="Times New Roman"/>
              </a:rPr>
              <a:t>1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" b="0" i="1">
                <a:latin typeface="Bookman Old Style"/>
                <a:cs typeface="Bookman Old Style"/>
              </a:rPr>
              <a:t>c</a:t>
            </a:r>
            <a:r>
              <a:rPr dirty="0" baseline="-11904" sz="1050" spc="-7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5" b="0" i="1">
                <a:latin typeface="Bookman Old Style"/>
                <a:cs typeface="Bookman Old Style"/>
              </a:rPr>
              <a:t>c</a:t>
            </a:r>
            <a:r>
              <a:rPr dirty="0" baseline="-11904" sz="1050" spc="-37">
                <a:latin typeface="Times New Roman"/>
                <a:cs typeface="Times New Roman"/>
              </a:rPr>
              <a:t>3</a:t>
            </a:r>
            <a:r>
              <a:rPr dirty="0" sz="1000" spc="-25">
                <a:latin typeface="Tahoma"/>
                <a:cs typeface="Tahoma"/>
              </a:rPr>
              <a:t>]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>
                <a:latin typeface="Times New Roman"/>
                <a:cs typeface="Times New Roman"/>
              </a:rPr>
              <a:t>concurrent </a:t>
            </a:r>
            <a:r>
              <a:rPr dirty="0" sz="1000" spc="-5">
                <a:latin typeface="Times New Roman"/>
                <a:cs typeface="Times New Roman"/>
              </a:rPr>
              <a:t>if and only</a:t>
            </a:r>
            <a:r>
              <a:rPr dirty="0" sz="1000" spc="-1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if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44651" y="2199134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44651" y="2275334"/>
            <a:ext cx="67945" cy="589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85">
                <a:latin typeface="Arial"/>
                <a:cs typeface="Arial"/>
              </a:rPr>
              <a:t>.</a:t>
            </a:r>
            <a:r>
              <a:rPr dirty="0" baseline="-33333" sz="1500" spc="75">
                <a:latin typeface="Arial"/>
                <a:cs typeface="Arial"/>
              </a:rPr>
              <a:t>.</a:t>
            </a:r>
            <a:endParaRPr baseline="-33333" sz="1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18383" y="222351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51331" y="2167126"/>
            <a:ext cx="59245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255" algn="l"/>
                <a:tab pos="512445" algn="l"/>
              </a:tabLst>
            </a:pPr>
            <a:r>
              <a:rPr dirty="0" sz="1000" spc="-95" b="0" i="1">
                <a:latin typeface="Bookman Old Style"/>
                <a:cs typeface="Bookman Old Style"/>
              </a:rPr>
              <a:t>a</a:t>
            </a:r>
            <a:r>
              <a:rPr dirty="0" sz="1000" spc="-95" b="0" i="1">
                <a:latin typeface="Bookman Old Style"/>
                <a:cs typeface="Bookman Old Style"/>
              </a:rPr>
              <a:t>	</a:t>
            </a:r>
            <a:r>
              <a:rPr dirty="0" sz="1000" spc="-95" b="0" i="1">
                <a:latin typeface="Bookman Old Style"/>
                <a:cs typeface="Bookman Old Style"/>
              </a:rPr>
              <a:t>a</a:t>
            </a:r>
            <a:r>
              <a:rPr dirty="0" baseline="-11904" sz="1050" spc="67">
                <a:latin typeface="Times New Roman"/>
                <a:cs typeface="Times New Roman"/>
              </a:rPr>
              <a:t>2</a:t>
            </a:r>
            <a:r>
              <a:rPr dirty="0" baseline="-11904" sz="1050" spc="67">
                <a:latin typeface="Times New Roman"/>
                <a:cs typeface="Times New Roman"/>
              </a:rPr>
              <a:t>	</a:t>
            </a:r>
            <a:r>
              <a:rPr dirty="0" sz="1000" spc="-95" b="0" i="1">
                <a:latin typeface="Bookman Old Style"/>
                <a:cs typeface="Bookman Old Style"/>
              </a:rPr>
              <a:t>a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18257" y="222351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12161" y="2406398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12162" y="2587754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38655" y="2199133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38655" y="2275333"/>
            <a:ext cx="2540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28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38655" y="2502406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44651" y="2350006"/>
            <a:ext cx="1127760" cy="666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5095">
              <a:lnSpc>
                <a:spcPts val="600"/>
              </a:lnSpc>
              <a:tabLst>
                <a:tab pos="375285" algn="l"/>
                <a:tab pos="624840" algn="l"/>
                <a:tab pos="882650" algn="l"/>
              </a:tabLst>
            </a:pPr>
            <a:r>
              <a:rPr dirty="0" sz="1000" spc="-65" b="0" i="1">
                <a:latin typeface="Bookman Old Style"/>
                <a:cs typeface="Bookman Old Style"/>
              </a:rPr>
              <a:t>b</a:t>
            </a:r>
            <a:r>
              <a:rPr dirty="0" baseline="-11904" sz="1050" spc="-97">
                <a:latin typeface="Times New Roman"/>
                <a:cs typeface="Times New Roman"/>
              </a:rPr>
              <a:t>1	</a:t>
            </a:r>
            <a:r>
              <a:rPr dirty="0" sz="1000" spc="-65" b="0" i="1">
                <a:latin typeface="Bookman Old Style"/>
                <a:cs typeface="Bookman Old Style"/>
              </a:rPr>
              <a:t>b</a:t>
            </a:r>
            <a:r>
              <a:rPr dirty="0" baseline="-11904" sz="1050" spc="-97">
                <a:latin typeface="Times New Roman"/>
                <a:cs typeface="Times New Roman"/>
              </a:rPr>
              <a:t>2	</a:t>
            </a:r>
            <a:r>
              <a:rPr dirty="0" sz="1000" spc="-175" b="0" i="1">
                <a:latin typeface="Bookman Old Style"/>
                <a:cs typeface="Bookman Old Style"/>
              </a:rPr>
              <a:t>b	</a:t>
            </a:r>
            <a:r>
              <a:rPr dirty="0" baseline="2777" sz="1500" spc="67">
                <a:latin typeface="Tahoma"/>
                <a:cs typeface="Tahoma"/>
              </a:rPr>
              <a:t>=</a:t>
            </a:r>
            <a:r>
              <a:rPr dirty="0" baseline="2777" sz="1500" spc="-187">
                <a:latin typeface="Tahoma"/>
                <a:cs typeface="Tahoma"/>
              </a:rPr>
              <a:t> </a:t>
            </a:r>
            <a:r>
              <a:rPr dirty="0" baseline="2777" sz="1500" spc="-67">
                <a:latin typeface="Tahoma"/>
                <a:cs typeface="Tahoma"/>
              </a:rPr>
              <a:t>0</a:t>
            </a:r>
            <a:r>
              <a:rPr dirty="0" baseline="2777" sz="1500" spc="-67" b="0" i="1">
                <a:latin typeface="Bookman Old Style"/>
                <a:cs typeface="Bookman Old Style"/>
              </a:rPr>
              <a:t>.</a:t>
            </a:r>
            <a:endParaRPr baseline="2777" sz="1500">
              <a:latin typeface="Bookman Old Style"/>
              <a:cs typeface="Bookman Old Style"/>
            </a:endParaRPr>
          </a:p>
          <a:p>
            <a:pPr algn="ctr" marR="257810">
              <a:lnSpc>
                <a:spcPts val="600"/>
              </a:lnSpc>
              <a:tabLst>
                <a:tab pos="793750" algn="l"/>
              </a:tabLst>
            </a:pPr>
            <a:r>
              <a:rPr dirty="0" baseline="-66666" sz="1500" spc="75">
                <a:latin typeface="Arial"/>
                <a:cs typeface="Arial"/>
              </a:rPr>
              <a:t>.</a:t>
            </a:r>
            <a:r>
              <a:rPr dirty="0" baseline="-66666" sz="1500" spc="75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5095">
              <a:lnSpc>
                <a:spcPct val="100000"/>
              </a:lnSpc>
              <a:spcBef>
                <a:spcPts val="225"/>
              </a:spcBef>
              <a:tabLst>
                <a:tab pos="375285" algn="l"/>
                <a:tab pos="624840" algn="l"/>
              </a:tabLst>
            </a:pPr>
            <a:r>
              <a:rPr dirty="0" sz="1000" spc="-5" b="0" i="1">
                <a:latin typeface="Bookman Old Style"/>
                <a:cs typeface="Bookman Old Style"/>
              </a:rPr>
              <a:t>c</a:t>
            </a:r>
            <a:r>
              <a:rPr dirty="0" baseline="-11904" sz="1050" spc="-7">
                <a:latin typeface="Times New Roman"/>
                <a:cs typeface="Times New Roman"/>
              </a:rPr>
              <a:t>1	</a:t>
            </a:r>
            <a:r>
              <a:rPr dirty="0" sz="1000" spc="-5" b="0" i="1">
                <a:latin typeface="Bookman Old Style"/>
                <a:cs typeface="Bookman Old Style"/>
              </a:rPr>
              <a:t>c</a:t>
            </a:r>
            <a:r>
              <a:rPr dirty="0" baseline="-11904" sz="1050" spc="-7">
                <a:latin typeface="Times New Roman"/>
                <a:cs typeface="Times New Roman"/>
              </a:rPr>
              <a:t>2	</a:t>
            </a:r>
            <a:r>
              <a:rPr dirty="0" sz="1000" spc="-50" b="0" i="1">
                <a:latin typeface="Bookman Old Style"/>
                <a:cs typeface="Bookman Old Style"/>
              </a:rPr>
              <a:t>c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96041" y="2912363"/>
            <a:ext cx="482600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Proof</a:t>
            </a:r>
            <a:r>
              <a:rPr dirty="0" sz="1000" spc="-5">
                <a:latin typeface="Times New Roman"/>
                <a:cs typeface="Times New Roman"/>
              </a:rPr>
              <a:t>. The intersection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45" b="0" i="1">
                <a:latin typeface="Bookman Old Style"/>
                <a:cs typeface="Bookman Old Style"/>
              </a:rPr>
              <a:t>ℓ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-10" b="0" i="1">
                <a:latin typeface="Bookman Old Style"/>
                <a:cs typeface="Bookman Old Style"/>
              </a:rPr>
              <a:t>m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 spc="-30">
                <a:latin typeface="Tahoma"/>
                <a:cs typeface="Tahoma"/>
              </a:rPr>
              <a:t>(</a:t>
            </a:r>
            <a:r>
              <a:rPr dirty="0" sz="1000" spc="-30" b="0" i="1">
                <a:latin typeface="Bookman Old Style"/>
                <a:cs typeface="Bookman Old Style"/>
              </a:rPr>
              <a:t>a</a:t>
            </a:r>
            <a:r>
              <a:rPr dirty="0" baseline="-11904" sz="1050" spc="-44">
                <a:latin typeface="Times New Roman"/>
                <a:cs typeface="Times New Roman"/>
              </a:rPr>
              <a:t>2</a:t>
            </a:r>
            <a:r>
              <a:rPr dirty="0" sz="1000" spc="-30" b="0" i="1">
                <a:latin typeface="Bookman Old Style"/>
                <a:cs typeface="Bookman Old Style"/>
              </a:rPr>
              <a:t>b</a:t>
            </a:r>
            <a:r>
              <a:rPr dirty="0" baseline="-11904" sz="1050" spc="-44">
                <a:latin typeface="Times New Roman"/>
                <a:cs typeface="Times New Roman"/>
              </a:rPr>
              <a:t>3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35" b="0" i="1">
                <a:latin typeface="Bookman Old Style"/>
                <a:cs typeface="Bookman Old Style"/>
              </a:rPr>
              <a:t>a</a:t>
            </a:r>
            <a:r>
              <a:rPr dirty="0" baseline="-11904" sz="1050" spc="-52">
                <a:latin typeface="Times New Roman"/>
                <a:cs typeface="Times New Roman"/>
              </a:rPr>
              <a:t>3</a:t>
            </a:r>
            <a:r>
              <a:rPr dirty="0" sz="1000" spc="-35" b="0" i="1">
                <a:latin typeface="Bookman Old Style"/>
                <a:cs typeface="Bookman Old Style"/>
              </a:rPr>
              <a:t>b</a:t>
            </a:r>
            <a:r>
              <a:rPr dirty="0" baseline="-11904" sz="1050" spc="-52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30">
                <a:latin typeface="Lucida Sans Unicode"/>
                <a:cs typeface="Lucida Sans Unicode"/>
              </a:rPr>
              <a:t>−</a:t>
            </a:r>
            <a:r>
              <a:rPr dirty="0" sz="1000" spc="-30" b="0" i="1">
                <a:latin typeface="Bookman Old Style"/>
                <a:cs typeface="Bookman Old Style"/>
              </a:rPr>
              <a:t>a</a:t>
            </a:r>
            <a:r>
              <a:rPr dirty="0" baseline="-11904" sz="1050" spc="-44">
                <a:latin typeface="Times New Roman"/>
                <a:cs typeface="Times New Roman"/>
              </a:rPr>
              <a:t>1</a:t>
            </a:r>
            <a:r>
              <a:rPr dirty="0" sz="1000" spc="-30" b="0" i="1">
                <a:latin typeface="Bookman Old Style"/>
                <a:cs typeface="Bookman Old Style"/>
              </a:rPr>
              <a:t>b</a:t>
            </a:r>
            <a:r>
              <a:rPr dirty="0" baseline="-11904" sz="1050" spc="-44">
                <a:latin typeface="Times New Roman"/>
                <a:cs typeface="Times New Roman"/>
              </a:rPr>
              <a:t>3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35" b="0" i="1">
                <a:latin typeface="Bookman Old Style"/>
                <a:cs typeface="Bookman Old Style"/>
              </a:rPr>
              <a:t>a</a:t>
            </a:r>
            <a:r>
              <a:rPr dirty="0" baseline="-11904" sz="1050" spc="-52">
                <a:latin typeface="Times New Roman"/>
                <a:cs typeface="Times New Roman"/>
              </a:rPr>
              <a:t>3</a:t>
            </a:r>
            <a:r>
              <a:rPr dirty="0" sz="1000" spc="-35" b="0" i="1">
                <a:latin typeface="Bookman Old Style"/>
                <a:cs typeface="Bookman Old Style"/>
              </a:rPr>
              <a:t>b</a:t>
            </a:r>
            <a:r>
              <a:rPr dirty="0" baseline="-11904" sz="1050" spc="-52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35" b="0" i="1">
                <a:latin typeface="Bookman Old Style"/>
                <a:cs typeface="Bookman Old Style"/>
              </a:rPr>
              <a:t>a</a:t>
            </a:r>
            <a:r>
              <a:rPr dirty="0" baseline="-11904" sz="1050" spc="-52">
                <a:latin typeface="Times New Roman"/>
                <a:cs typeface="Times New Roman"/>
              </a:rPr>
              <a:t>1</a:t>
            </a:r>
            <a:r>
              <a:rPr dirty="0" sz="1000" spc="-35" b="0" i="1">
                <a:latin typeface="Bookman Old Style"/>
                <a:cs typeface="Bookman Old Style"/>
              </a:rPr>
              <a:t>b</a:t>
            </a:r>
            <a:r>
              <a:rPr dirty="0" baseline="-11904" sz="1050" spc="-52">
                <a:latin typeface="Times New Roman"/>
                <a:cs typeface="Times New Roman"/>
              </a:rPr>
              <a:t>2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15" b="0" i="1">
                <a:latin typeface="Bookman Old Style"/>
                <a:cs typeface="Bookman Old Style"/>
              </a:rPr>
              <a:t>a</a:t>
            </a:r>
            <a:r>
              <a:rPr dirty="0" baseline="-11904" sz="1050" spc="-22">
                <a:latin typeface="Times New Roman"/>
                <a:cs typeface="Times New Roman"/>
              </a:rPr>
              <a:t>2</a:t>
            </a:r>
            <a:r>
              <a:rPr dirty="0" sz="1000" spc="-15" b="0" i="1">
                <a:latin typeface="Bookman Old Style"/>
                <a:cs typeface="Bookman Old Style"/>
              </a:rPr>
              <a:t>b</a:t>
            </a:r>
            <a:r>
              <a:rPr dirty="0" baseline="-11904" sz="1050" spc="-22">
                <a:latin typeface="Times New Roman"/>
                <a:cs typeface="Times New Roman"/>
              </a:rPr>
              <a:t>1</a:t>
            </a:r>
            <a:r>
              <a:rPr dirty="0" sz="1000" spc="-15">
                <a:latin typeface="Tahoma"/>
                <a:cs typeface="Tahoma"/>
              </a:rPr>
              <a:t>)</a:t>
            </a:r>
            <a:r>
              <a:rPr dirty="0" sz="1000" spc="-1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It lies </a:t>
            </a:r>
            <a:r>
              <a:rPr dirty="0" sz="1000">
                <a:latin typeface="Times New Roman"/>
                <a:cs typeface="Times New Roman"/>
              </a:rPr>
              <a:t>on</a:t>
            </a:r>
            <a:r>
              <a:rPr dirty="0" sz="1000" spc="215">
                <a:latin typeface="Times New Roman"/>
                <a:cs typeface="Times New Roman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n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96035" y="3179063"/>
            <a:ext cx="937260" cy="44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25"/>
              </a:lnSpc>
              <a:tabLst>
                <a:tab pos="806450" algn="l"/>
              </a:tabLst>
            </a:pPr>
            <a:r>
              <a:rPr dirty="0" sz="1000" spc="-10">
                <a:latin typeface="Times New Roman"/>
                <a:cs typeface="Times New Roman"/>
              </a:rPr>
              <a:t>i</a:t>
            </a:r>
            <a:r>
              <a:rPr dirty="0" sz="1000" spc="-5">
                <a:latin typeface="Times New Roman"/>
                <a:cs typeface="Times New Roman"/>
              </a:rPr>
              <a:t>f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>
                <a:latin typeface="Times New Roman"/>
                <a:cs typeface="Times New Roman"/>
              </a:rPr>
              <a:t>n</a:t>
            </a:r>
            <a:r>
              <a:rPr dirty="0" sz="1000" spc="-5">
                <a:latin typeface="Times New Roman"/>
                <a:cs typeface="Times New Roman"/>
              </a:rPr>
              <a:t>d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on</a:t>
            </a:r>
            <a:r>
              <a:rPr dirty="0" sz="1000" spc="-10">
                <a:latin typeface="Times New Roman"/>
                <a:cs typeface="Times New Roman"/>
              </a:rPr>
              <a:t>l</a:t>
            </a:r>
            <a:r>
              <a:rPr dirty="0" sz="1000" spc="-5">
                <a:latin typeface="Times New Roman"/>
                <a:cs typeface="Times New Roman"/>
              </a:rPr>
              <a:t>y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i</a:t>
            </a:r>
            <a:r>
              <a:rPr dirty="0" sz="1000" spc="-5">
                <a:latin typeface="Times New Roman"/>
                <a:cs typeface="Times New Roman"/>
              </a:rPr>
              <a:t>f</a:t>
            </a:r>
            <a:r>
              <a:rPr dirty="0" sz="1000">
                <a:latin typeface="Times New Roman"/>
                <a:cs typeface="Times New Roman"/>
              </a:rPr>
              <a:t>	</a:t>
            </a:r>
            <a:r>
              <a:rPr dirty="0" baseline="38888" sz="1500" spc="-142" b="0" i="1">
                <a:latin typeface="Bookman Old Style"/>
                <a:cs typeface="Bookman Old Style"/>
              </a:rPr>
              <a:t>a</a:t>
            </a:r>
            <a:r>
              <a:rPr dirty="0" baseline="43650" sz="1050" spc="67">
                <a:latin typeface="Times New Roman"/>
                <a:cs typeface="Times New Roman"/>
              </a:rPr>
              <a:t>2</a:t>
            </a:r>
            <a:endParaRPr baseline="43650" sz="1050">
              <a:latin typeface="Times New Roman"/>
              <a:cs typeface="Times New Roman"/>
            </a:endParaRPr>
          </a:p>
          <a:p>
            <a:pPr algn="r" marR="185420">
              <a:lnSpc>
                <a:spcPts val="325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39974" y="3092198"/>
            <a:ext cx="9271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b="0" i="1">
                <a:latin typeface="Bookman Old Style"/>
                <a:cs typeface="Bookman Old Style"/>
              </a:rPr>
              <a:t>a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96134" y="3275078"/>
            <a:ext cx="33020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255" algn="l"/>
              </a:tabLst>
            </a:pPr>
            <a:r>
              <a:rPr dirty="0" sz="1000" spc="-175" b="0" i="1">
                <a:latin typeface="Bookman Old Style"/>
                <a:cs typeface="Bookman Old Style"/>
              </a:rPr>
              <a:t>b</a:t>
            </a:r>
            <a:r>
              <a:rPr dirty="0" sz="1000" spc="-175" b="0" i="1">
                <a:latin typeface="Bookman Old Style"/>
                <a:cs typeface="Bookman Old Style"/>
              </a:rPr>
              <a:t>	</a:t>
            </a:r>
            <a:r>
              <a:rPr dirty="0" sz="1000" spc="-175" b="0" i="1">
                <a:latin typeface="Bookman Old Style"/>
                <a:cs typeface="Bookman Old Style"/>
              </a:rPr>
              <a:t>b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50997" y="3331464"/>
            <a:ext cx="32575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255" algn="l"/>
              </a:tabLst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44774" y="3235455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89911" y="3179064"/>
            <a:ext cx="26416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0" i="1">
                <a:latin typeface="Bookman Old Style"/>
                <a:cs typeface="Bookman Old Style"/>
              </a:rPr>
              <a:t>c </a:t>
            </a:r>
            <a:r>
              <a:rPr dirty="0" sz="1000" spc="20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22728" y="3331465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67860" y="3275079"/>
            <a:ext cx="33147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3525" algn="l"/>
              </a:tabLst>
            </a:pPr>
            <a:r>
              <a:rPr dirty="0" sz="1000" spc="-175" b="0" i="1">
                <a:latin typeface="Bookman Old Style"/>
                <a:cs typeface="Bookman Old Style"/>
              </a:rPr>
              <a:t>b</a:t>
            </a:r>
            <a:r>
              <a:rPr dirty="0" sz="1000" spc="-175" b="0" i="1">
                <a:latin typeface="Bookman Old Style"/>
                <a:cs typeface="Bookman Old Style"/>
              </a:rPr>
              <a:t>	</a:t>
            </a:r>
            <a:r>
              <a:rPr dirty="0" sz="1000" spc="-175" b="0" i="1">
                <a:latin typeface="Bookman Old Style"/>
                <a:cs typeface="Bookman Old Style"/>
              </a:rPr>
              <a:t>b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474188" y="3331465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663160" y="3179066"/>
            <a:ext cx="26289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0" i="1">
                <a:latin typeface="Bookman Old Style"/>
                <a:cs typeface="Bookman Old Style"/>
              </a:rPr>
              <a:t>c </a:t>
            </a:r>
            <a:r>
              <a:rPr dirty="0" sz="1000" spc="1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61768" y="3092199"/>
            <a:ext cx="96393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255" algn="l"/>
                <a:tab pos="883919" algn="l"/>
              </a:tabLst>
            </a:pPr>
            <a:r>
              <a:rPr dirty="0" sz="1000" spc="-95" b="0" i="1">
                <a:latin typeface="Bookman Old Style"/>
                <a:cs typeface="Bookman Old Style"/>
              </a:rPr>
              <a:t>a</a:t>
            </a:r>
            <a:r>
              <a:rPr dirty="0" sz="1000" spc="-95" b="0" i="1">
                <a:latin typeface="Bookman Old Style"/>
                <a:cs typeface="Bookman Old Style"/>
              </a:rPr>
              <a:t>	</a:t>
            </a:r>
            <a:r>
              <a:rPr dirty="0" sz="1000" spc="-95" b="0" i="1">
                <a:latin typeface="Bookman Old Style"/>
                <a:cs typeface="Bookman Old Style"/>
              </a:rPr>
              <a:t>a</a:t>
            </a:r>
            <a:r>
              <a:rPr dirty="0" sz="1000" spc="-95" b="0" i="1">
                <a:latin typeface="Bookman Old Style"/>
                <a:cs typeface="Bookman Old Style"/>
              </a:rPr>
              <a:t>	</a:t>
            </a:r>
            <a:r>
              <a:rPr dirty="0" sz="1000" spc="-95" b="0" i="1">
                <a:latin typeface="Bookman Old Style"/>
                <a:cs typeface="Bookman Old Style"/>
              </a:rPr>
              <a:t>a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041114" y="3275081"/>
            <a:ext cx="33020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255" algn="l"/>
              </a:tabLst>
            </a:pPr>
            <a:r>
              <a:rPr dirty="0" sz="1000" spc="-175" b="0" i="1">
                <a:latin typeface="Bookman Old Style"/>
                <a:cs typeface="Bookman Old Style"/>
              </a:rPr>
              <a:t>b</a:t>
            </a:r>
            <a:r>
              <a:rPr dirty="0" sz="1000" spc="-175" b="0" i="1">
                <a:latin typeface="Bookman Old Style"/>
                <a:cs typeface="Bookman Old Style"/>
              </a:rPr>
              <a:t>	</a:t>
            </a:r>
            <a:r>
              <a:rPr dirty="0" sz="1000" spc="-175" b="0" i="1">
                <a:latin typeface="Bookman Old Style"/>
                <a:cs typeface="Bookman Old Style"/>
              </a:rPr>
              <a:t>b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95977" y="3331467"/>
            <a:ext cx="32575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255" algn="l"/>
              </a:tabLst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184880" y="3261360"/>
            <a:ext cx="2353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4990" algn="l"/>
                <a:tab pos="883919" algn="l"/>
                <a:tab pos="1426845" algn="l"/>
                <a:tab pos="1755775" algn="l"/>
                <a:tab pos="2298065" algn="l"/>
              </a:tabLst>
            </a:pP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07031" y="3110483"/>
            <a:ext cx="2008505" cy="513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595"/>
              </a:lnSpc>
              <a:tabLst>
                <a:tab pos="621665" algn="l"/>
                <a:tab pos="871219" algn="l"/>
                <a:tab pos="1492885" algn="l"/>
                <a:tab pos="1677670" algn="l"/>
                <a:tab pos="1927225" algn="l"/>
              </a:tabLst>
            </a:pPr>
            <a:r>
              <a:rPr dirty="0" sz="700" spc="45">
                <a:latin typeface="Times New Roman"/>
                <a:cs typeface="Times New Roman"/>
              </a:rPr>
              <a:t>3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1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3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1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baseline="8333" sz="1500" spc="-142" b="0" i="1">
                <a:latin typeface="Bookman Old Style"/>
                <a:cs typeface="Bookman Old Style"/>
              </a:rPr>
              <a:t>a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baseline="-30555" sz="1500" spc="-75" b="0" i="1">
                <a:latin typeface="Bookman Old Style"/>
                <a:cs typeface="Bookman Old Style"/>
              </a:rPr>
              <a:t>c</a:t>
            </a:r>
            <a:endParaRPr baseline="-30555" sz="1500">
              <a:latin typeface="Bookman Old Style"/>
              <a:cs typeface="Bookman Old Style"/>
            </a:endParaRPr>
          </a:p>
          <a:p>
            <a:pPr algn="ctr" marL="43815">
              <a:lnSpc>
                <a:spcPts val="595"/>
              </a:lnSpc>
              <a:tabLst>
                <a:tab pos="372745" algn="l"/>
                <a:tab pos="915035" algn="l"/>
                <a:tab pos="1244600" algn="l"/>
                <a:tab pos="1786889" algn="l"/>
              </a:tabLst>
            </a:pPr>
            <a:r>
              <a:rPr dirty="0" sz="1000" spc="50">
                <a:latin typeface="Arial"/>
                <a:cs typeface="Arial"/>
              </a:rPr>
              <a:t>.	.	.	.	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718028" y="3235456"/>
            <a:ext cx="94805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83919" algn="l"/>
              </a:tabLst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681194" y="3179067"/>
            <a:ext cx="25400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3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0</a:t>
            </a:r>
            <a:r>
              <a:rPr dirty="0" sz="1000" spc="-3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246099" y="3515870"/>
            <a:ext cx="506158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b="1">
                <a:latin typeface="Times New Roman"/>
                <a:cs typeface="Times New Roman"/>
              </a:rPr>
              <a:t>16. </a:t>
            </a:r>
            <a:r>
              <a:rPr dirty="0" sz="1000" spc="215" b="1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Let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114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(</a:t>
            </a:r>
            <a:r>
              <a:rPr dirty="0" sz="1000" spc="-20" b="0" i="1">
                <a:latin typeface="Bookman Old Style"/>
                <a:cs typeface="Bookman Old Style"/>
              </a:rPr>
              <a:t>p</a:t>
            </a:r>
            <a:r>
              <a:rPr dirty="0" baseline="-11904" sz="1050" spc="-30">
                <a:latin typeface="Times New Roman"/>
                <a:cs typeface="Times New Roman"/>
              </a:rPr>
              <a:t>1 </a:t>
            </a:r>
            <a:r>
              <a:rPr dirty="0" baseline="-11904" sz="1050" spc="7">
                <a:latin typeface="Times New Roman"/>
                <a:cs typeface="Times New Roman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 b="0" i="1">
                <a:latin typeface="Bookman Old Style"/>
                <a:cs typeface="Bookman Old Style"/>
              </a:rPr>
              <a:t>p</a:t>
            </a:r>
            <a:r>
              <a:rPr dirty="0" baseline="-11904" sz="1050" spc="-44">
                <a:latin typeface="Times New Roman"/>
                <a:cs typeface="Times New Roman"/>
              </a:rPr>
              <a:t>2 </a:t>
            </a:r>
            <a:r>
              <a:rPr dirty="0" baseline="-11904" sz="1050">
                <a:latin typeface="Times New Roman"/>
                <a:cs typeface="Times New Roman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" b="0" i="1">
                <a:latin typeface="Bookman Old Style"/>
                <a:cs typeface="Bookman Old Style"/>
              </a:rPr>
              <a:t>p</a:t>
            </a:r>
            <a:r>
              <a:rPr dirty="0" baseline="-11904" sz="1050" spc="-7">
                <a:latin typeface="Times New Roman"/>
                <a:cs typeface="Times New Roman"/>
              </a:rPr>
              <a:t>3</a:t>
            </a:r>
            <a:r>
              <a:rPr dirty="0" sz="1000" spc="-5">
                <a:latin typeface="Tahoma"/>
                <a:cs typeface="Tahoma"/>
              </a:rPr>
              <a:t>)</a:t>
            </a:r>
            <a:r>
              <a:rPr dirty="0" sz="1000" spc="-90">
                <a:latin typeface="Tahoma"/>
                <a:cs typeface="Tahom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Q</a:t>
            </a:r>
            <a:r>
              <a:rPr dirty="0" sz="1000" spc="-2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(</a:t>
            </a:r>
            <a:r>
              <a:rPr dirty="0" sz="1000" spc="-25" b="0" i="1">
                <a:latin typeface="Bookman Old Style"/>
                <a:cs typeface="Bookman Old Style"/>
              </a:rPr>
              <a:t>q</a:t>
            </a:r>
            <a:r>
              <a:rPr dirty="0" baseline="-11904" sz="1050" spc="-37">
                <a:latin typeface="Times New Roman"/>
                <a:cs typeface="Times New Roman"/>
              </a:rPr>
              <a:t>1 </a:t>
            </a:r>
            <a:r>
              <a:rPr dirty="0" baseline="-11904" sz="1050" spc="15">
                <a:latin typeface="Times New Roman"/>
                <a:cs typeface="Times New Roman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b="0" i="1">
                <a:latin typeface="Bookman Old Style"/>
                <a:cs typeface="Bookman Old Style"/>
              </a:rPr>
              <a:t>q</a:t>
            </a:r>
            <a:r>
              <a:rPr dirty="0" baseline="-11904" sz="1050" spc="-60">
                <a:latin typeface="Times New Roman"/>
                <a:cs typeface="Times New Roman"/>
              </a:rPr>
              <a:t>2 </a:t>
            </a:r>
            <a:r>
              <a:rPr dirty="0" baseline="-11904" sz="1050" spc="15">
                <a:latin typeface="Times New Roman"/>
                <a:cs typeface="Times New Roman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q</a:t>
            </a:r>
            <a:r>
              <a:rPr dirty="0" baseline="-11904" sz="1050" spc="-15">
                <a:latin typeface="Times New Roman"/>
                <a:cs typeface="Times New Roman"/>
              </a:rPr>
              <a:t>3</a:t>
            </a:r>
            <a:r>
              <a:rPr dirty="0" sz="1000" spc="-10">
                <a:latin typeface="Tahoma"/>
                <a:cs typeface="Tahoma"/>
              </a:rPr>
              <a:t>)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with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30" b="0" i="1">
                <a:latin typeface="Bookman Old Style"/>
                <a:cs typeface="Bookman Old Style"/>
              </a:rPr>
              <a:t>p</a:t>
            </a:r>
            <a:r>
              <a:rPr dirty="0" baseline="-11904" sz="1050" spc="-44">
                <a:latin typeface="Times New Roman"/>
                <a:cs typeface="Times New Roman"/>
              </a:rPr>
              <a:t>1</a:t>
            </a:r>
            <a:r>
              <a:rPr dirty="0" baseline="-11904" sz="1050" spc="-15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00">
                <a:latin typeface="Tahoma"/>
                <a:cs typeface="Tahoma"/>
              </a:rPr>
              <a:t> </a:t>
            </a:r>
            <a:r>
              <a:rPr dirty="0" sz="1000" spc="-30" b="0" i="1">
                <a:latin typeface="Bookman Old Style"/>
                <a:cs typeface="Bookman Old Style"/>
              </a:rPr>
              <a:t>p</a:t>
            </a:r>
            <a:r>
              <a:rPr dirty="0" baseline="-11904" sz="1050" spc="-44">
                <a:latin typeface="Times New Roman"/>
                <a:cs typeface="Times New Roman"/>
              </a:rPr>
              <a:t>2</a:t>
            </a:r>
            <a:r>
              <a:rPr dirty="0" baseline="-11904" sz="1050" spc="-3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00">
                <a:latin typeface="Tahoma"/>
                <a:cs typeface="Tahoma"/>
              </a:rPr>
              <a:t> </a:t>
            </a:r>
            <a:r>
              <a:rPr dirty="0" sz="1000" spc="-30" b="0" i="1">
                <a:latin typeface="Bookman Old Style"/>
                <a:cs typeface="Bookman Old Style"/>
              </a:rPr>
              <a:t>p</a:t>
            </a:r>
            <a:r>
              <a:rPr dirty="0" baseline="-11904" sz="1050" spc="-44">
                <a:latin typeface="Times New Roman"/>
                <a:cs typeface="Times New Roman"/>
              </a:rPr>
              <a:t>3 </a:t>
            </a:r>
            <a:r>
              <a:rPr dirty="0" baseline="-11904" sz="105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105">
                <a:latin typeface="Tahoma"/>
                <a:cs typeface="Tahom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40" b="0" i="1">
                <a:latin typeface="Bookman Old Style"/>
                <a:cs typeface="Bookman Old Style"/>
              </a:rPr>
              <a:t>q</a:t>
            </a:r>
            <a:r>
              <a:rPr dirty="0" baseline="-11904" sz="1050" spc="-60">
                <a:latin typeface="Times New Roman"/>
                <a:cs typeface="Times New Roman"/>
              </a:rPr>
              <a:t>1</a:t>
            </a:r>
            <a:r>
              <a:rPr dirty="0" baseline="-11904" sz="1050" spc="-3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00">
                <a:latin typeface="Tahoma"/>
                <a:cs typeface="Tahoma"/>
              </a:rPr>
              <a:t> </a:t>
            </a:r>
            <a:r>
              <a:rPr dirty="0" sz="1000" spc="-40" b="0" i="1">
                <a:latin typeface="Bookman Old Style"/>
                <a:cs typeface="Bookman Old Style"/>
              </a:rPr>
              <a:t>q</a:t>
            </a:r>
            <a:r>
              <a:rPr dirty="0" baseline="-11904" sz="1050" spc="-60">
                <a:latin typeface="Times New Roman"/>
                <a:cs typeface="Times New Roman"/>
              </a:rPr>
              <a:t>2</a:t>
            </a:r>
            <a:r>
              <a:rPr dirty="0" baseline="-11904" sz="1050" spc="-15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00">
                <a:latin typeface="Tahoma"/>
                <a:cs typeface="Tahoma"/>
              </a:rPr>
              <a:t> </a:t>
            </a:r>
            <a:r>
              <a:rPr dirty="0" sz="1000" spc="-40" b="0" i="1">
                <a:latin typeface="Bookman Old Style"/>
                <a:cs typeface="Bookman Old Style"/>
              </a:rPr>
              <a:t>q</a:t>
            </a:r>
            <a:r>
              <a:rPr dirty="0" baseline="-11904" sz="1050" spc="-60">
                <a:latin typeface="Times New Roman"/>
                <a:cs typeface="Times New Roman"/>
              </a:rPr>
              <a:t>3 </a:t>
            </a:r>
            <a:r>
              <a:rPr dirty="0" baseline="-11904" sz="1050" spc="15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</a:t>
            </a:r>
            <a:r>
              <a:rPr dirty="0" sz="1000" spc="-25">
                <a:latin typeface="Times New Roman"/>
                <a:cs typeface="Times New Roman"/>
              </a:rPr>
              <a:t>.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If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246097" y="3698750"/>
            <a:ext cx="5080635" cy="980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62255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divides </a:t>
            </a:r>
            <a:r>
              <a:rPr dirty="0" sz="1000" spc="90" b="0" i="1">
                <a:latin typeface="Bookman Old Style"/>
                <a:cs typeface="Bookman Old Style"/>
              </a:rPr>
              <a:t>PQ </a:t>
            </a:r>
            <a:r>
              <a:rPr dirty="0" sz="1000" spc="-5">
                <a:latin typeface="Times New Roman"/>
                <a:cs typeface="Times New Roman"/>
              </a:rPr>
              <a:t>in the ratio </a:t>
            </a:r>
            <a:r>
              <a:rPr dirty="0" sz="1000" spc="140" b="0" i="1">
                <a:latin typeface="Bookman Old Style"/>
                <a:cs typeface="Bookman Old Style"/>
              </a:rPr>
              <a:t>PM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110" b="0" i="1">
                <a:latin typeface="Bookman Old Style"/>
                <a:cs typeface="Bookman Old Style"/>
              </a:rPr>
              <a:t>MQ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45" b="0" i="1">
                <a:latin typeface="Bookman Old Style"/>
                <a:cs typeface="Bookman Old Style"/>
              </a:rPr>
              <a:t>β  </a:t>
            </a:r>
            <a:r>
              <a:rPr dirty="0" sz="1000" spc="-80">
                <a:latin typeface="Tahoma"/>
                <a:cs typeface="Tahoma"/>
              </a:rPr>
              <a:t>:  </a:t>
            </a:r>
            <a:r>
              <a:rPr dirty="0" sz="1000" spc="-5" b="0" i="1">
                <a:latin typeface="Bookman Old Style"/>
                <a:cs typeface="Bookman Old Style"/>
              </a:rPr>
              <a:t>α</a:t>
            </a:r>
            <a:r>
              <a:rPr dirty="0" sz="1000" spc="-5">
                <a:latin typeface="Times New Roman"/>
                <a:cs typeface="Times New Roman"/>
              </a:rPr>
              <a:t>, then the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105" b="0" i="1">
                <a:latin typeface="Bookman Old Style"/>
                <a:cs typeface="Bookman Old Style"/>
              </a:rPr>
              <a:t>M </a:t>
            </a:r>
            <a:r>
              <a:rPr dirty="0" sz="1000">
                <a:latin typeface="Times New Roman"/>
                <a:cs typeface="Times New Roman"/>
              </a:rPr>
              <a:t>has homogeneous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coordinates</a:t>
            </a:r>
            <a:endParaRPr sz="1000">
              <a:latin typeface="Times New Roman"/>
              <a:cs typeface="Times New Roman"/>
            </a:endParaRPr>
          </a:p>
          <a:p>
            <a:pPr marL="262255">
              <a:lnSpc>
                <a:spcPct val="100000"/>
              </a:lnSpc>
              <a:spcBef>
                <a:spcPts val="225"/>
              </a:spcBef>
            </a:pPr>
            <a:r>
              <a:rPr dirty="0" sz="1000" spc="-20">
                <a:latin typeface="Tahoma"/>
                <a:cs typeface="Tahoma"/>
              </a:rPr>
              <a:t>(</a:t>
            </a:r>
            <a:r>
              <a:rPr dirty="0" sz="1000" spc="-20" b="0" i="1">
                <a:latin typeface="Bookman Old Style"/>
                <a:cs typeface="Bookman Old Style"/>
              </a:rPr>
              <a:t>αp</a:t>
            </a:r>
            <a:r>
              <a:rPr dirty="0" baseline="-11904" sz="1050" spc="-30">
                <a:latin typeface="Times New Roman"/>
                <a:cs typeface="Times New Roman"/>
              </a:rPr>
              <a:t>1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25" b="0" i="1">
                <a:latin typeface="Bookman Old Style"/>
                <a:cs typeface="Bookman Old Style"/>
              </a:rPr>
              <a:t>βq</a:t>
            </a:r>
            <a:r>
              <a:rPr dirty="0" baseline="-11904" sz="1050" spc="-37">
                <a:latin typeface="Times New Roman"/>
                <a:cs typeface="Times New Roman"/>
              </a:rPr>
              <a:t>1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5" b="0" i="1">
                <a:latin typeface="Bookman Old Style"/>
                <a:cs typeface="Bookman Old Style"/>
              </a:rPr>
              <a:t>αp</a:t>
            </a:r>
            <a:r>
              <a:rPr dirty="0" baseline="-11904" sz="1050" spc="-37">
                <a:latin typeface="Times New Roman"/>
                <a:cs typeface="Times New Roman"/>
              </a:rPr>
              <a:t>2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25" b="0" i="1">
                <a:latin typeface="Bookman Old Style"/>
                <a:cs typeface="Bookman Old Style"/>
              </a:rPr>
              <a:t>βq</a:t>
            </a:r>
            <a:r>
              <a:rPr dirty="0" baseline="-11904" sz="1050" spc="-37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5" b="0" i="1">
                <a:latin typeface="Bookman Old Style"/>
                <a:cs typeface="Bookman Old Style"/>
              </a:rPr>
              <a:t>αp</a:t>
            </a:r>
            <a:r>
              <a:rPr dirty="0" baseline="-11904" sz="1050" spc="-37">
                <a:latin typeface="Times New Roman"/>
                <a:cs typeface="Times New Roman"/>
              </a:rPr>
              <a:t>3 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80">
                <a:latin typeface="Tahoma"/>
                <a:cs typeface="Tahoma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βq</a:t>
            </a:r>
            <a:r>
              <a:rPr dirty="0" baseline="-11904" sz="1050" spc="-15">
                <a:latin typeface="Times New Roman"/>
                <a:cs typeface="Times New Roman"/>
              </a:rPr>
              <a:t>3</a:t>
            </a:r>
            <a:r>
              <a:rPr dirty="0" sz="1000" spc="-10">
                <a:latin typeface="Tahoma"/>
                <a:cs typeface="Tahoma"/>
              </a:rPr>
              <a:t>)</a:t>
            </a:r>
            <a:r>
              <a:rPr dirty="0" sz="1000" spc="-1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262255" marR="5080" indent="-250190">
              <a:lnSpc>
                <a:spcPct val="119500"/>
              </a:lnSpc>
              <a:spcBef>
                <a:spcPts val="570"/>
              </a:spcBef>
            </a:pPr>
            <a:r>
              <a:rPr dirty="0" sz="1000" b="1">
                <a:latin typeface="Times New Roman"/>
                <a:cs typeface="Times New Roman"/>
              </a:rPr>
              <a:t>17.</a:t>
            </a:r>
            <a:r>
              <a:rPr dirty="0" sz="1000" spc="225" b="1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Let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A</a:t>
            </a:r>
            <a:r>
              <a:rPr dirty="0" sz="1000" spc="-2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(</a:t>
            </a:r>
            <a:r>
              <a:rPr dirty="0" sz="1000" spc="-10" b="0" i="1">
                <a:latin typeface="Bookman Old Style"/>
                <a:cs typeface="Bookman Old Style"/>
              </a:rPr>
              <a:t>a</a:t>
            </a:r>
            <a:r>
              <a:rPr dirty="0" baseline="-11904" sz="1050" spc="-15">
                <a:latin typeface="Times New Roman"/>
                <a:cs typeface="Times New Roman"/>
              </a:rPr>
              <a:t>1</a:t>
            </a:r>
            <a:r>
              <a:rPr dirty="0" sz="1000" spc="-10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5" b="0" i="1">
                <a:latin typeface="Bookman Old Style"/>
                <a:cs typeface="Bookman Old Style"/>
              </a:rPr>
              <a:t>a</a:t>
            </a:r>
            <a:r>
              <a:rPr dirty="0" baseline="-11904" sz="1050" spc="-7">
                <a:latin typeface="Times New Roman"/>
                <a:cs typeface="Times New Roman"/>
              </a:rPr>
              <a:t>2</a:t>
            </a:r>
            <a:r>
              <a:rPr dirty="0" sz="1000" spc="-5">
                <a:latin typeface="Tahoma"/>
                <a:cs typeface="Tahoma"/>
              </a:rPr>
              <a:t>)</a:t>
            </a:r>
            <a:r>
              <a:rPr dirty="0" sz="1000" spc="-5">
                <a:latin typeface="Times New Roman"/>
                <a:cs typeface="Times New Roman"/>
              </a:rPr>
              <a:t>,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sz="1000" spc="3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0">
                <a:latin typeface="Tahoma"/>
                <a:cs typeface="Tahoma"/>
              </a:rPr>
              <a:t> (</a:t>
            </a:r>
            <a:r>
              <a:rPr dirty="0" sz="1000" spc="-30" b="0" i="1">
                <a:latin typeface="Bookman Old Style"/>
                <a:cs typeface="Bookman Old Style"/>
              </a:rPr>
              <a:t>b</a:t>
            </a:r>
            <a:r>
              <a:rPr dirty="0" baseline="-11904" sz="1050" spc="-44">
                <a:latin typeface="Times New Roman"/>
                <a:cs typeface="Times New Roman"/>
              </a:rPr>
              <a:t>1</a:t>
            </a:r>
            <a:r>
              <a:rPr dirty="0" sz="1000" spc="-30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b</a:t>
            </a:r>
            <a:r>
              <a:rPr dirty="0" baseline="-11904" sz="1050" spc="-37">
                <a:latin typeface="Times New Roman"/>
                <a:cs typeface="Times New Roman"/>
              </a:rPr>
              <a:t>2</a:t>
            </a:r>
            <a:r>
              <a:rPr dirty="0" sz="1000" spc="-25">
                <a:latin typeface="Tahoma"/>
                <a:cs typeface="Tahoma"/>
              </a:rPr>
              <a:t>)</a:t>
            </a:r>
            <a:r>
              <a:rPr dirty="0" sz="1000" spc="-25">
                <a:latin typeface="Times New Roman"/>
                <a:cs typeface="Times New Roman"/>
              </a:rPr>
              <a:t>,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r>
              <a:rPr dirty="0" sz="1000" spc="6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(</a:t>
            </a:r>
            <a:r>
              <a:rPr dirty="0" sz="1000" spc="5" b="0" i="1">
                <a:latin typeface="Bookman Old Style"/>
                <a:cs typeface="Bookman Old Style"/>
              </a:rPr>
              <a:t>c</a:t>
            </a:r>
            <a:r>
              <a:rPr dirty="0" baseline="-11904" sz="1050" spc="7">
                <a:latin typeface="Times New Roman"/>
                <a:cs typeface="Times New Roman"/>
              </a:rPr>
              <a:t>1</a:t>
            </a:r>
            <a:r>
              <a:rPr dirty="0" sz="1000" spc="5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2</a:t>
            </a:r>
            <a:r>
              <a:rPr dirty="0" sz="1000" spc="15">
                <a:latin typeface="Tahoma"/>
                <a:cs typeface="Tahoma"/>
              </a:rPr>
              <a:t>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three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non-collinear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plane.</a:t>
            </a:r>
            <a:r>
              <a:rPr dirty="0" sz="1000" spc="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Let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  </a:t>
            </a:r>
            <a:r>
              <a:rPr dirty="0" sz="1000">
                <a:latin typeface="Times New Roman"/>
                <a:cs typeface="Times New Roman"/>
              </a:rPr>
              <a:t>homogeneous </a:t>
            </a:r>
            <a:r>
              <a:rPr dirty="0" sz="1000" spc="-5">
                <a:latin typeface="Times New Roman"/>
                <a:cs typeface="Times New Roman"/>
              </a:rPr>
              <a:t>coordinates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20" b="0" i="1">
                <a:latin typeface="Bookman Old Style"/>
                <a:cs typeface="Bookman Old Style"/>
              </a:rPr>
              <a:t>A</a:t>
            </a:r>
            <a:r>
              <a:rPr dirty="0" sz="1000" spc="20">
                <a:latin typeface="Times New Roman"/>
                <a:cs typeface="Times New Roman"/>
              </a:rPr>
              <a:t>, </a:t>
            </a:r>
            <a:r>
              <a:rPr dirty="0" sz="1000" spc="35" b="0" i="1">
                <a:latin typeface="Bookman Old Style"/>
                <a:cs typeface="Bookman Old Style"/>
              </a:rPr>
              <a:t>B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25">
                <a:latin typeface="Tahoma"/>
                <a:cs typeface="Tahoma"/>
              </a:rPr>
              <a:t>(1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15">
                <a:latin typeface="Tahoma"/>
                <a:cs typeface="Tahoma"/>
              </a:rPr>
              <a:t>0)</a:t>
            </a:r>
            <a:r>
              <a:rPr dirty="0" sz="1000" spc="-15">
                <a:latin typeface="Times New Roman"/>
                <a:cs typeface="Times New Roman"/>
              </a:rPr>
              <a:t>, </a:t>
            </a:r>
            <a:r>
              <a:rPr dirty="0" sz="1000" spc="-25">
                <a:latin typeface="Tahoma"/>
                <a:cs typeface="Tahoma"/>
              </a:rPr>
              <a:t>(0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0">
                <a:latin typeface="Tahoma"/>
                <a:cs typeface="Tahoma"/>
              </a:rPr>
              <a:t>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0">
                <a:latin typeface="Tahoma"/>
                <a:cs typeface="Tahoma"/>
              </a:rPr>
              <a:t>0)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-25">
                <a:latin typeface="Tahoma"/>
                <a:cs typeface="Tahoma"/>
              </a:rPr>
              <a:t>(0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0">
                <a:latin typeface="Tahoma"/>
                <a:cs typeface="Tahoma"/>
              </a:rPr>
              <a:t>1) </a:t>
            </a:r>
            <a:r>
              <a:rPr dirty="0" sz="1000" spc="-10">
                <a:latin typeface="Times New Roman"/>
                <a:cs typeface="Times New Roman"/>
              </a:rPr>
              <a:t>respectively.  Show </a:t>
            </a:r>
            <a:r>
              <a:rPr dirty="0" sz="1000" spc="-5">
                <a:latin typeface="Times New Roman"/>
                <a:cs typeface="Times New Roman"/>
              </a:rPr>
              <a:t>that </a:t>
            </a:r>
            <a:r>
              <a:rPr dirty="0" sz="1000">
                <a:latin typeface="Times New Roman"/>
                <a:cs typeface="Times New Roman"/>
              </a:rPr>
              <a:t>for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30">
                <a:latin typeface="Tahoma"/>
                <a:cs typeface="Tahoma"/>
              </a:rPr>
              <a:t>(</a:t>
            </a:r>
            <a:r>
              <a:rPr dirty="0" sz="1000" spc="30" b="0" i="1">
                <a:latin typeface="Bookman Old Style"/>
                <a:cs typeface="Bookman Old Style"/>
              </a:rPr>
              <a:t>λ</a:t>
            </a:r>
            <a:r>
              <a:rPr dirty="0" baseline="-11904" sz="1050" spc="44">
                <a:latin typeface="Times New Roman"/>
                <a:cs typeface="Times New Roman"/>
              </a:rPr>
              <a:t>1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45" b="0" i="1">
                <a:latin typeface="Bookman Old Style"/>
                <a:cs typeface="Bookman Old Style"/>
              </a:rPr>
              <a:t>λ</a:t>
            </a:r>
            <a:r>
              <a:rPr dirty="0" baseline="-11904" sz="1050" spc="67">
                <a:latin typeface="Times New Roman"/>
                <a:cs typeface="Times New Roman"/>
              </a:rPr>
              <a:t>2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35" b="0" i="1">
                <a:latin typeface="Bookman Old Style"/>
                <a:cs typeface="Bookman Old Style"/>
              </a:rPr>
              <a:t>λ</a:t>
            </a:r>
            <a:r>
              <a:rPr dirty="0" baseline="-11904" sz="1050" spc="52">
                <a:latin typeface="Times New Roman"/>
                <a:cs typeface="Times New Roman"/>
              </a:rPr>
              <a:t>3</a:t>
            </a:r>
            <a:r>
              <a:rPr dirty="0" sz="1000" spc="35">
                <a:latin typeface="Tahoma"/>
                <a:cs typeface="Tahoma"/>
              </a:rPr>
              <a:t>)</a:t>
            </a:r>
            <a:r>
              <a:rPr dirty="0" sz="1000" spc="3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its cartesian coordinates is </a:t>
            </a:r>
            <a:r>
              <a:rPr dirty="0" sz="1000" spc="-10">
                <a:latin typeface="Times New Roman"/>
                <a:cs typeface="Times New Roman"/>
              </a:rPr>
              <a:t>given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790291" y="4965852"/>
            <a:ext cx="1048512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2850867" y="4844801"/>
            <a:ext cx="993775" cy="2959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  <a:tabLst>
                <a:tab pos="408305" algn="l"/>
                <a:tab pos="804545" algn="l"/>
              </a:tabLst>
            </a:pPr>
            <a:r>
              <a:rPr dirty="0" sz="700" spc="45">
                <a:latin typeface="Times New Roman"/>
                <a:cs typeface="Times New Roman"/>
              </a:rPr>
              <a:t>1 </a:t>
            </a:r>
            <a:r>
              <a:rPr dirty="0" sz="700" spc="190">
                <a:latin typeface="Times New Roman"/>
                <a:cs typeface="Times New Roman"/>
              </a:rPr>
              <a:t> </a:t>
            </a:r>
            <a:r>
              <a:rPr dirty="0" sz="700" spc="45">
                <a:latin typeface="Times New Roman"/>
                <a:cs typeface="Times New Roman"/>
              </a:rPr>
              <a:t>1	2 </a:t>
            </a:r>
            <a:r>
              <a:rPr dirty="0" sz="700" spc="95">
                <a:latin typeface="Times New Roman"/>
                <a:cs typeface="Times New Roman"/>
              </a:rPr>
              <a:t> </a:t>
            </a:r>
            <a:r>
              <a:rPr dirty="0" sz="700" spc="45">
                <a:latin typeface="Times New Roman"/>
                <a:cs typeface="Times New Roman"/>
              </a:rPr>
              <a:t>1	3</a:t>
            </a:r>
            <a:r>
              <a:rPr dirty="0" sz="700" spc="215">
                <a:latin typeface="Times New Roman"/>
                <a:cs typeface="Times New Roman"/>
              </a:rPr>
              <a:t> </a:t>
            </a: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  <a:p>
            <a:pPr algn="ctr" marR="65405">
              <a:lnSpc>
                <a:spcPct val="100000"/>
              </a:lnSpc>
              <a:spcBef>
                <a:spcPts val="70"/>
              </a:spcBef>
            </a:pPr>
            <a:r>
              <a:rPr dirty="0" sz="1000" spc="45" b="0" i="1">
                <a:latin typeface="Bookman Old Style"/>
                <a:cs typeface="Bookman Old Style"/>
              </a:rPr>
              <a:t>λ</a:t>
            </a:r>
            <a:r>
              <a:rPr dirty="0" baseline="-11904" sz="1050" spc="67">
                <a:latin typeface="Times New Roman"/>
                <a:cs typeface="Times New Roman"/>
              </a:rPr>
              <a:t>1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45" b="0" i="1">
                <a:latin typeface="Bookman Old Style"/>
                <a:cs typeface="Bookman Old Style"/>
              </a:rPr>
              <a:t>λ</a:t>
            </a:r>
            <a:r>
              <a:rPr dirty="0" baseline="-11904" sz="1050" spc="67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00">
                <a:latin typeface="Tahoma"/>
                <a:cs typeface="Tahoma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λ</a:t>
            </a:r>
            <a:r>
              <a:rPr dirty="0" baseline="-11904" sz="1050" spc="67">
                <a:latin typeface="Times New Roman"/>
                <a:cs typeface="Times New Roman"/>
              </a:rPr>
              <a:t>3</a:t>
            </a:r>
            <a:endParaRPr baseline="-11904" sz="10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839974" y="4873754"/>
            <a:ext cx="6096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5" b="0" i="1">
                <a:latin typeface="Bookman Old Style"/>
                <a:cs typeface="Bookman Old Style"/>
              </a:rPr>
              <a:t>,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777713" y="4788410"/>
            <a:ext cx="215011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46175" algn="l"/>
              </a:tabLst>
            </a:pPr>
            <a:r>
              <a:rPr dirty="0" sz="1000" spc="55" b="0" i="1">
                <a:latin typeface="Bookman Old Style"/>
                <a:cs typeface="Bookman Old Style"/>
              </a:rPr>
              <a:t>λ </a:t>
            </a:r>
            <a:r>
              <a:rPr dirty="0" sz="1000" spc="-95" b="0" i="1">
                <a:latin typeface="Bookman Old Style"/>
                <a:cs typeface="Bookman Old Style"/>
              </a:rPr>
              <a:t>a 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55" b="0" i="1">
                <a:latin typeface="Bookman Old Style"/>
                <a:cs typeface="Bookman Old Style"/>
              </a:rPr>
              <a:t>λ </a:t>
            </a:r>
            <a:r>
              <a:rPr dirty="0" sz="1000" spc="-175" b="0" i="1">
                <a:latin typeface="Bookman Old Style"/>
                <a:cs typeface="Bookman Old Style"/>
              </a:rPr>
              <a:t>b   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55" b="0" i="1">
                <a:latin typeface="Bookman Old Style"/>
                <a:cs typeface="Bookman Old Style"/>
              </a:rPr>
              <a:t>λ</a:t>
            </a:r>
            <a:r>
              <a:rPr dirty="0" sz="1000" spc="150" b="0" i="1">
                <a:latin typeface="Bookman Old Style"/>
                <a:cs typeface="Bookman Old Style"/>
              </a:rPr>
              <a:t> </a:t>
            </a:r>
            <a:r>
              <a:rPr dirty="0" sz="1000" spc="-50" b="0" i="1">
                <a:latin typeface="Bookman Old Style"/>
                <a:cs typeface="Bookman Old Style"/>
              </a:rPr>
              <a:t>c	</a:t>
            </a:r>
            <a:r>
              <a:rPr dirty="0" sz="1000" spc="55" b="0" i="1">
                <a:latin typeface="Bookman Old Style"/>
                <a:cs typeface="Bookman Old Style"/>
              </a:rPr>
              <a:t>λ </a:t>
            </a:r>
            <a:r>
              <a:rPr dirty="0" sz="1000" spc="-95" b="0" i="1">
                <a:latin typeface="Bookman Old Style"/>
                <a:cs typeface="Bookman Old Style"/>
              </a:rPr>
              <a:t>a 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55" b="0" i="1">
                <a:latin typeface="Bookman Old Style"/>
                <a:cs typeface="Bookman Old Style"/>
              </a:rPr>
              <a:t>λ </a:t>
            </a:r>
            <a:r>
              <a:rPr dirty="0" sz="1000" spc="-175" b="0" i="1">
                <a:latin typeface="Bookman Old Style"/>
                <a:cs typeface="Bookman Old Style"/>
              </a:rPr>
              <a:t>b   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55" b="0" i="1">
                <a:latin typeface="Bookman Old Style"/>
                <a:cs typeface="Bookman Old Style"/>
              </a:rPr>
              <a:t>λ</a:t>
            </a:r>
            <a:r>
              <a:rPr dirty="0" sz="1000" spc="50" b="0" i="1">
                <a:latin typeface="Bookman Old Style"/>
                <a:cs typeface="Bookman Old Style"/>
              </a:rPr>
              <a:t> </a:t>
            </a:r>
            <a:r>
              <a:rPr dirty="0" sz="1000" spc="-50" b="0" i="1">
                <a:latin typeface="Bookman Old Style"/>
                <a:cs typeface="Bookman Old Style"/>
              </a:rPr>
              <a:t>c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924147" y="4965852"/>
            <a:ext cx="1048512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3984754" y="4844796"/>
            <a:ext cx="993775" cy="2959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  <a:tabLst>
                <a:tab pos="408305" algn="l"/>
                <a:tab pos="804545" algn="l"/>
              </a:tabLst>
            </a:pPr>
            <a:r>
              <a:rPr dirty="0" sz="700" spc="45">
                <a:latin typeface="Times New Roman"/>
                <a:cs typeface="Times New Roman"/>
              </a:rPr>
              <a:t>1 </a:t>
            </a:r>
            <a:r>
              <a:rPr dirty="0" sz="700" spc="190">
                <a:latin typeface="Times New Roman"/>
                <a:cs typeface="Times New Roman"/>
              </a:rPr>
              <a:t> </a:t>
            </a:r>
            <a:r>
              <a:rPr dirty="0" sz="700" spc="45">
                <a:latin typeface="Times New Roman"/>
                <a:cs typeface="Times New Roman"/>
              </a:rPr>
              <a:t>2	2 </a:t>
            </a:r>
            <a:r>
              <a:rPr dirty="0" sz="700" spc="95">
                <a:latin typeface="Times New Roman"/>
                <a:cs typeface="Times New Roman"/>
              </a:rPr>
              <a:t> </a:t>
            </a:r>
            <a:r>
              <a:rPr dirty="0" sz="700" spc="45">
                <a:latin typeface="Times New Roman"/>
                <a:cs typeface="Times New Roman"/>
              </a:rPr>
              <a:t>2	3</a:t>
            </a:r>
            <a:r>
              <a:rPr dirty="0" sz="700" spc="215">
                <a:latin typeface="Times New Roman"/>
                <a:cs typeface="Times New Roman"/>
              </a:rPr>
              <a:t> 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  <a:p>
            <a:pPr algn="ctr" marR="65405">
              <a:lnSpc>
                <a:spcPct val="100000"/>
              </a:lnSpc>
              <a:spcBef>
                <a:spcPts val="70"/>
              </a:spcBef>
            </a:pPr>
            <a:r>
              <a:rPr dirty="0" sz="1000" spc="45" b="0" i="1">
                <a:latin typeface="Bookman Old Style"/>
                <a:cs typeface="Bookman Old Style"/>
              </a:rPr>
              <a:t>λ</a:t>
            </a:r>
            <a:r>
              <a:rPr dirty="0" baseline="-11904" sz="1050" spc="67">
                <a:latin typeface="Times New Roman"/>
                <a:cs typeface="Times New Roman"/>
              </a:rPr>
              <a:t>1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45" b="0" i="1">
                <a:latin typeface="Bookman Old Style"/>
                <a:cs typeface="Bookman Old Style"/>
              </a:rPr>
              <a:t>λ</a:t>
            </a:r>
            <a:r>
              <a:rPr dirty="0" baseline="-11904" sz="1050" spc="67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00">
                <a:latin typeface="Tahoma"/>
                <a:cs typeface="Tahoma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λ</a:t>
            </a:r>
            <a:r>
              <a:rPr dirty="0" baseline="-11904" sz="1050" spc="67">
                <a:latin typeface="Times New Roman"/>
                <a:cs typeface="Times New Roman"/>
              </a:rPr>
              <a:t>3</a:t>
            </a:r>
            <a:endParaRPr baseline="-11904" sz="10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669510" y="4695447"/>
            <a:ext cx="242316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16480" algn="l"/>
              </a:tabLst>
            </a:pPr>
            <a:r>
              <a:rPr dirty="0" sz="1000" spc="455">
                <a:latin typeface="Arial"/>
                <a:cs typeface="Arial"/>
              </a:rPr>
              <a:t>.</a:t>
            </a:r>
            <a:r>
              <a:rPr dirty="0" sz="1000" spc="455">
                <a:latin typeface="Arial"/>
                <a:cs typeface="Arial"/>
              </a:rPr>
              <a:t>	</a:t>
            </a:r>
            <a:r>
              <a:rPr dirty="0" sz="1000" spc="114">
                <a:latin typeface="Arial"/>
                <a:cs typeface="Arial"/>
              </a:rPr>
              <a:t>Σ</a:t>
            </a:r>
            <a:endParaRPr sz="10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088125" y="4873753"/>
            <a:ext cx="6096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267456" y="5282183"/>
            <a:ext cx="505587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dirty="0" sz="1000" spc="-5" b="1">
                <a:latin typeface="Times New Roman"/>
                <a:cs typeface="Times New Roman"/>
              </a:rPr>
              <a:t>Example </a:t>
            </a:r>
            <a:r>
              <a:rPr dirty="0" sz="1000" b="1">
                <a:latin typeface="Times New Roman"/>
                <a:cs typeface="Times New Roman"/>
              </a:rPr>
              <a:t>8.3 </a:t>
            </a:r>
            <a:r>
              <a:rPr dirty="0" sz="1000" spc="-5">
                <a:latin typeface="Times New Roman"/>
                <a:cs typeface="Times New Roman"/>
              </a:rPr>
              <a:t>In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 spc="-5">
                <a:latin typeface="Times New Roman"/>
                <a:cs typeface="Times New Roman"/>
              </a:rPr>
              <a:t>triangle 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1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2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3</a:t>
            </a:r>
            <a:r>
              <a:rPr dirty="0" sz="1000" spc="5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the centroid </a:t>
            </a:r>
            <a:r>
              <a:rPr dirty="0" sz="1000" spc="30" b="0" i="1">
                <a:latin typeface="Bookman Old Style"/>
                <a:cs typeface="Bookman Old Style"/>
              </a:rPr>
              <a:t>tt</a:t>
            </a:r>
            <a:r>
              <a:rPr dirty="0" sz="1000" spc="3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the incentre </a:t>
            </a:r>
            <a:r>
              <a:rPr dirty="0" sz="1000" spc="114" b="0" i="1">
                <a:latin typeface="Bookman Old Style"/>
                <a:cs typeface="Bookman Old Style"/>
              </a:rPr>
              <a:t>I </a:t>
            </a:r>
            <a:r>
              <a:rPr dirty="0" sz="1000" spc="-5">
                <a:latin typeface="Times New Roman"/>
                <a:cs typeface="Times New Roman"/>
              </a:rPr>
              <a:t>and the Nagel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75" b="0" i="1">
                <a:latin typeface="Bookman Old Style"/>
                <a:cs typeface="Bookman Old Style"/>
              </a:rPr>
              <a:t>N </a:t>
            </a:r>
            <a:r>
              <a:rPr dirty="0" sz="1000" spc="-5">
                <a:latin typeface="Times New Roman"/>
                <a:cs typeface="Times New Roman"/>
              </a:rPr>
              <a:t>are  </a:t>
            </a:r>
            <a:r>
              <a:rPr dirty="0" sz="1000" spc="-10">
                <a:latin typeface="Times New Roman"/>
                <a:cs typeface="Times New Roman"/>
              </a:rPr>
              <a:t>collinear.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267457" y="5983223"/>
            <a:ext cx="1253490" cy="520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625"/>
              </a:lnSpc>
            </a:pPr>
            <a:r>
              <a:rPr dirty="0" sz="1000" spc="-5" b="1">
                <a:latin typeface="Times New Roman"/>
                <a:cs typeface="Times New Roman"/>
              </a:rPr>
              <a:t>Proof</a:t>
            </a:r>
            <a:r>
              <a:rPr dirty="0" sz="1000" spc="-5">
                <a:latin typeface="Times New Roman"/>
                <a:cs typeface="Times New Roman"/>
              </a:rPr>
              <a:t>. This is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because</a:t>
            </a:r>
            <a:endParaRPr sz="1000">
              <a:latin typeface="Times New Roman"/>
              <a:cs typeface="Times New Roman"/>
            </a:endParaRPr>
          </a:p>
          <a:p>
            <a:pPr algn="r" marR="5080">
              <a:lnSpc>
                <a:spcPts val="625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695444" y="5804917"/>
            <a:ext cx="1017269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75615" algn="l"/>
                <a:tab pos="940435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664964" y="5987797"/>
            <a:ext cx="9271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b="0" i="1">
                <a:latin typeface="Bookman Old Style"/>
                <a:cs typeface="Bookman Old Style"/>
              </a:rPr>
              <a:t>a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732021" y="6044183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129784" y="5987797"/>
            <a:ext cx="9271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b="0" i="1">
                <a:latin typeface="Bookman Old Style"/>
                <a:cs typeface="Bookman Old Style"/>
              </a:rPr>
              <a:t>a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196841" y="6044183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593081" y="5987797"/>
            <a:ext cx="9271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b="0" i="1">
                <a:latin typeface="Bookman Old Style"/>
                <a:cs typeface="Bookman Old Style"/>
              </a:rPr>
              <a:t>a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660138" y="6044183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838700" y="6225539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558283" y="6169149"/>
            <a:ext cx="123380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75615" algn="l"/>
                <a:tab pos="940435" algn="l"/>
              </a:tabLst>
            </a:pPr>
            <a:r>
              <a:rPr dirty="0" sz="1000" spc="-75" b="0" i="1">
                <a:latin typeface="Bookman Old Style"/>
                <a:cs typeface="Bookman Old Style"/>
              </a:rPr>
              <a:t>s</a:t>
            </a:r>
            <a:r>
              <a:rPr dirty="0" sz="1000" spc="-85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95" b="0" i="1">
                <a:latin typeface="Bookman Old Style"/>
                <a:cs typeface="Bookman Old Style"/>
              </a:rPr>
              <a:t>a	</a:t>
            </a:r>
            <a:r>
              <a:rPr dirty="0" sz="1000" spc="-75" b="0" i="1">
                <a:latin typeface="Bookman Old Style"/>
                <a:cs typeface="Bookman Old Style"/>
              </a:rPr>
              <a:t>s</a:t>
            </a:r>
            <a:r>
              <a:rPr dirty="0" sz="1000" spc="-70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a</a:t>
            </a:r>
            <a:r>
              <a:rPr dirty="0" baseline="-11904" sz="1050" spc="-37">
                <a:latin typeface="Times New Roman"/>
                <a:cs typeface="Times New Roman"/>
              </a:rPr>
              <a:t>2	</a:t>
            </a:r>
            <a:r>
              <a:rPr dirty="0" sz="1000" spc="-75" b="0" i="1">
                <a:latin typeface="Bookman Old Style"/>
                <a:cs typeface="Bookman Old Style"/>
              </a:rPr>
              <a:t>s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200">
                <a:latin typeface="Lucida Sans Unicode"/>
                <a:cs typeface="Lucida Sans Unicode"/>
              </a:rPr>
              <a:t> </a:t>
            </a:r>
            <a:r>
              <a:rPr dirty="0" sz="1000" spc="-95" b="0" i="1">
                <a:latin typeface="Bookman Old Style"/>
                <a:cs typeface="Bookman Old Style"/>
              </a:rPr>
              <a:t>a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766817" y="6225539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453132" y="5686043"/>
            <a:ext cx="1501775" cy="665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46530" algn="l"/>
              </a:tabLst>
            </a:pPr>
            <a:r>
              <a:rPr dirty="0" sz="1000" spc="-285">
                <a:latin typeface="Arial"/>
                <a:cs typeface="Arial"/>
              </a:rPr>
              <a:t>.</a:t>
            </a:r>
            <a:r>
              <a:rPr dirty="0" baseline="-66666" sz="1500" spc="75">
                <a:latin typeface="Arial"/>
                <a:cs typeface="Arial"/>
              </a:rPr>
              <a:t>.</a:t>
            </a:r>
            <a:r>
              <a:rPr dirty="0" baseline="-66666" sz="1500">
                <a:latin typeface="Arial"/>
                <a:cs typeface="Arial"/>
              </a:rPr>
              <a:t>	</a:t>
            </a:r>
            <a:r>
              <a:rPr dirty="0" sz="1000" spc="-285">
                <a:latin typeface="Arial"/>
                <a:cs typeface="Arial"/>
              </a:rPr>
              <a:t>.</a:t>
            </a:r>
            <a:r>
              <a:rPr dirty="0" baseline="-66666" sz="1500" spc="75">
                <a:latin typeface="Arial"/>
                <a:cs typeface="Arial"/>
              </a:rPr>
              <a:t>.</a:t>
            </a:r>
            <a:endParaRPr baseline="-66666" sz="15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453132" y="6141720"/>
            <a:ext cx="150177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46530" algn="l"/>
              </a:tabLst>
            </a:pP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887214" y="5983222"/>
            <a:ext cx="2436495" cy="520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0170">
              <a:lnSpc>
                <a:spcPts val="625"/>
              </a:lnSpc>
            </a:pP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.  </a:t>
            </a:r>
            <a:r>
              <a:rPr dirty="0" sz="1000" spc="-5">
                <a:latin typeface="Times New Roman"/>
                <a:cs typeface="Times New Roman"/>
              </a:rPr>
              <a:t>In fact </a:t>
            </a:r>
            <a:r>
              <a:rPr dirty="0" sz="1000" spc="50" b="0" i="1">
                <a:latin typeface="Bookman Old Style"/>
                <a:cs typeface="Bookman Old Style"/>
              </a:rPr>
              <a:t>tt </a:t>
            </a:r>
            <a:r>
              <a:rPr dirty="0" sz="1000" spc="-5">
                <a:latin typeface="Times New Roman"/>
                <a:cs typeface="Times New Roman"/>
              </a:rPr>
              <a:t>divides the segment </a:t>
            </a:r>
            <a:r>
              <a:rPr dirty="0" sz="1000" spc="135" b="0" i="1">
                <a:latin typeface="Bookman Old Style"/>
                <a:cs typeface="Bookman Old Style"/>
              </a:rPr>
              <a:t>IN </a:t>
            </a:r>
            <a:r>
              <a:rPr dirty="0" sz="1000" spc="-5">
                <a:latin typeface="Times New Roman"/>
                <a:cs typeface="Times New Roman"/>
              </a:rPr>
              <a:t>in</a:t>
            </a:r>
            <a:r>
              <a:rPr dirty="0" sz="1000" spc="-1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625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267462" y="6323076"/>
            <a:ext cx="48387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ratio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1:2.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267458" y="6849619"/>
            <a:ext cx="5055870" cy="1106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19500"/>
              </a:lnSpc>
            </a:pPr>
            <a:r>
              <a:rPr dirty="0" sz="1000" spc="-5" b="1">
                <a:latin typeface="Times New Roman"/>
                <a:cs typeface="Times New Roman"/>
              </a:rPr>
              <a:t>Theorem </a:t>
            </a:r>
            <a:r>
              <a:rPr dirty="0" sz="1000" b="1">
                <a:latin typeface="Times New Roman"/>
                <a:cs typeface="Times New Roman"/>
              </a:rPr>
              <a:t>8.2 </a:t>
            </a:r>
            <a:r>
              <a:rPr dirty="0" sz="1000" spc="-5" b="1">
                <a:latin typeface="Times New Roman"/>
                <a:cs typeface="Times New Roman"/>
              </a:rPr>
              <a:t>(Menelaus) </a:t>
            </a:r>
            <a:r>
              <a:rPr dirty="0" sz="1000" spc="-5" i="1">
                <a:latin typeface="Times New Roman"/>
                <a:cs typeface="Times New Roman"/>
              </a:rPr>
              <a:t>In the triangle 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1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2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3</a:t>
            </a:r>
            <a:r>
              <a:rPr dirty="0" sz="1000" spc="55" i="1">
                <a:latin typeface="Times New Roman"/>
                <a:cs typeface="Times New Roman"/>
              </a:rPr>
              <a:t>, </a:t>
            </a:r>
            <a:r>
              <a:rPr dirty="0" sz="1000" spc="-5" i="1">
                <a:latin typeface="Times New Roman"/>
                <a:cs typeface="Times New Roman"/>
              </a:rPr>
              <a:t>points </a:t>
            </a:r>
            <a:r>
              <a:rPr dirty="0" sz="1000" spc="30" b="0" i="1">
                <a:latin typeface="Bookman Old Style"/>
                <a:cs typeface="Bookman Old Style"/>
              </a:rPr>
              <a:t>B</a:t>
            </a:r>
            <a:r>
              <a:rPr dirty="0" baseline="-11904" sz="1050" spc="44">
                <a:latin typeface="Times New Roman"/>
                <a:cs typeface="Times New Roman"/>
              </a:rPr>
              <a:t>1</a:t>
            </a:r>
            <a:r>
              <a:rPr dirty="0" sz="1000" spc="30" b="0" i="1">
                <a:latin typeface="Bookman Old Style"/>
                <a:cs typeface="Bookman Old Style"/>
              </a:rPr>
              <a:t>, </a:t>
            </a:r>
            <a:r>
              <a:rPr dirty="0" sz="1000" spc="40" b="0" i="1">
                <a:latin typeface="Bookman Old Style"/>
                <a:cs typeface="Bookman Old Style"/>
              </a:rPr>
              <a:t>B</a:t>
            </a:r>
            <a:r>
              <a:rPr dirty="0" baseline="-11904" sz="1050" spc="60">
                <a:latin typeface="Times New Roman"/>
                <a:cs typeface="Times New Roman"/>
              </a:rPr>
              <a:t>2</a:t>
            </a:r>
            <a:r>
              <a:rPr dirty="0" sz="1000" spc="40" i="1">
                <a:latin typeface="Times New Roman"/>
                <a:cs typeface="Times New Roman"/>
              </a:rPr>
              <a:t>,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40" b="0" i="1">
                <a:latin typeface="Bookman Old Style"/>
                <a:cs typeface="Bookman Old Style"/>
              </a:rPr>
              <a:t>B</a:t>
            </a:r>
            <a:r>
              <a:rPr dirty="0" baseline="-11904" sz="1050" spc="60">
                <a:latin typeface="Times New Roman"/>
                <a:cs typeface="Times New Roman"/>
              </a:rPr>
              <a:t>3 </a:t>
            </a:r>
            <a:r>
              <a:rPr dirty="0" sz="1000" spc="-15" i="1">
                <a:latin typeface="Times New Roman"/>
                <a:cs typeface="Times New Roman"/>
              </a:rPr>
              <a:t>are </a:t>
            </a:r>
            <a:r>
              <a:rPr dirty="0" sz="1000" i="1">
                <a:latin typeface="Times New Roman"/>
                <a:cs typeface="Times New Roman"/>
              </a:rPr>
              <a:t>on </a:t>
            </a:r>
            <a:r>
              <a:rPr dirty="0" sz="1000" spc="-5" i="1">
                <a:latin typeface="Times New Roman"/>
                <a:cs typeface="Times New Roman"/>
              </a:rPr>
              <a:t>the sides 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2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3</a:t>
            </a:r>
            <a:r>
              <a:rPr dirty="0" sz="1000" spc="55" i="1">
                <a:latin typeface="Times New Roman"/>
                <a:cs typeface="Times New Roman"/>
              </a:rPr>
              <a:t>,  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3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1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1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2 </a:t>
            </a:r>
            <a:r>
              <a:rPr dirty="0" sz="1000" spc="-10" i="1">
                <a:latin typeface="Times New Roman"/>
                <a:cs typeface="Times New Roman"/>
              </a:rPr>
              <a:t>respectively such </a:t>
            </a:r>
            <a:r>
              <a:rPr dirty="0" sz="1000" spc="-5" i="1">
                <a:latin typeface="Times New Roman"/>
                <a:cs typeface="Times New Roman"/>
              </a:rPr>
              <a:t>that 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2</a:t>
            </a:r>
            <a:r>
              <a:rPr dirty="0" sz="1000" spc="55" b="0" i="1">
                <a:latin typeface="Bookman Old Style"/>
                <a:cs typeface="Bookman Old Style"/>
              </a:rPr>
              <a:t>B</a:t>
            </a:r>
            <a:r>
              <a:rPr dirty="0" baseline="-11904" sz="1050" spc="82">
                <a:latin typeface="Times New Roman"/>
                <a:cs typeface="Times New Roman"/>
              </a:rPr>
              <a:t>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50" b="0" i="1">
                <a:latin typeface="Bookman Old Style"/>
                <a:cs typeface="Bookman Old Style"/>
              </a:rPr>
              <a:t>B</a:t>
            </a:r>
            <a:r>
              <a:rPr dirty="0" baseline="-11904" sz="1050" spc="75">
                <a:latin typeface="Times New Roman"/>
                <a:cs typeface="Times New Roman"/>
              </a:rPr>
              <a:t>1</a:t>
            </a:r>
            <a:r>
              <a:rPr dirty="0" sz="1000" spc="50" b="0" i="1">
                <a:latin typeface="Bookman Old Style"/>
                <a:cs typeface="Bookman Old Style"/>
              </a:rPr>
              <a:t>A</a:t>
            </a:r>
            <a:r>
              <a:rPr dirty="0" baseline="-11904" sz="1050" spc="75">
                <a:latin typeface="Times New Roman"/>
                <a:cs typeface="Times New Roman"/>
              </a:rPr>
              <a:t>3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15" b="0" i="1">
                <a:latin typeface="Bookman Old Style"/>
                <a:cs typeface="Bookman Old Style"/>
              </a:rPr>
              <a:t>α</a:t>
            </a:r>
            <a:r>
              <a:rPr dirty="0" baseline="-11904" sz="1050" spc="22">
                <a:latin typeface="Times New Roman"/>
                <a:cs typeface="Times New Roman"/>
              </a:rPr>
              <a:t>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15" b="0" i="1">
                <a:latin typeface="Bookman Old Style"/>
                <a:cs typeface="Bookman Old Style"/>
              </a:rPr>
              <a:t>β</a:t>
            </a:r>
            <a:r>
              <a:rPr dirty="0" baseline="-11904" sz="1050" spc="22">
                <a:latin typeface="Times New Roman"/>
                <a:cs typeface="Times New Roman"/>
              </a:rPr>
              <a:t>1</a:t>
            </a:r>
            <a:r>
              <a:rPr dirty="0" sz="1000" spc="15" i="1">
                <a:latin typeface="Times New Roman"/>
                <a:cs typeface="Times New Roman"/>
              </a:rPr>
              <a:t>, 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3</a:t>
            </a:r>
            <a:r>
              <a:rPr dirty="0" sz="1000" spc="55" b="0" i="1">
                <a:latin typeface="Bookman Old Style"/>
                <a:cs typeface="Bookman Old Style"/>
              </a:rPr>
              <a:t>B</a:t>
            </a:r>
            <a:r>
              <a:rPr dirty="0" baseline="-11904" sz="1050" spc="82">
                <a:latin typeface="Times New Roman"/>
                <a:cs typeface="Times New Roman"/>
              </a:rPr>
              <a:t>2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50" b="0" i="1">
                <a:latin typeface="Bookman Old Style"/>
                <a:cs typeface="Bookman Old Style"/>
              </a:rPr>
              <a:t>B</a:t>
            </a:r>
            <a:r>
              <a:rPr dirty="0" baseline="-11904" sz="1050" spc="75">
                <a:latin typeface="Times New Roman"/>
                <a:cs typeface="Times New Roman"/>
              </a:rPr>
              <a:t>2</a:t>
            </a:r>
            <a:r>
              <a:rPr dirty="0" sz="1000" spc="50" b="0" i="1">
                <a:latin typeface="Bookman Old Style"/>
                <a:cs typeface="Bookman Old Style"/>
              </a:rPr>
              <a:t>A</a:t>
            </a:r>
            <a:r>
              <a:rPr dirty="0" baseline="-11904" sz="1050" spc="75">
                <a:latin typeface="Times New Roman"/>
                <a:cs typeface="Times New Roman"/>
              </a:rPr>
              <a:t>1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15" b="0" i="1">
                <a:latin typeface="Bookman Old Style"/>
                <a:cs typeface="Bookman Old Style"/>
              </a:rPr>
              <a:t>α</a:t>
            </a:r>
            <a:r>
              <a:rPr dirty="0" baseline="-11904" sz="1050" spc="22">
                <a:latin typeface="Times New Roman"/>
                <a:cs typeface="Times New Roman"/>
              </a:rPr>
              <a:t>2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b="0" i="1">
                <a:latin typeface="Bookman Old Style"/>
                <a:cs typeface="Bookman Old Style"/>
              </a:rPr>
              <a:t>β</a:t>
            </a:r>
            <a:r>
              <a:rPr dirty="0" baseline="-11904" sz="1050">
                <a:latin typeface="Times New Roman"/>
                <a:cs typeface="Times New Roman"/>
              </a:rPr>
              <a:t>2 </a:t>
            </a:r>
            <a:r>
              <a:rPr dirty="0" sz="1000" i="1">
                <a:latin typeface="Times New Roman"/>
                <a:cs typeface="Times New Roman"/>
              </a:rPr>
              <a:t>and  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1</a:t>
            </a:r>
            <a:r>
              <a:rPr dirty="0" sz="1000" spc="55" b="0" i="1">
                <a:latin typeface="Bookman Old Style"/>
                <a:cs typeface="Bookman Old Style"/>
              </a:rPr>
              <a:t>B</a:t>
            </a:r>
            <a:r>
              <a:rPr dirty="0" baseline="-11904" sz="1050" spc="82">
                <a:latin typeface="Times New Roman"/>
                <a:cs typeface="Times New Roman"/>
              </a:rPr>
              <a:t>3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50" b="0" i="1">
                <a:latin typeface="Bookman Old Style"/>
                <a:cs typeface="Bookman Old Style"/>
              </a:rPr>
              <a:t>B</a:t>
            </a:r>
            <a:r>
              <a:rPr dirty="0" baseline="-11904" sz="1050" spc="75">
                <a:latin typeface="Times New Roman"/>
                <a:cs typeface="Times New Roman"/>
              </a:rPr>
              <a:t>3</a:t>
            </a:r>
            <a:r>
              <a:rPr dirty="0" sz="1000" spc="50" b="0" i="1">
                <a:latin typeface="Bookman Old Style"/>
                <a:cs typeface="Bookman Old Style"/>
              </a:rPr>
              <a:t>A</a:t>
            </a:r>
            <a:r>
              <a:rPr dirty="0" baseline="-11904" sz="1050" spc="75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15" b="0" i="1">
                <a:latin typeface="Bookman Old Style"/>
                <a:cs typeface="Bookman Old Style"/>
              </a:rPr>
              <a:t>α</a:t>
            </a:r>
            <a:r>
              <a:rPr dirty="0" baseline="-11904" sz="1050" spc="22">
                <a:latin typeface="Times New Roman"/>
                <a:cs typeface="Times New Roman"/>
              </a:rPr>
              <a:t>3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15" b="0" i="1">
                <a:latin typeface="Bookman Old Style"/>
                <a:cs typeface="Bookman Old Style"/>
              </a:rPr>
              <a:t>β</a:t>
            </a:r>
            <a:r>
              <a:rPr dirty="0" baseline="-11904" sz="1050" spc="22">
                <a:latin typeface="Times New Roman"/>
                <a:cs typeface="Times New Roman"/>
              </a:rPr>
              <a:t>3</a:t>
            </a:r>
            <a:r>
              <a:rPr dirty="0" sz="1000" spc="15" i="1">
                <a:latin typeface="Times New Roman"/>
                <a:cs typeface="Times New Roman"/>
              </a:rPr>
              <a:t>. </a:t>
            </a:r>
            <a:r>
              <a:rPr dirty="0" sz="1000" spc="-5" i="1">
                <a:latin typeface="Times New Roman"/>
                <a:cs typeface="Times New Roman"/>
              </a:rPr>
              <a:t>Then </a:t>
            </a:r>
            <a:r>
              <a:rPr dirty="0" sz="1000" spc="45" b="0" i="1">
                <a:latin typeface="Bookman Old Style"/>
                <a:cs typeface="Bookman Old Style"/>
              </a:rPr>
              <a:t>B</a:t>
            </a:r>
            <a:r>
              <a:rPr dirty="0" baseline="-11904" sz="1050" spc="67">
                <a:latin typeface="Times New Roman"/>
                <a:cs typeface="Times New Roman"/>
              </a:rPr>
              <a:t>1</a:t>
            </a:r>
            <a:r>
              <a:rPr dirty="0" sz="1000" spc="45" i="1">
                <a:latin typeface="Times New Roman"/>
                <a:cs typeface="Times New Roman"/>
              </a:rPr>
              <a:t>, </a:t>
            </a:r>
            <a:r>
              <a:rPr dirty="0" sz="1000" spc="40" b="0" i="1">
                <a:latin typeface="Bookman Old Style"/>
                <a:cs typeface="Bookman Old Style"/>
              </a:rPr>
              <a:t>B</a:t>
            </a:r>
            <a:r>
              <a:rPr dirty="0" baseline="-11904" sz="1050" spc="60">
                <a:latin typeface="Times New Roman"/>
                <a:cs typeface="Times New Roman"/>
              </a:rPr>
              <a:t>2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40" b="0" i="1">
                <a:latin typeface="Bookman Old Style"/>
                <a:cs typeface="Bookman Old Style"/>
              </a:rPr>
              <a:t>B</a:t>
            </a:r>
            <a:r>
              <a:rPr dirty="0" baseline="-11904" sz="1050" spc="60">
                <a:latin typeface="Times New Roman"/>
                <a:cs typeface="Times New Roman"/>
              </a:rPr>
              <a:t>3 </a:t>
            </a:r>
            <a:r>
              <a:rPr dirty="0" sz="1000" spc="-15" i="1">
                <a:latin typeface="Times New Roman"/>
                <a:cs typeface="Times New Roman"/>
              </a:rPr>
              <a:t>are </a:t>
            </a:r>
            <a:r>
              <a:rPr dirty="0" sz="1000" spc="-5" i="1">
                <a:latin typeface="Times New Roman"/>
                <a:cs typeface="Times New Roman"/>
              </a:rPr>
              <a:t>collinear if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-5" i="1">
                <a:latin typeface="Times New Roman"/>
                <a:cs typeface="Times New Roman"/>
              </a:rPr>
              <a:t>only if </a:t>
            </a:r>
            <a:r>
              <a:rPr dirty="0" sz="1000" spc="35" b="0" i="1">
                <a:latin typeface="Bookman Old Style"/>
                <a:cs typeface="Bookman Old Style"/>
              </a:rPr>
              <a:t>α</a:t>
            </a:r>
            <a:r>
              <a:rPr dirty="0" baseline="-11904" sz="1050" spc="52">
                <a:latin typeface="Times New Roman"/>
                <a:cs typeface="Times New Roman"/>
              </a:rPr>
              <a:t>1</a:t>
            </a:r>
            <a:r>
              <a:rPr dirty="0" sz="1000" spc="35" b="0" i="1">
                <a:latin typeface="Bookman Old Style"/>
                <a:cs typeface="Bookman Old Style"/>
              </a:rPr>
              <a:t>α</a:t>
            </a:r>
            <a:r>
              <a:rPr dirty="0" baseline="-11904" sz="1050" spc="52">
                <a:latin typeface="Times New Roman"/>
                <a:cs typeface="Times New Roman"/>
              </a:rPr>
              <a:t>2</a:t>
            </a:r>
            <a:r>
              <a:rPr dirty="0" sz="1000" spc="35" b="0" i="1">
                <a:latin typeface="Bookman Old Style"/>
                <a:cs typeface="Bookman Old Style"/>
              </a:rPr>
              <a:t>α</a:t>
            </a:r>
            <a:r>
              <a:rPr dirty="0" baseline="-11904" sz="1050" spc="52">
                <a:latin typeface="Times New Roman"/>
                <a:cs typeface="Times New Roman"/>
              </a:rPr>
              <a:t>3 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135">
                <a:latin typeface="Tahoma"/>
                <a:cs typeface="Tahoma"/>
              </a:rPr>
              <a:t> </a:t>
            </a:r>
            <a:r>
              <a:rPr dirty="0" sz="1000" spc="15">
                <a:latin typeface="Lucida Sans Unicode"/>
                <a:cs typeface="Lucida Sans Unicode"/>
              </a:rPr>
              <a:t>−</a:t>
            </a:r>
            <a:r>
              <a:rPr dirty="0" sz="1000" spc="15" b="0" i="1">
                <a:latin typeface="Bookman Old Style"/>
                <a:cs typeface="Bookman Old Style"/>
              </a:rPr>
              <a:t>β</a:t>
            </a:r>
            <a:r>
              <a:rPr dirty="0" baseline="-11904" sz="1050" spc="22">
                <a:latin typeface="Times New Roman"/>
                <a:cs typeface="Times New Roman"/>
              </a:rPr>
              <a:t>1</a:t>
            </a:r>
            <a:r>
              <a:rPr dirty="0" sz="1000" spc="15" b="0" i="1">
                <a:latin typeface="Bookman Old Style"/>
                <a:cs typeface="Bookman Old Style"/>
              </a:rPr>
              <a:t>β</a:t>
            </a:r>
            <a:r>
              <a:rPr dirty="0" baseline="-11904" sz="1050" spc="22">
                <a:latin typeface="Times New Roman"/>
                <a:cs typeface="Times New Roman"/>
              </a:rPr>
              <a:t>2</a:t>
            </a:r>
            <a:r>
              <a:rPr dirty="0" sz="1000" spc="15" b="0" i="1">
                <a:latin typeface="Bookman Old Style"/>
                <a:cs typeface="Bookman Old Style"/>
              </a:rPr>
              <a:t>β</a:t>
            </a:r>
            <a:r>
              <a:rPr dirty="0" baseline="-11904" sz="1050" spc="22">
                <a:latin typeface="Times New Roman"/>
                <a:cs typeface="Times New Roman"/>
              </a:rPr>
              <a:t>3</a:t>
            </a:r>
            <a:r>
              <a:rPr dirty="0" sz="1000" spc="15" i="1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560"/>
              </a:spcBef>
            </a:pPr>
            <a:r>
              <a:rPr dirty="0" sz="1000" spc="-5" b="1">
                <a:latin typeface="Times New Roman"/>
                <a:cs typeface="Times New Roman"/>
              </a:rPr>
              <a:t>Proof</a:t>
            </a:r>
            <a:r>
              <a:rPr dirty="0" sz="1000" spc="-5">
                <a:latin typeface="Times New Roman"/>
                <a:cs typeface="Times New Roman"/>
              </a:rPr>
              <a:t>. </a:t>
            </a:r>
            <a:r>
              <a:rPr dirty="0" sz="1000" spc="-30">
                <a:latin typeface="Times New Roman"/>
                <a:cs typeface="Times New Roman"/>
              </a:rPr>
              <a:t>Take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1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(1 </a:t>
            </a:r>
            <a:r>
              <a:rPr dirty="0" sz="1000" spc="-80">
                <a:latin typeface="Tahoma"/>
                <a:cs typeface="Tahoma"/>
              </a:rPr>
              <a:t>:  </a:t>
            </a:r>
            <a:r>
              <a:rPr dirty="0" sz="1000" spc="-50">
                <a:latin typeface="Tahoma"/>
                <a:cs typeface="Tahoma"/>
              </a:rPr>
              <a:t>0  </a:t>
            </a:r>
            <a:r>
              <a:rPr dirty="0" sz="1000" spc="-80">
                <a:latin typeface="Tahoma"/>
                <a:cs typeface="Tahoma"/>
              </a:rPr>
              <a:t>:  </a:t>
            </a:r>
            <a:r>
              <a:rPr dirty="0" sz="1000" spc="-25">
                <a:latin typeface="Tahoma"/>
                <a:cs typeface="Tahoma"/>
              </a:rPr>
              <a:t>0)</a:t>
            </a:r>
            <a:r>
              <a:rPr dirty="0" sz="1000" spc="-25" b="0" i="1">
                <a:latin typeface="Bookman Old Style"/>
                <a:cs typeface="Bookman Old Style"/>
              </a:rPr>
              <a:t>,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2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(0 </a:t>
            </a:r>
            <a:r>
              <a:rPr dirty="0" sz="1000" spc="-80">
                <a:latin typeface="Tahoma"/>
                <a:cs typeface="Tahoma"/>
              </a:rPr>
              <a:t>:  </a:t>
            </a:r>
            <a:r>
              <a:rPr dirty="0" sz="1000" spc="-50">
                <a:latin typeface="Tahoma"/>
                <a:cs typeface="Tahoma"/>
              </a:rPr>
              <a:t>1  </a:t>
            </a:r>
            <a:r>
              <a:rPr dirty="0" sz="1000" spc="-80">
                <a:latin typeface="Tahoma"/>
                <a:cs typeface="Tahoma"/>
              </a:rPr>
              <a:t>:  </a:t>
            </a:r>
            <a:r>
              <a:rPr dirty="0" sz="1000" spc="-25">
                <a:latin typeface="Tahoma"/>
                <a:cs typeface="Tahoma"/>
              </a:rPr>
              <a:t>0)</a:t>
            </a:r>
            <a:r>
              <a:rPr dirty="0" sz="1000" spc="-25" b="0" i="1">
                <a:latin typeface="Bookman Old Style"/>
                <a:cs typeface="Bookman Old Style"/>
              </a:rPr>
              <a:t>,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3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(0 </a:t>
            </a:r>
            <a:r>
              <a:rPr dirty="0" sz="1000" spc="-80">
                <a:latin typeface="Tahoma"/>
                <a:cs typeface="Tahoma"/>
              </a:rPr>
              <a:t>:  </a:t>
            </a:r>
            <a:r>
              <a:rPr dirty="0" sz="1000" spc="-50">
                <a:latin typeface="Tahoma"/>
                <a:cs typeface="Tahoma"/>
              </a:rPr>
              <a:t>0  </a:t>
            </a:r>
            <a:r>
              <a:rPr dirty="0" sz="1000" spc="-80">
                <a:latin typeface="Tahoma"/>
                <a:cs typeface="Tahoma"/>
              </a:rPr>
              <a:t>:  </a:t>
            </a:r>
            <a:r>
              <a:rPr dirty="0" sz="1000" spc="-15">
                <a:latin typeface="Tahoma"/>
                <a:cs typeface="Tahoma"/>
              </a:rPr>
              <a:t>1)</a:t>
            </a:r>
            <a:r>
              <a:rPr dirty="0" sz="1000" spc="-15">
                <a:latin typeface="Times New Roman"/>
                <a:cs typeface="Times New Roman"/>
              </a:rPr>
              <a:t>.  </a:t>
            </a:r>
            <a:r>
              <a:rPr dirty="0" sz="1000" spc="-5">
                <a:latin typeface="Times New Roman"/>
                <a:cs typeface="Times New Roman"/>
              </a:rPr>
              <a:t>Then </a:t>
            </a:r>
            <a:r>
              <a:rPr dirty="0" sz="1000" spc="40" b="0" i="1">
                <a:latin typeface="Bookman Old Style"/>
                <a:cs typeface="Bookman Old Style"/>
              </a:rPr>
              <a:t>B</a:t>
            </a:r>
            <a:r>
              <a:rPr dirty="0" baseline="-11904" sz="1050" spc="60">
                <a:latin typeface="Times New Roman"/>
                <a:cs typeface="Times New Roman"/>
              </a:rPr>
              <a:t>1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(0 </a:t>
            </a:r>
            <a:r>
              <a:rPr dirty="0" sz="1000" spc="-80">
                <a:latin typeface="Tahoma"/>
                <a:cs typeface="Tahoma"/>
              </a:rPr>
              <a:t>:  </a:t>
            </a:r>
            <a:r>
              <a:rPr dirty="0" sz="1000" b="0" i="1">
                <a:latin typeface="Bookman Old Style"/>
                <a:cs typeface="Bookman Old Style"/>
              </a:rPr>
              <a:t>β</a:t>
            </a:r>
            <a:r>
              <a:rPr dirty="0" baseline="-11904" sz="1050">
                <a:latin typeface="Times New Roman"/>
                <a:cs typeface="Times New Roman"/>
              </a:rPr>
              <a:t>1 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α</a:t>
            </a:r>
            <a:r>
              <a:rPr dirty="0" baseline="-11904" sz="1050" spc="30">
                <a:latin typeface="Times New Roman"/>
                <a:cs typeface="Times New Roman"/>
              </a:rPr>
              <a:t>1</a:t>
            </a:r>
            <a:r>
              <a:rPr dirty="0" sz="1000" spc="20">
                <a:latin typeface="Tahoma"/>
                <a:cs typeface="Tahoma"/>
              </a:rPr>
              <a:t>)</a:t>
            </a:r>
            <a:r>
              <a:rPr dirty="0" sz="1000" spc="20"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225"/>
              </a:spcBef>
            </a:pPr>
            <a:r>
              <a:rPr dirty="0" sz="1000" spc="40" b="0" i="1">
                <a:latin typeface="Bookman Old Style"/>
                <a:cs typeface="Bookman Old Style"/>
              </a:rPr>
              <a:t>B</a:t>
            </a:r>
            <a:r>
              <a:rPr dirty="0" baseline="-11904" sz="1050" spc="60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10">
                <a:latin typeface="Tahoma"/>
                <a:cs typeface="Tahoma"/>
              </a:rPr>
              <a:t>(</a:t>
            </a:r>
            <a:r>
              <a:rPr dirty="0" sz="1000" spc="10" b="0" i="1">
                <a:latin typeface="Bookman Old Style"/>
                <a:cs typeface="Bookman Old Style"/>
              </a:rPr>
              <a:t>α</a:t>
            </a:r>
            <a:r>
              <a:rPr dirty="0" baseline="-11904" sz="1050" spc="15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20" b="0" i="1">
                <a:latin typeface="Bookman Old Style"/>
                <a:cs typeface="Bookman Old Style"/>
              </a:rPr>
              <a:t>β</a:t>
            </a:r>
            <a:r>
              <a:rPr dirty="0" baseline="-11904" sz="1050" spc="30">
                <a:latin typeface="Times New Roman"/>
                <a:cs typeface="Times New Roman"/>
              </a:rPr>
              <a:t>2</a:t>
            </a:r>
            <a:r>
              <a:rPr dirty="0" sz="1000" spc="20">
                <a:latin typeface="Tahoma"/>
                <a:cs typeface="Tahoma"/>
              </a:rPr>
              <a:t>)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40" b="0" i="1">
                <a:latin typeface="Bookman Old Style"/>
                <a:cs typeface="Bookman Old Style"/>
              </a:rPr>
              <a:t>B</a:t>
            </a:r>
            <a:r>
              <a:rPr dirty="0" baseline="-11904" sz="1050" spc="60">
                <a:latin typeface="Times New Roman"/>
                <a:cs typeface="Times New Roman"/>
              </a:rPr>
              <a:t>3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b="0" i="1">
                <a:latin typeface="Bookman Old Style"/>
                <a:cs typeface="Bookman Old Style"/>
              </a:rPr>
              <a:t>β</a:t>
            </a:r>
            <a:r>
              <a:rPr dirty="0" baseline="-11904" sz="1050">
                <a:latin typeface="Times New Roman"/>
                <a:cs typeface="Times New Roman"/>
              </a:rPr>
              <a:t>3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15" b="0" i="1">
                <a:latin typeface="Bookman Old Style"/>
                <a:cs typeface="Bookman Old Style"/>
              </a:rPr>
              <a:t>α</a:t>
            </a:r>
            <a:r>
              <a:rPr dirty="0" baseline="-11904" sz="1050" spc="22">
                <a:latin typeface="Times New Roman"/>
                <a:cs typeface="Times New Roman"/>
              </a:rPr>
              <a:t>3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15">
                <a:latin typeface="Tahoma"/>
                <a:cs typeface="Tahoma"/>
              </a:rPr>
              <a:t>0)</a:t>
            </a:r>
            <a:r>
              <a:rPr dirty="0" sz="1000" spc="-15">
                <a:latin typeface="Times New Roman"/>
                <a:cs typeface="Times New Roman"/>
              </a:rPr>
              <a:t>.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765552" y="8127489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765552" y="8203689"/>
            <a:ext cx="67945" cy="589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85">
                <a:latin typeface="Arial"/>
                <a:cs typeface="Arial"/>
              </a:rPr>
              <a:t>.</a:t>
            </a:r>
            <a:r>
              <a:rPr dirty="0" baseline="-33333" sz="1500" spc="75">
                <a:latin typeface="Arial"/>
                <a:cs typeface="Arial"/>
              </a:rPr>
              <a:t>.</a:t>
            </a:r>
            <a:endParaRPr baseline="-33333" sz="15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480304" y="8151876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951478" y="8333228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475735" y="8333228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436112" y="8459723"/>
            <a:ext cx="8890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600701" y="8127488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600701" y="8203688"/>
            <a:ext cx="2540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28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870704" y="8095485"/>
            <a:ext cx="797560" cy="697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8895">
              <a:lnSpc>
                <a:spcPct val="100000"/>
              </a:lnSpc>
              <a:tabLst>
                <a:tab pos="280670" algn="l"/>
                <a:tab pos="541020" algn="l"/>
              </a:tabLst>
            </a:pPr>
            <a:r>
              <a:rPr dirty="0" sz="1000" spc="-50">
                <a:latin typeface="Tahoma"/>
                <a:cs typeface="Tahoma"/>
              </a:rPr>
              <a:t>0	</a:t>
            </a:r>
            <a:r>
              <a:rPr dirty="0" sz="1000" b="0" i="1">
                <a:latin typeface="Bookman Old Style"/>
                <a:cs typeface="Bookman Old Style"/>
              </a:rPr>
              <a:t>β</a:t>
            </a:r>
            <a:r>
              <a:rPr dirty="0" baseline="-11904" sz="1050">
                <a:latin typeface="Times New Roman"/>
                <a:cs typeface="Times New Roman"/>
              </a:rPr>
              <a:t>1	</a:t>
            </a:r>
            <a:r>
              <a:rPr dirty="0" sz="1000" spc="-5" b="0" i="1">
                <a:latin typeface="Bookman Old Style"/>
                <a:cs typeface="Bookman Old Style"/>
              </a:rPr>
              <a:t>α</a:t>
            </a:r>
            <a:endParaRPr sz="10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276225" marR="5080" indent="-264160">
              <a:lnSpc>
                <a:spcPct val="1000"/>
              </a:lnSpc>
              <a:tabLst>
                <a:tab pos="314325" algn="l"/>
                <a:tab pos="545465" algn="l"/>
                <a:tab pos="742315" algn="l"/>
              </a:tabLst>
            </a:pPr>
            <a:r>
              <a:rPr dirty="0" sz="1000" spc="-5" b="0" i="1">
                <a:latin typeface="Bookman Old Style"/>
                <a:cs typeface="Bookman Old Style"/>
              </a:rPr>
              <a:t>α		</a:t>
            </a:r>
            <a:r>
              <a:rPr dirty="0" sz="1000" spc="-50">
                <a:latin typeface="Tahoma"/>
                <a:cs typeface="Tahoma"/>
              </a:rPr>
              <a:t>0	</a:t>
            </a:r>
            <a:r>
              <a:rPr dirty="0" sz="1000" spc="-45" b="0" i="1">
                <a:latin typeface="Bookman Old Style"/>
                <a:cs typeface="Bookman Old Style"/>
              </a:rPr>
              <a:t>β  </a:t>
            </a:r>
            <a:r>
              <a:rPr dirty="0" baseline="-80555" sz="1500" spc="-15" b="0" i="1">
                <a:latin typeface="Bookman Old Style"/>
                <a:cs typeface="Bookman Old Style"/>
              </a:rPr>
              <a:t>α</a:t>
            </a:r>
            <a:r>
              <a:rPr dirty="0" baseline="-123015" sz="1050" spc="67">
                <a:latin typeface="Times New Roman"/>
                <a:cs typeface="Times New Roman"/>
              </a:rPr>
              <a:t>3</a:t>
            </a:r>
            <a:r>
              <a:rPr dirty="0" baseline="-123015" sz="1050">
                <a:latin typeface="Times New Roman"/>
                <a:cs typeface="Times New Roman"/>
              </a:rPr>
              <a:t>		</a:t>
            </a: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765552" y="8459723"/>
            <a:ext cx="902969" cy="485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1920">
              <a:lnSpc>
                <a:spcPts val="484"/>
              </a:lnSpc>
            </a:pPr>
            <a:r>
              <a:rPr dirty="0" sz="1000" b="0" i="1">
                <a:latin typeface="Bookman Old Style"/>
                <a:cs typeface="Bookman Old Style"/>
              </a:rPr>
              <a:t>β</a:t>
            </a:r>
            <a:r>
              <a:rPr dirty="0" baseline="-11904" sz="1050">
                <a:latin typeface="Times New Roman"/>
                <a:cs typeface="Times New Roman"/>
              </a:rPr>
              <a:t>3</a:t>
            </a:r>
            <a:endParaRPr baseline="-11904" sz="1050">
              <a:latin typeface="Times New Roman"/>
              <a:cs typeface="Times New Roman"/>
            </a:endParaRPr>
          </a:p>
          <a:p>
            <a:pPr marL="12700">
              <a:lnSpc>
                <a:spcPts val="484"/>
              </a:lnSpc>
              <a:tabLst>
                <a:tab pos="847725" algn="l"/>
              </a:tabLst>
            </a:pP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891785" y="8328659"/>
            <a:ext cx="89154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71500" algn="l"/>
              </a:tabLst>
            </a:pPr>
            <a:r>
              <a:rPr dirty="0" sz="700" spc="45">
                <a:latin typeface="Times New Roman"/>
                <a:cs typeface="Times New Roman"/>
              </a:rPr>
              <a:t>1  </a:t>
            </a:r>
            <a:r>
              <a:rPr dirty="0" sz="700" spc="65">
                <a:latin typeface="Times New Roman"/>
                <a:cs typeface="Times New Roman"/>
              </a:rPr>
              <a:t> </a:t>
            </a:r>
            <a:r>
              <a:rPr dirty="0" sz="700" spc="45">
                <a:latin typeface="Times New Roman"/>
                <a:cs typeface="Times New Roman"/>
              </a:rPr>
              <a:t>2  </a:t>
            </a:r>
            <a:r>
              <a:rPr dirty="0" sz="700" spc="80">
                <a:latin typeface="Times New Roman"/>
                <a:cs typeface="Times New Roman"/>
              </a:rPr>
              <a:t> </a:t>
            </a:r>
            <a:r>
              <a:rPr dirty="0" sz="700" spc="45">
                <a:latin typeface="Times New Roman"/>
                <a:cs typeface="Times New Roman"/>
              </a:rPr>
              <a:t>3	1   2 </a:t>
            </a:r>
            <a:r>
              <a:rPr dirty="0" sz="700" spc="70">
                <a:latin typeface="Times New Roman"/>
                <a:cs typeface="Times New Roman"/>
              </a:rPr>
              <a:t> </a:t>
            </a: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676901" y="8272267"/>
            <a:ext cx="114744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" b="0" i="1">
                <a:latin typeface="Bookman Old Style"/>
                <a:cs typeface="Bookman Old Style"/>
              </a:rPr>
              <a:t>α α α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45" b="0" i="1">
                <a:latin typeface="Bookman Old Style"/>
                <a:cs typeface="Bookman Old Style"/>
              </a:rPr>
              <a:t>β  β  β</a:t>
            </a:r>
            <a:r>
              <a:rPr dirty="0" sz="1000" spc="85" b="0" i="1">
                <a:latin typeface="Bookman Old Style"/>
                <a:cs typeface="Bookman Old Style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267460" y="8762998"/>
            <a:ext cx="383222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Therefore, </a:t>
            </a:r>
            <a:r>
              <a:rPr dirty="0" sz="1000" spc="40" b="0" i="1">
                <a:latin typeface="Bookman Old Style"/>
                <a:cs typeface="Bookman Old Style"/>
              </a:rPr>
              <a:t>B</a:t>
            </a:r>
            <a:r>
              <a:rPr dirty="0" baseline="-11904" sz="1050" spc="60">
                <a:latin typeface="Times New Roman"/>
                <a:cs typeface="Times New Roman"/>
              </a:rPr>
              <a:t>1</a:t>
            </a:r>
            <a:r>
              <a:rPr dirty="0" sz="1000" spc="40">
                <a:latin typeface="Times New Roman"/>
                <a:cs typeface="Times New Roman"/>
              </a:rPr>
              <a:t>, </a:t>
            </a:r>
            <a:r>
              <a:rPr dirty="0" sz="1000" spc="40" b="0" i="1">
                <a:latin typeface="Bookman Old Style"/>
                <a:cs typeface="Bookman Old Style"/>
              </a:rPr>
              <a:t>B</a:t>
            </a:r>
            <a:r>
              <a:rPr dirty="0" baseline="-11904" sz="1050" spc="60">
                <a:latin typeface="Times New Roman"/>
                <a:cs typeface="Times New Roman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40" b="0" i="1">
                <a:latin typeface="Bookman Old Style"/>
                <a:cs typeface="Bookman Old Style"/>
              </a:rPr>
              <a:t>B</a:t>
            </a:r>
            <a:r>
              <a:rPr dirty="0" baseline="-11904" sz="1050" spc="60">
                <a:latin typeface="Times New Roman"/>
                <a:cs typeface="Times New Roman"/>
              </a:rPr>
              <a:t>3 </a:t>
            </a:r>
            <a:r>
              <a:rPr dirty="0" sz="1000" spc="-5">
                <a:latin typeface="Times New Roman"/>
                <a:cs typeface="Times New Roman"/>
              </a:rPr>
              <a:t>are collinear if and only if </a:t>
            </a:r>
            <a:r>
              <a:rPr dirty="0" sz="1000" spc="35" b="0" i="1">
                <a:latin typeface="Bookman Old Style"/>
                <a:cs typeface="Bookman Old Style"/>
              </a:rPr>
              <a:t>α</a:t>
            </a:r>
            <a:r>
              <a:rPr dirty="0" baseline="-11904" sz="1050" spc="52">
                <a:latin typeface="Times New Roman"/>
                <a:cs typeface="Times New Roman"/>
              </a:rPr>
              <a:t>1</a:t>
            </a:r>
            <a:r>
              <a:rPr dirty="0" sz="1000" spc="35" b="0" i="1">
                <a:latin typeface="Bookman Old Style"/>
                <a:cs typeface="Bookman Old Style"/>
              </a:rPr>
              <a:t>α</a:t>
            </a:r>
            <a:r>
              <a:rPr dirty="0" baseline="-11904" sz="1050" spc="52">
                <a:latin typeface="Times New Roman"/>
                <a:cs typeface="Times New Roman"/>
              </a:rPr>
              <a:t>2</a:t>
            </a:r>
            <a:r>
              <a:rPr dirty="0" sz="1000" spc="35" b="0" i="1">
                <a:latin typeface="Bookman Old Style"/>
                <a:cs typeface="Bookman Old Style"/>
              </a:rPr>
              <a:t>α</a:t>
            </a:r>
            <a:r>
              <a:rPr dirty="0" baseline="-11904" sz="1050" spc="52">
                <a:latin typeface="Times New Roman"/>
                <a:cs typeface="Times New Roman"/>
              </a:rPr>
              <a:t>3 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15">
                <a:latin typeface="Lucida Sans Unicode"/>
                <a:cs typeface="Lucida Sans Unicode"/>
              </a:rPr>
              <a:t>−</a:t>
            </a:r>
            <a:r>
              <a:rPr dirty="0" sz="1000" spc="15" b="0" i="1">
                <a:latin typeface="Bookman Old Style"/>
                <a:cs typeface="Bookman Old Style"/>
              </a:rPr>
              <a:t>β</a:t>
            </a:r>
            <a:r>
              <a:rPr dirty="0" baseline="-11904" sz="1050" spc="22">
                <a:latin typeface="Times New Roman"/>
                <a:cs typeface="Times New Roman"/>
              </a:rPr>
              <a:t>1</a:t>
            </a:r>
            <a:r>
              <a:rPr dirty="0" sz="1000" spc="15" b="0" i="1">
                <a:latin typeface="Bookman Old Style"/>
                <a:cs typeface="Bookman Old Style"/>
              </a:rPr>
              <a:t>β</a:t>
            </a:r>
            <a:r>
              <a:rPr dirty="0" baseline="-11904" sz="1050" spc="22">
                <a:latin typeface="Times New Roman"/>
                <a:cs typeface="Times New Roman"/>
              </a:rPr>
              <a:t>2</a:t>
            </a:r>
            <a:r>
              <a:rPr dirty="0" sz="1000" spc="15" b="0" i="1">
                <a:latin typeface="Bookman Old Style"/>
                <a:cs typeface="Bookman Old Style"/>
              </a:rPr>
              <a:t>β</a:t>
            </a:r>
            <a:r>
              <a:rPr dirty="0" baseline="-11904" sz="1050" spc="22">
                <a:latin typeface="Times New Roman"/>
                <a:cs typeface="Times New Roman"/>
              </a:rPr>
              <a:t>3</a:t>
            </a:r>
            <a:r>
              <a:rPr dirty="0" sz="1000" spc="1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58" y="762000"/>
            <a:ext cx="5055235" cy="798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74975" algn="l"/>
              </a:tabLst>
            </a:pPr>
            <a:r>
              <a:rPr dirty="0" sz="1000">
                <a:latin typeface="Times New Roman"/>
                <a:cs typeface="Times New Roman"/>
              </a:rPr>
              <a:t>88	</a:t>
            </a:r>
            <a:r>
              <a:rPr dirty="0" sz="1000" spc="-5">
                <a:latin typeface="Times New Roman"/>
                <a:cs typeface="Times New Roman"/>
              </a:rPr>
              <a:t>CHAPTER </a:t>
            </a:r>
            <a:r>
              <a:rPr dirty="0" sz="1000">
                <a:latin typeface="Times New Roman"/>
                <a:cs typeface="Times New Roman"/>
              </a:rPr>
              <a:t>8.  </a:t>
            </a:r>
            <a:r>
              <a:rPr dirty="0" sz="1000" spc="-5">
                <a:latin typeface="Times New Roman"/>
                <a:cs typeface="Times New Roman"/>
              </a:rPr>
              <a:t>USING </a:t>
            </a:r>
            <a:r>
              <a:rPr dirty="0" sz="1000" spc="-20">
                <a:latin typeface="Times New Roman"/>
                <a:cs typeface="Times New Roman"/>
              </a:rPr>
              <a:t>COORDINATES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Theorem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8.3</a:t>
            </a:r>
            <a:r>
              <a:rPr dirty="0" sz="1000" spc="235" b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Let</a:t>
            </a:r>
            <a:r>
              <a:rPr dirty="0" sz="1000" spc="105" i="1">
                <a:latin typeface="Times New Roman"/>
                <a:cs typeface="Times New Roman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B</a:t>
            </a:r>
            <a:r>
              <a:rPr dirty="0" baseline="-11904" sz="1050" spc="60">
                <a:latin typeface="Times New Roman"/>
                <a:cs typeface="Times New Roman"/>
              </a:rPr>
              <a:t>1</a:t>
            </a:r>
            <a:r>
              <a:rPr dirty="0" baseline="-11904" sz="1050" spc="330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and</a:t>
            </a:r>
            <a:r>
              <a:rPr dirty="0" sz="1000" spc="90" i="1">
                <a:latin typeface="Times New Roman"/>
                <a:cs typeface="Times New Roman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C</a:t>
            </a:r>
            <a:r>
              <a:rPr dirty="0" baseline="-11904" sz="1050" spc="37">
                <a:latin typeface="Times New Roman"/>
                <a:cs typeface="Times New Roman"/>
              </a:rPr>
              <a:t>1</a:t>
            </a:r>
            <a:r>
              <a:rPr dirty="0" sz="1000" spc="25" i="1">
                <a:latin typeface="Times New Roman"/>
                <a:cs typeface="Times New Roman"/>
              </a:rPr>
              <a:t>,</a:t>
            </a:r>
            <a:r>
              <a:rPr dirty="0" sz="1000" spc="135" i="1">
                <a:latin typeface="Times New Roman"/>
                <a:cs typeface="Times New Roman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B</a:t>
            </a:r>
            <a:r>
              <a:rPr dirty="0" baseline="-11904" sz="1050" spc="60">
                <a:latin typeface="Times New Roman"/>
                <a:cs typeface="Times New Roman"/>
              </a:rPr>
              <a:t>2</a:t>
            </a:r>
            <a:r>
              <a:rPr dirty="0" baseline="-11904" sz="1050" spc="330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and</a:t>
            </a:r>
            <a:r>
              <a:rPr dirty="0" sz="1000" spc="90" i="1">
                <a:latin typeface="Times New Roman"/>
                <a:cs typeface="Times New Roman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C</a:t>
            </a:r>
            <a:r>
              <a:rPr dirty="0" baseline="-11904" sz="1050" spc="37">
                <a:latin typeface="Times New Roman"/>
                <a:cs typeface="Times New Roman"/>
              </a:rPr>
              <a:t>2</a:t>
            </a:r>
            <a:r>
              <a:rPr dirty="0" sz="1000" spc="25" i="1">
                <a:latin typeface="Times New Roman"/>
                <a:cs typeface="Times New Roman"/>
              </a:rPr>
              <a:t>,</a:t>
            </a:r>
            <a:r>
              <a:rPr dirty="0" sz="1000" spc="125" i="1">
                <a:latin typeface="Times New Roman"/>
                <a:cs typeface="Times New Roman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B</a:t>
            </a:r>
            <a:r>
              <a:rPr dirty="0" baseline="-11904" sz="1050" spc="60">
                <a:latin typeface="Times New Roman"/>
                <a:cs typeface="Times New Roman"/>
              </a:rPr>
              <a:t>3</a:t>
            </a:r>
            <a:r>
              <a:rPr dirty="0" baseline="-11904" sz="1050" spc="345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and</a:t>
            </a:r>
            <a:r>
              <a:rPr dirty="0" sz="1000" spc="90" i="1">
                <a:latin typeface="Times New Roman"/>
                <a:cs typeface="Times New Roman"/>
              </a:rPr>
              <a:t>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3 </a:t>
            </a:r>
            <a:r>
              <a:rPr dirty="0" baseline="-11904" sz="1050" spc="60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be</a:t>
            </a:r>
            <a:r>
              <a:rPr dirty="0" sz="1000" spc="85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respective</a:t>
            </a:r>
            <a:r>
              <a:rPr dirty="0" sz="1000" spc="9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pairs</a:t>
            </a:r>
            <a:r>
              <a:rPr dirty="0" sz="1000" spc="90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of</a:t>
            </a:r>
            <a:r>
              <a:rPr dirty="0" sz="1000" spc="9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points</a:t>
            </a:r>
            <a:r>
              <a:rPr dirty="0" sz="1000" spc="80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on</a:t>
            </a:r>
            <a:r>
              <a:rPr dirty="0" sz="1000" spc="9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the</a:t>
            </a:r>
            <a:r>
              <a:rPr dirty="0" sz="1000" spc="9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sides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2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3</a:t>
            </a:r>
            <a:r>
              <a:rPr dirty="0" sz="1000" spc="55" i="1">
                <a:latin typeface="Times New Roman"/>
                <a:cs typeface="Times New Roman"/>
              </a:rPr>
              <a:t>, 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3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1</a:t>
            </a:r>
            <a:r>
              <a:rPr dirty="0" sz="1000" spc="55" i="1">
                <a:latin typeface="Times New Roman"/>
                <a:cs typeface="Times New Roman"/>
              </a:rPr>
              <a:t>, 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1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2 </a:t>
            </a:r>
            <a:r>
              <a:rPr dirty="0" sz="1000" i="1">
                <a:latin typeface="Times New Roman"/>
                <a:cs typeface="Times New Roman"/>
              </a:rPr>
              <a:t>or </a:t>
            </a:r>
            <a:r>
              <a:rPr dirty="0" sz="1000" spc="-5" i="1">
                <a:latin typeface="Times New Roman"/>
                <a:cs typeface="Times New Roman"/>
              </a:rPr>
              <a:t>their extensions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65">
                <a:latin typeface="Lucida Sans Unicode"/>
                <a:cs typeface="Lucida Sans Unicode"/>
              </a:rPr>
              <a:t>△</a:t>
            </a:r>
            <a:r>
              <a:rPr dirty="0" sz="1000" spc="65" b="0" i="1">
                <a:latin typeface="Bookman Old Style"/>
                <a:cs typeface="Bookman Old Style"/>
              </a:rPr>
              <a:t>A</a:t>
            </a:r>
            <a:r>
              <a:rPr dirty="0" baseline="-11904" sz="1050" spc="97">
                <a:latin typeface="Times New Roman"/>
                <a:cs typeface="Times New Roman"/>
              </a:rPr>
              <a:t>1</a:t>
            </a:r>
            <a:r>
              <a:rPr dirty="0" sz="1000" spc="65" b="0" i="1">
                <a:latin typeface="Bookman Old Style"/>
                <a:cs typeface="Bookman Old Style"/>
              </a:rPr>
              <a:t>A</a:t>
            </a:r>
            <a:r>
              <a:rPr dirty="0" baseline="-11904" sz="1050" spc="97">
                <a:latin typeface="Times New Roman"/>
                <a:cs typeface="Times New Roman"/>
              </a:rPr>
              <a:t>2</a:t>
            </a:r>
            <a:r>
              <a:rPr dirty="0" sz="1000" spc="65" b="0" i="1">
                <a:latin typeface="Bookman Old Style"/>
                <a:cs typeface="Bookman Old Style"/>
              </a:rPr>
              <a:t>A</a:t>
            </a:r>
            <a:r>
              <a:rPr dirty="0" baseline="-11904" sz="1050" spc="97">
                <a:latin typeface="Times New Roman"/>
                <a:cs typeface="Times New Roman"/>
              </a:rPr>
              <a:t>3 </a:t>
            </a:r>
            <a:r>
              <a:rPr dirty="0" sz="1000" spc="-10" i="1">
                <a:latin typeface="Times New Roman"/>
                <a:cs typeface="Times New Roman"/>
              </a:rPr>
              <a:t>such</a:t>
            </a:r>
            <a:r>
              <a:rPr dirty="0" sz="1000" spc="-6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that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53715" y="1742592"/>
            <a:ext cx="304800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741167" y="1737359"/>
            <a:ext cx="32321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baseline="-11904" sz="1050" spc="127">
                <a:latin typeface="Times New Roman"/>
                <a:cs typeface="Times New Roman"/>
              </a:rPr>
              <a:t>1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7">
                <a:latin typeface="Times New Roman"/>
                <a:cs typeface="Times New Roman"/>
              </a:rPr>
              <a:t>3</a:t>
            </a:r>
            <a:endParaRPr baseline="-11904" sz="10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41165" y="1565144"/>
            <a:ext cx="995044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33425" algn="l"/>
              </a:tabLst>
            </a:pPr>
            <a:r>
              <a:rPr dirty="0" sz="1000" spc="45" b="0" i="1">
                <a:latin typeface="Bookman Old Style"/>
                <a:cs typeface="Bookman Old Style"/>
              </a:rPr>
              <a:t>A</a:t>
            </a:r>
            <a:r>
              <a:rPr dirty="0" sz="1000" spc="140" b="0" i="1">
                <a:latin typeface="Bookman Old Style"/>
                <a:cs typeface="Bookman Old Style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B	</a:t>
            </a:r>
            <a:r>
              <a:rPr dirty="0" sz="1000" spc="45" b="0" i="1">
                <a:latin typeface="Bookman Old Style"/>
                <a:cs typeface="Bookman Old Style"/>
              </a:rPr>
              <a:t>A</a:t>
            </a:r>
            <a:r>
              <a:rPr dirty="0" sz="1000" spc="50" b="0" i="1">
                <a:latin typeface="Bookman Old Style"/>
                <a:cs typeface="Bookman Old Style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35656" y="1621535"/>
            <a:ext cx="950594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33425" algn="l"/>
              </a:tabLst>
            </a:pPr>
            <a:r>
              <a:rPr dirty="0" sz="700" spc="45">
                <a:latin typeface="Times New Roman"/>
                <a:cs typeface="Times New Roman"/>
              </a:rPr>
              <a:t>2  </a:t>
            </a:r>
            <a:r>
              <a:rPr dirty="0" sz="700" spc="185">
                <a:latin typeface="Times New Roman"/>
                <a:cs typeface="Times New Roman"/>
              </a:rPr>
              <a:t> </a:t>
            </a:r>
            <a:r>
              <a:rPr dirty="0" sz="700" spc="45">
                <a:latin typeface="Times New Roman"/>
                <a:cs typeface="Times New Roman"/>
              </a:rPr>
              <a:t>1	3  </a:t>
            </a:r>
            <a:r>
              <a:rPr dirty="0" sz="700" spc="100">
                <a:latin typeface="Times New Roman"/>
                <a:cs typeface="Times New Roman"/>
              </a:rPr>
              <a:t> 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474567" y="1742592"/>
            <a:ext cx="304800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462020" y="1737359"/>
            <a:ext cx="32448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baseline="-11904" sz="1050" spc="150">
                <a:latin typeface="Times New Roman"/>
                <a:cs typeface="Times New Roman"/>
              </a:rPr>
              <a:t>2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7">
                <a:latin typeface="Times New Roman"/>
                <a:cs typeface="Times New Roman"/>
              </a:rPr>
              <a:t>1</a:t>
            </a:r>
            <a:endParaRPr baseline="-11904" sz="10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02002" y="1706879"/>
            <a:ext cx="79819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34695" algn="l"/>
              </a:tabLst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94739" y="1650493"/>
            <a:ext cx="104648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34695" algn="l"/>
              </a:tabLst>
            </a:pP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λ</a:t>
            </a:r>
            <a:r>
              <a:rPr dirty="0" sz="1000" spc="150" b="0" i="1">
                <a:latin typeface="Bookman Old Style"/>
                <a:cs typeface="Bookman Old Style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,	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55" b="0" i="1">
                <a:latin typeface="Bookman Old Style"/>
                <a:cs typeface="Bookman Old Style"/>
              </a:rPr>
              <a:t>λ</a:t>
            </a:r>
            <a:r>
              <a:rPr dirty="0" sz="1000" spc="-45" b="0" i="1">
                <a:latin typeface="Bookman Old Style"/>
                <a:cs typeface="Bookman Old Style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,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84397" y="1565146"/>
            <a:ext cx="27432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 b="0" i="1">
                <a:latin typeface="Bookman Old Style"/>
                <a:cs typeface="Bookman Old Style"/>
              </a:rPr>
              <a:t>A</a:t>
            </a:r>
            <a:r>
              <a:rPr dirty="0" sz="1000" spc="50" b="0" i="1">
                <a:latin typeface="Bookman Old Style"/>
                <a:cs typeface="Bookman Old Style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78883" y="1621536"/>
            <a:ext cx="22987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1  </a:t>
            </a:r>
            <a:r>
              <a:rPr dirty="0" sz="700" spc="100">
                <a:latin typeface="Times New Roman"/>
                <a:cs typeface="Times New Roman"/>
              </a:rPr>
              <a:t> </a:t>
            </a: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196943" y="1742592"/>
            <a:ext cx="304800" cy="6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184396" y="1737359"/>
            <a:ext cx="32321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baseline="-11904" sz="1050" spc="127">
                <a:latin typeface="Times New Roman"/>
                <a:cs typeface="Times New Roman"/>
              </a:rPr>
              <a:t>3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7">
                <a:latin typeface="Times New Roman"/>
                <a:cs typeface="Times New Roman"/>
              </a:rPr>
              <a:t>2</a:t>
            </a:r>
            <a:endParaRPr baseline="-11904" sz="10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745224" y="1706879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39484" y="1650493"/>
            <a:ext cx="32448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55" b="0" i="1">
                <a:latin typeface="Bookman Old Style"/>
                <a:cs typeface="Bookman Old Style"/>
              </a:rPr>
              <a:t>λ</a:t>
            </a:r>
            <a:r>
              <a:rPr dirty="0" sz="1000" spc="-40" b="0" i="1">
                <a:latin typeface="Bookman Old Style"/>
                <a:cs typeface="Bookman Old Style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,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45738" y="2016253"/>
            <a:ext cx="26670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 b="0" i="1">
                <a:latin typeface="Bookman Old Style"/>
                <a:cs typeface="Bookman Old Style"/>
              </a:rPr>
              <a:t>A</a:t>
            </a:r>
            <a:r>
              <a:rPr dirty="0" sz="1000" spc="40" b="0" i="1">
                <a:latin typeface="Bookman Old Style"/>
                <a:cs typeface="Bookman Old Style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40224" y="2072640"/>
            <a:ext cx="22225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3 </a:t>
            </a:r>
            <a:r>
              <a:rPr dirty="0" sz="700" spc="260">
                <a:latin typeface="Times New Roman"/>
                <a:cs typeface="Times New Roman"/>
              </a:rPr>
              <a:t> </a:t>
            </a: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758287" y="2193696"/>
            <a:ext cx="300228" cy="6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094736" y="2103121"/>
            <a:ext cx="32766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20" b="0" i="1">
                <a:latin typeface="Bookman Old Style"/>
                <a:cs typeface="Bookman Old Style"/>
              </a:rPr>
              <a:t>µ</a:t>
            </a:r>
            <a:r>
              <a:rPr dirty="0" sz="1000" spc="-35" b="0" i="1">
                <a:latin typeface="Bookman Old Style"/>
                <a:cs typeface="Bookman Old Style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,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63548" y="2016255"/>
            <a:ext cx="26860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 b="0" i="1">
                <a:latin typeface="Bookman Old Style"/>
                <a:cs typeface="Bookman Old Style"/>
              </a:rPr>
              <a:t>A</a:t>
            </a:r>
            <a:r>
              <a:rPr dirty="0" sz="1000" spc="50" b="0" i="1">
                <a:latin typeface="Bookman Old Style"/>
                <a:cs typeface="Bookman Old Style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558039" y="2072640"/>
            <a:ext cx="224154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1  </a:t>
            </a:r>
            <a:r>
              <a:rPr dirty="0" sz="700" spc="50">
                <a:latin typeface="Times New Roman"/>
                <a:cs typeface="Times New Roman"/>
              </a:rPr>
              <a:t> 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476091" y="2193696"/>
            <a:ext cx="300227" cy="60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745739" y="2188464"/>
            <a:ext cx="1036319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30250" algn="l"/>
              </a:tabLst>
            </a:pPr>
            <a:r>
              <a:rPr dirty="0" sz="1000" spc="-15" b="0" i="1">
                <a:latin typeface="Bookman Old Style"/>
                <a:cs typeface="Bookman Old Style"/>
              </a:rPr>
              <a:t>C</a:t>
            </a:r>
            <a:r>
              <a:rPr dirty="0" baseline="-11904" sz="1050" spc="127">
                <a:latin typeface="Times New Roman"/>
                <a:cs typeface="Times New Roman"/>
              </a:rPr>
              <a:t>1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7">
                <a:latin typeface="Times New Roman"/>
                <a:cs typeface="Times New Roman"/>
              </a:rPr>
              <a:t>2</a:t>
            </a:r>
            <a:r>
              <a:rPr dirty="0" baseline="-11904" sz="1050">
                <a:latin typeface="Times New Roman"/>
                <a:cs typeface="Times New Roman"/>
              </a:rPr>
              <a:t>	</a:t>
            </a:r>
            <a:r>
              <a:rPr dirty="0" sz="1000" spc="-15" b="0" i="1">
                <a:latin typeface="Bookman Old Style"/>
                <a:cs typeface="Bookman Old Style"/>
              </a:rPr>
              <a:t>C</a:t>
            </a:r>
            <a:r>
              <a:rPr dirty="0" baseline="-11904" sz="1050" spc="150">
                <a:latin typeface="Times New Roman"/>
                <a:cs typeface="Times New Roman"/>
              </a:rPr>
              <a:t>2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7">
                <a:latin typeface="Times New Roman"/>
                <a:cs typeface="Times New Roman"/>
              </a:rPr>
              <a:t>3</a:t>
            </a:r>
            <a:endParaRPr baseline="-11904" sz="10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05051" y="2159506"/>
            <a:ext cx="79375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30250" algn="l"/>
              </a:tabLst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14064" y="2103121"/>
            <a:ext cx="32575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20" b="0" i="1">
                <a:latin typeface="Bookman Old Style"/>
                <a:cs typeface="Bookman Old Style"/>
              </a:rPr>
              <a:t>µ</a:t>
            </a:r>
            <a:r>
              <a:rPr dirty="0" sz="1000" spc="-45" b="0" i="1">
                <a:latin typeface="Bookman Old Style"/>
                <a:cs typeface="Bookman Old Style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,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182869" y="2016255"/>
            <a:ext cx="26860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 b="0" i="1">
                <a:latin typeface="Bookman Old Style"/>
                <a:cs typeface="Bookman Old Style"/>
              </a:rPr>
              <a:t>A</a:t>
            </a:r>
            <a:r>
              <a:rPr dirty="0" sz="1000" spc="50" b="0" i="1">
                <a:latin typeface="Bookman Old Style"/>
                <a:cs typeface="Bookman Old Style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77355" y="2072640"/>
            <a:ext cx="224154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  </a:t>
            </a:r>
            <a:r>
              <a:rPr dirty="0" sz="700" spc="50">
                <a:latin typeface="Times New Roman"/>
                <a:cs typeface="Times New Roman"/>
              </a:rPr>
              <a:t> </a:t>
            </a: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195419" y="2193696"/>
            <a:ext cx="300227" cy="60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182871" y="2188464"/>
            <a:ext cx="31813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5" b="0" i="1">
                <a:latin typeface="Bookman Old Style"/>
                <a:cs typeface="Bookman Old Style"/>
              </a:rPr>
              <a:t>C</a:t>
            </a:r>
            <a:r>
              <a:rPr dirty="0" baseline="-11904" sz="1050" spc="150">
                <a:latin typeface="Times New Roman"/>
                <a:cs typeface="Times New Roman"/>
              </a:rPr>
              <a:t>3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7">
                <a:latin typeface="Times New Roman"/>
                <a:cs typeface="Times New Roman"/>
              </a:rPr>
              <a:t>1</a:t>
            </a:r>
            <a:endParaRPr baseline="-11904" sz="10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742178" y="2159506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531864" y="2103121"/>
            <a:ext cx="32766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20" b="0" i="1">
                <a:latin typeface="Bookman Old Style"/>
                <a:cs typeface="Bookman Old Style"/>
              </a:rPr>
              <a:t>µ</a:t>
            </a:r>
            <a:r>
              <a:rPr dirty="0" sz="1000" spc="-35" b="0" i="1">
                <a:latin typeface="Bookman Old Style"/>
                <a:cs typeface="Bookman Old Style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267456" y="2404875"/>
            <a:ext cx="3883025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i="1">
                <a:latin typeface="Times New Roman"/>
                <a:cs typeface="Times New Roman"/>
              </a:rPr>
              <a:t>Then</a:t>
            </a:r>
            <a:r>
              <a:rPr dirty="0" sz="1000" spc="-10" i="1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baseline="-11904" sz="1050" spc="52">
                <a:latin typeface="Times New Roman"/>
                <a:cs typeface="Times New Roman"/>
              </a:rPr>
              <a:t>1</a:t>
            </a:r>
            <a:r>
              <a:rPr dirty="0" sz="1000" spc="35" b="0" i="1">
                <a:latin typeface="Bookman Old Style"/>
                <a:cs typeface="Bookman Old Style"/>
              </a:rPr>
              <a:t>C</a:t>
            </a:r>
            <a:r>
              <a:rPr dirty="0" baseline="-11904" sz="1050" spc="52">
                <a:latin typeface="Times New Roman"/>
                <a:cs typeface="Times New Roman"/>
              </a:rPr>
              <a:t>2</a:t>
            </a:r>
            <a:r>
              <a:rPr dirty="0" sz="1000" spc="35" b="0" i="1">
                <a:latin typeface="Bookman Old Style"/>
                <a:cs typeface="Bookman Old Style"/>
              </a:rPr>
              <a:t>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baseline="-11904" sz="1050" spc="52">
                <a:latin typeface="Times New Roman"/>
                <a:cs typeface="Times New Roman"/>
              </a:rPr>
              <a:t>2</a:t>
            </a:r>
            <a:r>
              <a:rPr dirty="0" sz="1000" spc="35" b="0" i="1">
                <a:latin typeface="Bookman Old Style"/>
                <a:cs typeface="Bookman Old Style"/>
              </a:rPr>
              <a:t>C</a:t>
            </a:r>
            <a:r>
              <a:rPr dirty="0" baseline="-11904" sz="1050" spc="52">
                <a:latin typeface="Times New Roman"/>
                <a:cs typeface="Times New Roman"/>
              </a:rPr>
              <a:t>3</a:t>
            </a:r>
            <a:r>
              <a:rPr dirty="0" sz="1000" spc="35" b="0" i="1">
                <a:latin typeface="Bookman Old Style"/>
                <a:cs typeface="Bookman Old Style"/>
              </a:rPr>
              <a:t>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B</a:t>
            </a:r>
            <a:r>
              <a:rPr dirty="0" baseline="-11904" sz="1050" spc="60">
                <a:latin typeface="Times New Roman"/>
                <a:cs typeface="Times New Roman"/>
              </a:rPr>
              <a:t>3</a:t>
            </a:r>
            <a:r>
              <a:rPr dirty="0" sz="1000" spc="40" b="0" i="1">
                <a:latin typeface="Bookman Old Style"/>
                <a:cs typeface="Bookman Old Style"/>
              </a:rPr>
              <a:t>C</a:t>
            </a:r>
            <a:r>
              <a:rPr dirty="0" baseline="-11904" sz="1050" spc="60">
                <a:latin typeface="Times New Roman"/>
                <a:cs typeface="Times New Roman"/>
              </a:rPr>
              <a:t>1</a:t>
            </a:r>
            <a:r>
              <a:rPr dirty="0" baseline="-11904" sz="1050" spc="195">
                <a:latin typeface="Times New Roman"/>
                <a:cs typeface="Times New Roman"/>
              </a:rPr>
              <a:t> </a:t>
            </a:r>
            <a:r>
              <a:rPr dirty="0" sz="1000" spc="-15" i="1">
                <a:latin typeface="Times New Roman"/>
                <a:cs typeface="Times New Roman"/>
              </a:rPr>
              <a:t>are </a:t>
            </a:r>
            <a:r>
              <a:rPr dirty="0" sz="1000" spc="-5" i="1">
                <a:latin typeface="Times New Roman"/>
                <a:cs typeface="Times New Roman"/>
              </a:rPr>
              <a:t>concurrent</a:t>
            </a:r>
            <a:r>
              <a:rPr dirty="0" sz="1000" spc="-3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if </a:t>
            </a:r>
            <a:r>
              <a:rPr dirty="0" sz="1000" i="1">
                <a:latin typeface="Times New Roman"/>
                <a:cs typeface="Times New Roman"/>
              </a:rPr>
              <a:t>and</a:t>
            </a:r>
            <a:r>
              <a:rPr dirty="0" sz="1000" spc="-2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only</a:t>
            </a:r>
            <a:r>
              <a:rPr dirty="0" sz="1000" spc="-1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if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184275">
              <a:lnSpc>
                <a:spcPct val="100000"/>
              </a:lnSpc>
            </a:pPr>
            <a:r>
              <a:rPr dirty="0" sz="1000" spc="65" b="0" i="1">
                <a:latin typeface="Bookman Old Style"/>
                <a:cs typeface="Bookman Old Style"/>
              </a:rPr>
              <a:t>λ</a:t>
            </a:r>
            <a:r>
              <a:rPr dirty="0" baseline="-11904" sz="1050" spc="97">
                <a:latin typeface="Times New Roman"/>
                <a:cs typeface="Times New Roman"/>
              </a:rPr>
              <a:t>1</a:t>
            </a:r>
            <a:r>
              <a:rPr dirty="0" sz="1000" spc="65" b="0" i="1">
                <a:latin typeface="Bookman Old Style"/>
                <a:cs typeface="Bookman Old Style"/>
              </a:rPr>
              <a:t>λ</a:t>
            </a:r>
            <a:r>
              <a:rPr dirty="0" baseline="-11904" sz="1050" spc="97">
                <a:latin typeface="Times New Roman"/>
                <a:cs typeface="Times New Roman"/>
              </a:rPr>
              <a:t>2</a:t>
            </a:r>
            <a:r>
              <a:rPr dirty="0" sz="1000" spc="65" b="0" i="1">
                <a:latin typeface="Bookman Old Style"/>
                <a:cs typeface="Bookman Old Style"/>
              </a:rPr>
              <a:t>λ</a:t>
            </a:r>
            <a:r>
              <a:rPr dirty="0" baseline="-11904" sz="1050" spc="97">
                <a:latin typeface="Times New Roman"/>
                <a:cs typeface="Times New Roman"/>
              </a:rPr>
              <a:t>3</a:t>
            </a:r>
            <a:r>
              <a:rPr dirty="0" baseline="-11904" sz="1050" spc="15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µ</a:t>
            </a:r>
            <a:r>
              <a:rPr dirty="0" baseline="-11904" sz="1050" spc="75">
                <a:latin typeface="Times New Roman"/>
                <a:cs typeface="Times New Roman"/>
              </a:rPr>
              <a:t>1</a:t>
            </a:r>
            <a:r>
              <a:rPr dirty="0" sz="1000" spc="50" b="0" i="1">
                <a:latin typeface="Bookman Old Style"/>
                <a:cs typeface="Bookman Old Style"/>
              </a:rPr>
              <a:t>µ</a:t>
            </a:r>
            <a:r>
              <a:rPr dirty="0" baseline="-11904" sz="1050" spc="75">
                <a:latin typeface="Times New Roman"/>
                <a:cs typeface="Times New Roman"/>
              </a:rPr>
              <a:t>2</a:t>
            </a:r>
            <a:r>
              <a:rPr dirty="0" sz="1000" spc="50" b="0" i="1">
                <a:latin typeface="Bookman Old Style"/>
                <a:cs typeface="Bookman Old Style"/>
              </a:rPr>
              <a:t>µ</a:t>
            </a:r>
            <a:r>
              <a:rPr dirty="0" baseline="-11904" sz="1050" spc="75">
                <a:latin typeface="Times New Roman"/>
                <a:cs typeface="Times New Roman"/>
              </a:rPr>
              <a:t>3</a:t>
            </a:r>
            <a:r>
              <a:rPr dirty="0" baseline="-11904" sz="1050" spc="135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λ</a:t>
            </a:r>
            <a:r>
              <a:rPr dirty="0" baseline="-11904" sz="1050" spc="82">
                <a:latin typeface="Times New Roman"/>
                <a:cs typeface="Times New Roman"/>
              </a:rPr>
              <a:t>1</a:t>
            </a:r>
            <a:r>
              <a:rPr dirty="0" sz="1000" spc="55" b="0" i="1">
                <a:latin typeface="Bookman Old Style"/>
                <a:cs typeface="Bookman Old Style"/>
              </a:rPr>
              <a:t>µ</a:t>
            </a:r>
            <a:r>
              <a:rPr dirty="0" baseline="-11904" sz="1050" spc="82">
                <a:latin typeface="Times New Roman"/>
                <a:cs typeface="Times New Roman"/>
              </a:rPr>
              <a:t>1</a:t>
            </a:r>
            <a:r>
              <a:rPr dirty="0" baseline="-11904" sz="1050" spc="12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λ</a:t>
            </a:r>
            <a:r>
              <a:rPr dirty="0" baseline="-11904" sz="1050" spc="82">
                <a:latin typeface="Times New Roman"/>
                <a:cs typeface="Times New Roman"/>
              </a:rPr>
              <a:t>2</a:t>
            </a:r>
            <a:r>
              <a:rPr dirty="0" sz="1000" spc="55" b="0" i="1">
                <a:latin typeface="Bookman Old Style"/>
                <a:cs typeface="Bookman Old Style"/>
              </a:rPr>
              <a:t>µ</a:t>
            </a:r>
            <a:r>
              <a:rPr dirty="0" baseline="-11904" sz="1050" spc="82">
                <a:latin typeface="Times New Roman"/>
                <a:cs typeface="Times New Roman"/>
              </a:rPr>
              <a:t>2</a:t>
            </a:r>
            <a:r>
              <a:rPr dirty="0" baseline="-11904" sz="1050" spc="135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λ</a:t>
            </a:r>
            <a:r>
              <a:rPr dirty="0" baseline="-11904" sz="1050" spc="75">
                <a:latin typeface="Times New Roman"/>
                <a:cs typeface="Times New Roman"/>
              </a:rPr>
              <a:t>3</a:t>
            </a:r>
            <a:r>
              <a:rPr dirty="0" sz="1000" spc="50" b="0" i="1">
                <a:latin typeface="Bookman Old Style"/>
                <a:cs typeface="Bookman Old Style"/>
              </a:rPr>
              <a:t>µ</a:t>
            </a:r>
            <a:r>
              <a:rPr dirty="0" baseline="-11904" sz="1050" spc="75">
                <a:latin typeface="Times New Roman"/>
                <a:cs typeface="Times New Roman"/>
              </a:rPr>
              <a:t>3</a:t>
            </a:r>
            <a:r>
              <a:rPr dirty="0" baseline="-11904" sz="1050" spc="13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00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5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0</a:t>
            </a:r>
            <a:r>
              <a:rPr dirty="0" sz="1000" spc="-3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397749" y="4155442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380986" y="4123439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365746" y="4091436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348978" y="4059428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333738" y="4027425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300212" y="3960368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283449" y="3928366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268209" y="3896362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52969" y="3864359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234678" y="3829305"/>
            <a:ext cx="61594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217915" y="3797302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137146" y="3634236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120378" y="3602228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105138" y="357022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089898" y="3538222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071612" y="3503168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054849" y="3471165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039609" y="3439162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024369" y="340716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006078" y="3372105"/>
            <a:ext cx="61594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989315" y="3340103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945118" y="3248662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908546" y="3298956"/>
            <a:ext cx="1123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 </a:t>
            </a:r>
            <a:r>
              <a:rPr dirty="0" baseline="22222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884158" y="3330960"/>
            <a:ext cx="1517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75">
                <a:latin typeface="Verdana"/>
                <a:cs typeface="Verdana"/>
              </a:rPr>
              <a:t> 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859775" y="33538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835392" y="33873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811009" y="34193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786626" y="34513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762238" y="34848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737855" y="35168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588506" y="37165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564118" y="37485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539735" y="37805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515352" y="38140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490969" y="38460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466586" y="38780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442198" y="39116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417815" y="39436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393432" y="39756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344666" y="40411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320278" y="40731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295895" y="41066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271512" y="41386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247129" y="41722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079489" y="4201668"/>
            <a:ext cx="14478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254" i="1">
                <a:latin typeface="Times New Roman"/>
                <a:cs typeface="Times New Roman"/>
              </a:rPr>
              <a:t>A</a:t>
            </a:r>
            <a:r>
              <a:rPr dirty="0" sz="500" spc="20">
                <a:latin typeface="Verdana"/>
                <a:cs typeface="Verdana"/>
              </a:rPr>
              <a:t>2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412989" y="4201668"/>
            <a:ext cx="19812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3333" sz="750" spc="22">
                <a:latin typeface="Verdana"/>
                <a:cs typeface="Verdana"/>
              </a:rPr>
              <a:t>.</a:t>
            </a:r>
            <a:r>
              <a:rPr dirty="0" baseline="33333" sz="750" spc="-82">
                <a:latin typeface="Verdana"/>
                <a:cs typeface="Verdana"/>
              </a:rPr>
              <a:t> </a:t>
            </a:r>
            <a:r>
              <a:rPr dirty="0" baseline="7936" sz="1050" spc="142" i="1">
                <a:latin typeface="Times New Roman"/>
                <a:cs typeface="Times New Roman"/>
              </a:rPr>
              <a:t>A</a:t>
            </a:r>
            <a:r>
              <a:rPr dirty="0" sz="500" spc="95">
                <a:latin typeface="Verdana"/>
                <a:cs typeface="Verdana"/>
              </a:rPr>
              <a:t>3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891778" y="3179065"/>
            <a:ext cx="14478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254" i="1">
                <a:latin typeface="Times New Roman"/>
                <a:cs typeface="Times New Roman"/>
              </a:rPr>
              <a:t>A</a:t>
            </a:r>
            <a:r>
              <a:rPr dirty="0" sz="500" spc="20">
                <a:latin typeface="Verdana"/>
                <a:cs typeface="Verdana"/>
              </a:rPr>
              <a:t>1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791195" y="41097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989315" y="39116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028938" y="38719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057895" y="38430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086852" y="38140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126475" y="3774442"/>
            <a:ext cx="13779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30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166098" y="3734819"/>
            <a:ext cx="8318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0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169149" y="3730245"/>
            <a:ext cx="6159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27777" sz="750" spc="-262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152386" y="3640839"/>
            <a:ext cx="174625" cy="158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baseline="-22222" sz="750" spc="44">
                <a:latin typeface="Verdana"/>
                <a:cs typeface="Verdana"/>
              </a:rPr>
              <a:t> </a:t>
            </a:r>
            <a:r>
              <a:rPr dirty="0" baseline="-23809" sz="1050" spc="150" i="1">
                <a:latin typeface="Times New Roman"/>
                <a:cs typeface="Times New Roman"/>
              </a:rPr>
              <a:t>C</a:t>
            </a:r>
            <a:endParaRPr baseline="-23809" sz="105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301734" y="3715006"/>
            <a:ext cx="685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0">
                <a:latin typeface="Verdana"/>
                <a:cs typeface="Verdana"/>
              </a:rPr>
              <a:t>2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942072" y="41965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730235" y="4170682"/>
            <a:ext cx="26162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336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762238" y="4138679"/>
            <a:ext cx="21717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95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907018" y="4100579"/>
            <a:ext cx="590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3830818" y="4070099"/>
            <a:ext cx="12255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25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865872" y="4033522"/>
            <a:ext cx="7556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856728" y="3972562"/>
            <a:ext cx="12255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</a:t>
            </a:r>
            <a:r>
              <a:rPr dirty="0" baseline="-16666" sz="750" spc="3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844535" y="3932940"/>
            <a:ext cx="1746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22222" sz="750" spc="-82">
                <a:latin typeface="Verdana"/>
                <a:cs typeface="Verdana"/>
              </a:rPr>
              <a:t>.    </a:t>
            </a:r>
            <a:r>
              <a:rPr dirty="0" baseline="-22222" sz="750" spc="-7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832345" y="3905506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820151" y="3871979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807957" y="3838449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795768" y="3804923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783574" y="3771396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769857" y="3737866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757668" y="3704340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625078" y="3670809"/>
            <a:ext cx="180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95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640318" y="3646425"/>
            <a:ext cx="1530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70">
                <a:latin typeface="Verdana"/>
                <a:cs typeface="Verdana"/>
              </a:rPr>
              <a:t> 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664706" y="3614422"/>
            <a:ext cx="1149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 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689089" y="3594609"/>
            <a:ext cx="787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654035" y="4274822"/>
            <a:ext cx="38100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142" i="1">
                <a:latin typeface="Times New Roman"/>
                <a:cs typeface="Times New Roman"/>
              </a:rPr>
              <a:t>B</a:t>
            </a:r>
            <a:r>
              <a:rPr dirty="0" sz="500" spc="95">
                <a:latin typeface="Verdana"/>
                <a:cs typeface="Verdana"/>
              </a:rPr>
              <a:t>1  </a:t>
            </a:r>
            <a:r>
              <a:rPr dirty="0" sz="500" spc="130">
                <a:latin typeface="Verdana"/>
                <a:cs typeface="Verdana"/>
              </a:rPr>
              <a:t> </a:t>
            </a:r>
            <a:r>
              <a:rPr dirty="0" baseline="7936" sz="1050" spc="89" i="1">
                <a:latin typeface="Times New Roman"/>
                <a:cs typeface="Times New Roman"/>
              </a:rPr>
              <a:t>C</a:t>
            </a:r>
            <a:r>
              <a:rPr dirty="0" sz="500" spc="60">
                <a:latin typeface="Verdana"/>
                <a:cs typeface="Verdana"/>
              </a:rPr>
              <a:t>1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554975" y="3531108"/>
            <a:ext cx="21272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142" i="1">
                <a:latin typeface="Times New Roman"/>
                <a:cs typeface="Times New Roman"/>
              </a:rPr>
              <a:t>B</a:t>
            </a:r>
            <a:r>
              <a:rPr dirty="0" sz="500" spc="95">
                <a:latin typeface="Verdana"/>
                <a:cs typeface="Verdana"/>
              </a:rPr>
              <a:t>3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3866034" y="4022856"/>
            <a:ext cx="609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22222" sz="750" spc="30">
                <a:latin typeface="Verdana"/>
                <a:cs typeface="Verdana"/>
              </a:rPr>
              <a:t>.</a:t>
            </a:r>
            <a:r>
              <a:rPr dirty="0" sz="500" spc="-155">
                <a:latin typeface="Verdana"/>
                <a:cs typeface="Verdana"/>
              </a:rPr>
              <a:t>.</a:t>
            </a:r>
            <a:r>
              <a:rPr dirty="0" baseline="16666" sz="750" spc="-26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3213596" y="3980688"/>
            <a:ext cx="190500" cy="134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60" i="1">
                <a:latin typeface="Times New Roman"/>
                <a:cs typeface="Times New Roman"/>
              </a:rPr>
              <a:t>C</a:t>
            </a:r>
            <a:r>
              <a:rPr dirty="0" baseline="-11111" sz="750" spc="89">
                <a:latin typeface="Verdana"/>
                <a:cs typeface="Verdana"/>
              </a:rPr>
              <a:t>3</a:t>
            </a:r>
            <a:r>
              <a:rPr dirty="0" baseline="-11111" sz="750" spc="112">
                <a:latin typeface="Verdana"/>
                <a:cs typeface="Verdana"/>
              </a:rPr>
              <a:t> </a:t>
            </a:r>
            <a:r>
              <a:rPr dirty="0" baseline="-16666" sz="750" spc="-254">
                <a:latin typeface="Verdana"/>
                <a:cs typeface="Verdana"/>
              </a:rPr>
              <a:t>.</a:t>
            </a:r>
            <a:r>
              <a:rPr dirty="0" baseline="5555" sz="750" spc="-254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311188" y="3997456"/>
            <a:ext cx="21336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27777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 </a:t>
            </a:r>
            <a:r>
              <a:rPr dirty="0" baseline="11904" sz="1050" spc="142" i="1">
                <a:latin typeface="Times New Roman"/>
                <a:cs typeface="Times New Roman"/>
              </a:rPr>
              <a:t>B</a:t>
            </a:r>
            <a:r>
              <a:rPr dirty="0" baseline="5555" sz="750" spc="142">
                <a:latin typeface="Verdana"/>
                <a:cs typeface="Verdana"/>
              </a:rPr>
              <a:t>2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1267441" y="4588765"/>
            <a:ext cx="5055235" cy="2054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8.6: </a:t>
            </a:r>
            <a:r>
              <a:rPr dirty="0" sz="1000" spc="-5">
                <a:latin typeface="Times New Roman"/>
                <a:cs typeface="Times New Roman"/>
              </a:rPr>
              <a:t>A generalization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20">
                <a:latin typeface="Times New Roman"/>
                <a:cs typeface="Times New Roman"/>
              </a:rPr>
              <a:t>Ceva’s </a:t>
            </a:r>
            <a:r>
              <a:rPr dirty="0" sz="1000" spc="-5">
                <a:latin typeface="Times New Roman"/>
                <a:cs typeface="Times New Roman"/>
              </a:rPr>
              <a:t>theorem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080">
              <a:lnSpc>
                <a:spcPct val="120000"/>
              </a:lnSpc>
              <a:spcBef>
                <a:spcPts val="5"/>
              </a:spcBef>
            </a:pPr>
            <a:r>
              <a:rPr dirty="0" sz="1000" spc="-5" b="1">
                <a:latin typeface="Times New Roman"/>
                <a:cs typeface="Times New Roman"/>
              </a:rPr>
              <a:t>Remark </a:t>
            </a:r>
            <a:r>
              <a:rPr dirty="0" sz="1000" b="1">
                <a:latin typeface="Times New Roman"/>
                <a:cs typeface="Times New Roman"/>
              </a:rPr>
              <a:t>8.1 </a:t>
            </a:r>
            <a:r>
              <a:rPr dirty="0" sz="1000" spc="-5">
                <a:latin typeface="Times New Roman"/>
                <a:cs typeface="Times New Roman"/>
              </a:rPr>
              <a:t>Suppose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1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35" b="0" i="1">
                <a:latin typeface="Bookman Old Style"/>
                <a:cs typeface="Bookman Old Style"/>
              </a:rPr>
              <a:t>A</a:t>
            </a:r>
            <a:r>
              <a:rPr dirty="0" baseline="-11904" sz="1050" spc="52">
                <a:latin typeface="Times New Roman"/>
                <a:cs typeface="Times New Roman"/>
              </a:rPr>
              <a:t>3</a:t>
            </a:r>
            <a:r>
              <a:rPr dirty="0" sz="1000" spc="35" b="0" i="1">
                <a:latin typeface="Bookman Old Style"/>
                <a:cs typeface="Bookman Old Style"/>
              </a:rPr>
              <a:t>,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35" b="0" i="1">
                <a:latin typeface="Bookman Old Style"/>
                <a:cs typeface="Bookman Old Style"/>
              </a:rPr>
              <a:t>A</a:t>
            </a:r>
            <a:r>
              <a:rPr dirty="0" baseline="-11904" sz="1050" spc="52">
                <a:latin typeface="Times New Roman"/>
                <a:cs typeface="Times New Roman"/>
              </a:rPr>
              <a:t>1</a:t>
            </a:r>
            <a:r>
              <a:rPr dirty="0" sz="1000" spc="35" b="0" i="1">
                <a:latin typeface="Bookman Old Style"/>
                <a:cs typeface="Bookman Old Style"/>
              </a:rPr>
              <a:t>,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3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so that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1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3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The conclusion is  that </a:t>
            </a:r>
            <a:r>
              <a:rPr dirty="0" sz="1000" spc="45" b="0" i="1">
                <a:latin typeface="Bookman Old Style"/>
                <a:cs typeface="Bookman Old Style"/>
              </a:rPr>
              <a:t>B</a:t>
            </a:r>
            <a:r>
              <a:rPr dirty="0" baseline="-11904" sz="1050" spc="67">
                <a:latin typeface="Times New Roman"/>
                <a:cs typeface="Times New Roman"/>
              </a:rPr>
              <a:t>1</a:t>
            </a:r>
            <a:r>
              <a:rPr dirty="0" sz="1000" spc="45" b="0" i="1">
                <a:latin typeface="Bookman Old Style"/>
                <a:cs typeface="Bookman Old Style"/>
              </a:rPr>
              <a:t>A</a:t>
            </a:r>
            <a:r>
              <a:rPr dirty="0" baseline="-11904" sz="1050" spc="67">
                <a:latin typeface="Times New Roman"/>
                <a:cs typeface="Times New Roman"/>
              </a:rPr>
              <a:t>2</a:t>
            </a:r>
            <a:r>
              <a:rPr dirty="0" sz="1000" spc="45" b="0" i="1">
                <a:latin typeface="Bookman Old Style"/>
                <a:cs typeface="Bookman Old Style"/>
              </a:rPr>
              <a:t>, B</a:t>
            </a:r>
            <a:r>
              <a:rPr dirty="0" baseline="-11904" sz="1050" spc="67">
                <a:latin typeface="Times New Roman"/>
                <a:cs typeface="Times New Roman"/>
              </a:rPr>
              <a:t>2</a:t>
            </a:r>
            <a:r>
              <a:rPr dirty="0" sz="1000" spc="45" b="0" i="1">
                <a:latin typeface="Bookman Old Style"/>
                <a:cs typeface="Bookman Old Style"/>
              </a:rPr>
              <a:t>A</a:t>
            </a:r>
            <a:r>
              <a:rPr dirty="0" baseline="-11904" sz="1050" spc="67">
                <a:latin typeface="Times New Roman"/>
                <a:cs typeface="Times New Roman"/>
              </a:rPr>
              <a:t>3</a:t>
            </a:r>
            <a:r>
              <a:rPr dirty="0" sz="1000" spc="45" b="0" i="1">
                <a:latin typeface="Bookman Old Style"/>
                <a:cs typeface="Bookman Old Style"/>
              </a:rPr>
              <a:t>,</a:t>
            </a:r>
            <a:r>
              <a:rPr dirty="0" sz="1000" spc="-220" b="0" i="1">
                <a:latin typeface="Bookman Old Style"/>
                <a:cs typeface="Bookman Old Style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B</a:t>
            </a:r>
            <a:r>
              <a:rPr dirty="0" baseline="-11904" sz="1050" spc="75">
                <a:latin typeface="Times New Roman"/>
                <a:cs typeface="Times New Roman"/>
              </a:rPr>
              <a:t>3</a:t>
            </a:r>
            <a:r>
              <a:rPr dirty="0" sz="1000" spc="50" b="0" i="1">
                <a:latin typeface="Bookman Old Style"/>
                <a:cs typeface="Bookman Old Style"/>
              </a:rPr>
              <a:t>A</a:t>
            </a:r>
            <a:r>
              <a:rPr dirty="0" baseline="-11904" sz="1050" spc="75">
                <a:latin typeface="Times New Roman"/>
                <a:cs typeface="Times New Roman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>
                <a:latin typeface="Times New Roman"/>
                <a:cs typeface="Times New Roman"/>
              </a:rPr>
              <a:t>concurrent </a:t>
            </a:r>
            <a:r>
              <a:rPr dirty="0" sz="1000" spc="-5">
                <a:latin typeface="Times New Roman"/>
                <a:cs typeface="Times New Roman"/>
              </a:rPr>
              <a:t>if and only if </a:t>
            </a:r>
            <a:r>
              <a:rPr dirty="0" sz="1000" spc="65" b="0" i="1">
                <a:latin typeface="Bookman Old Style"/>
                <a:cs typeface="Bookman Old Style"/>
              </a:rPr>
              <a:t>λ</a:t>
            </a:r>
            <a:r>
              <a:rPr dirty="0" baseline="-11904" sz="1050" spc="97">
                <a:latin typeface="Times New Roman"/>
                <a:cs typeface="Times New Roman"/>
              </a:rPr>
              <a:t>1</a:t>
            </a:r>
            <a:r>
              <a:rPr dirty="0" sz="1000" spc="65" b="0" i="1">
                <a:latin typeface="Bookman Old Style"/>
                <a:cs typeface="Bookman Old Style"/>
              </a:rPr>
              <a:t>λ</a:t>
            </a:r>
            <a:r>
              <a:rPr dirty="0" baseline="-11904" sz="1050" spc="97">
                <a:latin typeface="Times New Roman"/>
                <a:cs typeface="Times New Roman"/>
              </a:rPr>
              <a:t>2</a:t>
            </a:r>
            <a:r>
              <a:rPr dirty="0" sz="1000" spc="65" b="0" i="1">
                <a:latin typeface="Bookman Old Style"/>
                <a:cs typeface="Bookman Old Style"/>
              </a:rPr>
              <a:t>λ</a:t>
            </a:r>
            <a:r>
              <a:rPr dirty="0" baseline="-11904" sz="1050" spc="97">
                <a:latin typeface="Times New Roman"/>
                <a:cs typeface="Times New Roman"/>
              </a:rPr>
              <a:t>3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1</a:t>
            </a:r>
            <a:r>
              <a:rPr dirty="0" sz="1000" spc="-2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which is </a:t>
            </a:r>
            <a:r>
              <a:rPr dirty="0" sz="1000" spc="-20">
                <a:latin typeface="Times New Roman"/>
                <a:cs typeface="Times New Roman"/>
              </a:rPr>
              <a:t>Ceva’s </a:t>
            </a:r>
            <a:r>
              <a:rPr dirty="0" sz="1000">
                <a:latin typeface="Times New Roman"/>
                <a:cs typeface="Times New Roman"/>
              </a:rPr>
              <a:t>Theorem.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 b="1">
                <a:latin typeface="Times New Roman"/>
                <a:cs typeface="Times New Roman"/>
              </a:rPr>
              <a:t>Proof</a:t>
            </a:r>
            <a:r>
              <a:rPr dirty="0" sz="1000" spc="-5">
                <a:latin typeface="Times New Roman"/>
                <a:cs typeface="Times New Roman"/>
              </a:rPr>
              <a:t>. </a:t>
            </a:r>
            <a:r>
              <a:rPr dirty="0" sz="1000" spc="-30">
                <a:latin typeface="Times New Roman"/>
                <a:cs typeface="Times New Roman"/>
              </a:rPr>
              <a:t>Take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1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(1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5">
                <a:latin typeface="Tahoma"/>
                <a:cs typeface="Tahoma"/>
              </a:rPr>
              <a:t>0)</a:t>
            </a:r>
            <a:r>
              <a:rPr dirty="0" sz="1000" spc="-25" b="0" i="1">
                <a:latin typeface="Bookman Old Style"/>
                <a:cs typeface="Bookman Old Style"/>
              </a:rPr>
              <a:t>,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2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(0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0">
                <a:latin typeface="Tahoma"/>
                <a:cs typeface="Tahoma"/>
              </a:rPr>
              <a:t>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5">
                <a:latin typeface="Tahoma"/>
                <a:cs typeface="Tahoma"/>
              </a:rPr>
              <a:t>0)</a:t>
            </a:r>
            <a:r>
              <a:rPr dirty="0" sz="1000" spc="-25" b="0" i="1">
                <a:latin typeface="Bookman Old Style"/>
                <a:cs typeface="Bookman Old Style"/>
              </a:rPr>
              <a:t>,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3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(0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15">
                <a:latin typeface="Tahoma"/>
                <a:cs typeface="Tahoma"/>
              </a:rPr>
              <a:t>1)</a:t>
            </a:r>
            <a:r>
              <a:rPr dirty="0" sz="1000" spc="-15">
                <a:latin typeface="Times New Roman"/>
                <a:cs typeface="Times New Roman"/>
              </a:rPr>
              <a:t>.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Then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40" b="0" i="1">
                <a:latin typeface="Bookman Old Style"/>
                <a:cs typeface="Bookman Old Style"/>
              </a:rPr>
              <a:t>B</a:t>
            </a:r>
            <a:r>
              <a:rPr dirty="0" baseline="-11904" sz="1050" spc="60">
                <a:latin typeface="Times New Roman"/>
                <a:cs typeface="Times New Roman"/>
              </a:rPr>
              <a:t>1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(0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0">
                <a:latin typeface="Tahoma"/>
                <a:cs typeface="Tahoma"/>
              </a:rPr>
              <a:t>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30" b="0" i="1">
                <a:latin typeface="Bookman Old Style"/>
                <a:cs typeface="Bookman Old Style"/>
              </a:rPr>
              <a:t>λ</a:t>
            </a:r>
            <a:r>
              <a:rPr dirty="0" baseline="-11904" sz="1050" spc="44">
                <a:latin typeface="Times New Roman"/>
                <a:cs typeface="Times New Roman"/>
              </a:rPr>
              <a:t>1</a:t>
            </a:r>
            <a:r>
              <a:rPr dirty="0" sz="1000" spc="30">
                <a:latin typeface="Tahoma"/>
                <a:cs typeface="Tahoma"/>
              </a:rPr>
              <a:t>)</a:t>
            </a:r>
            <a:r>
              <a:rPr dirty="0" sz="1000" spc="30" b="0" i="1">
                <a:latin typeface="Bookman Old Style"/>
                <a:cs typeface="Bookman Old Style"/>
              </a:rPr>
              <a:t>, </a:t>
            </a:r>
            <a:r>
              <a:rPr dirty="0" sz="1000" spc="40" b="0" i="1">
                <a:latin typeface="Bookman Old Style"/>
                <a:cs typeface="Bookman Old Style"/>
              </a:rPr>
              <a:t>B</a:t>
            </a:r>
            <a:r>
              <a:rPr dirty="0" baseline="-11904" sz="1050" spc="60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30">
                <a:latin typeface="Tahoma"/>
                <a:cs typeface="Tahoma"/>
              </a:rPr>
              <a:t>(</a:t>
            </a:r>
            <a:r>
              <a:rPr dirty="0" sz="1000" spc="30" b="0" i="1">
                <a:latin typeface="Bookman Old Style"/>
                <a:cs typeface="Bookman Old Style"/>
              </a:rPr>
              <a:t>λ</a:t>
            </a:r>
            <a:r>
              <a:rPr dirty="0" baseline="-11904" sz="1050" spc="44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25" b="0" i="1">
                <a:latin typeface="Bookman Old Style"/>
                <a:cs typeface="Bookman Old Style"/>
              </a:rPr>
              <a:t>, </a:t>
            </a:r>
            <a:r>
              <a:rPr dirty="0" sz="1000" spc="40" b="0" i="1">
                <a:latin typeface="Bookman Old Style"/>
                <a:cs typeface="Bookman Old Style"/>
              </a:rPr>
              <a:t>B</a:t>
            </a:r>
            <a:r>
              <a:rPr dirty="0" baseline="-11904" sz="1050" spc="60">
                <a:latin typeface="Times New Roman"/>
                <a:cs typeface="Times New Roman"/>
              </a:rPr>
              <a:t>3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(1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45" b="0" i="1">
                <a:latin typeface="Bookman Old Style"/>
                <a:cs typeface="Bookman Old Style"/>
              </a:rPr>
              <a:t>λ</a:t>
            </a:r>
            <a:r>
              <a:rPr dirty="0" baseline="-11904" sz="1050" spc="67">
                <a:latin typeface="Times New Roman"/>
                <a:cs typeface="Times New Roman"/>
              </a:rPr>
              <a:t>3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0)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405"/>
              </a:spcBef>
            </a:pP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1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(0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25" b="0" i="1">
                <a:latin typeface="Bookman Old Style"/>
                <a:cs typeface="Bookman Old Style"/>
              </a:rPr>
              <a:t>,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(1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20" b="0" i="1">
                <a:latin typeface="Bookman Old Style"/>
                <a:cs typeface="Bookman Old Style"/>
              </a:rPr>
              <a:t>µ</a:t>
            </a:r>
            <a:r>
              <a:rPr dirty="0" baseline="-11904" sz="1050" spc="30">
                <a:latin typeface="Times New Roman"/>
                <a:cs typeface="Times New Roman"/>
              </a:rPr>
              <a:t>2</a:t>
            </a:r>
            <a:r>
              <a:rPr dirty="0" sz="1000" spc="20">
                <a:latin typeface="Tahoma"/>
                <a:cs typeface="Tahoma"/>
              </a:rPr>
              <a:t>)</a:t>
            </a:r>
            <a:r>
              <a:rPr dirty="0" sz="1000" spc="20" b="0" i="1">
                <a:latin typeface="Bookman Old Style"/>
                <a:cs typeface="Bookman Old Style"/>
              </a:rPr>
              <a:t>, </a:t>
            </a:r>
            <a:r>
              <a:rPr dirty="0" sz="1000" spc="15" b="0" i="1">
                <a:latin typeface="Bookman Old Style"/>
                <a:cs typeface="Bookman Old Style"/>
              </a:rPr>
              <a:t>C</a:t>
            </a:r>
            <a:r>
              <a:rPr dirty="0" baseline="-11904" sz="1050" spc="22">
                <a:latin typeface="Times New Roman"/>
                <a:cs typeface="Times New Roman"/>
              </a:rPr>
              <a:t>3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20">
                <a:latin typeface="Tahoma"/>
                <a:cs typeface="Tahoma"/>
              </a:rPr>
              <a:t>(</a:t>
            </a:r>
            <a:r>
              <a:rPr dirty="0" sz="1000" spc="20" b="0" i="1">
                <a:latin typeface="Bookman Old Style"/>
                <a:cs typeface="Bookman Old Style"/>
              </a:rPr>
              <a:t>µ</a:t>
            </a:r>
            <a:r>
              <a:rPr dirty="0" baseline="-11904" sz="1050" spc="30">
                <a:latin typeface="Times New Roman"/>
                <a:cs typeface="Times New Roman"/>
              </a:rPr>
              <a:t>3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0">
                <a:latin typeface="Tahoma"/>
                <a:cs typeface="Tahoma"/>
              </a:rPr>
              <a:t>1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10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0)</a:t>
            </a:r>
            <a:r>
              <a:rPr dirty="0" sz="1000" spc="-2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1267438" y="6915909"/>
            <a:ext cx="143446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The line </a:t>
            </a:r>
            <a:r>
              <a:rPr dirty="0" sz="1000" spc="40" b="0" i="1">
                <a:latin typeface="Bookman Old Style"/>
                <a:cs typeface="Bookman Old Style"/>
              </a:rPr>
              <a:t>B</a:t>
            </a:r>
            <a:r>
              <a:rPr dirty="0" baseline="-11904" sz="1050" spc="60">
                <a:latin typeface="Times New Roman"/>
                <a:cs typeface="Times New Roman"/>
              </a:rPr>
              <a:t>1</a:t>
            </a:r>
            <a:r>
              <a:rPr dirty="0" sz="1000" spc="40" b="0" i="1">
                <a:latin typeface="Bookman Old Style"/>
                <a:cs typeface="Bookman Old Style"/>
              </a:rPr>
              <a:t>C</a:t>
            </a:r>
            <a:r>
              <a:rPr dirty="0" baseline="-11904" sz="1050" spc="60">
                <a:latin typeface="Times New Roman"/>
                <a:cs typeface="Times New Roman"/>
              </a:rPr>
              <a:t>2 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 spc="-10">
                <a:latin typeface="Times New Roman"/>
                <a:cs typeface="Times New Roman"/>
              </a:rPr>
              <a:t>given </a:t>
            </a:r>
            <a:r>
              <a:rPr dirty="0" sz="1000" spc="1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2722858" y="6771129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2722858" y="6998206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722858" y="7074406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2901164" y="679551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3413231" y="679551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3416277" y="7159749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3536674" y="6618729"/>
            <a:ext cx="2540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28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3536674" y="6771129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3536674" y="6998206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3536674" y="7074406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1363452" y="7321297"/>
            <a:ext cx="106235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63905" algn="l"/>
                <a:tab pos="998219" algn="l"/>
              </a:tabLst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   </a:t>
            </a:r>
            <a:r>
              <a:rPr dirty="0" sz="700" spc="55">
                <a:latin typeface="Times New Roman"/>
                <a:cs typeface="Times New Roman"/>
              </a:rPr>
              <a:t> </a:t>
            </a:r>
            <a:r>
              <a:rPr dirty="0" sz="700" spc="45">
                <a:latin typeface="Times New Roman"/>
                <a:cs typeface="Times New Roman"/>
              </a:rPr>
              <a:t>3</a:t>
            </a:r>
            <a:r>
              <a:rPr dirty="0" sz="700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3</a:t>
            </a:r>
            <a:r>
              <a:rPr dirty="0" sz="700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1267438" y="7264906"/>
            <a:ext cx="148082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 b="0" i="1">
                <a:latin typeface="Bookman Old Style"/>
                <a:cs typeface="Bookman Old Style"/>
              </a:rPr>
              <a:t>B </a:t>
            </a:r>
            <a:r>
              <a:rPr dirty="0" sz="1000" spc="-10" b="0" i="1">
                <a:latin typeface="Bookman Old Style"/>
                <a:cs typeface="Bookman Old Style"/>
              </a:rPr>
              <a:t>C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60">
                <a:latin typeface="Tahoma"/>
                <a:cs typeface="Tahoma"/>
              </a:rPr>
              <a:t>[</a:t>
            </a:r>
            <a:r>
              <a:rPr dirty="0" sz="1000" spc="-60">
                <a:latin typeface="Lucida Sans Unicode"/>
                <a:cs typeface="Lucida Sans Unicode"/>
              </a:rPr>
              <a:t>−</a:t>
            </a:r>
            <a:r>
              <a:rPr dirty="0" sz="1000" spc="-60">
                <a:latin typeface="Tahoma"/>
                <a:cs typeface="Tahoma"/>
              </a:rPr>
              <a:t>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20" b="0" i="1">
                <a:latin typeface="Bookman Old Style"/>
                <a:cs typeface="Bookman Old Style"/>
              </a:rPr>
              <a:t>µ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55" b="0" i="1">
                <a:latin typeface="Bookman Old Style"/>
                <a:cs typeface="Bookman Old Style"/>
              </a:rPr>
              <a:t>λ </a:t>
            </a:r>
            <a:r>
              <a:rPr dirty="0" sz="1000" spc="-110">
                <a:latin typeface="Tahoma"/>
                <a:cs typeface="Tahoma"/>
              </a:rPr>
              <a:t>]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60">
                <a:latin typeface="Times New Roman"/>
                <a:cs typeface="Times New Roman"/>
              </a:rPr>
              <a:t> </a:t>
            </a:r>
            <a:r>
              <a:rPr dirty="0" sz="1000" spc="-445" b="0" i="1">
                <a:latin typeface="Bookman Old Style"/>
                <a:cs typeface="Bookman Old Style"/>
              </a:rPr>
              <a:t>B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2783818" y="7321297"/>
            <a:ext cx="224154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3  </a:t>
            </a:r>
            <a:r>
              <a:rPr dirty="0" sz="700" spc="50">
                <a:latin typeface="Times New Roman"/>
                <a:cs typeface="Times New Roman"/>
              </a:rPr>
              <a:t> </a:t>
            </a: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2829537" y="6739126"/>
            <a:ext cx="3495675" cy="697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6700" algn="l"/>
                <a:tab pos="524510" algn="l"/>
              </a:tabLst>
            </a:pPr>
            <a:r>
              <a:rPr dirty="0" sz="1000" spc="25" b="0" i="1">
                <a:latin typeface="Bookman Old Style"/>
                <a:cs typeface="Bookman Old Style"/>
              </a:rPr>
              <a:t>x	</a:t>
            </a:r>
            <a:r>
              <a:rPr dirty="0" sz="1000" spc="35" b="0" i="1">
                <a:latin typeface="Bookman Old Style"/>
                <a:cs typeface="Bookman Old Style"/>
              </a:rPr>
              <a:t>x</a:t>
            </a:r>
            <a:r>
              <a:rPr dirty="0" baseline="-11904" sz="1050" spc="52">
                <a:latin typeface="Times New Roman"/>
                <a:cs typeface="Times New Roman"/>
              </a:rPr>
              <a:t>2	</a:t>
            </a:r>
            <a:r>
              <a:rPr dirty="0" sz="1000" spc="25" b="0" i="1">
                <a:latin typeface="Bookman Old Style"/>
                <a:cs typeface="Bookman Old Style"/>
              </a:rPr>
              <a:t>x</a:t>
            </a:r>
            <a:endParaRPr sz="1000">
              <a:latin typeface="Bookman Old Style"/>
              <a:cs typeface="Bookman Old Style"/>
            </a:endParaRPr>
          </a:p>
          <a:p>
            <a:pPr marL="44450">
              <a:lnSpc>
                <a:spcPct val="100000"/>
              </a:lnSpc>
              <a:spcBef>
                <a:spcPts val="225"/>
              </a:spcBef>
              <a:tabLst>
                <a:tab pos="300355" algn="l"/>
                <a:tab pos="524510" algn="l"/>
                <a:tab pos="795655" algn="l"/>
              </a:tabLst>
            </a:pPr>
            <a:r>
              <a:rPr dirty="0" sz="1000" spc="-50">
                <a:latin typeface="Tahoma"/>
                <a:cs typeface="Tahoma"/>
              </a:rPr>
              <a:t>0	1	</a:t>
            </a:r>
            <a:r>
              <a:rPr dirty="0" sz="1000" spc="45" b="0" i="1">
                <a:latin typeface="Bookman Old Style"/>
                <a:cs typeface="Bookman Old Style"/>
              </a:rPr>
              <a:t>λ</a:t>
            </a:r>
            <a:r>
              <a:rPr dirty="0" baseline="-11904" sz="1050" spc="67">
                <a:latin typeface="Times New Roman"/>
                <a:cs typeface="Times New Roman"/>
              </a:rPr>
              <a:t>1	</a:t>
            </a:r>
            <a:r>
              <a:rPr dirty="0" baseline="2777" sz="1500" spc="67">
                <a:latin typeface="Tahoma"/>
                <a:cs typeface="Tahoma"/>
              </a:rPr>
              <a:t>= </a:t>
            </a:r>
            <a:r>
              <a:rPr dirty="0" baseline="2777" sz="1500" spc="-37">
                <a:latin typeface="Tahoma"/>
                <a:cs typeface="Tahoma"/>
              </a:rPr>
              <a:t>0</a:t>
            </a:r>
            <a:r>
              <a:rPr dirty="0" baseline="2777" sz="1500" spc="-37">
                <a:latin typeface="Times New Roman"/>
                <a:cs typeface="Times New Roman"/>
              </a:rPr>
              <a:t>.   </a:t>
            </a:r>
            <a:r>
              <a:rPr dirty="0" baseline="2777" sz="1500" spc="-7">
                <a:latin typeface="Times New Roman"/>
                <a:cs typeface="Times New Roman"/>
              </a:rPr>
              <a:t>That is </a:t>
            </a:r>
            <a:r>
              <a:rPr dirty="0" baseline="2777" sz="1500" spc="60" b="0" i="1">
                <a:latin typeface="Bookman Old Style"/>
                <a:cs typeface="Bookman Old Style"/>
              </a:rPr>
              <a:t>B</a:t>
            </a:r>
            <a:r>
              <a:rPr dirty="0" baseline="-7936" sz="1050" spc="60">
                <a:latin typeface="Times New Roman"/>
                <a:cs typeface="Times New Roman"/>
              </a:rPr>
              <a:t>1</a:t>
            </a:r>
            <a:r>
              <a:rPr dirty="0" baseline="2777" sz="1500" spc="60" b="0" i="1">
                <a:latin typeface="Bookman Old Style"/>
                <a:cs typeface="Bookman Old Style"/>
              </a:rPr>
              <a:t>C</a:t>
            </a:r>
            <a:r>
              <a:rPr dirty="0" baseline="-7936" sz="1050" spc="60">
                <a:latin typeface="Times New Roman"/>
                <a:cs typeface="Times New Roman"/>
              </a:rPr>
              <a:t>2   </a:t>
            </a:r>
            <a:r>
              <a:rPr dirty="0" baseline="2777" sz="1500" spc="67">
                <a:latin typeface="Tahoma"/>
                <a:cs typeface="Tahoma"/>
              </a:rPr>
              <a:t>= </a:t>
            </a:r>
            <a:r>
              <a:rPr dirty="0" baseline="2777" sz="1500" spc="-22">
                <a:latin typeface="Tahoma"/>
                <a:cs typeface="Tahoma"/>
              </a:rPr>
              <a:t>[</a:t>
            </a:r>
            <a:r>
              <a:rPr dirty="0" baseline="2777" sz="1500" spc="-22" b="0" i="1">
                <a:latin typeface="Bookman Old Style"/>
                <a:cs typeface="Bookman Old Style"/>
              </a:rPr>
              <a:t>µ</a:t>
            </a:r>
            <a:r>
              <a:rPr dirty="0" baseline="-7936" sz="1050" spc="-22">
                <a:latin typeface="Times New Roman"/>
                <a:cs typeface="Times New Roman"/>
              </a:rPr>
              <a:t>2   </a:t>
            </a:r>
            <a:r>
              <a:rPr dirty="0" baseline="2777" sz="1500" spc="-120">
                <a:latin typeface="Tahoma"/>
                <a:cs typeface="Tahoma"/>
              </a:rPr>
              <a:t>:  </a:t>
            </a:r>
            <a:r>
              <a:rPr dirty="0" baseline="2777" sz="1500" spc="67" b="0" i="1">
                <a:latin typeface="Bookman Old Style"/>
                <a:cs typeface="Bookman Old Style"/>
              </a:rPr>
              <a:t>λ</a:t>
            </a:r>
            <a:r>
              <a:rPr dirty="0" baseline="-7936" sz="1050" spc="67">
                <a:latin typeface="Times New Roman"/>
                <a:cs typeface="Times New Roman"/>
              </a:rPr>
              <a:t>1   </a:t>
            </a:r>
            <a:r>
              <a:rPr dirty="0" baseline="2777" sz="1500" spc="-120">
                <a:latin typeface="Tahoma"/>
                <a:cs typeface="Tahoma"/>
              </a:rPr>
              <a:t>:  </a:t>
            </a:r>
            <a:r>
              <a:rPr dirty="0" baseline="2777" sz="1500" spc="-67">
                <a:latin typeface="Lucida Sans Unicode"/>
                <a:cs typeface="Lucida Sans Unicode"/>
              </a:rPr>
              <a:t>−</a:t>
            </a:r>
            <a:r>
              <a:rPr dirty="0" baseline="2777" sz="1500" spc="-67">
                <a:latin typeface="Tahoma"/>
                <a:cs typeface="Tahoma"/>
              </a:rPr>
              <a:t>1]</a:t>
            </a:r>
            <a:r>
              <a:rPr dirty="0" baseline="2777" sz="1500" spc="-67">
                <a:latin typeface="Times New Roman"/>
                <a:cs typeface="Times New Roman"/>
              </a:rPr>
              <a:t>.   </a:t>
            </a:r>
            <a:r>
              <a:rPr dirty="0" baseline="2777" sz="1500" spc="22">
                <a:latin typeface="Times New Roman"/>
                <a:cs typeface="Times New Roman"/>
              </a:rPr>
              <a:t> </a:t>
            </a:r>
            <a:r>
              <a:rPr dirty="0" baseline="2777" sz="1500" spc="-15">
                <a:latin typeface="Times New Roman"/>
                <a:cs typeface="Times New Roman"/>
              </a:rPr>
              <a:t>Similarly,</a:t>
            </a:r>
            <a:endParaRPr baseline="2777" sz="1500">
              <a:latin typeface="Times New Roman"/>
              <a:cs typeface="Times New Roman"/>
            </a:endParaRPr>
          </a:p>
          <a:p>
            <a:pPr marL="44450">
              <a:lnSpc>
                <a:spcPct val="100000"/>
              </a:lnSpc>
              <a:spcBef>
                <a:spcPts val="240"/>
              </a:spcBef>
              <a:tabLst>
                <a:tab pos="300355" algn="l"/>
                <a:tab pos="522605" algn="l"/>
              </a:tabLst>
            </a:pPr>
            <a:r>
              <a:rPr dirty="0" sz="1000" spc="-50">
                <a:latin typeface="Tahoma"/>
                <a:cs typeface="Tahoma"/>
              </a:rPr>
              <a:t>1	0	</a:t>
            </a:r>
            <a:r>
              <a:rPr dirty="0" sz="1000" spc="20" b="0" i="1">
                <a:latin typeface="Bookman Old Style"/>
                <a:cs typeface="Bookman Old Style"/>
              </a:rPr>
              <a:t>µ</a:t>
            </a:r>
            <a:endParaRPr sz="1000">
              <a:latin typeface="Bookman Old Style"/>
              <a:cs typeface="Bookman Old Style"/>
            </a:endParaRPr>
          </a:p>
          <a:p>
            <a:pPr marL="24765">
              <a:lnSpc>
                <a:spcPct val="100000"/>
              </a:lnSpc>
              <a:spcBef>
                <a:spcPts val="70"/>
              </a:spcBef>
            </a:pPr>
            <a:r>
              <a:rPr dirty="0" sz="1000" spc="-10" b="0" i="1">
                <a:latin typeface="Bookman Old Style"/>
                <a:cs typeface="Bookman Old Style"/>
              </a:rPr>
              <a:t>C 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[</a:t>
            </a:r>
            <a:r>
              <a:rPr dirty="0" sz="1000" spc="-30" b="0" i="1">
                <a:latin typeface="Bookman Old Style"/>
                <a:cs typeface="Bookman Old Style"/>
              </a:rPr>
              <a:t>λ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3265401" y="732129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3771367" y="732129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3358364" y="7264906"/>
            <a:ext cx="230632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35">
                <a:latin typeface="Lucida Sans Unicode"/>
                <a:cs typeface="Lucida Sans Unicode"/>
              </a:rPr>
              <a:t>−</a:t>
            </a:r>
            <a:r>
              <a:rPr dirty="0" sz="1000" spc="-35">
                <a:latin typeface="Tahoma"/>
                <a:cs typeface="Tahoma"/>
              </a:rPr>
              <a:t>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20" b="0" i="1">
                <a:latin typeface="Bookman Old Style"/>
                <a:cs typeface="Bookman Old Style"/>
              </a:rPr>
              <a:t>µ </a:t>
            </a:r>
            <a:r>
              <a:rPr dirty="0" sz="1000" spc="-55">
                <a:latin typeface="Tahoma"/>
                <a:cs typeface="Tahoma"/>
              </a:rPr>
              <a:t>]</a:t>
            </a:r>
            <a:r>
              <a:rPr dirty="0" sz="1000" spc="-55">
                <a:latin typeface="Times New Roman"/>
                <a:cs typeface="Times New Roman"/>
              </a:rPr>
              <a:t>.  </a:t>
            </a:r>
            <a:r>
              <a:rPr dirty="0" sz="1000" spc="-5">
                <a:latin typeface="Times New Roman"/>
                <a:cs typeface="Times New Roman"/>
              </a:rPr>
              <a:t>They are </a:t>
            </a:r>
            <a:r>
              <a:rPr dirty="0" sz="1000">
                <a:latin typeface="Times New Roman"/>
                <a:cs typeface="Times New Roman"/>
              </a:rPr>
              <a:t>concurrent </a:t>
            </a:r>
            <a:r>
              <a:rPr dirty="0" sz="1000" spc="-5">
                <a:latin typeface="Times New Roman"/>
                <a:cs typeface="Times New Roman"/>
              </a:rPr>
              <a:t>if and only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if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173956" y="7458457"/>
            <a:ext cx="2540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28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173956" y="7609329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173956" y="7837929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3294353" y="7577326"/>
            <a:ext cx="10160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0" b="0" i="1">
                <a:latin typeface="Bookman Old Style"/>
                <a:cs typeface="Bookman Old Style"/>
              </a:rPr>
              <a:t>µ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3370553" y="7633716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3583913" y="7577326"/>
            <a:ext cx="45910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3845" algn="l"/>
              </a:tabLst>
            </a:pPr>
            <a:r>
              <a:rPr dirty="0" sz="1000" spc="50" b="0" i="1">
                <a:latin typeface="Bookman Old Style"/>
                <a:cs typeface="Bookman Old Style"/>
              </a:rPr>
              <a:t>λ</a:t>
            </a:r>
            <a:r>
              <a:rPr dirty="0" baseline="-11904" sz="1050" spc="67">
                <a:latin typeface="Times New Roman"/>
                <a:cs typeface="Times New Roman"/>
              </a:rPr>
              <a:t>1</a:t>
            </a:r>
            <a:r>
              <a:rPr dirty="0" baseline="-11904" sz="1050">
                <a:latin typeface="Times New Roman"/>
                <a:cs typeface="Times New Roman"/>
              </a:rPr>
              <a:t>	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3294354" y="7941562"/>
            <a:ext cx="67818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5115" algn="l"/>
                <a:tab pos="588645" algn="l"/>
              </a:tabLst>
            </a:pPr>
            <a:r>
              <a:rPr dirty="0" sz="1000" spc="55" b="0" i="1">
                <a:latin typeface="Bookman Old Style"/>
                <a:cs typeface="Bookman Old Style"/>
              </a:rPr>
              <a:t>λ</a:t>
            </a:r>
            <a:r>
              <a:rPr dirty="0" sz="1000" spc="55" b="0" i="1">
                <a:latin typeface="Bookman Old Style"/>
                <a:cs typeface="Bookman Old Style"/>
              </a:rPr>
              <a:t>	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20" b="0" i="1">
                <a:latin typeface="Bookman Old Style"/>
                <a:cs typeface="Bookman Old Style"/>
              </a:rPr>
              <a:t>µ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3367508" y="7997948"/>
            <a:ext cx="65532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1185" algn="l"/>
              </a:tabLst>
            </a:pPr>
            <a:r>
              <a:rPr dirty="0" sz="700" spc="45">
                <a:latin typeface="Times New Roman"/>
                <a:cs typeface="Times New Roman"/>
              </a:rPr>
              <a:t>3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4080737" y="7458456"/>
            <a:ext cx="2540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28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4080737" y="7609333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4080737" y="7837933"/>
            <a:ext cx="6794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3173956" y="7912606"/>
            <a:ext cx="974725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18844" algn="l"/>
              </a:tabLst>
            </a:pP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3279113" y="7760206"/>
            <a:ext cx="11366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  <a:tab pos="605155" algn="l"/>
                <a:tab pos="891540" algn="l"/>
              </a:tabLst>
            </a:pPr>
            <a:r>
              <a:rPr dirty="0" sz="1000" spc="-35">
                <a:latin typeface="Lucida Sans Unicode"/>
                <a:cs typeface="Lucida Sans Unicode"/>
              </a:rPr>
              <a:t>−</a:t>
            </a:r>
            <a:r>
              <a:rPr dirty="0" sz="1000" spc="-35">
                <a:latin typeface="Tahoma"/>
                <a:cs typeface="Tahoma"/>
              </a:rPr>
              <a:t>1	</a:t>
            </a:r>
            <a:r>
              <a:rPr dirty="0" sz="1000" spc="35" b="0" i="1">
                <a:latin typeface="Bookman Old Style"/>
                <a:cs typeface="Bookman Old Style"/>
              </a:rPr>
              <a:t>µ</a:t>
            </a:r>
            <a:r>
              <a:rPr dirty="0" baseline="-11904" sz="1050" spc="52">
                <a:latin typeface="Times New Roman"/>
                <a:cs typeface="Times New Roman"/>
              </a:rPr>
              <a:t>3	</a:t>
            </a:r>
            <a:r>
              <a:rPr dirty="0" sz="1000" spc="45" b="0" i="1">
                <a:latin typeface="Bookman Old Style"/>
                <a:cs typeface="Bookman Old Style"/>
              </a:rPr>
              <a:t>λ</a:t>
            </a:r>
            <a:r>
              <a:rPr dirty="0" baseline="-11904" sz="1050" spc="67">
                <a:latin typeface="Times New Roman"/>
                <a:cs typeface="Times New Roman"/>
              </a:rPr>
              <a:t>2	</a:t>
            </a:r>
            <a:r>
              <a:rPr dirty="0" baseline="2777" sz="1500" spc="67">
                <a:latin typeface="Tahoma"/>
                <a:cs typeface="Tahoma"/>
              </a:rPr>
              <a:t>=</a:t>
            </a:r>
            <a:r>
              <a:rPr dirty="0" baseline="2777" sz="1500" spc="-209">
                <a:latin typeface="Tahoma"/>
                <a:cs typeface="Tahoma"/>
              </a:rPr>
              <a:t> </a:t>
            </a:r>
            <a:r>
              <a:rPr dirty="0" baseline="2777" sz="1500" spc="-52">
                <a:latin typeface="Tahoma"/>
                <a:cs typeface="Tahoma"/>
              </a:rPr>
              <a:t>0</a:t>
            </a:r>
            <a:r>
              <a:rPr dirty="0" baseline="2777" sz="1500" spc="-52" b="0" i="1">
                <a:latin typeface="Bookman Old Style"/>
                <a:cs typeface="Bookman Old Style"/>
              </a:rPr>
              <a:t>,</a:t>
            </a:r>
            <a:endParaRPr baseline="2777" sz="1500">
              <a:latin typeface="Bookman Old Style"/>
              <a:cs typeface="Bookman Old Style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1267429" y="8235701"/>
            <a:ext cx="169545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which is the required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expression.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1267429" y="8549644"/>
            <a:ext cx="505587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8.4 </a:t>
            </a:r>
            <a:r>
              <a:rPr dirty="0" sz="1000" spc="-10">
                <a:latin typeface="Times New Roman"/>
                <a:cs typeface="Times New Roman"/>
              </a:rPr>
              <a:t>Prove </a:t>
            </a:r>
            <a:r>
              <a:rPr dirty="0" sz="1000" spc="-5">
                <a:latin typeface="Times New Roman"/>
                <a:cs typeface="Times New Roman"/>
              </a:rPr>
              <a:t>that in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 spc="-5">
                <a:latin typeface="Times New Roman"/>
                <a:cs typeface="Times New Roman"/>
              </a:rPr>
              <a:t>triangle the 3 lines each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which joins the </a:t>
            </a:r>
            <a:r>
              <a:rPr dirty="0" sz="1000">
                <a:latin typeface="Times New Roman"/>
                <a:cs typeface="Times New Roman"/>
              </a:rPr>
              <a:t>midpoint of </a:t>
            </a:r>
            <a:r>
              <a:rPr dirty="0" sz="1000" spc="-5">
                <a:latin typeface="Times New Roman"/>
                <a:cs typeface="Times New Roman"/>
              </a:rPr>
              <a:t>a side to the  </a:t>
            </a:r>
            <a:r>
              <a:rPr dirty="0" sz="1000">
                <a:latin typeface="Times New Roman"/>
                <a:cs typeface="Times New Roman"/>
              </a:rPr>
              <a:t>midpoint of </a:t>
            </a:r>
            <a:r>
              <a:rPr dirty="0" sz="1000" spc="-5">
                <a:latin typeface="Times New Roman"/>
                <a:cs typeface="Times New Roman"/>
              </a:rPr>
              <a:t>the altitude to that side are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concurrent.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56" y="762000"/>
            <a:ext cx="5058410" cy="5553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tabLst>
                <a:tab pos="4914900" algn="l"/>
              </a:tabLst>
            </a:pPr>
            <a:r>
              <a:rPr dirty="0" sz="1000">
                <a:latin typeface="Times New Roman"/>
                <a:cs typeface="Times New Roman"/>
              </a:rPr>
              <a:t>8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>
                <a:latin typeface="Times New Roman"/>
                <a:cs typeface="Times New Roman"/>
              </a:rPr>
              <a:t>3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</a:t>
            </a:r>
            <a:r>
              <a:rPr dirty="0" sz="1000" spc="-50">
                <a:latin typeface="Times New Roman"/>
                <a:cs typeface="Times New Roman"/>
              </a:rPr>
              <a:t>R</a:t>
            </a:r>
            <a:r>
              <a:rPr dirty="0" sz="1000" spc="-5">
                <a:latin typeface="Times New Roman"/>
                <a:cs typeface="Times New Roman"/>
              </a:rPr>
              <a:t>O</a:t>
            </a:r>
            <a:r>
              <a:rPr dirty="0" sz="1000" spc="-10">
                <a:latin typeface="Times New Roman"/>
                <a:cs typeface="Times New Roman"/>
              </a:rPr>
              <a:t>J</a:t>
            </a:r>
            <a:r>
              <a:rPr dirty="0" sz="1000" spc="-5">
                <a:latin typeface="Times New Roman"/>
                <a:cs typeface="Times New Roman"/>
              </a:rPr>
              <a:t>E</a:t>
            </a:r>
            <a:r>
              <a:rPr dirty="0" sz="1000" spc="-10">
                <a:latin typeface="Times New Roman"/>
                <a:cs typeface="Times New Roman"/>
              </a:rPr>
              <a:t>C</a:t>
            </a:r>
            <a:r>
              <a:rPr dirty="0" sz="1000" spc="-5">
                <a:latin typeface="Times New Roman"/>
                <a:cs typeface="Times New Roman"/>
              </a:rPr>
              <a:t>TIVE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</a:t>
            </a:r>
            <a:r>
              <a:rPr dirty="0" sz="1000" spc="-5">
                <a:latin typeface="Times New Roman"/>
                <a:cs typeface="Times New Roman"/>
              </a:rPr>
              <a:t>LANE </a:t>
            </a:r>
            <a:r>
              <a:rPr dirty="0" sz="1000">
                <a:latin typeface="Times New Roman"/>
                <a:cs typeface="Times New Roman"/>
              </a:rPr>
              <a:t>	</a:t>
            </a:r>
            <a:r>
              <a:rPr dirty="0" sz="1000">
                <a:latin typeface="Times New Roman"/>
                <a:cs typeface="Times New Roman"/>
              </a:rPr>
              <a:t>8</a:t>
            </a:r>
            <a:r>
              <a:rPr dirty="0" sz="1000" spc="-5">
                <a:latin typeface="Times New Roman"/>
                <a:cs typeface="Times New Roman"/>
              </a:rPr>
              <a:t>9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500"/>
              </a:lnSpc>
              <a:spcBef>
                <a:spcPts val="5"/>
              </a:spcBef>
            </a:pPr>
            <a:r>
              <a:rPr dirty="0" sz="1000" spc="-5">
                <a:latin typeface="Times New Roman"/>
                <a:cs typeface="Times New Roman"/>
              </a:rPr>
              <a:t>[Hint. </a:t>
            </a:r>
            <a:r>
              <a:rPr dirty="0" sz="1000" spc="-30">
                <a:latin typeface="Times New Roman"/>
                <a:cs typeface="Times New Roman"/>
              </a:rPr>
              <a:t>Take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1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(1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5">
                <a:latin typeface="Tahoma"/>
                <a:cs typeface="Tahoma"/>
              </a:rPr>
              <a:t>0)</a:t>
            </a:r>
            <a:r>
              <a:rPr dirty="0" sz="1000" spc="-25" b="0" i="1">
                <a:latin typeface="Bookman Old Style"/>
                <a:cs typeface="Bookman Old Style"/>
              </a:rPr>
              <a:t>,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(0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0">
                <a:latin typeface="Tahoma"/>
                <a:cs typeface="Tahoma"/>
              </a:rPr>
              <a:t>1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25">
                <a:latin typeface="Tahoma"/>
                <a:cs typeface="Tahoma"/>
              </a:rPr>
              <a:t>0)</a:t>
            </a:r>
            <a:r>
              <a:rPr dirty="0" sz="1000" spc="-25" b="0" i="1">
                <a:latin typeface="Bookman Old Style"/>
                <a:cs typeface="Bookman Old Style"/>
              </a:rPr>
              <a:t>,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3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(0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15">
                <a:latin typeface="Tahoma"/>
                <a:cs typeface="Tahoma"/>
              </a:rPr>
              <a:t>1)</a:t>
            </a:r>
            <a:r>
              <a:rPr dirty="0" sz="1000" spc="-1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25" b="0" i="1">
                <a:latin typeface="Bookman Old Style"/>
                <a:cs typeface="Bookman Old Style"/>
              </a:rPr>
              <a:t>F</a:t>
            </a:r>
            <a:r>
              <a:rPr dirty="0" baseline="-11904" sz="1050" spc="37">
                <a:latin typeface="Times New Roman"/>
                <a:cs typeface="Times New Roman"/>
              </a:rPr>
              <a:t>1</a:t>
            </a:r>
            <a:r>
              <a:rPr dirty="0" sz="1000" spc="25" b="0" i="1">
                <a:latin typeface="Bookman Old Style"/>
                <a:cs typeface="Bookman Old Style"/>
              </a:rPr>
              <a:t>, </a:t>
            </a:r>
            <a:r>
              <a:rPr dirty="0" sz="1000" spc="30" b="0" i="1">
                <a:latin typeface="Bookman Old Style"/>
                <a:cs typeface="Bookman Old Style"/>
              </a:rPr>
              <a:t>F</a:t>
            </a:r>
            <a:r>
              <a:rPr dirty="0" baseline="-11904" sz="1050" spc="44">
                <a:latin typeface="Times New Roman"/>
                <a:cs typeface="Times New Roman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30" b="0" i="1">
                <a:latin typeface="Bookman Old Style"/>
                <a:cs typeface="Bookman Old Style"/>
              </a:rPr>
              <a:t>F</a:t>
            </a:r>
            <a:r>
              <a:rPr dirty="0" baseline="-11904" sz="1050" spc="44">
                <a:latin typeface="Times New Roman"/>
                <a:cs typeface="Times New Roman"/>
              </a:rPr>
              <a:t>3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the midpoints 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altitudes 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1</a:t>
            </a:r>
            <a:r>
              <a:rPr dirty="0" sz="1000" spc="55" b="0" i="1">
                <a:latin typeface="Bookman Old Style"/>
                <a:cs typeface="Bookman Old Style"/>
              </a:rPr>
              <a:t>N</a:t>
            </a:r>
            <a:r>
              <a:rPr dirty="0" baseline="-11904" sz="1050" spc="82">
                <a:latin typeface="Times New Roman"/>
                <a:cs typeface="Times New Roman"/>
              </a:rPr>
              <a:t>1</a:t>
            </a:r>
            <a:r>
              <a:rPr dirty="0" sz="1000" spc="55" b="0" i="1">
                <a:latin typeface="Bookman Old Style"/>
                <a:cs typeface="Bookman Old Style"/>
              </a:rPr>
              <a:t>, </a:t>
            </a:r>
            <a:r>
              <a:rPr dirty="0" sz="1000" spc="65" b="0" i="1">
                <a:latin typeface="Bookman Old Style"/>
                <a:cs typeface="Bookman Old Style"/>
              </a:rPr>
              <a:t>A</a:t>
            </a:r>
            <a:r>
              <a:rPr dirty="0" baseline="-11904" sz="1050" spc="97">
                <a:latin typeface="Times New Roman"/>
                <a:cs typeface="Times New Roman"/>
              </a:rPr>
              <a:t>2</a:t>
            </a:r>
            <a:r>
              <a:rPr dirty="0" sz="1000" spc="65" b="0" i="1">
                <a:latin typeface="Bookman Old Style"/>
                <a:cs typeface="Bookman Old Style"/>
              </a:rPr>
              <a:t>N</a:t>
            </a:r>
            <a:r>
              <a:rPr dirty="0" baseline="-11904" sz="1050" spc="97">
                <a:latin typeface="Times New Roman"/>
                <a:cs typeface="Times New Roman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65" b="0" i="1">
                <a:latin typeface="Bookman Old Style"/>
                <a:cs typeface="Bookman Old Style"/>
              </a:rPr>
              <a:t>A</a:t>
            </a:r>
            <a:r>
              <a:rPr dirty="0" baseline="-11904" sz="1050" spc="97">
                <a:latin typeface="Times New Roman"/>
                <a:cs typeface="Times New Roman"/>
              </a:rPr>
              <a:t>3</a:t>
            </a:r>
            <a:r>
              <a:rPr dirty="0" sz="1000" spc="65" b="0" i="1">
                <a:latin typeface="Bookman Old Style"/>
                <a:cs typeface="Bookman Old Style"/>
              </a:rPr>
              <a:t>N</a:t>
            </a:r>
            <a:r>
              <a:rPr dirty="0" baseline="-11904" sz="1050" spc="97">
                <a:latin typeface="Times New Roman"/>
                <a:cs typeface="Times New Roman"/>
              </a:rPr>
              <a:t>3 </a:t>
            </a:r>
            <a:r>
              <a:rPr dirty="0" sz="1000" spc="-10">
                <a:latin typeface="Times New Roman"/>
                <a:cs typeface="Times New Roman"/>
              </a:rPr>
              <a:t>respectively. </a:t>
            </a:r>
            <a:r>
              <a:rPr dirty="0" sz="1000" spc="-5">
                <a:latin typeface="Times New Roman"/>
                <a:cs typeface="Times New Roman"/>
              </a:rPr>
              <a:t>If </a:t>
            </a:r>
            <a:r>
              <a:rPr dirty="0" sz="1000" spc="55" b="0" i="1">
                <a:latin typeface="Bookman Old Style"/>
                <a:cs typeface="Bookman Old Style"/>
              </a:rPr>
              <a:t>M</a:t>
            </a:r>
            <a:r>
              <a:rPr dirty="0" baseline="-11904" sz="1050" spc="82">
                <a:latin typeface="Times New Roman"/>
                <a:cs typeface="Times New Roman"/>
              </a:rPr>
              <a:t>1</a:t>
            </a:r>
            <a:r>
              <a:rPr dirty="0" sz="1000" spc="55" b="0" i="1">
                <a:latin typeface="Bookman Old Style"/>
                <a:cs typeface="Bookman Old Style"/>
              </a:rPr>
              <a:t>, </a:t>
            </a:r>
            <a:r>
              <a:rPr dirty="0" sz="1000" spc="75" b="0" i="1">
                <a:latin typeface="Bookman Old Style"/>
                <a:cs typeface="Bookman Old Style"/>
              </a:rPr>
              <a:t>M</a:t>
            </a:r>
            <a:r>
              <a:rPr dirty="0" baseline="-11904" sz="1050" spc="112">
                <a:latin typeface="Times New Roman"/>
                <a:cs typeface="Times New Roman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5" b="0" i="1">
                <a:latin typeface="Bookman Old Style"/>
                <a:cs typeface="Bookman Old Style"/>
              </a:rPr>
              <a:t>M</a:t>
            </a:r>
            <a:r>
              <a:rPr dirty="0" baseline="-11904" sz="1050" spc="112">
                <a:latin typeface="Times New Roman"/>
                <a:cs typeface="Times New Roman"/>
              </a:rPr>
              <a:t>3 </a:t>
            </a:r>
            <a:r>
              <a:rPr dirty="0" sz="1000" spc="-5">
                <a:latin typeface="Times New Roman"/>
                <a:cs typeface="Times New Roman"/>
              </a:rPr>
              <a:t>are the midpoints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 sides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2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3</a:t>
            </a:r>
            <a:r>
              <a:rPr dirty="0" sz="1000" spc="55">
                <a:latin typeface="Times New Roman"/>
                <a:cs typeface="Times New Roman"/>
              </a:rPr>
              <a:t>,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3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1</a:t>
            </a:r>
            <a:r>
              <a:rPr dirty="0" baseline="-11904" sz="1050" spc="1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1</a:t>
            </a:r>
            <a:r>
              <a:rPr dirty="0" sz="1000" spc="55" b="0" i="1">
                <a:latin typeface="Bookman Old Style"/>
                <a:cs typeface="Bookman Old Style"/>
              </a:rPr>
              <a:t>A</a:t>
            </a:r>
            <a:r>
              <a:rPr dirty="0" baseline="-11904" sz="1050" spc="82">
                <a:latin typeface="Times New Roman"/>
                <a:cs typeface="Times New Roman"/>
              </a:rPr>
              <a:t>2</a:t>
            </a:r>
            <a:r>
              <a:rPr dirty="0" baseline="-11904" sz="1050" spc="1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respectively,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show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60" b="0" i="1">
                <a:latin typeface="Bookman Old Style"/>
                <a:cs typeface="Bookman Old Style"/>
              </a:rPr>
              <a:t>M</a:t>
            </a:r>
            <a:r>
              <a:rPr dirty="0" baseline="-11904" sz="1050" spc="89">
                <a:latin typeface="Times New Roman"/>
                <a:cs typeface="Times New Roman"/>
              </a:rPr>
              <a:t>1</a:t>
            </a:r>
            <a:r>
              <a:rPr dirty="0" sz="1000" spc="60" b="0" i="1">
                <a:latin typeface="Bookman Old Style"/>
                <a:cs typeface="Bookman Old Style"/>
              </a:rPr>
              <a:t>F</a:t>
            </a:r>
            <a:r>
              <a:rPr dirty="0" baseline="-11904" sz="1050" spc="89">
                <a:latin typeface="Times New Roman"/>
                <a:cs typeface="Times New Roman"/>
              </a:rPr>
              <a:t>1</a:t>
            </a:r>
            <a:r>
              <a:rPr dirty="0" baseline="-11904" sz="1050" spc="247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[tan</a:t>
            </a:r>
            <a:r>
              <a:rPr dirty="0" sz="1000" spc="-160">
                <a:latin typeface="Tahoma"/>
                <a:cs typeface="Tahoma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3</a:t>
            </a:r>
            <a:r>
              <a:rPr dirty="0" baseline="-11904" sz="1050" spc="-67">
                <a:latin typeface="Times New Roman"/>
                <a:cs typeface="Times New Roman"/>
              </a:rPr>
              <a:t> </a:t>
            </a:r>
            <a:r>
              <a:rPr dirty="0" sz="1000" spc="15">
                <a:latin typeface="Lucida Sans Unicode"/>
                <a:cs typeface="Lucida Sans Unicode"/>
              </a:rPr>
              <a:t>−</a:t>
            </a:r>
            <a:r>
              <a:rPr dirty="0" sz="1000" spc="15">
                <a:latin typeface="Tahoma"/>
                <a:cs typeface="Tahoma"/>
              </a:rPr>
              <a:t>tan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2</a:t>
            </a:r>
            <a:r>
              <a:rPr dirty="0" baseline="-11904" sz="1050" spc="225">
                <a:latin typeface="Times New Roman"/>
                <a:cs typeface="Times New Roman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tan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2</a:t>
            </a:r>
            <a:r>
              <a:rPr dirty="0" baseline="-11904" sz="1050" spc="-67">
                <a:latin typeface="Times New Roman"/>
                <a:cs typeface="Times New Roman"/>
              </a:rPr>
              <a:t> </a:t>
            </a:r>
            <a:r>
              <a:rPr dirty="0" sz="1000" spc="35">
                <a:latin typeface="Tahoma"/>
                <a:cs typeface="Tahoma"/>
              </a:rPr>
              <a:t>+tan</a:t>
            </a:r>
            <a:r>
              <a:rPr dirty="0" sz="1000" spc="-160">
                <a:latin typeface="Tahoma"/>
                <a:cs typeface="Tahoma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3</a:t>
            </a:r>
            <a:r>
              <a:rPr dirty="0" baseline="-11904" sz="1050" spc="247">
                <a:latin typeface="Times New Roman"/>
                <a:cs typeface="Times New Roman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  <a:p>
            <a:pPr algn="just" marL="12700">
              <a:lnSpc>
                <a:spcPct val="100000"/>
              </a:lnSpc>
              <a:spcBef>
                <a:spcPts val="225"/>
              </a:spcBef>
            </a:pP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5">
                <a:latin typeface="Tahoma"/>
                <a:cs typeface="Tahoma"/>
              </a:rPr>
              <a:t>tan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2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5">
                <a:latin typeface="Tahoma"/>
                <a:cs typeface="Tahoma"/>
              </a:rPr>
              <a:t>tan </a:t>
            </a:r>
            <a:r>
              <a:rPr dirty="0" sz="1000" spc="5" b="0" i="1">
                <a:latin typeface="Bookman Old Style"/>
                <a:cs typeface="Bookman Old Style"/>
              </a:rPr>
              <a:t>A</a:t>
            </a:r>
            <a:r>
              <a:rPr dirty="0" baseline="-11904" sz="1050" spc="7">
                <a:latin typeface="Times New Roman"/>
                <a:cs typeface="Times New Roman"/>
              </a:rPr>
              <a:t>3</a:t>
            </a:r>
            <a:r>
              <a:rPr dirty="0" sz="1000" spc="5">
                <a:latin typeface="Tahoma"/>
                <a:cs typeface="Tahoma"/>
              </a:rPr>
              <a:t>]</a:t>
            </a:r>
            <a:r>
              <a:rPr dirty="0" sz="1000" spc="5">
                <a:latin typeface="Times New Roman"/>
                <a:cs typeface="Times New Roman"/>
              </a:rPr>
              <a:t>, </a:t>
            </a:r>
            <a:r>
              <a:rPr dirty="0" sz="1000" spc="65" b="0" i="1">
                <a:latin typeface="Bookman Old Style"/>
                <a:cs typeface="Bookman Old Style"/>
              </a:rPr>
              <a:t>M</a:t>
            </a:r>
            <a:r>
              <a:rPr dirty="0" baseline="-11904" sz="1050" spc="97">
                <a:latin typeface="Times New Roman"/>
                <a:cs typeface="Times New Roman"/>
              </a:rPr>
              <a:t>2</a:t>
            </a:r>
            <a:r>
              <a:rPr dirty="0" sz="1000" spc="65" b="0" i="1">
                <a:latin typeface="Bookman Old Style"/>
                <a:cs typeface="Bookman Old Style"/>
              </a:rPr>
              <a:t>F</a:t>
            </a:r>
            <a:r>
              <a:rPr dirty="0" baseline="-11904" sz="1050" spc="97">
                <a:latin typeface="Times New Roman"/>
                <a:cs typeface="Times New Roman"/>
              </a:rPr>
              <a:t>2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65">
                <a:latin typeface="Tahoma"/>
                <a:cs typeface="Tahoma"/>
              </a:rPr>
              <a:t>[</a:t>
            </a:r>
            <a:r>
              <a:rPr dirty="0" sz="1000" spc="-65">
                <a:latin typeface="Lucida Sans Unicode"/>
                <a:cs typeface="Lucida Sans Unicode"/>
              </a:rPr>
              <a:t>− </a:t>
            </a:r>
            <a:r>
              <a:rPr dirty="0" sz="1000" spc="5">
                <a:latin typeface="Tahoma"/>
                <a:cs typeface="Tahoma"/>
              </a:rPr>
              <a:t>tan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1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5">
                <a:latin typeface="Tahoma"/>
                <a:cs typeface="Tahoma"/>
              </a:rPr>
              <a:t>tan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3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5">
                <a:latin typeface="Tahoma"/>
                <a:cs typeface="Tahoma"/>
              </a:rPr>
              <a:t>tan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1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5">
                <a:latin typeface="Tahoma"/>
                <a:cs typeface="Tahoma"/>
              </a:rPr>
              <a:t>tan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3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5">
                <a:latin typeface="Tahoma"/>
                <a:cs typeface="Tahoma"/>
              </a:rPr>
              <a:t>tan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1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5">
                <a:latin typeface="Tahoma"/>
                <a:cs typeface="Tahoma"/>
              </a:rPr>
              <a:t>tan</a:t>
            </a:r>
            <a:r>
              <a:rPr dirty="0" sz="1000" spc="-180">
                <a:latin typeface="Tahoma"/>
                <a:cs typeface="Tahoma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A</a:t>
            </a:r>
            <a:r>
              <a:rPr dirty="0" baseline="-11904" sz="1050" spc="7">
                <a:latin typeface="Times New Roman"/>
                <a:cs typeface="Times New Roman"/>
              </a:rPr>
              <a:t>3</a:t>
            </a:r>
            <a:r>
              <a:rPr dirty="0" sz="1000" spc="5">
                <a:latin typeface="Tahoma"/>
                <a:cs typeface="Tahoma"/>
              </a:rPr>
              <a:t>]</a:t>
            </a:r>
            <a:r>
              <a:rPr dirty="0" sz="1000" spc="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240"/>
              </a:spcBef>
            </a:pPr>
            <a:r>
              <a:rPr dirty="0" sz="1000" spc="65" b="0" i="1">
                <a:latin typeface="Bookman Old Style"/>
                <a:cs typeface="Bookman Old Style"/>
              </a:rPr>
              <a:t>M</a:t>
            </a:r>
            <a:r>
              <a:rPr dirty="0" baseline="-11904" sz="1050" spc="97">
                <a:latin typeface="Times New Roman"/>
                <a:cs typeface="Times New Roman"/>
              </a:rPr>
              <a:t>3</a:t>
            </a:r>
            <a:r>
              <a:rPr dirty="0" sz="1000" spc="65" b="0" i="1">
                <a:latin typeface="Bookman Old Style"/>
                <a:cs typeface="Bookman Old Style"/>
              </a:rPr>
              <a:t>F</a:t>
            </a:r>
            <a:r>
              <a:rPr dirty="0" baseline="-11904" sz="1050" spc="97">
                <a:latin typeface="Times New Roman"/>
                <a:cs typeface="Times New Roman"/>
              </a:rPr>
              <a:t>3</a:t>
            </a:r>
            <a:r>
              <a:rPr dirty="0" baseline="-11904" sz="1050" spc="217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[tan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1</a:t>
            </a:r>
            <a:r>
              <a:rPr dirty="0" baseline="-11904" sz="1050" spc="15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tan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2</a:t>
            </a:r>
            <a:r>
              <a:rPr dirty="0" baseline="-11904" sz="1050" spc="217">
                <a:latin typeface="Times New Roman"/>
                <a:cs typeface="Times New Roman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45">
                <a:latin typeface="Lucida Sans Unicode"/>
                <a:cs typeface="Lucida Sans Unicode"/>
              </a:rPr>
              <a:t> </a:t>
            </a:r>
            <a:r>
              <a:rPr dirty="0" sz="1000" spc="5">
                <a:latin typeface="Tahoma"/>
                <a:cs typeface="Tahoma"/>
              </a:rPr>
              <a:t>tan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1</a:t>
            </a:r>
            <a:r>
              <a:rPr dirty="0" baseline="-11904" sz="1050" spc="127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85">
                <a:latin typeface="Lucida Sans Unicode"/>
                <a:cs typeface="Lucida Sans Unicode"/>
              </a:rPr>
              <a:t> </a:t>
            </a:r>
            <a:r>
              <a:rPr dirty="0" sz="1000" spc="5">
                <a:latin typeface="Tahoma"/>
                <a:cs typeface="Tahoma"/>
              </a:rPr>
              <a:t>tan</a:t>
            </a:r>
            <a:r>
              <a:rPr dirty="0" sz="1000" spc="-160">
                <a:latin typeface="Tahoma"/>
                <a:cs typeface="Tahoma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2</a:t>
            </a:r>
            <a:r>
              <a:rPr dirty="0" baseline="-11904" sz="1050" spc="240">
                <a:latin typeface="Times New Roman"/>
                <a:cs typeface="Times New Roman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tan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A</a:t>
            </a:r>
            <a:r>
              <a:rPr dirty="0" baseline="-11904" sz="1050" spc="60">
                <a:latin typeface="Times New Roman"/>
                <a:cs typeface="Times New Roman"/>
              </a:rPr>
              <a:t>2</a:t>
            </a:r>
            <a:r>
              <a:rPr dirty="0" baseline="-11904" sz="1050" spc="15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5">
                <a:latin typeface="Tahoma"/>
                <a:cs typeface="Tahoma"/>
              </a:rPr>
              <a:t>tan</a:t>
            </a:r>
            <a:r>
              <a:rPr dirty="0" sz="1000" spc="-160">
                <a:latin typeface="Tahoma"/>
                <a:cs typeface="Tahoma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A</a:t>
            </a:r>
            <a:r>
              <a:rPr dirty="0" baseline="-11904" sz="1050" spc="7">
                <a:latin typeface="Times New Roman"/>
                <a:cs typeface="Times New Roman"/>
              </a:rPr>
              <a:t>1</a:t>
            </a:r>
            <a:r>
              <a:rPr dirty="0" sz="1000" spc="5">
                <a:latin typeface="Tahoma"/>
                <a:cs typeface="Tahoma"/>
              </a:rPr>
              <a:t>]</a:t>
            </a:r>
            <a:r>
              <a:rPr dirty="0" sz="1000" spc="5">
                <a:latin typeface="Times New Roman"/>
                <a:cs typeface="Times New Roman"/>
              </a:rPr>
              <a:t>.</a:t>
            </a:r>
            <a:r>
              <a:rPr dirty="0" sz="1000" spc="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]</a:t>
            </a:r>
            <a:endParaRPr sz="1000">
              <a:latin typeface="Times New Roman"/>
              <a:cs typeface="Times New Roman"/>
            </a:endParaRPr>
          </a:p>
          <a:p>
            <a:pPr algn="just" marL="12700" marR="6985">
              <a:lnSpc>
                <a:spcPct val="119000"/>
              </a:lnSpc>
              <a:spcBef>
                <a:spcPts val="850"/>
              </a:spcBef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8.5 </a:t>
            </a:r>
            <a:r>
              <a:rPr dirty="0" sz="1000" spc="-5">
                <a:latin typeface="Times New Roman"/>
                <a:cs typeface="Times New Roman"/>
              </a:rPr>
              <a:t>(Euler line) </a:t>
            </a:r>
            <a:r>
              <a:rPr dirty="0" sz="1000" spc="-10">
                <a:latin typeface="Times New Roman"/>
                <a:cs typeface="Times New Roman"/>
              </a:rPr>
              <a:t>Prove </a:t>
            </a:r>
            <a:r>
              <a:rPr dirty="0" sz="1000" spc="-5">
                <a:latin typeface="Times New Roman"/>
                <a:cs typeface="Times New Roman"/>
              </a:rPr>
              <a:t>that the circumcentre, the centroid and </a:t>
            </a:r>
            <a:r>
              <a:rPr dirty="0" sz="1000">
                <a:latin typeface="Times New Roman"/>
                <a:cs typeface="Times New Roman"/>
              </a:rPr>
              <a:t>the </a:t>
            </a:r>
            <a:r>
              <a:rPr dirty="0" sz="1000" spc="-5">
                <a:latin typeface="Times New Roman"/>
                <a:cs typeface="Times New Roman"/>
              </a:rPr>
              <a:t>orthocentre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triangle  are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collinear.</a:t>
            </a:r>
            <a:endParaRPr sz="1000">
              <a:latin typeface="Times New Roman"/>
              <a:cs typeface="Times New Roman"/>
            </a:endParaRPr>
          </a:p>
          <a:p>
            <a:pPr algn="just" marL="12700" marR="6985">
              <a:lnSpc>
                <a:spcPct val="119500"/>
              </a:lnSpc>
              <a:spcBef>
                <a:spcPts val="844"/>
              </a:spcBef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8.6 </a:t>
            </a:r>
            <a:r>
              <a:rPr dirty="0" sz="1000" spc="-10">
                <a:latin typeface="Times New Roman"/>
                <a:cs typeface="Times New Roman"/>
              </a:rPr>
              <a:t>(Newton </a:t>
            </a:r>
            <a:r>
              <a:rPr dirty="0" sz="1000" spc="-5">
                <a:latin typeface="Times New Roman"/>
                <a:cs typeface="Times New Roman"/>
              </a:rPr>
              <a:t>line) In a quadrilateral </a:t>
            </a:r>
            <a:r>
              <a:rPr dirty="0" sz="1000" spc="55" b="0" i="1">
                <a:latin typeface="Bookman Old Style"/>
                <a:cs typeface="Bookman Old Style"/>
              </a:rPr>
              <a:t>ABCD</a:t>
            </a:r>
            <a:r>
              <a:rPr dirty="0" sz="1000" spc="55">
                <a:latin typeface="Times New Roman"/>
                <a:cs typeface="Times New Roman"/>
              </a:rPr>
              <a:t>,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intersects </a:t>
            </a:r>
            <a:r>
              <a:rPr dirty="0" sz="1000" spc="70" b="0" i="1">
                <a:latin typeface="Bookman Old Style"/>
                <a:cs typeface="Bookman Old Style"/>
              </a:rPr>
              <a:t>CD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50" b="0" i="1">
                <a:latin typeface="Bookman Old Style"/>
                <a:cs typeface="Bookman Old Style"/>
              </a:rPr>
              <a:t>E</a:t>
            </a:r>
            <a:r>
              <a:rPr dirty="0" sz="1000" spc="50">
                <a:latin typeface="Times New Roman"/>
                <a:cs typeface="Times New Roman"/>
              </a:rPr>
              <a:t>, </a:t>
            </a:r>
            <a:r>
              <a:rPr dirty="0" sz="1000" spc="60" b="0" i="1">
                <a:latin typeface="Bookman Old Style"/>
                <a:cs typeface="Bookman Old Style"/>
              </a:rPr>
              <a:t>AD </a:t>
            </a:r>
            <a:r>
              <a:rPr dirty="0" sz="1000" spc="-5">
                <a:latin typeface="Times New Roman"/>
                <a:cs typeface="Times New Roman"/>
              </a:rPr>
              <a:t>intersects </a:t>
            </a:r>
            <a:r>
              <a:rPr dirty="0" sz="1000" spc="35" b="0" i="1">
                <a:latin typeface="Bookman Old Style"/>
                <a:cs typeface="Bookman Old Style"/>
              </a:rPr>
              <a:t>BC 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20" b="0" i="1">
                <a:latin typeface="Bookman Old Style"/>
                <a:cs typeface="Bookman Old Style"/>
              </a:rPr>
              <a:t>F </a:t>
            </a:r>
            <a:r>
              <a:rPr dirty="0" sz="1000" spc="-5">
                <a:latin typeface="Times New Roman"/>
                <a:cs typeface="Times New Roman"/>
              </a:rPr>
              <a:t>. Let </a:t>
            </a:r>
            <a:r>
              <a:rPr dirty="0" sz="1000" spc="35" b="0" i="1">
                <a:latin typeface="Bookman Old Style"/>
                <a:cs typeface="Bookman Old Style"/>
              </a:rPr>
              <a:t>L, </a:t>
            </a:r>
            <a:r>
              <a:rPr dirty="0" sz="1000" spc="105" b="0" i="1">
                <a:latin typeface="Bookman Old Style"/>
                <a:cs typeface="Bookman Old Style"/>
              </a:rPr>
              <a:t>M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5" b="0" i="1">
                <a:latin typeface="Bookman Old Style"/>
                <a:cs typeface="Bookman Old Style"/>
              </a:rPr>
              <a:t>N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the midpoints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b="0" i="1">
                <a:latin typeface="Bookman Old Style"/>
                <a:cs typeface="Bookman Old Style"/>
              </a:rPr>
              <a:t>AC, </a:t>
            </a:r>
            <a:r>
              <a:rPr dirty="0" sz="1000" spc="80" b="0" i="1">
                <a:latin typeface="Bookman Old Style"/>
                <a:cs typeface="Bookman Old Style"/>
              </a:rPr>
              <a:t>BD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65" b="0" i="1">
                <a:latin typeface="Bookman Old Style"/>
                <a:cs typeface="Bookman Old Style"/>
              </a:rPr>
              <a:t>EF </a:t>
            </a:r>
            <a:r>
              <a:rPr dirty="0" sz="1000" spc="-10">
                <a:latin typeface="Times New Roman"/>
                <a:cs typeface="Times New Roman"/>
              </a:rPr>
              <a:t>respectively. Prove </a:t>
            </a:r>
            <a:r>
              <a:rPr dirty="0" sz="1000" spc="-5">
                <a:latin typeface="Times New Roman"/>
                <a:cs typeface="Times New Roman"/>
              </a:rPr>
              <a:t>that </a:t>
            </a:r>
            <a:r>
              <a:rPr dirty="0" sz="1000" spc="35" b="0" i="1">
                <a:latin typeface="Bookman Old Style"/>
                <a:cs typeface="Bookman Old Style"/>
              </a:rPr>
              <a:t>L, </a:t>
            </a:r>
            <a:r>
              <a:rPr dirty="0" sz="1000" spc="65" b="0" i="1">
                <a:latin typeface="Bookman Old Style"/>
                <a:cs typeface="Bookman Old Style"/>
              </a:rPr>
              <a:t>M,</a:t>
            </a:r>
            <a:r>
              <a:rPr dirty="0" sz="1000" spc="-225" b="0" i="1">
                <a:latin typeface="Bookman Old Style"/>
                <a:cs typeface="Bookman Old Style"/>
              </a:rPr>
              <a:t> </a:t>
            </a:r>
            <a:r>
              <a:rPr dirty="0" sz="1000" spc="75" b="0" i="1">
                <a:latin typeface="Bookman Old Style"/>
                <a:cs typeface="Bookman Old Style"/>
              </a:rPr>
              <a:t>N </a:t>
            </a:r>
            <a:r>
              <a:rPr dirty="0" sz="1000" spc="-5">
                <a:latin typeface="Times New Roman"/>
                <a:cs typeface="Times New Roman"/>
              </a:rPr>
              <a:t>are  </a:t>
            </a:r>
            <a:r>
              <a:rPr dirty="0" sz="1000" spc="-10">
                <a:latin typeface="Times New Roman"/>
                <a:cs typeface="Times New Roman"/>
              </a:rPr>
              <a:t>collinear.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[Hint.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Let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A</a:t>
            </a:r>
            <a:r>
              <a:rPr dirty="0" sz="1000" spc="-3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0)</a:t>
            </a:r>
            <a:r>
              <a:rPr dirty="0" sz="1000" spc="-25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B</a:t>
            </a:r>
            <a:r>
              <a:rPr dirty="0" sz="1000" spc="2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25">
                <a:latin typeface="Tahoma"/>
                <a:cs typeface="Tahoma"/>
              </a:rPr>
              <a:t> 0)</a:t>
            </a:r>
            <a:r>
              <a:rPr dirty="0" sz="1000" spc="-25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r>
              <a:rPr dirty="0" sz="1000" spc="4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1)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80" b="0" i="1">
                <a:latin typeface="Bookman Old Style"/>
                <a:cs typeface="Bookman Old Style"/>
              </a:rPr>
              <a:t>D</a:t>
            </a:r>
            <a:r>
              <a:rPr dirty="0" sz="100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(</a:t>
            </a:r>
            <a:r>
              <a:rPr dirty="0" sz="1000" spc="-30" b="0" i="1">
                <a:latin typeface="Bookman Old Style"/>
                <a:cs typeface="Bookman Old Style"/>
              </a:rPr>
              <a:t>u</a:t>
            </a:r>
            <a:r>
              <a:rPr dirty="0" sz="1000" spc="-20" b="0" i="1">
                <a:latin typeface="Bookman Old Style"/>
                <a:cs typeface="Bookman Old Style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60" b="0" i="1">
                <a:latin typeface="Bookman Old Style"/>
                <a:cs typeface="Bookman Old Style"/>
              </a:rPr>
              <a:t>v</a:t>
            </a:r>
            <a:r>
              <a:rPr dirty="0" sz="1000" spc="20" b="0" i="1">
                <a:latin typeface="Bookman Old Style"/>
                <a:cs typeface="Bookman Old Style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75" b="0" i="1">
                <a:latin typeface="Bookman Old Style"/>
                <a:cs typeface="Bookman Old Style"/>
              </a:rPr>
              <a:t>w</a:t>
            </a:r>
            <a:r>
              <a:rPr dirty="0" sz="1000" spc="-75">
                <a:latin typeface="Tahoma"/>
                <a:cs typeface="Tahoma"/>
              </a:rPr>
              <a:t>)</a:t>
            </a:r>
            <a:r>
              <a:rPr dirty="0" sz="1000" spc="-90">
                <a:latin typeface="Tahoma"/>
                <a:cs typeface="Tahom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with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5" b="0" i="1">
                <a:latin typeface="Bookman Old Style"/>
                <a:cs typeface="Bookman Old Style"/>
              </a:rPr>
              <a:t>u</a:t>
            </a:r>
            <a:r>
              <a:rPr dirty="0" sz="1000" spc="-17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90">
                <a:latin typeface="Tahoma"/>
                <a:cs typeface="Tahoma"/>
              </a:rPr>
              <a:t> </a:t>
            </a:r>
            <a:r>
              <a:rPr dirty="0" sz="1000" spc="-60" b="0" i="1">
                <a:latin typeface="Bookman Old Style"/>
                <a:cs typeface="Bookman Old Style"/>
              </a:rPr>
              <a:t>v</a:t>
            </a:r>
            <a:r>
              <a:rPr dirty="0" sz="1000" spc="-15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90">
                <a:latin typeface="Tahoma"/>
                <a:cs typeface="Tahoma"/>
              </a:rPr>
              <a:t> </a:t>
            </a:r>
            <a:r>
              <a:rPr dirty="0" sz="1000" spc="-170" b="0" i="1">
                <a:latin typeface="Bookman Old Style"/>
                <a:cs typeface="Bookman Old Style"/>
              </a:rPr>
              <a:t>w 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</a:t>
            </a:r>
            <a:r>
              <a:rPr dirty="0" sz="1000" spc="-2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240"/>
              </a:spcBef>
            </a:pPr>
            <a:r>
              <a:rPr dirty="0" sz="1000" spc="-10">
                <a:latin typeface="Times New Roman"/>
                <a:cs typeface="Times New Roman"/>
              </a:rPr>
              <a:t>Show </a:t>
            </a:r>
            <a:r>
              <a:rPr dirty="0" sz="1000" spc="-5">
                <a:latin typeface="Times New Roman"/>
                <a:cs typeface="Times New Roman"/>
              </a:rPr>
              <a:t>that </a:t>
            </a:r>
            <a:r>
              <a:rPr dirty="0" sz="1000" spc="75" b="0" i="1">
                <a:latin typeface="Bookman Old Style"/>
                <a:cs typeface="Bookman Old Style"/>
              </a:rPr>
              <a:t>N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30">
                <a:latin typeface="Tahoma"/>
                <a:cs typeface="Tahoma"/>
              </a:rPr>
              <a:t>(</a:t>
            </a:r>
            <a:r>
              <a:rPr dirty="0" sz="1000" spc="-30" b="0" i="1">
                <a:latin typeface="Bookman Old Style"/>
                <a:cs typeface="Bookman Old Style"/>
              </a:rPr>
              <a:t>u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b="0" i="1">
                <a:latin typeface="Bookman Old Style"/>
                <a:cs typeface="Bookman Old Style"/>
              </a:rPr>
              <a:t>u</a:t>
            </a:r>
            <a:r>
              <a:rPr dirty="0" baseline="27777" sz="1050">
                <a:latin typeface="Times New Roman"/>
                <a:cs typeface="Times New Roman"/>
              </a:rPr>
              <a:t>2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60" b="0" i="1">
                <a:latin typeface="Bookman Old Style"/>
                <a:cs typeface="Bookman Old Style"/>
              </a:rPr>
              <a:t>v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5" b="0" i="1">
                <a:latin typeface="Bookman Old Style"/>
                <a:cs typeface="Bookman Old Style"/>
              </a:rPr>
              <a:t>v</a:t>
            </a:r>
            <a:r>
              <a:rPr dirty="0" baseline="27777" sz="1050" spc="7">
                <a:latin typeface="Times New Roman"/>
                <a:cs typeface="Times New Roman"/>
              </a:rPr>
              <a:t>2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170" b="0" i="1">
                <a:latin typeface="Bookman Old Style"/>
                <a:cs typeface="Bookman Old Style"/>
              </a:rPr>
              <a:t>w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60">
                <a:latin typeface="Lucida Sans Unicode"/>
                <a:cs typeface="Lucida Sans Unicode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w</a:t>
            </a:r>
            <a:r>
              <a:rPr dirty="0" baseline="27777" sz="1050" spc="-22">
                <a:latin typeface="Times New Roman"/>
                <a:cs typeface="Times New Roman"/>
              </a:rPr>
              <a:t>2</a:t>
            </a:r>
            <a:r>
              <a:rPr dirty="0" sz="1000" spc="-15">
                <a:latin typeface="Tahoma"/>
                <a:cs typeface="Tahoma"/>
              </a:rPr>
              <a:t>)</a:t>
            </a:r>
            <a:r>
              <a:rPr dirty="0" sz="1000" spc="-15">
                <a:latin typeface="Times New Roman"/>
                <a:cs typeface="Times New Roman"/>
              </a:rPr>
              <a:t>.]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spc="10" b="1">
                <a:latin typeface="Times New Roman"/>
                <a:cs typeface="Times New Roman"/>
              </a:rPr>
              <a:t>8.3    </a:t>
            </a:r>
            <a:r>
              <a:rPr dirty="0" sz="1400" spc="5" b="1">
                <a:latin typeface="Times New Roman"/>
                <a:cs typeface="Times New Roman"/>
              </a:rPr>
              <a:t>Projective</a:t>
            </a:r>
            <a:r>
              <a:rPr dirty="0" sz="1400" spc="-65" b="1">
                <a:latin typeface="Times New Roman"/>
                <a:cs typeface="Times New Roman"/>
              </a:rPr>
              <a:t> </a:t>
            </a:r>
            <a:r>
              <a:rPr dirty="0" sz="1400" spc="10" b="1">
                <a:latin typeface="Times New Roman"/>
                <a:cs typeface="Times New Roman"/>
              </a:rPr>
              <a:t>plane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>
              <a:lnSpc>
                <a:spcPct val="120000"/>
              </a:lnSpc>
              <a:spcBef>
                <a:spcPts val="940"/>
              </a:spcBef>
            </a:pP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real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projective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plane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usually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denoted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25">
                <a:latin typeface="Verdana"/>
                <a:cs typeface="Verdana"/>
              </a:rPr>
              <a:t>P</a:t>
            </a:r>
            <a:r>
              <a:rPr dirty="0" baseline="27777" sz="1050" spc="37">
                <a:latin typeface="Times New Roman"/>
                <a:cs typeface="Times New Roman"/>
              </a:rPr>
              <a:t>2</a:t>
            </a:r>
            <a:r>
              <a:rPr dirty="0" baseline="27777" sz="1050" spc="1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consists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all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lines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35">
                <a:latin typeface="Verdana"/>
                <a:cs typeface="Verdana"/>
              </a:rPr>
              <a:t>R</a:t>
            </a:r>
            <a:r>
              <a:rPr dirty="0" baseline="27777" sz="1050" spc="52">
                <a:latin typeface="Times New Roman"/>
                <a:cs typeface="Times New Roman"/>
              </a:rPr>
              <a:t>3</a:t>
            </a:r>
            <a:r>
              <a:rPr dirty="0" baseline="27777" sz="1050" spc="1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passing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through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origin.  That</a:t>
            </a:r>
            <a:r>
              <a:rPr dirty="0" sz="1000" spc="-9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25"/>
              </a:spcBef>
            </a:pPr>
            <a:r>
              <a:rPr dirty="0" sz="1000" spc="25">
                <a:latin typeface="Verdana"/>
                <a:cs typeface="Verdana"/>
              </a:rPr>
              <a:t>P</a:t>
            </a:r>
            <a:r>
              <a:rPr dirty="0" baseline="31746" sz="1050" spc="37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135">
                <a:latin typeface="Lucida Sans Unicode"/>
                <a:cs typeface="Lucida Sans Unicode"/>
              </a:rPr>
              <a:t>{</a:t>
            </a:r>
            <a:r>
              <a:rPr dirty="0" sz="1000" spc="135" b="0" i="1">
                <a:latin typeface="Bookman Old Style"/>
                <a:cs typeface="Bookman Old Style"/>
              </a:rPr>
              <a:t>L </a:t>
            </a:r>
            <a:r>
              <a:rPr dirty="0" sz="1000" spc="-80">
                <a:latin typeface="Tahoma"/>
                <a:cs typeface="Tahoma"/>
              </a:rPr>
              <a:t>:  </a:t>
            </a:r>
            <a:r>
              <a:rPr dirty="0" sz="1000" spc="95" b="0" i="1">
                <a:latin typeface="Bookman Old Style"/>
                <a:cs typeface="Bookman Old Style"/>
              </a:rPr>
              <a:t>L </a:t>
            </a:r>
            <a:r>
              <a:rPr dirty="0" sz="1000" spc="-5">
                <a:latin typeface="Times New Roman"/>
                <a:cs typeface="Times New Roman"/>
              </a:rPr>
              <a:t>is a line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-5" b="0" i="1">
                <a:latin typeface="Bookman Old Style"/>
                <a:cs typeface="Bookman Old Style"/>
              </a:rPr>
              <a:t>O </a:t>
            </a:r>
            <a:r>
              <a:rPr dirty="0" sz="1000" spc="-5">
                <a:latin typeface="Times New Roman"/>
                <a:cs typeface="Times New Roman"/>
              </a:rPr>
              <a:t>in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 spc="70">
                <a:latin typeface="Verdana"/>
                <a:cs typeface="Verdana"/>
              </a:rPr>
              <a:t>R</a:t>
            </a:r>
            <a:r>
              <a:rPr dirty="0" baseline="31746" sz="1050" spc="104">
                <a:latin typeface="Times New Roman"/>
                <a:cs typeface="Times New Roman"/>
              </a:rPr>
              <a:t>3</a:t>
            </a:r>
            <a:r>
              <a:rPr dirty="0" sz="1000" spc="70">
                <a:latin typeface="Lucida Sans Unicode"/>
                <a:cs typeface="Lucida Sans Unicode"/>
              </a:rPr>
              <a:t>}</a:t>
            </a:r>
            <a:r>
              <a:rPr dirty="0" sz="1000" spc="70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  <a:p>
            <a:pPr algn="just" marL="12700" marR="6350">
              <a:lnSpc>
                <a:spcPct val="119500"/>
              </a:lnSpc>
              <a:spcBef>
                <a:spcPts val="509"/>
              </a:spcBef>
            </a:pPr>
            <a:r>
              <a:rPr dirty="0" sz="1000" spc="-50">
                <a:latin typeface="Times New Roman"/>
                <a:cs typeface="Times New Roman"/>
              </a:rPr>
              <a:t>We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can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represent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each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line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95" b="0" i="1">
                <a:latin typeface="Bookman Old Style"/>
                <a:cs typeface="Bookman Old Style"/>
              </a:rPr>
              <a:t>L</a:t>
            </a:r>
            <a:r>
              <a:rPr dirty="0" sz="1000" spc="-50" b="0" i="1">
                <a:latin typeface="Bookman Old Style"/>
                <a:cs typeface="Bookman Old Style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through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 b="0" i="1">
                <a:latin typeface="Bookman Old Style"/>
                <a:cs typeface="Bookman Old Style"/>
              </a:rPr>
              <a:t>O</a:t>
            </a:r>
            <a:r>
              <a:rPr dirty="0" sz="1000" spc="-25" b="0" i="1">
                <a:latin typeface="Bookman Old Style"/>
                <a:cs typeface="Bookman Old Style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any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non-zero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vector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120">
                <a:latin typeface="Times New Roman"/>
                <a:cs typeface="Times New Roman"/>
              </a:rPr>
              <a:t>OA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along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L</a:t>
            </a:r>
            <a:r>
              <a:rPr dirty="0" sz="1000" spc="50">
                <a:latin typeface="Times New Roman"/>
                <a:cs typeface="Times New Roman"/>
              </a:rPr>
              <a:t>.</a:t>
            </a:r>
            <a:r>
              <a:rPr dirty="0" sz="1000" spc="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This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suggests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we can  represent </a:t>
            </a:r>
            <a:r>
              <a:rPr dirty="0" sz="1000" spc="95" b="0" i="1">
                <a:latin typeface="Bookman Old Style"/>
                <a:cs typeface="Bookman Old Style"/>
              </a:rPr>
              <a:t>L </a:t>
            </a:r>
            <a:r>
              <a:rPr dirty="0" sz="1000">
                <a:latin typeface="Times New Roman"/>
                <a:cs typeface="Times New Roman"/>
              </a:rPr>
              <a:t>by homogeneous </a:t>
            </a:r>
            <a:r>
              <a:rPr dirty="0" sz="1000" spc="-5">
                <a:latin typeface="Times New Roman"/>
                <a:cs typeface="Times New Roman"/>
              </a:rPr>
              <a:t>coordinates consisting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triple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three </a:t>
            </a:r>
            <a:r>
              <a:rPr dirty="0" sz="1000">
                <a:latin typeface="Times New Roman"/>
                <a:cs typeface="Times New Roman"/>
              </a:rPr>
              <a:t>numbers </a:t>
            </a:r>
            <a:r>
              <a:rPr dirty="0" sz="1000" spc="-5">
                <a:latin typeface="Tahoma"/>
                <a:cs typeface="Tahoma"/>
              </a:rPr>
              <a:t>(</a:t>
            </a:r>
            <a:r>
              <a:rPr dirty="0" sz="1000" spc="-5" b="0" i="1">
                <a:latin typeface="Bookman Old Style"/>
                <a:cs typeface="Bookman Old Style"/>
              </a:rPr>
              <a:t>α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45" b="0" i="1">
                <a:latin typeface="Bookman Old Style"/>
                <a:cs typeface="Bookman Old Style"/>
              </a:rPr>
              <a:t>β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15" b="0" i="1">
                <a:latin typeface="Bookman Old Style"/>
                <a:cs typeface="Bookman Old Style"/>
              </a:rPr>
              <a:t>γ</a:t>
            </a:r>
            <a:r>
              <a:rPr dirty="0" sz="1000" spc="15">
                <a:latin typeface="Tahoma"/>
                <a:cs typeface="Tahoma"/>
              </a:rPr>
              <a:t>)</a:t>
            </a:r>
            <a:r>
              <a:rPr dirty="0" sz="1000" spc="1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(That  is </a:t>
            </a:r>
            <a:r>
              <a:rPr dirty="0" sz="1000" spc="-5">
                <a:latin typeface="Tahoma"/>
                <a:cs typeface="Tahoma"/>
              </a:rPr>
              <a:t>(</a:t>
            </a:r>
            <a:r>
              <a:rPr dirty="0" sz="1000" spc="-5" b="0" i="1">
                <a:latin typeface="Bookman Old Style"/>
                <a:cs typeface="Bookman Old Style"/>
              </a:rPr>
              <a:t>α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45" b="0" i="1">
                <a:latin typeface="Bookman Old Style"/>
                <a:cs typeface="Bookman Old Style"/>
              </a:rPr>
              <a:t>β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25" b="0" i="1">
                <a:latin typeface="Bookman Old Style"/>
                <a:cs typeface="Bookman Old Style"/>
              </a:rPr>
              <a:t>γ</a:t>
            </a:r>
            <a:r>
              <a:rPr dirty="0" sz="1000" spc="25">
                <a:latin typeface="Tahoma"/>
                <a:cs typeface="Tahoma"/>
              </a:rPr>
              <a:t>)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0">
                <a:latin typeface="Tahoma"/>
                <a:cs typeface="Tahoma"/>
              </a:rPr>
              <a:t>(</a:t>
            </a:r>
            <a:r>
              <a:rPr dirty="0" sz="1000" spc="-20" b="0" i="1">
                <a:latin typeface="Bookman Old Style"/>
                <a:cs typeface="Bookman Old Style"/>
              </a:rPr>
              <a:t>kα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0" b="0" i="1">
                <a:latin typeface="Bookman Old Style"/>
                <a:cs typeface="Bookman Old Style"/>
              </a:rPr>
              <a:t>kβ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b="0" i="1">
                <a:latin typeface="Bookman Old Style"/>
                <a:cs typeface="Bookman Old Style"/>
              </a:rPr>
              <a:t>kγ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>
                <a:latin typeface="Times New Roman"/>
                <a:cs typeface="Times New Roman"/>
              </a:rPr>
              <a:t>for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>
                <a:latin typeface="Times New Roman"/>
                <a:cs typeface="Times New Roman"/>
              </a:rPr>
              <a:t>non-zero </a:t>
            </a:r>
            <a:r>
              <a:rPr dirty="0" sz="1000" spc="-20" b="0" i="1">
                <a:latin typeface="Bookman Old Style"/>
                <a:cs typeface="Bookman Old Style"/>
              </a:rPr>
              <a:t>k</a:t>
            </a:r>
            <a:r>
              <a:rPr dirty="0" sz="1000" spc="-20">
                <a:latin typeface="Times New Roman"/>
                <a:cs typeface="Times New Roman"/>
              </a:rPr>
              <a:t>.)</a:t>
            </a:r>
            <a:r>
              <a:rPr dirty="0" sz="1000" spc="4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25">
                <a:latin typeface="Verdana"/>
                <a:cs typeface="Verdana"/>
              </a:rPr>
              <a:t>P</a:t>
            </a:r>
            <a:r>
              <a:rPr dirty="0" baseline="31746" sz="1050" spc="37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55">
                <a:latin typeface="Lucida Sans Unicode"/>
                <a:cs typeface="Lucida Sans Unicode"/>
              </a:rPr>
              <a:t>{</a:t>
            </a:r>
            <a:r>
              <a:rPr dirty="0" sz="1000" spc="55">
                <a:latin typeface="Tahoma"/>
                <a:cs typeface="Tahoma"/>
              </a:rPr>
              <a:t>(</a:t>
            </a:r>
            <a:r>
              <a:rPr dirty="0" sz="1000" spc="55" b="0" i="1">
                <a:latin typeface="Bookman Old Style"/>
                <a:cs typeface="Bookman Old Style"/>
              </a:rPr>
              <a:t>α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45" b="0" i="1">
                <a:latin typeface="Bookman Old Style"/>
                <a:cs typeface="Bookman Old Style"/>
              </a:rPr>
              <a:t>β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25" b="0" i="1">
                <a:latin typeface="Bookman Old Style"/>
                <a:cs typeface="Bookman Old Style"/>
              </a:rPr>
              <a:t>γ</a:t>
            </a:r>
            <a:r>
              <a:rPr dirty="0" sz="1000" spc="25">
                <a:latin typeface="Tahoma"/>
                <a:cs typeface="Tahoma"/>
              </a:rPr>
              <a:t>) </a:t>
            </a:r>
            <a:r>
              <a:rPr dirty="0" sz="1000" spc="-80">
                <a:latin typeface="Tahoma"/>
                <a:cs typeface="Tahoma"/>
              </a:rPr>
              <a:t>:  </a:t>
            </a:r>
            <a:r>
              <a:rPr dirty="0" sz="1000" spc="-20" b="0" i="1">
                <a:latin typeface="Bookman Old Style"/>
                <a:cs typeface="Bookman Old Style"/>
              </a:rPr>
              <a:t>α, </a:t>
            </a:r>
            <a:r>
              <a:rPr dirty="0" sz="1000" spc="-15" b="0" i="1">
                <a:latin typeface="Bookman Old Style"/>
                <a:cs typeface="Bookman Old Style"/>
              </a:rPr>
              <a:t>β, </a:t>
            </a:r>
            <a:r>
              <a:rPr dirty="0" sz="1000" spc="-10" b="0" i="1">
                <a:latin typeface="Bookman Old Style"/>
                <a:cs typeface="Bookman Old Style"/>
              </a:rPr>
              <a:t>γ </a:t>
            </a:r>
            <a:r>
              <a:rPr dirty="0" sz="1000" spc="-135">
                <a:latin typeface="Lucida Sans Unicode"/>
                <a:cs typeface="Lucida Sans Unicode"/>
              </a:rPr>
              <a:t>∈ </a:t>
            </a:r>
            <a:r>
              <a:rPr dirty="0" sz="1000" spc="20">
                <a:latin typeface="Verdana"/>
                <a:cs typeface="Verdana"/>
              </a:rPr>
              <a:t>R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>
                <a:latin typeface="Times New Roman"/>
                <a:cs typeface="Times New Roman"/>
              </a:rPr>
              <a:t>not </a:t>
            </a:r>
            <a:r>
              <a:rPr dirty="0" sz="1000" spc="-5">
                <a:latin typeface="Times New Roman"/>
                <a:cs typeface="Times New Roman"/>
              </a:rPr>
              <a:t>all </a:t>
            </a:r>
            <a:r>
              <a:rPr dirty="0" sz="1000" spc="-20" b="0" i="1">
                <a:latin typeface="Bookman Old Style"/>
                <a:cs typeface="Bookman Old Style"/>
              </a:rPr>
              <a:t>α, </a:t>
            </a:r>
            <a:r>
              <a:rPr dirty="0" sz="1000" spc="-15" b="0" i="1">
                <a:latin typeface="Bookman Old Style"/>
                <a:cs typeface="Bookman Old Style"/>
              </a:rPr>
              <a:t>β, </a:t>
            </a:r>
            <a:r>
              <a:rPr dirty="0" sz="1000" spc="-10" b="0" i="1">
                <a:latin typeface="Bookman Old Style"/>
                <a:cs typeface="Bookman Old Style"/>
              </a:rPr>
              <a:t>γ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14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0</a:t>
            </a:r>
            <a:r>
              <a:rPr dirty="0" sz="1000" spc="35">
                <a:latin typeface="Lucida Sans Unicode"/>
                <a:cs typeface="Lucida Sans Unicode"/>
              </a:rPr>
              <a:t>}</a:t>
            </a:r>
            <a:r>
              <a:rPr dirty="0" sz="1000" spc="3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  <a:p>
            <a:pPr algn="just" marL="12700" marR="5080">
              <a:lnSpc>
                <a:spcPct val="119500"/>
              </a:lnSpc>
              <a:spcBef>
                <a:spcPts val="844"/>
              </a:spcBef>
            </a:pPr>
            <a:r>
              <a:rPr dirty="0" sz="1000" spc="-5">
                <a:latin typeface="Times New Roman"/>
                <a:cs typeface="Times New Roman"/>
              </a:rPr>
              <a:t>For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any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two</a:t>
            </a:r>
            <a:r>
              <a:rPr dirty="0" sz="1000" spc="-5">
                <a:latin typeface="Times New Roman"/>
                <a:cs typeface="Times New Roman"/>
              </a:rPr>
              <a:t> distinct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lines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70" b="0" i="1">
                <a:latin typeface="Bookman Old Style"/>
                <a:cs typeface="Bookman Old Style"/>
              </a:rPr>
              <a:t>L</a:t>
            </a:r>
            <a:r>
              <a:rPr dirty="0" baseline="-11904" sz="1050" spc="104">
                <a:latin typeface="Times New Roman"/>
                <a:cs typeface="Times New Roman"/>
              </a:rPr>
              <a:t>1</a:t>
            </a:r>
            <a:r>
              <a:rPr dirty="0" baseline="-11904" sz="1050" spc="157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70" b="0" i="1">
                <a:latin typeface="Bookman Old Style"/>
                <a:cs typeface="Bookman Old Style"/>
              </a:rPr>
              <a:t>L</a:t>
            </a:r>
            <a:r>
              <a:rPr dirty="0" baseline="-11904" sz="1050" spc="104">
                <a:latin typeface="Times New Roman"/>
                <a:cs typeface="Times New Roman"/>
              </a:rPr>
              <a:t>2</a:t>
            </a:r>
            <a:r>
              <a:rPr dirty="0" baseline="-11904" sz="1050" spc="172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through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O</a:t>
            </a:r>
            <a:r>
              <a:rPr dirty="0" sz="1000" spc="5">
                <a:latin typeface="Times New Roman"/>
                <a:cs typeface="Times New Roman"/>
              </a:rPr>
              <a:t>,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it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determines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plane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35" b="0" i="1">
                <a:latin typeface="Bookman Old Style"/>
                <a:cs typeface="Bookman Old Style"/>
              </a:rPr>
              <a:t>ax</a:t>
            </a:r>
            <a:r>
              <a:rPr dirty="0" sz="1000" spc="-114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40">
                <a:latin typeface="Tahoma"/>
                <a:cs typeface="Tahoma"/>
              </a:rPr>
              <a:t> </a:t>
            </a:r>
            <a:r>
              <a:rPr dirty="0" sz="1000" spc="-145" b="0" i="1">
                <a:latin typeface="Bookman Old Style"/>
                <a:cs typeface="Bookman Old Style"/>
              </a:rPr>
              <a:t>by</a:t>
            </a:r>
            <a:r>
              <a:rPr dirty="0" sz="1000" spc="-9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20" b="0" i="1">
                <a:latin typeface="Bookman Old Style"/>
                <a:cs typeface="Bookman Old Style"/>
              </a:rPr>
              <a:t>xz</a:t>
            </a:r>
            <a:r>
              <a:rPr dirty="0" sz="1000" spc="3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70">
                <a:latin typeface="Tahoma"/>
                <a:cs typeface="Tahoma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through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O</a:t>
            </a:r>
            <a:r>
              <a:rPr dirty="0" sz="1000" spc="5">
                <a:latin typeface="Times New Roman"/>
                <a:cs typeface="Times New Roman"/>
              </a:rPr>
              <a:t>.  </a:t>
            </a:r>
            <a:r>
              <a:rPr dirty="0" sz="1000" spc="-50">
                <a:latin typeface="Times New Roman"/>
                <a:cs typeface="Times New Roman"/>
              </a:rPr>
              <a:t>We </a:t>
            </a:r>
            <a:r>
              <a:rPr dirty="0" sz="1000" spc="-5">
                <a:latin typeface="Times New Roman"/>
                <a:cs typeface="Times New Roman"/>
              </a:rPr>
              <a:t>can represent this plane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Times New Roman"/>
                <a:cs typeface="Times New Roman"/>
              </a:rPr>
              <a:t>the three coefficients </a:t>
            </a:r>
            <a:r>
              <a:rPr dirty="0" sz="1000" spc="-60" b="0" i="1">
                <a:latin typeface="Bookman Old Style"/>
                <a:cs typeface="Bookman Old Style"/>
              </a:rPr>
              <a:t>a, </a:t>
            </a:r>
            <a:r>
              <a:rPr dirty="0" sz="1000" spc="-100" b="0" i="1">
                <a:latin typeface="Bookman Old Style"/>
                <a:cs typeface="Bookman Old Style"/>
              </a:rPr>
              <a:t>b, </a:t>
            </a:r>
            <a:r>
              <a:rPr dirty="0" sz="1000" spc="-30" b="0" i="1">
                <a:latin typeface="Bookman Old Style"/>
                <a:cs typeface="Bookman Old Style"/>
              </a:rPr>
              <a:t>c</a:t>
            </a:r>
            <a:r>
              <a:rPr dirty="0" sz="1000" spc="-3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As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>
                <a:latin typeface="Times New Roman"/>
                <a:cs typeface="Times New Roman"/>
              </a:rPr>
              <a:t>non-zero </a:t>
            </a:r>
            <a:r>
              <a:rPr dirty="0" sz="1000" spc="-5">
                <a:latin typeface="Times New Roman"/>
                <a:cs typeface="Times New Roman"/>
              </a:rPr>
              <a:t>multiple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35" b="0" i="1">
                <a:latin typeface="Bookman Old Style"/>
                <a:cs typeface="Bookman Old Style"/>
              </a:rPr>
              <a:t>ax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45" b="0" i="1">
                <a:latin typeface="Bookman Old Style"/>
                <a:cs typeface="Bookman Old Style"/>
              </a:rPr>
              <a:t>by </a:t>
            </a:r>
            <a:r>
              <a:rPr dirty="0" sz="1000" spc="45">
                <a:latin typeface="Tahoma"/>
                <a:cs typeface="Tahoma"/>
              </a:rPr>
              <a:t>+  </a:t>
            </a:r>
            <a:r>
              <a:rPr dirty="0" sz="1000" spc="-20" b="0" i="1">
                <a:latin typeface="Bookman Old Style"/>
                <a:cs typeface="Bookman Old Style"/>
              </a:rPr>
              <a:t>xz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5">
                <a:latin typeface="Times New Roman"/>
                <a:cs typeface="Times New Roman"/>
              </a:rPr>
              <a:t>represents the same plane, this plane can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represented </a:t>
            </a:r>
            <a:r>
              <a:rPr dirty="0" sz="1000">
                <a:latin typeface="Times New Roman"/>
                <a:cs typeface="Times New Roman"/>
              </a:rPr>
              <a:t>by the homogeneous  </a:t>
            </a:r>
            <a:r>
              <a:rPr dirty="0" sz="1000" spc="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coordinates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7469" y="6326125"/>
            <a:ext cx="505460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[</a:t>
            </a:r>
            <a:r>
              <a:rPr dirty="0" sz="1000" spc="-105" b="0" i="1">
                <a:latin typeface="Bookman Old Style"/>
                <a:cs typeface="Bookman Old Style"/>
              </a:rPr>
              <a:t>a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175" b="0" i="1">
                <a:latin typeface="Bookman Old Style"/>
                <a:cs typeface="Bookman Old Style"/>
              </a:rPr>
              <a:t>b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55" b="0" i="1">
                <a:latin typeface="Bookman Old Style"/>
                <a:cs typeface="Bookman Old Style"/>
              </a:rPr>
              <a:t>c</a:t>
            </a:r>
            <a:r>
              <a:rPr dirty="0" sz="1000" spc="-55">
                <a:latin typeface="Tahoma"/>
                <a:cs typeface="Tahoma"/>
              </a:rPr>
              <a:t>]</a:t>
            </a:r>
            <a:r>
              <a:rPr dirty="0" sz="1000" spc="-55">
                <a:latin typeface="Times New Roman"/>
                <a:cs typeface="Times New Roman"/>
              </a:rPr>
              <a:t>.  </a:t>
            </a:r>
            <a:r>
              <a:rPr dirty="0" sz="1000" spc="-5">
                <a:latin typeface="Times New Roman"/>
                <a:cs typeface="Times New Roman"/>
              </a:rPr>
              <a:t>Furthermore, the vector </a:t>
            </a:r>
            <a:r>
              <a:rPr dirty="0" sz="1000" spc="-25">
                <a:latin typeface="Lucida Sans Unicode"/>
                <a:cs typeface="Lucida Sans Unicode"/>
              </a:rPr>
              <a:t>(</a:t>
            </a:r>
            <a:r>
              <a:rPr dirty="0" sz="1000" spc="-25" b="0" i="1">
                <a:latin typeface="Bookman Old Style"/>
                <a:cs typeface="Bookman Old Style"/>
              </a:rPr>
              <a:t>a, </a:t>
            </a:r>
            <a:r>
              <a:rPr dirty="0" sz="1000" spc="-100" b="0" i="1">
                <a:latin typeface="Bookman Old Style"/>
                <a:cs typeface="Bookman Old Style"/>
              </a:rPr>
              <a:t>b, </a:t>
            </a:r>
            <a:r>
              <a:rPr dirty="0" sz="1000" spc="5" b="0" i="1">
                <a:latin typeface="Bookman Old Style"/>
                <a:cs typeface="Bookman Old Style"/>
              </a:rPr>
              <a:t>c</a:t>
            </a:r>
            <a:r>
              <a:rPr dirty="0" sz="1000" spc="5">
                <a:latin typeface="Lucida Sans Unicode"/>
                <a:cs typeface="Lucida Sans Unicode"/>
              </a:rPr>
              <a:t>) </a:t>
            </a:r>
            <a:r>
              <a:rPr dirty="0" sz="1000" spc="-5">
                <a:latin typeface="Times New Roman"/>
                <a:cs typeface="Times New Roman"/>
              </a:rPr>
              <a:t>is a </a:t>
            </a:r>
            <a:r>
              <a:rPr dirty="0" sz="1000">
                <a:latin typeface="Times New Roman"/>
                <a:cs typeface="Times New Roman"/>
              </a:rPr>
              <a:t>normal </a:t>
            </a:r>
            <a:r>
              <a:rPr dirty="0" sz="1000" spc="-5">
                <a:latin typeface="Times New Roman"/>
                <a:cs typeface="Times New Roman"/>
              </a:rPr>
              <a:t>vector to this plane. </a:t>
            </a:r>
            <a:r>
              <a:rPr dirty="0" sz="1000">
                <a:latin typeface="Times New Roman"/>
                <a:cs typeface="Times New Roman"/>
              </a:rPr>
              <a:t>Thus </a:t>
            </a:r>
            <a:r>
              <a:rPr dirty="0" sz="1000" spc="-5">
                <a:latin typeface="Times New Roman"/>
                <a:cs typeface="Times New Roman"/>
              </a:rPr>
              <a:t>if </a:t>
            </a:r>
            <a:r>
              <a:rPr dirty="0" sz="1000" spc="70" b="0" i="1">
                <a:latin typeface="Bookman Old Style"/>
                <a:cs typeface="Bookman Old Style"/>
              </a:rPr>
              <a:t>L</a:t>
            </a:r>
            <a:r>
              <a:rPr dirty="0" baseline="-11904" sz="1050" spc="104">
                <a:latin typeface="Times New Roman"/>
                <a:cs typeface="Times New Roman"/>
              </a:rPr>
              <a:t>1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10">
                <a:latin typeface="Tahoma"/>
                <a:cs typeface="Tahoma"/>
              </a:rPr>
              <a:t>(</a:t>
            </a:r>
            <a:r>
              <a:rPr dirty="0" sz="1000" spc="10" b="0" i="1">
                <a:latin typeface="Bookman Old Style"/>
                <a:cs typeface="Bookman Old Style"/>
              </a:rPr>
              <a:t>α</a:t>
            </a:r>
            <a:r>
              <a:rPr dirty="0" baseline="-11904" sz="1050" spc="15">
                <a:latin typeface="Times New Roman"/>
                <a:cs typeface="Times New Roman"/>
              </a:rPr>
              <a:t>1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b="0" i="1">
                <a:latin typeface="Bookman Old Style"/>
                <a:cs typeface="Bookman Old Style"/>
              </a:rPr>
              <a:t>β</a:t>
            </a:r>
            <a:r>
              <a:rPr dirty="0" baseline="-11904" sz="1050">
                <a:latin typeface="Times New Roman"/>
                <a:cs typeface="Times New Roman"/>
              </a:rPr>
              <a:t>1</a:t>
            </a:r>
            <a:r>
              <a:rPr dirty="0" baseline="-11904" sz="1050" spc="179">
                <a:latin typeface="Times New Roman"/>
                <a:cs typeface="Times New Roman"/>
              </a:rPr>
              <a:t> </a:t>
            </a:r>
            <a:r>
              <a:rPr dirty="0" sz="1000" spc="-8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7463" y="6507482"/>
            <a:ext cx="505523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b="0" i="1">
                <a:latin typeface="Bookman Old Style"/>
                <a:cs typeface="Bookman Old Style"/>
              </a:rPr>
              <a:t>γ</a:t>
            </a:r>
            <a:r>
              <a:rPr dirty="0" baseline="-11904" sz="1050" spc="37">
                <a:latin typeface="Times New Roman"/>
                <a:cs typeface="Times New Roman"/>
              </a:rPr>
              <a:t>1</a:t>
            </a:r>
            <a:r>
              <a:rPr dirty="0" sz="1000" spc="25">
                <a:latin typeface="Tahoma"/>
                <a:cs typeface="Tahoma"/>
              </a:rPr>
              <a:t>)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0" b="0" i="1">
                <a:latin typeface="Bookman Old Style"/>
                <a:cs typeface="Bookman Old Style"/>
              </a:rPr>
              <a:t>L</a:t>
            </a:r>
            <a:r>
              <a:rPr dirty="0" baseline="-11904" sz="1050" spc="104">
                <a:latin typeface="Times New Roman"/>
                <a:cs typeface="Times New Roman"/>
              </a:rPr>
              <a:t>2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10">
                <a:latin typeface="Tahoma"/>
                <a:cs typeface="Tahoma"/>
              </a:rPr>
              <a:t>(</a:t>
            </a:r>
            <a:r>
              <a:rPr dirty="0" sz="1000" spc="10" b="0" i="1">
                <a:latin typeface="Bookman Old Style"/>
                <a:cs typeface="Bookman Old Style"/>
              </a:rPr>
              <a:t>α</a:t>
            </a:r>
            <a:r>
              <a:rPr dirty="0" baseline="-11904" sz="1050" spc="15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 </a:t>
            </a:r>
            <a:r>
              <a:rPr dirty="0" sz="1000" b="0" i="1">
                <a:latin typeface="Bookman Old Style"/>
                <a:cs typeface="Bookman Old Style"/>
              </a:rPr>
              <a:t>β</a:t>
            </a:r>
            <a:r>
              <a:rPr dirty="0" baseline="-11904" sz="1050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 </a:t>
            </a:r>
            <a:r>
              <a:rPr dirty="0" sz="1000" spc="20" b="0" i="1">
                <a:latin typeface="Bookman Old Style"/>
                <a:cs typeface="Bookman Old Style"/>
              </a:rPr>
              <a:t>γ</a:t>
            </a:r>
            <a:r>
              <a:rPr dirty="0" baseline="-11904" sz="1050" spc="30">
                <a:latin typeface="Times New Roman"/>
                <a:cs typeface="Times New Roman"/>
              </a:rPr>
              <a:t>2</a:t>
            </a:r>
            <a:r>
              <a:rPr dirty="0" sz="1000" spc="20">
                <a:latin typeface="Tahoma"/>
                <a:cs typeface="Tahoma"/>
              </a:rPr>
              <a:t>)</a:t>
            </a:r>
            <a:r>
              <a:rPr dirty="0" sz="1000" spc="2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the plane </a:t>
            </a:r>
            <a:r>
              <a:rPr dirty="0" sz="1000" spc="-45" b="0" i="1">
                <a:latin typeface="Bookman Old Style"/>
                <a:cs typeface="Bookman Old Style"/>
              </a:rPr>
              <a:t>ℓ </a:t>
            </a:r>
            <a:r>
              <a:rPr dirty="0" sz="1000" spc="-5">
                <a:latin typeface="Times New Roman"/>
                <a:cs typeface="Times New Roman"/>
              </a:rPr>
              <a:t>determined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70" b="0" i="1">
                <a:latin typeface="Bookman Old Style"/>
                <a:cs typeface="Bookman Old Style"/>
              </a:rPr>
              <a:t>L</a:t>
            </a:r>
            <a:r>
              <a:rPr dirty="0" baseline="-11904" sz="1050" spc="104">
                <a:latin typeface="Times New Roman"/>
                <a:cs typeface="Times New Roman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0" b="0" i="1">
                <a:latin typeface="Bookman Old Style"/>
                <a:cs typeface="Bookman Old Style"/>
              </a:rPr>
              <a:t>L</a:t>
            </a:r>
            <a:r>
              <a:rPr dirty="0" baseline="-11904" sz="1050" spc="104">
                <a:latin typeface="Times New Roman"/>
                <a:cs typeface="Times New Roman"/>
              </a:rPr>
              <a:t>2 </a:t>
            </a:r>
            <a:r>
              <a:rPr dirty="0" sz="1000">
                <a:latin typeface="Times New Roman"/>
                <a:cs typeface="Times New Roman"/>
              </a:rPr>
              <a:t>has </a:t>
            </a:r>
            <a:r>
              <a:rPr dirty="0" sz="1000" spc="-5">
                <a:latin typeface="Times New Roman"/>
                <a:cs typeface="Times New Roman"/>
              </a:rPr>
              <a:t>a </a:t>
            </a:r>
            <a:r>
              <a:rPr dirty="0" sz="1000">
                <a:latin typeface="Times New Roman"/>
                <a:cs typeface="Times New Roman"/>
              </a:rPr>
              <a:t>normal </a:t>
            </a:r>
            <a:r>
              <a:rPr dirty="0" sz="1000" spc="-5">
                <a:latin typeface="Times New Roman"/>
                <a:cs typeface="Times New Roman"/>
              </a:rPr>
              <a:t>vector </a:t>
            </a:r>
            <a:r>
              <a:rPr dirty="0" sz="1000" spc="-10">
                <a:latin typeface="Times New Roman"/>
                <a:cs typeface="Times New Roman"/>
              </a:rPr>
              <a:t>given  </a:t>
            </a:r>
            <a:r>
              <a:rPr dirty="0" sz="1000" spc="204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7461" y="6690362"/>
            <a:ext cx="505587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 spc="-15" i="1">
                <a:latin typeface="Times New Roman"/>
                <a:cs typeface="Times New Roman"/>
              </a:rPr>
              <a:t>cross </a:t>
            </a:r>
            <a:r>
              <a:rPr dirty="0" sz="1000" spc="-10" i="1">
                <a:latin typeface="Times New Roman"/>
                <a:cs typeface="Times New Roman"/>
              </a:rPr>
              <a:t>product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30">
                <a:latin typeface="Lucida Sans Unicode"/>
                <a:cs typeface="Lucida Sans Unicode"/>
              </a:rPr>
              <a:t>(</a:t>
            </a:r>
            <a:r>
              <a:rPr dirty="0" sz="1000" spc="30" b="0" i="1">
                <a:latin typeface="Bookman Old Style"/>
                <a:cs typeface="Bookman Old Style"/>
              </a:rPr>
              <a:t>α</a:t>
            </a:r>
            <a:r>
              <a:rPr dirty="0" baseline="-11904" sz="1050" spc="44">
                <a:latin typeface="Times New Roman"/>
                <a:cs typeface="Times New Roman"/>
              </a:rPr>
              <a:t>1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b="0" i="1">
                <a:latin typeface="Bookman Old Style"/>
                <a:cs typeface="Bookman Old Style"/>
              </a:rPr>
              <a:t>β</a:t>
            </a:r>
            <a:r>
              <a:rPr dirty="0" baseline="-11904" sz="1050">
                <a:latin typeface="Times New Roman"/>
                <a:cs typeface="Times New Roman"/>
              </a:rPr>
              <a:t>1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45" b="0" i="1">
                <a:latin typeface="Bookman Old Style"/>
                <a:cs typeface="Bookman Old Style"/>
              </a:rPr>
              <a:t>γ</a:t>
            </a:r>
            <a:r>
              <a:rPr dirty="0" baseline="-11904" sz="1050" spc="67">
                <a:latin typeface="Times New Roman"/>
                <a:cs typeface="Times New Roman"/>
              </a:rPr>
              <a:t>1</a:t>
            </a:r>
            <a:r>
              <a:rPr dirty="0" sz="1000" spc="45">
                <a:latin typeface="Lucida Sans Unicode"/>
                <a:cs typeface="Lucida Sans Unicode"/>
              </a:rPr>
              <a:t>)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30">
                <a:latin typeface="Lucida Sans Unicode"/>
                <a:cs typeface="Lucida Sans Unicode"/>
              </a:rPr>
              <a:t>(</a:t>
            </a:r>
            <a:r>
              <a:rPr dirty="0" sz="1000" spc="30" b="0" i="1">
                <a:latin typeface="Bookman Old Style"/>
                <a:cs typeface="Bookman Old Style"/>
              </a:rPr>
              <a:t>α</a:t>
            </a:r>
            <a:r>
              <a:rPr dirty="0" baseline="-11904" sz="1050" spc="44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b="0" i="1">
                <a:latin typeface="Bookman Old Style"/>
                <a:cs typeface="Bookman Old Style"/>
              </a:rPr>
              <a:t>β</a:t>
            </a:r>
            <a:r>
              <a:rPr dirty="0" baseline="-11904" sz="1050">
                <a:latin typeface="Times New Roman"/>
                <a:cs typeface="Times New Roman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35" b="0" i="1">
                <a:latin typeface="Bookman Old Style"/>
                <a:cs typeface="Bookman Old Style"/>
              </a:rPr>
              <a:t>γ</a:t>
            </a:r>
            <a:r>
              <a:rPr dirty="0" baseline="-11904" sz="1050" spc="52">
                <a:latin typeface="Times New Roman"/>
                <a:cs typeface="Times New Roman"/>
              </a:rPr>
              <a:t>2</a:t>
            </a:r>
            <a:r>
              <a:rPr dirty="0" sz="1000" spc="35">
                <a:latin typeface="Lucida Sans Unicode"/>
                <a:cs typeface="Lucida Sans Unicode"/>
              </a:rPr>
              <a:t>)</a:t>
            </a:r>
            <a:r>
              <a:rPr dirty="0" sz="1000" spc="3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That is the </a:t>
            </a:r>
            <a:r>
              <a:rPr dirty="0" sz="1000">
                <a:latin typeface="Times New Roman"/>
                <a:cs typeface="Times New Roman"/>
              </a:rPr>
              <a:t>homogeneous </a:t>
            </a:r>
            <a:r>
              <a:rPr dirty="0" sz="1000" spc="-5">
                <a:latin typeface="Times New Roman"/>
                <a:cs typeface="Times New Roman"/>
              </a:rPr>
              <a:t>coordinates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204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67460" y="6871720"/>
            <a:ext cx="50038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plane </a:t>
            </a:r>
            <a:r>
              <a:rPr dirty="0" sz="1000" spc="-45" b="0" i="1">
                <a:latin typeface="Bookman Old Style"/>
                <a:cs typeface="Bookman Old Style"/>
              </a:rPr>
              <a:t>ℓ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70706" y="7441692"/>
            <a:ext cx="32575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255" algn="l"/>
              </a:tabLst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99080" y="7385305"/>
            <a:ext cx="116840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8605" algn="l"/>
                <a:tab pos="826135" algn="l"/>
                <a:tab pos="1089660" algn="l"/>
              </a:tabLst>
            </a:pPr>
            <a:r>
              <a:rPr dirty="0" sz="1000" spc="-45" b="0" i="1">
                <a:latin typeface="Bookman Old Style"/>
                <a:cs typeface="Bookman Old Style"/>
              </a:rPr>
              <a:t>β</a:t>
            </a:r>
            <a:r>
              <a:rPr dirty="0" sz="1000" spc="-45" b="0" i="1">
                <a:latin typeface="Bookman Old Style"/>
                <a:cs typeface="Bookman Old Style"/>
              </a:rPr>
              <a:t>	</a:t>
            </a:r>
            <a:r>
              <a:rPr dirty="0" sz="1000" spc="-10" b="0" i="1">
                <a:latin typeface="Bookman Old Style"/>
                <a:cs typeface="Bookman Old Style"/>
              </a:rPr>
              <a:t>γ</a:t>
            </a:r>
            <a:r>
              <a:rPr dirty="0" sz="1000" spc="-10" b="0" i="1">
                <a:latin typeface="Bookman Old Style"/>
                <a:cs typeface="Bookman Old Style"/>
              </a:rPr>
              <a:t>	</a:t>
            </a:r>
            <a:r>
              <a:rPr dirty="0" sz="1000" spc="-5" b="0" i="1">
                <a:latin typeface="Bookman Old Style"/>
                <a:cs typeface="Bookman Old Style"/>
              </a:rPr>
              <a:t>α</a:t>
            </a:r>
            <a:r>
              <a:rPr dirty="0" sz="1000" spc="-5" b="0" i="1">
                <a:latin typeface="Bookman Old Style"/>
                <a:cs typeface="Bookman Old Style"/>
              </a:rPr>
              <a:t>	</a:t>
            </a:r>
            <a:r>
              <a:rPr dirty="0" sz="1000" spc="-10" b="0" i="1">
                <a:latin typeface="Bookman Old Style"/>
                <a:cs typeface="Bookman Old Style"/>
              </a:rPr>
              <a:t>γ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93666" y="7441693"/>
            <a:ext cx="32448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0985" algn="l"/>
              </a:tabLst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15460" y="7385308"/>
            <a:ext cx="36068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6225" algn="l"/>
              </a:tabLst>
            </a:pPr>
            <a:r>
              <a:rPr dirty="0" sz="1000" spc="-5" b="0" i="1">
                <a:latin typeface="Bookman Old Style"/>
                <a:cs typeface="Bookman Old Style"/>
              </a:rPr>
              <a:t>α</a:t>
            </a:r>
            <a:r>
              <a:rPr dirty="0" sz="1000" spc="-5" b="0" i="1">
                <a:latin typeface="Bookman Old Style"/>
                <a:cs typeface="Bookman Old Style"/>
              </a:rPr>
              <a:t>	</a:t>
            </a:r>
            <a:r>
              <a:rPr dirty="0" sz="1000" spc="-45" b="0" i="1">
                <a:latin typeface="Bookman Old Style"/>
                <a:cs typeface="Bookman Old Style"/>
              </a:rPr>
              <a:t>β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96234" y="7441694"/>
            <a:ext cx="33083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6700" algn="l"/>
              </a:tabLst>
            </a:pPr>
            <a:r>
              <a:rPr dirty="0" sz="700" spc="45">
                <a:latin typeface="Times New Roman"/>
                <a:cs typeface="Times New Roman"/>
              </a:rPr>
              <a:t>2</a:t>
            </a:r>
            <a:r>
              <a:rPr dirty="0" sz="700" spc="45">
                <a:latin typeface="Times New Roman"/>
                <a:cs typeface="Times New Roman"/>
              </a:rPr>
              <a:t>	</a:t>
            </a:r>
            <a:r>
              <a:rPr dirty="0" sz="700" spc="4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93922" y="7371588"/>
            <a:ext cx="2145030" cy="514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8165" algn="l"/>
                <a:tab pos="826135" algn="l"/>
                <a:tab pos="1381125" algn="l"/>
                <a:tab pos="2089785" algn="l"/>
              </a:tabLst>
            </a:pP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50">
                <a:latin typeface="Arial"/>
                <a:cs typeface="Arial"/>
              </a:rPr>
              <a:t>  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>
                <a:latin typeface="Arial"/>
                <a:cs typeface="Arial"/>
              </a:rPr>
              <a:t>	</a:t>
            </a:r>
            <a:r>
              <a:rPr dirty="0" sz="1000" spc="5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20773" y="7220711"/>
            <a:ext cx="2348230" cy="513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46405" algn="l"/>
                <a:tab pos="1268095" algn="l"/>
                <a:tab pos="1970405" algn="l"/>
              </a:tabLst>
            </a:pPr>
            <a:r>
              <a:rPr dirty="0" baseline="63888" sz="1500" spc="7">
                <a:latin typeface="Arial"/>
                <a:cs typeface="Arial"/>
              </a:rPr>
              <a:t>Σ</a:t>
            </a:r>
            <a:r>
              <a:rPr dirty="0" sz="1000" spc="5">
                <a:latin typeface="Arial"/>
                <a:cs typeface="Arial"/>
              </a:rPr>
              <a:t>.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baseline="8333" sz="1500" b="0" i="1">
                <a:latin typeface="Bookman Old Style"/>
                <a:cs typeface="Bookman Old Style"/>
              </a:rPr>
              <a:t>β</a:t>
            </a:r>
            <a:r>
              <a:rPr dirty="0" sz="700">
                <a:latin typeface="Times New Roman"/>
                <a:cs typeface="Times New Roman"/>
              </a:rPr>
              <a:t>1	</a:t>
            </a:r>
            <a:r>
              <a:rPr dirty="0" baseline="8333" sz="1500" spc="30" b="0" i="1">
                <a:latin typeface="Bookman Old Style"/>
                <a:cs typeface="Bookman Old Style"/>
              </a:rPr>
              <a:t>γ</a:t>
            </a:r>
            <a:r>
              <a:rPr dirty="0" sz="700" spc="20">
                <a:latin typeface="Times New Roman"/>
                <a:cs typeface="Times New Roman"/>
              </a:rPr>
              <a:t>1   </a:t>
            </a:r>
            <a:r>
              <a:rPr dirty="0" sz="1000" spc="50">
                <a:latin typeface="Arial"/>
                <a:cs typeface="Arial"/>
              </a:rPr>
              <a:t>. </a:t>
            </a:r>
            <a:r>
              <a:rPr dirty="0" baseline="-30555" sz="1500" spc="-120">
                <a:latin typeface="Tahoma"/>
                <a:cs typeface="Tahoma"/>
              </a:rPr>
              <a:t>: </a:t>
            </a:r>
            <a:r>
              <a:rPr dirty="0" baseline="-30555" sz="1500" spc="-37">
                <a:latin typeface="Lucida Sans Unicode"/>
                <a:cs typeface="Lucida Sans Unicode"/>
              </a:rPr>
              <a:t>−</a:t>
            </a:r>
            <a:r>
              <a:rPr dirty="0" baseline="-30555" sz="1500" spc="-292">
                <a:latin typeface="Lucida Sans Unicode"/>
                <a:cs typeface="Lucida Sans Unicode"/>
              </a:rPr>
              <a:t> </a:t>
            </a: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220">
                <a:latin typeface="Arial"/>
                <a:cs typeface="Arial"/>
              </a:rPr>
              <a:t> </a:t>
            </a:r>
            <a:r>
              <a:rPr dirty="0" baseline="8333" sz="1500" spc="22" b="0" i="1">
                <a:latin typeface="Bookman Old Style"/>
                <a:cs typeface="Bookman Old Style"/>
              </a:rPr>
              <a:t>α</a:t>
            </a:r>
            <a:r>
              <a:rPr dirty="0" sz="700" spc="15">
                <a:latin typeface="Times New Roman"/>
                <a:cs typeface="Times New Roman"/>
              </a:rPr>
              <a:t>1	</a:t>
            </a:r>
            <a:r>
              <a:rPr dirty="0" baseline="8333" sz="1500" spc="30" b="0" i="1">
                <a:latin typeface="Bookman Old Style"/>
                <a:cs typeface="Bookman Old Style"/>
              </a:rPr>
              <a:t>γ</a:t>
            </a:r>
            <a:r>
              <a:rPr dirty="0" sz="700" spc="20">
                <a:latin typeface="Times New Roman"/>
                <a:cs typeface="Times New Roman"/>
              </a:rPr>
              <a:t>1   </a:t>
            </a:r>
            <a:r>
              <a:rPr dirty="0" sz="1000" spc="50">
                <a:latin typeface="Arial"/>
                <a:cs typeface="Arial"/>
              </a:rPr>
              <a:t>. </a:t>
            </a:r>
            <a:r>
              <a:rPr dirty="0" baseline="-30555" sz="1500" spc="-120">
                <a:latin typeface="Tahoma"/>
                <a:cs typeface="Tahoma"/>
              </a:rPr>
              <a:t>:</a:t>
            </a:r>
            <a:r>
              <a:rPr dirty="0" baseline="-30555" sz="1500" spc="-179">
                <a:latin typeface="Tahoma"/>
                <a:cs typeface="Tahoma"/>
              </a:rPr>
              <a:t> </a:t>
            </a:r>
            <a:r>
              <a:rPr dirty="0" sz="1000" spc="50">
                <a:latin typeface="Arial"/>
                <a:cs typeface="Arial"/>
              </a:rPr>
              <a:t>.</a:t>
            </a:r>
            <a:r>
              <a:rPr dirty="0" sz="1000" spc="220">
                <a:latin typeface="Arial"/>
                <a:cs typeface="Arial"/>
              </a:rPr>
              <a:t> </a:t>
            </a:r>
            <a:r>
              <a:rPr dirty="0" baseline="8333" sz="1500" spc="22" b="0" i="1">
                <a:latin typeface="Bookman Old Style"/>
                <a:cs typeface="Bookman Old Style"/>
              </a:rPr>
              <a:t>α</a:t>
            </a:r>
            <a:r>
              <a:rPr dirty="0" sz="700" spc="15">
                <a:latin typeface="Times New Roman"/>
                <a:cs typeface="Times New Roman"/>
              </a:rPr>
              <a:t>1	</a:t>
            </a:r>
            <a:r>
              <a:rPr dirty="0" baseline="8333" sz="1500" b="0" i="1">
                <a:latin typeface="Bookman Old Style"/>
                <a:cs typeface="Bookman Old Style"/>
              </a:rPr>
              <a:t>β</a:t>
            </a:r>
            <a:r>
              <a:rPr dirty="0" sz="700">
                <a:latin typeface="Times New Roman"/>
                <a:cs typeface="Times New Roman"/>
              </a:rPr>
              <a:t>1   </a:t>
            </a:r>
            <a:r>
              <a:rPr dirty="0" sz="1000" spc="5">
                <a:latin typeface="Arial"/>
                <a:cs typeface="Arial"/>
              </a:rPr>
              <a:t>.</a:t>
            </a:r>
            <a:r>
              <a:rPr dirty="0" baseline="63888" sz="1500" spc="7">
                <a:latin typeface="Arial"/>
                <a:cs typeface="Arial"/>
              </a:rPr>
              <a:t>Σ</a:t>
            </a:r>
            <a:r>
              <a:rPr dirty="0" baseline="63888" sz="1500" spc="-277">
                <a:latin typeface="Arial"/>
                <a:cs typeface="Arial"/>
              </a:rPr>
              <a:t> </a:t>
            </a:r>
            <a:r>
              <a:rPr dirty="0" baseline="-30555" sz="1500" spc="-37" b="0" i="1">
                <a:latin typeface="Bookman Old Style"/>
                <a:cs typeface="Bookman Old Style"/>
              </a:rPr>
              <a:t>.</a:t>
            </a:r>
            <a:endParaRPr baseline="-30555" sz="1500">
              <a:latin typeface="Bookman Old Style"/>
              <a:cs typeface="Bookman Old Styl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67461" y="7636769"/>
            <a:ext cx="363347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If we </a:t>
            </a:r>
            <a:r>
              <a:rPr dirty="0" sz="1000">
                <a:latin typeface="Times New Roman"/>
                <a:cs typeface="Times New Roman"/>
              </a:rPr>
              <a:t>denote </a:t>
            </a:r>
            <a:r>
              <a:rPr dirty="0" sz="1000" spc="-5">
                <a:latin typeface="Times New Roman"/>
                <a:cs typeface="Times New Roman"/>
              </a:rPr>
              <a:t>the collection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all planes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-5">
                <a:latin typeface="Times New Roman"/>
                <a:cs typeface="Times New Roman"/>
              </a:rPr>
              <a:t>the origin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Verdana"/>
                <a:cs typeface="Verdana"/>
              </a:rPr>
              <a:t>P</a:t>
            </a:r>
            <a:r>
              <a:rPr dirty="0" baseline="27777" sz="1050" spc="-7">
                <a:latin typeface="Times New Roman"/>
                <a:cs typeface="Times New Roman"/>
              </a:rPr>
              <a:t>2</a:t>
            </a:r>
            <a:r>
              <a:rPr dirty="0" baseline="43650" sz="1050" spc="-7">
                <a:latin typeface="Lucida Sans Unicode"/>
                <a:cs typeface="Lucida Sans Unicode"/>
              </a:rPr>
              <a:t>∗</a:t>
            </a:r>
            <a:r>
              <a:rPr dirty="0" sz="1000" spc="-5">
                <a:latin typeface="Times New Roman"/>
                <a:cs typeface="Times New Roman"/>
              </a:rPr>
              <a:t>,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67453" y="7926329"/>
            <a:ext cx="5062220" cy="1015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20">
                <a:latin typeface="Verdana"/>
                <a:cs typeface="Verdana"/>
              </a:rPr>
              <a:t>P</a:t>
            </a:r>
            <a:r>
              <a:rPr dirty="0" baseline="31746" sz="1050" spc="-30">
                <a:latin typeface="Times New Roman"/>
                <a:cs typeface="Times New Roman"/>
              </a:rPr>
              <a:t>2</a:t>
            </a:r>
            <a:r>
              <a:rPr dirty="0" baseline="47619" sz="1050" spc="-30">
                <a:latin typeface="Lucida Sans Unicode"/>
                <a:cs typeface="Lucida Sans Unicode"/>
              </a:rPr>
              <a:t>∗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10">
                <a:latin typeface="Lucida Sans Unicode"/>
                <a:cs typeface="Lucida Sans Unicode"/>
              </a:rPr>
              <a:t>{</a:t>
            </a:r>
            <a:r>
              <a:rPr dirty="0" sz="1000" spc="-10">
                <a:latin typeface="Tahoma"/>
                <a:cs typeface="Tahoma"/>
              </a:rPr>
              <a:t>[</a:t>
            </a:r>
            <a:r>
              <a:rPr dirty="0" sz="1000" spc="-10" b="0" i="1">
                <a:latin typeface="Bookman Old Style"/>
                <a:cs typeface="Bookman Old Style"/>
              </a:rPr>
              <a:t>a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175" b="0" i="1">
                <a:latin typeface="Bookman Old Style"/>
                <a:cs typeface="Bookman Old Style"/>
              </a:rPr>
              <a:t>b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80" b="0" i="1">
                <a:latin typeface="Bookman Old Style"/>
                <a:cs typeface="Bookman Old Style"/>
              </a:rPr>
              <a:t>c</a:t>
            </a:r>
            <a:r>
              <a:rPr dirty="0" sz="1000" spc="-80">
                <a:latin typeface="Tahoma"/>
                <a:cs typeface="Tahoma"/>
              </a:rPr>
              <a:t>]  :  </a:t>
            </a:r>
            <a:r>
              <a:rPr dirty="0" sz="1000" spc="-60" b="0" i="1">
                <a:latin typeface="Bookman Old Style"/>
                <a:cs typeface="Bookman Old Style"/>
              </a:rPr>
              <a:t>a, </a:t>
            </a:r>
            <a:r>
              <a:rPr dirty="0" sz="1000" spc="-100" b="0" i="1">
                <a:latin typeface="Bookman Old Style"/>
                <a:cs typeface="Bookman Old Style"/>
              </a:rPr>
              <a:t>b, </a:t>
            </a:r>
            <a:r>
              <a:rPr dirty="0" sz="1000" spc="-50" b="0" i="1">
                <a:latin typeface="Bookman Old Style"/>
                <a:cs typeface="Bookman Old Style"/>
              </a:rPr>
              <a:t>c </a:t>
            </a:r>
            <a:r>
              <a:rPr dirty="0" sz="1000" spc="-135">
                <a:latin typeface="Lucida Sans Unicode"/>
                <a:cs typeface="Lucida Sans Unicode"/>
              </a:rPr>
              <a:t>∈ </a:t>
            </a:r>
            <a:r>
              <a:rPr dirty="0" sz="1000" spc="20">
                <a:latin typeface="Verdana"/>
                <a:cs typeface="Verdana"/>
              </a:rPr>
              <a:t>R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>
                <a:latin typeface="Times New Roman"/>
                <a:cs typeface="Times New Roman"/>
              </a:rPr>
              <a:t>not </a:t>
            </a:r>
            <a:r>
              <a:rPr dirty="0" sz="1000" spc="-5">
                <a:latin typeface="Times New Roman"/>
                <a:cs typeface="Times New Roman"/>
              </a:rPr>
              <a:t>all </a:t>
            </a:r>
            <a:r>
              <a:rPr dirty="0" sz="1000" spc="-60" b="0" i="1">
                <a:latin typeface="Bookman Old Style"/>
                <a:cs typeface="Bookman Old Style"/>
              </a:rPr>
              <a:t>a, </a:t>
            </a:r>
            <a:r>
              <a:rPr dirty="0" sz="1000" spc="-100" b="0" i="1">
                <a:latin typeface="Bookman Old Style"/>
                <a:cs typeface="Bookman Old Style"/>
              </a:rPr>
              <a:t>b, </a:t>
            </a:r>
            <a:r>
              <a:rPr dirty="0" sz="1000" spc="-50" b="0" i="1">
                <a:latin typeface="Bookman Old Style"/>
                <a:cs typeface="Bookman Old Style"/>
              </a:rPr>
              <a:t>c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50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0</a:t>
            </a:r>
            <a:r>
              <a:rPr dirty="0" sz="1000" spc="35">
                <a:latin typeface="Lucida Sans Unicode"/>
                <a:cs typeface="Lucida Sans Unicode"/>
              </a:rPr>
              <a:t>}</a:t>
            </a:r>
            <a:r>
              <a:rPr dirty="0" sz="1000" spc="3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  <a:p>
            <a:pPr marL="12700" marR="11430">
              <a:lnSpc>
                <a:spcPct val="120000"/>
              </a:lnSpc>
              <a:spcBef>
                <a:spcPts val="840"/>
              </a:spcBef>
            </a:pPr>
            <a:r>
              <a:rPr dirty="0" sz="1000" spc="-5">
                <a:latin typeface="Times New Roman"/>
                <a:cs typeface="Times New Roman"/>
              </a:rPr>
              <a:t>There is a </a:t>
            </a:r>
            <a:r>
              <a:rPr dirty="0" sz="1000">
                <a:latin typeface="Times New Roman"/>
                <a:cs typeface="Times New Roman"/>
              </a:rPr>
              <a:t>one-to-one correspondence </a:t>
            </a:r>
            <a:r>
              <a:rPr dirty="0" sz="1000" spc="-5">
                <a:latin typeface="Times New Roman"/>
                <a:cs typeface="Times New Roman"/>
              </a:rPr>
              <a:t>between </a:t>
            </a:r>
            <a:r>
              <a:rPr dirty="0" sz="1000" spc="25">
                <a:latin typeface="Verdana"/>
                <a:cs typeface="Verdana"/>
              </a:rPr>
              <a:t>P</a:t>
            </a:r>
            <a:r>
              <a:rPr dirty="0" baseline="27777" sz="1050" spc="37">
                <a:latin typeface="Times New Roman"/>
                <a:cs typeface="Times New Roman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-20">
                <a:latin typeface="Verdana"/>
                <a:cs typeface="Verdana"/>
              </a:rPr>
              <a:t>P</a:t>
            </a:r>
            <a:r>
              <a:rPr dirty="0" baseline="27777" sz="1050" spc="-30">
                <a:latin typeface="Times New Roman"/>
                <a:cs typeface="Times New Roman"/>
              </a:rPr>
              <a:t>2</a:t>
            </a:r>
            <a:r>
              <a:rPr dirty="0" baseline="43650" sz="1050" spc="-30">
                <a:latin typeface="Lucida Sans Unicode"/>
                <a:cs typeface="Lucida Sans Unicode"/>
              </a:rPr>
              <a:t>∗ </a:t>
            </a:r>
            <a:r>
              <a:rPr dirty="0" sz="1000" spc="-10">
                <a:latin typeface="Times New Roman"/>
                <a:cs typeface="Times New Roman"/>
              </a:rPr>
              <a:t>given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Times New Roman"/>
                <a:cs typeface="Times New Roman"/>
              </a:rPr>
              <a:t>associating a line </a:t>
            </a:r>
            <a:r>
              <a:rPr dirty="0" sz="1000" spc="95" b="0" i="1">
                <a:latin typeface="Bookman Old Style"/>
                <a:cs typeface="Bookman Old Style"/>
              </a:rPr>
              <a:t>L </a:t>
            </a:r>
            <a:r>
              <a:rPr dirty="0" sz="1000" spc="-5">
                <a:latin typeface="Times New Roman"/>
                <a:cs typeface="Times New Roman"/>
              </a:rPr>
              <a:t>the plane  perpendicular to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L</a:t>
            </a:r>
            <a:r>
              <a:rPr dirty="0" sz="1000" spc="5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ts val="1440"/>
              </a:lnSpc>
              <a:spcBef>
                <a:spcPts val="75"/>
              </a:spcBef>
            </a:pPr>
            <a:r>
              <a:rPr dirty="0" sz="1000" spc="-5">
                <a:latin typeface="Times New Roman"/>
                <a:cs typeface="Times New Roman"/>
              </a:rPr>
              <a:t>Consider the plane </a:t>
            </a:r>
            <a:r>
              <a:rPr dirty="0" sz="1000" spc="-25" b="0" i="1">
                <a:latin typeface="Bookman Old Style"/>
                <a:cs typeface="Bookman Old Style"/>
              </a:rPr>
              <a:t>ρ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60" b="0" i="1">
                <a:latin typeface="Bookman Old Style"/>
                <a:cs typeface="Bookman Old Style"/>
              </a:rPr>
              <a:t>z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1</a:t>
            </a:r>
            <a:r>
              <a:rPr dirty="0" sz="1000" spc="-25">
                <a:latin typeface="Times New Roman"/>
                <a:cs typeface="Times New Roman"/>
              </a:rPr>
              <a:t>, </a:t>
            </a:r>
            <a:r>
              <a:rPr dirty="0" sz="1000">
                <a:latin typeface="Times New Roman"/>
                <a:cs typeface="Times New Roman"/>
              </a:rPr>
              <a:t>or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 spc="-5">
                <a:latin typeface="Times New Roman"/>
                <a:cs typeface="Times New Roman"/>
              </a:rPr>
              <a:t>plane </a:t>
            </a:r>
            <a:r>
              <a:rPr dirty="0" sz="1000">
                <a:latin typeface="Times New Roman"/>
                <a:cs typeface="Times New Roman"/>
              </a:rPr>
              <a:t>not </a:t>
            </a:r>
            <a:r>
              <a:rPr dirty="0" sz="1000" spc="-5">
                <a:latin typeface="Times New Roman"/>
                <a:cs typeface="Times New Roman"/>
              </a:rPr>
              <a:t>containing the origin.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 spc="-5">
                <a:latin typeface="Times New Roman"/>
                <a:cs typeface="Times New Roman"/>
              </a:rPr>
              <a:t>element </a:t>
            </a:r>
            <a:r>
              <a:rPr dirty="0" sz="1000" spc="95" b="0" i="1">
                <a:latin typeface="Bookman Old Style"/>
                <a:cs typeface="Bookman Old Style"/>
              </a:rPr>
              <a:t>L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25">
                <a:latin typeface="Verdana"/>
                <a:cs typeface="Verdana"/>
              </a:rPr>
              <a:t>P</a:t>
            </a:r>
            <a:r>
              <a:rPr dirty="0" baseline="27777" sz="1050" spc="37">
                <a:latin typeface="Times New Roman"/>
                <a:cs typeface="Times New Roman"/>
              </a:rPr>
              <a:t>2 </a:t>
            </a:r>
            <a:r>
              <a:rPr dirty="0" sz="1000">
                <a:latin typeface="Times New Roman"/>
                <a:cs typeface="Times New Roman"/>
              </a:rPr>
              <a:t>not  </a:t>
            </a:r>
            <a:r>
              <a:rPr dirty="0" sz="1000" spc="-5">
                <a:latin typeface="Times New Roman"/>
                <a:cs typeface="Times New Roman"/>
              </a:rPr>
              <a:t>contained in the </a:t>
            </a:r>
            <a:r>
              <a:rPr dirty="0" sz="1000" spc="-45" b="0" i="1">
                <a:latin typeface="Bookman Old Style"/>
                <a:cs typeface="Bookman Old Style"/>
              </a:rPr>
              <a:t>xy </a:t>
            </a:r>
            <a:r>
              <a:rPr dirty="0" sz="1000" spc="-5">
                <a:latin typeface="Times New Roman"/>
                <a:cs typeface="Times New Roman"/>
              </a:rPr>
              <a:t>plane intersects </a:t>
            </a:r>
            <a:r>
              <a:rPr dirty="0" sz="1000" spc="-25" b="0" i="1">
                <a:latin typeface="Bookman Old Style"/>
                <a:cs typeface="Bookman Old Style"/>
              </a:rPr>
              <a:t>ρ </a:t>
            </a:r>
            <a:r>
              <a:rPr dirty="0" sz="1000" spc="-5">
                <a:latin typeface="Times New Roman"/>
                <a:cs typeface="Times New Roman"/>
              </a:rPr>
              <a:t>in a </a:t>
            </a:r>
            <a:r>
              <a:rPr dirty="0" sz="1000">
                <a:latin typeface="Times New Roman"/>
                <a:cs typeface="Times New Roman"/>
              </a:rPr>
              <a:t>unique point </a:t>
            </a:r>
            <a:r>
              <a:rPr dirty="0" sz="1000" spc="80" b="0" i="1">
                <a:latin typeface="Bookman Old Style"/>
                <a:cs typeface="Bookman Old Style"/>
              </a:rPr>
              <a:t>P</a:t>
            </a:r>
            <a:r>
              <a:rPr dirty="0" baseline="-11904" sz="1050" spc="120" i="1">
                <a:latin typeface="Times New Roman"/>
                <a:cs typeface="Times New Roman"/>
              </a:rPr>
              <a:t>L</a:t>
            </a:r>
            <a:r>
              <a:rPr dirty="0" sz="1000" spc="80">
                <a:latin typeface="Times New Roman"/>
                <a:cs typeface="Times New Roman"/>
              </a:rPr>
              <a:t>.  </a:t>
            </a:r>
            <a:r>
              <a:rPr dirty="0" sz="1000" spc="-5">
                <a:latin typeface="Times New Roman"/>
                <a:cs typeface="Times New Roman"/>
              </a:rPr>
              <a:t>See figure   </a:t>
            </a:r>
            <a:r>
              <a:rPr dirty="0" sz="1000">
                <a:latin typeface="Times New Roman"/>
                <a:cs typeface="Times New Roman"/>
              </a:rPr>
              <a:t>8.7.     </a:t>
            </a:r>
            <a:r>
              <a:rPr dirty="0" sz="1000" spc="1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 this </a:t>
            </a:r>
            <a:r>
              <a:rPr dirty="0" sz="1000" spc="-10">
                <a:latin typeface="Times New Roman"/>
                <a:cs typeface="Times New Roman"/>
              </a:rPr>
              <a:t>way </a:t>
            </a:r>
            <a:r>
              <a:rPr dirty="0" sz="1000" spc="-5">
                <a:latin typeface="Times New Roman"/>
                <a:cs typeface="Times New Roman"/>
              </a:rPr>
              <a:t>we can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76200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9</a:t>
            </a:r>
            <a:r>
              <a:rPr dirty="0" sz="1000" spc="-5">
                <a:latin typeface="Times New Roman"/>
                <a:cs typeface="Times New Roman"/>
              </a:rPr>
              <a:t>0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30115" y="762000"/>
            <a:ext cx="209296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CHAPTER </a:t>
            </a:r>
            <a:r>
              <a:rPr dirty="0" sz="1000">
                <a:latin typeface="Times New Roman"/>
                <a:cs typeface="Times New Roman"/>
              </a:rPr>
              <a:t>8.  </a:t>
            </a:r>
            <a:r>
              <a:rPr dirty="0" sz="1000" spc="-5">
                <a:latin typeface="Times New Roman"/>
                <a:cs typeface="Times New Roman"/>
              </a:rPr>
              <a:t>USING </a:t>
            </a:r>
            <a:r>
              <a:rPr dirty="0" sz="1000" spc="-20">
                <a:latin typeface="Times New Roman"/>
                <a:cs typeface="Times New Roman"/>
              </a:rPr>
              <a:t>COORDINATES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31898" y="23159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88284" y="22504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43147" y="21833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98015" y="21178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52877" y="20507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00935" y="15128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55798" y="14472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12184" y="13817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67047" y="13147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21915" y="12491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76777" y="11821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02362" y="1826770"/>
            <a:ext cx="1276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54179" y="1802389"/>
            <a:ext cx="501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43739" y="2017282"/>
            <a:ext cx="499109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7777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    </a:t>
            </a:r>
            <a:r>
              <a:rPr dirty="0" sz="500" spc="15">
                <a:latin typeface="Verdana"/>
                <a:cs typeface="Verdana"/>
              </a:rPr>
              <a:t>. .. .. ......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49378" y="2003555"/>
            <a:ext cx="113919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0">
                <a:latin typeface="Verdana"/>
                <a:cs typeface="Verdana"/>
              </a:rPr>
              <a:t>.</a:t>
            </a:r>
            <a:r>
              <a:rPr dirty="0" baseline="11111" sz="750" spc="-150">
                <a:latin typeface="Verdana"/>
                <a:cs typeface="Verdana"/>
              </a:rPr>
              <a:t>.</a:t>
            </a:r>
            <a:r>
              <a:rPr dirty="0" baseline="-11111" sz="750" spc="-150">
                <a:latin typeface="Verdana"/>
                <a:cs typeface="Verdana"/>
              </a:rPr>
              <a:t>..</a:t>
            </a:r>
            <a:r>
              <a:rPr dirty="0" baseline="11111" sz="750" spc="-150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.</a:t>
            </a:r>
            <a:r>
              <a:rPr dirty="0" baseline="-11111" sz="750" spc="-150">
                <a:latin typeface="Verdana"/>
                <a:cs typeface="Verdana"/>
              </a:rPr>
              <a:t>.</a:t>
            </a:r>
            <a:r>
              <a:rPr dirty="0" baseline="11111" sz="750" spc="-150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.  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...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..</a:t>
            </a:r>
            <a:r>
              <a:rPr dirty="0" baseline="22222" sz="750" spc="-112">
                <a:latin typeface="Verdana"/>
                <a:cs typeface="Verdana"/>
              </a:rPr>
              <a:t>..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..</a:t>
            </a:r>
            <a:r>
              <a:rPr dirty="0" sz="500" spc="-75">
                <a:latin typeface="Verdana"/>
                <a:cs typeface="Verdana"/>
              </a:rPr>
              <a:t>..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baseline="33333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..</a:t>
            </a:r>
            <a:r>
              <a:rPr dirty="0" baseline="33333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baseline="33333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baseline="33333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..</a:t>
            </a:r>
            <a:r>
              <a:rPr dirty="0" baseline="33333" sz="750" spc="-112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baseline="33333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...</a:t>
            </a:r>
            <a:r>
              <a:rPr dirty="0" baseline="11111" sz="750" spc="-82">
                <a:latin typeface="Verdana"/>
                <a:cs typeface="Verdana"/>
              </a:rPr>
              <a:t>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46428" y="1814610"/>
            <a:ext cx="3562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..     </a:t>
            </a:r>
            <a:r>
              <a:rPr dirty="0" sz="500" spc="10">
                <a:latin typeface="Verdana"/>
                <a:cs typeface="Verdana"/>
              </a:rPr>
              <a:t>....</a:t>
            </a:r>
            <a:r>
              <a:rPr dirty="0" sz="500" spc="-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49378" y="1979168"/>
            <a:ext cx="12077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16666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...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....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..</a:t>
            </a:r>
            <a:r>
              <a:rPr dirty="0" baseline="22222" sz="750" spc="-104">
                <a:latin typeface="Verdana"/>
                <a:cs typeface="Verdana"/>
              </a:rPr>
              <a:t>....</a:t>
            </a:r>
            <a:r>
              <a:rPr dirty="0" baseline="33333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33333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....</a:t>
            </a:r>
            <a:r>
              <a:rPr dirty="0" baseline="33333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33333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....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33333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33333" sz="750" spc="-104">
                <a:latin typeface="Verdana"/>
                <a:cs typeface="Verdana"/>
              </a:rPr>
              <a:t>..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33333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33333" sz="750" spc="-104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33333" sz="750" spc="-104">
                <a:latin typeface="Verdana"/>
                <a:cs typeface="Verdana"/>
              </a:rPr>
              <a:t>..</a:t>
            </a:r>
            <a:r>
              <a:rPr dirty="0" baseline="44444" sz="750" spc="-104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baseline="44444" sz="750" spc="-104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baseline="33333" sz="750" spc="-104">
                <a:latin typeface="Verdana"/>
                <a:cs typeface="Verdana"/>
              </a:rPr>
              <a:t>....</a:t>
            </a:r>
            <a:r>
              <a:rPr dirty="0" baseline="44444" sz="750" spc="-104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baseline="44444" sz="750" spc="-104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baseline="33333" sz="750" spc="-104">
                <a:latin typeface="Verdana"/>
                <a:cs typeface="Verdana"/>
              </a:rPr>
              <a:t>..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33333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33333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33333" sz="750" spc="-104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baseline="22222" sz="750" spc="-30">
                <a:latin typeface="Verdana"/>
                <a:cs typeface="Verdana"/>
              </a:rPr>
              <a:t> </a:t>
            </a:r>
            <a:r>
              <a:rPr dirty="0" baseline="38888" sz="750" spc="22">
                <a:latin typeface="Verdana"/>
                <a:cs typeface="Verdana"/>
              </a:rPr>
              <a:t>.</a:t>
            </a:r>
            <a:endParaRPr baseline="38888" sz="75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82901" y="1928879"/>
            <a:ext cx="12338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  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..</a:t>
            </a:r>
            <a:r>
              <a:rPr dirty="0" baseline="22222" sz="750" spc="-120">
                <a:latin typeface="Verdana"/>
                <a:cs typeface="Verdana"/>
              </a:rPr>
              <a:t>..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..</a:t>
            </a:r>
            <a:r>
              <a:rPr dirty="0" baseline="22222" sz="750" spc="-120">
                <a:latin typeface="Verdana"/>
                <a:cs typeface="Verdana"/>
              </a:rPr>
              <a:t>..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..</a:t>
            </a:r>
            <a:r>
              <a:rPr dirty="0" baseline="11111" sz="750" spc="-120">
                <a:latin typeface="Verdana"/>
                <a:cs typeface="Verdana"/>
              </a:rPr>
              <a:t>....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.... </a:t>
            </a:r>
            <a:r>
              <a:rPr dirty="0" baseline="11111" sz="750" spc="-22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72339" y="1802427"/>
            <a:ext cx="4425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>
                <a:latin typeface="Verdana"/>
                <a:cs typeface="Verdana"/>
              </a:rPr>
              <a:t>.....</a:t>
            </a:r>
            <a:r>
              <a:rPr dirty="0" sz="500">
                <a:latin typeface="Verdana"/>
                <a:cs typeface="Verdana"/>
              </a:rPr>
              <a:t>..   </a:t>
            </a:r>
            <a:r>
              <a:rPr dirty="0" baseline="11111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..</a:t>
            </a:r>
            <a:r>
              <a:rPr dirty="0" baseline="11111" sz="750" spc="-52">
                <a:latin typeface="Verdana"/>
                <a:cs typeface="Verdana"/>
              </a:rPr>
              <a:t>.</a:t>
            </a:r>
            <a:r>
              <a:rPr dirty="0" baseline="11111" sz="750" spc="150">
                <a:latin typeface="Verdana"/>
                <a:cs typeface="Verdana"/>
              </a:rPr>
              <a:t> </a:t>
            </a:r>
            <a:r>
              <a:rPr dirty="0" baseline="11111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46428" y="1790227"/>
            <a:ext cx="4826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0500" algn="l"/>
              </a:tabLst>
            </a:pPr>
            <a:r>
              <a:rPr dirty="0" sz="500" spc="10">
                <a:latin typeface="Verdana"/>
                <a:cs typeface="Verdana"/>
              </a:rPr>
              <a:t>..	</a:t>
            </a:r>
            <a:r>
              <a:rPr dirty="0" sz="500" spc="15">
                <a:latin typeface="Verdana"/>
                <a:cs typeface="Verdana"/>
              </a:rPr>
              <a:t>...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..</a:t>
            </a:r>
            <a:r>
              <a:rPr dirty="0" sz="500" spc="14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42338" y="1890780"/>
            <a:ext cx="122936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....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...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....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....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.. </a:t>
            </a:r>
            <a:r>
              <a:rPr dirty="0" baseline="11111" sz="750" spc="37">
                <a:latin typeface="Verdana"/>
                <a:cs typeface="Verdana"/>
              </a:rPr>
              <a:t>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..</a:t>
            </a:r>
            <a:r>
              <a:rPr dirty="0" baseline="33333" sz="750" spc="-112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....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baseline="33333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baseline="27777" sz="750" spc="-11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102105" y="1790253"/>
            <a:ext cx="1835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...</a:t>
            </a:r>
            <a:r>
              <a:rPr dirty="0" sz="500" spc="17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97201" y="1852680"/>
            <a:ext cx="12198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baseline="-11111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...</a:t>
            </a:r>
            <a:r>
              <a:rPr dirty="0" baseline="-11111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..</a:t>
            </a:r>
            <a:r>
              <a:rPr dirty="0" baseline="-11111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...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..</a:t>
            </a:r>
            <a:r>
              <a:rPr dirty="0" baseline="33333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..</a:t>
            </a:r>
            <a:r>
              <a:rPr dirty="0" baseline="33333" sz="750" spc="-112">
                <a:latin typeface="Verdana"/>
                <a:cs typeface="Verdana"/>
              </a:rPr>
              <a:t>..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baseline="33333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....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....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...</a:t>
            </a:r>
            <a:r>
              <a:rPr dirty="0" baseline="11111" sz="750" spc="-44">
                <a:latin typeface="Verdana"/>
                <a:cs typeface="Verdana"/>
              </a:rPr>
              <a:t>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75611" y="1814631"/>
            <a:ext cx="2660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...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sz="500" spc="-5">
                <a:latin typeface="Verdana"/>
                <a:cs typeface="Verdana"/>
              </a:rPr>
              <a:t>....</a:t>
            </a:r>
            <a:r>
              <a:rPr dirty="0" baseline="11111" sz="750" spc="-7">
                <a:latin typeface="Verdana"/>
                <a:cs typeface="Verdana"/>
              </a:rPr>
              <a:t>..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161795" y="1738385"/>
            <a:ext cx="124142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104">
                <a:latin typeface="Verdana"/>
                <a:cs typeface="Verdana"/>
              </a:rPr>
              <a:t>.</a:t>
            </a:r>
            <a:r>
              <a:rPr dirty="0" baseline="-22222" sz="750" spc="-104">
                <a:latin typeface="Verdana"/>
                <a:cs typeface="Verdana"/>
              </a:rPr>
              <a:t>.</a:t>
            </a:r>
            <a:r>
              <a:rPr dirty="0" baseline="-11111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.....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....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....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....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baseline="27777" sz="750" spc="-104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266947" y="1700287"/>
            <a:ext cx="12293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"/>
              </a:lnSpc>
            </a:pPr>
            <a:r>
              <a:rPr dirty="0" sz="500" spc="-114">
                <a:latin typeface="Verdana"/>
                <a:cs typeface="Verdana"/>
              </a:rPr>
              <a:t>..</a:t>
            </a:r>
            <a:r>
              <a:rPr dirty="0" baseline="11111" sz="750" spc="-172">
                <a:latin typeface="Verdana"/>
                <a:cs typeface="Verdana"/>
              </a:rPr>
              <a:t>..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33333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33333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33333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44444" sz="750" spc="-172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baseline="22222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   </a:t>
            </a:r>
            <a:r>
              <a:rPr dirty="0" baseline="11111" sz="750" spc="-112">
                <a:latin typeface="Verdana"/>
                <a:cs typeface="Verdana"/>
              </a:rPr>
              <a:t> </a:t>
            </a:r>
            <a:r>
              <a:rPr dirty="0" baseline="44444" sz="750" spc="22">
                <a:latin typeface="Verdana"/>
                <a:cs typeface="Verdana"/>
              </a:rPr>
              <a:t>.</a:t>
            </a:r>
            <a:r>
              <a:rPr dirty="0" baseline="50000" sz="750" spc="22">
                <a:latin typeface="Verdana"/>
                <a:cs typeface="Verdana"/>
              </a:rPr>
              <a:t>.</a:t>
            </a:r>
            <a:endParaRPr baseline="50000" sz="750">
              <a:latin typeface="Verdana"/>
              <a:cs typeface="Verdana"/>
            </a:endParaRPr>
          </a:p>
          <a:p>
            <a:pPr marL="241300">
              <a:lnSpc>
                <a:spcPts val="190"/>
              </a:lnSpc>
            </a:pPr>
            <a:r>
              <a:rPr dirty="0" sz="500" spc="15">
                <a:latin typeface="Verdana"/>
                <a:cs typeface="Verdana"/>
              </a:rPr>
              <a:t>.    </a:t>
            </a:r>
            <a:r>
              <a:rPr dirty="0" sz="500" spc="10">
                <a:latin typeface="Verdana"/>
                <a:cs typeface="Verdana"/>
              </a:rPr>
              <a:t>.. </a:t>
            </a:r>
            <a:r>
              <a:rPr dirty="0" sz="500" spc="15">
                <a:latin typeface="Verdana"/>
                <a:cs typeface="Verdana"/>
              </a:rPr>
              <a:t>... </a:t>
            </a:r>
            <a:r>
              <a:rPr dirty="0" sz="500" spc="-50">
                <a:latin typeface="Verdana"/>
                <a:cs typeface="Verdana"/>
              </a:rPr>
              <a:t>..</a:t>
            </a:r>
            <a:r>
              <a:rPr dirty="0" baseline="-22222" sz="750" spc="-75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 ....</a:t>
            </a:r>
            <a:r>
              <a:rPr dirty="0" sz="500" spc="-30">
                <a:latin typeface="Verdana"/>
                <a:cs typeface="Verdana"/>
              </a:rPr>
              <a:t> </a:t>
            </a:r>
            <a:r>
              <a:rPr dirty="0" sz="500">
                <a:latin typeface="Verdana"/>
                <a:cs typeface="Verdana"/>
              </a:rPr>
              <a:t>.............</a:t>
            </a:r>
            <a:r>
              <a:rPr dirty="0" baseline="11111" sz="750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305047" y="1649997"/>
            <a:ext cx="122745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...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....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..</a:t>
            </a:r>
            <a:r>
              <a:rPr dirty="0" baseline="11111" sz="750" spc="-120">
                <a:latin typeface="Verdana"/>
                <a:cs typeface="Verdana"/>
              </a:rPr>
              <a:t>..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... </a:t>
            </a:r>
            <a:r>
              <a:rPr dirty="0" baseline="22222" sz="750" spc="-89">
                <a:latin typeface="Verdana"/>
                <a:cs typeface="Verdana"/>
              </a:rPr>
              <a:t> 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baseline="33333" sz="750" spc="-82">
                <a:latin typeface="Verdana"/>
                <a:cs typeface="Verdana"/>
              </a:rPr>
              <a:t>..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381251" y="1587558"/>
            <a:ext cx="121221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22">
                <a:latin typeface="Verdana"/>
                <a:cs typeface="Verdana"/>
              </a:rPr>
              <a:t>. </a:t>
            </a: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..</a:t>
            </a:r>
            <a:r>
              <a:rPr dirty="0" baseline="5555" sz="750" spc="-135">
                <a:latin typeface="Verdana"/>
                <a:cs typeface="Verdana"/>
              </a:rPr>
              <a:t>..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..</a:t>
            </a:r>
            <a:r>
              <a:rPr dirty="0" baseline="5555" sz="750" spc="-135">
                <a:latin typeface="Verdana"/>
                <a:cs typeface="Verdana"/>
              </a:rPr>
              <a:t>..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..</a:t>
            </a:r>
            <a:r>
              <a:rPr dirty="0" baseline="-11111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012444" y="2487231"/>
            <a:ext cx="10287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95" i="1">
                <a:latin typeface="Times New Roman"/>
                <a:cs typeface="Times New Roman"/>
              </a:rPr>
              <a:t>O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123695" y="1751083"/>
            <a:ext cx="1217295" cy="132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..</a:t>
            </a:r>
            <a:r>
              <a:rPr dirty="0" sz="500" spc="-80">
                <a:latin typeface="Verdana"/>
                <a:cs typeface="Verdana"/>
              </a:rPr>
              <a:t>...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..</a:t>
            </a:r>
            <a:r>
              <a:rPr dirty="0" sz="500" spc="-80">
                <a:latin typeface="Verdana"/>
                <a:cs typeface="Verdana"/>
              </a:rPr>
              <a:t>..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-3968" sz="1050" spc="-120" i="1">
                <a:latin typeface="Times New Roman"/>
                <a:cs typeface="Times New Roman"/>
              </a:rPr>
              <a:t>P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..</a:t>
            </a:r>
            <a:r>
              <a:rPr dirty="0" baseline="22222" sz="750" spc="-120">
                <a:latin typeface="Verdana"/>
                <a:cs typeface="Verdana"/>
              </a:rPr>
              <a:t>..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....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....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....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...   </a:t>
            </a:r>
            <a:r>
              <a:rPr dirty="0" baseline="11111" sz="750" spc="-22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204468" y="1814586"/>
            <a:ext cx="4686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04">
                <a:latin typeface="Verdana"/>
                <a:cs typeface="Verdana"/>
              </a:rPr>
              <a:t>..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....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....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..</a:t>
            </a:r>
            <a:r>
              <a:rPr dirty="0" baseline="16666" sz="750" spc="-104">
                <a:latin typeface="Arial"/>
                <a:cs typeface="Arial"/>
              </a:rPr>
              <a:t>L</a:t>
            </a:r>
            <a:r>
              <a:rPr dirty="0" baseline="11111" sz="750" spc="-104">
                <a:latin typeface="Verdana"/>
                <a:cs typeface="Verdana"/>
              </a:rPr>
              <a:t>..</a:t>
            </a:r>
            <a:r>
              <a:rPr dirty="0" baseline="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213355" y="1088203"/>
            <a:ext cx="128270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 </a:t>
            </a:r>
            <a:r>
              <a:rPr dirty="0" sz="700" spc="155" i="1">
                <a:latin typeface="Times New Roman"/>
                <a:cs typeface="Times New Roman"/>
              </a:rPr>
              <a:t>L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644901" y="1760285"/>
            <a:ext cx="2730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sz="1000" spc="-625">
                <a:latin typeface="Lucida Sans Unicode"/>
                <a:cs typeface="Lucida Sans Unicode"/>
              </a:rPr>
              <a:t>•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096264" y="2381505"/>
            <a:ext cx="132080" cy="298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44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1045"/>
              </a:lnSpc>
            </a:pPr>
            <a:r>
              <a:rPr dirty="0" sz="1000" spc="-480">
                <a:latin typeface="Lucida Sans Unicode"/>
                <a:cs typeface="Lucida Sans Unicode"/>
              </a:rPr>
              <a:t>•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97178" y="1758761"/>
            <a:ext cx="492759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5" b="0" i="1">
                <a:latin typeface="Bookman Old Style"/>
                <a:cs typeface="Bookman Old Style"/>
              </a:rPr>
              <a:t>ρ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60" b="0" i="1">
                <a:latin typeface="Bookman Old Style"/>
                <a:cs typeface="Bookman Old Style"/>
              </a:rPr>
              <a:t>z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966723" y="2801179"/>
            <a:ext cx="165735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8.7: </a:t>
            </a:r>
            <a:r>
              <a:rPr dirty="0" sz="1000" spc="-5">
                <a:latin typeface="Times New Roman"/>
                <a:cs typeface="Times New Roman"/>
              </a:rPr>
              <a:t>The projective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plane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267463" y="3218751"/>
            <a:ext cx="504888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think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35">
                <a:latin typeface="Verdana"/>
                <a:cs typeface="Verdana"/>
              </a:rPr>
              <a:t>R</a:t>
            </a:r>
            <a:r>
              <a:rPr dirty="0" baseline="27777" sz="1050" spc="52">
                <a:latin typeface="Times New Roman"/>
                <a:cs typeface="Times New Roman"/>
              </a:rPr>
              <a:t>2  </a:t>
            </a:r>
            <a:r>
              <a:rPr dirty="0" sz="1000" spc="-25">
                <a:latin typeface="Lucida Sans Unicode"/>
                <a:cs typeface="Lucida Sans Unicode"/>
              </a:rPr>
              <a:t>≡ </a:t>
            </a:r>
            <a:r>
              <a:rPr dirty="0" sz="1000" spc="-25" b="0" i="1">
                <a:latin typeface="Bookman Old Style"/>
                <a:cs typeface="Bookman Old Style"/>
              </a:rPr>
              <a:t>ρ </a:t>
            </a:r>
            <a:r>
              <a:rPr dirty="0" sz="1000" spc="-5">
                <a:latin typeface="Times New Roman"/>
                <a:cs typeface="Times New Roman"/>
              </a:rPr>
              <a:t>lying inside </a:t>
            </a:r>
            <a:r>
              <a:rPr dirty="0" sz="1000" spc="30">
                <a:latin typeface="Verdana"/>
                <a:cs typeface="Verdana"/>
              </a:rPr>
              <a:t>P</a:t>
            </a:r>
            <a:r>
              <a:rPr dirty="0" baseline="27777" sz="1050" spc="44">
                <a:latin typeface="Times New Roman"/>
                <a:cs typeface="Times New Roman"/>
              </a:rPr>
              <a:t>2</a:t>
            </a:r>
            <a:r>
              <a:rPr dirty="0" sz="1000" spc="30">
                <a:latin typeface="Times New Roman"/>
                <a:cs typeface="Times New Roman"/>
              </a:rPr>
              <a:t>.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 spc="-5">
                <a:latin typeface="Times New Roman"/>
                <a:cs typeface="Times New Roman"/>
              </a:rPr>
              <a:t>plane containing </a:t>
            </a:r>
            <a:r>
              <a:rPr dirty="0" sz="1000" spc="-10">
                <a:latin typeface="Times New Roman"/>
                <a:cs typeface="Times New Roman"/>
              </a:rPr>
              <a:t>two </a:t>
            </a:r>
            <a:r>
              <a:rPr dirty="0" sz="1000" spc="-5">
                <a:latin typeface="Times New Roman"/>
                <a:cs typeface="Times New Roman"/>
              </a:rPr>
              <a:t>distinct lines </a:t>
            </a:r>
            <a:r>
              <a:rPr dirty="0" sz="1000" spc="70" b="0" i="1">
                <a:latin typeface="Bookman Old Style"/>
                <a:cs typeface="Bookman Old Style"/>
              </a:rPr>
              <a:t>L</a:t>
            </a:r>
            <a:r>
              <a:rPr dirty="0" baseline="-11904" sz="1050" spc="104">
                <a:latin typeface="Times New Roman"/>
                <a:cs typeface="Times New Roman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0" b="0" i="1">
                <a:latin typeface="Bookman Old Style"/>
                <a:cs typeface="Bookman Old Style"/>
              </a:rPr>
              <a:t>L</a:t>
            </a:r>
            <a:r>
              <a:rPr dirty="0" baseline="-11904" sz="1050" spc="104">
                <a:latin typeface="Times New Roman"/>
                <a:cs typeface="Times New Roman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in </a:t>
            </a:r>
            <a:r>
              <a:rPr dirty="0" sz="1000" spc="25">
                <a:latin typeface="Verdana"/>
                <a:cs typeface="Verdana"/>
              </a:rPr>
              <a:t>P</a:t>
            </a:r>
            <a:r>
              <a:rPr dirty="0" baseline="27777" sz="1050" spc="37">
                <a:latin typeface="Times New Roman"/>
                <a:cs typeface="Times New Roman"/>
              </a:rPr>
              <a:t>2  </a:t>
            </a:r>
            <a:r>
              <a:rPr dirty="0" sz="1000" spc="-5">
                <a:latin typeface="Times New Roman"/>
                <a:cs typeface="Times New Roman"/>
              </a:rPr>
              <a:t>(both 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70" b="0" i="1">
                <a:latin typeface="Bookman Old Style"/>
                <a:cs typeface="Bookman Old Style"/>
              </a:rPr>
              <a:t>L</a:t>
            </a:r>
            <a:r>
              <a:rPr dirty="0" baseline="-11904" sz="1050" spc="104">
                <a:latin typeface="Times New Roman"/>
                <a:cs typeface="Times New Roman"/>
              </a:rPr>
              <a:t>1</a:t>
            </a:r>
            <a:endParaRPr baseline="-11904" sz="10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267467" y="3400107"/>
            <a:ext cx="5055870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0" b="0" i="1">
                <a:latin typeface="Bookman Old Style"/>
                <a:cs typeface="Bookman Old Style"/>
              </a:rPr>
              <a:t>L</a:t>
            </a:r>
            <a:r>
              <a:rPr dirty="0" baseline="-11904" sz="1050" spc="104">
                <a:latin typeface="Times New Roman"/>
                <a:cs typeface="Times New Roman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>
                <a:latin typeface="Times New Roman"/>
                <a:cs typeface="Times New Roman"/>
              </a:rPr>
              <a:t>not </a:t>
            </a:r>
            <a:r>
              <a:rPr dirty="0" sz="1000" spc="-5">
                <a:latin typeface="Times New Roman"/>
                <a:cs typeface="Times New Roman"/>
              </a:rPr>
              <a:t>contained in the </a:t>
            </a:r>
            <a:r>
              <a:rPr dirty="0" sz="1000" spc="-10" b="0" i="1">
                <a:latin typeface="Bookman Old Style"/>
                <a:cs typeface="Bookman Old Style"/>
              </a:rPr>
              <a:t>xy</a:t>
            </a:r>
            <a:r>
              <a:rPr dirty="0" sz="1000" spc="-10">
                <a:latin typeface="Times New Roman"/>
                <a:cs typeface="Times New Roman"/>
              </a:rPr>
              <a:t>-plane) </a:t>
            </a:r>
            <a:r>
              <a:rPr dirty="0" sz="1000" spc="-5">
                <a:latin typeface="Times New Roman"/>
                <a:cs typeface="Times New Roman"/>
              </a:rPr>
              <a:t>intersects </a:t>
            </a:r>
            <a:r>
              <a:rPr dirty="0" sz="1000" spc="-25" b="0" i="1">
                <a:latin typeface="Bookman Old Style"/>
                <a:cs typeface="Bookman Old Style"/>
              </a:rPr>
              <a:t>ρ </a:t>
            </a:r>
            <a:r>
              <a:rPr dirty="0" sz="1000" spc="-5">
                <a:latin typeface="Times New Roman"/>
                <a:cs typeface="Times New Roman"/>
              </a:rPr>
              <a:t>in a line </a:t>
            </a:r>
            <a:r>
              <a:rPr dirty="0" sz="1000" spc="-45" b="0" i="1">
                <a:latin typeface="Bookman Old Style"/>
                <a:cs typeface="Bookman Old Style"/>
              </a:rPr>
              <a:t>ℓ </a:t>
            </a:r>
            <a:r>
              <a:rPr dirty="0" sz="1000" spc="-5">
                <a:latin typeface="Times New Roman"/>
                <a:cs typeface="Times New Roman"/>
              </a:rPr>
              <a:t>joining </a:t>
            </a:r>
            <a:r>
              <a:rPr dirty="0" sz="1000" spc="70" b="0" i="1">
                <a:latin typeface="Bookman Old Style"/>
                <a:cs typeface="Bookman Old Style"/>
              </a:rPr>
              <a:t>P</a:t>
            </a:r>
            <a:r>
              <a:rPr dirty="0" baseline="-11904" sz="1050" spc="104" i="1">
                <a:latin typeface="Times New Roman"/>
                <a:cs typeface="Times New Roman"/>
              </a:rPr>
              <a:t>L</a:t>
            </a:r>
            <a:r>
              <a:rPr dirty="0" baseline="-27777" sz="750" spc="104">
                <a:latin typeface="Verdana"/>
                <a:cs typeface="Verdana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0" b="0" i="1">
                <a:latin typeface="Bookman Old Style"/>
                <a:cs typeface="Bookman Old Style"/>
              </a:rPr>
              <a:t>P</a:t>
            </a:r>
            <a:r>
              <a:rPr dirty="0" baseline="-11904" sz="1050" spc="104" i="1">
                <a:latin typeface="Times New Roman"/>
                <a:cs typeface="Times New Roman"/>
              </a:rPr>
              <a:t>L</a:t>
            </a:r>
            <a:r>
              <a:rPr dirty="0" baseline="-27777" sz="750" spc="104">
                <a:latin typeface="Verdana"/>
                <a:cs typeface="Verdana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. </a:t>
            </a:r>
            <a:r>
              <a:rPr dirty="0" sz="1000">
                <a:latin typeface="Times New Roman"/>
                <a:cs typeface="Times New Roman"/>
              </a:rPr>
              <a:t>Thus </a:t>
            </a:r>
            <a:r>
              <a:rPr dirty="0" sz="1000" spc="-5">
                <a:latin typeface="Times New Roman"/>
                <a:cs typeface="Times New Roman"/>
              </a:rPr>
              <a:t>we</a:t>
            </a:r>
            <a:r>
              <a:rPr dirty="0" sz="1000" spc="8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can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267468" y="3582987"/>
            <a:ext cx="505587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represents a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-5">
                <a:latin typeface="Times New Roman"/>
                <a:cs typeface="Times New Roman"/>
              </a:rPr>
              <a:t>in </a:t>
            </a:r>
            <a:r>
              <a:rPr dirty="0" sz="1000" spc="35">
                <a:latin typeface="Verdana"/>
                <a:cs typeface="Verdana"/>
              </a:rPr>
              <a:t>R</a:t>
            </a:r>
            <a:r>
              <a:rPr dirty="0" baseline="27777" sz="1050" spc="52">
                <a:latin typeface="Times New Roman"/>
                <a:cs typeface="Times New Roman"/>
              </a:rPr>
              <a:t>2  </a:t>
            </a:r>
            <a:r>
              <a:rPr dirty="0" sz="1000" spc="-25">
                <a:latin typeface="Lucida Sans Unicode"/>
                <a:cs typeface="Lucida Sans Unicode"/>
              </a:rPr>
              <a:t>≡ </a:t>
            </a:r>
            <a:r>
              <a:rPr dirty="0" sz="1000" spc="-25" b="0" i="1">
                <a:latin typeface="Bookman Old Style"/>
                <a:cs typeface="Bookman Old Style"/>
              </a:rPr>
              <a:t>ρ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>
                <a:latin typeface="Times New Roman"/>
                <a:cs typeface="Times New Roman"/>
              </a:rPr>
              <a:t>homogeneous </a:t>
            </a:r>
            <a:r>
              <a:rPr dirty="0" sz="1000" spc="-5">
                <a:latin typeface="Times New Roman"/>
                <a:cs typeface="Times New Roman"/>
              </a:rPr>
              <a:t>coordinates </a:t>
            </a:r>
            <a:r>
              <a:rPr dirty="0" sz="1000" spc="-5">
                <a:latin typeface="Tahoma"/>
                <a:cs typeface="Tahoma"/>
              </a:rPr>
              <a:t>(</a:t>
            </a:r>
            <a:r>
              <a:rPr dirty="0" sz="1000" spc="-5" b="0" i="1">
                <a:latin typeface="Bookman Old Style"/>
                <a:cs typeface="Bookman Old Style"/>
              </a:rPr>
              <a:t>α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45" b="0" i="1">
                <a:latin typeface="Bookman Old Style"/>
                <a:cs typeface="Bookman Old Style"/>
              </a:rPr>
              <a:t>β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15" b="0" i="1">
                <a:latin typeface="Bookman Old Style"/>
                <a:cs typeface="Bookman Old Style"/>
              </a:rPr>
              <a:t>γ</a:t>
            </a:r>
            <a:r>
              <a:rPr dirty="0" sz="1000" spc="15">
                <a:latin typeface="Tahoma"/>
                <a:cs typeface="Tahoma"/>
              </a:rPr>
              <a:t>)</a:t>
            </a:r>
            <a:r>
              <a:rPr dirty="0" sz="1000" spc="1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and a line in </a:t>
            </a:r>
            <a:r>
              <a:rPr dirty="0" sz="1000" spc="35">
                <a:latin typeface="Verdana"/>
                <a:cs typeface="Verdana"/>
              </a:rPr>
              <a:t>R</a:t>
            </a:r>
            <a:r>
              <a:rPr dirty="0" baseline="27777" sz="1050" spc="52">
                <a:latin typeface="Times New Roman"/>
                <a:cs typeface="Times New Roman"/>
              </a:rPr>
              <a:t>2  </a:t>
            </a:r>
            <a:r>
              <a:rPr dirty="0" sz="1000" spc="-25">
                <a:latin typeface="Lucida Sans Unicode"/>
                <a:cs typeface="Lucida Sans Unicode"/>
              </a:rPr>
              <a:t>≡ </a:t>
            </a:r>
            <a:r>
              <a:rPr dirty="0" sz="1000" spc="-25" b="0" i="1">
                <a:latin typeface="Bookman Old Style"/>
                <a:cs typeface="Bookman Old Style"/>
              </a:rPr>
              <a:t>ρ </a:t>
            </a:r>
            <a:r>
              <a:rPr dirty="0" sz="1000" spc="25" b="0" i="1">
                <a:latin typeface="Bookman Old Style"/>
                <a:cs typeface="Bookman Old Style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267463" y="3764344"/>
            <a:ext cx="5057775" cy="1822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[</a:t>
            </a:r>
            <a:r>
              <a:rPr dirty="0" sz="1000" spc="-105" b="0" i="1">
                <a:latin typeface="Bookman Old Style"/>
                <a:cs typeface="Bookman Old Style"/>
              </a:rPr>
              <a:t>a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175" b="0" i="1">
                <a:latin typeface="Bookman Old Style"/>
                <a:cs typeface="Bookman Old Style"/>
              </a:rPr>
              <a:t>b  </a:t>
            </a:r>
            <a:r>
              <a:rPr dirty="0" sz="1000" spc="-80">
                <a:latin typeface="Tahoma"/>
                <a:cs typeface="Tahoma"/>
              </a:rPr>
              <a:t>:</a:t>
            </a:r>
            <a:r>
              <a:rPr dirty="0" sz="1000" spc="30">
                <a:latin typeface="Tahoma"/>
                <a:cs typeface="Tahoma"/>
              </a:rPr>
              <a:t> </a:t>
            </a:r>
            <a:r>
              <a:rPr dirty="0" sz="1000" spc="-55" b="0" i="1">
                <a:latin typeface="Bookman Old Style"/>
                <a:cs typeface="Bookman Old Style"/>
              </a:rPr>
              <a:t>c</a:t>
            </a:r>
            <a:r>
              <a:rPr dirty="0" sz="1000" spc="-55">
                <a:latin typeface="Tahoma"/>
                <a:cs typeface="Tahoma"/>
              </a:rPr>
              <a:t>]</a:t>
            </a:r>
            <a:r>
              <a:rPr dirty="0" sz="1000" spc="-5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12700" marR="8255">
              <a:lnSpc>
                <a:spcPct val="119500"/>
              </a:lnSpc>
              <a:spcBef>
                <a:spcPts val="40"/>
              </a:spcBef>
            </a:pPr>
            <a:r>
              <a:rPr dirty="0" sz="1000" spc="-5">
                <a:latin typeface="Times New Roman"/>
                <a:cs typeface="Times New Roman"/>
              </a:rPr>
              <a:t>In fact we can think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25">
                <a:latin typeface="Verdana"/>
                <a:cs typeface="Verdana"/>
              </a:rPr>
              <a:t>P</a:t>
            </a:r>
            <a:r>
              <a:rPr dirty="0" baseline="27777" sz="1050" spc="37">
                <a:latin typeface="Times New Roman"/>
                <a:cs typeface="Times New Roman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as </a:t>
            </a:r>
            <a:r>
              <a:rPr dirty="0" sz="1000" spc="35">
                <a:latin typeface="Verdana"/>
                <a:cs typeface="Verdana"/>
              </a:rPr>
              <a:t>R</a:t>
            </a:r>
            <a:r>
              <a:rPr dirty="0" baseline="27777" sz="1050" spc="52">
                <a:latin typeface="Times New Roman"/>
                <a:cs typeface="Times New Roman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with a “line” </a:t>
            </a:r>
            <a:r>
              <a:rPr dirty="0" sz="1000" spc="-100" b="0" i="1">
                <a:latin typeface="Bookman Old Style"/>
                <a:cs typeface="Bookman Old Style"/>
              </a:rPr>
              <a:t>ω </a:t>
            </a:r>
            <a:r>
              <a:rPr dirty="0" sz="1000">
                <a:latin typeface="Times New Roman"/>
                <a:cs typeface="Times New Roman"/>
              </a:rPr>
              <a:t>added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-10">
                <a:latin typeface="Times New Roman"/>
                <a:cs typeface="Times New Roman"/>
              </a:rPr>
              <a:t>infinity. </a:t>
            </a:r>
            <a:r>
              <a:rPr dirty="0" sz="1000" spc="-5">
                <a:latin typeface="Times New Roman"/>
                <a:cs typeface="Times New Roman"/>
              </a:rPr>
              <a:t>This “line” </a:t>
            </a:r>
            <a:r>
              <a:rPr dirty="0" sz="1000" spc="-100" b="0" i="1">
                <a:latin typeface="Bookman Old Style"/>
                <a:cs typeface="Bookman Old Style"/>
              </a:rPr>
              <a:t>ω </a:t>
            </a:r>
            <a:r>
              <a:rPr dirty="0" sz="1000">
                <a:latin typeface="Times New Roman"/>
                <a:cs typeface="Times New Roman"/>
              </a:rPr>
              <a:t>corresponds </a:t>
            </a:r>
            <a:r>
              <a:rPr dirty="0" sz="1000" spc="-5">
                <a:latin typeface="Times New Roman"/>
                <a:cs typeface="Times New Roman"/>
              </a:rPr>
              <a:t>to  the </a:t>
            </a:r>
            <a:r>
              <a:rPr dirty="0" sz="1000" spc="-10" b="0" i="1">
                <a:latin typeface="Bookman Old Style"/>
                <a:cs typeface="Bookman Old Style"/>
              </a:rPr>
              <a:t>xy</a:t>
            </a:r>
            <a:r>
              <a:rPr dirty="0" sz="1000" spc="-10">
                <a:latin typeface="Times New Roman"/>
                <a:cs typeface="Times New Roman"/>
              </a:rPr>
              <a:t>-plane. </a:t>
            </a:r>
            <a:r>
              <a:rPr dirty="0" sz="1000" spc="-20">
                <a:latin typeface="Times New Roman"/>
                <a:cs typeface="Times New Roman"/>
              </a:rPr>
              <a:t>With </a:t>
            </a:r>
            <a:r>
              <a:rPr dirty="0" sz="1000" spc="-5">
                <a:latin typeface="Times New Roman"/>
                <a:cs typeface="Times New Roman"/>
              </a:rPr>
              <a:t>this </a:t>
            </a:r>
            <a:r>
              <a:rPr dirty="0" sz="1000">
                <a:latin typeface="Times New Roman"/>
                <a:cs typeface="Times New Roman"/>
              </a:rPr>
              <a:t>correspondence, </a:t>
            </a:r>
            <a:r>
              <a:rPr dirty="0" sz="1000" spc="-10">
                <a:latin typeface="Times New Roman"/>
                <a:cs typeface="Times New Roman"/>
              </a:rPr>
              <a:t>every </a:t>
            </a:r>
            <a:r>
              <a:rPr dirty="0" sz="1000" spc="-5">
                <a:latin typeface="Times New Roman"/>
                <a:cs typeface="Times New Roman"/>
              </a:rPr>
              <a:t>“line” in </a:t>
            </a:r>
            <a:r>
              <a:rPr dirty="0" sz="1000" spc="25">
                <a:latin typeface="Verdana"/>
                <a:cs typeface="Verdana"/>
              </a:rPr>
              <a:t>P</a:t>
            </a:r>
            <a:r>
              <a:rPr dirty="0" baseline="27777" sz="1050" spc="37">
                <a:latin typeface="Times New Roman"/>
                <a:cs typeface="Times New Roman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meets </a:t>
            </a:r>
            <a:r>
              <a:rPr dirty="0" sz="1000" spc="-100" b="0" i="1">
                <a:latin typeface="Bookman Old Style"/>
                <a:cs typeface="Bookman Old Style"/>
              </a:rPr>
              <a:t>ω </a:t>
            </a:r>
            <a:r>
              <a:rPr dirty="0" sz="1000" spc="-5">
                <a:latin typeface="Times New Roman"/>
                <a:cs typeface="Times New Roman"/>
              </a:rPr>
              <a:t>in a </a:t>
            </a:r>
            <a:r>
              <a:rPr dirty="0" sz="1000">
                <a:latin typeface="Times New Roman"/>
                <a:cs typeface="Times New Roman"/>
              </a:rPr>
              <a:t>unique </a:t>
            </a:r>
            <a:r>
              <a:rPr dirty="0" sz="1000" spc="-5">
                <a:latin typeface="Times New Roman"/>
                <a:cs typeface="Times New Roman"/>
              </a:rPr>
              <a:t>point, and </a:t>
            </a:r>
            <a:r>
              <a:rPr dirty="0" sz="1000" spc="-10">
                <a:latin typeface="Times New Roman"/>
                <a:cs typeface="Times New Roman"/>
              </a:rPr>
              <a:t>any two  </a:t>
            </a:r>
            <a:r>
              <a:rPr dirty="0" sz="1000" spc="-5">
                <a:latin typeface="Times New Roman"/>
                <a:cs typeface="Times New Roman"/>
              </a:rPr>
              <a:t>“lines” in </a:t>
            </a:r>
            <a:r>
              <a:rPr dirty="0" sz="1000" spc="25">
                <a:latin typeface="Verdana"/>
                <a:cs typeface="Verdana"/>
              </a:rPr>
              <a:t>P</a:t>
            </a:r>
            <a:r>
              <a:rPr dirty="0" baseline="27777" sz="1050" spc="37">
                <a:latin typeface="Times New Roman"/>
                <a:cs typeface="Times New Roman"/>
              </a:rPr>
              <a:t>2</a:t>
            </a:r>
            <a:r>
              <a:rPr dirty="0" baseline="27777" sz="1050" spc="7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meet.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500"/>
              </a:lnSpc>
              <a:spcBef>
                <a:spcPts val="40"/>
              </a:spcBef>
            </a:pPr>
            <a:r>
              <a:rPr dirty="0" sz="1000" spc="-5">
                <a:latin typeface="Times New Roman"/>
                <a:cs typeface="Times New Roman"/>
              </a:rPr>
              <a:t>If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S</a:t>
            </a:r>
            <a:r>
              <a:rPr dirty="0" baseline="27777" sz="1050" spc="52">
                <a:latin typeface="Times New Roman"/>
                <a:cs typeface="Times New Roman"/>
              </a:rPr>
              <a:t>2</a:t>
            </a:r>
            <a:r>
              <a:rPr dirty="0" baseline="27777" sz="1050" spc="1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denotes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unit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sphere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35">
                <a:latin typeface="Verdana"/>
                <a:cs typeface="Verdana"/>
              </a:rPr>
              <a:t>R</a:t>
            </a:r>
            <a:r>
              <a:rPr dirty="0" baseline="27777" sz="1050" spc="52">
                <a:latin typeface="Times New Roman"/>
                <a:cs typeface="Times New Roman"/>
              </a:rPr>
              <a:t>3</a:t>
            </a:r>
            <a:r>
              <a:rPr dirty="0" sz="1000" spc="35">
                <a:latin typeface="Times New Roman"/>
                <a:cs typeface="Times New Roman"/>
              </a:rPr>
              <a:t>,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every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line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35">
                <a:latin typeface="Verdana"/>
                <a:cs typeface="Verdana"/>
              </a:rPr>
              <a:t>R</a:t>
            </a:r>
            <a:r>
              <a:rPr dirty="0" baseline="27777" sz="1050" spc="52">
                <a:latin typeface="Times New Roman"/>
                <a:cs typeface="Times New Roman"/>
              </a:rPr>
              <a:t>3</a:t>
            </a:r>
            <a:r>
              <a:rPr dirty="0" baseline="27777" sz="1050" spc="1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intersects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S</a:t>
            </a:r>
            <a:r>
              <a:rPr dirty="0" baseline="27777" sz="1050" spc="52">
                <a:latin typeface="Times New Roman"/>
                <a:cs typeface="Times New Roman"/>
              </a:rPr>
              <a:t>2</a:t>
            </a:r>
            <a:r>
              <a:rPr dirty="0" baseline="27777" sz="1050" spc="1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pair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antipodal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(diamet-  rically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opposite)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points.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this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way,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can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regard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25">
                <a:latin typeface="Verdana"/>
                <a:cs typeface="Verdana"/>
              </a:rPr>
              <a:t>P</a:t>
            </a:r>
            <a:r>
              <a:rPr dirty="0" baseline="27777" sz="1050" spc="37">
                <a:latin typeface="Times New Roman"/>
                <a:cs typeface="Times New Roman"/>
              </a:rPr>
              <a:t>2</a:t>
            </a:r>
            <a:r>
              <a:rPr dirty="0" baseline="27777" sz="1050" spc="142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as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space</a:t>
            </a:r>
            <a:r>
              <a:rPr dirty="0" sz="1000" spc="-25" i="1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obtained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identifying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antipodal  points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unit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sphere.</a:t>
            </a:r>
            <a:endParaRPr sz="1000">
              <a:latin typeface="Times New Roman"/>
              <a:cs typeface="Times New Roman"/>
            </a:endParaRPr>
          </a:p>
          <a:p>
            <a:pPr algn="just" marL="12700" marR="6985">
              <a:lnSpc>
                <a:spcPct val="119500"/>
              </a:lnSpc>
              <a:spcBef>
                <a:spcPts val="40"/>
              </a:spcBef>
            </a:pPr>
            <a:r>
              <a:rPr dirty="0" sz="1000">
                <a:latin typeface="Times New Roman"/>
                <a:cs typeface="Times New Roman"/>
              </a:rPr>
              <a:t>Though </a:t>
            </a:r>
            <a:r>
              <a:rPr dirty="0" sz="1000" spc="-5">
                <a:latin typeface="Times New Roman"/>
                <a:cs typeface="Times New Roman"/>
              </a:rPr>
              <a:t>the geometry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25">
                <a:latin typeface="Verdana"/>
                <a:cs typeface="Verdana"/>
              </a:rPr>
              <a:t>P</a:t>
            </a:r>
            <a:r>
              <a:rPr dirty="0" baseline="27777" sz="1050" spc="37">
                <a:latin typeface="Times New Roman"/>
                <a:cs typeface="Times New Roman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is different from </a:t>
            </a:r>
            <a:r>
              <a:rPr dirty="0" sz="1000" spc="35">
                <a:latin typeface="Verdana"/>
                <a:cs typeface="Verdana"/>
              </a:rPr>
              <a:t>R</a:t>
            </a:r>
            <a:r>
              <a:rPr dirty="0" baseline="27777" sz="1050" spc="52">
                <a:latin typeface="Times New Roman"/>
                <a:cs typeface="Times New Roman"/>
              </a:rPr>
              <a:t>2</a:t>
            </a:r>
            <a:r>
              <a:rPr dirty="0" sz="1000" spc="3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the properties </a:t>
            </a:r>
            <a:r>
              <a:rPr dirty="0" sz="1000">
                <a:latin typeface="Times New Roman"/>
                <a:cs typeface="Times New Roman"/>
              </a:rPr>
              <a:t>of concurrence </a:t>
            </a:r>
            <a:r>
              <a:rPr dirty="0" sz="1000" spc="-5">
                <a:latin typeface="Times New Roman"/>
                <a:cs typeface="Times New Roman"/>
              </a:rPr>
              <a:t>and collinearity are  equivalent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both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25">
                <a:latin typeface="Verdana"/>
                <a:cs typeface="Verdana"/>
              </a:rPr>
              <a:t>P</a:t>
            </a:r>
            <a:r>
              <a:rPr dirty="0" baseline="27777" sz="1050" spc="37">
                <a:latin typeface="Times New Roman"/>
                <a:cs typeface="Times New Roman"/>
              </a:rPr>
              <a:t>2</a:t>
            </a:r>
            <a:r>
              <a:rPr dirty="0" baseline="27777" sz="1050" spc="127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35">
                <a:latin typeface="Verdana"/>
                <a:cs typeface="Verdana"/>
              </a:rPr>
              <a:t>R</a:t>
            </a:r>
            <a:r>
              <a:rPr dirty="0" baseline="27777" sz="1050" spc="52">
                <a:latin typeface="Times New Roman"/>
                <a:cs typeface="Times New Roman"/>
              </a:rPr>
              <a:t>2</a:t>
            </a:r>
            <a:r>
              <a:rPr dirty="0" sz="1000" spc="35">
                <a:latin typeface="Times New Roman"/>
                <a:cs typeface="Times New Roman"/>
              </a:rPr>
              <a:t>.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Thus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many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results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involving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concurrence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collinearity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35">
                <a:latin typeface="Verdana"/>
                <a:cs typeface="Verdana"/>
              </a:rPr>
              <a:t>R</a:t>
            </a:r>
            <a:r>
              <a:rPr dirty="0" baseline="27777" sz="1050" spc="52">
                <a:latin typeface="Times New Roman"/>
                <a:cs typeface="Times New Roman"/>
              </a:rPr>
              <a:t>2  </a:t>
            </a:r>
            <a:r>
              <a:rPr dirty="0" sz="1000" spc="-5">
                <a:latin typeface="Times New Roman"/>
                <a:cs typeface="Times New Roman"/>
              </a:rPr>
              <a:t>can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stated and proved in</a:t>
            </a:r>
            <a:r>
              <a:rPr dirty="0" sz="1000" spc="-100">
                <a:latin typeface="Times New Roman"/>
                <a:cs typeface="Times New Roman"/>
              </a:rPr>
              <a:t> </a:t>
            </a:r>
            <a:r>
              <a:rPr dirty="0" sz="1000" spc="30">
                <a:latin typeface="Verdana"/>
                <a:cs typeface="Verdana"/>
              </a:rPr>
              <a:t>P</a:t>
            </a:r>
            <a:r>
              <a:rPr dirty="0" baseline="27777" sz="1050" spc="44">
                <a:latin typeface="Times New Roman"/>
                <a:cs typeface="Times New Roman"/>
              </a:rPr>
              <a:t>2</a:t>
            </a:r>
            <a:r>
              <a:rPr dirty="0" sz="1000" spc="3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267472" y="5868484"/>
            <a:ext cx="5064125" cy="3066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400" spc="10" b="1">
                <a:latin typeface="Times New Roman"/>
                <a:cs typeface="Times New Roman"/>
              </a:rPr>
              <a:t>8.4    Quadratic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spc="5" b="1">
                <a:latin typeface="Times New Roman"/>
                <a:cs typeface="Times New Roman"/>
              </a:rPr>
              <a:t>curves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600"/>
              </a:lnSpc>
              <a:spcBef>
                <a:spcPts val="1025"/>
              </a:spcBef>
            </a:pP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quadratic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curve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(or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conic)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curve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with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equation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10" b="0" i="1">
                <a:latin typeface="Bookman Old Style"/>
                <a:cs typeface="Bookman Old Style"/>
              </a:rPr>
              <a:t>ax</a:t>
            </a:r>
            <a:r>
              <a:rPr dirty="0" baseline="27777" sz="1050" spc="-15">
                <a:latin typeface="Times New Roman"/>
                <a:cs typeface="Times New Roman"/>
              </a:rPr>
              <a:t>2</a:t>
            </a:r>
            <a:r>
              <a:rPr dirty="0" baseline="27777" sz="1050" spc="15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90" b="0" i="1">
                <a:latin typeface="Bookman Old Style"/>
                <a:cs typeface="Bookman Old Style"/>
              </a:rPr>
              <a:t>bxy</a:t>
            </a:r>
            <a:r>
              <a:rPr dirty="0" sz="1000" spc="-4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0" b="0" i="1">
                <a:latin typeface="Bookman Old Style"/>
                <a:cs typeface="Bookman Old Style"/>
              </a:rPr>
              <a:t>cy</a:t>
            </a:r>
            <a:r>
              <a:rPr dirty="0" baseline="27777" sz="1050" spc="-44">
                <a:latin typeface="Times New Roman"/>
                <a:cs typeface="Times New Roman"/>
              </a:rPr>
              <a:t>2</a:t>
            </a:r>
            <a:r>
              <a:rPr dirty="0" baseline="27777" sz="1050" spc="15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 b="0" i="1">
                <a:latin typeface="Bookman Old Style"/>
                <a:cs typeface="Bookman Old Style"/>
              </a:rPr>
              <a:t>dx</a:t>
            </a:r>
            <a:r>
              <a:rPr dirty="0" sz="1000" spc="-8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95" b="0" i="1">
                <a:latin typeface="Bookman Old Style"/>
                <a:cs typeface="Bookman Old Style"/>
              </a:rPr>
              <a:t>ey</a:t>
            </a:r>
            <a:r>
              <a:rPr dirty="0" sz="1000" spc="-4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145" b="0" i="1">
                <a:latin typeface="Bookman Old Style"/>
                <a:cs typeface="Bookman Old Style"/>
              </a:rPr>
              <a:t>f</a:t>
            </a:r>
            <a:r>
              <a:rPr dirty="0" sz="1000" spc="9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.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Thus 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general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equation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quadratic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curve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determined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6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coefficients.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So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it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only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requires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5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  to determine a quadratic curve. Quadratic curves are classified into the following types: parabola,  circle,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ellipse,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hyperbola,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2-straight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line.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They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possible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cross-sections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obtained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slicing  a </a:t>
            </a:r>
            <a:r>
              <a:rPr dirty="0" sz="1000">
                <a:latin typeface="Times New Roman"/>
                <a:cs typeface="Times New Roman"/>
              </a:rPr>
              <a:t>double cone </a:t>
            </a:r>
            <a:r>
              <a:rPr dirty="0" sz="1000" spc="-5">
                <a:latin typeface="Times New Roman"/>
                <a:cs typeface="Times New Roman"/>
              </a:rPr>
              <a:t>with a plane, thus </a:t>
            </a:r>
            <a:r>
              <a:rPr dirty="0" sz="1000" spc="-10">
                <a:latin typeface="Times New Roman"/>
                <a:cs typeface="Times New Roman"/>
              </a:rPr>
              <a:t>they </a:t>
            </a:r>
            <a:r>
              <a:rPr dirty="0" sz="1000" spc="-5">
                <a:latin typeface="Times New Roman"/>
                <a:cs typeface="Times New Roman"/>
              </a:rPr>
              <a:t>are also called conics. </a:t>
            </a:r>
            <a:r>
              <a:rPr dirty="0" sz="1000">
                <a:latin typeface="Times New Roman"/>
                <a:cs typeface="Times New Roman"/>
              </a:rPr>
              <a:t>If </a:t>
            </a:r>
            <a:r>
              <a:rPr dirty="0" sz="1000" spc="20" b="0" i="1">
                <a:latin typeface="Bookman Old Style"/>
                <a:cs typeface="Bookman Old Style"/>
              </a:rPr>
              <a:t>F</a:t>
            </a:r>
            <a:r>
              <a:rPr dirty="0" baseline="-11904" sz="1050" spc="30">
                <a:latin typeface="Times New Roman"/>
                <a:cs typeface="Times New Roman"/>
              </a:rPr>
              <a:t>1</a:t>
            </a:r>
            <a:r>
              <a:rPr dirty="0" sz="1000" spc="20">
                <a:latin typeface="Tahoma"/>
                <a:cs typeface="Tahoma"/>
              </a:rPr>
              <a:t>(</a:t>
            </a:r>
            <a:r>
              <a:rPr dirty="0" sz="1000" spc="20" b="0" i="1">
                <a:latin typeface="Bookman Old Style"/>
                <a:cs typeface="Bookman Old Style"/>
              </a:rPr>
              <a:t>x, </a:t>
            </a:r>
            <a:r>
              <a:rPr dirty="0" sz="1000" spc="-40" b="0" i="1">
                <a:latin typeface="Bookman Old Style"/>
                <a:cs typeface="Bookman Old Style"/>
              </a:rPr>
              <a:t>y</a:t>
            </a:r>
            <a:r>
              <a:rPr dirty="0" sz="1000" spc="-40">
                <a:latin typeface="Tahoma"/>
                <a:cs typeface="Tahoma"/>
              </a:rPr>
              <a:t>)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20" b="0" i="1">
                <a:latin typeface="Bookman Old Style"/>
                <a:cs typeface="Bookman Old Style"/>
              </a:rPr>
              <a:t>F</a:t>
            </a:r>
            <a:r>
              <a:rPr dirty="0" baseline="-11904" sz="1050" spc="30">
                <a:latin typeface="Times New Roman"/>
                <a:cs typeface="Times New Roman"/>
              </a:rPr>
              <a:t>2</a:t>
            </a:r>
            <a:r>
              <a:rPr dirty="0" sz="1000" spc="20">
                <a:latin typeface="Tahoma"/>
                <a:cs typeface="Tahoma"/>
              </a:rPr>
              <a:t>(</a:t>
            </a:r>
            <a:r>
              <a:rPr dirty="0" sz="1000" spc="20" b="0" i="1">
                <a:latin typeface="Bookman Old Style"/>
                <a:cs typeface="Bookman Old Style"/>
              </a:rPr>
              <a:t>x, </a:t>
            </a:r>
            <a:r>
              <a:rPr dirty="0" sz="1000" spc="-40" b="0" i="1">
                <a:latin typeface="Bookman Old Style"/>
                <a:cs typeface="Bookman Old Style"/>
              </a:rPr>
              <a:t>y</a:t>
            </a:r>
            <a:r>
              <a:rPr dirty="0" sz="1000" spc="-40">
                <a:latin typeface="Tahoma"/>
                <a:cs typeface="Tahoma"/>
              </a:rPr>
              <a:t>)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5">
                <a:latin typeface="Times New Roman"/>
                <a:cs typeface="Times New Roman"/>
              </a:rPr>
              <a:t>are  </a:t>
            </a:r>
            <a:r>
              <a:rPr dirty="0" sz="1000" spc="-10">
                <a:latin typeface="Times New Roman"/>
                <a:cs typeface="Times New Roman"/>
              </a:rPr>
              <a:t>two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such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curves,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their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intersection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given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roots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system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these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two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equations.  Since </a:t>
            </a:r>
            <a:r>
              <a:rPr dirty="0" sz="1000" spc="30" b="0" i="1">
                <a:latin typeface="Bookman Old Style"/>
                <a:cs typeface="Bookman Old Style"/>
              </a:rPr>
              <a:t>F</a:t>
            </a:r>
            <a:r>
              <a:rPr dirty="0" baseline="-11904" sz="1050" spc="44">
                <a:latin typeface="Times New Roman"/>
                <a:cs typeface="Times New Roman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30" b="0" i="1">
                <a:latin typeface="Bookman Old Style"/>
                <a:cs typeface="Bookman Old Style"/>
              </a:rPr>
              <a:t>F</a:t>
            </a:r>
            <a:r>
              <a:rPr dirty="0" baseline="-11904" sz="1050" spc="44">
                <a:latin typeface="Times New Roman"/>
                <a:cs typeface="Times New Roman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are quadratic, there are generally 4 solutions </a:t>
            </a:r>
            <a:r>
              <a:rPr dirty="0" sz="1000">
                <a:latin typeface="Times New Roman"/>
                <a:cs typeface="Times New Roman"/>
              </a:rPr>
              <a:t>for </a:t>
            </a:r>
            <a:r>
              <a:rPr dirty="0" sz="1000" spc="-5">
                <a:latin typeface="Times New Roman"/>
                <a:cs typeface="Times New Roman"/>
              </a:rPr>
              <a:t>this system. </a:t>
            </a:r>
            <a:r>
              <a:rPr dirty="0" sz="1000">
                <a:latin typeface="Times New Roman"/>
                <a:cs typeface="Times New Roman"/>
              </a:rPr>
              <a:t>Thus </a:t>
            </a:r>
            <a:r>
              <a:rPr dirty="0" sz="1000" spc="-10">
                <a:latin typeface="Times New Roman"/>
                <a:cs typeface="Times New Roman"/>
              </a:rPr>
              <a:t>two </a:t>
            </a:r>
            <a:r>
              <a:rPr dirty="0" sz="1000" spc="-5">
                <a:latin typeface="Times New Roman"/>
                <a:cs typeface="Times New Roman"/>
              </a:rPr>
              <a:t>quadratic  curves generally intersect in 4 points </a:t>
            </a:r>
            <a:r>
              <a:rPr dirty="0" sz="1000">
                <a:latin typeface="Times New Roman"/>
                <a:cs typeface="Times New Roman"/>
              </a:rPr>
              <a:t>(or </a:t>
            </a:r>
            <a:r>
              <a:rPr dirty="0" sz="1000" spc="-5">
                <a:latin typeface="Times New Roman"/>
                <a:cs typeface="Times New Roman"/>
              </a:rPr>
              <a:t>less). Suppose </a:t>
            </a:r>
            <a:r>
              <a:rPr dirty="0" sz="1000" spc="20" b="0" i="1">
                <a:latin typeface="Bookman Old Style"/>
                <a:cs typeface="Bookman Old Style"/>
              </a:rPr>
              <a:t>F</a:t>
            </a:r>
            <a:r>
              <a:rPr dirty="0" baseline="-11904" sz="1050" spc="30">
                <a:latin typeface="Times New Roman"/>
                <a:cs typeface="Times New Roman"/>
              </a:rPr>
              <a:t>1</a:t>
            </a:r>
            <a:r>
              <a:rPr dirty="0" sz="1000" spc="20">
                <a:latin typeface="Tahoma"/>
                <a:cs typeface="Tahoma"/>
              </a:rPr>
              <a:t>(</a:t>
            </a:r>
            <a:r>
              <a:rPr dirty="0" sz="1000" spc="20" b="0" i="1">
                <a:latin typeface="Bookman Old Style"/>
                <a:cs typeface="Bookman Old Style"/>
              </a:rPr>
              <a:t>x, </a:t>
            </a:r>
            <a:r>
              <a:rPr dirty="0" sz="1000" spc="-40" b="0" i="1">
                <a:latin typeface="Bookman Old Style"/>
                <a:cs typeface="Bookman Old Style"/>
              </a:rPr>
              <a:t>y</a:t>
            </a:r>
            <a:r>
              <a:rPr dirty="0" sz="1000" spc="-40">
                <a:latin typeface="Tahoma"/>
                <a:cs typeface="Tahoma"/>
              </a:rPr>
              <a:t>)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20" b="0" i="1">
                <a:latin typeface="Bookman Old Style"/>
                <a:cs typeface="Bookman Old Style"/>
              </a:rPr>
              <a:t>F</a:t>
            </a:r>
            <a:r>
              <a:rPr dirty="0" baseline="-11904" sz="1050" spc="30">
                <a:latin typeface="Times New Roman"/>
                <a:cs typeface="Times New Roman"/>
              </a:rPr>
              <a:t>2</a:t>
            </a:r>
            <a:r>
              <a:rPr dirty="0" sz="1000" spc="20">
                <a:latin typeface="Tahoma"/>
                <a:cs typeface="Tahoma"/>
              </a:rPr>
              <a:t>(</a:t>
            </a:r>
            <a:r>
              <a:rPr dirty="0" sz="1000" spc="20" b="0" i="1">
                <a:latin typeface="Bookman Old Style"/>
                <a:cs typeface="Bookman Old Style"/>
              </a:rPr>
              <a:t>x, </a:t>
            </a:r>
            <a:r>
              <a:rPr dirty="0" sz="1000" spc="-40" b="0" i="1">
                <a:latin typeface="Bookman Old Style"/>
                <a:cs typeface="Bookman Old Style"/>
              </a:rPr>
              <a:t>y</a:t>
            </a:r>
            <a:r>
              <a:rPr dirty="0" sz="1000" spc="-40">
                <a:latin typeface="Tahoma"/>
                <a:cs typeface="Tahoma"/>
              </a:rPr>
              <a:t>)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5">
                <a:latin typeface="Times New Roman"/>
                <a:cs typeface="Times New Roman"/>
              </a:rPr>
              <a:t>intersect in 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baseline="-11904" sz="1050" spc="52">
                <a:latin typeface="Times New Roman"/>
                <a:cs typeface="Times New Roman"/>
              </a:rPr>
              <a:t>1</a:t>
            </a:r>
            <a:r>
              <a:rPr dirty="0" sz="1000" spc="35" b="0" i="1">
                <a:latin typeface="Bookman Old Style"/>
                <a:cs typeface="Bookman Old Style"/>
              </a:rPr>
              <a:t>, </a:t>
            </a:r>
            <a:r>
              <a:rPr dirty="0" sz="1000" spc="30" b="0" i="1">
                <a:latin typeface="Bookman Old Style"/>
                <a:cs typeface="Bookman Old Style"/>
              </a:rPr>
              <a:t>P</a:t>
            </a:r>
            <a:r>
              <a:rPr dirty="0" baseline="-11904" sz="1050" spc="44">
                <a:latin typeface="Times New Roman"/>
                <a:cs typeface="Times New Roman"/>
              </a:rPr>
              <a:t>2</a:t>
            </a:r>
            <a:r>
              <a:rPr dirty="0" sz="1000" spc="30" b="0" i="1">
                <a:latin typeface="Bookman Old Style"/>
                <a:cs typeface="Bookman Old Style"/>
              </a:rPr>
              <a:t>, P</a:t>
            </a:r>
            <a:r>
              <a:rPr dirty="0" baseline="-11904" sz="1050" spc="44">
                <a:latin typeface="Times New Roman"/>
                <a:cs typeface="Times New Roman"/>
              </a:rPr>
              <a:t>3</a:t>
            </a:r>
            <a:r>
              <a:rPr dirty="0" sz="1000" spc="30" b="0" i="1">
                <a:latin typeface="Bookman Old Style"/>
                <a:cs typeface="Bookman Old Style"/>
              </a:rPr>
              <a:t>, </a:t>
            </a:r>
            <a:r>
              <a:rPr dirty="0" sz="1000" spc="45" b="0" i="1">
                <a:latin typeface="Bookman Old Style"/>
                <a:cs typeface="Bookman Old Style"/>
              </a:rPr>
              <a:t>P</a:t>
            </a:r>
            <a:r>
              <a:rPr dirty="0" baseline="-11904" sz="1050" spc="67">
                <a:latin typeface="Times New Roman"/>
                <a:cs typeface="Times New Roman"/>
              </a:rPr>
              <a:t>4</a:t>
            </a:r>
            <a:r>
              <a:rPr dirty="0" sz="1000" spc="4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Then </a:t>
            </a:r>
            <a:r>
              <a:rPr dirty="0" sz="1000">
                <a:latin typeface="Times New Roman"/>
                <a:cs typeface="Times New Roman"/>
              </a:rPr>
              <a:t>for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 spc="-5">
                <a:latin typeface="Times New Roman"/>
                <a:cs typeface="Times New Roman"/>
              </a:rPr>
              <a:t>real </a:t>
            </a:r>
            <a:r>
              <a:rPr dirty="0" sz="1000">
                <a:latin typeface="Times New Roman"/>
                <a:cs typeface="Times New Roman"/>
              </a:rPr>
              <a:t>numbers </a:t>
            </a:r>
            <a:r>
              <a:rPr dirty="0" sz="1000" spc="45" b="0" i="1">
                <a:latin typeface="Bookman Old Style"/>
                <a:cs typeface="Bookman Old Style"/>
              </a:rPr>
              <a:t>λ</a:t>
            </a:r>
            <a:r>
              <a:rPr dirty="0" baseline="-11904" sz="1050" spc="67">
                <a:latin typeface="Times New Roman"/>
                <a:cs typeface="Times New Roman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45" b="0" i="1">
                <a:latin typeface="Bookman Old Style"/>
                <a:cs typeface="Bookman Old Style"/>
              </a:rPr>
              <a:t>λ</a:t>
            </a:r>
            <a:r>
              <a:rPr dirty="0" baseline="-11904" sz="1050" spc="67">
                <a:latin typeface="Times New Roman"/>
                <a:cs typeface="Times New Roman"/>
              </a:rPr>
              <a:t>2 </a:t>
            </a:r>
            <a:r>
              <a:rPr dirty="0" sz="1000">
                <a:latin typeface="Times New Roman"/>
                <a:cs typeface="Times New Roman"/>
              </a:rPr>
              <a:t>not </a:t>
            </a:r>
            <a:r>
              <a:rPr dirty="0" sz="1000" spc="-5">
                <a:latin typeface="Times New Roman"/>
                <a:cs typeface="Times New Roman"/>
              </a:rPr>
              <a:t>both </a:t>
            </a:r>
            <a:r>
              <a:rPr dirty="0" sz="1000">
                <a:latin typeface="Times New Roman"/>
                <a:cs typeface="Times New Roman"/>
              </a:rPr>
              <a:t>equal </a:t>
            </a:r>
            <a:r>
              <a:rPr dirty="0" sz="1000" spc="-5">
                <a:latin typeface="Times New Roman"/>
                <a:cs typeface="Times New Roman"/>
              </a:rPr>
              <a:t>to </a:t>
            </a:r>
            <a:r>
              <a:rPr dirty="0" sz="1000">
                <a:latin typeface="Times New Roman"/>
                <a:cs typeface="Times New Roman"/>
              </a:rPr>
              <a:t>0, </a:t>
            </a:r>
            <a:r>
              <a:rPr dirty="0" sz="1000" spc="50" b="0" i="1">
                <a:latin typeface="Bookman Old Style"/>
                <a:cs typeface="Bookman Old Style"/>
              </a:rPr>
              <a:t>λ</a:t>
            </a:r>
            <a:r>
              <a:rPr dirty="0" baseline="-11904" sz="1050" spc="75">
                <a:latin typeface="Times New Roman"/>
                <a:cs typeface="Times New Roman"/>
              </a:rPr>
              <a:t>1</a:t>
            </a:r>
            <a:r>
              <a:rPr dirty="0" sz="1000" spc="50" b="0" i="1">
                <a:latin typeface="Bookman Old Style"/>
                <a:cs typeface="Bookman Old Style"/>
              </a:rPr>
              <a:t>F</a:t>
            </a:r>
            <a:r>
              <a:rPr dirty="0" baseline="-11904" sz="1050" spc="75">
                <a:latin typeface="Times New Roman"/>
                <a:cs typeface="Times New Roman"/>
              </a:rPr>
              <a:t>1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50" b="0" i="1">
                <a:latin typeface="Bookman Old Style"/>
                <a:cs typeface="Bookman Old Style"/>
              </a:rPr>
              <a:t>λ</a:t>
            </a:r>
            <a:r>
              <a:rPr dirty="0" baseline="-11904" sz="1050" spc="75">
                <a:latin typeface="Times New Roman"/>
                <a:cs typeface="Times New Roman"/>
              </a:rPr>
              <a:t>2</a:t>
            </a:r>
            <a:r>
              <a:rPr dirty="0" sz="1000" spc="50" b="0" i="1">
                <a:latin typeface="Bookman Old Style"/>
                <a:cs typeface="Bookman Old Style"/>
              </a:rPr>
              <a:t>F</a:t>
            </a:r>
            <a:r>
              <a:rPr dirty="0" baseline="-11904" sz="1050" spc="75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 spc="-5">
                <a:latin typeface="Times New Roman"/>
                <a:cs typeface="Times New Roman"/>
              </a:rPr>
              <a:t>is also  a quadratic curve, and it passes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baseline="-11904" sz="1050" spc="52">
                <a:latin typeface="Times New Roman"/>
                <a:cs typeface="Times New Roman"/>
              </a:rPr>
              <a:t>1</a:t>
            </a:r>
            <a:r>
              <a:rPr dirty="0" sz="1000" spc="35" b="0" i="1">
                <a:latin typeface="Bookman Old Style"/>
                <a:cs typeface="Bookman Old Style"/>
              </a:rPr>
              <a:t>, </a:t>
            </a:r>
            <a:r>
              <a:rPr dirty="0" sz="1000" spc="30" b="0" i="1">
                <a:latin typeface="Bookman Old Style"/>
                <a:cs typeface="Bookman Old Style"/>
              </a:rPr>
              <a:t>P</a:t>
            </a:r>
            <a:r>
              <a:rPr dirty="0" baseline="-11904" sz="1050" spc="44">
                <a:latin typeface="Times New Roman"/>
                <a:cs typeface="Times New Roman"/>
              </a:rPr>
              <a:t>2</a:t>
            </a:r>
            <a:r>
              <a:rPr dirty="0" sz="1000" spc="30" b="0" i="1">
                <a:latin typeface="Bookman Old Style"/>
                <a:cs typeface="Bookman Old Style"/>
              </a:rPr>
              <a:t>,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baseline="-11904" sz="1050" spc="52">
                <a:latin typeface="Times New Roman"/>
                <a:cs typeface="Times New Roman"/>
              </a:rPr>
              <a:t>3</a:t>
            </a:r>
            <a:r>
              <a:rPr dirty="0" sz="1000" spc="35" b="0" i="1">
                <a:latin typeface="Bookman Old Style"/>
                <a:cs typeface="Bookman Old Style"/>
              </a:rPr>
              <a:t>, </a:t>
            </a:r>
            <a:r>
              <a:rPr dirty="0" sz="1000" spc="40" b="0" i="1">
                <a:latin typeface="Bookman Old Style"/>
                <a:cs typeface="Bookman Old Style"/>
              </a:rPr>
              <a:t>P</a:t>
            </a:r>
            <a:r>
              <a:rPr dirty="0" baseline="-11904" sz="1050" spc="60">
                <a:latin typeface="Times New Roman"/>
                <a:cs typeface="Times New Roman"/>
              </a:rPr>
              <a:t>4</a:t>
            </a:r>
            <a:r>
              <a:rPr dirty="0" sz="1000" spc="40">
                <a:latin typeface="Times New Roman"/>
                <a:cs typeface="Times New Roman"/>
              </a:rPr>
              <a:t>. </a:t>
            </a:r>
            <a:r>
              <a:rPr dirty="0" sz="1000" spc="-15">
                <a:latin typeface="Times New Roman"/>
                <a:cs typeface="Times New Roman"/>
              </a:rPr>
              <a:t>Conversely,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 spc="-5">
                <a:latin typeface="Times New Roman"/>
                <a:cs typeface="Times New Roman"/>
              </a:rPr>
              <a:t>quadratic curve passing  </a:t>
            </a:r>
            <a:r>
              <a:rPr dirty="0" sz="1000">
                <a:latin typeface="Times New Roman"/>
                <a:cs typeface="Times New Roman"/>
              </a:rPr>
              <a:t>through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baseline="-11904" sz="1050" spc="52">
                <a:latin typeface="Times New Roman"/>
                <a:cs typeface="Times New Roman"/>
              </a:rPr>
              <a:t>1</a:t>
            </a:r>
            <a:r>
              <a:rPr dirty="0" sz="1000" spc="35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30" b="0" i="1">
                <a:latin typeface="Bookman Old Style"/>
                <a:cs typeface="Bookman Old Style"/>
              </a:rPr>
              <a:t>P</a:t>
            </a:r>
            <a:r>
              <a:rPr dirty="0" baseline="-11904" sz="1050" spc="44">
                <a:latin typeface="Times New Roman"/>
                <a:cs typeface="Times New Roman"/>
              </a:rPr>
              <a:t>2</a:t>
            </a:r>
            <a:r>
              <a:rPr dirty="0" sz="1000" spc="30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30" b="0" i="1">
                <a:latin typeface="Bookman Old Style"/>
                <a:cs typeface="Bookman Old Style"/>
              </a:rPr>
              <a:t>P</a:t>
            </a:r>
            <a:r>
              <a:rPr dirty="0" baseline="-11904" sz="1050" spc="44">
                <a:latin typeface="Times New Roman"/>
                <a:cs typeface="Times New Roman"/>
              </a:rPr>
              <a:t>3</a:t>
            </a:r>
            <a:r>
              <a:rPr dirty="0" sz="1000" spc="30" b="0" i="1">
                <a:latin typeface="Bookman Old Style"/>
                <a:cs typeface="Bookman Old Style"/>
              </a:rPr>
              <a:t>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P</a:t>
            </a:r>
            <a:r>
              <a:rPr dirty="0" baseline="-11904" sz="1050" spc="60">
                <a:latin typeface="Times New Roman"/>
                <a:cs typeface="Times New Roman"/>
              </a:rPr>
              <a:t>4</a:t>
            </a:r>
            <a:r>
              <a:rPr dirty="0" baseline="-11904" sz="1050" spc="202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form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λ</a:t>
            </a:r>
            <a:r>
              <a:rPr dirty="0" baseline="-11904" sz="1050" spc="75">
                <a:latin typeface="Times New Roman"/>
                <a:cs typeface="Times New Roman"/>
              </a:rPr>
              <a:t>1</a:t>
            </a:r>
            <a:r>
              <a:rPr dirty="0" sz="1000" spc="50" b="0" i="1">
                <a:latin typeface="Bookman Old Style"/>
                <a:cs typeface="Bookman Old Style"/>
              </a:rPr>
              <a:t>F</a:t>
            </a:r>
            <a:r>
              <a:rPr dirty="0" baseline="-11904" sz="1050" spc="75">
                <a:latin typeface="Times New Roman"/>
                <a:cs typeface="Times New Roman"/>
              </a:rPr>
              <a:t>1</a:t>
            </a:r>
            <a:r>
              <a:rPr dirty="0" baseline="-11904" sz="1050" spc="15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λ</a:t>
            </a:r>
            <a:r>
              <a:rPr dirty="0" baseline="-11904" sz="1050" spc="75">
                <a:latin typeface="Times New Roman"/>
                <a:cs typeface="Times New Roman"/>
              </a:rPr>
              <a:t>2</a:t>
            </a:r>
            <a:r>
              <a:rPr dirty="0" sz="1000" spc="50" b="0" i="1">
                <a:latin typeface="Bookman Old Style"/>
                <a:cs typeface="Bookman Old Style"/>
              </a:rPr>
              <a:t>F</a:t>
            </a:r>
            <a:r>
              <a:rPr dirty="0" baseline="-11904" sz="1050" spc="75">
                <a:latin typeface="Times New Roman"/>
                <a:cs typeface="Times New Roman"/>
              </a:rPr>
              <a:t>2</a:t>
            </a:r>
            <a:r>
              <a:rPr dirty="0" baseline="-11904" sz="1050" spc="225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70">
                <a:latin typeface="Tahoma"/>
                <a:cs typeface="Tahoma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for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some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suitable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45" b="0" i="1">
                <a:latin typeface="Bookman Old Style"/>
                <a:cs typeface="Bookman Old Style"/>
              </a:rPr>
              <a:t>λ</a:t>
            </a:r>
            <a:r>
              <a:rPr dirty="0" baseline="-11904" sz="1050" spc="67">
                <a:latin typeface="Times New Roman"/>
                <a:cs typeface="Times New Roman"/>
              </a:rPr>
              <a:t>1</a:t>
            </a:r>
            <a:r>
              <a:rPr dirty="0" baseline="-11904" sz="1050" spc="179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45" b="0" i="1">
                <a:latin typeface="Bookman Old Style"/>
                <a:cs typeface="Bookman Old Style"/>
              </a:rPr>
              <a:t>λ</a:t>
            </a:r>
            <a:r>
              <a:rPr dirty="0" baseline="-11904" sz="1050" spc="67">
                <a:latin typeface="Times New Roman"/>
                <a:cs typeface="Times New Roman"/>
              </a:rPr>
              <a:t>2</a:t>
            </a:r>
            <a:r>
              <a:rPr dirty="0" sz="1000" spc="4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12065">
              <a:lnSpc>
                <a:spcPct val="119500"/>
              </a:lnSpc>
              <a:spcBef>
                <a:spcPts val="5"/>
              </a:spcBef>
            </a:pPr>
            <a:r>
              <a:rPr dirty="0" sz="1000" spc="-5" b="1">
                <a:latin typeface="Times New Roman"/>
                <a:cs typeface="Times New Roman"/>
              </a:rPr>
              <a:t>Theorem </a:t>
            </a:r>
            <a:r>
              <a:rPr dirty="0" sz="1000" b="1">
                <a:latin typeface="Times New Roman"/>
                <a:cs typeface="Times New Roman"/>
              </a:rPr>
              <a:t>8.4 </a:t>
            </a:r>
            <a:r>
              <a:rPr dirty="0" sz="1000" spc="-5" b="1">
                <a:latin typeface="Times New Roman"/>
                <a:cs typeface="Times New Roman"/>
              </a:rPr>
              <a:t>(Butterfly theorem) </a:t>
            </a:r>
            <a:r>
              <a:rPr dirty="0" sz="1000" spc="-10" i="1">
                <a:latin typeface="Times New Roman"/>
                <a:cs typeface="Times New Roman"/>
              </a:rPr>
              <a:t>Through </a:t>
            </a:r>
            <a:r>
              <a:rPr dirty="0" sz="1000" spc="-5" i="1">
                <a:latin typeface="Times New Roman"/>
                <a:cs typeface="Times New Roman"/>
              </a:rPr>
              <a:t>the midpoint </a:t>
            </a:r>
            <a:r>
              <a:rPr dirty="0" sz="1000" spc="-5" b="0" i="1">
                <a:latin typeface="Bookman Old Style"/>
                <a:cs typeface="Bookman Old Style"/>
              </a:rPr>
              <a:t>O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-5" i="1">
                <a:latin typeface="Times New Roman"/>
                <a:cs typeface="Times New Roman"/>
              </a:rPr>
              <a:t>a </a:t>
            </a:r>
            <a:r>
              <a:rPr dirty="0" sz="1000" spc="-15" i="1">
                <a:latin typeface="Times New Roman"/>
                <a:cs typeface="Times New Roman"/>
              </a:rPr>
              <a:t>chord </a:t>
            </a:r>
            <a:r>
              <a:rPr dirty="0" sz="1000" spc="40" b="0" i="1">
                <a:latin typeface="Bookman Old Style"/>
                <a:cs typeface="Bookman Old Style"/>
              </a:rPr>
              <a:t>ttH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-5" i="1">
                <a:latin typeface="Times New Roman"/>
                <a:cs typeface="Times New Roman"/>
              </a:rPr>
              <a:t>a </a:t>
            </a:r>
            <a:r>
              <a:rPr dirty="0" sz="1000" spc="-15" i="1">
                <a:latin typeface="Times New Roman"/>
                <a:cs typeface="Times New Roman"/>
              </a:rPr>
              <a:t>circle, </a:t>
            </a:r>
            <a:r>
              <a:rPr dirty="0" sz="1000" spc="-10" i="1">
                <a:latin typeface="Times New Roman"/>
                <a:cs typeface="Times New Roman"/>
              </a:rPr>
              <a:t>two </a:t>
            </a:r>
            <a:r>
              <a:rPr dirty="0" sz="1000" spc="-5" i="1">
                <a:latin typeface="Times New Roman"/>
                <a:cs typeface="Times New Roman"/>
              </a:rPr>
              <a:t>other  </a:t>
            </a:r>
            <a:r>
              <a:rPr dirty="0" sz="1000" spc="-10" i="1">
                <a:latin typeface="Times New Roman"/>
                <a:cs typeface="Times New Roman"/>
              </a:rPr>
              <a:t>chords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70" b="0" i="1">
                <a:latin typeface="Bookman Old Style"/>
                <a:cs typeface="Bookman Old Style"/>
              </a:rPr>
              <a:t>CD </a:t>
            </a:r>
            <a:r>
              <a:rPr dirty="0" sz="1000" spc="-15" i="1">
                <a:latin typeface="Times New Roman"/>
                <a:cs typeface="Times New Roman"/>
              </a:rPr>
              <a:t>are </a:t>
            </a:r>
            <a:r>
              <a:rPr dirty="0" sz="1000" spc="-5" i="1">
                <a:latin typeface="Times New Roman"/>
                <a:cs typeface="Times New Roman"/>
              </a:rPr>
              <a:t>drawn; </a:t>
            </a:r>
            <a:r>
              <a:rPr dirty="0" sz="1000" spc="-10" i="1">
                <a:latin typeface="Times New Roman"/>
                <a:cs typeface="Times New Roman"/>
              </a:rPr>
              <a:t>chords </a:t>
            </a:r>
            <a:r>
              <a:rPr dirty="0" sz="1000" spc="15" b="0" i="1">
                <a:latin typeface="Bookman Old Style"/>
                <a:cs typeface="Bookman Old Style"/>
              </a:rPr>
              <a:t>AC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80" b="0" i="1">
                <a:latin typeface="Bookman Old Style"/>
                <a:cs typeface="Bookman Old Style"/>
              </a:rPr>
              <a:t>BD </a:t>
            </a:r>
            <a:r>
              <a:rPr dirty="0" sz="1000" spc="-5" i="1">
                <a:latin typeface="Times New Roman"/>
                <a:cs typeface="Times New Roman"/>
              </a:rPr>
              <a:t>meet </a:t>
            </a:r>
            <a:r>
              <a:rPr dirty="0" sz="1000" spc="40" b="0" i="1">
                <a:latin typeface="Bookman Old Style"/>
                <a:cs typeface="Bookman Old Style"/>
              </a:rPr>
              <a:t>ttH </a:t>
            </a:r>
            <a:r>
              <a:rPr dirty="0" sz="1000" i="1">
                <a:latin typeface="Times New Roman"/>
                <a:cs typeface="Times New Roman"/>
              </a:rPr>
              <a:t>at </a:t>
            </a:r>
            <a:r>
              <a:rPr dirty="0" sz="1000" spc="55" b="0" i="1">
                <a:latin typeface="Bookman Old Style"/>
                <a:cs typeface="Bookman Old Style"/>
              </a:rPr>
              <a:t>E </a:t>
            </a:r>
            <a:r>
              <a:rPr dirty="0" sz="1000" i="1">
                <a:latin typeface="Times New Roman"/>
                <a:cs typeface="Times New Roman"/>
              </a:rPr>
              <a:t>and </a:t>
            </a:r>
            <a:r>
              <a:rPr dirty="0" sz="1000" spc="20" b="0" i="1">
                <a:latin typeface="Bookman Old Style"/>
                <a:cs typeface="Bookman Old Style"/>
              </a:rPr>
              <a:t>F </a:t>
            </a:r>
            <a:r>
              <a:rPr dirty="0" sz="1000" spc="-15" i="1">
                <a:latin typeface="Times New Roman"/>
                <a:cs typeface="Times New Roman"/>
              </a:rPr>
              <a:t>respectively. </a:t>
            </a:r>
            <a:r>
              <a:rPr dirty="0" sz="1000" spc="-5" i="1">
                <a:latin typeface="Times New Roman"/>
                <a:cs typeface="Times New Roman"/>
              </a:rPr>
              <a:t>Then </a:t>
            </a:r>
            <a:r>
              <a:rPr dirty="0" sz="1000" spc="-5" b="0" i="1">
                <a:latin typeface="Bookman Old Style"/>
                <a:cs typeface="Bookman Old Style"/>
              </a:rPr>
              <a:t>O </a:t>
            </a:r>
            <a:r>
              <a:rPr dirty="0" sz="1000" spc="-5" i="1">
                <a:latin typeface="Times New Roman"/>
                <a:cs typeface="Times New Roman"/>
              </a:rPr>
              <a:t>is  </a:t>
            </a:r>
            <a:r>
              <a:rPr dirty="0" sz="1000" spc="-5" i="1">
                <a:latin typeface="Times New Roman"/>
                <a:cs typeface="Times New Roman"/>
              </a:rPr>
              <a:t>the midpoint </a:t>
            </a:r>
            <a:r>
              <a:rPr dirty="0" sz="1000" i="1">
                <a:latin typeface="Times New Roman"/>
                <a:cs typeface="Times New Roman"/>
              </a:rPr>
              <a:t>of </a:t>
            </a:r>
            <a:r>
              <a:rPr dirty="0" sz="1000" spc="65" b="0" i="1">
                <a:latin typeface="Bookman Old Style"/>
                <a:cs typeface="Bookman Old Style"/>
              </a:rPr>
              <a:t>EF</a:t>
            </a:r>
            <a:r>
              <a:rPr dirty="0" sz="1000" spc="-240" b="0" i="1">
                <a:latin typeface="Bookman Old Style"/>
                <a:cs typeface="Bookman Old Style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762000"/>
            <a:ext cx="505587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14900" algn="l"/>
              </a:tabLst>
            </a:pPr>
            <a:r>
              <a:rPr dirty="0" sz="1000">
                <a:latin typeface="Times New Roman"/>
                <a:cs typeface="Times New Roman"/>
              </a:rPr>
              <a:t>8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>
                <a:latin typeface="Times New Roman"/>
                <a:cs typeface="Times New Roman"/>
              </a:rPr>
              <a:t>4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</a:t>
            </a:r>
            <a:r>
              <a:rPr dirty="0" sz="1000" spc="-45">
                <a:latin typeface="Times New Roman"/>
                <a:cs typeface="Times New Roman"/>
              </a:rPr>
              <a:t>U</a:t>
            </a:r>
            <a:r>
              <a:rPr dirty="0" sz="1000" spc="-5">
                <a:latin typeface="Times New Roman"/>
                <a:cs typeface="Times New Roman"/>
              </a:rPr>
              <a:t>AD</a:t>
            </a:r>
            <a:r>
              <a:rPr dirty="0" sz="1000" spc="-10">
                <a:latin typeface="Times New Roman"/>
                <a:cs typeface="Times New Roman"/>
              </a:rPr>
              <a:t>R</a:t>
            </a:r>
            <a:r>
              <a:rPr dirty="0" sz="1000" spc="-114">
                <a:latin typeface="Times New Roman"/>
                <a:cs typeface="Times New Roman"/>
              </a:rPr>
              <a:t>A</a:t>
            </a:r>
            <a:r>
              <a:rPr dirty="0" sz="1000" spc="-5">
                <a:latin typeface="Times New Roman"/>
                <a:cs typeface="Times New Roman"/>
              </a:rPr>
              <a:t>TIC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</a:t>
            </a:r>
            <a:r>
              <a:rPr dirty="0" sz="1000" spc="-5">
                <a:latin typeface="Times New Roman"/>
                <a:cs typeface="Times New Roman"/>
              </a:rPr>
              <a:t>U</a:t>
            </a:r>
            <a:r>
              <a:rPr dirty="0" sz="1000" spc="-95">
                <a:latin typeface="Times New Roman"/>
                <a:cs typeface="Times New Roman"/>
              </a:rPr>
              <a:t>R</a:t>
            </a:r>
            <a:r>
              <a:rPr dirty="0" sz="1000" spc="-5">
                <a:latin typeface="Times New Roman"/>
                <a:cs typeface="Times New Roman"/>
              </a:rPr>
              <a:t>VES </a:t>
            </a:r>
            <a:r>
              <a:rPr dirty="0" sz="1000">
                <a:latin typeface="Times New Roman"/>
                <a:cs typeface="Times New Roman"/>
              </a:rPr>
              <a:t>	</a:t>
            </a:r>
            <a:r>
              <a:rPr dirty="0" sz="1000">
                <a:latin typeface="Times New Roman"/>
                <a:cs typeface="Times New Roman"/>
              </a:rPr>
              <a:t>9</a:t>
            </a:r>
            <a:r>
              <a:rPr dirty="0" sz="1000" spc="-5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7460" y="1117094"/>
            <a:ext cx="505587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Proof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Let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equation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x</a:t>
            </a:r>
            <a:r>
              <a:rPr dirty="0" baseline="27777" sz="1050" spc="52">
                <a:latin typeface="Times New Roman"/>
                <a:cs typeface="Times New Roman"/>
              </a:rPr>
              <a:t>2</a:t>
            </a:r>
            <a:r>
              <a:rPr dirty="0" baseline="27777" sz="1050" spc="-3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15">
                <a:latin typeface="Tahoma"/>
                <a:cs typeface="Tahoma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y</a:t>
            </a:r>
            <a:r>
              <a:rPr dirty="0" baseline="27777" sz="1050" spc="-22">
                <a:latin typeface="Times New Roman"/>
                <a:cs typeface="Times New Roman"/>
              </a:rPr>
              <a:t>2</a:t>
            </a:r>
            <a:r>
              <a:rPr dirty="0" baseline="27777" sz="1050" spc="-67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215">
                <a:latin typeface="Lucida Sans Unicode"/>
                <a:cs typeface="Lucida Sans Unicode"/>
              </a:rPr>
              <a:t> </a:t>
            </a:r>
            <a:r>
              <a:rPr dirty="0" sz="1000" spc="-110">
                <a:latin typeface="Tahoma"/>
                <a:cs typeface="Tahoma"/>
              </a:rPr>
              <a:t>2</a:t>
            </a:r>
            <a:r>
              <a:rPr dirty="0" sz="1000" spc="-110" b="0" i="1">
                <a:latin typeface="Bookman Old Style"/>
                <a:cs typeface="Bookman Old Style"/>
              </a:rPr>
              <a:t>by</a:t>
            </a:r>
            <a:r>
              <a:rPr dirty="0" sz="1000" spc="-16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15">
                <a:latin typeface="Tahoma"/>
                <a:cs typeface="Tahoma"/>
              </a:rPr>
              <a:t> </a:t>
            </a:r>
            <a:r>
              <a:rPr dirty="0" sz="1000" spc="145" b="0" i="1">
                <a:latin typeface="Bookman Old Style"/>
                <a:cs typeface="Bookman Old Style"/>
              </a:rPr>
              <a:t>f</a:t>
            </a:r>
            <a:r>
              <a:rPr dirty="0" sz="1000" spc="7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.</a:t>
            </a:r>
            <a:r>
              <a:rPr dirty="0" sz="1000" spc="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Let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equations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lines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AB</a:t>
            </a:r>
            <a:r>
              <a:rPr dirty="0" sz="1000" spc="-3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7459" y="1298447"/>
            <a:ext cx="505523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0" b="0" i="1">
                <a:latin typeface="Bookman Old Style"/>
                <a:cs typeface="Bookman Old Style"/>
              </a:rPr>
              <a:t>CD</a:t>
            </a:r>
            <a:r>
              <a:rPr dirty="0" sz="1000" spc="-55" b="0" i="1">
                <a:latin typeface="Bookman Old Style"/>
                <a:cs typeface="Bookman Old Style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14" b="0" i="1">
                <a:latin typeface="Bookman Old Style"/>
                <a:cs typeface="Bookman Old Style"/>
              </a:rPr>
              <a:t>y</a:t>
            </a:r>
            <a:r>
              <a:rPr dirty="0" sz="1000" spc="2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10" b="0" i="1">
                <a:latin typeface="Bookman Old Style"/>
                <a:cs typeface="Bookman Old Style"/>
              </a:rPr>
              <a:t>k</a:t>
            </a:r>
            <a:r>
              <a:rPr dirty="0" baseline="-11904" sz="1050" spc="15">
                <a:latin typeface="Times New Roman"/>
                <a:cs typeface="Times New Roman"/>
              </a:rPr>
              <a:t>1</a:t>
            </a:r>
            <a:r>
              <a:rPr dirty="0" sz="1000" spc="10" b="0" i="1">
                <a:latin typeface="Bookman Old Style"/>
                <a:cs typeface="Bookman Old Style"/>
              </a:rPr>
              <a:t>x</a:t>
            </a:r>
            <a:r>
              <a:rPr dirty="0" sz="1000" spc="-9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14" b="0" i="1">
                <a:latin typeface="Bookman Old Style"/>
                <a:cs typeface="Bookman Old Style"/>
              </a:rPr>
              <a:t>y</a:t>
            </a:r>
            <a:r>
              <a:rPr dirty="0" sz="1000" spc="2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10" b="0" i="1">
                <a:latin typeface="Bookman Old Style"/>
                <a:cs typeface="Bookman Old Style"/>
              </a:rPr>
              <a:t>k</a:t>
            </a:r>
            <a:r>
              <a:rPr dirty="0" baseline="-11904" sz="1050" spc="15">
                <a:latin typeface="Times New Roman"/>
                <a:cs typeface="Times New Roman"/>
              </a:rPr>
              <a:t>2</a:t>
            </a:r>
            <a:r>
              <a:rPr dirty="0" sz="1000" spc="10" b="0" i="1">
                <a:latin typeface="Bookman Old Style"/>
                <a:cs typeface="Bookman Old Style"/>
              </a:rPr>
              <a:t>x</a:t>
            </a:r>
            <a:r>
              <a:rPr dirty="0" sz="1000" spc="-90" b="0" i="1">
                <a:latin typeface="Bookman Old Style"/>
                <a:cs typeface="Bookman Old Style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respectively.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Therefore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pair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lines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60">
                <a:latin typeface="Tahoma"/>
                <a:cs typeface="Tahoma"/>
              </a:rPr>
              <a:t>(</a:t>
            </a:r>
            <a:r>
              <a:rPr dirty="0" sz="1000" spc="-60" b="0" i="1">
                <a:latin typeface="Bookman Old Style"/>
                <a:cs typeface="Bookman Old Style"/>
              </a:rPr>
              <a:t>y</a:t>
            </a:r>
            <a:r>
              <a:rPr dirty="0" sz="1000" spc="-190" b="0" i="1">
                <a:latin typeface="Bookman Old Style"/>
                <a:cs typeface="Bookman Old Style"/>
              </a:rPr>
              <a:t> </a:t>
            </a:r>
            <a:r>
              <a:rPr dirty="0" sz="1000" spc="-10">
                <a:latin typeface="Lucida Sans Unicode"/>
                <a:cs typeface="Lucida Sans Unicode"/>
              </a:rPr>
              <a:t>−</a:t>
            </a:r>
            <a:r>
              <a:rPr dirty="0" sz="1000" spc="-10" b="0" i="1">
                <a:latin typeface="Bookman Old Style"/>
                <a:cs typeface="Bookman Old Style"/>
              </a:rPr>
              <a:t>k</a:t>
            </a:r>
            <a:r>
              <a:rPr dirty="0" baseline="-11904" sz="1050" spc="-15">
                <a:latin typeface="Times New Roman"/>
                <a:cs typeface="Times New Roman"/>
              </a:rPr>
              <a:t>1</a:t>
            </a:r>
            <a:r>
              <a:rPr dirty="0" sz="1000" spc="-10" b="0" i="1">
                <a:latin typeface="Bookman Old Style"/>
                <a:cs typeface="Bookman Old Style"/>
              </a:rPr>
              <a:t>x</a:t>
            </a:r>
            <a:r>
              <a:rPr dirty="0" sz="1000" spc="-10">
                <a:latin typeface="Tahoma"/>
                <a:cs typeface="Tahoma"/>
              </a:rPr>
              <a:t>)(</a:t>
            </a:r>
            <a:r>
              <a:rPr dirty="0" sz="1000" spc="-10" b="0" i="1">
                <a:latin typeface="Bookman Old Style"/>
                <a:cs typeface="Bookman Old Style"/>
              </a:rPr>
              <a:t>y</a:t>
            </a:r>
            <a:r>
              <a:rPr dirty="0" sz="1000" spc="-190" b="0" i="1">
                <a:latin typeface="Bookman Old Style"/>
                <a:cs typeface="Bookman Old Style"/>
              </a:rPr>
              <a:t> </a:t>
            </a:r>
            <a:r>
              <a:rPr dirty="0" sz="1000" spc="15">
                <a:latin typeface="Lucida Sans Unicode"/>
                <a:cs typeface="Lucida Sans Unicode"/>
              </a:rPr>
              <a:t>−</a:t>
            </a:r>
            <a:r>
              <a:rPr dirty="0" sz="1000" spc="15" b="0" i="1">
                <a:latin typeface="Bookman Old Style"/>
                <a:cs typeface="Bookman Old Style"/>
              </a:rPr>
              <a:t>k</a:t>
            </a:r>
            <a:r>
              <a:rPr dirty="0" baseline="-11904" sz="1050" spc="22">
                <a:latin typeface="Times New Roman"/>
                <a:cs typeface="Times New Roman"/>
              </a:rPr>
              <a:t>2</a:t>
            </a:r>
            <a:r>
              <a:rPr dirty="0" sz="1000" spc="15" b="0" i="1">
                <a:latin typeface="Bookman Old Style"/>
                <a:cs typeface="Bookman Old Style"/>
              </a:rPr>
              <a:t>x</a:t>
            </a:r>
            <a:r>
              <a:rPr dirty="0" sz="1000" spc="15">
                <a:latin typeface="Tahoma"/>
                <a:cs typeface="Tahoma"/>
              </a:rPr>
              <a:t>)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105">
                <a:latin typeface="Tahoma"/>
                <a:cs typeface="Tahom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passes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20136" y="2718306"/>
            <a:ext cx="298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5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82060" y="3903980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82060" y="3868926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82060" y="3766820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82060" y="37271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82060" y="36906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82060" y="36555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82060" y="3620517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82060" y="3590037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82060" y="3548886"/>
            <a:ext cx="514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82060" y="3519934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82060" y="3478783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  <a:p>
            <a:pPr marL="12700">
              <a:lnSpc>
                <a:spcPts val="4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82060" y="3437637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82060" y="3407157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82060" y="3378200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82060" y="3341623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82060" y="3306574"/>
            <a:ext cx="514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82060" y="3276093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82060" y="3251706"/>
            <a:ext cx="5143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82060" y="3210560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782060" y="3175506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782060" y="31496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782060" y="3109977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782060" y="3073400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782060" y="3038346"/>
            <a:ext cx="514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782060" y="2421126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782060" y="2386077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777486" y="2314456"/>
            <a:ext cx="590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22222" sz="750" spc="-284">
                <a:latin typeface="Verdana"/>
                <a:cs typeface="Verdana"/>
              </a:rPr>
              <a:t>.</a:t>
            </a: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760723" y="2347982"/>
            <a:ext cx="9207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7940">
              <a:lnSpc>
                <a:spcPts val="330"/>
              </a:lnSpc>
            </a:pPr>
            <a:r>
              <a:rPr dirty="0" baseline="22222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33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-4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442206" y="2532390"/>
            <a:ext cx="9207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411726" y="2564393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370580" y="25933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330957" y="26238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262377" y="2690887"/>
            <a:ext cx="31750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227323" y="27350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202940" y="27670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184654" y="27975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158743" y="2823473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143503" y="2855476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129786" y="2887484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119120" y="2921010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108454" y="2954536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102357" y="2983498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096260" y="3018552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091686" y="3053606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088640" y="3088660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087117" y="3119140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087117" y="31739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088640" y="32044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093214" y="32395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228846" y="35732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274566" y="36281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298954" y="36525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337054" y="36860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390394" y="37256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504694" y="37897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605277" y="38247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754626" y="3797300"/>
            <a:ext cx="78740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4444" sz="750" spc="37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804935" y="38476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951223" y="38262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056380" y="37912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353560" y="35473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374897" y="35138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416043" y="34376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429760" y="34041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441954" y="33721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449574" y="33431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458717" y="33081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466337" y="32730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470906" y="32441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473957" y="32136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477003" y="31785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477003" y="3151147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475480" y="3111525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472434" y="3081045"/>
            <a:ext cx="539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467860" y="3045991"/>
            <a:ext cx="539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463286" y="3017039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455666" y="2981985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446523" y="2948459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434334" y="2914928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423663" y="2885971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409946" y="2853968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393183" y="2821964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384040" y="28052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361180" y="27701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294545" y="2718306"/>
            <a:ext cx="3143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5740" algn="l"/>
              </a:tabLst>
            </a:pPr>
            <a:r>
              <a:rPr dirty="0" sz="500" spc="-145">
                <a:latin typeface="Verdana"/>
                <a:cs typeface="Verdana"/>
              </a:rPr>
              <a:t>.</a:t>
            </a:r>
            <a:r>
              <a:rPr dirty="0" baseline="22222" sz="750" spc="-277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22222" sz="750" spc="-254">
                <a:latin typeface="Verdana"/>
                <a:cs typeface="Verdana"/>
              </a:rPr>
              <a:t>.</a:t>
            </a:r>
            <a:r>
              <a:rPr dirty="0" sz="500" spc="-180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>
                <a:latin typeface="Verdana"/>
                <a:cs typeface="Verdana"/>
              </a:rPr>
              <a:t>	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16666" sz="750" spc="6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257546" y="26467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227066" y="26192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644900" y="28829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615943" y="29179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3559557" y="29850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533646" y="30155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507740" y="30475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222498" y="3634259"/>
            <a:ext cx="1123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3333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995421" y="314505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963418" y="3081045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782060" y="2872258"/>
            <a:ext cx="1289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79">
                <a:latin typeface="Verdana"/>
                <a:cs typeface="Verdana"/>
              </a:rPr>
              <a:t>.</a:t>
            </a:r>
            <a:r>
              <a:rPr dirty="0" baseline="-16666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    </a:t>
            </a:r>
            <a:r>
              <a:rPr dirty="0" baseline="16666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670806" y="2824986"/>
            <a:ext cx="223520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baseline="-22222" sz="750" spc="30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30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767069" y="2703090"/>
            <a:ext cx="781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7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718054" y="2597914"/>
            <a:ext cx="182245" cy="132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11111" sz="750" spc="-127">
                <a:latin typeface="Verdana"/>
                <a:cs typeface="Verdana"/>
              </a:rPr>
              <a:t>.  </a:t>
            </a:r>
            <a:r>
              <a:rPr dirty="0" baseline="-11111" sz="750" spc="-82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628137" y="2506474"/>
            <a:ext cx="205104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  </a:t>
            </a:r>
            <a:r>
              <a:rPr dirty="0" baseline="-11111" sz="750" spc="-15">
                <a:latin typeface="Verdana"/>
                <a:cs typeface="Verdana"/>
              </a:rPr>
              <a:t> </a:t>
            </a: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611374" y="2536979"/>
            <a:ext cx="22161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  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 </a:t>
            </a:r>
            <a:r>
              <a:rPr dirty="0" baseline="-11111" sz="750" spc="89">
                <a:latin typeface="Verdana"/>
                <a:cs typeface="Verdana"/>
              </a:rPr>
              <a:t> 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579366" y="2568981"/>
            <a:ext cx="357505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0005">
              <a:lnSpc>
                <a:spcPts val="425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09">
                <a:latin typeface="Verdana"/>
                <a:cs typeface="Verdana"/>
              </a:rPr>
              <a:t> 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12700">
              <a:lnSpc>
                <a:spcPts val="425"/>
              </a:lnSpc>
            </a:pPr>
            <a:r>
              <a:rPr dirty="0" baseline="-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       </a:t>
            </a:r>
            <a:r>
              <a:rPr dirty="0" baseline="16666" sz="750" spc="22">
                <a:latin typeface="Verdana"/>
                <a:cs typeface="Verdana"/>
              </a:rPr>
              <a:t>. 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20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564127" y="2632988"/>
            <a:ext cx="31051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2880" algn="l"/>
              </a:tabLst>
            </a:pP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	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-11111" sz="750" spc="-217">
                <a:latin typeface="Verdana"/>
                <a:cs typeface="Verdana"/>
              </a:rPr>
              <a:t>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16666" sz="750" spc="-127">
                <a:latin typeface="Verdana"/>
                <a:cs typeface="Verdana"/>
              </a:rPr>
              <a:t>.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523150" y="2664990"/>
            <a:ext cx="8763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4444" sz="750" spc="22">
                <a:latin typeface="Verdana"/>
                <a:cs typeface="Verdana"/>
              </a:rPr>
              <a:t>.</a:t>
            </a: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530600" y="2722905"/>
            <a:ext cx="1047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513837" y="2732047"/>
            <a:ext cx="3333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7015" algn="l"/>
              </a:tabLst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3483357" y="2796058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3466594" y="2828062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451354" y="286006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3434586" y="2892067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3416300" y="2927122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401060" y="295912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3385820" y="2991128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3369057" y="3023130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3353817" y="3082568"/>
            <a:ext cx="1758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   </a:t>
            </a:r>
            <a:r>
              <a:rPr dirty="0" baseline="22222" sz="750" spc="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3337054" y="3113047"/>
            <a:ext cx="16700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. </a:t>
            </a:r>
            <a:r>
              <a:rPr dirty="0" baseline="22222" sz="75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3318763" y="3148102"/>
            <a:ext cx="1562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.  </a:t>
            </a:r>
            <a:r>
              <a:rPr dirty="0" baseline="22222" sz="750" spc="-3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3303523" y="3178581"/>
            <a:ext cx="1454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 </a:t>
            </a:r>
            <a:r>
              <a:rPr dirty="0" baseline="22222" sz="750" spc="89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3288283" y="3210585"/>
            <a:ext cx="1352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 </a:t>
            </a:r>
            <a:r>
              <a:rPr dirty="0" baseline="22222" sz="750" spc="-3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3271520" y="3241064"/>
            <a:ext cx="1257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.</a:t>
            </a:r>
            <a:r>
              <a:rPr dirty="0" baseline="22222" sz="750" spc="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3097783" y="3273067"/>
            <a:ext cx="2736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0815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3102357" y="3308122"/>
            <a:ext cx="24002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  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111500" y="3337079"/>
            <a:ext cx="21399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25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21590">
              <a:lnSpc>
                <a:spcPts val="42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3132837" y="3346222"/>
            <a:ext cx="179070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22">
                <a:latin typeface="Verdana"/>
                <a:cs typeface="Verdana"/>
              </a:rPr>
              <a:t>.  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sz="500" spc="-14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146554" y="3373651"/>
            <a:ext cx="13970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5555" sz="750" spc="22">
                <a:latin typeface="Verdana"/>
                <a:cs typeface="Verdana"/>
              </a:rPr>
              <a:t>.</a:t>
            </a:r>
            <a:r>
              <a:rPr dirty="0" baseline="-55555" sz="750" spc="-112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11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3155697" y="3405658"/>
            <a:ext cx="10477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-67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3172460" y="34407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3497074" y="2463810"/>
            <a:ext cx="615315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89">
                <a:latin typeface="Verdana"/>
                <a:cs typeface="Verdana"/>
              </a:rPr>
              <a:t>.</a:t>
            </a:r>
            <a:r>
              <a:rPr dirty="0" baseline="-44444" sz="750" spc="-89">
                <a:latin typeface="Verdana"/>
                <a:cs typeface="Verdana"/>
              </a:rPr>
              <a:t>.</a:t>
            </a:r>
            <a:r>
              <a:rPr dirty="0" baseline="-38888" sz="750" spc="-89">
                <a:latin typeface="Verdana"/>
                <a:cs typeface="Verdana"/>
              </a:rPr>
              <a:t>.</a:t>
            </a:r>
            <a:r>
              <a:rPr dirty="0" baseline="-33333" sz="750" spc="-89">
                <a:latin typeface="Verdana"/>
                <a:cs typeface="Verdana"/>
              </a:rPr>
              <a:t>.</a:t>
            </a:r>
            <a:r>
              <a:rPr dirty="0" baseline="-27777" sz="750" spc="-89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baseline="-27777" sz="750" spc="-89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11111" sz="750" spc="-1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baseline="5555" sz="750" spc="-104">
                <a:latin typeface="Verdana"/>
                <a:cs typeface="Verdana"/>
              </a:rPr>
              <a:t>....</a:t>
            </a:r>
            <a:r>
              <a:rPr dirty="0" baseline="-16666" sz="750" spc="-10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...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5555" sz="750" spc="-75">
                <a:latin typeface="Verdana"/>
                <a:cs typeface="Verdana"/>
              </a:rPr>
              <a:t>..</a:t>
            </a:r>
            <a:r>
              <a:rPr dirty="0" baseline="-11111" sz="750" spc="-75">
                <a:latin typeface="Verdana"/>
                <a:cs typeface="Verdana"/>
              </a:rPr>
              <a:t>..</a:t>
            </a:r>
            <a:r>
              <a:rPr dirty="0" baseline="-33333" sz="750" spc="-75">
                <a:latin typeface="Verdana"/>
                <a:cs typeface="Verdana"/>
              </a:rPr>
              <a:t>.</a:t>
            </a:r>
            <a:r>
              <a:rPr dirty="0" baseline="-38888" sz="750" spc="-75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baseline="-27777" sz="750" spc="-75">
                <a:latin typeface="Verdana"/>
                <a:cs typeface="Verdana"/>
              </a:rPr>
              <a:t>.</a:t>
            </a:r>
            <a:r>
              <a:rPr dirty="0" baseline="-33333" sz="750" spc="-75">
                <a:latin typeface="Verdana"/>
                <a:cs typeface="Verdana"/>
              </a:rPr>
              <a:t>.</a:t>
            </a:r>
            <a:r>
              <a:rPr dirty="0" baseline="-38888" sz="750" spc="-75">
                <a:latin typeface="Verdana"/>
                <a:cs typeface="Verdana"/>
              </a:rPr>
              <a:t>.</a:t>
            </a:r>
            <a:r>
              <a:rPr dirty="0" baseline="-44444" sz="750" spc="-75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920743" y="2552219"/>
            <a:ext cx="2540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165">
                <a:latin typeface="Verdana"/>
                <a:cs typeface="Verdana"/>
              </a:rPr>
              <a:t> </a:t>
            </a:r>
            <a:r>
              <a:rPr dirty="0" baseline="27777" sz="750" spc="-44">
                <a:latin typeface="Verdana"/>
                <a:cs typeface="Verdana"/>
              </a:rPr>
              <a:t>.</a:t>
            </a:r>
            <a:r>
              <a:rPr dirty="0" baseline="22222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911600" y="2562885"/>
            <a:ext cx="32702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-16666" sz="750" spc="22">
                <a:latin typeface="Verdana"/>
                <a:cs typeface="Verdana"/>
              </a:rPr>
              <a:t>.   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4006086" y="26146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4015234" y="26482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3721334" y="2683257"/>
            <a:ext cx="3524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1275">
              <a:lnSpc>
                <a:spcPts val="440"/>
              </a:lnSpc>
              <a:tabLst>
                <a:tab pos="313690" algn="l"/>
              </a:tabLst>
            </a:pPr>
            <a:r>
              <a:rPr dirty="0" baseline="22222" sz="750" spc="-135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4039617" y="27518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4045714" y="27823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4060954" y="28463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4070097" y="28813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3782060" y="2910324"/>
            <a:ext cx="3454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6705" algn="l"/>
              </a:tabLst>
            </a:pP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  </a:t>
            </a:r>
            <a:r>
              <a:rPr dirty="0" sz="500" spc="-70">
                <a:latin typeface="Verdana"/>
                <a:cs typeface="Verdana"/>
              </a:rPr>
              <a:t> </a:t>
            </a:r>
            <a:r>
              <a:rPr dirty="0" baseline="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4083814" y="29453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3576320" y="2953003"/>
            <a:ext cx="567690" cy="158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40"/>
              </a:lnSpc>
              <a:tabLst>
                <a:tab pos="217804" algn="l"/>
              </a:tabLst>
            </a:pP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	</a:t>
            </a:r>
            <a:r>
              <a:rPr dirty="0" baseline="16666" sz="750" spc="-209">
                <a:latin typeface="Verdana"/>
                <a:cs typeface="Verdana"/>
              </a:rPr>
              <a:t>.</a:t>
            </a:r>
            <a:r>
              <a:rPr dirty="0" baseline="-11111" sz="750" spc="-209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16666" sz="750" spc="-209">
                <a:latin typeface="Verdana"/>
                <a:cs typeface="Verdana"/>
              </a:rPr>
              <a:t>.             </a:t>
            </a:r>
            <a:r>
              <a:rPr dirty="0" baseline="-16666" sz="750" spc="-187">
                <a:latin typeface="Verdana"/>
                <a:cs typeface="Verdana"/>
              </a:rPr>
              <a:t> </a:t>
            </a:r>
            <a:r>
              <a:rPr dirty="0" baseline="33333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L="205104">
              <a:lnSpc>
                <a:spcPts val="204"/>
              </a:lnSpc>
              <a:tabLst>
                <a:tab pos="516255" algn="l"/>
              </a:tabLst>
            </a:pPr>
            <a:r>
              <a:rPr dirty="0" baseline="-11111" sz="750" spc="-284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5555" sz="750" spc="-284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>
                <a:latin typeface="Verdana"/>
                <a:cs typeface="Verdana"/>
              </a:rPr>
              <a:t>    </a:t>
            </a:r>
            <a:r>
              <a:rPr dirty="0" baseline="-27777" sz="750" spc="-127">
                <a:latin typeface="Verdana"/>
                <a:cs typeface="Verdana"/>
              </a:rPr>
              <a:t> </a:t>
            </a:r>
            <a:r>
              <a:rPr dirty="0" baseline="11111" sz="750" spc="-22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algn="ctr" marL="180975">
              <a:lnSpc>
                <a:spcPts val="36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3929887" y="3013988"/>
            <a:ext cx="22034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1610" algn="l"/>
              </a:tabLst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3945127" y="3045990"/>
            <a:ext cx="21399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     </a:t>
            </a:r>
            <a:r>
              <a:rPr dirty="0" baseline="-16666" sz="750" spc="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4114294" y="30733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3978658" y="3113047"/>
            <a:ext cx="19621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    </a:t>
            </a:r>
            <a:r>
              <a:rPr dirty="0" baseline="-22222" sz="750" spc="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4131057" y="31419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4010661" y="3177058"/>
            <a:ext cx="17907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   </a:t>
            </a:r>
            <a:r>
              <a:rPr dirty="0" baseline="-22222" sz="750" spc="2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4027424" y="3209062"/>
            <a:ext cx="17018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   </a:t>
            </a:r>
            <a:r>
              <a:rPr dirty="0" baseline="-22222" sz="750" spc="-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4153917" y="32364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4161537" y="32714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4042664" y="3241064"/>
            <a:ext cx="17780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4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algn="r" marR="5080">
              <a:lnSpc>
                <a:spcPts val="5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4060955" y="3276118"/>
            <a:ext cx="167005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35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algn="r" marR="5080">
              <a:lnSpc>
                <a:spcPts val="53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4077718" y="3308122"/>
            <a:ext cx="158115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45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algn="r" marR="5080">
              <a:lnSpc>
                <a:spcPts val="54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4092958" y="3340124"/>
            <a:ext cx="15049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4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algn="r" marR="5080">
              <a:lnSpc>
                <a:spcPts val="5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4108198" y="3372128"/>
            <a:ext cx="142875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45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algn="r" marR="5080">
              <a:lnSpc>
                <a:spcPts val="54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124961" y="3404130"/>
            <a:ext cx="13335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4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algn="r" marR="5080">
              <a:lnSpc>
                <a:spcPts val="5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140201" y="3436139"/>
            <a:ext cx="120014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baseline="-22222" sz="750" spc="-44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156964" y="3469664"/>
            <a:ext cx="295275" cy="132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1460" algn="l"/>
              </a:tabLst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30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33333" sz="750">
                <a:latin typeface="Verdana"/>
                <a:cs typeface="Verdana"/>
              </a:rPr>
              <a:t>	</a:t>
            </a:r>
            <a:r>
              <a:rPr dirty="0" baseline="-5555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175255" y="3503190"/>
            <a:ext cx="101600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97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190495" y="3535198"/>
            <a:ext cx="95250" cy="134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 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205735" y="3590061"/>
            <a:ext cx="1746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-22222" sz="750" spc="-30">
                <a:latin typeface="Verdana"/>
                <a:cs typeface="Verdana"/>
              </a:rPr>
              <a:t>. </a:t>
            </a:r>
            <a:r>
              <a:rPr dirty="0" baseline="-22222" sz="750" spc="7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4254501" y="3663072"/>
            <a:ext cx="6159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4338320" y="2714243"/>
            <a:ext cx="35750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  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baseline="16666" sz="750" spc="165">
                <a:latin typeface="Verdana"/>
                <a:cs typeface="Verdana"/>
              </a:rPr>
              <a:t> </a:t>
            </a:r>
            <a:r>
              <a:rPr dirty="0" baseline="3968" sz="1050" spc="209" i="1">
                <a:latin typeface="Times New Roman"/>
                <a:cs typeface="Times New Roman"/>
              </a:rPr>
              <a:t>x</a:t>
            </a:r>
            <a:endParaRPr baseline="3968" sz="1050">
              <a:latin typeface="Times New Roman"/>
              <a:cs typeface="Times New Roman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1267464" y="1452370"/>
            <a:ext cx="5055235" cy="8718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-5">
                <a:latin typeface="Times New Roman"/>
                <a:cs typeface="Times New Roman"/>
              </a:rPr>
              <a:t>the 4 points </a:t>
            </a:r>
            <a:r>
              <a:rPr dirty="0" sz="1000" spc="5" b="0" i="1">
                <a:latin typeface="Bookman Old Style"/>
                <a:cs typeface="Bookman Old Style"/>
              </a:rPr>
              <a:t>A, </a:t>
            </a:r>
            <a:r>
              <a:rPr dirty="0" sz="1000" spc="25" b="0" i="1">
                <a:latin typeface="Bookman Old Style"/>
                <a:cs typeface="Bookman Old Style"/>
              </a:rPr>
              <a:t>B, </a:t>
            </a:r>
            <a:r>
              <a:rPr dirty="0" sz="1000" spc="-15" b="0" i="1">
                <a:latin typeface="Bookman Old Style"/>
                <a:cs typeface="Bookman Old Style"/>
              </a:rPr>
              <a:t>C, </a:t>
            </a:r>
            <a:r>
              <a:rPr dirty="0" sz="1000" spc="50" b="0" i="1">
                <a:latin typeface="Bookman Old Style"/>
                <a:cs typeface="Bookman Old Style"/>
              </a:rPr>
              <a:t>D</a:t>
            </a:r>
            <a:r>
              <a:rPr dirty="0" sz="1000" spc="5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Each quadratic curve passing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-5">
                <a:latin typeface="Times New Roman"/>
                <a:cs typeface="Times New Roman"/>
              </a:rPr>
              <a:t>the 4 points </a:t>
            </a:r>
            <a:r>
              <a:rPr dirty="0" sz="1000" spc="5" b="0" i="1">
                <a:latin typeface="Bookman Old Style"/>
                <a:cs typeface="Bookman Old Style"/>
              </a:rPr>
              <a:t>A, </a:t>
            </a:r>
            <a:r>
              <a:rPr dirty="0" sz="1000" spc="25" b="0" i="1">
                <a:latin typeface="Bookman Old Style"/>
                <a:cs typeface="Bookman Old Style"/>
              </a:rPr>
              <a:t>B, </a:t>
            </a:r>
            <a:r>
              <a:rPr dirty="0" sz="1000" spc="-15" b="0" i="1">
                <a:latin typeface="Bookman Old Style"/>
                <a:cs typeface="Bookman Old Style"/>
              </a:rPr>
              <a:t>C, </a:t>
            </a:r>
            <a:r>
              <a:rPr dirty="0" sz="1000" spc="80" b="0" i="1">
                <a:latin typeface="Bookman Old Style"/>
                <a:cs typeface="Bookman Old Style"/>
              </a:rPr>
              <a:t>D </a:t>
            </a:r>
            <a:r>
              <a:rPr dirty="0" sz="1000" spc="-5">
                <a:latin typeface="Times New Roman"/>
                <a:cs typeface="Times New Roman"/>
              </a:rPr>
              <a:t>is  represented</a:t>
            </a:r>
            <a:r>
              <a:rPr dirty="0" sz="1000" spc="-9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  <a:spcBef>
                <a:spcPts val="300"/>
              </a:spcBef>
            </a:pPr>
            <a:r>
              <a:rPr dirty="0" sz="1000" spc="35" b="0" i="1">
                <a:latin typeface="Bookman Old Style"/>
                <a:cs typeface="Bookman Old Style"/>
              </a:rPr>
              <a:t>x</a:t>
            </a:r>
            <a:r>
              <a:rPr dirty="0" baseline="31746" sz="1050" spc="52">
                <a:latin typeface="Times New Roman"/>
                <a:cs typeface="Times New Roman"/>
              </a:rPr>
              <a:t>2</a:t>
            </a:r>
            <a:r>
              <a:rPr dirty="0" baseline="31746" sz="1050" spc="142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y</a:t>
            </a:r>
            <a:r>
              <a:rPr dirty="0" baseline="31746" sz="1050" spc="-22">
                <a:latin typeface="Times New Roman"/>
                <a:cs typeface="Times New Roman"/>
              </a:rPr>
              <a:t>2</a:t>
            </a:r>
            <a:r>
              <a:rPr dirty="0" baseline="31746" sz="1050" spc="12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00">
                <a:latin typeface="Lucida Sans Unicode"/>
                <a:cs typeface="Lucida Sans Unicode"/>
              </a:rPr>
              <a:t> </a:t>
            </a:r>
            <a:r>
              <a:rPr dirty="0" sz="1000" spc="-110">
                <a:latin typeface="Tahoma"/>
                <a:cs typeface="Tahoma"/>
              </a:rPr>
              <a:t>2</a:t>
            </a:r>
            <a:r>
              <a:rPr dirty="0" sz="1000" spc="-110" b="0" i="1">
                <a:latin typeface="Bookman Old Style"/>
                <a:cs typeface="Bookman Old Style"/>
              </a:rPr>
              <a:t>by</a:t>
            </a:r>
            <a:r>
              <a:rPr dirty="0" sz="1000" spc="-6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145" b="0" i="1">
                <a:latin typeface="Bookman Old Style"/>
                <a:cs typeface="Bookman Old Style"/>
              </a:rPr>
              <a:t>f</a:t>
            </a:r>
            <a:r>
              <a:rPr dirty="0" sz="1000" spc="2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25" b="0" i="1">
                <a:latin typeface="Bookman Old Style"/>
                <a:cs typeface="Bookman Old Style"/>
              </a:rPr>
              <a:t>λ</a:t>
            </a:r>
            <a:r>
              <a:rPr dirty="0" sz="1000" spc="-25">
                <a:latin typeface="Tahoma"/>
                <a:cs typeface="Tahoma"/>
              </a:rPr>
              <a:t>(</a:t>
            </a:r>
            <a:r>
              <a:rPr dirty="0" sz="1000" spc="-25" b="0" i="1">
                <a:latin typeface="Bookman Old Style"/>
                <a:cs typeface="Bookman Old Style"/>
              </a:rPr>
              <a:t>y</a:t>
            </a:r>
            <a:r>
              <a:rPr dirty="0" sz="1000" spc="-40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00">
                <a:latin typeface="Lucida Sans Unicode"/>
                <a:cs typeface="Lucida Sans Unicode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k</a:t>
            </a:r>
            <a:r>
              <a:rPr dirty="0" baseline="-11904" sz="1050" spc="-22">
                <a:latin typeface="Times New Roman"/>
                <a:cs typeface="Times New Roman"/>
              </a:rPr>
              <a:t>1</a:t>
            </a:r>
            <a:r>
              <a:rPr dirty="0" sz="1000" spc="-15" b="0" i="1">
                <a:latin typeface="Bookman Old Style"/>
                <a:cs typeface="Bookman Old Style"/>
              </a:rPr>
              <a:t>x</a:t>
            </a:r>
            <a:r>
              <a:rPr dirty="0" sz="1000" spc="-15">
                <a:latin typeface="Tahoma"/>
                <a:cs typeface="Tahoma"/>
              </a:rPr>
              <a:t>)(</a:t>
            </a:r>
            <a:r>
              <a:rPr dirty="0" sz="1000" spc="-15" b="0" i="1">
                <a:latin typeface="Bookman Old Style"/>
                <a:cs typeface="Bookman Old Style"/>
              </a:rPr>
              <a:t>y</a:t>
            </a:r>
            <a:r>
              <a:rPr dirty="0" sz="1000" spc="-40" b="0" i="1">
                <a:latin typeface="Bookman Old Style"/>
                <a:cs typeface="Bookman Old Styl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00">
                <a:latin typeface="Lucida Sans Unicode"/>
                <a:cs typeface="Lucida Sans Unicode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k</a:t>
            </a:r>
            <a:r>
              <a:rPr dirty="0" baseline="-11904" sz="1050" spc="7">
                <a:latin typeface="Times New Roman"/>
                <a:cs typeface="Times New Roman"/>
              </a:rPr>
              <a:t>2</a:t>
            </a:r>
            <a:r>
              <a:rPr dirty="0" sz="1000" spc="5" b="0" i="1">
                <a:latin typeface="Bookman Old Style"/>
                <a:cs typeface="Bookman Old Style"/>
              </a:rPr>
              <a:t>x</a:t>
            </a:r>
            <a:r>
              <a:rPr dirty="0" sz="1000" spc="5">
                <a:latin typeface="Tahoma"/>
                <a:cs typeface="Tahoma"/>
              </a:rPr>
              <a:t>)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0</a:t>
            </a:r>
            <a:r>
              <a:rPr dirty="0" sz="1000" spc="-35" b="0" i="1">
                <a:latin typeface="Bookman Old Style"/>
                <a:cs typeface="Bookman Old Style"/>
              </a:rPr>
              <a:t>.</a:t>
            </a:r>
            <a:endParaRPr sz="1000">
              <a:latin typeface="Bookman Old Style"/>
              <a:cs typeface="Bookman Old Style"/>
            </a:endParaRPr>
          </a:p>
          <a:p>
            <a:pPr algn="ctr" marL="20320">
              <a:lnSpc>
                <a:spcPct val="100000"/>
              </a:lnSpc>
              <a:spcBef>
                <a:spcPts val="1545"/>
              </a:spcBef>
            </a:pPr>
            <a:r>
              <a:rPr dirty="0" sz="700" spc="90" i="1">
                <a:latin typeface="Times New Roman"/>
                <a:cs typeface="Times New Roman"/>
              </a:rPr>
              <a:t>y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3768344" y="3143901"/>
            <a:ext cx="39370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335">
                <a:latin typeface="Lucida Sans Unicode"/>
                <a:cs typeface="Lucida Sans Unicode"/>
              </a:rPr>
              <a:t>•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3173984" y="2636530"/>
            <a:ext cx="167005" cy="139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904" sz="1050" spc="165" i="1">
                <a:latin typeface="Times New Roman"/>
                <a:cs typeface="Times New Roman"/>
              </a:rPr>
              <a:t>G</a:t>
            </a:r>
            <a:r>
              <a:rPr dirty="0" baseline="-11904" sz="1050" spc="30" i="1">
                <a:latin typeface="Times New Roman"/>
                <a:cs typeface="Times New Roman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4280406" y="2657881"/>
            <a:ext cx="16510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3968" sz="1050" spc="217" i="1">
                <a:latin typeface="Times New Roman"/>
                <a:cs typeface="Times New Roman"/>
              </a:rPr>
              <a:t>H</a:t>
            </a:r>
            <a:endParaRPr baseline="3968" sz="1050">
              <a:latin typeface="Times New Roman"/>
              <a:cs typeface="Times New Roman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4054857" y="2791971"/>
            <a:ext cx="12509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3968" sz="1050" spc="112" i="1">
                <a:latin typeface="Times New Roman"/>
                <a:cs typeface="Times New Roman"/>
              </a:rPr>
              <a:t>F</a:t>
            </a:r>
            <a:endParaRPr baseline="3968" sz="1050">
              <a:latin typeface="Times New Roman"/>
              <a:cs typeface="Times New Roman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3405629" y="2738650"/>
            <a:ext cx="154940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050" spc="232" i="1">
                <a:latin typeface="Times New Roman"/>
                <a:cs typeface="Times New Roman"/>
              </a:rPr>
              <a:t>E</a:t>
            </a:r>
            <a:r>
              <a:rPr dirty="0" baseline="-27777" sz="1050" spc="-187" i="1">
                <a:latin typeface="Times New Roman"/>
                <a:cs typeface="Times New Roman"/>
              </a:rPr>
              <a:t> 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3673857" y="2775228"/>
            <a:ext cx="283845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5400">
              <a:lnSpc>
                <a:spcPts val="260"/>
              </a:lnSpc>
            </a:pPr>
            <a:r>
              <a:rPr dirty="0" baseline="-16666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  </a:t>
            </a:r>
            <a:r>
              <a:rPr dirty="0" baseline="11111" sz="750" spc="-209">
                <a:latin typeface="Verdana"/>
                <a:cs typeface="Verdana"/>
              </a:rPr>
              <a:t>.</a:t>
            </a:r>
            <a:r>
              <a:rPr dirty="0" baseline="38888" sz="750" spc="-209">
                <a:latin typeface="Verdana"/>
                <a:cs typeface="Verdana"/>
              </a:rPr>
              <a:t>.</a:t>
            </a:r>
            <a:r>
              <a:rPr dirty="0" baseline="11111" sz="750" spc="-209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sz="500" spc="-13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sz="700" spc="15" i="1">
                <a:latin typeface="Times New Roman"/>
                <a:cs typeface="Times New Roman"/>
              </a:rPr>
              <a:t>O</a:t>
            </a:r>
            <a:endParaRPr sz="700">
              <a:latin typeface="Times New Roman"/>
              <a:cs typeface="Times New Roman"/>
            </a:endParaRPr>
          </a:p>
          <a:p>
            <a:pPr algn="ctr" marL="12065">
              <a:lnSpc>
                <a:spcPts val="204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  <a:p>
            <a:pPr marL="12700">
              <a:lnSpc>
                <a:spcPts val="590"/>
              </a:lnSpc>
            </a:pP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3087117" y="3489847"/>
            <a:ext cx="170180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40"/>
              </a:lnSpc>
            </a:pPr>
            <a:r>
              <a:rPr dirty="0" sz="700" spc="170" i="1">
                <a:latin typeface="Times New Roman"/>
                <a:cs typeface="Times New Roman"/>
              </a:rPr>
              <a:t>A</a:t>
            </a:r>
            <a:r>
              <a:rPr dirty="0" sz="700" spc="60" i="1">
                <a:latin typeface="Times New Roman"/>
                <a:cs typeface="Times New Roman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algn="ctr" marL="73025">
              <a:lnSpc>
                <a:spcPts val="2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3989322" y="2427622"/>
            <a:ext cx="1022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0" i="1">
                <a:latin typeface="Times New Roman"/>
                <a:cs typeface="Times New Roman"/>
              </a:rPr>
              <a:t>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3573273" y="2410854"/>
            <a:ext cx="984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00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4170680" y="3703345"/>
            <a:ext cx="22288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45">
                <a:latin typeface="Verdana"/>
                <a:cs typeface="Verdana"/>
              </a:rPr>
              <a:t> </a:t>
            </a:r>
            <a:r>
              <a:rPr dirty="0" baseline="3968" sz="1050" spc="217" i="1">
                <a:latin typeface="Times New Roman"/>
                <a:cs typeface="Times New Roman"/>
              </a:rPr>
              <a:t>D</a:t>
            </a:r>
            <a:endParaRPr baseline="3968" sz="1050">
              <a:latin typeface="Times New Roman"/>
              <a:cs typeface="Times New Roman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1267456" y="4131450"/>
            <a:ext cx="5059045" cy="3451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4445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8.8: </a:t>
            </a:r>
            <a:r>
              <a:rPr dirty="0" sz="1000" spc="-5">
                <a:latin typeface="Times New Roman"/>
                <a:cs typeface="Times New Roman"/>
              </a:rPr>
              <a:t>Butterfly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7620">
              <a:lnSpc>
                <a:spcPct val="119700"/>
              </a:lnSpc>
            </a:pPr>
            <a:r>
              <a:rPr dirty="0" sz="1000" spc="-5">
                <a:latin typeface="Times New Roman"/>
                <a:cs typeface="Times New Roman"/>
              </a:rPr>
              <a:t>In particular the pair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lines </a:t>
            </a:r>
            <a:r>
              <a:rPr dirty="0" sz="1000" spc="15" b="0" i="1">
                <a:latin typeface="Bookman Old Style"/>
                <a:cs typeface="Bookman Old Style"/>
              </a:rPr>
              <a:t>AC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80" b="0" i="1">
                <a:latin typeface="Bookman Old Style"/>
                <a:cs typeface="Bookman Old Style"/>
              </a:rPr>
              <a:t>BD </a:t>
            </a:r>
            <a:r>
              <a:rPr dirty="0" sz="1000" spc="-5">
                <a:latin typeface="Times New Roman"/>
                <a:cs typeface="Times New Roman"/>
              </a:rPr>
              <a:t>is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this form </a:t>
            </a:r>
            <a:r>
              <a:rPr dirty="0" sz="1000">
                <a:latin typeface="Times New Roman"/>
                <a:cs typeface="Times New Roman"/>
              </a:rPr>
              <a:t>for </a:t>
            </a:r>
            <a:r>
              <a:rPr dirty="0" sz="1000" spc="-5">
                <a:latin typeface="Times New Roman"/>
                <a:cs typeface="Times New Roman"/>
              </a:rPr>
              <a:t>some suitable </a:t>
            </a:r>
            <a:r>
              <a:rPr dirty="0" sz="1000" spc="25" b="0" i="1">
                <a:latin typeface="Bookman Old Style"/>
                <a:cs typeface="Bookman Old Style"/>
              </a:rPr>
              <a:t>λ</a:t>
            </a:r>
            <a:r>
              <a:rPr dirty="0" sz="1000" spc="2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Setting </a:t>
            </a:r>
            <a:r>
              <a:rPr dirty="0" sz="1000" spc="-114" b="0" i="1">
                <a:latin typeface="Bookman Old Style"/>
                <a:cs typeface="Bookman Old Style"/>
              </a:rPr>
              <a:t>y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0">
                <a:latin typeface="Tahoma"/>
                <a:cs typeface="Tahoma"/>
              </a:rPr>
              <a:t>0 </a:t>
            </a:r>
            <a:r>
              <a:rPr dirty="0" sz="1000">
                <a:latin typeface="Times New Roman"/>
                <a:cs typeface="Times New Roman"/>
              </a:rPr>
              <a:t>for </a:t>
            </a:r>
            <a:r>
              <a:rPr dirty="0" sz="1000" spc="-5">
                <a:latin typeface="Times New Roman"/>
                <a:cs typeface="Times New Roman"/>
              </a:rPr>
              <a:t>the  equation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this pair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lines, we </a:t>
            </a:r>
            <a:r>
              <a:rPr dirty="0" sz="1000">
                <a:latin typeface="Times New Roman"/>
                <a:cs typeface="Times New Roman"/>
              </a:rPr>
              <a:t>get </a:t>
            </a:r>
            <a:r>
              <a:rPr dirty="0" sz="1000" spc="-25">
                <a:latin typeface="Tahoma"/>
                <a:cs typeface="Tahoma"/>
              </a:rPr>
              <a:t>(1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15" b="0" i="1">
                <a:latin typeface="Bookman Old Style"/>
                <a:cs typeface="Bookman Old Style"/>
              </a:rPr>
              <a:t>λk</a:t>
            </a:r>
            <a:r>
              <a:rPr dirty="0" baseline="-11904" sz="1050" spc="22">
                <a:latin typeface="Times New Roman"/>
                <a:cs typeface="Times New Roman"/>
              </a:rPr>
              <a:t>1</a:t>
            </a:r>
            <a:r>
              <a:rPr dirty="0" sz="1000" spc="15" b="0" i="1">
                <a:latin typeface="Bookman Old Style"/>
                <a:cs typeface="Bookman Old Style"/>
              </a:rPr>
              <a:t>k</a:t>
            </a:r>
            <a:r>
              <a:rPr dirty="0" baseline="-11904" sz="1050" spc="22">
                <a:latin typeface="Times New Roman"/>
                <a:cs typeface="Times New Roman"/>
              </a:rPr>
              <a:t>2</a:t>
            </a:r>
            <a:r>
              <a:rPr dirty="0" sz="1000" spc="15">
                <a:latin typeface="Tahoma"/>
                <a:cs typeface="Tahoma"/>
              </a:rPr>
              <a:t>)</a:t>
            </a:r>
            <a:r>
              <a:rPr dirty="0" sz="1000" spc="15" b="0" i="1">
                <a:latin typeface="Bookman Old Style"/>
                <a:cs typeface="Bookman Old Style"/>
              </a:rPr>
              <a:t>x</a:t>
            </a:r>
            <a:r>
              <a:rPr dirty="0" baseline="27777" sz="1050" spc="22">
                <a:latin typeface="Times New Roman"/>
                <a:cs typeface="Times New Roman"/>
              </a:rPr>
              <a:t>2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145" b="0" i="1">
                <a:latin typeface="Bookman Old Style"/>
                <a:cs typeface="Bookman Old Style"/>
              </a:rPr>
              <a:t>f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From this we see that the roots </a:t>
            </a:r>
            <a:r>
              <a:rPr dirty="0" sz="1000">
                <a:latin typeface="Times New Roman"/>
                <a:cs typeface="Times New Roman"/>
              </a:rPr>
              <a:t>of  </a:t>
            </a:r>
            <a:r>
              <a:rPr dirty="0" sz="1000" spc="-5">
                <a:latin typeface="Times New Roman"/>
                <a:cs typeface="Times New Roman"/>
              </a:rPr>
              <a:t>this equation </a:t>
            </a:r>
            <a:r>
              <a:rPr dirty="0" sz="1000" spc="-10">
                <a:latin typeface="Times New Roman"/>
                <a:cs typeface="Times New Roman"/>
              </a:rPr>
              <a:t>give </a:t>
            </a:r>
            <a:r>
              <a:rPr dirty="0" sz="1000" spc="-5">
                <a:latin typeface="Times New Roman"/>
                <a:cs typeface="Times New Roman"/>
              </a:rPr>
              <a:t>the intercepts </a:t>
            </a:r>
            <a:r>
              <a:rPr dirty="0" sz="1000" spc="55" b="0" i="1">
                <a:latin typeface="Bookman Old Style"/>
                <a:cs typeface="Bookman Old Style"/>
              </a:rPr>
              <a:t>E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20" b="0" i="1">
                <a:latin typeface="Bookman Old Style"/>
                <a:cs typeface="Bookman Old Style"/>
              </a:rPr>
              <a:t>F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this pair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lines with the </a:t>
            </a:r>
            <a:r>
              <a:rPr dirty="0" sz="1000" b="0" i="1">
                <a:latin typeface="Bookman Old Style"/>
                <a:cs typeface="Bookman Old Style"/>
              </a:rPr>
              <a:t>x</a:t>
            </a:r>
            <a:r>
              <a:rPr dirty="0" sz="1000">
                <a:latin typeface="Times New Roman"/>
                <a:cs typeface="Times New Roman"/>
              </a:rPr>
              <a:t>-axis,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-10">
                <a:latin typeface="Times New Roman"/>
                <a:cs typeface="Times New Roman"/>
              </a:rPr>
              <a:t>they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>
                <a:latin typeface="Times New Roman"/>
                <a:cs typeface="Times New Roman"/>
              </a:rPr>
              <a:t>of equal  magnitude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but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opposite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sign.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Thus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OE</a:t>
            </a:r>
            <a:r>
              <a:rPr dirty="0" sz="1000" spc="4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OF</a:t>
            </a:r>
            <a:r>
              <a:rPr dirty="0" sz="1000" spc="-17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000"/>
              </a:lnSpc>
            </a:pPr>
            <a:r>
              <a:rPr dirty="0" sz="1000" spc="-5" b="1">
                <a:latin typeface="Times New Roman"/>
                <a:cs typeface="Times New Roman"/>
              </a:rPr>
              <a:t>Remark </a:t>
            </a:r>
            <a:r>
              <a:rPr dirty="0" sz="1000" b="1">
                <a:latin typeface="Times New Roman"/>
                <a:cs typeface="Times New Roman"/>
              </a:rPr>
              <a:t>8.2 </a:t>
            </a:r>
            <a:r>
              <a:rPr dirty="0" sz="1000" spc="-50">
                <a:latin typeface="Times New Roman"/>
                <a:cs typeface="Times New Roman"/>
              </a:rPr>
              <a:t>We </a:t>
            </a:r>
            <a:r>
              <a:rPr dirty="0" sz="1000" spc="-5">
                <a:latin typeface="Times New Roman"/>
                <a:cs typeface="Times New Roman"/>
              </a:rPr>
              <a:t>can also </a:t>
            </a:r>
            <a:r>
              <a:rPr dirty="0" sz="1000" spc="-10">
                <a:latin typeface="Times New Roman"/>
                <a:cs typeface="Times New Roman"/>
              </a:rPr>
              <a:t>take </a:t>
            </a:r>
            <a:r>
              <a:rPr dirty="0" sz="1000" spc="-5">
                <a:latin typeface="Times New Roman"/>
                <a:cs typeface="Times New Roman"/>
              </a:rPr>
              <a:t>the lines </a:t>
            </a:r>
            <a:r>
              <a:rPr dirty="0" sz="1000" spc="60" b="0" i="1">
                <a:latin typeface="Bookman Old Style"/>
                <a:cs typeface="Bookman Old Style"/>
              </a:rPr>
              <a:t>AD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35" b="0" i="1">
                <a:latin typeface="Bookman Old Style"/>
                <a:cs typeface="Bookman Old Style"/>
              </a:rPr>
              <a:t>BC </a:t>
            </a:r>
            <a:r>
              <a:rPr dirty="0" sz="1000" spc="-5">
                <a:latin typeface="Times New Roman"/>
                <a:cs typeface="Times New Roman"/>
              </a:rPr>
              <a:t>meeting the </a:t>
            </a:r>
            <a:r>
              <a:rPr dirty="0" sz="1000" b="0" i="1">
                <a:latin typeface="Bookman Old Style"/>
                <a:cs typeface="Bookman Old Style"/>
              </a:rPr>
              <a:t>x</a:t>
            </a:r>
            <a:r>
              <a:rPr dirty="0" sz="1000">
                <a:latin typeface="Times New Roman"/>
                <a:cs typeface="Times New Roman"/>
              </a:rPr>
              <a:t>-axis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55" b="0" i="1">
                <a:latin typeface="Bookman Old Style"/>
                <a:cs typeface="Bookman Old Style"/>
              </a:rPr>
              <a:t>E</a:t>
            </a:r>
            <a:r>
              <a:rPr dirty="0" baseline="27777" sz="1050" spc="82">
                <a:latin typeface="Lucida Sans Unicode"/>
                <a:cs typeface="Lucida Sans Unicode"/>
              </a:rPr>
              <a:t>′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20" b="0" i="1">
                <a:latin typeface="Bookman Old Style"/>
                <a:cs typeface="Bookman Old Style"/>
              </a:rPr>
              <a:t>F </a:t>
            </a:r>
            <a:r>
              <a:rPr dirty="0" baseline="27777" sz="1050">
                <a:latin typeface="Lucida Sans Unicode"/>
                <a:cs typeface="Lucida Sans Unicode"/>
              </a:rPr>
              <a:t>′ </a:t>
            </a:r>
            <a:r>
              <a:rPr dirty="0" sz="1000" spc="-10">
                <a:latin typeface="Times New Roman"/>
                <a:cs typeface="Times New Roman"/>
              </a:rPr>
              <a:t>respectively.  </a:t>
            </a:r>
            <a:r>
              <a:rPr dirty="0" sz="1000" spc="-5">
                <a:latin typeface="Times New Roman"/>
                <a:cs typeface="Times New Roman"/>
              </a:rPr>
              <a:t>Then </a:t>
            </a:r>
            <a:r>
              <a:rPr dirty="0" sz="1000" spc="40" b="0" i="1">
                <a:latin typeface="Bookman Old Style"/>
                <a:cs typeface="Bookman Old Style"/>
              </a:rPr>
              <a:t>OE</a:t>
            </a:r>
            <a:r>
              <a:rPr dirty="0" baseline="27777" sz="1050" spc="60">
                <a:latin typeface="Lucida Sans Unicode"/>
                <a:cs typeface="Lucida Sans Unicode"/>
              </a:rPr>
              <a:t>′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20" b="0" i="1">
                <a:latin typeface="Bookman Old Style"/>
                <a:cs typeface="Bookman Old Style"/>
              </a:rPr>
              <a:t>OF</a:t>
            </a:r>
            <a:r>
              <a:rPr dirty="0" sz="1000" spc="-254" b="0" i="1">
                <a:latin typeface="Bookman Old Style"/>
                <a:cs typeface="Bookman Old Style"/>
              </a:rPr>
              <a:t> </a:t>
            </a:r>
            <a:r>
              <a:rPr dirty="0" baseline="27777" sz="1050" spc="37">
                <a:latin typeface="Lucida Sans Unicode"/>
                <a:cs typeface="Lucida Sans Unicode"/>
              </a:rPr>
              <a:t>′</a:t>
            </a:r>
            <a:r>
              <a:rPr dirty="0" sz="1000" spc="2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00">
              <a:latin typeface="Times New Roman"/>
              <a:cs typeface="Times New Roman"/>
            </a:endParaRPr>
          </a:p>
          <a:p>
            <a:pPr algn="just" marL="12700" marR="6350">
              <a:lnSpc>
                <a:spcPct val="119500"/>
              </a:lnSpc>
            </a:pPr>
            <a:r>
              <a:rPr dirty="0" sz="1000" spc="-5" b="1">
                <a:latin typeface="Times New Roman"/>
                <a:cs typeface="Times New Roman"/>
              </a:rPr>
              <a:t>Example </a:t>
            </a:r>
            <a:r>
              <a:rPr dirty="0" sz="1000" b="1">
                <a:latin typeface="Times New Roman"/>
                <a:cs typeface="Times New Roman"/>
              </a:rPr>
              <a:t>8.4 </a:t>
            </a:r>
            <a:r>
              <a:rPr dirty="0" sz="1000" spc="-5">
                <a:latin typeface="Times New Roman"/>
                <a:cs typeface="Times New Roman"/>
              </a:rPr>
              <a:t>Suppose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0" b="0" i="1">
                <a:latin typeface="Bookman Old Style"/>
                <a:cs typeface="Bookman Old Style"/>
              </a:rPr>
              <a:t>CD </a:t>
            </a:r>
            <a:r>
              <a:rPr dirty="0" sz="1000" spc="-5">
                <a:latin typeface="Times New Roman"/>
                <a:cs typeface="Times New Roman"/>
              </a:rPr>
              <a:t>are non-intersecting </a:t>
            </a:r>
            <a:r>
              <a:rPr dirty="0" sz="1000">
                <a:latin typeface="Times New Roman"/>
                <a:cs typeface="Times New Roman"/>
              </a:rPr>
              <a:t>chords </a:t>
            </a:r>
            <a:r>
              <a:rPr dirty="0" sz="1000" spc="-5">
                <a:latin typeface="Times New Roman"/>
                <a:cs typeface="Times New Roman"/>
              </a:rPr>
              <a:t>in a circle and that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is a </a:t>
            </a:r>
            <a:r>
              <a:rPr dirty="0" sz="1000">
                <a:latin typeface="Times New Roman"/>
                <a:cs typeface="Times New Roman"/>
              </a:rPr>
              <a:t>point on  </a:t>
            </a:r>
            <a:r>
              <a:rPr dirty="0" sz="1000" spc="-5">
                <a:latin typeface="Times New Roman"/>
                <a:cs typeface="Times New Roman"/>
              </a:rPr>
              <a:t>the arc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remote from </a:t>
            </a:r>
            <a:r>
              <a:rPr dirty="0" sz="1000" spc="-10" b="0" i="1">
                <a:latin typeface="Bookman Old Style"/>
                <a:cs typeface="Bookman Old Style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50" b="0" i="1">
                <a:latin typeface="Bookman Old Style"/>
                <a:cs typeface="Bookman Old Style"/>
              </a:rPr>
              <a:t>D</a:t>
            </a:r>
            <a:r>
              <a:rPr dirty="0" sz="1000" spc="5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85" b="0" i="1">
                <a:latin typeface="Bookman Old Style"/>
                <a:cs typeface="Bookman Old Style"/>
              </a:rPr>
              <a:t>PC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30" b="0" i="1">
                <a:latin typeface="Bookman Old Style"/>
                <a:cs typeface="Bookman Old Style"/>
              </a:rPr>
              <a:t>PD </a:t>
            </a:r>
            <a:r>
              <a:rPr dirty="0" sz="1000" spc="-5">
                <a:latin typeface="Times New Roman"/>
                <a:cs typeface="Times New Roman"/>
              </a:rPr>
              <a:t>intersect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5" b="0" i="1">
                <a:latin typeface="Bookman Old Style"/>
                <a:cs typeface="Bookman Old Style"/>
              </a:rPr>
              <a:t>Q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55" b="0" i="1">
                <a:latin typeface="Bookman Old Style"/>
                <a:cs typeface="Bookman Old Style"/>
              </a:rPr>
              <a:t>R </a:t>
            </a:r>
            <a:r>
              <a:rPr dirty="0" sz="1000" spc="-10">
                <a:latin typeface="Times New Roman"/>
                <a:cs typeface="Times New Roman"/>
              </a:rPr>
              <a:t>respectively. Prove 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AQ</a:t>
            </a:r>
            <a:r>
              <a:rPr dirty="0" sz="1000" spc="-70" b="0" i="1">
                <a:latin typeface="Bookman Old Style"/>
                <a:cs typeface="Bookman Old Style"/>
              </a:rPr>
              <a:t>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105">
                <a:latin typeface="Lucida Sans Unicode"/>
                <a:cs typeface="Lucida Sans Unicode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RB/QR</a:t>
            </a:r>
            <a:r>
              <a:rPr dirty="0" sz="1000" spc="-5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 a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constant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independent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position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-16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500"/>
              </a:lnSpc>
            </a:pPr>
            <a:r>
              <a:rPr dirty="0" sz="1000" spc="-5" b="1">
                <a:latin typeface="Times New Roman"/>
                <a:cs typeface="Times New Roman"/>
              </a:rPr>
              <a:t>Solution</a:t>
            </a:r>
            <a:r>
              <a:rPr dirty="0" sz="1000" spc="-5">
                <a:latin typeface="Times New Roman"/>
                <a:cs typeface="Times New Roman"/>
              </a:rPr>
              <a:t>. Let </a:t>
            </a:r>
            <a:r>
              <a:rPr dirty="0" sz="1000" spc="20" b="0" i="1">
                <a:latin typeface="Bookman Old Style"/>
                <a:cs typeface="Bookman Old Style"/>
              </a:rPr>
              <a:t>AQ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10" b="0" i="1">
                <a:latin typeface="Bookman Old Style"/>
                <a:cs typeface="Bookman Old Style"/>
              </a:rPr>
              <a:t>x</a:t>
            </a:r>
            <a:r>
              <a:rPr dirty="0" sz="1000" spc="10">
                <a:latin typeface="Times New Roman"/>
                <a:cs typeface="Times New Roman"/>
              </a:rPr>
              <a:t>, </a:t>
            </a:r>
            <a:r>
              <a:rPr dirty="0" sz="1000" spc="30" b="0" i="1">
                <a:latin typeface="Bookman Old Style"/>
                <a:cs typeface="Bookman Old Style"/>
              </a:rPr>
              <a:t>QR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114" b="0" i="1">
                <a:latin typeface="Bookman Old Style"/>
                <a:cs typeface="Bookman Old Style"/>
              </a:rPr>
              <a:t>y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50" b="0" i="1">
                <a:latin typeface="Bookman Old Style"/>
                <a:cs typeface="Bookman Old Style"/>
              </a:rPr>
              <a:t>RB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5" b="0" i="1">
                <a:latin typeface="Bookman Old Style"/>
                <a:cs typeface="Bookman Old Style"/>
              </a:rPr>
              <a:t>z</a:t>
            </a:r>
            <a:r>
              <a:rPr dirty="0" sz="1000" spc="-5">
                <a:latin typeface="Times New Roman"/>
                <a:cs typeface="Times New Roman"/>
              </a:rPr>
              <a:t>. Suppose we draw the circle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15" b="0" i="1">
                <a:latin typeface="Bookman Old Style"/>
                <a:cs typeface="Bookman Old Style"/>
              </a:rPr>
              <a:t>P, </a:t>
            </a:r>
            <a:r>
              <a:rPr dirty="0" sz="1000" spc="5" b="0" i="1">
                <a:latin typeface="Bookman Old Style"/>
                <a:cs typeface="Bookman Old Style"/>
              </a:rPr>
              <a:t>Q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80" b="0" i="1">
                <a:latin typeface="Bookman Old Style"/>
                <a:cs typeface="Bookman Old Style"/>
              </a:rPr>
              <a:t>D </a:t>
            </a:r>
            <a:r>
              <a:rPr dirty="0" sz="1000" spc="-5">
                <a:latin typeface="Times New Roman"/>
                <a:cs typeface="Times New Roman"/>
              </a:rPr>
              <a:t>to  cross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extended at </a:t>
            </a:r>
            <a:r>
              <a:rPr dirty="0" sz="1000" spc="50" b="0" i="1">
                <a:latin typeface="Bookman Old Style"/>
                <a:cs typeface="Bookman Old Style"/>
              </a:rPr>
              <a:t>E</a:t>
            </a:r>
            <a:r>
              <a:rPr dirty="0" sz="1000" spc="5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In this circle, the </a:t>
            </a:r>
            <a:r>
              <a:rPr dirty="0" sz="1000">
                <a:latin typeface="Times New Roman"/>
                <a:cs typeface="Times New Roman"/>
              </a:rPr>
              <a:t>chord </a:t>
            </a:r>
            <a:r>
              <a:rPr dirty="0" sz="1000" spc="45" b="0" i="1">
                <a:latin typeface="Bookman Old Style"/>
                <a:cs typeface="Bookman Old Style"/>
              </a:rPr>
              <a:t>QD </a:t>
            </a:r>
            <a:r>
              <a:rPr dirty="0" sz="1000" spc="-5">
                <a:latin typeface="Times New Roman"/>
                <a:cs typeface="Times New Roman"/>
              </a:rPr>
              <a:t>will subtend </a:t>
            </a:r>
            <a:r>
              <a:rPr dirty="0" sz="1000">
                <a:latin typeface="Times New Roman"/>
                <a:cs typeface="Times New Roman"/>
              </a:rPr>
              <a:t>equal </a:t>
            </a:r>
            <a:r>
              <a:rPr dirty="0" sz="1000" spc="-5">
                <a:latin typeface="Times New Roman"/>
                <a:cs typeface="Times New Roman"/>
              </a:rPr>
              <a:t>angles </a:t>
            </a:r>
            <a:r>
              <a:rPr dirty="0" sz="1000" spc="-120" b="0" i="1">
                <a:latin typeface="Bookman Old Style"/>
                <a:cs typeface="Bookman Old Style"/>
              </a:rPr>
              <a:t>θ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50" b="0" i="1">
                <a:latin typeface="Bookman Old Style"/>
                <a:cs typeface="Bookman Old Style"/>
              </a:rPr>
              <a:t>E</a:t>
            </a:r>
            <a:r>
              <a:rPr dirty="0" sz="1000" spc="50">
                <a:latin typeface="Times New Roman"/>
                <a:cs typeface="Times New Roman"/>
              </a:rPr>
              <a:t>. </a:t>
            </a:r>
            <a:r>
              <a:rPr dirty="0" sz="1000" spc="-25">
                <a:latin typeface="Times New Roman"/>
                <a:cs typeface="Times New Roman"/>
              </a:rPr>
              <a:t>Now,  </a:t>
            </a:r>
            <a:r>
              <a:rPr dirty="0" sz="1000" spc="-5">
                <a:latin typeface="Times New Roman"/>
                <a:cs typeface="Times New Roman"/>
              </a:rPr>
              <a:t>as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10">
                <a:latin typeface="Times New Roman"/>
                <a:cs typeface="Times New Roman"/>
              </a:rPr>
              <a:t>varies, </a:t>
            </a:r>
            <a:r>
              <a:rPr dirty="0" sz="1000" spc="60">
                <a:latin typeface="Lucida Sans Unicode"/>
                <a:cs typeface="Lucida Sans Unicode"/>
              </a:rPr>
              <a:t>∠</a:t>
            </a:r>
            <a:r>
              <a:rPr dirty="0" sz="1000" spc="60" b="0" i="1">
                <a:latin typeface="Bookman Old Style"/>
                <a:cs typeface="Bookman Old Style"/>
              </a:rPr>
              <a:t>CPD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120" b="0" i="1">
                <a:latin typeface="Bookman Old Style"/>
                <a:cs typeface="Bookman Old Style"/>
              </a:rPr>
              <a:t>θ </a:t>
            </a:r>
            <a:r>
              <a:rPr dirty="0" sz="1000" spc="-5">
                <a:latin typeface="Times New Roman"/>
                <a:cs typeface="Times New Roman"/>
              </a:rPr>
              <a:t>remains the same in the </a:t>
            </a:r>
            <a:r>
              <a:rPr dirty="0" sz="1000" spc="-10">
                <a:latin typeface="Times New Roman"/>
                <a:cs typeface="Times New Roman"/>
              </a:rPr>
              <a:t>given </a:t>
            </a:r>
            <a:r>
              <a:rPr dirty="0" sz="1000" spc="-5">
                <a:latin typeface="Times New Roman"/>
                <a:cs typeface="Times New Roman"/>
              </a:rPr>
              <a:t>circle, implying that, </a:t>
            </a:r>
            <a:r>
              <a:rPr dirty="0" sz="1000">
                <a:latin typeface="Times New Roman"/>
                <a:cs typeface="Times New Roman"/>
              </a:rPr>
              <a:t>for </a:t>
            </a:r>
            <a:r>
              <a:rPr dirty="0" sz="1000" spc="-5">
                <a:latin typeface="Times New Roman"/>
                <a:cs typeface="Times New Roman"/>
              </a:rPr>
              <a:t>all positions </a:t>
            </a:r>
            <a:r>
              <a:rPr dirty="0" sz="1000">
                <a:latin typeface="Times New Roman"/>
                <a:cs typeface="Times New Roman"/>
              </a:rPr>
              <a:t>of 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, this second circle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15" b="0" i="1">
                <a:latin typeface="Bookman Old Style"/>
                <a:cs typeface="Bookman Old Style"/>
              </a:rPr>
              <a:t>P, </a:t>
            </a:r>
            <a:r>
              <a:rPr dirty="0" sz="1000" spc="5" b="0" i="1">
                <a:latin typeface="Bookman Old Style"/>
                <a:cs typeface="Bookman Old Style"/>
              </a:rPr>
              <a:t>Q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80" b="0" i="1">
                <a:latin typeface="Bookman Old Style"/>
                <a:cs typeface="Bookman Old Style"/>
              </a:rPr>
              <a:t>D </a:t>
            </a:r>
            <a:r>
              <a:rPr dirty="0" sz="1000" spc="-10">
                <a:latin typeface="Times New Roman"/>
                <a:cs typeface="Times New Roman"/>
              </a:rPr>
              <a:t>always </a:t>
            </a:r>
            <a:r>
              <a:rPr dirty="0" sz="1000">
                <a:latin typeface="Times New Roman"/>
                <a:cs typeface="Times New Roman"/>
              </a:rPr>
              <a:t>goes through </a:t>
            </a:r>
            <a:r>
              <a:rPr dirty="0" sz="1000" spc="-5">
                <a:latin typeface="Times New Roman"/>
                <a:cs typeface="Times New Roman"/>
              </a:rPr>
              <a:t>the same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55" b="0" i="1">
                <a:latin typeface="Bookman Old Style"/>
                <a:cs typeface="Bookman Old Style"/>
              </a:rPr>
              <a:t>E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35" b="0" i="1">
                <a:latin typeface="Bookman Old Style"/>
                <a:cs typeface="Bookman Old Style"/>
              </a:rPr>
              <a:t>AB</a:t>
            </a:r>
            <a:r>
              <a:rPr dirty="0" sz="1000" spc="-13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extended.  </a:t>
            </a:r>
            <a:r>
              <a:rPr dirty="0" sz="1000" spc="-10">
                <a:latin typeface="Times New Roman"/>
                <a:cs typeface="Times New Roman"/>
              </a:rPr>
              <a:t>Consequently, </a:t>
            </a:r>
            <a:r>
              <a:rPr dirty="0" sz="1000" spc="-5">
                <a:latin typeface="Times New Roman"/>
                <a:cs typeface="Times New Roman"/>
              </a:rPr>
              <a:t>the segment </a:t>
            </a:r>
            <a:r>
              <a:rPr dirty="0" sz="1000" spc="65" b="0" i="1">
                <a:latin typeface="Bookman Old Style"/>
                <a:cs typeface="Bookman Old Style"/>
              </a:rPr>
              <a:t>BE </a:t>
            </a:r>
            <a:r>
              <a:rPr dirty="0" sz="1000" spc="-10">
                <a:latin typeface="Times New Roman"/>
                <a:cs typeface="Times New Roman"/>
              </a:rPr>
              <a:t>always </a:t>
            </a:r>
            <a:r>
              <a:rPr dirty="0" sz="1000">
                <a:latin typeface="Times New Roman"/>
                <a:cs typeface="Times New Roman"/>
              </a:rPr>
              <a:t>has </a:t>
            </a:r>
            <a:r>
              <a:rPr dirty="0" sz="1000" spc="-5">
                <a:latin typeface="Times New Roman"/>
                <a:cs typeface="Times New Roman"/>
              </a:rPr>
              <a:t>the same length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30" b="0" i="1">
                <a:latin typeface="Bookman Old Style"/>
                <a:cs typeface="Bookman Old Style"/>
              </a:rPr>
              <a:t>k</a:t>
            </a:r>
            <a:r>
              <a:rPr dirty="0" sz="1000" spc="-3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1267451" y="7595505"/>
            <a:ext cx="505650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Therefore,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b="0" i="1">
                <a:latin typeface="Bookman Old Style"/>
                <a:cs typeface="Bookman Old Style"/>
              </a:rPr>
              <a:t>x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45" b="0" i="1">
                <a:latin typeface="Bookman Old Style"/>
                <a:cs typeface="Bookman Old Style"/>
              </a:rPr>
              <a:t>y</a:t>
            </a:r>
            <a:r>
              <a:rPr dirty="0" sz="1000" spc="-45">
                <a:latin typeface="Tahoma"/>
                <a:cs typeface="Tahoma"/>
              </a:rPr>
              <a:t>)</a:t>
            </a:r>
            <a:r>
              <a:rPr dirty="0" sz="1000" spc="-45" b="0" i="1">
                <a:latin typeface="Bookman Old Style"/>
                <a:cs typeface="Bookman Old Style"/>
              </a:rPr>
              <a:t>z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114" b="0" i="1">
                <a:latin typeface="Bookman Old Style"/>
                <a:cs typeface="Bookman Old Style"/>
              </a:rPr>
              <a:t>PR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80">
                <a:latin typeface="Lucida Sans Unicode"/>
                <a:cs typeface="Lucida Sans Unicode"/>
              </a:rPr>
              <a:t> </a:t>
            </a:r>
            <a:r>
              <a:rPr dirty="0" sz="1000" spc="75" b="0" i="1">
                <a:latin typeface="Bookman Old Style"/>
                <a:cs typeface="Bookman Old Style"/>
              </a:rPr>
              <a:t>RD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45" b="0" i="1">
                <a:latin typeface="Bookman Old Style"/>
                <a:cs typeface="Bookman Old Style"/>
              </a:rPr>
              <a:t>y</a:t>
            </a:r>
            <a:r>
              <a:rPr dirty="0" sz="1000" spc="-45">
                <a:latin typeface="Tahoma"/>
                <a:cs typeface="Tahoma"/>
              </a:rPr>
              <a:t>(</a:t>
            </a:r>
            <a:r>
              <a:rPr dirty="0" sz="1000" spc="-45" b="0" i="1">
                <a:latin typeface="Bookman Old Style"/>
                <a:cs typeface="Bookman Old Style"/>
              </a:rPr>
              <a:t>z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25" b="0" i="1">
                <a:latin typeface="Bookman Old Style"/>
                <a:cs typeface="Bookman Old Style"/>
              </a:rPr>
              <a:t>k</a:t>
            </a:r>
            <a:r>
              <a:rPr dirty="0" sz="1000" spc="-25">
                <a:latin typeface="Tahoma"/>
                <a:cs typeface="Tahoma"/>
              </a:rPr>
              <a:t>) </a:t>
            </a:r>
            <a:r>
              <a:rPr dirty="0" sz="1000" spc="-5">
                <a:latin typeface="Times New Roman"/>
                <a:cs typeface="Times New Roman"/>
              </a:rPr>
              <a:t>giving </a:t>
            </a:r>
            <a:r>
              <a:rPr dirty="0" sz="1000" spc="-20" b="0" i="1">
                <a:latin typeface="Bookman Old Style"/>
                <a:cs typeface="Bookman Old Style"/>
              </a:rPr>
              <a:t>xz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45" b="0" i="1">
                <a:latin typeface="Bookman Old Style"/>
                <a:cs typeface="Bookman Old Style"/>
              </a:rPr>
              <a:t>yk</a:t>
            </a:r>
            <a:r>
              <a:rPr dirty="0" sz="1000" spc="-4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thus </a:t>
            </a:r>
            <a:r>
              <a:rPr dirty="0" sz="1000" spc="-50" b="0" i="1">
                <a:latin typeface="Bookman Old Style"/>
                <a:cs typeface="Bookman Old Style"/>
              </a:rPr>
              <a:t>xz/y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85" b="0" i="1">
                <a:latin typeface="Bookman Old Style"/>
                <a:cs typeface="Bookman Old Style"/>
              </a:rPr>
              <a:t>k </a:t>
            </a:r>
            <a:r>
              <a:rPr dirty="0" sz="1000" spc="-5">
                <a:latin typeface="Times New Roman"/>
                <a:cs typeface="Times New Roman"/>
              </a:rPr>
              <a:t>is a constant.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[This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1267459" y="7749429"/>
            <a:ext cx="5062220" cy="377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dirty="0" sz="1000" spc="-5">
                <a:latin typeface="Times New Roman"/>
                <a:cs typeface="Times New Roman"/>
              </a:rPr>
              <a:t>is called </a:t>
            </a:r>
            <a:r>
              <a:rPr dirty="0" sz="1000" spc="-10">
                <a:latin typeface="Times New Roman"/>
                <a:cs typeface="Times New Roman"/>
              </a:rPr>
              <a:t>Haruki’s </a:t>
            </a:r>
            <a:r>
              <a:rPr dirty="0" sz="1000" spc="-5">
                <a:latin typeface="Times New Roman"/>
                <a:cs typeface="Times New Roman"/>
              </a:rPr>
              <a:t>lemma and can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used to prove the Butterfly Theorem and the </a:t>
            </a:r>
            <a:r>
              <a:rPr dirty="0" sz="1000">
                <a:latin typeface="Times New Roman"/>
                <a:cs typeface="Times New Roman"/>
              </a:rPr>
              <a:t>double </a:t>
            </a:r>
            <a:r>
              <a:rPr dirty="0" sz="1000" spc="-5">
                <a:latin typeface="Times New Roman"/>
                <a:cs typeface="Times New Roman"/>
              </a:rPr>
              <a:t>Butterfly  </a:t>
            </a:r>
            <a:r>
              <a:rPr dirty="0" sz="1000">
                <a:latin typeface="Times New Roman"/>
                <a:cs typeface="Times New Roman"/>
              </a:rPr>
              <a:t>Theorem. </a:t>
            </a:r>
            <a:r>
              <a:rPr dirty="0" sz="1000" spc="-5">
                <a:latin typeface="Times New Roman"/>
                <a:cs typeface="Times New Roman"/>
              </a:rPr>
              <a:t>See Mathematics Magazine </a:t>
            </a:r>
            <a:r>
              <a:rPr dirty="0" sz="1000" spc="-10">
                <a:latin typeface="Times New Roman"/>
                <a:cs typeface="Times New Roman"/>
              </a:rPr>
              <a:t>vol </a:t>
            </a:r>
            <a:r>
              <a:rPr dirty="0" sz="1000">
                <a:latin typeface="Times New Roman"/>
                <a:cs typeface="Times New Roman"/>
              </a:rPr>
              <a:t>63, </a:t>
            </a:r>
            <a:r>
              <a:rPr dirty="0" sz="1000" spc="-5">
                <a:latin typeface="Times New Roman"/>
                <a:cs typeface="Times New Roman"/>
              </a:rPr>
              <a:t>No </a:t>
            </a:r>
            <a:r>
              <a:rPr dirty="0" sz="1000">
                <a:latin typeface="Times New Roman"/>
                <a:cs typeface="Times New Roman"/>
              </a:rPr>
              <a:t>4, </a:t>
            </a:r>
            <a:r>
              <a:rPr dirty="0" sz="1000" spc="-5">
                <a:latin typeface="Times New Roman"/>
                <a:cs typeface="Times New Roman"/>
              </a:rPr>
              <a:t>October </a:t>
            </a:r>
            <a:r>
              <a:rPr dirty="0" sz="1000">
                <a:latin typeface="Times New Roman"/>
                <a:cs typeface="Times New Roman"/>
              </a:rPr>
              <a:t>1990,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pp256.]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1267459" y="8281305"/>
            <a:ext cx="4487545" cy="4914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8.7  </a:t>
            </a:r>
            <a:r>
              <a:rPr dirty="0" sz="1000" spc="-5">
                <a:latin typeface="Times New Roman"/>
                <a:cs typeface="Times New Roman"/>
              </a:rPr>
              <a:t>Using the result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Example </a:t>
            </a:r>
            <a:r>
              <a:rPr dirty="0" sz="1000">
                <a:latin typeface="Times New Roman"/>
                <a:cs typeface="Times New Roman"/>
              </a:rPr>
              <a:t>8.4, deduce </a:t>
            </a:r>
            <a:r>
              <a:rPr dirty="0" sz="1000" spc="-5">
                <a:latin typeface="Times New Roman"/>
                <a:cs typeface="Times New Roman"/>
              </a:rPr>
              <a:t>the Butterfly theorem</a:t>
            </a:r>
            <a:r>
              <a:rPr dirty="0" sz="1000" spc="-1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8.4</a:t>
            </a:r>
            <a:r>
              <a:rPr dirty="0" sz="1000" i="1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8.8 </a:t>
            </a:r>
            <a:r>
              <a:rPr dirty="0" sz="1000" spc="-5">
                <a:latin typeface="Times New Roman"/>
                <a:cs typeface="Times New Roman"/>
              </a:rPr>
              <a:t>In Figure </a:t>
            </a:r>
            <a:r>
              <a:rPr dirty="0" sz="1000">
                <a:latin typeface="Times New Roman"/>
                <a:cs typeface="Times New Roman"/>
              </a:rPr>
              <a:t>8.10, </a:t>
            </a: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-5" b="0" i="1">
                <a:latin typeface="Bookman Old Style"/>
                <a:cs typeface="Bookman Old Style"/>
              </a:rPr>
              <a:t>O </a:t>
            </a:r>
            <a:r>
              <a:rPr dirty="0" sz="1000" spc="-5">
                <a:latin typeface="Times New Roman"/>
                <a:cs typeface="Times New Roman"/>
              </a:rPr>
              <a:t>is the </a:t>
            </a:r>
            <a:r>
              <a:rPr dirty="0" sz="1000">
                <a:latin typeface="Times New Roman"/>
                <a:cs typeface="Times New Roman"/>
              </a:rPr>
              <a:t>midpoint of </a:t>
            </a:r>
            <a:r>
              <a:rPr dirty="0" sz="1000" spc="45" b="0" i="1">
                <a:latin typeface="Bookman Old Style"/>
                <a:cs typeface="Bookman Old Style"/>
              </a:rPr>
              <a:t>BC</a:t>
            </a:r>
            <a:r>
              <a:rPr dirty="0" sz="1000" spc="45">
                <a:latin typeface="Times New Roman"/>
                <a:cs typeface="Times New Roman"/>
              </a:rPr>
              <a:t>. </a:t>
            </a:r>
            <a:r>
              <a:rPr dirty="0" sz="1000" spc="-10">
                <a:latin typeface="Times New Roman"/>
                <a:cs typeface="Times New Roman"/>
              </a:rPr>
              <a:t>Prove </a:t>
            </a:r>
            <a:r>
              <a:rPr dirty="0" sz="1000" spc="-5">
                <a:latin typeface="Times New Roman"/>
                <a:cs typeface="Times New Roman"/>
              </a:rPr>
              <a:t>that </a:t>
            </a:r>
            <a:r>
              <a:rPr dirty="0" sz="1000" spc="70" b="0" i="1">
                <a:latin typeface="Bookman Old Style"/>
                <a:cs typeface="Bookman Old Style"/>
              </a:rPr>
              <a:t>OX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35" b="0" i="1">
                <a:latin typeface="Bookman Old Style"/>
                <a:cs typeface="Bookman Old Style"/>
              </a:rPr>
              <a:t>OY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762000"/>
            <a:ext cx="250952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5.2.  </a:t>
            </a:r>
            <a:r>
              <a:rPr dirty="0" sz="1000" spc="-5">
                <a:latin typeface="Times New Roman"/>
                <a:cs typeface="Times New Roman"/>
              </a:rPr>
              <a:t>COMMON POINTS OF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CONCURRENCE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70167" y="76200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4</a:t>
            </a:r>
            <a:r>
              <a:rPr dirty="0" sz="1000" spc="-5">
                <a:latin typeface="Times New Roman"/>
                <a:cs typeface="Times New Roman"/>
              </a:rPr>
              <a:t>5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16099" y="1226820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36138" y="1156717"/>
            <a:ext cx="54610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95">
                <a:latin typeface="Arial"/>
                <a:cs typeface="Arial"/>
              </a:rPr>
              <a:t>′</a:t>
            </a:r>
            <a:endParaRPr sz="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67460" y="1170434"/>
            <a:ext cx="109220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Then </a:t>
            </a:r>
            <a:r>
              <a:rPr dirty="0" sz="1000" spc="-5">
                <a:latin typeface="Tahoma"/>
                <a:cs typeface="Tahoma"/>
              </a:rPr>
              <a:t>sin </a:t>
            </a:r>
            <a:r>
              <a:rPr dirty="0" sz="1000" spc="35" i="1">
                <a:latin typeface="Georgia"/>
                <a:cs typeface="Georgia"/>
              </a:rPr>
              <a:t>α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75" i="1">
                <a:latin typeface="Georgia"/>
                <a:cs typeface="Georgia"/>
              </a:rPr>
              <a:t>A </a:t>
            </a:r>
            <a:r>
              <a:rPr dirty="0" sz="1000" spc="65" i="1">
                <a:latin typeface="Georgia"/>
                <a:cs typeface="Georgia"/>
              </a:rPr>
              <a:t>C</a:t>
            </a:r>
            <a:r>
              <a:rPr dirty="0" sz="1000" spc="-135" i="1">
                <a:latin typeface="Georgia"/>
                <a:cs typeface="Georgia"/>
              </a:rPr>
              <a:t>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91003" y="1262532"/>
            <a:ext cx="277368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378455" y="1065274"/>
            <a:ext cx="292735" cy="379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 marR="5080" indent="-26034">
              <a:lnSpc>
                <a:spcPct val="112999"/>
              </a:lnSpc>
            </a:pP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229">
                <a:latin typeface="Tahoma"/>
                <a:cs typeface="Tahoma"/>
              </a:rPr>
              <a:t> </a:t>
            </a:r>
            <a:r>
              <a:rPr dirty="0" sz="1000" spc="65" i="1">
                <a:latin typeface="Georgia"/>
                <a:cs typeface="Georgia"/>
              </a:rPr>
              <a:t>C  </a:t>
            </a:r>
            <a:r>
              <a:rPr dirty="0" sz="1000" spc="80" i="1">
                <a:latin typeface="Georgia"/>
                <a:cs typeface="Georgia"/>
              </a:rPr>
              <a:t>AA</a:t>
            </a:r>
            <a:r>
              <a:rPr dirty="0" baseline="23809" sz="1050" spc="120">
                <a:latin typeface="Arial"/>
                <a:cs typeface="Arial"/>
              </a:rPr>
              <a:t>′</a:t>
            </a:r>
            <a:endParaRPr baseline="23809"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69541" y="1170433"/>
            <a:ext cx="37020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" i="1">
                <a:latin typeface="Georgia"/>
                <a:cs typeface="Georgia"/>
              </a:rPr>
              <a:t>, </a:t>
            </a: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80">
                <a:latin typeface="Tahoma"/>
                <a:cs typeface="Tahoma"/>
              </a:rPr>
              <a:t> </a:t>
            </a:r>
            <a:r>
              <a:rPr dirty="0" sz="1000" spc="35" i="1">
                <a:latin typeface="Georgia"/>
                <a:cs typeface="Georgia"/>
              </a:rPr>
              <a:t>α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13964" y="1226819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36115" y="1156716"/>
            <a:ext cx="54610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95">
                <a:latin typeface="Arial"/>
                <a:cs typeface="Arial"/>
              </a:rPr>
              <a:t>′</a:t>
            </a:r>
            <a:endParaRPr sz="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06927" y="1170433"/>
            <a:ext cx="45529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110" i="1">
                <a:latin typeface="Georgia"/>
                <a:cs typeface="Georgia"/>
              </a:rPr>
              <a:t>BA</a:t>
            </a:r>
            <a:r>
              <a:rPr dirty="0" sz="1000" spc="85" i="1">
                <a:latin typeface="Georgia"/>
                <a:cs typeface="Georgia"/>
              </a:rPr>
              <a:t>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91915" y="1262532"/>
            <a:ext cx="278891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579367" y="1065273"/>
            <a:ext cx="298450" cy="379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0005" marR="5080" indent="-27940">
              <a:lnSpc>
                <a:spcPct val="112999"/>
              </a:lnSpc>
            </a:pP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235">
                <a:latin typeface="Tahoma"/>
                <a:cs typeface="Tahoma"/>
              </a:rPr>
              <a:t> </a:t>
            </a:r>
            <a:r>
              <a:rPr dirty="0" sz="1000" spc="100" i="1">
                <a:latin typeface="Georgia"/>
                <a:cs typeface="Georgia"/>
              </a:rPr>
              <a:t>B  </a:t>
            </a:r>
            <a:r>
              <a:rPr dirty="0" sz="1000" spc="80" i="1">
                <a:latin typeface="Georgia"/>
                <a:cs typeface="Georgia"/>
              </a:rPr>
              <a:t>AA</a:t>
            </a:r>
            <a:r>
              <a:rPr dirty="0" baseline="23809" sz="1050" spc="120">
                <a:latin typeface="Arial"/>
                <a:cs typeface="Arial"/>
              </a:rPr>
              <a:t>′</a:t>
            </a:r>
            <a:endParaRPr baseline="23809" sz="10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73500" y="1170433"/>
            <a:ext cx="42354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, so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16983" y="1085085"/>
            <a:ext cx="28321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245">
                <a:latin typeface="Tahoma"/>
                <a:cs typeface="Tahoma"/>
              </a:rPr>
              <a:t> </a:t>
            </a:r>
            <a:r>
              <a:rPr dirty="0" sz="1000" spc="35" i="1">
                <a:latin typeface="Georgia"/>
                <a:cs typeface="Georgia"/>
              </a:rPr>
              <a:t>α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74539" y="1141476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329531" y="1262532"/>
            <a:ext cx="315468" cy="6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316984" y="1257300"/>
            <a:ext cx="33337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245">
                <a:latin typeface="Tahoma"/>
                <a:cs typeface="Tahoma"/>
              </a:rPr>
              <a:t> </a:t>
            </a:r>
            <a:r>
              <a:rPr dirty="0" sz="1000" spc="15" i="1">
                <a:latin typeface="Georgia"/>
                <a:cs typeface="Georgia"/>
              </a:rPr>
              <a:t>α</a:t>
            </a:r>
            <a:r>
              <a:rPr dirty="0" baseline="-11904" sz="1050" spc="22">
                <a:latin typeface="Geometr231 Hv BT"/>
                <a:cs typeface="Geometr231 Hv BT"/>
              </a:rPr>
              <a:t>1</a:t>
            </a:r>
            <a:endParaRPr baseline="-11904" sz="1050">
              <a:latin typeface="Geometr231 Hv BT"/>
              <a:cs typeface="Geometr231 Hv B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681220" y="1170433"/>
            <a:ext cx="12382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27167" y="1077466"/>
            <a:ext cx="54610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95">
                <a:latin typeface="Arial"/>
                <a:cs typeface="Arial"/>
              </a:rPr>
              <a:t>′</a:t>
            </a:r>
            <a:endParaRPr sz="7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843119" y="1262532"/>
            <a:ext cx="542543" cy="6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4830575" y="1065273"/>
            <a:ext cx="560705" cy="379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70" marR="5080" indent="-1905">
              <a:lnSpc>
                <a:spcPct val="112999"/>
              </a:lnSpc>
            </a:pPr>
            <a:r>
              <a:rPr dirty="0" sz="1000" spc="110" i="1">
                <a:latin typeface="Georgia"/>
                <a:cs typeface="Georgia"/>
              </a:rPr>
              <a:t>BA </a:t>
            </a: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80">
                <a:latin typeface="Tahoma"/>
                <a:cs typeface="Tahoma"/>
              </a:rPr>
              <a:t> </a:t>
            </a:r>
            <a:r>
              <a:rPr dirty="0" sz="1000" spc="100" i="1">
                <a:latin typeface="Georgia"/>
                <a:cs typeface="Georgia"/>
              </a:rPr>
              <a:t>B  </a:t>
            </a:r>
            <a:r>
              <a:rPr dirty="0" sz="1000" spc="90" i="1">
                <a:latin typeface="Georgia"/>
                <a:cs typeface="Georgia"/>
              </a:rPr>
              <a:t>A</a:t>
            </a:r>
            <a:r>
              <a:rPr dirty="0" baseline="23809" sz="1050" spc="135">
                <a:latin typeface="Arial"/>
                <a:cs typeface="Arial"/>
              </a:rPr>
              <a:t>′</a:t>
            </a:r>
            <a:r>
              <a:rPr dirty="0" sz="1000" spc="90" i="1">
                <a:latin typeface="Georgia"/>
                <a:cs typeface="Georgia"/>
              </a:rPr>
              <a:t>C </a:t>
            </a: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229">
                <a:latin typeface="Tahoma"/>
                <a:cs typeface="Tahoma"/>
              </a:rPr>
              <a:t> </a:t>
            </a:r>
            <a:r>
              <a:rPr dirty="0" sz="1000" spc="65" i="1">
                <a:latin typeface="Georgia"/>
                <a:cs typeface="Georgia"/>
              </a:rPr>
              <a:t>C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86835" y="1170433"/>
            <a:ext cx="58928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" i="1">
                <a:latin typeface="Georgia"/>
                <a:cs typeface="Georgia"/>
              </a:rPr>
              <a:t>.</a:t>
            </a:r>
            <a:r>
              <a:rPr dirty="0" sz="1000" spc="-80" i="1">
                <a:latin typeface="Georgia"/>
                <a:cs typeface="Georgia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Similarly,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561691" y="1698396"/>
            <a:ext cx="304800" cy="60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904237" y="1606298"/>
            <a:ext cx="12382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549148" y="1520953"/>
            <a:ext cx="1064260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14984" algn="l"/>
              </a:tabLst>
            </a:pP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" i="1">
                <a:latin typeface="Georgia"/>
                <a:cs typeface="Georgia"/>
              </a:rPr>
              <a:t>β</a:t>
            </a:r>
            <a:r>
              <a:rPr dirty="0" baseline="-11904" sz="1050" spc="-7">
                <a:latin typeface="Geometr231 Hv BT"/>
                <a:cs typeface="Geometr231 Hv BT"/>
              </a:rPr>
              <a:t>2	</a:t>
            </a:r>
            <a:r>
              <a:rPr dirty="0" sz="1000" spc="125" i="1">
                <a:latin typeface="Georgia"/>
                <a:cs typeface="Georgia"/>
              </a:rPr>
              <a:t>CB</a:t>
            </a:r>
            <a:r>
              <a:rPr dirty="0" baseline="27777" sz="1050" spc="187">
                <a:latin typeface="Arial"/>
                <a:cs typeface="Arial"/>
              </a:rPr>
              <a:t>′ </a:t>
            </a: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265">
                <a:latin typeface="Tahoma"/>
                <a:cs typeface="Tahoma"/>
              </a:rPr>
              <a:t> </a:t>
            </a:r>
            <a:r>
              <a:rPr dirty="0" sz="1000" spc="65" i="1">
                <a:latin typeface="Georgia"/>
                <a:cs typeface="Georgia"/>
              </a:rPr>
              <a:t>C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064611" y="1698396"/>
            <a:ext cx="545592" cy="60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675378" y="1606298"/>
            <a:ext cx="20955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>
                <a:latin typeface="Times New Roman"/>
                <a:cs typeface="Times New Roman"/>
              </a:rPr>
              <a:t>n</a:t>
            </a:r>
            <a:r>
              <a:rPr dirty="0" sz="1000" spc="-5">
                <a:latin typeface="Times New Roman"/>
                <a:cs typeface="Times New Roman"/>
              </a:rPr>
              <a:t>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948531" y="1698396"/>
            <a:ext cx="298703" cy="60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4284980" y="1606298"/>
            <a:ext cx="12382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935981" y="1520955"/>
            <a:ext cx="1065530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13715" algn="l"/>
              </a:tabLst>
            </a:pP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i="1">
                <a:latin typeface="Georgia"/>
                <a:cs typeface="Georgia"/>
              </a:rPr>
              <a:t>γ</a:t>
            </a:r>
            <a:r>
              <a:rPr dirty="0" baseline="-11904" sz="1050">
                <a:latin typeface="Geometr231 Hv BT"/>
                <a:cs typeface="Geometr231 Hv BT"/>
              </a:rPr>
              <a:t>2	</a:t>
            </a:r>
            <a:r>
              <a:rPr dirty="0" sz="1000" spc="100" i="1">
                <a:latin typeface="Georgia"/>
                <a:cs typeface="Georgia"/>
              </a:rPr>
              <a:t>AC</a:t>
            </a:r>
            <a:r>
              <a:rPr dirty="0" baseline="27777" sz="1050" spc="150">
                <a:latin typeface="Arial"/>
                <a:cs typeface="Arial"/>
              </a:rPr>
              <a:t>′ </a:t>
            </a: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195">
                <a:latin typeface="Tahoma"/>
                <a:cs typeface="Tahoma"/>
              </a:rPr>
              <a:t> </a:t>
            </a:r>
            <a:r>
              <a:rPr dirty="0" sz="1000" spc="75" i="1">
                <a:latin typeface="Georgia"/>
                <a:cs typeface="Georgia"/>
              </a:rPr>
              <a:t>A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446879" y="1698396"/>
            <a:ext cx="545591" cy="60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2549144" y="1693164"/>
            <a:ext cx="2450465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18159" algn="l"/>
                <a:tab pos="1398905" algn="l"/>
                <a:tab pos="1897380" algn="l"/>
              </a:tabLst>
            </a:pP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" i="1">
                <a:latin typeface="Georgia"/>
                <a:cs typeface="Georgia"/>
              </a:rPr>
              <a:t>β</a:t>
            </a:r>
            <a:r>
              <a:rPr dirty="0" baseline="-11904" sz="1050" spc="-7">
                <a:latin typeface="Geometr231 Hv BT"/>
                <a:cs typeface="Geometr231 Hv BT"/>
              </a:rPr>
              <a:t>1	</a:t>
            </a:r>
            <a:r>
              <a:rPr dirty="0" sz="1000" spc="120" i="1">
                <a:latin typeface="Georgia"/>
                <a:cs typeface="Georgia"/>
              </a:rPr>
              <a:t>B</a:t>
            </a:r>
            <a:r>
              <a:rPr dirty="0" baseline="23809" sz="1050" spc="179">
                <a:latin typeface="Arial"/>
                <a:cs typeface="Arial"/>
              </a:rPr>
              <a:t>′</a:t>
            </a:r>
            <a:r>
              <a:rPr dirty="0" sz="1000" spc="120" i="1">
                <a:latin typeface="Georgia"/>
                <a:cs typeface="Georgia"/>
              </a:rPr>
              <a:t>A</a:t>
            </a:r>
            <a:r>
              <a:rPr dirty="0" sz="1000" spc="40" i="1">
                <a:latin typeface="Georgia"/>
                <a:cs typeface="Georgia"/>
              </a:rPr>
              <a:t> </a:t>
            </a: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160">
                <a:latin typeface="Tahoma"/>
                <a:cs typeface="Tahoma"/>
              </a:rPr>
              <a:t> </a:t>
            </a:r>
            <a:r>
              <a:rPr dirty="0" sz="1000" spc="75" i="1">
                <a:latin typeface="Georgia"/>
                <a:cs typeface="Georgia"/>
              </a:rPr>
              <a:t>A	</a:t>
            </a: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i="1">
                <a:latin typeface="Georgia"/>
                <a:cs typeface="Georgia"/>
              </a:rPr>
              <a:t>γ</a:t>
            </a:r>
            <a:r>
              <a:rPr dirty="0" baseline="-11904" sz="1050">
                <a:latin typeface="Geometr231 Hv BT"/>
                <a:cs typeface="Geometr231 Hv BT"/>
              </a:rPr>
              <a:t>1	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baseline="23809" sz="1050" spc="187">
                <a:latin typeface="Arial"/>
                <a:cs typeface="Arial"/>
              </a:rPr>
              <a:t>′</a:t>
            </a:r>
            <a:r>
              <a:rPr dirty="0" sz="1000" spc="125" i="1">
                <a:latin typeface="Georgia"/>
                <a:cs typeface="Georgia"/>
              </a:rPr>
              <a:t>B</a:t>
            </a:r>
            <a:r>
              <a:rPr dirty="0" sz="1000" spc="-15" i="1">
                <a:latin typeface="Georgia"/>
                <a:cs typeface="Georgia"/>
              </a:rPr>
              <a:t> </a:t>
            </a: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185">
                <a:latin typeface="Tahoma"/>
                <a:cs typeface="Tahoma"/>
              </a:rPr>
              <a:t> </a:t>
            </a:r>
            <a:r>
              <a:rPr dirty="0" sz="1000" spc="100" i="1">
                <a:latin typeface="Georgia"/>
                <a:cs typeface="Georgia"/>
              </a:rPr>
              <a:t>B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995160" y="1606298"/>
            <a:ext cx="60960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" i="1">
                <a:latin typeface="Georgia"/>
                <a:cs typeface="Georgia"/>
              </a:rPr>
              <a:t>.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267456" y="1961387"/>
            <a:ext cx="3796665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Therefore,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20">
                <a:latin typeface="Times New Roman"/>
                <a:cs typeface="Times New Roman"/>
              </a:rPr>
              <a:t>Ceva’s </a:t>
            </a:r>
            <a:r>
              <a:rPr dirty="0" sz="1000" spc="-5">
                <a:latin typeface="Times New Roman"/>
                <a:cs typeface="Times New Roman"/>
              </a:rPr>
              <a:t>theorem, </a:t>
            </a:r>
            <a:r>
              <a:rPr dirty="0" sz="1000" spc="75" i="1">
                <a:latin typeface="Georgia"/>
                <a:cs typeface="Georgia"/>
              </a:rPr>
              <a:t>AA</a:t>
            </a:r>
            <a:r>
              <a:rPr dirty="0" baseline="27777" sz="1050" spc="112">
                <a:latin typeface="Arial"/>
                <a:cs typeface="Arial"/>
              </a:rPr>
              <a:t>′</a:t>
            </a:r>
            <a:r>
              <a:rPr dirty="0" sz="1000" spc="75" i="1">
                <a:latin typeface="Georgia"/>
                <a:cs typeface="Georgia"/>
              </a:rPr>
              <a:t>, </a:t>
            </a:r>
            <a:r>
              <a:rPr dirty="0" sz="1000" spc="130" i="1">
                <a:latin typeface="Georgia"/>
                <a:cs typeface="Georgia"/>
              </a:rPr>
              <a:t>BB</a:t>
            </a:r>
            <a:r>
              <a:rPr dirty="0" baseline="27777" sz="1050" spc="195">
                <a:latin typeface="Arial"/>
                <a:cs typeface="Arial"/>
              </a:rPr>
              <a:t>′</a:t>
            </a:r>
            <a:r>
              <a:rPr dirty="0" sz="1000" spc="130" i="1">
                <a:latin typeface="Georgia"/>
                <a:cs typeface="Georgia"/>
              </a:rPr>
              <a:t>CC</a:t>
            </a:r>
            <a:r>
              <a:rPr dirty="0" baseline="27777" sz="1050" spc="195">
                <a:latin typeface="Arial"/>
                <a:cs typeface="Arial"/>
              </a:rPr>
              <a:t>′</a:t>
            </a:r>
            <a:r>
              <a:rPr dirty="0" baseline="27777" sz="1050" spc="-127">
                <a:latin typeface="Arial"/>
                <a:cs typeface="Arial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>
                <a:latin typeface="Times New Roman"/>
                <a:cs typeface="Times New Roman"/>
              </a:rPr>
              <a:t>concurrent </a:t>
            </a:r>
            <a:r>
              <a:rPr dirty="0" sz="1000" spc="-5">
                <a:latin typeface="Times New Roman"/>
                <a:cs typeface="Times New Roman"/>
              </a:rPr>
              <a:t>if and only if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079851" y="2404008"/>
            <a:ext cx="315468" cy="60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515715" y="2404008"/>
            <a:ext cx="304800" cy="609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067299" y="2226564"/>
            <a:ext cx="1181100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48309" algn="l"/>
                <a:tab pos="875030" algn="l"/>
              </a:tabLst>
            </a:pP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15" i="1">
                <a:latin typeface="Georgia"/>
                <a:cs typeface="Georgia"/>
              </a:rPr>
              <a:t>α</a:t>
            </a:r>
            <a:r>
              <a:rPr dirty="0" baseline="-11904" sz="1050" spc="22">
                <a:latin typeface="Geometr231 Hv BT"/>
                <a:cs typeface="Geometr231 Hv BT"/>
              </a:rPr>
              <a:t>2	</a:t>
            </a: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" i="1">
                <a:latin typeface="Georgia"/>
                <a:cs typeface="Georgia"/>
              </a:rPr>
              <a:t>β</a:t>
            </a:r>
            <a:r>
              <a:rPr dirty="0" baseline="-11904" sz="1050" spc="-7">
                <a:latin typeface="Geometr231 Hv BT"/>
                <a:cs typeface="Geometr231 Hv BT"/>
              </a:rPr>
              <a:t>2	</a:t>
            </a: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245">
                <a:latin typeface="Tahoma"/>
                <a:cs typeface="Tahoma"/>
              </a:rPr>
              <a:t> </a:t>
            </a:r>
            <a:r>
              <a:rPr dirty="0" sz="1000" i="1">
                <a:latin typeface="Georgia"/>
                <a:cs typeface="Georgia"/>
              </a:rPr>
              <a:t>γ</a:t>
            </a:r>
            <a:r>
              <a:rPr dirty="0" baseline="-11904" sz="1050">
                <a:latin typeface="Geometr231 Hv BT"/>
                <a:cs typeface="Geometr231 Hv BT"/>
              </a:rPr>
              <a:t>2</a:t>
            </a:r>
            <a:endParaRPr baseline="-11904" sz="1050">
              <a:latin typeface="Geometr231 Hv BT"/>
              <a:cs typeface="Geometr231 Hv BT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942435" y="2404008"/>
            <a:ext cx="298703" cy="609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3067304" y="2398776"/>
            <a:ext cx="1130300" cy="174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ahoma"/>
                <a:cs typeface="Tahoma"/>
              </a:rPr>
              <a:t>sin </a:t>
            </a:r>
            <a:r>
              <a:rPr dirty="0" sz="1000" spc="35" i="1">
                <a:latin typeface="Georgia"/>
                <a:cs typeface="Georgia"/>
              </a:rPr>
              <a:t>α 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 spc="7">
                <a:latin typeface="Lucida Sans Unicode"/>
                <a:cs typeface="Lucida Sans Unicode"/>
              </a:rPr>
              <a:t> </a:t>
            </a:r>
            <a:r>
              <a:rPr dirty="0" sz="1000" spc="-5">
                <a:latin typeface="Tahoma"/>
                <a:cs typeface="Tahoma"/>
              </a:rPr>
              <a:t>sin </a:t>
            </a:r>
            <a:r>
              <a:rPr dirty="0" sz="1000" spc="-5" i="1">
                <a:latin typeface="Georgia"/>
                <a:cs typeface="Georgia"/>
              </a:rPr>
              <a:t>β  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 spc="7">
                <a:latin typeface="Lucida Sans Unicode"/>
                <a:cs typeface="Lucida Sans Unicode"/>
              </a:rPr>
              <a:t> </a:t>
            </a: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185">
                <a:latin typeface="Tahoma"/>
                <a:cs typeface="Tahoma"/>
              </a:rPr>
              <a:t> </a:t>
            </a:r>
            <a:r>
              <a:rPr dirty="0" sz="1000" spc="5" i="1">
                <a:latin typeface="Georgia"/>
                <a:cs typeface="Georgia"/>
              </a:rPr>
              <a:t>γ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324860" y="2455161"/>
            <a:ext cx="92329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8784" algn="l"/>
                <a:tab pos="859790" algn="l"/>
              </a:tabLst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1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278884" y="2311904"/>
            <a:ext cx="259079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1</a:t>
            </a:r>
            <a:r>
              <a:rPr dirty="0" sz="1000" spc="-20" i="1">
                <a:latin typeface="Georgia"/>
                <a:cs typeface="Georgia"/>
              </a:rPr>
              <a:t>.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267460" y="2633472"/>
            <a:ext cx="5053965" cy="1202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dirty="0" sz="1000" spc="-5" b="1">
                <a:latin typeface="Times New Roman"/>
                <a:cs typeface="Times New Roman"/>
              </a:rPr>
              <a:t>Example </a:t>
            </a:r>
            <a:r>
              <a:rPr dirty="0" sz="1000" b="1">
                <a:latin typeface="Times New Roman"/>
                <a:cs typeface="Times New Roman"/>
              </a:rPr>
              <a:t>5.1 </a:t>
            </a:r>
            <a:r>
              <a:rPr dirty="0" sz="1000" spc="-50">
                <a:latin typeface="Times New Roman"/>
                <a:cs typeface="Times New Roman"/>
              </a:rPr>
              <a:t>We </a:t>
            </a:r>
            <a:r>
              <a:rPr dirty="0" sz="1000" spc="-5">
                <a:latin typeface="Times New Roman"/>
                <a:cs typeface="Times New Roman"/>
              </a:rPr>
              <a:t>can use the trigonometric version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20">
                <a:latin typeface="Times New Roman"/>
                <a:cs typeface="Times New Roman"/>
              </a:rPr>
              <a:t>Ceva’s </a:t>
            </a:r>
            <a:r>
              <a:rPr dirty="0" sz="1000" spc="-5">
                <a:latin typeface="Times New Roman"/>
                <a:cs typeface="Times New Roman"/>
              </a:rPr>
              <a:t>theorem to </a:t>
            </a:r>
            <a:r>
              <a:rPr dirty="0" sz="1000">
                <a:latin typeface="Times New Roman"/>
                <a:cs typeface="Times New Roman"/>
              </a:rPr>
              <a:t>deduce </a:t>
            </a:r>
            <a:r>
              <a:rPr dirty="0" sz="1000" spc="-5">
                <a:latin typeface="Times New Roman"/>
                <a:cs typeface="Times New Roman"/>
              </a:rPr>
              <a:t>that the three alti-  tudes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triangle are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concurrent.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22275" algn="l"/>
              </a:tabLst>
            </a:pPr>
            <a:r>
              <a:rPr dirty="0" sz="1400" spc="10" b="1">
                <a:latin typeface="Times New Roman"/>
                <a:cs typeface="Times New Roman"/>
              </a:rPr>
              <a:t>5.2	</a:t>
            </a:r>
            <a:r>
              <a:rPr dirty="0" sz="1400" spc="20" b="1">
                <a:latin typeface="Times New Roman"/>
                <a:cs typeface="Times New Roman"/>
              </a:rPr>
              <a:t>Common </a:t>
            </a:r>
            <a:r>
              <a:rPr dirty="0" sz="1400" spc="10" b="1">
                <a:latin typeface="Times New Roman"/>
                <a:cs typeface="Times New Roman"/>
              </a:rPr>
              <a:t>points of</a:t>
            </a:r>
            <a:r>
              <a:rPr dirty="0" sz="1400" spc="-35" b="1">
                <a:latin typeface="Times New Roman"/>
                <a:cs typeface="Times New Roman"/>
              </a:rPr>
              <a:t> </a:t>
            </a:r>
            <a:r>
              <a:rPr dirty="0" sz="1400" spc="5" b="1">
                <a:latin typeface="Times New Roman"/>
                <a:cs typeface="Times New Roman"/>
              </a:rPr>
              <a:t>concurrence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>
                <a:latin typeface="Times New Roman"/>
                <a:cs typeface="Times New Roman"/>
              </a:rPr>
              <a:t>common </a:t>
            </a:r>
            <a:r>
              <a:rPr dirty="0" sz="1000" spc="-5">
                <a:latin typeface="Times New Roman"/>
                <a:cs typeface="Times New Roman"/>
              </a:rPr>
              <a:t>points </a:t>
            </a:r>
            <a:r>
              <a:rPr dirty="0" sz="1000">
                <a:latin typeface="Times New Roman"/>
                <a:cs typeface="Times New Roman"/>
              </a:rPr>
              <a:t>of concurrence </a:t>
            </a:r>
            <a:r>
              <a:rPr dirty="0" sz="1000" spc="-5">
                <a:latin typeface="Times New Roman"/>
                <a:cs typeface="Times New Roman"/>
              </a:rPr>
              <a:t>that arise from a triangle consist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following.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10132" y="3997452"/>
            <a:ext cx="5013960" cy="1535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89560" indent="-276860">
              <a:lnSpc>
                <a:spcPct val="100000"/>
              </a:lnSpc>
              <a:buAutoNum type="arabicPeriod"/>
              <a:tabLst>
                <a:tab pos="289560" algn="l"/>
                <a:tab pos="290195" algn="l"/>
              </a:tabLst>
            </a:pPr>
            <a:r>
              <a:rPr dirty="0" sz="1000" spc="-5">
                <a:latin typeface="Times New Roman"/>
                <a:cs typeface="Times New Roman"/>
              </a:rPr>
              <a:t>The 3 medians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90">
                <a:latin typeface="Lucida Sans Unicode"/>
                <a:cs typeface="Lucida Sans Unicode"/>
              </a:rPr>
              <a:t>△</a:t>
            </a:r>
            <a:r>
              <a:rPr dirty="0" sz="1000" spc="90" i="1">
                <a:latin typeface="Georgia"/>
                <a:cs typeface="Georgia"/>
              </a:rPr>
              <a:t>ABC </a:t>
            </a:r>
            <a:r>
              <a:rPr dirty="0" sz="1000" spc="-5">
                <a:latin typeface="Times New Roman"/>
                <a:cs typeface="Times New Roman"/>
              </a:rPr>
              <a:t>are concurrent.  Their </a:t>
            </a:r>
            <a:r>
              <a:rPr dirty="0" sz="1000">
                <a:latin typeface="Times New Roman"/>
                <a:cs typeface="Times New Roman"/>
              </a:rPr>
              <a:t>common </a:t>
            </a:r>
            <a:r>
              <a:rPr dirty="0" sz="1000" spc="-5">
                <a:latin typeface="Times New Roman"/>
                <a:cs typeface="Times New Roman"/>
              </a:rPr>
              <a:t>point, denoted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25" i="1">
                <a:latin typeface="Georgia"/>
                <a:cs typeface="Georgia"/>
              </a:rPr>
              <a:t>tt</a:t>
            </a:r>
            <a:r>
              <a:rPr dirty="0" sz="1000" spc="2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is called  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  <a:p>
            <a:pPr marL="289560">
              <a:lnSpc>
                <a:spcPct val="100000"/>
              </a:lnSpc>
              <a:spcBef>
                <a:spcPts val="240"/>
              </a:spcBef>
            </a:pPr>
            <a:r>
              <a:rPr dirty="0" sz="1000" spc="-5" b="1">
                <a:latin typeface="Times New Roman"/>
                <a:cs typeface="Times New Roman"/>
              </a:rPr>
              <a:t>centroid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110">
                <a:latin typeface="Times New Roman"/>
                <a:cs typeface="Times New Roman"/>
              </a:rPr>
              <a:t> </a:t>
            </a:r>
            <a:r>
              <a:rPr dirty="0" sz="1000" spc="85">
                <a:latin typeface="Lucida Sans Unicode"/>
                <a:cs typeface="Lucida Sans Unicode"/>
              </a:rPr>
              <a:t>△</a:t>
            </a:r>
            <a:r>
              <a:rPr dirty="0" sz="1000" spc="85" i="1">
                <a:latin typeface="Georgia"/>
                <a:cs typeface="Georgia"/>
              </a:rPr>
              <a:t>ABC</a:t>
            </a:r>
            <a:r>
              <a:rPr dirty="0" sz="1000" spc="8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289560" indent="-276860">
              <a:lnSpc>
                <a:spcPct val="100000"/>
              </a:lnSpc>
              <a:spcBef>
                <a:spcPts val="705"/>
              </a:spcBef>
              <a:buAutoNum type="arabicPeriod" startAt="2"/>
              <a:tabLst>
                <a:tab pos="289560" algn="l"/>
                <a:tab pos="290195" algn="l"/>
              </a:tabLst>
            </a:pPr>
            <a:r>
              <a:rPr dirty="0" sz="1000" spc="-5">
                <a:latin typeface="Times New Roman"/>
                <a:cs typeface="Times New Roman"/>
              </a:rPr>
              <a:t>The 3 altitudes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90">
                <a:latin typeface="Lucida Sans Unicode"/>
                <a:cs typeface="Lucida Sans Unicode"/>
              </a:rPr>
              <a:t>△</a:t>
            </a:r>
            <a:r>
              <a:rPr dirty="0" sz="1000" spc="90" i="1">
                <a:latin typeface="Georgia"/>
                <a:cs typeface="Georgia"/>
              </a:rPr>
              <a:t>ABC </a:t>
            </a:r>
            <a:r>
              <a:rPr dirty="0" sz="1000" spc="-5">
                <a:latin typeface="Times New Roman"/>
                <a:cs typeface="Times New Roman"/>
              </a:rPr>
              <a:t>are concurrent.  Their </a:t>
            </a:r>
            <a:r>
              <a:rPr dirty="0" sz="1000">
                <a:latin typeface="Times New Roman"/>
                <a:cs typeface="Times New Roman"/>
              </a:rPr>
              <a:t>common </a:t>
            </a:r>
            <a:r>
              <a:rPr dirty="0" sz="1000" spc="-5">
                <a:latin typeface="Times New Roman"/>
                <a:cs typeface="Times New Roman"/>
              </a:rPr>
              <a:t>point, denoted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45" i="1">
                <a:latin typeface="Georgia"/>
                <a:cs typeface="Georgia"/>
              </a:rPr>
              <a:t>H</a:t>
            </a:r>
            <a:r>
              <a:rPr dirty="0" sz="1000" spc="4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is called </a:t>
            </a:r>
            <a:r>
              <a:rPr dirty="0" sz="1000" spc="8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  <a:p>
            <a:pPr marL="289560">
              <a:lnSpc>
                <a:spcPct val="100000"/>
              </a:lnSpc>
              <a:spcBef>
                <a:spcPts val="225"/>
              </a:spcBef>
            </a:pPr>
            <a:r>
              <a:rPr dirty="0" sz="1000" spc="-5" b="1">
                <a:latin typeface="Times New Roman"/>
                <a:cs typeface="Times New Roman"/>
              </a:rPr>
              <a:t>orthocentre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105">
                <a:latin typeface="Times New Roman"/>
                <a:cs typeface="Times New Roman"/>
              </a:rPr>
              <a:t> </a:t>
            </a:r>
            <a:r>
              <a:rPr dirty="0" sz="1000" spc="85">
                <a:latin typeface="Lucida Sans Unicode"/>
                <a:cs typeface="Lucida Sans Unicode"/>
              </a:rPr>
              <a:t>△</a:t>
            </a:r>
            <a:r>
              <a:rPr dirty="0" sz="1000" spc="85" i="1">
                <a:latin typeface="Georgia"/>
                <a:cs typeface="Georgia"/>
              </a:rPr>
              <a:t>ABC</a:t>
            </a:r>
            <a:r>
              <a:rPr dirty="0" sz="1000" spc="8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289560" marR="5080" indent="-276860">
              <a:lnSpc>
                <a:spcPct val="119000"/>
              </a:lnSpc>
              <a:spcBef>
                <a:spcPts val="490"/>
              </a:spcBef>
              <a:buAutoNum type="arabicPeriod" startAt="3"/>
              <a:tabLst>
                <a:tab pos="289560" algn="l"/>
                <a:tab pos="290195" algn="l"/>
              </a:tabLst>
            </a:pP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internal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bisectors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3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angles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90">
                <a:latin typeface="Lucida Sans Unicode"/>
                <a:cs typeface="Lucida Sans Unicode"/>
              </a:rPr>
              <a:t>△</a:t>
            </a:r>
            <a:r>
              <a:rPr dirty="0" sz="1000" spc="90" i="1">
                <a:latin typeface="Georgia"/>
                <a:cs typeface="Georgia"/>
              </a:rPr>
              <a:t>ABC</a:t>
            </a:r>
            <a:r>
              <a:rPr dirty="0" sz="1000" spc="45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concurrent.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Their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common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point,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denoted 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60" i="1">
                <a:latin typeface="Georgia"/>
                <a:cs typeface="Georgia"/>
              </a:rPr>
              <a:t>I</a:t>
            </a:r>
            <a:r>
              <a:rPr dirty="0" sz="1000" spc="6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is called the </a:t>
            </a:r>
            <a:r>
              <a:rPr dirty="0" sz="1000" spc="-10" b="1">
                <a:latin typeface="Times New Roman"/>
                <a:cs typeface="Times New Roman"/>
              </a:rPr>
              <a:t>incentre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110">
                <a:latin typeface="Times New Roman"/>
                <a:cs typeface="Times New Roman"/>
              </a:rPr>
              <a:t> </a:t>
            </a:r>
            <a:r>
              <a:rPr dirty="0" sz="1000" spc="85">
                <a:latin typeface="Lucida Sans Unicode"/>
                <a:cs typeface="Lucida Sans Unicode"/>
              </a:rPr>
              <a:t>△</a:t>
            </a:r>
            <a:r>
              <a:rPr dirty="0" sz="1000" spc="85" i="1">
                <a:latin typeface="Georgia"/>
                <a:cs typeface="Georgia"/>
              </a:rPr>
              <a:t>ABC</a:t>
            </a:r>
            <a:r>
              <a:rPr dirty="0" sz="1000" spc="8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289560" indent="-276860">
              <a:lnSpc>
                <a:spcPct val="100000"/>
              </a:lnSpc>
              <a:spcBef>
                <a:spcPts val="705"/>
              </a:spcBef>
              <a:buAutoNum type="arabicPeriod" startAt="3"/>
              <a:tabLst>
                <a:tab pos="289560" algn="l"/>
                <a:tab pos="290195" algn="l"/>
              </a:tabLst>
            </a:pPr>
            <a:r>
              <a:rPr dirty="0" sz="1000" spc="-5">
                <a:latin typeface="Times New Roman"/>
                <a:cs typeface="Times New Roman"/>
              </a:rPr>
              <a:t>The internal bisector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>
                <a:latin typeface="Lucida Sans Unicode"/>
                <a:cs typeface="Lucida Sans Unicode"/>
              </a:rPr>
              <a:t>∠</a:t>
            </a:r>
            <a:r>
              <a:rPr dirty="0" sz="1000" i="1">
                <a:latin typeface="Georgia"/>
                <a:cs typeface="Georgia"/>
              </a:rPr>
              <a:t>A </a:t>
            </a:r>
            <a:r>
              <a:rPr dirty="0" sz="1000" spc="-5">
                <a:latin typeface="Times New Roman"/>
                <a:cs typeface="Times New Roman"/>
              </a:rPr>
              <a:t>and the external bisectors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other </a:t>
            </a:r>
            <a:r>
              <a:rPr dirty="0" sz="1000" spc="-10">
                <a:latin typeface="Times New Roman"/>
                <a:cs typeface="Times New Roman"/>
              </a:rPr>
              <a:t>two </a:t>
            </a:r>
            <a:r>
              <a:rPr dirty="0" sz="1000" spc="-5">
                <a:latin typeface="Times New Roman"/>
                <a:cs typeface="Times New Roman"/>
              </a:rPr>
              <a:t>angles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90">
                <a:latin typeface="Lucida Sans Unicode"/>
                <a:cs typeface="Lucida Sans Unicode"/>
              </a:rPr>
              <a:t>△</a:t>
            </a:r>
            <a:r>
              <a:rPr dirty="0" sz="1000" spc="90" i="1">
                <a:latin typeface="Georgia"/>
                <a:cs typeface="Georgia"/>
              </a:rPr>
              <a:t>ABC</a:t>
            </a:r>
            <a:r>
              <a:rPr dirty="0" sz="1000" spc="375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587512" y="5454396"/>
            <a:ext cx="473773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concurrent. Their </a:t>
            </a:r>
            <a:r>
              <a:rPr dirty="0" sz="1000">
                <a:latin typeface="Times New Roman"/>
                <a:cs typeface="Times New Roman"/>
              </a:rPr>
              <a:t>common </a:t>
            </a:r>
            <a:r>
              <a:rPr dirty="0" sz="1000" spc="-5">
                <a:latin typeface="Times New Roman"/>
                <a:cs typeface="Times New Roman"/>
              </a:rPr>
              <a:t>point, denoted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55" i="1">
                <a:latin typeface="Georgia"/>
                <a:cs typeface="Georgia"/>
              </a:rPr>
              <a:t>I</a:t>
            </a:r>
            <a:r>
              <a:rPr dirty="0" baseline="-11904" sz="1050" spc="82" i="1">
                <a:latin typeface="Times New Roman"/>
                <a:cs typeface="Times New Roman"/>
              </a:rPr>
              <a:t>a</a:t>
            </a:r>
            <a:r>
              <a:rPr dirty="0" sz="1000" spc="5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imes New Roman"/>
                <a:cs typeface="Times New Roman"/>
              </a:rPr>
              <a:t>is called the </a:t>
            </a:r>
            <a:r>
              <a:rPr dirty="0" sz="1000" spc="-5" b="1">
                <a:latin typeface="Times New Roman"/>
                <a:cs typeface="Times New Roman"/>
              </a:rPr>
              <a:t>excentre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85">
                <a:latin typeface="Lucida Sans Unicode"/>
                <a:cs typeface="Lucida Sans Unicode"/>
              </a:rPr>
              <a:t>△</a:t>
            </a:r>
            <a:r>
              <a:rPr dirty="0" sz="1000" spc="85" i="1">
                <a:latin typeface="Georgia"/>
                <a:cs typeface="Georgia"/>
              </a:rPr>
              <a:t>ABC</a:t>
            </a:r>
            <a:r>
              <a:rPr dirty="0" sz="1000" spc="85">
                <a:latin typeface="Times New Roman"/>
                <a:cs typeface="Times New Roman"/>
              </a:rPr>
              <a:t>.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Similarly,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310148" y="5637276"/>
            <a:ext cx="5016500" cy="11988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8956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there are excentres </a:t>
            </a:r>
            <a:r>
              <a:rPr dirty="0" sz="1000" spc="15" i="1">
                <a:latin typeface="Georgia"/>
                <a:cs typeface="Georgia"/>
              </a:rPr>
              <a:t>I</a:t>
            </a:r>
            <a:r>
              <a:rPr dirty="0" baseline="-11904" sz="1050" spc="22" i="1">
                <a:latin typeface="Times New Roman"/>
                <a:cs typeface="Times New Roman"/>
              </a:rPr>
              <a:t>b 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140">
                <a:latin typeface="Times New Roman"/>
                <a:cs typeface="Times New Roman"/>
              </a:rPr>
              <a:t> </a:t>
            </a:r>
            <a:r>
              <a:rPr dirty="0" sz="1000" spc="40" i="1">
                <a:latin typeface="Georgia"/>
                <a:cs typeface="Georgia"/>
              </a:rPr>
              <a:t>I</a:t>
            </a:r>
            <a:r>
              <a:rPr dirty="0" baseline="-11904" sz="1050" spc="60" i="1">
                <a:latin typeface="Times New Roman"/>
                <a:cs typeface="Times New Roman"/>
              </a:rPr>
              <a:t>c</a:t>
            </a:r>
            <a:r>
              <a:rPr dirty="0" sz="1000" spc="4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289560" marR="6350" indent="-276860">
              <a:lnSpc>
                <a:spcPct val="119000"/>
              </a:lnSpc>
              <a:spcBef>
                <a:spcPts val="480"/>
              </a:spcBef>
              <a:buAutoNum type="arabicPeriod" startAt="5"/>
              <a:tabLst>
                <a:tab pos="290195" algn="l"/>
              </a:tabLst>
            </a:pPr>
            <a:r>
              <a:rPr dirty="0" sz="1000" spc="-5">
                <a:latin typeface="Times New Roman"/>
                <a:cs typeface="Times New Roman"/>
              </a:rPr>
              <a:t>The three perpendicular bisectors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triangle </a:t>
            </a:r>
            <a:r>
              <a:rPr dirty="0" sz="1000" spc="90">
                <a:latin typeface="Lucida Sans Unicode"/>
                <a:cs typeface="Lucida Sans Unicode"/>
              </a:rPr>
              <a:t>△</a:t>
            </a:r>
            <a:r>
              <a:rPr dirty="0" sz="1000" spc="90" i="1">
                <a:latin typeface="Georgia"/>
                <a:cs typeface="Georgia"/>
              </a:rPr>
              <a:t>ABC </a:t>
            </a:r>
            <a:r>
              <a:rPr dirty="0" sz="1000" spc="-5">
                <a:latin typeface="Times New Roman"/>
                <a:cs typeface="Times New Roman"/>
              </a:rPr>
              <a:t>are concurrent. Their </a:t>
            </a:r>
            <a:r>
              <a:rPr dirty="0" sz="1000">
                <a:latin typeface="Times New Roman"/>
                <a:cs typeface="Times New Roman"/>
              </a:rPr>
              <a:t>common </a:t>
            </a:r>
            <a:r>
              <a:rPr dirty="0" sz="1000" spc="-5">
                <a:latin typeface="Times New Roman"/>
                <a:cs typeface="Times New Roman"/>
              </a:rPr>
              <a:t>point,  denoted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25" i="1">
                <a:latin typeface="Georgia"/>
                <a:cs typeface="Georgia"/>
              </a:rPr>
              <a:t>O </a:t>
            </a:r>
            <a:r>
              <a:rPr dirty="0" sz="1000" spc="-5">
                <a:latin typeface="Times New Roman"/>
                <a:cs typeface="Times New Roman"/>
              </a:rPr>
              <a:t>is called the </a:t>
            </a:r>
            <a:r>
              <a:rPr dirty="0" sz="1000" spc="-10" b="1">
                <a:latin typeface="Times New Roman"/>
                <a:cs typeface="Times New Roman"/>
              </a:rPr>
              <a:t>circumcentre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85">
                <a:latin typeface="Lucida Sans Unicode"/>
                <a:cs typeface="Lucida Sans Unicode"/>
              </a:rPr>
              <a:t>△</a:t>
            </a:r>
            <a:r>
              <a:rPr dirty="0" sz="1000" spc="85" i="1">
                <a:latin typeface="Georgia"/>
                <a:cs typeface="Georgia"/>
              </a:rPr>
              <a:t>ABC</a:t>
            </a:r>
            <a:r>
              <a:rPr dirty="0" sz="1000" spc="8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289560" marR="5080" indent="-276860">
              <a:lnSpc>
                <a:spcPct val="119500"/>
              </a:lnSpc>
              <a:spcBef>
                <a:spcPts val="484"/>
              </a:spcBef>
              <a:buAutoNum type="arabicPeriod" startAt="5"/>
              <a:tabLst>
                <a:tab pos="290195" algn="l"/>
              </a:tabLst>
            </a:pPr>
            <a:r>
              <a:rPr dirty="0" sz="1000" spc="-5">
                <a:latin typeface="Times New Roman"/>
                <a:cs typeface="Times New Roman"/>
              </a:rPr>
              <a:t>The cevians where the feet are the tangency points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incircle </a:t>
            </a:r>
            <a:r>
              <a:rPr dirty="0" sz="1000">
                <a:latin typeface="Times New Roman"/>
                <a:cs typeface="Times New Roman"/>
              </a:rPr>
              <a:t>(or </a:t>
            </a:r>
            <a:r>
              <a:rPr dirty="0" sz="1000" spc="-5">
                <a:latin typeface="Times New Roman"/>
                <a:cs typeface="Times New Roman"/>
              </a:rPr>
              <a:t>excircle)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triangle  are concurrent. This </a:t>
            </a:r>
            <a:r>
              <a:rPr dirty="0" sz="1000">
                <a:latin typeface="Times New Roman"/>
                <a:cs typeface="Times New Roman"/>
              </a:rPr>
              <a:t>common point </a:t>
            </a:r>
            <a:r>
              <a:rPr dirty="0" sz="1000" spc="-5">
                <a:latin typeface="Times New Roman"/>
                <a:cs typeface="Times New Roman"/>
              </a:rPr>
              <a:t>is called the </a:t>
            </a:r>
            <a:r>
              <a:rPr dirty="0" sz="1000" spc="-5" b="1">
                <a:latin typeface="Times New Roman"/>
                <a:cs typeface="Times New Roman"/>
              </a:rPr>
              <a:t>Gergonne </a:t>
            </a:r>
            <a:r>
              <a:rPr dirty="0" sz="1000" spc="-5">
                <a:latin typeface="Times New Roman"/>
                <a:cs typeface="Times New Roman"/>
              </a:rPr>
              <a:t>point. </a:t>
            </a:r>
            <a:r>
              <a:rPr dirty="0" sz="1000">
                <a:latin typeface="Times New Roman"/>
                <a:cs typeface="Times New Roman"/>
              </a:rPr>
              <a:t>Thus </a:t>
            </a:r>
            <a:r>
              <a:rPr dirty="0" sz="1000" spc="-5">
                <a:latin typeface="Times New Roman"/>
                <a:cs typeface="Times New Roman"/>
              </a:rPr>
              <a:t>there are 4 Gergonne  points </a:t>
            </a:r>
            <a:r>
              <a:rPr dirty="0" sz="1000">
                <a:latin typeface="Times New Roman"/>
                <a:cs typeface="Times New Roman"/>
              </a:rPr>
              <a:t>for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triangle.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878609" y="81513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898423" y="81163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919760" y="80812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954809" y="80203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974623" y="79852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995960" y="79501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319046" y="73878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812823" y="73893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305072" y="79761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334029" y="80111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362986" y="80462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814346" y="8308338"/>
            <a:ext cx="768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857020" y="8277858"/>
            <a:ext cx="8191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7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898166" y="8245855"/>
            <a:ext cx="7874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3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936266" y="8198607"/>
            <a:ext cx="86360" cy="128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33333" sz="750" spc="-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000272" y="81574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026183" y="81132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074949" y="7919718"/>
            <a:ext cx="224790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8415">
              <a:lnSpc>
                <a:spcPts val="500"/>
              </a:lnSpc>
              <a:tabLst>
                <a:tab pos="18605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12700">
              <a:lnSpc>
                <a:spcPts val="5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082569" y="7884664"/>
            <a:ext cx="1911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081046" y="78694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076472" y="7843518"/>
            <a:ext cx="1682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     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059709" y="7774938"/>
            <a:ext cx="156210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33655">
              <a:lnSpc>
                <a:spcPts val="430"/>
              </a:lnSpc>
            </a:pPr>
            <a:r>
              <a:rPr dirty="0" baseline="33333" sz="750" spc="-142">
                <a:latin typeface="Verdana"/>
                <a:cs typeface="Verdana"/>
              </a:rPr>
              <a:t>.</a:t>
            </a:r>
            <a:r>
              <a:rPr dirty="0" baseline="5555" sz="750" spc="-142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. </a:t>
            </a:r>
            <a:r>
              <a:rPr dirty="0" sz="500" spc="-2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43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052089" y="7721598"/>
            <a:ext cx="10477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032280" y="7704835"/>
            <a:ext cx="952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157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960649" y="75661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843303" y="7497567"/>
            <a:ext cx="12890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24765">
              <a:lnSpc>
                <a:spcPts val="415"/>
              </a:lnSpc>
            </a:pP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11111" sz="750" spc="-209">
                <a:latin typeface="Verdana"/>
                <a:cs typeface="Verdana"/>
              </a:rPr>
              <a:t>.</a:t>
            </a:r>
            <a:r>
              <a:rPr dirty="0" baseline="27777" sz="750" spc="-262">
                <a:latin typeface="Verdana"/>
                <a:cs typeface="Verdana"/>
              </a:rPr>
              <a:t>.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22222" sz="750" spc="-284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41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780820" y="7442704"/>
            <a:ext cx="14287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.</a:t>
            </a:r>
            <a:r>
              <a:rPr dirty="0" baseline="-16666" sz="750" spc="-16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299232" y="7445755"/>
            <a:ext cx="1530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37">
                <a:latin typeface="Verdana"/>
                <a:cs typeface="Verdana"/>
              </a:rPr>
              <a:t> </a:t>
            </a:r>
            <a:r>
              <a:rPr dirty="0" baseline="-16666" sz="750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279423" y="7470138"/>
            <a:ext cx="113664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 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259609" y="7499095"/>
            <a:ext cx="920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30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195603" y="76072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148360" y="7660638"/>
            <a:ext cx="64769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134643" y="7695687"/>
            <a:ext cx="61594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128546" y="77429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101112" y="7771887"/>
            <a:ext cx="7112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081302" y="7800844"/>
            <a:ext cx="81915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-33333" sz="750" spc="-247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061489" y="7835898"/>
            <a:ext cx="97155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041680" y="7870947"/>
            <a:ext cx="116839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015769" y="7915144"/>
            <a:ext cx="14541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117880" y="79928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2268752" y="8250399"/>
            <a:ext cx="7874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308380" y="8282402"/>
            <a:ext cx="844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349526" y="8309836"/>
            <a:ext cx="971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491260" y="6993610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0" i="1">
                <a:latin typeface="Times New Roman"/>
                <a:cs typeface="Times New Roman"/>
              </a:rPr>
              <a:t>A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656105" y="8421599"/>
            <a:ext cx="1022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0" i="1">
                <a:latin typeface="Times New Roman"/>
                <a:cs typeface="Times New Roman"/>
              </a:rPr>
              <a:t>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660165" y="8421599"/>
            <a:ext cx="984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00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782600" y="8325078"/>
            <a:ext cx="939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802409" y="8283955"/>
            <a:ext cx="9969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822223" y="8248901"/>
            <a:ext cx="12573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843560" y="8213847"/>
            <a:ext cx="15621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860323" y="8183344"/>
            <a:ext cx="2324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367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2091969" y="8149818"/>
            <a:ext cx="15938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 </a:t>
            </a:r>
            <a:r>
              <a:rPr dirty="0" baseline="27777" sz="750" spc="75">
                <a:latin typeface="Verdana"/>
                <a:cs typeface="Verdana"/>
              </a:rPr>
              <a:t>.</a:t>
            </a:r>
            <a:r>
              <a:rPr dirty="0" baseline="16666" sz="750" spc="37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2122449" y="8047712"/>
            <a:ext cx="17780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1590">
              <a:lnSpc>
                <a:spcPts val="425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5555" sz="750" spc="10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34925">
              <a:lnSpc>
                <a:spcPts val="16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335"/>
              </a:lnSpc>
            </a:pPr>
            <a:r>
              <a:rPr dirty="0" baseline="-38888" sz="750" spc="-67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299232" y="80141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2354100" y="79776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2709189" y="77444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764052" y="77078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2815869" y="7674333"/>
            <a:ext cx="2825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384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870732" y="76377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2925600" y="7602701"/>
            <a:ext cx="14414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30">
                <a:latin typeface="Verdana"/>
                <a:cs typeface="Verdana"/>
              </a:rPr>
              <a:t> .</a:t>
            </a:r>
            <a:r>
              <a:rPr dirty="0" baseline="-27777" sz="750" spc="44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2294663" y="77048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2643660" y="78785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2838729" y="79760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2905786" y="80096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978940" y="8020301"/>
            <a:ext cx="13652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29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3045992" y="8079716"/>
            <a:ext cx="3943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174009" y="8146795"/>
            <a:ext cx="3257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3845" algn="l"/>
              </a:tabLst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3245640" y="8178775"/>
            <a:ext cx="2800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066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3372129" y="8242782"/>
            <a:ext cx="20510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637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436140" y="8274807"/>
            <a:ext cx="1701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3500146" y="8305265"/>
            <a:ext cx="1320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3567203" y="8338795"/>
            <a:ext cx="908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3631209" y="83707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1782600" y="8375395"/>
            <a:ext cx="19088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150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.</a:t>
            </a:r>
            <a:r>
              <a:rPr dirty="0" baseline="22222" sz="750" spc="-150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. </a:t>
            </a:r>
            <a:r>
              <a:rPr dirty="0" sz="500" spc="-60">
                <a:latin typeface="Verdana"/>
                <a:cs typeface="Verdana"/>
              </a:rPr>
              <a:t>............. </a:t>
            </a:r>
            <a:r>
              <a:rPr dirty="0" sz="500" spc="-65">
                <a:latin typeface="Verdana"/>
                <a:cs typeface="Verdana"/>
              </a:rPr>
              <a:t>.............. .............. </a:t>
            </a:r>
            <a:r>
              <a:rPr dirty="0" sz="500" spc="-40">
                <a:latin typeface="Verdana"/>
                <a:cs typeface="Verdana"/>
              </a:rPr>
              <a:t>...  </a:t>
            </a:r>
            <a:r>
              <a:rPr dirty="0" sz="500" spc="-15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..... </a:t>
            </a:r>
            <a:r>
              <a:rPr dirty="0" sz="500" spc="-65">
                <a:latin typeface="Verdana"/>
                <a:cs typeface="Verdana"/>
              </a:rPr>
              <a:t>.............. </a:t>
            </a:r>
            <a:r>
              <a:rPr dirty="0" sz="500" spc="-60">
                <a:latin typeface="Verdana"/>
                <a:cs typeface="Verdana"/>
              </a:rPr>
              <a:t>............. </a:t>
            </a:r>
            <a:r>
              <a:rPr dirty="0" sz="500" spc="-65">
                <a:latin typeface="Verdana"/>
                <a:cs typeface="Verdana"/>
              </a:rPr>
              <a:t>.............. </a:t>
            </a:r>
            <a:r>
              <a:rPr dirty="0" sz="500" spc="-60">
                <a:latin typeface="Verdana"/>
                <a:cs typeface="Verdana"/>
              </a:rPr>
              <a:t>...............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2442489" y="8358627"/>
            <a:ext cx="37592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-5555" sz="750" spc="22">
                <a:latin typeface="Verdana"/>
                <a:cs typeface="Verdana"/>
              </a:rPr>
              <a:t>. </a:t>
            </a: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27777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    </a:t>
            </a: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588792" y="8294599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587269" y="8254975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2232180" y="8218399"/>
            <a:ext cx="4064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576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	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2584223" y="8183345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2581172" y="8158962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2579649" y="8117816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2578126" y="8082762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2575080" y="8021801"/>
            <a:ext cx="52705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baseline="-44444" sz="750" spc="22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2572029" y="7991322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2570506" y="7950175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2498880" y="7884641"/>
            <a:ext cx="12128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.</a:t>
            </a:r>
            <a:r>
              <a:rPr dirty="0" baseline="-22222" sz="750" spc="-165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2561363" y="7814539"/>
            <a:ext cx="939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2434869" y="7779484"/>
            <a:ext cx="27495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.    </a:t>
            </a:r>
            <a:r>
              <a:rPr dirty="0" baseline="-22222" sz="750" spc="-10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2366289" y="7742913"/>
            <a:ext cx="2444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574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2556789" y="7718524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2226083" y="7672805"/>
            <a:ext cx="38163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163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2553743" y="7637756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2550692" y="7602701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2207792" y="7567676"/>
            <a:ext cx="39433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3695" algn="l"/>
              </a:tabLst>
            </a:pP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2236749" y="7532621"/>
            <a:ext cx="3638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3215" algn="l"/>
              </a:tabLst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2544600" y="7500596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2543072" y="7460973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2541549" y="7424396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2444012" y="7413747"/>
            <a:ext cx="44894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baseline="-5555" sz="750" spc="-165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baseline="5555" sz="750" spc="-37">
                <a:latin typeface="Verdana"/>
                <a:cs typeface="Verdana"/>
              </a:rPr>
              <a:t>.</a:t>
            </a:r>
            <a:r>
              <a:rPr dirty="0" baseline="5555" sz="750" spc="-195">
                <a:latin typeface="Verdana"/>
                <a:cs typeface="Verdana"/>
              </a:rPr>
              <a:t> </a:t>
            </a:r>
            <a:r>
              <a:rPr dirty="0" baseline="22222" sz="750" spc="-52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 </a:t>
            </a:r>
            <a:r>
              <a:rPr dirty="0" baseline="11111" sz="750" spc="-37">
                <a:latin typeface="Verdana"/>
                <a:cs typeface="Verdana"/>
              </a:rPr>
              <a:t>..</a:t>
            </a:r>
            <a:r>
              <a:rPr dirty="0" baseline="11111" sz="750" spc="-165">
                <a:latin typeface="Verdana"/>
                <a:cs typeface="Verdana"/>
              </a:rPr>
              <a:t> </a:t>
            </a:r>
            <a:r>
              <a:rPr dirty="0" baseline="11111" sz="750" spc="-37">
                <a:latin typeface="Verdana"/>
                <a:cs typeface="Verdana"/>
              </a:rPr>
              <a:t>.</a:t>
            </a:r>
            <a:r>
              <a:rPr dirty="0" baseline="5555" sz="750" spc="-37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 </a:t>
            </a:r>
            <a:r>
              <a:rPr dirty="0" sz="500" spc="-30">
                <a:latin typeface="Verdana"/>
                <a:cs typeface="Verdana"/>
              </a:rPr>
              <a:t>..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 </a:t>
            </a:r>
            <a:r>
              <a:rPr dirty="0" baseline="-11111" sz="750" spc="15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2340383" y="7358862"/>
            <a:ext cx="4946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8915" algn="l"/>
                <a:tab pos="45593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2360192" y="7320784"/>
            <a:ext cx="44577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7325" algn="l"/>
                <a:tab pos="407034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2380006" y="7285735"/>
            <a:ext cx="39560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6370" algn="l"/>
                <a:tab pos="35687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2401343" y="7253705"/>
            <a:ext cx="34544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6705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    </a:t>
            </a:r>
            <a:r>
              <a:rPr dirty="0" baseline="5555" sz="750" spc="-89">
                <a:latin typeface="Verdana"/>
                <a:cs typeface="Verdana"/>
              </a:rPr>
              <a:t> 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2421152" y="7223224"/>
            <a:ext cx="2965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307">
                <a:latin typeface="Verdana"/>
                <a:cs typeface="Verdana"/>
              </a:rPr>
              <a:t> 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       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2440966" y="7177527"/>
            <a:ext cx="13970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5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2462302" y="7142478"/>
            <a:ext cx="22669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.      </a:t>
            </a:r>
            <a:r>
              <a:rPr dirty="0" baseline="-22222" sz="750" spc="-97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2482112" y="7111975"/>
            <a:ext cx="177800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  </a:t>
            </a:r>
            <a:r>
              <a:rPr dirty="0" sz="500" spc="-7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2501926" y="7076922"/>
            <a:ext cx="127635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2520212" y="7040345"/>
            <a:ext cx="8001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40">
                <a:latin typeface="Verdana"/>
                <a:cs typeface="Verdana"/>
              </a:rPr>
              <a:t>.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2549169" y="7834858"/>
            <a:ext cx="6794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262">
                <a:latin typeface="Verdana"/>
                <a:cs typeface="Verdana"/>
              </a:rPr>
              <a:t>.</a:t>
            </a:r>
            <a:r>
              <a:rPr dirty="0" baseline="3968" sz="1050" spc="-337">
                <a:latin typeface="Arial"/>
                <a:cs typeface="Arial"/>
              </a:rPr>
              <a:t>•</a:t>
            </a:r>
            <a:r>
              <a:rPr dirty="0" baseline="11111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2451632" y="7889722"/>
            <a:ext cx="310515" cy="168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baseline="-27777" sz="1050" spc="-30" i="1">
                <a:latin typeface="Times New Roman"/>
                <a:cs typeface="Times New Roman"/>
              </a:rPr>
              <a:t>G </a:t>
            </a:r>
            <a:r>
              <a:rPr dirty="0" baseline="-27777" sz="1050" spc="37" i="1">
                <a:latin typeface="Times New Roman"/>
                <a:cs typeface="Times New Roman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4114318" y="8414997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106698" y="8450050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106698" y="84805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568170" y="7698726"/>
            <a:ext cx="9232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0">
                <a:latin typeface="Verdana"/>
                <a:cs typeface="Verdana"/>
              </a:rPr>
              <a:t>.... </a:t>
            </a:r>
            <a:r>
              <a:rPr dirty="0" sz="500" spc="-65">
                <a:latin typeface="Verdana"/>
                <a:cs typeface="Verdana"/>
              </a:rPr>
              <a:t>............... </a:t>
            </a:r>
            <a:r>
              <a:rPr dirty="0" sz="500" spc="-55">
                <a:latin typeface="Verdana"/>
                <a:cs typeface="Verdana"/>
              </a:rPr>
              <a:t>.......    </a:t>
            </a:r>
            <a:r>
              <a:rPr dirty="0" sz="500" spc="-25">
                <a:latin typeface="Verdana"/>
                <a:cs typeface="Verdana"/>
              </a:rPr>
              <a:t>..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sz="500" spc="-65">
                <a:latin typeface="Verdana"/>
                <a:cs typeface="Verdana"/>
              </a:rPr>
              <a:t>............... </a:t>
            </a:r>
            <a:r>
              <a:rPr dirty="0" sz="500" spc="-85">
                <a:latin typeface="Verdana"/>
                <a:cs typeface="Verdana"/>
              </a:rPr>
              <a:t>......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097550" y="8383003"/>
            <a:ext cx="8318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117364" y="8347950"/>
            <a:ext cx="7429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137178" y="8314413"/>
            <a:ext cx="64769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4156987" y="82778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4175278" y="82473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4195087" y="82123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4327678" y="7991323"/>
            <a:ext cx="787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3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4347487" y="7957797"/>
            <a:ext cx="908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4400827" y="7855695"/>
            <a:ext cx="125730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4420641" y="7796254"/>
            <a:ext cx="290195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3655">
              <a:lnSpc>
                <a:spcPts val="395"/>
              </a:lnSpc>
              <a:tabLst>
                <a:tab pos="210185" algn="l"/>
              </a:tabLst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	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  <a:p>
            <a:pPr marL="12700">
              <a:lnSpc>
                <a:spcPts val="395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45">
                <a:latin typeface="Verdana"/>
                <a:cs typeface="Verdana"/>
              </a:rPr>
              <a:t> </a:t>
            </a:r>
            <a:r>
              <a:rPr dirty="0" baseline="-27777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..</a:t>
            </a:r>
            <a:r>
              <a:rPr dirty="0" baseline="16666" sz="750" spc="-67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4461787" y="77505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4519701" y="76499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4539510" y="76149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4560847" y="75798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4580661" y="75448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4600470" y="75097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4621807" y="74746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4641621" y="74396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4661430" y="74045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4681244" y="73695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4702581" y="73344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4722390" y="72994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4742204" y="72643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763541" y="72293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783350" y="71942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4803164" y="71592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5455438" y="76682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5458484" y="7680435"/>
            <a:ext cx="330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baseline="5555" sz="750" spc="-247">
                <a:latin typeface="Verdana"/>
                <a:cs typeface="Verdana"/>
              </a:rPr>
              <a:t>..</a:t>
            </a: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5485917" y="7811503"/>
            <a:ext cx="1409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4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5546878" y="7846552"/>
            <a:ext cx="1092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5592597" y="7878555"/>
            <a:ext cx="895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5633744" y="7912086"/>
            <a:ext cx="742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27777" sz="750" spc="-247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799861" y="80797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5841007" y="8149829"/>
            <a:ext cx="6159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210">
                <a:latin typeface="Verdana"/>
                <a:cs typeface="Verdana"/>
              </a:rPr>
              <a:t>.</a:t>
            </a:r>
            <a:r>
              <a:rPr dirty="0" sz="500" spc="-22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5856247" y="8177263"/>
            <a:ext cx="768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5879107" y="8207743"/>
            <a:ext cx="10922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5894347" y="8239746"/>
            <a:ext cx="120014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65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5908064" y="8271749"/>
            <a:ext cx="132080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5921781" y="8305276"/>
            <a:ext cx="14414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6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5927878" y="8318992"/>
            <a:ext cx="160655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7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47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4883938" y="7019024"/>
            <a:ext cx="127635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">
                <a:latin typeface="Verdana"/>
                <a:cs typeface="Verdana"/>
              </a:rPr>
              <a:t>.</a:t>
            </a:r>
            <a:r>
              <a:rPr dirty="0" baseline="-22222" sz="750" spc="-7">
                <a:latin typeface="Verdana"/>
                <a:cs typeface="Verdana"/>
              </a:rPr>
              <a:t>.</a:t>
            </a:r>
            <a:r>
              <a:rPr dirty="0" baseline="-22222" sz="750" spc="-44">
                <a:latin typeface="Verdana"/>
                <a:cs typeface="Verdana"/>
              </a:rPr>
              <a:t> 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4864124" y="7054073"/>
            <a:ext cx="175895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187">
                <a:latin typeface="Verdana"/>
                <a:cs typeface="Verdana"/>
              </a:rPr>
              <a:t> 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4844310" y="7089126"/>
            <a:ext cx="224790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3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algn="r" marR="5080">
              <a:lnSpc>
                <a:spcPts val="53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4822978" y="7124176"/>
            <a:ext cx="1530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4932704" y="7185122"/>
            <a:ext cx="1670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4940324" y="7220176"/>
            <a:ext cx="1854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20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4947944" y="7255234"/>
            <a:ext cx="2063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764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4954041" y="7290293"/>
            <a:ext cx="2292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050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4961661" y="7325348"/>
            <a:ext cx="2540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526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4969281" y="7360397"/>
            <a:ext cx="2768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81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4976902" y="7393927"/>
            <a:ext cx="2978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9079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4982998" y="7428976"/>
            <a:ext cx="3206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194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4990619" y="7464031"/>
            <a:ext cx="3422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353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4998239" y="7499084"/>
            <a:ext cx="3651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5004330" y="7534133"/>
            <a:ext cx="3848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607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5011951" y="7569182"/>
            <a:ext cx="4064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766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5019571" y="7604231"/>
            <a:ext cx="4273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8862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5027191" y="7639285"/>
            <a:ext cx="4489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10209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5033288" y="76743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4658384" y="7709382"/>
            <a:ext cx="44704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-27777" sz="750" spc="307">
                <a:latin typeface="Verdana"/>
                <a:cs typeface="Verdana"/>
              </a:rPr>
              <a:t> </a:t>
            </a:r>
            <a:r>
              <a:rPr dirty="0" baseline="-27777" sz="750" spc="-30">
                <a:latin typeface="Verdana"/>
                <a:cs typeface="Verdana"/>
              </a:rPr>
              <a:t>.</a:t>
            </a: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..</a:t>
            </a:r>
            <a:r>
              <a:rPr dirty="0" baseline="-5555" sz="750" spc="-30">
                <a:latin typeface="Verdana"/>
                <a:cs typeface="Verdana"/>
              </a:rPr>
              <a:t>..</a:t>
            </a:r>
            <a:r>
              <a:rPr dirty="0" sz="500" spc="-20">
                <a:latin typeface="Verdana"/>
                <a:cs typeface="Verdana"/>
              </a:rPr>
              <a:t>..  </a:t>
            </a:r>
            <a:r>
              <a:rPr dirty="0" sz="500" spc="65">
                <a:latin typeface="Verdana"/>
                <a:cs typeface="Verdana"/>
              </a:rPr>
              <a:t> </a:t>
            </a:r>
            <a:r>
              <a:rPr dirty="0" baseline="11111" sz="750" spc="-60">
                <a:latin typeface="Verdana"/>
                <a:cs typeface="Verdana"/>
              </a:rPr>
              <a:t>..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11111" sz="750" spc="-60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4928130" y="78114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5650507" y="8009624"/>
            <a:ext cx="1428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5460001" y="7698726"/>
            <a:ext cx="711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4662958" y="7777959"/>
            <a:ext cx="9302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  <a:tab pos="615950" algn="l"/>
              </a:tabLst>
            </a:pPr>
            <a:r>
              <a:rPr dirty="0" baseline="33333" sz="750" spc="-202">
                <a:latin typeface="Verdana"/>
                <a:cs typeface="Verdana"/>
              </a:rPr>
              <a:t>.</a:t>
            </a:r>
            <a:r>
              <a:rPr dirty="0" baseline="5555" sz="750" spc="-202">
                <a:latin typeface="Verdana"/>
                <a:cs typeface="Verdana"/>
              </a:rPr>
              <a:t>.</a:t>
            </a:r>
            <a:r>
              <a:rPr dirty="0" baseline="27777" sz="750" spc="-202">
                <a:latin typeface="Verdana"/>
                <a:cs typeface="Verdana"/>
              </a:rPr>
              <a:t>.</a:t>
            </a:r>
            <a:r>
              <a:rPr dirty="0" baseline="5555" sz="750" spc="-202">
                <a:latin typeface="Verdana"/>
                <a:cs typeface="Verdana"/>
              </a:rPr>
              <a:t>.</a:t>
            </a:r>
            <a:r>
              <a:rPr dirty="0" baseline="27777" sz="750" spc="-202">
                <a:latin typeface="Verdana"/>
                <a:cs typeface="Verdana"/>
              </a:rPr>
              <a:t>.</a:t>
            </a:r>
            <a:r>
              <a:rPr dirty="0" baseline="5555" sz="750" spc="-202">
                <a:latin typeface="Verdana"/>
                <a:cs typeface="Verdana"/>
              </a:rPr>
              <a:t>.        </a:t>
            </a:r>
            <a:r>
              <a:rPr dirty="0" baseline="5555" sz="750" spc="-172">
                <a:latin typeface="Verdana"/>
                <a:cs typeface="Verdana"/>
              </a:rPr>
              <a:t> 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baseline="33333" sz="750" spc="-112">
                <a:latin typeface="Verdana"/>
                <a:cs typeface="Verdana"/>
              </a:rPr>
              <a:t>.</a:t>
            </a:r>
            <a:r>
              <a:rPr dirty="0" baseline="33333" sz="750" spc="-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	.	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16666" sz="750" spc="-67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27777" sz="750" spc="-67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2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5181118" y="7794721"/>
            <a:ext cx="1276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5027190" y="7840442"/>
            <a:ext cx="1809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sz="500" spc="-225">
                <a:latin typeface="Verdana"/>
                <a:cs typeface="Verdana"/>
              </a:rPr>
              <a:t>.</a:t>
            </a:r>
            <a:r>
              <a:rPr dirty="0" sz="500" spc="50">
                <a:latin typeface="Verdana"/>
                <a:cs typeface="Verdana"/>
              </a:rPr>
              <a:t>.</a:t>
            </a:r>
            <a:r>
              <a:rPr dirty="0" baseline="22222" sz="750" spc="37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5060721" y="7848062"/>
            <a:ext cx="6159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5028718" y="7863302"/>
            <a:ext cx="361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..</a:t>
            </a: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4990618" y="7880070"/>
            <a:ext cx="2552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6535" algn="l"/>
              </a:tabLst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4894604" y="7892259"/>
            <a:ext cx="243204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04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 </a:t>
            </a:r>
            <a:r>
              <a:rPr dirty="0" baseline="16666" sz="750" spc="112">
                <a:latin typeface="Verdana"/>
                <a:cs typeface="Verdana"/>
              </a:rPr>
              <a:t>.</a:t>
            </a:r>
            <a:r>
              <a:rPr dirty="0" baseline="27777" sz="750" spc="7">
                <a:latin typeface="Verdana"/>
                <a:cs typeface="Verdana"/>
              </a:rPr>
              <a:t>.</a:t>
            </a:r>
            <a:r>
              <a:rPr dirty="0" baseline="38888" sz="750" spc="-44">
                <a:latin typeface="Verdana"/>
                <a:cs typeface="Verdana"/>
              </a:rPr>
              <a:t>.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4367301" y="7921220"/>
            <a:ext cx="569595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55"/>
              </a:lnSpc>
              <a:tabLst>
                <a:tab pos="51689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 </a:t>
            </a:r>
            <a:r>
              <a:rPr dirty="0" baseline="5555" sz="750" spc="-11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364490">
              <a:lnSpc>
                <a:spcPts val="355"/>
              </a:lnSpc>
            </a:pPr>
            <a:r>
              <a:rPr dirty="0" baseline="-33333" sz="750" spc="-52">
                <a:latin typeface="Verdana"/>
                <a:cs typeface="Verdana"/>
              </a:rPr>
              <a:t>..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4528844" y="7977602"/>
            <a:ext cx="236854" cy="1593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45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29209">
              <a:lnSpc>
                <a:spcPts val="455"/>
              </a:lnSpc>
            </a:pP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22222" sz="750" spc="7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16666" sz="750" spc="7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27777" sz="750" spc="-112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4306341" y="8018767"/>
            <a:ext cx="269240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75"/>
              </a:lnSpc>
            </a:pPr>
            <a:r>
              <a:rPr dirty="0" sz="500" spc="10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  <a:p>
            <a:pPr marL="149860">
              <a:lnSpc>
                <a:spcPts val="475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4269764" y="8090379"/>
            <a:ext cx="200660" cy="128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90"/>
              </a:lnSpc>
            </a:pPr>
            <a:r>
              <a:rPr dirty="0" baseline="5555" sz="750" spc="22">
                <a:latin typeface="Verdana"/>
                <a:cs typeface="Verdana"/>
              </a:rPr>
              <a:t>.   </a:t>
            </a:r>
            <a:r>
              <a:rPr dirty="0" baseline="5555" sz="750" spc="30">
                <a:latin typeface="Verdana"/>
                <a:cs typeface="Verdana"/>
              </a:rPr>
              <a:t> 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47625">
              <a:lnSpc>
                <a:spcPts val="390"/>
              </a:lnSpc>
            </a:pPr>
            <a:r>
              <a:rPr dirty="0" baseline="-11111" sz="750" spc="-37">
                <a:latin typeface="Verdana"/>
                <a:cs typeface="Verdana"/>
              </a:rPr>
              <a:t>.</a:t>
            </a:r>
            <a:r>
              <a:rPr dirty="0" baseline="-5555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baseline="5555" sz="750" spc="-37">
                <a:latin typeface="Verdana"/>
                <a:cs typeface="Verdana"/>
              </a:rPr>
              <a:t>.</a:t>
            </a:r>
            <a:r>
              <a:rPr dirty="0" baseline="11111" sz="750" spc="-37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4251478" y="8145242"/>
            <a:ext cx="952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209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4228619" y="8154390"/>
            <a:ext cx="755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5039384" y="7916656"/>
            <a:ext cx="724535" cy="3759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35"/>
              </a:lnSpc>
              <a:tabLst>
                <a:tab pos="289560" algn="l"/>
                <a:tab pos="635635" algn="l"/>
              </a:tabLst>
            </a:pPr>
            <a:r>
              <a:rPr dirty="0" sz="2450" spc="-865">
                <a:latin typeface="Lucida Sans Unicode"/>
                <a:cs typeface="Lucida Sans Unicode"/>
              </a:rPr>
              <a:t>·	</a:t>
            </a:r>
            <a:r>
              <a:rPr dirty="0" baseline="5555" sz="750" spc="22">
                <a:latin typeface="Verdana"/>
                <a:cs typeface="Verdana"/>
              </a:rPr>
              <a:t>.	</a:t>
            </a:r>
            <a:r>
              <a:rPr dirty="0" sz="500" spc="-1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535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10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5043958" y="7915630"/>
            <a:ext cx="104139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10" i="1">
                <a:latin typeface="Times New Roman"/>
                <a:cs typeface="Times New Roman"/>
              </a:rPr>
              <a:t>G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4865647" y="6953981"/>
            <a:ext cx="81915" cy="149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90" i="1">
                <a:latin typeface="Times New Roman"/>
                <a:cs typeface="Times New Roman"/>
              </a:rPr>
              <a:t>A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4397782" y="7690090"/>
            <a:ext cx="13525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968" sz="1050" spc="337" i="1">
                <a:latin typeface="Times New Roman"/>
                <a:cs typeface="Times New Roman"/>
              </a:rPr>
              <a:t>B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5536207" y="7685502"/>
            <a:ext cx="984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00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4944899" y="7590510"/>
            <a:ext cx="619760" cy="4387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85445" algn="l"/>
              </a:tabLst>
            </a:pPr>
            <a:r>
              <a:rPr dirty="0" baseline="-19841" sz="1050" spc="135" i="1">
                <a:latin typeface="Times New Roman"/>
                <a:cs typeface="Times New Roman"/>
              </a:rPr>
              <a:t>D</a:t>
            </a:r>
            <a:r>
              <a:rPr dirty="0" sz="1700" spc="-865">
                <a:latin typeface="Lucida Sans Unicode"/>
                <a:cs typeface="Lucida Sans Unicode"/>
              </a:rPr>
              <a:t>·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22222" sz="750" spc="7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>
                <a:latin typeface="Verdana"/>
                <a:cs typeface="Verdana"/>
              </a:rPr>
              <a:t> </a:t>
            </a:r>
            <a:r>
              <a:rPr dirty="0" baseline="27777" sz="750" spc="-11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4126508" y="8154896"/>
            <a:ext cx="13779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55" i="1">
                <a:latin typeface="Times New Roman"/>
                <a:cs typeface="Times New Roman"/>
              </a:rPr>
              <a:t>E</a:t>
            </a:r>
            <a:r>
              <a:rPr dirty="0" sz="700" spc="-80" i="1">
                <a:latin typeface="Times New Roman"/>
                <a:cs typeface="Times New Roman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4198139" y="7972268"/>
            <a:ext cx="43815" cy="626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50" spc="-1410">
                <a:latin typeface="Lucida Sans Unicode"/>
                <a:cs typeface="Lucida Sans Unicode"/>
              </a:rPr>
              <a:t>·</a:t>
            </a:r>
            <a:endParaRPr sz="2450">
              <a:latin typeface="Lucida Sans Unicode"/>
              <a:cs typeface="Lucida Sans Unicode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5770904" y="8019273"/>
            <a:ext cx="12192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7936" sz="1050" spc="112" i="1">
                <a:latin typeface="Times New Roman"/>
                <a:cs typeface="Times New Roman"/>
              </a:rPr>
              <a:t>F</a:t>
            </a:r>
            <a:endParaRPr baseline="7936" sz="1050">
              <a:latin typeface="Times New Roman"/>
              <a:cs typeface="Times New Roman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5723666" y="7842729"/>
            <a:ext cx="113030" cy="626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50" spc="-865">
                <a:latin typeface="Lucida Sans Unicode"/>
                <a:cs typeface="Lucida Sans Unicode"/>
              </a:rPr>
              <a:t>·</a:t>
            </a:r>
            <a:endParaRPr sz="2450">
              <a:latin typeface="Lucida Sans Unicode"/>
              <a:cs typeface="Lucida Sans Unicode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3096290" y="8762973"/>
            <a:ext cx="141097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5.4: </a:t>
            </a:r>
            <a:r>
              <a:rPr dirty="0" sz="1000" spc="-5">
                <a:latin typeface="Times New Roman"/>
                <a:cs typeface="Times New Roman"/>
              </a:rPr>
              <a:t>Gergonne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point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76200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9</a:t>
            </a:r>
            <a:r>
              <a:rPr dirty="0" sz="1000" spc="-5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30115" y="762000"/>
            <a:ext cx="209296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CHAPTER </a:t>
            </a:r>
            <a:r>
              <a:rPr dirty="0" sz="1000">
                <a:latin typeface="Times New Roman"/>
                <a:cs typeface="Times New Roman"/>
              </a:rPr>
              <a:t>8.  </a:t>
            </a:r>
            <a:r>
              <a:rPr dirty="0" sz="1000" spc="-5">
                <a:latin typeface="Times New Roman"/>
                <a:cs typeface="Times New Roman"/>
              </a:rPr>
              <a:t>USING </a:t>
            </a:r>
            <a:r>
              <a:rPr dirty="0" sz="1000" spc="-20">
                <a:latin typeface="Times New Roman"/>
                <a:cs typeface="Times New Roman"/>
              </a:rPr>
              <a:t>COORDINATES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70906" y="1907540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67859" y="1872485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6522" y="1768857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37379" y="1733802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26713" y="1700276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14520" y="1666746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00803" y="1634742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85562" y="160274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70322" y="1570736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62702" y="15570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41366" y="15219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20033" y="14884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97173" y="14549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88966" y="13345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03622" y="12628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14545" y="1159257"/>
            <a:ext cx="185420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-120">
                <a:latin typeface="Verdana"/>
                <a:cs typeface="Verdana"/>
              </a:rPr>
              <a:t>.</a:t>
            </a:r>
            <a:r>
              <a:rPr dirty="0" baseline="-27777" sz="750" spc="-120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74922" y="1223263"/>
            <a:ext cx="787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24633" y="1240025"/>
            <a:ext cx="7683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04819" y="12720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65196" y="13040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20999" y="13451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63085" y="14091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805176" y="14853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782316" y="15189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754882" y="1544825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738119" y="1576833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724402" y="1608836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710685" y="1640840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698496" y="1672842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687825" y="1706374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677159" y="1739900"/>
            <a:ext cx="5905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69539" y="1774953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661919" y="1814576"/>
            <a:ext cx="558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655822" y="1845057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651253" y="1889253"/>
            <a:ext cx="539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649725" y="1919729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648202" y="1944112"/>
            <a:ext cx="514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646679" y="1989821"/>
            <a:ext cx="514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646679" y="2020302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649725" y="20705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654299" y="21071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658873" y="21406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727453" y="23738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742693" y="24058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760979" y="24409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782316" y="24759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785362" y="24805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806699" y="25140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831082" y="25475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858516" y="25826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920999" y="26496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992625" y="27137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084065" y="27777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209036" y="28417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463547" y="29072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650996" y="29087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905503" y="28462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031996" y="27822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128006" y="27167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199637" y="26527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259074" y="25902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289554" y="25506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338320" y="24805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577586" y="23799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633977" y="23464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679697" y="23128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717797" y="22808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749800" y="22488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783326" y="22107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807714" y="21787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830574" y="21452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851906" y="21101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870197" y="20751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885437" y="20431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899154" y="20096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909820" y="19760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918963" y="19471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926583" y="19120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932680" y="18770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937254" y="18419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940300" y="18114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941823" y="17764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940300" y="1761202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262">
                <a:latin typeface="Verdana"/>
                <a:cs typeface="Verdana"/>
              </a:rPr>
              <a:t>.</a:t>
            </a: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938777" y="1706339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934203" y="1675858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929634" y="1640805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922014" y="1605751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804663" y="13558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772660" y="1316190"/>
            <a:ext cx="6476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758943" y="13009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723894" y="12643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685794" y="12323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574796" y="1575271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567176" y="1613375"/>
            <a:ext cx="558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561079" y="1643860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556506" y="1683484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553459" y="1738337"/>
            <a:ext cx="539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553459" y="17688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554983" y="18038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556506" y="18404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561079" y="18693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567176" y="19044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574796" y="19394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583940" y="19730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594606" y="20065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608323" y="20400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623562" y="20720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638803" y="21040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3660140" y="21391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3681477" y="21726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710433" y="22092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3739386" y="22427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3771394" y="22747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814062" y="23113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3858260" y="23448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3914645" y="237840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3707383" y="1310099"/>
            <a:ext cx="9969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3640320" y="1413714"/>
            <a:ext cx="666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-10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3576314" y="1474688"/>
            <a:ext cx="9398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3538214" y="1508219"/>
            <a:ext cx="11811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">
                <a:latin typeface="Verdana"/>
                <a:cs typeface="Verdana"/>
              </a:rPr>
              <a:t> 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3501637" y="1540208"/>
            <a:ext cx="14097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75">
                <a:latin typeface="Verdana"/>
                <a:cs typeface="Verdana"/>
              </a:rPr>
              <a:t> </a:t>
            </a:r>
            <a:r>
              <a:rPr dirty="0" baseline="-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3455917" y="15813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3430011" y="16057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3391911" y="16392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355334" y="16743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3317234" y="17078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279134" y="17428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3242557" y="17764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3196837" y="18175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3170931" y="18419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134354" y="18754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096254" y="19105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058154" y="19440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3013957" y="19852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2988051" y="20095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2949951" y="20431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2911851" y="20781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2875274" y="21117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2837174" y="21467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2664965" y="2180287"/>
            <a:ext cx="1866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 </a:t>
            </a:r>
            <a:r>
              <a:rPr dirty="0" baseline="5555" sz="750" spc="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2672585" y="2221434"/>
            <a:ext cx="13335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. </a:t>
            </a:r>
            <a:r>
              <a:rPr dirty="0" baseline="-16666" sz="750" spc="-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2728971" y="22458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2696968" y="2280870"/>
            <a:ext cx="3492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-225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2998722" y="23113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3311142" y="23448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3628131" y="23784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3914645" y="2411934"/>
            <a:ext cx="12001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27777" sz="750" spc="-225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27777" sz="750" spc="-225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22222" sz="750" spc="-225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22222" sz="750" spc="-225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16666" sz="750" spc="-225">
                <a:latin typeface="Verdana"/>
                <a:cs typeface="Verdana"/>
              </a:rPr>
              <a:t>.  </a:t>
            </a:r>
            <a:r>
              <a:rPr dirty="0" baseline="16666" sz="750" spc="-19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4312408" y="2416508"/>
            <a:ext cx="243204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44">
                <a:latin typeface="Verdana"/>
                <a:cs typeface="Verdana"/>
              </a:rPr>
              <a:t>.</a:t>
            </a:r>
            <a:r>
              <a:rPr dirty="0" sz="500" spc="30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4262114" y="2181811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4251448" y="2148285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4239254" y="2114754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4228588" y="2081228"/>
            <a:ext cx="590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4217917" y="2046174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4205728" y="2012648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4195057" y="1979117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4182868" y="1945591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172197" y="1912065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161531" y="1878534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149337" y="1845008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138671" y="1811477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128000" y="1777951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115811" y="1744425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4105140" y="1710894"/>
            <a:ext cx="590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4094474" y="1677368"/>
            <a:ext cx="590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4082280" y="1642314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4071614" y="1608788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4060948" y="1575257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4048754" y="1541731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4038088" y="1508205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4025894" y="1474674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3992368" y="1374091"/>
            <a:ext cx="6985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3956145" y="1340565"/>
            <a:ext cx="8445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395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395"/>
              </a:lnSpc>
            </a:pPr>
            <a:r>
              <a:rPr dirty="0" baseline="-22222" sz="750" spc="11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3978651" y="13298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3971031" y="1307034"/>
            <a:ext cx="330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855214" y="1185163"/>
            <a:ext cx="250825" cy="135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82">
                <a:latin typeface="Verdana"/>
                <a:cs typeface="Verdana"/>
              </a:rPr>
              <a:t>.</a:t>
            </a:r>
            <a:r>
              <a:rPr dirty="0" baseline="-16666" sz="750" spc="-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33333" sz="750" spc="-120">
                <a:latin typeface="Verdana"/>
                <a:cs typeface="Verdana"/>
              </a:rPr>
              <a:t>.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873500" y="1147028"/>
            <a:ext cx="822325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2150" algn="l"/>
              </a:tabLst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baseline="-38888" sz="750" spc="-120">
                <a:latin typeface="Verdana"/>
                <a:cs typeface="Verdana"/>
              </a:rPr>
              <a:t>.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r>
              <a:rPr dirty="0" baseline="-50000" sz="750">
                <a:latin typeface="Verdana"/>
                <a:cs typeface="Verdana"/>
              </a:rPr>
              <a:t>	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120">
                <a:latin typeface="Verdana"/>
                <a:cs typeface="Verdana"/>
              </a:rPr>
              <a:t> 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4749794" y="1541730"/>
            <a:ext cx="21145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     </a:t>
            </a:r>
            <a:r>
              <a:rPr dirty="0" sz="500" spc="25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4734554" y="1573734"/>
            <a:ext cx="23558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0500" algn="l"/>
              </a:tabLst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4720837" y="1607264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4705597" y="1639268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4691880" y="1671270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4676640" y="1704796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662928" y="173680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647688" y="176880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4454142" y="1802383"/>
            <a:ext cx="2419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2405" algn="l"/>
              </a:tabLst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>
                <a:latin typeface="Verdana"/>
                <a:cs typeface="Verdana"/>
              </a:rPr>
              <a:t>	</a:t>
            </a: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4461762" y="1837436"/>
            <a:ext cx="2190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22222" sz="750" spc="-97">
                <a:latin typeface="Verdana"/>
                <a:cs typeface="Verdana"/>
              </a:rPr>
              <a:t>.       </a:t>
            </a:r>
            <a:r>
              <a:rPr dirty="0" baseline="-22222" sz="750" spc="-67">
                <a:latin typeface="Verdana"/>
                <a:cs typeface="Verdana"/>
              </a:rPr>
              <a:t> 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4605014" y="186634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589774" y="1898347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4473957" y="1954734"/>
            <a:ext cx="16383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    </a:t>
            </a:r>
            <a:r>
              <a:rPr dirty="0" baseline="-11111" sz="750" spc="-89">
                <a:latin typeface="Verdana"/>
                <a:cs typeface="Verdana"/>
              </a:rPr>
              <a:t> 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4475479" y="1998945"/>
            <a:ext cx="1473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  </a:t>
            </a:r>
            <a:r>
              <a:rPr dirty="0" sz="500" spc="-70">
                <a:latin typeface="Verdana"/>
                <a:cs typeface="Verdana"/>
              </a:rPr>
              <a:t> 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33333" sz="750" spc="-67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4475480" y="2020268"/>
            <a:ext cx="13335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baseline="-11111" sz="750" spc="-127">
                <a:latin typeface="Verdana"/>
                <a:cs typeface="Verdana"/>
              </a:rPr>
              <a:t>.   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4475480" y="2052270"/>
            <a:ext cx="1181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4472433" y="2084273"/>
            <a:ext cx="10731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4469383" y="2116277"/>
            <a:ext cx="952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4463286" y="2149807"/>
            <a:ext cx="876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4457194" y="2181811"/>
            <a:ext cx="787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4272780" y="2215337"/>
            <a:ext cx="2508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9230" algn="l"/>
              </a:tabLst>
            </a:pP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	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27777" sz="750" spc="-157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4284974" y="2248868"/>
            <a:ext cx="21590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3990" algn="l"/>
              </a:tabLst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>
                <a:latin typeface="Verdana"/>
                <a:cs typeface="Verdana"/>
              </a:rPr>
              <a:t>	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4431276" y="2261056"/>
            <a:ext cx="6032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4295640" y="2288490"/>
            <a:ext cx="18351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.     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4306311" y="2320494"/>
            <a:ext cx="15811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  </a:t>
            </a:r>
            <a:r>
              <a:rPr dirty="0" baseline="-16666" sz="750" spc="-52">
                <a:latin typeface="Verdana"/>
                <a:cs typeface="Verdana"/>
              </a:rPr>
              <a:t> 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4318500" y="2354024"/>
            <a:ext cx="13208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.</a:t>
            </a:r>
            <a:r>
              <a:rPr dirty="0" baseline="-16666" sz="750" spc="30">
                <a:latin typeface="Verdana"/>
                <a:cs typeface="Verdana"/>
              </a:rPr>
              <a:t> 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4246879" y="2386028"/>
            <a:ext cx="18859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4615">
              <a:lnSpc>
                <a:spcPts val="53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35">
                <a:latin typeface="Verdana"/>
                <a:cs typeface="Verdana"/>
              </a:rPr>
              <a:t> </a:t>
            </a: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3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4338315" y="2456130"/>
            <a:ext cx="11048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latin typeface="Verdana"/>
                <a:cs typeface="Verdana"/>
              </a:rPr>
              <a:t>..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2780785" y="1363930"/>
            <a:ext cx="101600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65"/>
              </a:lnSpc>
            </a:pPr>
            <a:r>
              <a:rPr dirty="0" sz="700" spc="170" i="1">
                <a:latin typeface="Times New Roman"/>
                <a:cs typeface="Times New Roman"/>
              </a:rPr>
              <a:t>A</a:t>
            </a:r>
            <a:endParaRPr sz="700">
              <a:latin typeface="Times New Roman"/>
              <a:cs typeface="Times New Roman"/>
            </a:endParaRPr>
          </a:p>
          <a:p>
            <a:pPr marL="59690">
              <a:lnSpc>
                <a:spcPts val="52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4821420" y="1377647"/>
            <a:ext cx="13335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5555" sz="750" spc="-30">
                <a:latin typeface="Verdana"/>
                <a:cs typeface="Verdana"/>
              </a:rPr>
              <a:t>.</a:t>
            </a:r>
            <a:r>
              <a:rPr dirty="0" baseline="7936" sz="1050" spc="232" i="1">
                <a:latin typeface="Times New Roman"/>
                <a:cs typeface="Times New Roman"/>
              </a:rPr>
              <a:t>E</a:t>
            </a:r>
            <a:endParaRPr baseline="7936" sz="1050">
              <a:latin typeface="Times New Roman"/>
              <a:cs typeface="Times New Roman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3253233" y="1071374"/>
            <a:ext cx="1328420" cy="158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-52">
                <a:latin typeface="Verdana"/>
                <a:cs typeface="Verdana"/>
              </a:rPr>
              <a:t>..</a:t>
            </a:r>
            <a:r>
              <a:rPr dirty="0" baseline="-27777" sz="750" spc="-52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..</a:t>
            </a:r>
            <a:r>
              <a:rPr dirty="0" baseline="5555" sz="750" spc="-52">
                <a:latin typeface="Verdana"/>
                <a:cs typeface="Verdana"/>
              </a:rPr>
              <a:t>....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baseline="11111" sz="750" spc="-89">
                <a:latin typeface="Verdana"/>
                <a:cs typeface="Verdana"/>
              </a:rPr>
              <a:t>........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5555" sz="750" spc="-14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42">
                <a:latin typeface="Verdana"/>
                <a:cs typeface="Verdana"/>
              </a:rPr>
              <a:t> </a:t>
            </a:r>
            <a:r>
              <a:rPr dirty="0" sz="500" spc="-35">
                <a:latin typeface="Verdana"/>
                <a:cs typeface="Verdana"/>
              </a:rPr>
              <a:t>..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-27777" sz="750" spc="-52">
                <a:latin typeface="Verdana"/>
                <a:cs typeface="Verdana"/>
              </a:rPr>
              <a:t>..</a:t>
            </a:r>
            <a:r>
              <a:rPr dirty="0" baseline="-33333" sz="750" spc="-52">
                <a:latin typeface="Verdana"/>
                <a:cs typeface="Verdana"/>
              </a:rPr>
              <a:t>.</a:t>
            </a:r>
            <a:r>
              <a:rPr dirty="0" baseline="-11904" sz="1050" spc="-52" i="1">
                <a:latin typeface="Times New Roman"/>
                <a:cs typeface="Times New Roman"/>
              </a:rPr>
              <a:t>P</a:t>
            </a:r>
            <a:r>
              <a:rPr dirty="0" baseline="-33333" sz="750" spc="-52">
                <a:latin typeface="Verdana"/>
                <a:cs typeface="Verdana"/>
              </a:rPr>
              <a:t>..</a:t>
            </a:r>
            <a:r>
              <a:rPr dirty="0" baseline="-27777" sz="750" spc="-52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..</a:t>
            </a:r>
            <a:r>
              <a:rPr dirty="0" baseline="5555" sz="750" spc="-142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42">
                <a:latin typeface="Verdana"/>
                <a:cs typeface="Verdana"/>
              </a:rPr>
              <a:t> </a:t>
            </a:r>
            <a:r>
              <a:rPr dirty="0" baseline="16666" sz="750" spc="-60">
                <a:latin typeface="Verdana"/>
                <a:cs typeface="Verdana"/>
              </a:rPr>
              <a:t>...</a:t>
            </a:r>
            <a:r>
              <a:rPr dirty="0" baseline="16666" sz="750" spc="-142">
                <a:latin typeface="Verdana"/>
                <a:cs typeface="Verdana"/>
              </a:rPr>
              <a:t> </a:t>
            </a:r>
            <a:r>
              <a:rPr dirty="0" baseline="16666" sz="750" spc="-75">
                <a:latin typeface="Verdana"/>
                <a:cs typeface="Verdana"/>
              </a:rPr>
              <a:t>....</a:t>
            </a:r>
            <a:r>
              <a:rPr dirty="0" baseline="16666" sz="750" spc="-142">
                <a:latin typeface="Verdana"/>
                <a:cs typeface="Verdana"/>
              </a:rPr>
              <a:t> </a:t>
            </a:r>
            <a:r>
              <a:rPr dirty="0" baseline="11111" sz="750" spc="-60">
                <a:latin typeface="Verdana"/>
                <a:cs typeface="Verdana"/>
              </a:rPr>
              <a:t>...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..</a:t>
            </a:r>
            <a:r>
              <a:rPr dirty="0" baseline="-5555" sz="750" spc="-60">
                <a:latin typeface="Verdana"/>
                <a:cs typeface="Verdana"/>
              </a:rPr>
              <a:t>.</a:t>
            </a:r>
            <a:r>
              <a:rPr dirty="0" baseline="-11111" sz="750" spc="-60">
                <a:latin typeface="Verdana"/>
                <a:cs typeface="Verdana"/>
              </a:rPr>
              <a:t>.</a:t>
            </a:r>
            <a:r>
              <a:rPr dirty="0" baseline="-22222" sz="750" spc="-60">
                <a:latin typeface="Verdana"/>
                <a:cs typeface="Verdana"/>
              </a:rPr>
              <a:t>..</a:t>
            </a:r>
            <a:r>
              <a:rPr dirty="0" baseline="-27777" sz="750" spc="-60">
                <a:latin typeface="Verdana"/>
                <a:cs typeface="Verdana"/>
              </a:rPr>
              <a:t>.</a:t>
            </a:r>
            <a:r>
              <a:rPr dirty="0" baseline="-33333" sz="750" spc="-60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3791203" y="1187148"/>
            <a:ext cx="205104" cy="172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127">
                <a:latin typeface="Verdana"/>
                <a:cs typeface="Verdana"/>
              </a:rPr>
              <a:t>.</a:t>
            </a:r>
            <a:r>
              <a:rPr dirty="0" baseline="-50000" sz="750" spc="-127">
                <a:latin typeface="Verdana"/>
                <a:cs typeface="Verdana"/>
              </a:rPr>
              <a:t>.</a:t>
            </a:r>
            <a:r>
              <a:rPr dirty="0" baseline="-22222" sz="750" spc="-127">
                <a:latin typeface="Verdana"/>
                <a:cs typeface="Verdana"/>
              </a:rPr>
              <a:t>.</a:t>
            </a:r>
            <a:r>
              <a:rPr dirty="0" baseline="-22222" sz="750" spc="-30">
                <a:latin typeface="Verdana"/>
                <a:cs typeface="Verdana"/>
              </a:rPr>
              <a:t> </a:t>
            </a:r>
            <a:r>
              <a:rPr dirty="0" sz="500" spc="-10">
                <a:latin typeface="Verdana"/>
                <a:cs typeface="Verdana"/>
              </a:rPr>
              <a:t>.</a:t>
            </a:r>
            <a:r>
              <a:rPr dirty="0" baseline="-27777" sz="1050" spc="-15" i="1">
                <a:latin typeface="Times New Roman"/>
                <a:cs typeface="Times New Roman"/>
              </a:rPr>
              <a:t>θ</a:t>
            </a:r>
            <a:r>
              <a:rPr dirty="0" baseline="5555" sz="750" spc="-15">
                <a:latin typeface="Verdana"/>
                <a:cs typeface="Verdana"/>
              </a:rPr>
              <a:t>.</a:t>
            </a:r>
            <a:r>
              <a:rPr dirty="0" baseline="-16666" sz="750" spc="-15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4316983" y="2488658"/>
            <a:ext cx="135890" cy="155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-19841" sz="1050" spc="217" i="1">
                <a:latin typeface="Times New Roman"/>
                <a:cs typeface="Times New Roman"/>
              </a:rPr>
              <a:t>D</a:t>
            </a:r>
            <a:endParaRPr baseline="-19841" sz="1050">
              <a:latin typeface="Times New Roman"/>
              <a:cs typeface="Times New Roman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2617718" y="2321003"/>
            <a:ext cx="14732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00" i="1">
                <a:latin typeface="Times New Roman"/>
                <a:cs typeface="Times New Roman"/>
              </a:rPr>
              <a:t>C</a:t>
            </a:r>
            <a:r>
              <a:rPr dirty="0" sz="700" spc="-90" i="1">
                <a:latin typeface="Times New Roman"/>
                <a:cs typeface="Times New Roman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3593078" y="1327353"/>
            <a:ext cx="175895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20" i="1">
                <a:latin typeface="Times New Roman"/>
                <a:cs typeface="Times New Roman"/>
              </a:rPr>
              <a:t>Q</a:t>
            </a:r>
            <a:r>
              <a:rPr dirty="0" sz="700" spc="-125" i="1">
                <a:latin typeface="Times New Roman"/>
                <a:cs typeface="Times New Roman"/>
              </a:rPr>
              <a:t> 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-5555" sz="750" spc="-75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4018275" y="1345644"/>
            <a:ext cx="33210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9710" algn="l"/>
              </a:tabLst>
            </a:pPr>
            <a:r>
              <a:rPr dirty="0" sz="700" spc="170" i="1">
                <a:latin typeface="Times New Roman"/>
                <a:cs typeface="Times New Roman"/>
              </a:rPr>
              <a:t>R</a:t>
            </a:r>
            <a:r>
              <a:rPr dirty="0" sz="700" spc="170" i="1">
                <a:latin typeface="Times New Roman"/>
                <a:cs typeface="Times New Roman"/>
              </a:rPr>
              <a:t>	</a:t>
            </a:r>
            <a:r>
              <a:rPr dirty="0" sz="500" spc="-10">
                <a:latin typeface="Verdana"/>
                <a:cs typeface="Verdana"/>
              </a:rPr>
              <a:t>.</a:t>
            </a:r>
            <a:r>
              <a:rPr dirty="0" baseline="3968" sz="1050" spc="254" i="1">
                <a:latin typeface="Times New Roman"/>
                <a:cs typeface="Times New Roman"/>
              </a:rPr>
              <a:t>B</a:t>
            </a:r>
            <a:endParaRPr baseline="3968" sz="1050">
              <a:latin typeface="Times New Roman"/>
              <a:cs typeface="Times New Roman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3344669" y="1418793"/>
            <a:ext cx="8318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40" i="1">
                <a:latin typeface="Times New Roman"/>
                <a:cs typeface="Times New Roman"/>
              </a:rPr>
              <a:t>x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3612891" y="1418807"/>
            <a:ext cx="720090" cy="139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605"/>
              </a:lnSpc>
              <a:tabLst>
                <a:tab pos="239395" algn="l"/>
                <a:tab pos="681355" algn="l"/>
              </a:tabLst>
            </a:pP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700" spc="90" i="1">
                <a:latin typeface="Times New Roman"/>
                <a:cs typeface="Times New Roman"/>
              </a:rPr>
              <a:t>y</a:t>
            </a:r>
            <a:r>
              <a:rPr dirty="0" sz="700" i="1">
                <a:latin typeface="Times New Roman"/>
                <a:cs typeface="Times New Roman"/>
              </a:rPr>
              <a:t>    </a:t>
            </a:r>
            <a:r>
              <a:rPr dirty="0" sz="700" spc="15" i="1">
                <a:latin typeface="Times New Roman"/>
                <a:cs typeface="Times New Roman"/>
              </a:rPr>
              <a:t> </a:t>
            </a:r>
            <a:r>
              <a:rPr dirty="0" baseline="33333" sz="750" spc="-195">
                <a:latin typeface="Verdana"/>
                <a:cs typeface="Verdana"/>
              </a:rPr>
              <a:t>.</a:t>
            </a:r>
            <a:r>
              <a:rPr dirty="0" baseline="11111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  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sz="700" spc="105" i="1">
                <a:latin typeface="Times New Roman"/>
                <a:cs typeface="Times New Roman"/>
              </a:rPr>
              <a:t>z</a:t>
            </a:r>
            <a:r>
              <a:rPr dirty="0" sz="700" i="1">
                <a:latin typeface="Times New Roman"/>
                <a:cs typeface="Times New Roman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algn="ctr" marL="150495">
              <a:lnSpc>
                <a:spcPts val="36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4687313" y="13984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4693410" y="1435051"/>
            <a:ext cx="2063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22222" sz="750" spc="-157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4515099" y="1443176"/>
            <a:ext cx="4064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5740" algn="l"/>
              </a:tabLst>
            </a:pPr>
            <a:r>
              <a:rPr dirty="0" sz="700" spc="110" i="1">
                <a:latin typeface="Times New Roman"/>
                <a:cs typeface="Times New Roman"/>
              </a:rPr>
              <a:t>k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sz="700" spc="-25" i="1">
                <a:latin typeface="Times New Roman"/>
                <a:cs typeface="Times New Roman"/>
              </a:rPr>
              <a:t>θ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baseline="22222" sz="750" spc="-37">
                <a:latin typeface="Verdana"/>
                <a:cs typeface="Verdana"/>
              </a:rPr>
              <a:t>. </a:t>
            </a:r>
            <a:r>
              <a:rPr dirty="0" baseline="22222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4743699" y="1505153"/>
            <a:ext cx="20510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17145">
              <a:lnSpc>
                <a:spcPts val="390"/>
              </a:lnSpc>
            </a:pPr>
            <a:r>
              <a:rPr dirty="0" sz="500" spc="-50">
                <a:latin typeface="Verdana"/>
                <a:cs typeface="Verdana"/>
              </a:rPr>
              <a:t>..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27777" sz="750" spc="-75">
                <a:latin typeface="Verdana"/>
                <a:cs typeface="Verdana"/>
              </a:rPr>
              <a:t>.  </a:t>
            </a:r>
            <a:r>
              <a:rPr dirty="0" baseline="27777" sz="750" spc="-52">
                <a:latin typeface="Verdana"/>
                <a:cs typeface="Verdana"/>
              </a:rPr>
              <a:t> </a:t>
            </a:r>
            <a:r>
              <a:rPr dirty="0" baseline="27777" sz="750" spc="-187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3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3763768" y="1300936"/>
            <a:ext cx="4349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6240" algn="l"/>
              </a:tabLst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27777" sz="750" spc="7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>
                <a:latin typeface="Verdana"/>
                <a:cs typeface="Verdana"/>
              </a:rPr>
              <a:t>  </a:t>
            </a:r>
            <a:r>
              <a:rPr dirty="0" baseline="22222" sz="750" spc="-120">
                <a:latin typeface="Verdana"/>
                <a:cs typeface="Verdana"/>
              </a:rPr>
              <a:t> 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5555" sz="750" spc="37">
                <a:latin typeface="Verdana"/>
                <a:cs typeface="Verdana"/>
              </a:rPr>
              <a:t>.</a:t>
            </a:r>
            <a:r>
              <a:rPr dirty="0" baseline="55555" sz="750" spc="-195">
                <a:latin typeface="Verdana"/>
                <a:cs typeface="Verdana"/>
              </a:rPr>
              <a:t>.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r>
              <a:rPr dirty="0" baseline="33333" sz="75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3964935" y="12872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3079493" y="3197298"/>
            <a:ext cx="143192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8.9: </a:t>
            </a:r>
            <a:r>
              <a:rPr dirty="0" sz="1000" spc="-10">
                <a:latin typeface="Times New Roman"/>
                <a:cs typeface="Times New Roman"/>
              </a:rPr>
              <a:t>Haruki’s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lemma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4285677" y="41812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2703060" y="47177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2738114" y="46826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2771640" y="46506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2803648" y="46171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2838697" y="45821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2870700" y="45501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2904231" y="45180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2939280" y="44815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3175500" y="42453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3212077" y="42102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3212429" y="4181291"/>
            <a:ext cx="317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-18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3311137" y="41096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3379717" y="40410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3536691" y="38841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3570217" y="38521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3608317" y="38124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3641848" y="37804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3669277" y="37515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3774434" y="36478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3812534" y="36082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3884160" y="3536642"/>
            <a:ext cx="9715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3846060" y="3576265"/>
            <a:ext cx="15811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75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3975600" y="36357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3740908" y="3679899"/>
            <a:ext cx="3073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860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3713474" y="3708851"/>
            <a:ext cx="3575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4042657" y="37378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4065517" y="37713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4088377" y="38048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4109714" y="38383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4132574" y="38719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4155434" y="39054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4178294" y="39389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4379460" y="42437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4402320" y="42773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4425180" y="43108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4448040" y="43443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4470900" y="43778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4492237" y="44129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4807708" y="48853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4830568" y="49189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4853428" y="49524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4874760" y="49859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4886954" y="50027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3106920" y="4313882"/>
            <a:ext cx="2724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30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3143497" y="4277305"/>
            <a:ext cx="3575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3684518" y="42102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4041135" y="4108142"/>
            <a:ext cx="2997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098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3679949" y="41066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3730238" y="4143191"/>
            <a:ext cx="24002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129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3688073" y="4181291"/>
            <a:ext cx="14351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5">
                <a:latin typeface="Verdana"/>
                <a:cs typeface="Verdana"/>
              </a:rPr>
              <a:t>.</a:t>
            </a:r>
            <a:r>
              <a:rPr dirty="0" baseline="-22222" sz="750" spc="-202">
                <a:latin typeface="Verdana"/>
                <a:cs typeface="Verdana"/>
              </a:rPr>
              <a:t>.</a:t>
            </a:r>
            <a:r>
              <a:rPr dirty="0" sz="500" spc="-135">
                <a:latin typeface="Verdana"/>
                <a:cs typeface="Verdana"/>
              </a:rPr>
              <a:t>.</a:t>
            </a:r>
            <a:r>
              <a:rPr dirty="0" baseline="-22222" sz="750" spc="-202">
                <a:latin typeface="Verdana"/>
                <a:cs typeface="Verdana"/>
              </a:rPr>
              <a:t>.</a:t>
            </a:r>
            <a:r>
              <a:rPr dirty="0" sz="500" spc="-135">
                <a:latin typeface="Verdana"/>
                <a:cs typeface="Verdana"/>
              </a:rPr>
              <a:t>.</a:t>
            </a:r>
            <a:r>
              <a:rPr dirty="0" baseline="-16666" sz="750" spc="-202">
                <a:latin typeface="Verdana"/>
                <a:cs typeface="Verdana"/>
              </a:rPr>
              <a:t>.</a:t>
            </a:r>
            <a:r>
              <a:rPr dirty="0" sz="500" spc="-135">
                <a:latin typeface="Verdana"/>
                <a:cs typeface="Verdana"/>
              </a:rPr>
              <a:t>.</a:t>
            </a:r>
            <a:r>
              <a:rPr dirty="0" baseline="-16666" sz="750" spc="-202">
                <a:latin typeface="Verdana"/>
                <a:cs typeface="Verdana"/>
              </a:rPr>
              <a:t>.    </a:t>
            </a:r>
            <a:r>
              <a:rPr dirty="0" baseline="-16666" sz="750" spc="-16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3823201" y="4208725"/>
            <a:ext cx="387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54">
                <a:latin typeface="Verdana"/>
                <a:cs typeface="Verdana"/>
              </a:rPr>
              <a:t>.</a:t>
            </a:r>
            <a:r>
              <a:rPr dirty="0" baseline="22222" sz="750" spc="-254">
                <a:latin typeface="Verdana"/>
                <a:cs typeface="Verdana"/>
              </a:rPr>
              <a:t>.</a:t>
            </a:r>
            <a:r>
              <a:rPr dirty="0" sz="500" spc="-170">
                <a:latin typeface="Verdana"/>
                <a:cs typeface="Verdana"/>
              </a:rPr>
              <a:t>.</a:t>
            </a:r>
            <a:r>
              <a:rPr dirty="0" baseline="22222" sz="750" spc="-254">
                <a:latin typeface="Verdana"/>
                <a:cs typeface="Verdana"/>
              </a:rPr>
              <a:t>.</a:t>
            </a:r>
            <a:r>
              <a:rPr dirty="0" sz="500" spc="-1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3562598" y="4245302"/>
            <a:ext cx="3714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210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3983221" y="43093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4033515" y="43428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4085332" y="43778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4135621" y="44114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4185915" y="4446468"/>
            <a:ext cx="3803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163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4236209" y="4479999"/>
            <a:ext cx="3530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43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4288021" y="4513525"/>
            <a:ext cx="3238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511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4338315" y="4547051"/>
            <a:ext cx="2952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5904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4388609" y="4580582"/>
            <a:ext cx="2673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860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4438898" y="4615631"/>
            <a:ext cx="24002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129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4489192" y="4649162"/>
            <a:ext cx="21272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27777" sz="750" spc="22">
                <a:latin typeface="Verdana"/>
                <a:cs typeface="Verdana"/>
              </a:rPr>
              <a:t>.  </a:t>
            </a:r>
            <a:r>
              <a:rPr dirty="0" baseline="-27777" sz="750" spc="4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4591298" y="4682688"/>
            <a:ext cx="13208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2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4641592" y="4716219"/>
            <a:ext cx="10477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4063994" y="41584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3344668" y="4077662"/>
            <a:ext cx="33591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  <a:tabLst>
                <a:tab pos="28448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algn="ctr" marL="55880">
              <a:lnSpc>
                <a:spcPct val="100000"/>
              </a:lnSpc>
              <a:spcBef>
                <a:spcPts val="35"/>
              </a:spcBef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2399788" y="42437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2526277" y="42757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2664960" y="43108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2802120" y="4345885"/>
            <a:ext cx="46100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5115" algn="l"/>
              </a:tabLst>
            </a:pPr>
            <a:r>
              <a:rPr dirty="0" sz="500" spc="15">
                <a:latin typeface="Verdana"/>
                <a:cs typeface="Verdana"/>
              </a:rPr>
              <a:t>.	.   </a:t>
            </a:r>
            <a:r>
              <a:rPr dirty="0" sz="500" spc="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2934711" y="43778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8" name="object 298"/>
          <p:cNvSpPr txBox="1"/>
          <p:nvPr/>
        </p:nvSpPr>
        <p:spPr>
          <a:xfrm>
            <a:off x="3007860" y="4414465"/>
            <a:ext cx="1428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0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baseline="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299" name="object 299"/>
          <p:cNvSpPr txBox="1"/>
          <p:nvPr/>
        </p:nvSpPr>
        <p:spPr>
          <a:xfrm>
            <a:off x="3337048" y="44784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0" name="object 300"/>
          <p:cNvSpPr txBox="1"/>
          <p:nvPr/>
        </p:nvSpPr>
        <p:spPr>
          <a:xfrm>
            <a:off x="3474208" y="45135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3612891" y="45470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3745477" y="45805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3878068" y="46141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4" name="object 304"/>
          <p:cNvSpPr txBox="1"/>
          <p:nvPr/>
        </p:nvSpPr>
        <p:spPr>
          <a:xfrm>
            <a:off x="4015228" y="46476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5" name="object 305"/>
          <p:cNvSpPr txBox="1"/>
          <p:nvPr/>
        </p:nvSpPr>
        <p:spPr>
          <a:xfrm>
            <a:off x="4147814" y="46811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6" name="object 306"/>
          <p:cNvSpPr txBox="1"/>
          <p:nvPr/>
        </p:nvSpPr>
        <p:spPr>
          <a:xfrm>
            <a:off x="4280400" y="47146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4423657" y="4749746"/>
            <a:ext cx="34544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0985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4697982" y="4818326"/>
            <a:ext cx="11683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22222" sz="750" spc="-26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4777228" y="48381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0" name="object 310"/>
          <p:cNvSpPr txBox="1"/>
          <p:nvPr/>
        </p:nvSpPr>
        <p:spPr>
          <a:xfrm>
            <a:off x="5118599" y="4161483"/>
            <a:ext cx="32258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-179">
                <a:latin typeface="Verdana"/>
                <a:cs typeface="Verdana"/>
              </a:rPr>
              <a:t> </a:t>
            </a:r>
            <a:r>
              <a:rPr dirty="0" baseline="11111" sz="750" spc="-37">
                <a:latin typeface="Verdana"/>
                <a:cs typeface="Verdana"/>
              </a:rPr>
              <a:t>..</a:t>
            </a:r>
            <a:r>
              <a:rPr dirty="0" baseline="11111" sz="750" spc="-179">
                <a:latin typeface="Verdana"/>
                <a:cs typeface="Verdana"/>
              </a:rPr>
              <a:t> </a:t>
            </a:r>
            <a:r>
              <a:rPr dirty="0" baseline="5555" sz="750" spc="-60">
                <a:latin typeface="Verdana"/>
                <a:cs typeface="Verdana"/>
              </a:rPr>
              <a:t>..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sz="500" spc="-40">
                <a:latin typeface="Verdana"/>
                <a:cs typeface="Verdana"/>
              </a:rPr>
              <a:t>..</a:t>
            </a:r>
            <a:r>
              <a:rPr dirty="0" baseline="-5555" sz="750" spc="-60">
                <a:latin typeface="Verdana"/>
                <a:cs typeface="Verdana"/>
              </a:rPr>
              <a:t>.</a:t>
            </a:r>
            <a:r>
              <a:rPr dirty="0" baseline="-5555" sz="750" spc="-179">
                <a:latin typeface="Verdana"/>
                <a:cs typeface="Verdana"/>
              </a:rPr>
              <a:t> </a:t>
            </a:r>
            <a:r>
              <a:rPr dirty="0" baseline="-5555" sz="750" spc="-44">
                <a:latin typeface="Verdana"/>
                <a:cs typeface="Verdana"/>
              </a:rPr>
              <a:t>..</a:t>
            </a:r>
            <a:r>
              <a:rPr dirty="0" baseline="-11111" sz="750" spc="-44">
                <a:latin typeface="Verdana"/>
                <a:cs typeface="Verdana"/>
              </a:rPr>
              <a:t>..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11" name="object 311"/>
          <p:cNvSpPr txBox="1"/>
          <p:nvPr/>
        </p:nvSpPr>
        <p:spPr>
          <a:xfrm>
            <a:off x="4790939" y="4124906"/>
            <a:ext cx="34861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37">
                <a:latin typeface="Verdana"/>
                <a:cs typeface="Verdana"/>
              </a:rPr>
              <a:t>.</a:t>
            </a:r>
            <a:r>
              <a:rPr dirty="0" baseline="11111" sz="750" spc="-37">
                <a:latin typeface="Verdana"/>
                <a:cs typeface="Verdana"/>
              </a:rPr>
              <a:t>.</a:t>
            </a:r>
            <a:r>
              <a:rPr dirty="0" baseline="11111" sz="750" spc="-179">
                <a:latin typeface="Verdana"/>
                <a:cs typeface="Verdana"/>
              </a:rPr>
              <a:t> </a:t>
            </a:r>
            <a:r>
              <a:rPr dirty="0" baseline="11111" sz="750" spc="-6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..</a:t>
            </a:r>
            <a:r>
              <a:rPr dirty="0" baseline="5555" sz="750" spc="-179">
                <a:latin typeface="Verdana"/>
                <a:cs typeface="Verdana"/>
              </a:rPr>
              <a:t> </a:t>
            </a:r>
            <a:r>
              <a:rPr dirty="0" sz="500" spc="-40">
                <a:latin typeface="Verdana"/>
                <a:cs typeface="Verdana"/>
              </a:rPr>
              <a:t>...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baseline="-5555" sz="750" spc="-37">
                <a:latin typeface="Verdana"/>
                <a:cs typeface="Verdana"/>
              </a:rPr>
              <a:t>..</a:t>
            </a:r>
            <a:r>
              <a:rPr dirty="0" baseline="-5555" sz="750" spc="-179">
                <a:latin typeface="Verdana"/>
                <a:cs typeface="Verdana"/>
              </a:rPr>
              <a:t> </a:t>
            </a:r>
            <a:r>
              <a:rPr dirty="0" baseline="-5555" sz="750" spc="-60">
                <a:latin typeface="Verdana"/>
                <a:cs typeface="Verdana"/>
              </a:rPr>
              <a:t>.</a:t>
            </a:r>
            <a:r>
              <a:rPr dirty="0" baseline="-11111" sz="750" spc="-60">
                <a:latin typeface="Verdana"/>
                <a:cs typeface="Verdana"/>
              </a:rPr>
              <a:t>..</a:t>
            </a:r>
            <a:r>
              <a:rPr dirty="0" baseline="-11111" sz="750" spc="-179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12" name="object 312"/>
          <p:cNvSpPr txBox="1"/>
          <p:nvPr/>
        </p:nvSpPr>
        <p:spPr>
          <a:xfrm>
            <a:off x="4493759" y="4089852"/>
            <a:ext cx="33337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37">
                <a:latin typeface="Verdana"/>
                <a:cs typeface="Verdana"/>
              </a:rPr>
              <a:t>..</a:t>
            </a:r>
            <a:r>
              <a:rPr dirty="0" baseline="11111" sz="750" spc="-179">
                <a:latin typeface="Verdana"/>
                <a:cs typeface="Verdana"/>
              </a:rPr>
              <a:t> </a:t>
            </a:r>
            <a:r>
              <a:rPr dirty="0" baseline="5555" sz="750" spc="-37">
                <a:latin typeface="Verdana"/>
                <a:cs typeface="Verdana"/>
              </a:rPr>
              <a:t>..</a:t>
            </a:r>
            <a:r>
              <a:rPr dirty="0" baseline="5555" sz="750" spc="-179">
                <a:latin typeface="Verdana"/>
                <a:cs typeface="Verdana"/>
              </a:rPr>
              <a:t> </a:t>
            </a:r>
            <a:r>
              <a:rPr dirty="0" sz="500" spc="-40">
                <a:latin typeface="Verdana"/>
                <a:cs typeface="Verdana"/>
              </a:rPr>
              <a:t>...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baseline="-5555" sz="750" spc="-60">
                <a:latin typeface="Verdana"/>
                <a:cs typeface="Verdana"/>
              </a:rPr>
              <a:t>...</a:t>
            </a:r>
            <a:r>
              <a:rPr dirty="0" baseline="-5555" sz="750" spc="-179">
                <a:latin typeface="Verdana"/>
                <a:cs typeface="Verdana"/>
              </a:rPr>
              <a:t> </a:t>
            </a:r>
            <a:r>
              <a:rPr dirty="0" baseline="-11111" sz="750" spc="-37">
                <a:latin typeface="Verdana"/>
                <a:cs typeface="Verdana"/>
              </a:rPr>
              <a:t>..</a:t>
            </a:r>
            <a:r>
              <a:rPr dirty="0" baseline="-11111" sz="750" spc="-179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13" name="object 313"/>
          <p:cNvSpPr txBox="1"/>
          <p:nvPr/>
        </p:nvSpPr>
        <p:spPr>
          <a:xfrm>
            <a:off x="4163055" y="4047183"/>
            <a:ext cx="156210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79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..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4172203" y="4074612"/>
            <a:ext cx="3575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27777" sz="750" spc="-225">
                <a:latin typeface="Verdana"/>
                <a:cs typeface="Verdana"/>
              </a:rPr>
              <a:t>.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27777" sz="750" spc="-225">
                <a:latin typeface="Verdana"/>
                <a:cs typeface="Verdana"/>
              </a:rPr>
              <a:t>.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27777" sz="750" spc="-225">
                <a:latin typeface="Verdana"/>
                <a:cs typeface="Verdana"/>
              </a:rPr>
              <a:t>.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27777" sz="750" spc="-225">
                <a:latin typeface="Verdana"/>
                <a:cs typeface="Verdana"/>
              </a:rPr>
              <a:t>.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27777" sz="750" spc="-225">
                <a:latin typeface="Verdana"/>
                <a:cs typeface="Verdana"/>
              </a:rPr>
              <a:t>.</a:t>
            </a:r>
            <a:r>
              <a:rPr dirty="0" baseline="11111" sz="750" spc="-225">
                <a:latin typeface="Verdana"/>
                <a:cs typeface="Verdana"/>
              </a:rPr>
              <a:t>.</a:t>
            </a:r>
            <a:r>
              <a:rPr dirty="0" baseline="27777" sz="750" spc="-225">
                <a:latin typeface="Verdana"/>
                <a:cs typeface="Verdana"/>
              </a:rPr>
              <a:t>.     </a:t>
            </a:r>
            <a:r>
              <a:rPr dirty="0" baseline="27777" sz="750" spc="-30">
                <a:latin typeface="Verdana"/>
                <a:cs typeface="Verdana"/>
              </a:rPr>
              <a:t>.</a:t>
            </a:r>
            <a:r>
              <a:rPr dirty="0" baseline="22222" sz="750" spc="-30">
                <a:latin typeface="Verdana"/>
                <a:cs typeface="Verdana"/>
              </a:rPr>
              <a:t>.</a:t>
            </a:r>
            <a:r>
              <a:rPr dirty="0" baseline="22222" sz="750" spc="-165">
                <a:latin typeface="Verdana"/>
                <a:cs typeface="Verdana"/>
              </a:rPr>
              <a:t> </a:t>
            </a:r>
            <a:r>
              <a:rPr dirty="0" baseline="16666" sz="750" spc="-37">
                <a:latin typeface="Verdana"/>
                <a:cs typeface="Verdana"/>
              </a:rPr>
              <a:t>..</a:t>
            </a:r>
            <a:r>
              <a:rPr dirty="0" baseline="16666" sz="750" spc="-165">
                <a:latin typeface="Verdana"/>
                <a:cs typeface="Verdana"/>
              </a:rPr>
              <a:t> </a:t>
            </a:r>
            <a:r>
              <a:rPr dirty="0" baseline="11111" sz="750" spc="-60">
                <a:latin typeface="Verdana"/>
                <a:cs typeface="Verdana"/>
              </a:rPr>
              <a:t>...</a:t>
            </a:r>
            <a:r>
              <a:rPr dirty="0" baseline="11111" sz="750" spc="-165">
                <a:latin typeface="Verdana"/>
                <a:cs typeface="Verdana"/>
              </a:rPr>
              <a:t> </a:t>
            </a:r>
            <a:r>
              <a:rPr dirty="0" baseline="5555" sz="750" spc="-60">
                <a:latin typeface="Verdana"/>
                <a:cs typeface="Verdana"/>
              </a:rPr>
              <a:t>...</a:t>
            </a:r>
            <a:r>
              <a:rPr dirty="0" baseline="5555" sz="750" spc="-1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3411720" y="3974028"/>
            <a:ext cx="838835" cy="158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3660">
              <a:lnSpc>
                <a:spcPts val="385"/>
              </a:lnSpc>
              <a:tabLst>
                <a:tab pos="800100" algn="l"/>
              </a:tabLst>
            </a:pPr>
            <a:r>
              <a:rPr dirty="0" baseline="22222" sz="750" spc="-247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...</a:t>
            </a:r>
            <a:r>
              <a:rPr dirty="0" sz="500" spc="-70">
                <a:latin typeface="Verdana"/>
                <a:cs typeface="Verdana"/>
              </a:rPr>
              <a:t>..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-5555" sz="750" spc="-104">
                <a:latin typeface="Verdana"/>
                <a:cs typeface="Verdana"/>
              </a:rPr>
              <a:t>..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-5555" sz="750" spc="-150">
                <a:latin typeface="Verdana"/>
                <a:cs typeface="Verdana"/>
              </a:rPr>
              <a:t> </a:t>
            </a:r>
            <a:r>
              <a:rPr dirty="0" baseline="-11111" sz="750" spc="-104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385"/>
              </a:lnSpc>
              <a:tabLst>
                <a:tab pos="338455" algn="l"/>
              </a:tabLst>
            </a:pP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-11111" sz="750" spc="187">
                <a:latin typeface="Verdana"/>
                <a:cs typeface="Verdana"/>
              </a:rPr>
              <a:t> 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..</a:t>
            </a:r>
            <a:r>
              <a:rPr dirty="0" baseline="5555" sz="750" spc="-172">
                <a:latin typeface="Verdana"/>
                <a:cs typeface="Verdana"/>
              </a:rPr>
              <a:t>.     </a:t>
            </a:r>
            <a:r>
              <a:rPr dirty="0" baseline="5555" sz="750" spc="-127">
                <a:latin typeface="Verdana"/>
                <a:cs typeface="Verdana"/>
              </a:rPr>
              <a:t> </a:t>
            </a:r>
            <a:r>
              <a:rPr dirty="0" baseline="-38888" sz="750" spc="22">
                <a:latin typeface="Verdana"/>
                <a:cs typeface="Verdana"/>
              </a:rPr>
              <a:t>.	</a:t>
            </a:r>
            <a:r>
              <a:rPr dirty="0" sz="500" spc="-40">
                <a:latin typeface="Verdana"/>
                <a:cs typeface="Verdana"/>
              </a:rPr>
              <a:t>...</a:t>
            </a:r>
            <a:r>
              <a:rPr dirty="0" sz="500" spc="-145">
                <a:latin typeface="Verdana"/>
                <a:cs typeface="Verdana"/>
              </a:rPr>
              <a:t> 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-5555" sz="750" spc="-60">
                <a:latin typeface="Verdana"/>
                <a:cs typeface="Verdana"/>
              </a:rPr>
              <a:t>..</a:t>
            </a:r>
            <a:r>
              <a:rPr dirty="0" baseline="-5555" sz="750" spc="-217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16" name="object 316"/>
          <p:cNvSpPr txBox="1"/>
          <p:nvPr/>
        </p:nvSpPr>
        <p:spPr>
          <a:xfrm>
            <a:off x="3754620" y="4250382"/>
            <a:ext cx="229235" cy="119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95" i="1">
                <a:latin typeface="Times New Roman"/>
                <a:cs typeface="Times New Roman"/>
              </a:rPr>
              <a:t>O </a:t>
            </a:r>
            <a:r>
              <a:rPr dirty="0" sz="700" spc="254" i="1">
                <a:latin typeface="Times New Roman"/>
                <a:cs typeface="Times New Roman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7" name="object 317"/>
          <p:cNvSpPr txBox="1"/>
          <p:nvPr/>
        </p:nvSpPr>
        <p:spPr>
          <a:xfrm>
            <a:off x="3873494" y="3474666"/>
            <a:ext cx="8445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65" i="1">
                <a:latin typeface="Times New Roman"/>
                <a:cs typeface="Times New Roman"/>
              </a:rPr>
              <a:t>A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318" name="object 318"/>
          <p:cNvSpPr txBox="1"/>
          <p:nvPr/>
        </p:nvSpPr>
        <p:spPr>
          <a:xfrm>
            <a:off x="3172454" y="4119319"/>
            <a:ext cx="15494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7936" sz="1050" spc="254" i="1">
                <a:latin typeface="Times New Roman"/>
                <a:cs typeface="Times New Roman"/>
              </a:rPr>
              <a:t>B</a:t>
            </a:r>
            <a:r>
              <a:rPr dirty="0" baseline="-7936" sz="1050" spc="-89" i="1">
                <a:latin typeface="Times New Roman"/>
                <a:cs typeface="Times New Roman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9" name="object 319"/>
          <p:cNvSpPr txBox="1"/>
          <p:nvPr/>
        </p:nvSpPr>
        <p:spPr>
          <a:xfrm>
            <a:off x="4312408" y="4116268"/>
            <a:ext cx="147320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7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-11904" sz="1050" spc="150" i="1">
                <a:latin typeface="Times New Roman"/>
                <a:cs typeface="Times New Roman"/>
              </a:rPr>
              <a:t>C</a:t>
            </a:r>
            <a:endParaRPr baseline="-11904" sz="1050">
              <a:latin typeface="Times New Roman"/>
              <a:cs typeface="Times New Roman"/>
            </a:endParaRPr>
          </a:p>
          <a:p>
            <a:pPr algn="ctr">
              <a:lnSpc>
                <a:spcPts val="55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0" name="object 320"/>
          <p:cNvSpPr txBox="1"/>
          <p:nvPr/>
        </p:nvSpPr>
        <p:spPr>
          <a:xfrm>
            <a:off x="2975857" y="4421068"/>
            <a:ext cx="280035" cy="16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23809" sz="1050" spc="254" i="1">
                <a:latin typeface="Times New Roman"/>
                <a:cs typeface="Times New Roman"/>
              </a:rPr>
              <a:t>R </a:t>
            </a:r>
            <a:r>
              <a:rPr dirty="0" baseline="-23809" sz="1050" spc="284" i="1">
                <a:latin typeface="Times New Roman"/>
                <a:cs typeface="Times New Roman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1" name="object 321"/>
          <p:cNvSpPr txBox="1"/>
          <p:nvPr/>
        </p:nvSpPr>
        <p:spPr>
          <a:xfrm>
            <a:off x="3888728" y="4000446"/>
            <a:ext cx="462915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75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....</a:t>
            </a:r>
            <a:r>
              <a:rPr dirty="0" baseline="11111" sz="750" spc="-165">
                <a:latin typeface="Verdana"/>
                <a:cs typeface="Verdana"/>
              </a:rPr>
              <a:t> </a:t>
            </a:r>
            <a:r>
              <a:rPr dirty="0" baseline="5555" sz="750" spc="-60">
                <a:latin typeface="Verdana"/>
                <a:cs typeface="Verdana"/>
              </a:rPr>
              <a:t>..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sz="500" spc="-40">
                <a:latin typeface="Verdana"/>
                <a:cs typeface="Verdana"/>
              </a:rPr>
              <a:t>..</a:t>
            </a:r>
            <a:r>
              <a:rPr dirty="0" baseline="-5555" sz="750" spc="-60">
                <a:latin typeface="Verdana"/>
                <a:cs typeface="Verdana"/>
              </a:rPr>
              <a:t>.</a:t>
            </a:r>
            <a:r>
              <a:rPr dirty="0" baseline="-5555" sz="750" spc="-165">
                <a:latin typeface="Verdana"/>
                <a:cs typeface="Verdana"/>
              </a:rPr>
              <a:t> </a:t>
            </a:r>
            <a:r>
              <a:rPr dirty="0" baseline="-5555" sz="750" spc="-37">
                <a:latin typeface="Verdana"/>
                <a:cs typeface="Verdana"/>
              </a:rPr>
              <a:t>..</a:t>
            </a:r>
            <a:r>
              <a:rPr dirty="0" baseline="-5555" sz="750" spc="-165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52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-104">
                <a:latin typeface="Verdana"/>
                <a:cs typeface="Verdana"/>
              </a:rPr>
              <a:t> </a:t>
            </a:r>
            <a:r>
              <a:rPr dirty="0" sz="700" spc="135" i="1">
                <a:latin typeface="Times New Roman"/>
                <a:cs typeface="Times New Roman"/>
              </a:rPr>
              <a:t>S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22" name="object 322"/>
          <p:cNvSpPr txBox="1"/>
          <p:nvPr/>
        </p:nvSpPr>
        <p:spPr>
          <a:xfrm>
            <a:off x="3394957" y="3887668"/>
            <a:ext cx="165735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5873" sz="1050" spc="112" i="1">
                <a:latin typeface="Times New Roman"/>
                <a:cs typeface="Times New Roman"/>
              </a:rPr>
              <a:t>P</a:t>
            </a:r>
            <a:r>
              <a:rPr dirty="0" baseline="-15873" sz="1050" spc="179" i="1">
                <a:latin typeface="Times New Roman"/>
                <a:cs typeface="Times New Roman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3" name="object 323"/>
          <p:cNvSpPr txBox="1"/>
          <p:nvPr/>
        </p:nvSpPr>
        <p:spPr>
          <a:xfrm>
            <a:off x="4556248" y="4759399"/>
            <a:ext cx="349250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.</a:t>
            </a:r>
            <a:r>
              <a:rPr dirty="0" sz="500" spc="85">
                <a:latin typeface="Verdana"/>
                <a:cs typeface="Verdana"/>
              </a:rPr>
              <a:t> </a:t>
            </a:r>
            <a:r>
              <a:rPr dirty="0" baseline="-15873" sz="1050" spc="179" i="1">
                <a:latin typeface="Times New Roman"/>
                <a:cs typeface="Times New Roman"/>
              </a:rPr>
              <a:t>Q</a:t>
            </a:r>
            <a:endParaRPr baseline="-15873" sz="1050">
              <a:latin typeface="Times New Roman"/>
              <a:cs typeface="Times New Roman"/>
            </a:endParaRPr>
          </a:p>
        </p:txBody>
      </p:sp>
      <p:sp>
        <p:nvSpPr>
          <p:cNvPr id="324" name="object 324"/>
          <p:cNvSpPr txBox="1"/>
          <p:nvPr/>
        </p:nvSpPr>
        <p:spPr>
          <a:xfrm>
            <a:off x="2047740" y="4183325"/>
            <a:ext cx="23749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25" i="1">
                <a:latin typeface="Times New Roman"/>
                <a:cs typeface="Times New Roman"/>
              </a:rPr>
              <a:t>X</a:t>
            </a:r>
            <a:r>
              <a:rPr dirty="0" sz="700" spc="570" i="1">
                <a:latin typeface="Times New Roman"/>
                <a:cs typeface="Times New Roman"/>
              </a:rPr>
              <a:t> </a:t>
            </a:r>
            <a:r>
              <a:rPr dirty="0" baseline="5555" sz="750" spc="-254">
                <a:latin typeface="Verdana"/>
                <a:cs typeface="Verdana"/>
              </a:rPr>
              <a:t>.</a:t>
            </a:r>
            <a:r>
              <a:rPr dirty="0" baseline="22222" sz="750" spc="-254">
                <a:latin typeface="Verdana"/>
                <a:cs typeface="Verdana"/>
              </a:rPr>
              <a:t>.</a:t>
            </a:r>
            <a:r>
              <a:rPr dirty="0" baseline="5555" sz="750" spc="-254">
                <a:latin typeface="Verdana"/>
                <a:cs typeface="Verdana"/>
              </a:rPr>
              <a:t>.</a:t>
            </a:r>
            <a:r>
              <a:rPr dirty="0" baseline="22222" sz="750" spc="-254">
                <a:latin typeface="Verdana"/>
                <a:cs typeface="Verdana"/>
              </a:rPr>
              <a:t>.</a:t>
            </a:r>
            <a:r>
              <a:rPr dirty="0" baseline="5555" sz="750" spc="-254">
                <a:latin typeface="Verdana"/>
                <a:cs typeface="Verdana"/>
              </a:rPr>
              <a:t>.</a:t>
            </a:r>
            <a:r>
              <a:rPr dirty="0" baseline="22222" sz="750" spc="-254">
                <a:latin typeface="Verdana"/>
                <a:cs typeface="Verdana"/>
              </a:rPr>
              <a:t>.</a:t>
            </a:r>
            <a:r>
              <a:rPr dirty="0" sz="500" spc="-170">
                <a:latin typeface="Verdana"/>
                <a:cs typeface="Verdana"/>
              </a:rPr>
              <a:t>.</a:t>
            </a:r>
            <a:r>
              <a:rPr dirty="0" baseline="22222" sz="750" spc="-254">
                <a:latin typeface="Verdana"/>
                <a:cs typeface="Verdana"/>
              </a:rPr>
              <a:t>.</a:t>
            </a:r>
            <a:r>
              <a:rPr dirty="0" sz="500" spc="-170">
                <a:latin typeface="Verdana"/>
                <a:cs typeface="Verdana"/>
              </a:rPr>
              <a:t>.</a:t>
            </a:r>
            <a:r>
              <a:rPr dirty="0" baseline="22222" sz="750" spc="-254">
                <a:latin typeface="Verdana"/>
                <a:cs typeface="Verdana"/>
              </a:rPr>
              <a:t>.</a:t>
            </a:r>
            <a:r>
              <a:rPr dirty="0" sz="500" spc="-17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5" name="object 325"/>
          <p:cNvSpPr txBox="1"/>
          <p:nvPr/>
        </p:nvSpPr>
        <p:spPr>
          <a:xfrm>
            <a:off x="5429496" y="4154370"/>
            <a:ext cx="121920" cy="149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-15873" sz="1050" spc="112" i="1">
                <a:latin typeface="Times New Roman"/>
                <a:cs typeface="Times New Roman"/>
              </a:rPr>
              <a:t>Y</a:t>
            </a:r>
            <a:endParaRPr baseline="-15873" sz="1050">
              <a:latin typeface="Times New Roman"/>
              <a:cs typeface="Times New Roman"/>
            </a:endParaRPr>
          </a:p>
        </p:txBody>
      </p:sp>
      <p:sp>
        <p:nvSpPr>
          <p:cNvPr id="326" name="object 326"/>
          <p:cNvSpPr txBox="1"/>
          <p:nvPr/>
        </p:nvSpPr>
        <p:spPr>
          <a:xfrm>
            <a:off x="1267449" y="5123632"/>
            <a:ext cx="5057140" cy="3811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4445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8.10: </a:t>
            </a:r>
            <a:r>
              <a:rPr dirty="0" sz="1000" spc="-5">
                <a:latin typeface="Times New Roman"/>
                <a:cs typeface="Times New Roman"/>
              </a:rPr>
              <a:t>Butterfly theorem </a:t>
            </a:r>
            <a:r>
              <a:rPr dirty="0" sz="1000">
                <a:latin typeface="Times New Roman"/>
                <a:cs typeface="Times New Roman"/>
              </a:rPr>
              <a:t>for </a:t>
            </a:r>
            <a:r>
              <a:rPr dirty="0" sz="1000" spc="-5">
                <a:latin typeface="Times New Roman"/>
                <a:cs typeface="Times New Roman"/>
              </a:rPr>
              <a:t>2-straight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lines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algn="just" marL="12700" marR="7620">
              <a:lnSpc>
                <a:spcPct val="119500"/>
              </a:lnSpc>
            </a:pPr>
            <a:r>
              <a:rPr dirty="0" sz="1000" spc="-5" b="1">
                <a:latin typeface="Times New Roman"/>
                <a:cs typeface="Times New Roman"/>
              </a:rPr>
              <a:t>Exercise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8.9</a:t>
            </a:r>
            <a:r>
              <a:rPr dirty="0" sz="1000" spc="240" b="1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Let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A,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B,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C,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D,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E,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F</a:t>
            </a:r>
            <a:r>
              <a:rPr dirty="0" sz="1000" spc="120" b="0" i="1">
                <a:latin typeface="Bookman Old Style"/>
                <a:cs typeface="Bookman Old Style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be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6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 </a:t>
            </a:r>
            <a:r>
              <a:rPr dirty="0" sz="1000">
                <a:latin typeface="Times New Roman"/>
                <a:cs typeface="Times New Roman"/>
              </a:rPr>
              <a:t>on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plane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such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AB</a:t>
            </a:r>
            <a:r>
              <a:rPr dirty="0" sz="1000" spc="2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intersects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80" b="0" i="1">
                <a:latin typeface="Bookman Old Style"/>
                <a:cs typeface="Bookman Old Style"/>
              </a:rPr>
              <a:t>DE</a:t>
            </a:r>
            <a:r>
              <a:rPr dirty="0" sz="1000" spc="2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at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L</a:t>
            </a:r>
            <a:r>
              <a:rPr dirty="0" sz="1000" spc="50">
                <a:latin typeface="Times New Roman"/>
                <a:cs typeface="Times New Roman"/>
              </a:rPr>
              <a:t>,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BC  </a:t>
            </a:r>
            <a:r>
              <a:rPr dirty="0" sz="1000" spc="-5">
                <a:latin typeface="Times New Roman"/>
                <a:cs typeface="Times New Roman"/>
              </a:rPr>
              <a:t>intersects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65" b="0" i="1">
                <a:latin typeface="Bookman Old Style"/>
                <a:cs typeface="Bookman Old Style"/>
              </a:rPr>
              <a:t>EF</a:t>
            </a:r>
            <a:r>
              <a:rPr dirty="0" sz="1000" spc="7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at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75" b="0" i="1">
                <a:latin typeface="Bookman Old Style"/>
                <a:cs typeface="Bookman Old Style"/>
              </a:rPr>
              <a:t>N</a:t>
            </a:r>
            <a:r>
              <a:rPr dirty="0" sz="1000" spc="5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70" b="0" i="1">
                <a:latin typeface="Bookman Old Style"/>
                <a:cs typeface="Bookman Old Style"/>
              </a:rPr>
              <a:t>CD</a:t>
            </a:r>
            <a:r>
              <a:rPr dirty="0" sz="1000" spc="-3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intersects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100" b="0" i="1">
                <a:latin typeface="Bookman Old Style"/>
                <a:cs typeface="Bookman Old Style"/>
              </a:rPr>
              <a:t>FA</a:t>
            </a:r>
            <a:r>
              <a:rPr dirty="0" sz="1000" spc="-6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at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spc="-19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 spc="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Prove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if </a:t>
            </a:r>
            <a:r>
              <a:rPr dirty="0" sz="1000" spc="35" b="0" i="1">
                <a:latin typeface="Bookman Old Style"/>
                <a:cs typeface="Bookman Old Style"/>
              </a:rPr>
              <a:t>L,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N,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spc="4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collinear,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then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there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  conic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passing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through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A,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B,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C,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D,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E,</a:t>
            </a:r>
            <a:r>
              <a:rPr dirty="0" sz="1000" spc="-140" b="0" i="1">
                <a:latin typeface="Bookman Old Style"/>
                <a:cs typeface="Bookman Old Style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F</a:t>
            </a:r>
            <a:r>
              <a:rPr dirty="0" sz="1000" spc="-17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>
              <a:latin typeface="Times New Roman"/>
              <a:cs typeface="Times New Roman"/>
            </a:endParaRPr>
          </a:p>
          <a:p>
            <a:pPr algn="just" marL="12700" marR="5715">
              <a:lnSpc>
                <a:spcPct val="119500"/>
              </a:lnSpc>
            </a:pPr>
            <a:r>
              <a:rPr dirty="0" sz="1000" spc="-5">
                <a:latin typeface="Times New Roman"/>
                <a:cs typeface="Times New Roman"/>
              </a:rPr>
              <a:t>[Hint: Use the fact that </a:t>
            </a:r>
            <a:r>
              <a:rPr dirty="0" sz="1000">
                <a:latin typeface="Times New Roman"/>
                <a:cs typeface="Times New Roman"/>
              </a:rPr>
              <a:t>for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 spc="-5">
                <a:latin typeface="Times New Roman"/>
                <a:cs typeface="Times New Roman"/>
              </a:rPr>
              <a:t>5 points in general position, there is a conic passing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-5">
                <a:latin typeface="Times New Roman"/>
                <a:cs typeface="Times New Roman"/>
              </a:rPr>
              <a:t>them.  Let </a:t>
            </a:r>
            <a:r>
              <a:rPr dirty="0" sz="1000" spc="-5" b="0" i="1">
                <a:latin typeface="Bookman Old Style"/>
                <a:cs typeface="Bookman Old Style"/>
              </a:rPr>
              <a:t>α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a conic passing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5" b="0" i="1">
                <a:latin typeface="Bookman Old Style"/>
                <a:cs typeface="Bookman Old Style"/>
              </a:rPr>
              <a:t>A, </a:t>
            </a:r>
            <a:r>
              <a:rPr dirty="0" sz="1000" spc="25" b="0" i="1">
                <a:latin typeface="Bookman Old Style"/>
                <a:cs typeface="Bookman Old Style"/>
              </a:rPr>
              <a:t>B, </a:t>
            </a:r>
            <a:r>
              <a:rPr dirty="0" sz="1000" spc="-15" b="0" i="1">
                <a:latin typeface="Bookman Old Style"/>
                <a:cs typeface="Bookman Old Style"/>
              </a:rPr>
              <a:t>C, </a:t>
            </a:r>
            <a:r>
              <a:rPr dirty="0" sz="1000" spc="40" b="0" i="1">
                <a:latin typeface="Bookman Old Style"/>
                <a:cs typeface="Bookman Old Style"/>
              </a:rPr>
              <a:t>D, </a:t>
            </a:r>
            <a:r>
              <a:rPr dirty="0" sz="1000" spc="50" b="0" i="1">
                <a:latin typeface="Bookman Old Style"/>
                <a:cs typeface="Bookman Old Style"/>
              </a:rPr>
              <a:t>E</a:t>
            </a:r>
            <a:r>
              <a:rPr dirty="0" sz="1000" spc="5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95" b="0" i="1">
                <a:latin typeface="Bookman Old Style"/>
                <a:cs typeface="Bookman Old Style"/>
              </a:rPr>
              <a:t>EN </a:t>
            </a:r>
            <a:r>
              <a:rPr dirty="0" sz="1000" spc="-5">
                <a:latin typeface="Times New Roman"/>
                <a:cs typeface="Times New Roman"/>
              </a:rPr>
              <a:t>meet </a:t>
            </a:r>
            <a:r>
              <a:rPr dirty="0" sz="1000" spc="-5" b="0" i="1">
                <a:latin typeface="Bookman Old Style"/>
                <a:cs typeface="Bookman Old Style"/>
              </a:rPr>
              <a:t>α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20" b="0" i="1">
                <a:latin typeface="Bookman Old Style"/>
                <a:cs typeface="Bookman Old Style"/>
              </a:rPr>
              <a:t>F </a:t>
            </a:r>
            <a:r>
              <a:rPr dirty="0" baseline="27777" sz="1050">
                <a:latin typeface="Lucida Sans Unicode"/>
                <a:cs typeface="Lucida Sans Unicode"/>
              </a:rPr>
              <a:t>′ </a:t>
            </a:r>
            <a:r>
              <a:rPr dirty="0" sz="1000" spc="-5">
                <a:latin typeface="Times New Roman"/>
                <a:cs typeface="Times New Roman"/>
              </a:rPr>
              <a:t>and let the intersection </a:t>
            </a:r>
            <a:r>
              <a:rPr dirty="0" sz="1000">
                <a:latin typeface="Times New Roman"/>
                <a:cs typeface="Times New Roman"/>
              </a:rPr>
              <a:t>of  </a:t>
            </a:r>
            <a:r>
              <a:rPr dirty="0" sz="1000" spc="30" b="0" i="1">
                <a:latin typeface="Bookman Old Style"/>
                <a:cs typeface="Bookman Old Style"/>
              </a:rPr>
              <a:t>AF</a:t>
            </a:r>
            <a:r>
              <a:rPr dirty="0" sz="1000" spc="-165" b="0" i="1">
                <a:latin typeface="Bookman Old Style"/>
                <a:cs typeface="Bookman Old Style"/>
              </a:rPr>
              <a:t> </a:t>
            </a:r>
            <a:r>
              <a:rPr dirty="0" baseline="27777" sz="1050">
                <a:latin typeface="Lucida Sans Unicode"/>
                <a:cs typeface="Lucida Sans Unicode"/>
              </a:rPr>
              <a:t>′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70" b="0" i="1">
                <a:latin typeface="Bookman Old Style"/>
                <a:cs typeface="Bookman Old Style"/>
              </a:rPr>
              <a:t>CD</a:t>
            </a:r>
            <a:r>
              <a:rPr dirty="0" sz="1000" spc="-45" b="0" i="1">
                <a:latin typeface="Bookman Old Style"/>
                <a:cs typeface="Bookman Old Style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spc="-190" b="0" i="1">
                <a:latin typeface="Bookman Old Style"/>
                <a:cs typeface="Bookman Old Style"/>
              </a:rPr>
              <a:t> </a:t>
            </a:r>
            <a:r>
              <a:rPr dirty="0" baseline="27777" sz="1050" spc="22">
                <a:latin typeface="Lucida Sans Unicode"/>
                <a:cs typeface="Lucida Sans Unicode"/>
              </a:rPr>
              <a:t>′</a:t>
            </a:r>
            <a:r>
              <a:rPr dirty="0" sz="1000" spc="15">
                <a:latin typeface="Times New Roman"/>
                <a:cs typeface="Times New Roman"/>
              </a:rPr>
              <a:t>.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By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Pascal’s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which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also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holds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for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six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on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conic,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there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conic  passing </a:t>
            </a:r>
            <a:r>
              <a:rPr dirty="0" sz="1000">
                <a:latin typeface="Times New Roman"/>
                <a:cs typeface="Times New Roman"/>
              </a:rPr>
              <a:t>through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A,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25" b="0" i="1">
                <a:latin typeface="Bookman Old Style"/>
                <a:cs typeface="Bookman Old Style"/>
              </a:rPr>
              <a:t>B,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-15" b="0" i="1">
                <a:latin typeface="Bookman Old Style"/>
                <a:cs typeface="Bookman Old Style"/>
              </a:rPr>
              <a:t>C,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D,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E,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F</a:t>
            </a:r>
            <a:r>
              <a:rPr dirty="0" sz="1000" spc="-165" b="0" i="1">
                <a:latin typeface="Bookman Old Style"/>
                <a:cs typeface="Bookman Old Style"/>
              </a:rPr>
              <a:t> </a:t>
            </a:r>
            <a:r>
              <a:rPr dirty="0" baseline="27777" sz="1050" spc="37">
                <a:latin typeface="Lucida Sans Unicode"/>
                <a:cs typeface="Lucida Sans Unicode"/>
              </a:rPr>
              <a:t>′</a:t>
            </a:r>
            <a:r>
              <a:rPr dirty="0" sz="1000" spc="25">
                <a:latin typeface="Times New Roman"/>
                <a:cs typeface="Times New Roman"/>
              </a:rPr>
              <a:t>.</a:t>
            </a:r>
            <a:r>
              <a:rPr dirty="0" sz="1000" spc="6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Show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spc="-190" b="0" i="1">
                <a:latin typeface="Bookman Old Style"/>
                <a:cs typeface="Bookman Old Style"/>
              </a:rPr>
              <a:t> </a:t>
            </a:r>
            <a:r>
              <a:rPr dirty="0" baseline="27777" sz="1050">
                <a:latin typeface="Lucida Sans Unicode"/>
                <a:cs typeface="Lucida Sans Unicode"/>
              </a:rPr>
              <a:t>′</a:t>
            </a:r>
            <a:r>
              <a:rPr dirty="0" baseline="27777" sz="1050" spc="150">
                <a:latin typeface="Lucida Sans Unicode"/>
                <a:cs typeface="Lucida Sans Unicod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spc="6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>
                <a:latin typeface="Times New Roman"/>
                <a:cs typeface="Times New Roman"/>
              </a:rPr>
              <a:t>hence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F</a:t>
            </a:r>
            <a:r>
              <a:rPr dirty="0" sz="1000" spc="-165" b="0" i="1">
                <a:latin typeface="Bookman Old Style"/>
                <a:cs typeface="Bookman Old Style"/>
              </a:rPr>
              <a:t> </a:t>
            </a:r>
            <a:r>
              <a:rPr dirty="0" baseline="27777" sz="1050">
                <a:latin typeface="Lucida Sans Unicode"/>
                <a:cs typeface="Lucida Sans Unicode"/>
              </a:rPr>
              <a:t>′</a:t>
            </a:r>
            <a:r>
              <a:rPr dirty="0" baseline="27777" sz="1050" spc="172">
                <a:latin typeface="Lucida Sans Unicode"/>
                <a:cs typeface="Lucida Sans Unicod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20" b="0" i="1">
                <a:latin typeface="Bookman Old Style"/>
                <a:cs typeface="Bookman Old Style"/>
              </a:rPr>
              <a:t>F</a:t>
            </a:r>
            <a:r>
              <a:rPr dirty="0" sz="1000" spc="-16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 spc="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This is the</a:t>
            </a:r>
            <a:r>
              <a:rPr dirty="0" sz="1000" spc="-10">
                <a:latin typeface="Times New Roman"/>
                <a:cs typeface="Times New Roman"/>
              </a:rPr>
              <a:t> converse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  </a:t>
            </a:r>
            <a:r>
              <a:rPr dirty="0" sz="1000" spc="-15">
                <a:latin typeface="Times New Roman"/>
                <a:cs typeface="Times New Roman"/>
              </a:rPr>
              <a:t>Pascal’s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theorem.]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8.10  </a:t>
            </a:r>
            <a:r>
              <a:rPr dirty="0" sz="1000" spc="-10">
                <a:latin typeface="Times New Roman"/>
                <a:cs typeface="Times New Roman"/>
              </a:rPr>
              <a:t>Show </a:t>
            </a:r>
            <a:r>
              <a:rPr dirty="0" sz="1000" spc="-5">
                <a:latin typeface="Times New Roman"/>
                <a:cs typeface="Times New Roman"/>
              </a:rPr>
              <a:t>that the Butterfly theorem </a:t>
            </a:r>
            <a:r>
              <a:rPr dirty="0" sz="1000">
                <a:latin typeface="Times New Roman"/>
                <a:cs typeface="Times New Roman"/>
              </a:rPr>
              <a:t>holds for </a:t>
            </a:r>
            <a:r>
              <a:rPr dirty="0" sz="1000" spc="-10">
                <a:latin typeface="Times New Roman"/>
                <a:cs typeface="Times New Roman"/>
              </a:rPr>
              <a:t>any </a:t>
            </a:r>
            <a:r>
              <a:rPr dirty="0" sz="1000" spc="-5">
                <a:latin typeface="Times New Roman"/>
                <a:cs typeface="Times New Roman"/>
              </a:rPr>
              <a:t>quadratic curve </a:t>
            </a:r>
            <a:r>
              <a:rPr dirty="0" sz="1000" spc="-10" b="0" i="1">
                <a:latin typeface="Bookman Old Style"/>
                <a:cs typeface="Bookman Old Style"/>
              </a:rPr>
              <a:t>ax</a:t>
            </a:r>
            <a:r>
              <a:rPr dirty="0" baseline="27777" sz="1050" spc="-15">
                <a:latin typeface="Times New Roman"/>
                <a:cs typeface="Times New Roman"/>
              </a:rPr>
              <a:t>2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90" b="0" i="1">
                <a:latin typeface="Bookman Old Style"/>
                <a:cs typeface="Bookman Old Style"/>
              </a:rPr>
              <a:t>bxy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30" b="0" i="1">
                <a:latin typeface="Bookman Old Style"/>
                <a:cs typeface="Bookman Old Style"/>
              </a:rPr>
              <a:t>cy</a:t>
            </a:r>
            <a:r>
              <a:rPr dirty="0" baseline="27777" sz="1050" spc="-44">
                <a:latin typeface="Times New Roman"/>
                <a:cs typeface="Times New Roman"/>
              </a:rPr>
              <a:t>2   </a:t>
            </a:r>
            <a:r>
              <a:rPr dirty="0" baseline="27777" sz="1050" spc="-22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endParaRPr sz="1000">
              <a:latin typeface="Tahoma"/>
              <a:cs typeface="Tahoma"/>
            </a:endParaRPr>
          </a:p>
          <a:p>
            <a:pPr algn="just" marL="12700">
              <a:lnSpc>
                <a:spcPct val="100000"/>
              </a:lnSpc>
              <a:spcBef>
                <a:spcPts val="225"/>
              </a:spcBef>
            </a:pPr>
            <a:r>
              <a:rPr dirty="0" sz="1000" spc="-50" b="0" i="1">
                <a:latin typeface="Bookman Old Style"/>
                <a:cs typeface="Bookman Old Style"/>
              </a:rPr>
              <a:t>dx</a:t>
            </a:r>
            <a:r>
              <a:rPr dirty="0" sz="1000" spc="-9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10">
                <a:latin typeface="Tahoma"/>
                <a:cs typeface="Tahoma"/>
              </a:rPr>
              <a:t> </a:t>
            </a:r>
            <a:r>
              <a:rPr dirty="0" sz="1000" spc="-95" b="0" i="1">
                <a:latin typeface="Bookman Old Style"/>
                <a:cs typeface="Bookman Old Style"/>
              </a:rPr>
              <a:t>ey</a:t>
            </a:r>
            <a:r>
              <a:rPr dirty="0" sz="1000" spc="-6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10">
                <a:latin typeface="Tahoma"/>
                <a:cs typeface="Tahoma"/>
              </a:rPr>
              <a:t> </a:t>
            </a:r>
            <a:r>
              <a:rPr dirty="0" sz="1000" spc="145" b="0" i="1">
                <a:latin typeface="Bookman Old Style"/>
                <a:cs typeface="Bookman Old Style"/>
              </a:rPr>
              <a:t>f</a:t>
            </a:r>
            <a:r>
              <a:rPr dirty="0" sz="1000" spc="6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6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500"/>
              </a:lnSpc>
            </a:pPr>
            <a:r>
              <a:rPr dirty="0" sz="1000" spc="-5">
                <a:latin typeface="Times New Roman"/>
                <a:cs typeface="Times New Roman"/>
              </a:rPr>
              <a:t>[Hint: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Position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chord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90" b="0" i="1">
                <a:latin typeface="Bookman Old Style"/>
                <a:cs typeface="Bookman Old Style"/>
              </a:rPr>
              <a:t>PQ</a:t>
            </a:r>
            <a:r>
              <a:rPr dirty="0" sz="1000" spc="-95" b="0" i="1">
                <a:latin typeface="Bookman Old Style"/>
                <a:cs typeface="Bookman Old Style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quadratic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curve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so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P</a:t>
            </a:r>
            <a:r>
              <a:rPr dirty="0" sz="1000" spc="6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Q</a:t>
            </a:r>
            <a:r>
              <a:rPr dirty="0" sz="1000" spc="-7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on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b="0" i="1">
                <a:latin typeface="Bookman Old Style"/>
                <a:cs typeface="Bookman Old Style"/>
              </a:rPr>
              <a:t>x</a:t>
            </a:r>
            <a:r>
              <a:rPr dirty="0" sz="1000">
                <a:latin typeface="Times New Roman"/>
                <a:cs typeface="Times New Roman"/>
              </a:rPr>
              <a:t>-axis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with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origin  as their midpoint. </a:t>
            </a:r>
            <a:r>
              <a:rPr dirty="0" sz="1000" spc="-10">
                <a:latin typeface="Times New Roman"/>
                <a:cs typeface="Times New Roman"/>
              </a:rPr>
              <a:t>Show </a:t>
            </a:r>
            <a:r>
              <a:rPr dirty="0" sz="1000" spc="-5">
                <a:latin typeface="Times New Roman"/>
                <a:cs typeface="Times New Roman"/>
              </a:rPr>
              <a:t>that in this coordinate system, the coefficient </a:t>
            </a:r>
            <a:r>
              <a:rPr dirty="0" sz="1000" spc="-125" b="0" i="1">
                <a:latin typeface="Bookman Old Style"/>
                <a:cs typeface="Bookman Old Style"/>
              </a:rPr>
              <a:t>d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Then </a:t>
            </a:r>
            <a:r>
              <a:rPr dirty="0" sz="1000" spc="-10">
                <a:latin typeface="Times New Roman"/>
                <a:cs typeface="Times New Roman"/>
              </a:rPr>
              <a:t>follow </a:t>
            </a: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>
                <a:latin typeface="Times New Roman"/>
                <a:cs typeface="Times New Roman"/>
              </a:rPr>
              <a:t>proof  of </a:t>
            </a:r>
            <a:r>
              <a:rPr dirty="0" sz="1000" spc="-5">
                <a:latin typeface="Times New Roman"/>
                <a:cs typeface="Times New Roman"/>
              </a:rPr>
              <a:t>theorem</a:t>
            </a:r>
            <a:r>
              <a:rPr dirty="0" sz="1000" spc="-10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8.4.]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Remark </a:t>
            </a:r>
            <a:r>
              <a:rPr dirty="0" sz="1000" b="1">
                <a:latin typeface="Times New Roman"/>
                <a:cs typeface="Times New Roman"/>
              </a:rPr>
              <a:t>8.3  </a:t>
            </a:r>
            <a:r>
              <a:rPr dirty="0" sz="1000" spc="-5">
                <a:latin typeface="Times New Roman"/>
                <a:cs typeface="Times New Roman"/>
              </a:rPr>
              <a:t>A direct </a:t>
            </a:r>
            <a:r>
              <a:rPr dirty="0" sz="1000">
                <a:latin typeface="Times New Roman"/>
                <a:cs typeface="Times New Roman"/>
              </a:rPr>
              <a:t>proof of </a:t>
            </a:r>
            <a:r>
              <a:rPr dirty="0" sz="1000" spc="-5">
                <a:latin typeface="Times New Roman"/>
                <a:cs typeface="Times New Roman"/>
              </a:rPr>
              <a:t>the Butterfly theorem is as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follow.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225"/>
              </a:spcBef>
            </a:pPr>
            <a:r>
              <a:rPr dirty="0" sz="1000" spc="-5">
                <a:latin typeface="Times New Roman"/>
                <a:cs typeface="Times New Roman"/>
              </a:rPr>
              <a:t>In figure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8.11,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spc="5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midpoint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ttH</a:t>
            </a:r>
            <a:r>
              <a:rPr dirty="0" sz="1000" spc="50">
                <a:latin typeface="Times New Roman"/>
                <a:cs typeface="Times New Roman"/>
              </a:rPr>
              <a:t>.</a:t>
            </a:r>
            <a:r>
              <a:rPr dirty="0" sz="1000" spc="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Let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125" b="0" i="1">
                <a:latin typeface="Bookman Old Style"/>
                <a:cs typeface="Bookman Old Style"/>
              </a:rPr>
              <a:t>K</a:t>
            </a:r>
            <a:r>
              <a:rPr dirty="0" sz="1000" spc="3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95" b="0" i="1">
                <a:latin typeface="Bookman Old Style"/>
                <a:cs typeface="Bookman Old Style"/>
              </a:rPr>
              <a:t>L</a:t>
            </a:r>
            <a:r>
              <a:rPr dirty="0" sz="1000" spc="-55" b="0" i="1">
                <a:latin typeface="Bookman Old Style"/>
                <a:cs typeface="Bookman Old Style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midpoints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chords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15" b="0" i="1">
                <a:latin typeface="Bookman Old Style"/>
                <a:cs typeface="Bookman Old Style"/>
              </a:rPr>
              <a:t>AC</a:t>
            </a:r>
            <a:r>
              <a:rPr dirty="0" sz="1000" spc="2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80" b="0" i="1">
                <a:latin typeface="Bookman Old Style"/>
                <a:cs typeface="Bookman Old Style"/>
              </a:rPr>
              <a:t>BD</a:t>
            </a:r>
            <a:endParaRPr sz="1000">
              <a:latin typeface="Bookman Old Style"/>
              <a:cs typeface="Bookman Old Style"/>
            </a:endParaRPr>
          </a:p>
          <a:p>
            <a:pPr algn="just" marL="12700">
              <a:lnSpc>
                <a:spcPct val="100000"/>
              </a:lnSpc>
              <a:spcBef>
                <a:spcPts val="240"/>
              </a:spcBef>
            </a:pPr>
            <a:r>
              <a:rPr dirty="0" sz="1000" spc="-10">
                <a:latin typeface="Times New Roman"/>
                <a:cs typeface="Times New Roman"/>
              </a:rPr>
              <a:t>respectively.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Join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K,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E,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65" b="0" i="1">
                <a:latin typeface="Bookman Old Style"/>
                <a:cs typeface="Bookman Old Style"/>
              </a:rPr>
              <a:t>M,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F,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95" b="0" i="1">
                <a:latin typeface="Bookman Old Style"/>
                <a:cs typeface="Bookman Old Style"/>
              </a:rPr>
              <a:t>L</a:t>
            </a:r>
            <a:r>
              <a:rPr dirty="0" sz="1000" spc="-10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centre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 b="0" i="1">
                <a:latin typeface="Bookman Old Style"/>
                <a:cs typeface="Bookman Old Style"/>
              </a:rPr>
              <a:t>O</a:t>
            </a:r>
            <a:r>
              <a:rPr dirty="0" sz="1000" spc="-70" b="0" i="1">
                <a:latin typeface="Bookman Old Style"/>
                <a:cs typeface="Bookman Old Style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circle.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Join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150" b="0" i="1">
                <a:latin typeface="Bookman Old Style"/>
                <a:cs typeface="Bookman Old Style"/>
              </a:rPr>
              <a:t>KM</a:t>
            </a:r>
            <a:r>
              <a:rPr dirty="0" sz="1000" spc="-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100" b="0" i="1">
                <a:latin typeface="Bookman Old Style"/>
                <a:cs typeface="Bookman Old Style"/>
              </a:rPr>
              <a:t>LM</a:t>
            </a:r>
            <a:r>
              <a:rPr dirty="0" sz="1000" spc="-19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Since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triangles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762000"/>
            <a:ext cx="5055870" cy="708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14900" algn="l"/>
              </a:tabLst>
            </a:pPr>
            <a:r>
              <a:rPr dirty="0" sz="1000">
                <a:latin typeface="Times New Roman"/>
                <a:cs typeface="Times New Roman"/>
              </a:rPr>
              <a:t>8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>
                <a:latin typeface="Times New Roman"/>
                <a:cs typeface="Times New Roman"/>
              </a:rPr>
              <a:t>4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</a:t>
            </a:r>
            <a:r>
              <a:rPr dirty="0" sz="1000" spc="-45">
                <a:latin typeface="Times New Roman"/>
                <a:cs typeface="Times New Roman"/>
              </a:rPr>
              <a:t>U</a:t>
            </a:r>
            <a:r>
              <a:rPr dirty="0" sz="1000" spc="-5">
                <a:latin typeface="Times New Roman"/>
                <a:cs typeface="Times New Roman"/>
              </a:rPr>
              <a:t>AD</a:t>
            </a:r>
            <a:r>
              <a:rPr dirty="0" sz="1000" spc="-10">
                <a:latin typeface="Times New Roman"/>
                <a:cs typeface="Times New Roman"/>
              </a:rPr>
              <a:t>R</a:t>
            </a:r>
            <a:r>
              <a:rPr dirty="0" sz="1000" spc="-114">
                <a:latin typeface="Times New Roman"/>
                <a:cs typeface="Times New Roman"/>
              </a:rPr>
              <a:t>A</a:t>
            </a:r>
            <a:r>
              <a:rPr dirty="0" sz="1000" spc="-5">
                <a:latin typeface="Times New Roman"/>
                <a:cs typeface="Times New Roman"/>
              </a:rPr>
              <a:t>TIC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</a:t>
            </a:r>
            <a:r>
              <a:rPr dirty="0" sz="1000" spc="-5">
                <a:latin typeface="Times New Roman"/>
                <a:cs typeface="Times New Roman"/>
              </a:rPr>
              <a:t>U</a:t>
            </a:r>
            <a:r>
              <a:rPr dirty="0" sz="1000" spc="-95">
                <a:latin typeface="Times New Roman"/>
                <a:cs typeface="Times New Roman"/>
              </a:rPr>
              <a:t>R</a:t>
            </a:r>
            <a:r>
              <a:rPr dirty="0" sz="1000" spc="-5">
                <a:latin typeface="Times New Roman"/>
                <a:cs typeface="Times New Roman"/>
              </a:rPr>
              <a:t>VES </a:t>
            </a:r>
            <a:r>
              <a:rPr dirty="0" sz="1000">
                <a:latin typeface="Times New Roman"/>
                <a:cs typeface="Times New Roman"/>
              </a:rPr>
              <a:t>	</a:t>
            </a:r>
            <a:r>
              <a:rPr dirty="0" sz="1000">
                <a:latin typeface="Times New Roman"/>
                <a:cs typeface="Times New Roman"/>
              </a:rPr>
              <a:t>9</a:t>
            </a:r>
            <a:r>
              <a:rPr dirty="0" sz="1000" spc="-5">
                <a:latin typeface="Times New Roman"/>
                <a:cs typeface="Times New Roman"/>
              </a:rPr>
              <a:t>3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715">
              <a:lnSpc>
                <a:spcPct val="119000"/>
              </a:lnSpc>
            </a:pPr>
            <a:r>
              <a:rPr dirty="0" sz="1000" spc="80" b="0" i="1">
                <a:latin typeface="Bookman Old Style"/>
                <a:cs typeface="Bookman Old Style"/>
              </a:rPr>
              <a:t>AMC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20" b="0" i="1">
                <a:latin typeface="Bookman Old Style"/>
                <a:cs typeface="Bookman Old Style"/>
              </a:rPr>
              <a:t>DMB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 spc="-10">
                <a:latin typeface="Times New Roman"/>
                <a:cs typeface="Times New Roman"/>
              </a:rPr>
              <a:t>similar, </a:t>
            </a:r>
            <a:r>
              <a:rPr dirty="0" sz="1000" spc="-5">
                <a:latin typeface="Times New Roman"/>
                <a:cs typeface="Times New Roman"/>
              </a:rPr>
              <a:t>we </a:t>
            </a:r>
            <a:r>
              <a:rPr dirty="0" sz="1000" spc="-10">
                <a:latin typeface="Times New Roman"/>
                <a:cs typeface="Times New Roman"/>
              </a:rPr>
              <a:t>have </a:t>
            </a:r>
            <a:r>
              <a:rPr dirty="0" sz="1000" spc="35">
                <a:latin typeface="Tahoma"/>
                <a:cs typeface="Tahoma"/>
              </a:rPr>
              <a:t>2</a:t>
            </a:r>
            <a:r>
              <a:rPr dirty="0" sz="1000" spc="35" b="0" i="1">
                <a:latin typeface="Bookman Old Style"/>
                <a:cs typeface="Bookman Old Style"/>
              </a:rPr>
              <a:t>CK/CM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30" b="0" i="1">
                <a:latin typeface="Bookman Old Style"/>
                <a:cs typeface="Bookman Old Style"/>
              </a:rPr>
              <a:t>CA/CM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55" b="0" i="1">
                <a:latin typeface="Bookman Old Style"/>
                <a:cs typeface="Bookman Old Style"/>
              </a:rPr>
              <a:t>BD/BM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35">
                <a:latin typeface="Tahoma"/>
                <a:cs typeface="Tahoma"/>
              </a:rPr>
              <a:t>2</a:t>
            </a:r>
            <a:r>
              <a:rPr dirty="0" sz="1000" spc="35" b="0" i="1">
                <a:latin typeface="Bookman Old Style"/>
                <a:cs typeface="Bookman Old Style"/>
              </a:rPr>
              <a:t>BL/MB </a:t>
            </a:r>
            <a:r>
              <a:rPr dirty="0" sz="1000" spc="-5">
                <a:latin typeface="Times New Roman"/>
                <a:cs typeface="Times New Roman"/>
              </a:rPr>
              <a:t>so that  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triangles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120" b="0" i="1">
                <a:latin typeface="Bookman Old Style"/>
                <a:cs typeface="Bookman Old Style"/>
              </a:rPr>
              <a:t>KCM</a:t>
            </a:r>
            <a:r>
              <a:rPr dirty="0" sz="1000" spc="5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95" b="0" i="1">
                <a:latin typeface="Bookman Old Style"/>
                <a:cs typeface="Bookman Old Style"/>
              </a:rPr>
              <a:t>LBM</a:t>
            </a:r>
            <a:r>
              <a:rPr dirty="0" sz="1000" spc="5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similar.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Thus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70">
                <a:latin typeface="Lucida Sans Unicode"/>
                <a:cs typeface="Lucida Sans Unicode"/>
              </a:rPr>
              <a:t>∠</a:t>
            </a:r>
            <a:r>
              <a:rPr dirty="0" sz="1000" spc="70" b="0" i="1">
                <a:latin typeface="Bookman Old Style"/>
                <a:cs typeface="Bookman Old Style"/>
              </a:rPr>
              <a:t>CKM</a:t>
            </a:r>
            <a:r>
              <a:rPr dirty="0" sz="1000" spc="7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50">
                <a:latin typeface="Lucida Sans Unicode"/>
                <a:cs typeface="Lucida Sans Unicode"/>
              </a:rPr>
              <a:t>∠</a:t>
            </a:r>
            <a:r>
              <a:rPr dirty="0" sz="1000" spc="50" b="0" i="1">
                <a:latin typeface="Bookman Old Style"/>
                <a:cs typeface="Bookman Old Style"/>
              </a:rPr>
              <a:t>BLM</a:t>
            </a:r>
            <a:r>
              <a:rPr dirty="0" sz="1000" spc="-19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02586" y="1823720"/>
            <a:ext cx="920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95906" y="19136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50186" y="19547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12086" y="1979166"/>
            <a:ext cx="6476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63320" y="20538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40460" y="20873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09980" y="2117854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93217" y="2148334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79500" y="218033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67306" y="2207766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56640" y="2241297"/>
            <a:ext cx="590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45969" y="2274823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36826" y="2308354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30729" y="2337306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24637" y="2383026"/>
            <a:ext cx="539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21586" y="2402840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18540" y="2447052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17017" y="2472963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17017" y="2503448"/>
            <a:ext cx="514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18540" y="25537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21586" y="25887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26160" y="26238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16077" y="28813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158746" y="29499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83129" y="29819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239520" y="30459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265426" y="30703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327909" y="31221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373629" y="31541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500123" y="32181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068578" y="32196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195066" y="31556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422144" y="29347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443480" y="29011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451100" y="28874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470910" y="28524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486149" y="28204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499866" y="27868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512061" y="27548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521203" y="27259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530347" y="26908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536444" y="26619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544064" y="26268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547110" y="25963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551684" y="25613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553206" y="25308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553206" y="25064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551684" y="2465318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550161" y="2434838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545586" y="2399789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541018" y="2369309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534920" y="2340352"/>
            <a:ext cx="558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527300" y="2305298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516630" y="2271772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504440" y="2238241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492247" y="2204715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477006" y="2172712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461766" y="2140709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454146" y="21285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432810" y="20934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409949" y="20599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879600" y="1896869"/>
            <a:ext cx="6476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853689" y="1927349"/>
            <a:ext cx="6476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445260" y="24333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120646" y="28219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286506" y="3027675"/>
            <a:ext cx="895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073146" y="2602479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057906" y="257047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041143" y="2538472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007617" y="2469892"/>
            <a:ext cx="6350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747009" y="1948681"/>
            <a:ext cx="120014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60">
                <a:latin typeface="Verdana"/>
                <a:cs typeface="Verdana"/>
              </a:rPr>
              <a:t> </a:t>
            </a:r>
            <a:r>
              <a:rPr dirty="0" baseline="-50000" sz="750" spc="-120">
                <a:latin typeface="Verdana"/>
                <a:cs typeface="Verdana"/>
              </a:rPr>
              <a:t>.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452880" y="1781041"/>
            <a:ext cx="26162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89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  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baseline="22222" sz="750" spc="-127">
                <a:latin typeface="Verdana"/>
                <a:cs typeface="Verdana"/>
              </a:rPr>
              <a:t>..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baseline="22222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599183" y="1822192"/>
            <a:ext cx="14414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568703" y="1886198"/>
            <a:ext cx="2063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   </a:t>
            </a:r>
            <a:r>
              <a:rPr dirty="0" sz="500" spc="65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551939" y="1918201"/>
            <a:ext cx="340995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55"/>
              </a:lnSpc>
              <a:tabLst>
                <a:tab pos="189230" algn="l"/>
              </a:tabLst>
            </a:pP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	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  <a:p>
            <a:pPr algn="r" marR="5080">
              <a:lnSpc>
                <a:spcPts val="455"/>
              </a:lnSpc>
            </a:pP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536700" y="1950209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388868" y="2267198"/>
            <a:ext cx="361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309622" y="2404358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292859" y="2463795"/>
            <a:ext cx="1778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.   </a:t>
            </a:r>
            <a:r>
              <a:rPr dirty="0" baseline="22222" sz="750" spc="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277619" y="2495798"/>
            <a:ext cx="16700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0"/>
              </a:lnSpc>
            </a:pP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27777" sz="750" spc="-67">
                <a:latin typeface="Verdana"/>
                <a:cs typeface="Verdana"/>
              </a:rPr>
              <a:t>.   </a:t>
            </a:r>
            <a:r>
              <a:rPr dirty="0" baseline="27777" sz="750" spc="-5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L="63500">
              <a:lnSpc>
                <a:spcPts val="4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259328" y="2504941"/>
            <a:ext cx="147320" cy="144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sz="500" spc="75">
                <a:latin typeface="Verdana"/>
                <a:cs typeface="Verdana"/>
              </a:rPr>
              <a:t> </a:t>
            </a:r>
            <a:r>
              <a:rPr dirty="0" baseline="-44444" sz="750" spc="-44">
                <a:latin typeface="Verdana"/>
                <a:cs typeface="Verdana"/>
              </a:rPr>
              <a:t>.</a:t>
            </a:r>
            <a:r>
              <a:rPr dirty="0" baseline="-33333" sz="750" spc="-44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244088" y="2565901"/>
            <a:ext cx="1428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27777" sz="750" spc="-67">
                <a:latin typeface="Verdana"/>
                <a:cs typeface="Verdana"/>
              </a:rPr>
              <a:t>. </a:t>
            </a:r>
            <a:r>
              <a:rPr dirty="0" baseline="27777" sz="750" spc="5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227325" y="2596381"/>
            <a:ext cx="1333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27777" sz="750" spc="-52">
                <a:latin typeface="Verdana"/>
                <a:cs typeface="Verdana"/>
              </a:rPr>
              <a:t>.</a:t>
            </a:r>
            <a:r>
              <a:rPr dirty="0" baseline="27777" sz="750" spc="1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212085" y="2626861"/>
            <a:ext cx="1225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22222" sz="750" spc="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032257" y="2658869"/>
            <a:ext cx="2768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5260" algn="l"/>
              </a:tabLst>
            </a:pPr>
            <a:r>
              <a:rPr dirty="0" baseline="5555" sz="750" spc="22">
                <a:latin typeface="Verdana"/>
                <a:cs typeface="Verdana"/>
              </a:rPr>
              <a:t>.	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039877" y="2689354"/>
            <a:ext cx="24320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 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.</a:t>
            </a:r>
            <a:r>
              <a:rPr dirty="0" baseline="22222" sz="750" spc="-3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047497" y="2721352"/>
            <a:ext cx="21907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2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16666" sz="750" spc="-52">
                <a:latin typeface="Verdana"/>
                <a:cs typeface="Verdana"/>
              </a:rPr>
              <a:t>.</a:t>
            </a:r>
            <a:r>
              <a:rPr dirty="0" baseline="16666" sz="750" spc="-37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  <a:p>
            <a:pPr marL="22860">
              <a:lnSpc>
                <a:spcPts val="4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070357" y="2739638"/>
            <a:ext cx="170180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22">
                <a:latin typeface="Verdana"/>
                <a:cs typeface="Verdana"/>
              </a:rPr>
              <a:t>.</a:t>
            </a:r>
            <a:r>
              <a:rPr dirty="0" baseline="-38888" sz="750" spc="75">
                <a:latin typeface="Verdana"/>
                <a:cs typeface="Verdana"/>
              </a:rPr>
              <a:t> 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084069" y="2771641"/>
            <a:ext cx="130175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22">
                <a:latin typeface="Verdana"/>
                <a:cs typeface="Verdana"/>
              </a:rPr>
              <a:t>.</a:t>
            </a:r>
            <a:r>
              <a:rPr dirty="0" baseline="-38888" sz="750" spc="-172">
                <a:latin typeface="Verdana"/>
                <a:cs typeface="Verdana"/>
              </a:rPr>
              <a:t> 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091689" y="2799075"/>
            <a:ext cx="99695" cy="128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-15">
                <a:latin typeface="Verdana"/>
                <a:cs typeface="Verdana"/>
              </a:rPr>
              <a:t>.</a:t>
            </a: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615945" y="1797799"/>
            <a:ext cx="54165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2590" algn="l"/>
              </a:tabLst>
            </a:pPr>
            <a:r>
              <a:rPr dirty="0" baseline="-11111" sz="750" spc="-157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 </a:t>
            </a:r>
            <a:r>
              <a:rPr dirty="0" baseline="11111" sz="750" spc="-157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>
                <a:latin typeface="Verdana"/>
                <a:cs typeface="Verdana"/>
              </a:rPr>
              <a:t>	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22222" sz="750" spc="7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957323" y="1828289"/>
            <a:ext cx="2673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45">
                <a:latin typeface="Verdana"/>
                <a:cs typeface="Verdana"/>
              </a:rPr>
              <a:t> 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5555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3335529" y="1883157"/>
            <a:ext cx="9398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0985" algn="l"/>
                <a:tab pos="582295" algn="l"/>
                <a:tab pos="862965" algn="l"/>
              </a:tabLst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>
                <a:latin typeface="Verdana"/>
                <a:cs typeface="Verdana"/>
              </a:rPr>
              <a:t>	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>
                <a:latin typeface="Verdana"/>
                <a:cs typeface="Verdana"/>
              </a:rPr>
              <a:t>  </a:t>
            </a:r>
            <a:r>
              <a:rPr dirty="0" baseline="27777" sz="750" spc="112">
                <a:latin typeface="Verdana"/>
                <a:cs typeface="Verdana"/>
              </a:rPr>
              <a:t> </a:t>
            </a:r>
            <a:r>
              <a:rPr dirty="0" baseline="27777" sz="750" spc="-13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>
                <a:latin typeface="Verdana"/>
                <a:cs typeface="Verdana"/>
              </a:rPr>
              <a:t>  </a:t>
            </a:r>
            <a:r>
              <a:rPr dirty="0" baseline="27777" sz="750" spc="-15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>
                <a:latin typeface="Verdana"/>
                <a:cs typeface="Verdana"/>
              </a:rPr>
              <a:t>	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12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030476" y="1909058"/>
            <a:ext cx="2889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019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039619" y="1934960"/>
            <a:ext cx="3117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305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047239" y="1970013"/>
            <a:ext cx="3359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718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4054859" y="2005067"/>
            <a:ext cx="3606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19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102102" y="22016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4178302" y="25262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4185922" y="25567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4193542" y="25902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4202685" y="26253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208782" y="26542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091437" y="2637532"/>
            <a:ext cx="177800" cy="144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   </a:t>
            </a:r>
            <a:r>
              <a:rPr dirty="0" baseline="-22222" sz="750" spc="7">
                <a:latin typeface="Verdana"/>
                <a:cs typeface="Verdana"/>
              </a:rPr>
              <a:t> </a:t>
            </a:r>
            <a:r>
              <a:rPr dirty="0" baseline="-44444" sz="750" spc="22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4108200" y="2669535"/>
            <a:ext cx="16700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   </a:t>
            </a:r>
            <a:r>
              <a:rPr dirty="0" baseline="-22222" sz="750" spc="-52">
                <a:latin typeface="Verdana"/>
                <a:cs typeface="Verdana"/>
              </a:rPr>
              <a:t> </a:t>
            </a:r>
            <a:r>
              <a:rPr dirty="0" baseline="-44444" sz="750" spc="22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4123440" y="2701538"/>
            <a:ext cx="159385" cy="144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  </a:t>
            </a:r>
            <a:r>
              <a:rPr dirty="0" baseline="-22222" sz="750" spc="60">
                <a:latin typeface="Verdana"/>
                <a:cs typeface="Verdana"/>
              </a:rPr>
              <a:t> </a:t>
            </a:r>
            <a:r>
              <a:rPr dirty="0" baseline="-44444" sz="750" spc="22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138680" y="2733541"/>
            <a:ext cx="153035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 </a:t>
            </a:r>
            <a:r>
              <a:rPr dirty="0" baseline="-22222" sz="750" spc="142">
                <a:latin typeface="Verdana"/>
                <a:cs typeface="Verdana"/>
              </a:rPr>
              <a:t> 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155443" y="2765549"/>
            <a:ext cx="142875" cy="144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 </a:t>
            </a:r>
            <a:r>
              <a:rPr dirty="0" baseline="-22222" sz="750" spc="52">
                <a:latin typeface="Verdana"/>
                <a:cs typeface="Verdana"/>
              </a:rPr>
              <a:t> </a:t>
            </a:r>
            <a:r>
              <a:rPr dirty="0" baseline="-44444" sz="750" spc="22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170683" y="2797552"/>
            <a:ext cx="13525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-16666" sz="750" spc="135">
                <a:latin typeface="Verdana"/>
                <a:cs typeface="Verdana"/>
              </a:rPr>
              <a:t> </a:t>
            </a:r>
            <a:r>
              <a:rPr dirty="0" baseline="-44444" sz="750" spc="22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188969" y="2832601"/>
            <a:ext cx="124460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baseline="-22222" sz="750" spc="37">
                <a:latin typeface="Verdana"/>
                <a:cs typeface="Verdana"/>
              </a:rPr>
              <a:t> </a:t>
            </a:r>
            <a:r>
              <a:rPr dirty="0" baseline="-44444" sz="750" spc="22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204209" y="2896582"/>
            <a:ext cx="11366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220977" y="2930104"/>
            <a:ext cx="11239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85"/>
              </a:lnSpc>
            </a:pPr>
            <a:r>
              <a:rPr dirty="0" baseline="27777" sz="750" spc="-157">
                <a:latin typeface="Verdana"/>
                <a:cs typeface="Verdana"/>
              </a:rPr>
              <a:t>.</a:t>
            </a:r>
            <a:r>
              <a:rPr dirty="0" baseline="11111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40005">
              <a:lnSpc>
                <a:spcPts val="385"/>
              </a:lnSpc>
            </a:pPr>
            <a:r>
              <a:rPr dirty="0" sz="500" spc="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4252980" y="2968238"/>
            <a:ext cx="196215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baseline="-27777" sz="750" spc="-30">
                <a:latin typeface="Verdana"/>
                <a:cs typeface="Verdana"/>
              </a:rPr>
              <a:t>.  </a:t>
            </a:r>
            <a:r>
              <a:rPr dirty="0" baseline="-27777" sz="750" spc="89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271266" y="3003292"/>
            <a:ext cx="15049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37">
                <a:latin typeface="Verdana"/>
                <a:cs typeface="Verdana"/>
              </a:rPr>
              <a:t>.</a:t>
            </a:r>
            <a:r>
              <a:rPr dirty="0" baseline="-27777" sz="750" spc="37">
                <a:latin typeface="Verdana"/>
                <a:cs typeface="Verdana"/>
              </a:rPr>
              <a:t>.</a:t>
            </a:r>
            <a:r>
              <a:rPr dirty="0" baseline="-27777" sz="750" spc="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4306319" y="30687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3500226" y="1986781"/>
            <a:ext cx="8001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-67">
                <a:latin typeface="Verdana"/>
                <a:cs typeface="Verdana"/>
              </a:rPr>
              <a:t>.</a:t>
            </a: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3486405" y="2049269"/>
            <a:ext cx="10477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3914646" y="2277810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4025900" y="2085781"/>
            <a:ext cx="10477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4051806" y="2041590"/>
            <a:ext cx="6921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3711957" y="2492693"/>
            <a:ext cx="3409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 </a:t>
            </a:r>
            <a:r>
              <a:rPr dirty="0" sz="500" spc="-10">
                <a:latin typeface="Verdana"/>
                <a:cs typeface="Verdana"/>
              </a:rPr>
              <a:t>.</a:t>
            </a:r>
            <a:r>
              <a:rPr dirty="0" baseline="5555" sz="750" spc="-15">
                <a:latin typeface="Verdana"/>
                <a:cs typeface="Verdana"/>
              </a:rPr>
              <a:t>.</a:t>
            </a:r>
            <a:r>
              <a:rPr dirty="0" baseline="11111" sz="750" spc="-15">
                <a:latin typeface="Verdana"/>
                <a:cs typeface="Verdana"/>
              </a:rPr>
              <a:t>.</a:t>
            </a:r>
            <a:r>
              <a:rPr dirty="0" baseline="11111" sz="750" spc="5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187">
                <a:latin typeface="Verdana"/>
                <a:cs typeface="Verdana"/>
              </a:rPr>
              <a:t> 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r>
              <a:rPr dirty="0" baseline="50000" sz="750" spc="-120">
                <a:latin typeface="Verdana"/>
                <a:cs typeface="Verdana"/>
              </a:rPr>
              <a:t>.</a:t>
            </a:r>
            <a:r>
              <a:rPr dirty="0" baseline="33333" sz="750" spc="-120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3785106" y="2503418"/>
            <a:ext cx="30099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0190" algn="l"/>
              </a:tabLst>
            </a:pP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3667760" y="2446973"/>
            <a:ext cx="20827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35">
                <a:latin typeface="Verdana"/>
                <a:cs typeface="Verdana"/>
              </a:rPr>
              <a:t>.</a:t>
            </a:r>
            <a:r>
              <a:rPr dirty="0" baseline="-11111" sz="750" spc="52">
                <a:latin typeface="Verdana"/>
                <a:cs typeface="Verdana"/>
              </a:rPr>
              <a:t>.</a:t>
            </a:r>
            <a:r>
              <a:rPr dirty="0" baseline="-11111" sz="750" spc="-3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3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3740914" y="2404299"/>
            <a:ext cx="2800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22222" sz="750" spc="-127">
                <a:latin typeface="Verdana"/>
                <a:cs typeface="Verdana"/>
              </a:rPr>
              <a:t>.  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270">
                <a:latin typeface="Verdana"/>
                <a:cs typeface="Verdana"/>
              </a:rPr>
              <a:t> </a:t>
            </a:r>
            <a:r>
              <a:rPr dirty="0" baseline="27777" sz="750" spc="-52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3724146" y="2347913"/>
            <a:ext cx="280035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4444" sz="750" spc="22">
                <a:latin typeface="Verdana"/>
                <a:cs typeface="Verdana"/>
              </a:rPr>
              <a:t>. </a:t>
            </a:r>
            <a:r>
              <a:rPr dirty="0" baseline="-27777" sz="750" spc="22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85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698240" y="2306821"/>
            <a:ext cx="29019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22">
                <a:latin typeface="Verdana"/>
                <a:cs typeface="Verdana"/>
              </a:rPr>
              <a:t>.  </a:t>
            </a:r>
            <a:r>
              <a:rPr dirty="0" baseline="-27777" sz="750" spc="22">
                <a:latin typeface="Verdana"/>
                <a:cs typeface="Verdana"/>
              </a:rPr>
              <a:t>.  </a:t>
            </a:r>
            <a:r>
              <a:rPr dirty="0" baseline="-27777" sz="750" spc="232">
                <a:latin typeface="Verdana"/>
                <a:cs typeface="Verdana"/>
              </a:rPr>
              <a:t> </a:t>
            </a:r>
            <a:r>
              <a:rPr dirty="0" sz="500" spc="-20">
                <a:latin typeface="Verdana"/>
                <a:cs typeface="Verdana"/>
              </a:rPr>
              <a:t>..</a:t>
            </a:r>
            <a:r>
              <a:rPr dirty="0" baseline="-22222" sz="750" spc="-30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3673857" y="2332673"/>
            <a:ext cx="1625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  </a:t>
            </a:r>
            <a:r>
              <a:rPr dirty="0" sz="500" spc="2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436114" y="22579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3422400" y="2204656"/>
            <a:ext cx="25209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. </a:t>
            </a: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200">
                <a:latin typeface="Verdana"/>
                <a:cs typeface="Verdana"/>
              </a:rPr>
              <a:t> 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baseline="-16666" sz="750" spc="-135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3439162" y="2172652"/>
            <a:ext cx="27495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  </a:t>
            </a: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baseline="16666" sz="750" spc="-37">
                <a:latin typeface="Verdana"/>
                <a:cs typeface="Verdana"/>
              </a:rPr>
              <a:t>.</a:t>
            </a:r>
            <a:r>
              <a:rPr dirty="0" baseline="-5555" sz="750" spc="-37">
                <a:latin typeface="Verdana"/>
                <a:cs typeface="Verdana"/>
              </a:rPr>
              <a:t>. 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3727197" y="2064449"/>
            <a:ext cx="285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766823" y="2052256"/>
            <a:ext cx="939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67">
                <a:latin typeface="Verdana"/>
                <a:cs typeface="Verdana"/>
              </a:rPr>
              <a:t>..</a:t>
            </a: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454403" y="2145218"/>
            <a:ext cx="69151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27777" sz="750" spc="-52">
                <a:latin typeface="Verdana"/>
                <a:cs typeface="Verdana"/>
              </a:rPr>
              <a:t>.   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307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 </a:t>
            </a:r>
            <a:r>
              <a:rPr dirty="0" baseline="27777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   </a:t>
            </a:r>
            <a:r>
              <a:rPr dirty="0" baseline="-16666" sz="750" spc="22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2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785106" y="2175699"/>
            <a:ext cx="375920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2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27777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     </a:t>
            </a:r>
            <a:r>
              <a:rPr dirty="0" baseline="-22222" sz="750" spc="37">
                <a:latin typeface="Verdana"/>
                <a:cs typeface="Verdana"/>
              </a:rPr>
              <a:t>.</a:t>
            </a:r>
            <a:r>
              <a:rPr dirty="0" sz="500" spc="2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20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27777" sz="750" spc="22">
                <a:latin typeface="Verdana"/>
                <a:cs typeface="Verdana"/>
              </a:rPr>
              <a:t>.  </a:t>
            </a:r>
            <a:r>
              <a:rPr dirty="0" baseline="11111" sz="750" spc="44">
                <a:latin typeface="Verdana"/>
                <a:cs typeface="Verdana"/>
              </a:rPr>
              <a:t>.</a:t>
            </a:r>
            <a:r>
              <a:rPr dirty="0" sz="500" spc="30">
                <a:latin typeface="Verdana"/>
                <a:cs typeface="Verdana"/>
              </a:rPr>
              <a:t>.   </a:t>
            </a:r>
            <a:r>
              <a:rPr dirty="0" sz="500" spc="7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3399539" y="2236659"/>
            <a:ext cx="76898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555" sz="750" spc="-112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   </a:t>
            </a:r>
            <a:r>
              <a:rPr dirty="0" sz="500" spc="15">
                <a:latin typeface="Verdana"/>
                <a:cs typeface="Verdana"/>
              </a:rPr>
              <a:t>.    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 </a:t>
            </a:r>
            <a:r>
              <a:rPr dirty="0" baseline="-27777" sz="750" spc="22">
                <a:latin typeface="Verdana"/>
                <a:cs typeface="Verdana"/>
              </a:rPr>
              <a:t>.    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baseline="27777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 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 </a:t>
            </a: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-27777" sz="750" spc="37">
                <a:latin typeface="Verdana"/>
                <a:cs typeface="Verdana"/>
              </a:rPr>
              <a:t>. </a:t>
            </a:r>
            <a:r>
              <a:rPr dirty="0" baseline="-27777" sz="750" spc="52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3393440" y="2239769"/>
            <a:ext cx="782955" cy="185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10540">
              <a:lnSpc>
                <a:spcPts val="48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365"/>
              </a:lnSpc>
            </a:pPr>
            <a:r>
              <a:rPr dirty="0" sz="500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.    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307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    </a:t>
            </a:r>
            <a:r>
              <a:rPr dirty="0" baseline="5555" sz="750" spc="22">
                <a:latin typeface="Verdana"/>
                <a:cs typeface="Verdana"/>
              </a:rPr>
              <a:t>.    </a:t>
            </a:r>
            <a:r>
              <a:rPr dirty="0" baseline="22222" sz="750" spc="-30">
                <a:latin typeface="Verdana"/>
                <a:cs typeface="Verdana"/>
              </a:rPr>
              <a:t>.</a:t>
            </a:r>
            <a:r>
              <a:rPr dirty="0" baseline="11111" sz="750" spc="-30">
                <a:latin typeface="Verdana"/>
                <a:cs typeface="Verdana"/>
              </a:rPr>
              <a:t>.    </a:t>
            </a:r>
            <a:r>
              <a:rPr dirty="0" baseline="11111" sz="750" spc="37">
                <a:latin typeface="Verdana"/>
                <a:cs typeface="Verdana"/>
              </a:rPr>
              <a:t>.</a:t>
            </a:r>
            <a:r>
              <a:rPr dirty="0" baseline="-16666" sz="750" spc="37">
                <a:latin typeface="Verdana"/>
                <a:cs typeface="Verdana"/>
              </a:rPr>
              <a:t>.</a:t>
            </a:r>
            <a:r>
              <a:rPr dirty="0" baseline="-16666" sz="750" spc="-3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  <a:p>
            <a:pPr marL="59690">
              <a:lnSpc>
                <a:spcPts val="484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4051806" y="2334255"/>
            <a:ext cx="1333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4086860" y="2366198"/>
            <a:ext cx="1047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8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4121914" y="2384489"/>
            <a:ext cx="768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3356866" y="2340352"/>
            <a:ext cx="21717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30">
                <a:latin typeface="Verdana"/>
                <a:cs typeface="Verdana"/>
              </a:rPr>
              <a:t>.</a:t>
            </a:r>
            <a:r>
              <a:rPr dirty="0" baseline="27777" sz="750" spc="-30">
                <a:latin typeface="Verdana"/>
                <a:cs typeface="Verdana"/>
              </a:rPr>
              <a:t>..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5555" sz="750" spc="-30">
                <a:latin typeface="Verdana"/>
                <a:cs typeface="Verdana"/>
              </a:rPr>
              <a:t>.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21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3324862" y="2376869"/>
            <a:ext cx="34861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 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  </a:t>
            </a: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baseline="-22222" sz="750" spc="307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5">
                <a:latin typeface="Verdana"/>
                <a:cs typeface="Verdana"/>
              </a:rPr>
              <a:t> 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3347719" y="2378393"/>
            <a:ext cx="27495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16666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27777" sz="750" spc="-67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3974086" y="2462212"/>
            <a:ext cx="240029" cy="92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0000" sz="750" spc="-67">
                <a:latin typeface="Verdana"/>
                <a:cs typeface="Verdana"/>
              </a:rPr>
              <a:t>.</a:t>
            </a:r>
            <a:r>
              <a:rPr dirty="0" baseline="33333" sz="750" spc="-67">
                <a:latin typeface="Verdana"/>
                <a:cs typeface="Verdana"/>
              </a:rPr>
              <a:t>.  </a:t>
            </a:r>
            <a:r>
              <a:rPr dirty="0" baseline="16666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8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4166105" y="24744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3515360" y="1980689"/>
            <a:ext cx="379095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99060">
              <a:lnSpc>
                <a:spcPts val="515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15"/>
              </a:lnSpc>
              <a:tabLst>
                <a:tab pos="23177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	.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2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3710434" y="2047681"/>
            <a:ext cx="18351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2069">
              <a:lnSpc>
                <a:spcPts val="409"/>
              </a:lnSpc>
            </a:pP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35">
                <a:latin typeface="Verdana"/>
                <a:cs typeface="Verdana"/>
              </a:rPr>
              <a:t> </a:t>
            </a:r>
            <a:r>
              <a:rPr dirty="0" sz="500" spc="-1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09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 </a:t>
            </a:r>
            <a:r>
              <a:rPr dirty="0" baseline="5555" sz="750" spc="-120">
                <a:latin typeface="Verdana"/>
                <a:cs typeface="Verdana"/>
              </a:rPr>
              <a:t>..</a:t>
            </a:r>
            <a:r>
              <a:rPr dirty="0" sz="500" spc="-8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3689097" y="2090415"/>
            <a:ext cx="1885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. </a:t>
            </a:r>
            <a:r>
              <a:rPr dirty="0" sz="500" spc="155">
                <a:latin typeface="Verdana"/>
                <a:cs typeface="Verdana"/>
              </a:rPr>
              <a:t> 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3094736" y="2011681"/>
            <a:ext cx="13208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968" sz="1050" spc="187" i="1">
                <a:latin typeface="Times New Roman"/>
                <a:cs typeface="Times New Roman"/>
              </a:rPr>
              <a:t>G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4396237" y="2013198"/>
            <a:ext cx="13462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3968" sz="1050" spc="217" i="1">
                <a:latin typeface="Times New Roman"/>
                <a:cs typeface="Times New Roman"/>
              </a:rPr>
              <a:t>H</a:t>
            </a:r>
            <a:endParaRPr baseline="3968" sz="1050">
              <a:latin typeface="Times New Roman"/>
              <a:cs typeface="Times New Roman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4001517" y="2112258"/>
            <a:ext cx="20891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baseline="11904" sz="1050" spc="112" i="1">
                <a:latin typeface="Times New Roman"/>
                <a:cs typeface="Times New Roman"/>
              </a:rPr>
              <a:t>F</a:t>
            </a:r>
            <a:endParaRPr baseline="11904" sz="1050">
              <a:latin typeface="Times New Roman"/>
              <a:cs typeface="Times New Roman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3382769" y="2092384"/>
            <a:ext cx="548005" cy="134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55" i="1">
                <a:latin typeface="Times New Roman"/>
                <a:cs typeface="Times New Roman"/>
              </a:rPr>
              <a:t>E 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33333" sz="750" spc="-67">
                <a:latin typeface="Verdana"/>
                <a:cs typeface="Verdana"/>
              </a:rPr>
              <a:t>.  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-16666" sz="750" spc="-75">
                <a:latin typeface="Verdana"/>
                <a:cs typeface="Verdana"/>
              </a:rPr>
              <a:t>.   </a:t>
            </a: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22222" sz="750" spc="-44">
                <a:latin typeface="Verdana"/>
                <a:cs typeface="Verdana"/>
              </a:rPr>
              <a:t>.</a:t>
            </a:r>
            <a:r>
              <a:rPr dirty="0" baseline="33333" sz="750" spc="-44">
                <a:latin typeface="Verdana"/>
                <a:cs typeface="Verdana"/>
              </a:rPr>
              <a:t>.  </a:t>
            </a:r>
            <a:r>
              <a:rPr dirty="0" baseline="33333" sz="750" spc="-75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 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3852163" y="2081714"/>
            <a:ext cx="603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15" i="1">
                <a:latin typeface="Times New Roman"/>
                <a:cs typeface="Times New Roman"/>
              </a:rPr>
              <a:t>M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3757677" y="2561773"/>
            <a:ext cx="10287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95" i="1">
                <a:latin typeface="Times New Roman"/>
                <a:cs typeface="Times New Roman"/>
              </a:rPr>
              <a:t>O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3020060" y="2891021"/>
            <a:ext cx="16700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254" i="1">
                <a:latin typeface="Times New Roman"/>
                <a:cs typeface="Times New Roman"/>
              </a:rPr>
              <a:t>A</a:t>
            </a:r>
            <a:r>
              <a:rPr dirty="0" baseline="7936" sz="1050" spc="52" i="1">
                <a:latin typeface="Times New Roman"/>
                <a:cs typeface="Times New Roman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3532126" y="1688524"/>
            <a:ext cx="506730" cy="184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47625">
              <a:lnSpc>
                <a:spcPts val="665"/>
              </a:lnSpc>
              <a:tabLst>
                <a:tab pos="399415" algn="l"/>
              </a:tabLst>
            </a:pPr>
            <a:r>
              <a:rPr dirty="0" sz="700" spc="100" i="1">
                <a:latin typeface="Times New Roman"/>
                <a:cs typeface="Times New Roman"/>
              </a:rPr>
              <a:t>C	</a:t>
            </a:r>
            <a:r>
              <a:rPr dirty="0" baseline="-11904" sz="1050" spc="-652" i="1">
                <a:latin typeface="Times New Roman"/>
                <a:cs typeface="Times New Roman"/>
              </a:rPr>
              <a:t>B</a:t>
            </a:r>
            <a:endParaRPr baseline="-11904" sz="1050">
              <a:latin typeface="Times New Roman"/>
              <a:cs typeface="Times New Roman"/>
            </a:endParaRPr>
          </a:p>
          <a:p>
            <a:pPr algn="ctr">
              <a:lnSpc>
                <a:spcPts val="425"/>
              </a:lnSpc>
            </a:pPr>
            <a:r>
              <a:rPr dirty="0" baseline="-27777" sz="750" spc="-44">
                <a:latin typeface="Verdana"/>
                <a:cs typeface="Verdana"/>
              </a:rPr>
              <a:t>.</a:t>
            </a:r>
            <a:r>
              <a:rPr dirty="0" baseline="-16666" sz="750" spc="-44">
                <a:latin typeface="Verdana"/>
                <a:cs typeface="Verdana"/>
              </a:rPr>
              <a:t>..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baseline="-11111" sz="750" spc="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-37">
                <a:latin typeface="Verdana"/>
                <a:cs typeface="Verdana"/>
              </a:rPr>
              <a:t>.. </a:t>
            </a:r>
            <a:r>
              <a:rPr dirty="0" baseline="11111" sz="750" spc="-75">
                <a:latin typeface="Verdana"/>
                <a:cs typeface="Verdana"/>
              </a:rPr>
              <a:t>....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..</a:t>
            </a:r>
            <a:r>
              <a:rPr dirty="0" baseline="-5555" sz="750" spc="-67">
                <a:latin typeface="Verdana"/>
                <a:cs typeface="Verdana"/>
              </a:rPr>
              <a:t>..</a:t>
            </a:r>
            <a:r>
              <a:rPr dirty="0" baseline="-11111" sz="750" spc="-67">
                <a:latin typeface="Verdana"/>
                <a:cs typeface="Verdana"/>
              </a:rPr>
              <a:t>..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4240786" y="3099748"/>
            <a:ext cx="18796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172">
                <a:latin typeface="Verdana"/>
                <a:cs typeface="Verdana"/>
              </a:rPr>
              <a:t> </a:t>
            </a:r>
            <a:r>
              <a:rPr dirty="0" sz="700" spc="145" i="1">
                <a:latin typeface="Times New Roman"/>
                <a:cs typeface="Times New Roman"/>
              </a:rPr>
              <a:t>D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3280664" y="2278311"/>
            <a:ext cx="110489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00" i="1">
                <a:latin typeface="Times New Roman"/>
                <a:cs typeface="Times New Roman"/>
              </a:rPr>
              <a:t>K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100577" y="2404810"/>
            <a:ext cx="17399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 </a:t>
            </a:r>
            <a:r>
              <a:rPr dirty="0" baseline="11111" sz="750" spc="142">
                <a:latin typeface="Verdana"/>
                <a:cs typeface="Verdana"/>
              </a:rPr>
              <a:t>.</a:t>
            </a:r>
            <a:r>
              <a:rPr dirty="0" baseline="3968" sz="1050" spc="142" i="1">
                <a:latin typeface="Times New Roman"/>
                <a:cs typeface="Times New Roman"/>
              </a:rPr>
              <a:t>L</a:t>
            </a:r>
            <a:endParaRPr baseline="3968" sz="1050">
              <a:latin typeface="Times New Roman"/>
              <a:cs typeface="Times New Roman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1267452" y="3558471"/>
            <a:ext cx="5054600" cy="686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938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8.11: </a:t>
            </a:r>
            <a:r>
              <a:rPr dirty="0" sz="1000" spc="-5">
                <a:latin typeface="Times New Roman"/>
                <a:cs typeface="Times New Roman"/>
              </a:rPr>
              <a:t>A direct </a:t>
            </a:r>
            <a:r>
              <a:rPr dirty="0" sz="1000">
                <a:latin typeface="Times New Roman"/>
                <a:cs typeface="Times New Roman"/>
              </a:rPr>
              <a:t>proof of </a:t>
            </a:r>
            <a:r>
              <a:rPr dirty="0" sz="1000" spc="-5">
                <a:latin typeface="Times New Roman"/>
                <a:cs typeface="Times New Roman"/>
              </a:rPr>
              <a:t>the Butterfly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ct val="119000"/>
              </a:lnSpc>
            </a:pPr>
            <a:r>
              <a:rPr dirty="0" sz="1000" spc="-5">
                <a:latin typeface="Times New Roman"/>
                <a:cs typeface="Times New Roman"/>
              </a:rPr>
              <a:t>As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 b="0" i="1">
                <a:latin typeface="Bookman Old Style"/>
                <a:cs typeface="Bookman Old Style"/>
              </a:rPr>
              <a:t>O,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55" b="0" i="1">
                <a:latin typeface="Bookman Old Style"/>
                <a:cs typeface="Bookman Old Style"/>
              </a:rPr>
              <a:t>K,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40" b="0" i="1">
                <a:latin typeface="Bookman Old Style"/>
                <a:cs typeface="Bookman Old Style"/>
              </a:rPr>
              <a:t>E,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spc="1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 b="0" i="1">
                <a:latin typeface="Bookman Old Style"/>
                <a:cs typeface="Bookman Old Style"/>
              </a:rPr>
              <a:t>O,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35" b="0" i="1">
                <a:latin typeface="Bookman Old Style"/>
                <a:cs typeface="Bookman Old Style"/>
              </a:rPr>
              <a:t>L,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5" b="0" i="1">
                <a:latin typeface="Bookman Old Style"/>
                <a:cs typeface="Bookman Old Style"/>
              </a:rPr>
              <a:t>F,</a:t>
            </a:r>
            <a:r>
              <a:rPr dirty="0" sz="1000" spc="-135" b="0" i="1">
                <a:latin typeface="Bookman Old Style"/>
                <a:cs typeface="Bookman Old Style"/>
              </a:rPr>
              <a:t> 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spc="1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concyclic,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have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40">
                <a:latin typeface="Lucida Sans Unicode"/>
                <a:cs typeface="Lucida Sans Unicode"/>
              </a:rPr>
              <a:t>∠</a:t>
            </a:r>
            <a:r>
              <a:rPr dirty="0" sz="1000" spc="40" b="0" i="1">
                <a:latin typeface="Bookman Old Style"/>
                <a:cs typeface="Bookman Old Style"/>
              </a:rPr>
              <a:t>EOM</a:t>
            </a:r>
            <a:r>
              <a:rPr dirty="0" sz="1000" spc="10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70">
                <a:latin typeface="Lucida Sans Unicode"/>
                <a:cs typeface="Lucida Sans Unicode"/>
              </a:rPr>
              <a:t>∠</a:t>
            </a:r>
            <a:r>
              <a:rPr dirty="0" sz="1000" spc="70" b="0" i="1">
                <a:latin typeface="Bookman Old Style"/>
                <a:cs typeface="Bookman Old Style"/>
              </a:rPr>
              <a:t>CKM</a:t>
            </a:r>
            <a:r>
              <a:rPr dirty="0" sz="1000" spc="8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50">
                <a:latin typeface="Lucida Sans Unicode"/>
                <a:cs typeface="Lucida Sans Unicode"/>
              </a:rPr>
              <a:t>∠</a:t>
            </a:r>
            <a:r>
              <a:rPr dirty="0" sz="1000" spc="50" b="0" i="1">
                <a:latin typeface="Bookman Old Style"/>
                <a:cs typeface="Bookman Old Style"/>
              </a:rPr>
              <a:t>BLM</a:t>
            </a:r>
            <a:r>
              <a:rPr dirty="0" sz="1000" spc="75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50">
                <a:latin typeface="Lucida Sans Unicode"/>
                <a:cs typeface="Lucida Sans Unicode"/>
              </a:rPr>
              <a:t>∠</a:t>
            </a:r>
            <a:r>
              <a:rPr dirty="0" sz="1000" spc="50" b="0" i="1">
                <a:latin typeface="Bookman Old Style"/>
                <a:cs typeface="Bookman Old Style"/>
              </a:rPr>
              <a:t>FOM</a:t>
            </a:r>
            <a:r>
              <a:rPr dirty="0" sz="1000" spc="-19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  Since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60" b="0" i="1">
                <a:latin typeface="Bookman Old Style"/>
                <a:cs typeface="Bookman Old Style"/>
              </a:rPr>
              <a:t>OM</a:t>
            </a:r>
            <a:r>
              <a:rPr dirty="0" sz="1000" spc="6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 perpendicular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 </a:t>
            </a:r>
            <a:r>
              <a:rPr dirty="0" sz="1000" spc="50" b="0" i="1">
                <a:latin typeface="Bookman Old Style"/>
                <a:cs typeface="Bookman Old Style"/>
              </a:rPr>
              <a:t>ttH</a:t>
            </a:r>
            <a:r>
              <a:rPr dirty="0" sz="1000" spc="50">
                <a:latin typeface="Times New Roman"/>
                <a:cs typeface="Times New Roman"/>
              </a:rPr>
              <a:t>,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we</a:t>
            </a:r>
            <a:r>
              <a:rPr dirty="0" sz="1000">
                <a:latin typeface="Times New Roman"/>
                <a:cs typeface="Times New Roman"/>
              </a:rPr>
              <a:t> conclude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105" b="0" i="1">
                <a:latin typeface="Bookman Old Style"/>
                <a:cs typeface="Bookman Old Style"/>
              </a:rPr>
              <a:t>M</a:t>
            </a:r>
            <a:r>
              <a:rPr dirty="0" sz="1000" spc="5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 the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midpoint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65" b="0" i="1">
                <a:latin typeface="Bookman Old Style"/>
                <a:cs typeface="Bookman Old Style"/>
              </a:rPr>
              <a:t>EF</a:t>
            </a:r>
            <a:r>
              <a:rPr dirty="0" sz="1000" spc="-165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56" y="762000"/>
            <a:ext cx="5055235" cy="890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tabLst>
                <a:tab pos="2974975" algn="l"/>
              </a:tabLst>
            </a:pPr>
            <a:r>
              <a:rPr dirty="0" sz="1000">
                <a:latin typeface="Times New Roman"/>
                <a:cs typeface="Times New Roman"/>
              </a:rPr>
              <a:t>94	</a:t>
            </a:r>
            <a:r>
              <a:rPr dirty="0" sz="1000" spc="-5">
                <a:latin typeface="Times New Roman"/>
                <a:cs typeface="Times New Roman"/>
              </a:rPr>
              <a:t>CHAPTER </a:t>
            </a:r>
            <a:r>
              <a:rPr dirty="0" sz="1000">
                <a:latin typeface="Times New Roman"/>
                <a:cs typeface="Times New Roman"/>
              </a:rPr>
              <a:t>8.  </a:t>
            </a:r>
            <a:r>
              <a:rPr dirty="0" sz="1000" spc="-5">
                <a:latin typeface="Times New Roman"/>
                <a:cs typeface="Times New Roman"/>
              </a:rPr>
              <a:t>USING </a:t>
            </a:r>
            <a:r>
              <a:rPr dirty="0" sz="1000" spc="-20">
                <a:latin typeface="Times New Roman"/>
                <a:cs typeface="Times New Roman"/>
              </a:rPr>
              <a:t>COORDINATES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500"/>
              </a:lnSpc>
              <a:spcBef>
                <a:spcPts val="5"/>
              </a:spcBef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8.11 </a:t>
            </a:r>
            <a:r>
              <a:rPr dirty="0" sz="1000" spc="-5">
                <a:latin typeface="Times New Roman"/>
                <a:cs typeface="Times New Roman"/>
              </a:rPr>
              <a:t>(</a:t>
            </a:r>
            <a:r>
              <a:rPr dirty="0" sz="1000" spc="-5" b="1">
                <a:latin typeface="Times New Roman"/>
                <a:cs typeface="Times New Roman"/>
              </a:rPr>
              <a:t>A generalized Butterfly </a:t>
            </a:r>
            <a:r>
              <a:rPr dirty="0" sz="1000" spc="-15" b="1">
                <a:latin typeface="Times New Roman"/>
                <a:cs typeface="Times New Roman"/>
              </a:rPr>
              <a:t>theorem</a:t>
            </a:r>
            <a:r>
              <a:rPr dirty="0" sz="1000" spc="-15">
                <a:latin typeface="Times New Roman"/>
                <a:cs typeface="Times New Roman"/>
              </a:rPr>
              <a:t>)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a </a:t>
            </a:r>
            <a:r>
              <a:rPr dirty="0" sz="1000">
                <a:latin typeface="Times New Roman"/>
                <a:cs typeface="Times New Roman"/>
              </a:rPr>
              <a:t>chord of </a:t>
            </a:r>
            <a:r>
              <a:rPr dirty="0" sz="1000" spc="-5">
                <a:latin typeface="Times New Roman"/>
                <a:cs typeface="Times New Roman"/>
              </a:rPr>
              <a:t>a circle with </a:t>
            </a:r>
            <a:r>
              <a:rPr dirty="0" sz="1000">
                <a:latin typeface="Times New Roman"/>
                <a:cs typeface="Times New Roman"/>
              </a:rPr>
              <a:t>midpoint </a:t>
            </a:r>
            <a:r>
              <a:rPr dirty="0" sz="1000" spc="35" b="0" i="1">
                <a:latin typeface="Bookman Old Style"/>
                <a:cs typeface="Bookman Old Style"/>
              </a:rPr>
              <a:t>P </a:t>
            </a:r>
            <a:r>
              <a:rPr dirty="0" sz="1000" spc="-5">
                <a:latin typeface="Times New Roman"/>
                <a:cs typeface="Times New Roman"/>
              </a:rPr>
              <a:t>,  and let the </a:t>
            </a:r>
            <a:r>
              <a:rPr dirty="0" sz="1000">
                <a:latin typeface="Times New Roman"/>
                <a:cs typeface="Times New Roman"/>
              </a:rPr>
              <a:t>chords </a:t>
            </a:r>
            <a:r>
              <a:rPr dirty="0" sz="1000" spc="95" b="0" i="1">
                <a:latin typeface="Bookman Old Style"/>
                <a:cs typeface="Bookman Old Style"/>
              </a:rPr>
              <a:t>XW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45" b="0" i="1">
                <a:latin typeface="Bookman Old Style"/>
                <a:cs typeface="Bookman Old Style"/>
              </a:rPr>
              <a:t>ZY </a:t>
            </a:r>
            <a:r>
              <a:rPr dirty="0" sz="1000" spc="-5">
                <a:latin typeface="Times New Roman"/>
                <a:cs typeface="Times New Roman"/>
              </a:rPr>
              <a:t>intersect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105" b="0" i="1">
                <a:latin typeface="Bookman Old Style"/>
                <a:cs typeface="Bookman Old Style"/>
              </a:rPr>
              <a:t>M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5" b="0" i="1">
                <a:latin typeface="Bookman Old Style"/>
                <a:cs typeface="Bookman Old Style"/>
              </a:rPr>
              <a:t>N </a:t>
            </a:r>
            <a:r>
              <a:rPr dirty="0" sz="1000" spc="-10">
                <a:latin typeface="Times New Roman"/>
                <a:cs typeface="Times New Roman"/>
              </a:rPr>
              <a:t>respectively.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35" b="0" i="1">
                <a:latin typeface="Bookman Old Style"/>
                <a:cs typeface="Bookman Old Style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intersects </a:t>
            </a:r>
            <a:r>
              <a:rPr dirty="0" sz="1000" spc="60" b="0" i="1">
                <a:latin typeface="Bookman Old Style"/>
                <a:cs typeface="Bookman Old Style"/>
              </a:rPr>
              <a:t>XY </a:t>
            </a:r>
            <a:r>
              <a:rPr dirty="0" sz="1000" spc="-5">
                <a:latin typeface="Times New Roman"/>
                <a:cs typeface="Times New Roman"/>
              </a:rPr>
              <a:t>at  </a:t>
            </a:r>
            <a:r>
              <a:rPr dirty="0" sz="1000" spc="-10" b="0" i="1">
                <a:latin typeface="Bookman Old Style"/>
                <a:cs typeface="Bookman Old Style"/>
              </a:rPr>
              <a:t>C</a:t>
            </a:r>
            <a:r>
              <a:rPr dirty="0" sz="1000" spc="2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5" b="0" i="1">
                <a:latin typeface="Bookman Old Style"/>
                <a:cs typeface="Bookman Old Style"/>
              </a:rPr>
              <a:t>ZW </a:t>
            </a:r>
            <a:r>
              <a:rPr dirty="0" sz="1000" spc="-5">
                <a:latin typeface="Times New Roman"/>
                <a:cs typeface="Times New Roman"/>
              </a:rPr>
              <a:t>at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50" b="0" i="1">
                <a:latin typeface="Bookman Old Style"/>
                <a:cs typeface="Bookman Old Style"/>
              </a:rPr>
              <a:t>D</a:t>
            </a:r>
            <a:r>
              <a:rPr dirty="0" sz="1000" spc="50">
                <a:latin typeface="Times New Roman"/>
                <a:cs typeface="Times New Roman"/>
              </a:rPr>
              <a:t>. </a:t>
            </a:r>
            <a:r>
              <a:rPr dirty="0" sz="1000" spc="-10">
                <a:latin typeface="Times New Roman"/>
                <a:cs typeface="Times New Roman"/>
              </a:rPr>
              <a:t>Prove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if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125" b="0" i="1">
                <a:latin typeface="Bookman Old Style"/>
                <a:cs typeface="Bookman Old Style"/>
              </a:rPr>
              <a:t>MP</a:t>
            </a:r>
            <a:r>
              <a:rPr dirty="0" sz="1000" spc="100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125" b="0" i="1">
                <a:latin typeface="Bookman Old Style"/>
                <a:cs typeface="Bookman Old Style"/>
              </a:rPr>
              <a:t>PN</a:t>
            </a:r>
            <a:r>
              <a:rPr dirty="0" sz="1000" spc="-190" b="0" i="1">
                <a:latin typeface="Bookman Old Style"/>
                <a:cs typeface="Bookman Old Style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,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then </a:t>
            </a:r>
            <a:r>
              <a:rPr dirty="0" sz="1000" spc="45" b="0" i="1">
                <a:latin typeface="Bookman Old Style"/>
                <a:cs typeface="Bookman Old Style"/>
              </a:rPr>
              <a:t>CP</a:t>
            </a:r>
            <a:r>
              <a:rPr dirty="0" sz="1000" spc="114" b="0" i="1">
                <a:latin typeface="Bookman Old Style"/>
                <a:cs typeface="Bookman Old Style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95" b="0" i="1">
                <a:latin typeface="Bookman Old Style"/>
                <a:cs typeface="Bookman Old Style"/>
              </a:rPr>
              <a:t>PD</a:t>
            </a:r>
            <a:r>
              <a:rPr dirty="0" sz="1000" spc="9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5126" y="2759455"/>
            <a:ext cx="514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72080" y="2724401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69029" y="2693921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64460" y="2658872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59886" y="2629915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52266" y="2594861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43123" y="2559812"/>
            <a:ext cx="5715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33980" y="2526281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21786" y="2492755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09597" y="2459224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95880" y="242722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80640" y="2395218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36443" y="23144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13583" y="22809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90723" y="22489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32809" y="2178812"/>
            <a:ext cx="6476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11477" y="21574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47466" y="20980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91080" y="2064512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10306" y="2003552"/>
            <a:ext cx="10287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18766" y="1971544"/>
            <a:ext cx="147320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25220" y="21437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93217" y="21757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045969" y="2213861"/>
            <a:ext cx="64769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033780" y="22458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009397" y="22778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988060" y="23129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927100" y="2401315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13383" y="2433318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01189" y="2465321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890523" y="2498852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879857" y="2532378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872237" y="2561335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64617" y="2596389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858520" y="2631443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853946" y="2660400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850900" y="2695464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849377" y="2725949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847849" y="27868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847849" y="2802134"/>
            <a:ext cx="514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baseline="-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849377" y="28524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850900" y="28828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855469" y="29179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860043" y="29484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866140" y="29834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872237" y="30124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881380" y="30474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890523" y="30809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902717" y="31145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913383" y="31419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922526" y="31663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937766" y="31983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956057" y="32333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974343" y="32654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995680" y="32989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018540" y="33324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045969" y="33690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077977" y="34071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108457" y="34406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175509" y="35031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219706" y="35366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652528" y="37073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814076" y="37134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013709" y="36784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114297" y="36433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187446" y="36098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243837" y="35762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298700" y="35397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342897" y="35061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409949" y="34452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441957" y="34117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477006" y="33690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516629" y="33156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537966" y="32821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576066" y="32151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640077" y="30520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656840" y="29880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662937" y="29529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667506" y="29225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672080" y="28874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673603" y="2856972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33333" sz="750" spc="-28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675126" y="28021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553720" y="23433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355084" y="30063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324604" y="29804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278884" y="29407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251455" y="29179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135627" y="28188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097527" y="27853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019804" y="27198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780538" y="25155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715004" y="24592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3599181" y="23601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561081" y="23281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521458" y="22946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483358" y="22626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239518" y="2067539"/>
            <a:ext cx="692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27777" sz="750" spc="-262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209040" y="2094968"/>
            <a:ext cx="1257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19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3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169417" y="2130012"/>
            <a:ext cx="21145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22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  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262378" y="2165066"/>
            <a:ext cx="1485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0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271521" y="2198597"/>
            <a:ext cx="1866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277618" y="2229082"/>
            <a:ext cx="21145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208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285238" y="22626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292858" y="22930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300478" y="23266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315718" y="23906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330958" y="24607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338578" y="24897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346198" y="25247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3353818" y="25582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3359915" y="25887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369059" y="26237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3375155" y="26527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3382776" y="26878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391918" y="27213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3398015" y="27518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3405635" y="27853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3414779" y="28203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3420876" y="28493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3428496" y="28844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3436116" y="29133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3443735" y="29484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3451355" y="29834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3458976" y="30124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3466596" y="30474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472688" y="30764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3481835" y="31115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487928" y="31404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3494025" y="31663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3501645" y="31999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3509265" y="32349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516885" y="32684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524505" y="32989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532125" y="33340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3539745" y="33675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3548888" y="34026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3556508" y="34376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4574542" y="3192292"/>
            <a:ext cx="558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4548635" y="3172478"/>
            <a:ext cx="996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4521201" y="3148056"/>
            <a:ext cx="1377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latin typeface="Verdana"/>
                <a:cs typeface="Verdana"/>
              </a:rPr>
              <a:t>.</a:t>
            </a:r>
            <a:r>
              <a:rPr dirty="0" baseline="27777" sz="750" spc="-37">
                <a:latin typeface="Verdana"/>
                <a:cs typeface="Verdana"/>
              </a:rPr>
              <a:t>.</a:t>
            </a:r>
            <a:r>
              <a:rPr dirty="0" baseline="5555" sz="750" spc="-37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4505961" y="3119098"/>
            <a:ext cx="16383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0005">
              <a:lnSpc>
                <a:spcPts val="365"/>
              </a:lnSpc>
            </a:pPr>
            <a:r>
              <a:rPr dirty="0" baseline="33333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 </a:t>
            </a:r>
            <a:r>
              <a:rPr dirty="0" baseline="11111" sz="750" spc="-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36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4478527" y="3085572"/>
            <a:ext cx="20193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3340">
              <a:lnSpc>
                <a:spcPts val="400"/>
              </a:lnSpc>
            </a:pP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.  </a:t>
            </a:r>
            <a:r>
              <a:rPr dirty="0" baseline="11111" sz="750" spc="10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4432807" y="3018556"/>
            <a:ext cx="267335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5725">
              <a:lnSpc>
                <a:spcPts val="515"/>
              </a:lnSpc>
            </a:pP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     </a:t>
            </a:r>
            <a:r>
              <a:rPr dirty="0" baseline="-22222" sz="750" spc="-6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1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4402327" y="2986552"/>
            <a:ext cx="150495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535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12700">
              <a:lnSpc>
                <a:spcPts val="53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4478528" y="2953022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4463288" y="2921018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4213355" y="2887492"/>
            <a:ext cx="29781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828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4173727" y="2855484"/>
            <a:ext cx="32385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432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4422142" y="282348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4408425" y="2789956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4057904" y="2757952"/>
            <a:ext cx="3968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925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4380996" y="2724422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4367279" y="2692418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4353562" y="2658892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4338322" y="262688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4324605" y="2593358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4310888" y="2561356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297176" y="2527824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283459" y="2495822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269742" y="2462295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227068" y="2364758"/>
            <a:ext cx="361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224022" y="23556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172597" y="2299224"/>
            <a:ext cx="88900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">
              <a:lnSpc>
                <a:spcPts val="39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39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4185922" y="2267222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4172205" y="2233695"/>
            <a:ext cx="35433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</a:tabLst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4158488" y="2201692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4144776" y="2168161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4131059" y="2136158"/>
            <a:ext cx="30543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6700" algn="l"/>
              </a:tabLst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4117342" y="2102632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4033522" y="1973072"/>
            <a:ext cx="223520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33333" sz="750" spc="-67">
                <a:latin typeface="Verdana"/>
                <a:cs typeface="Verdana"/>
              </a:rPr>
              <a:t>.</a:t>
            </a:r>
            <a:r>
              <a:rPr dirty="0" baseline="27777" sz="750" spc="-67">
                <a:latin typeface="Verdana"/>
                <a:cs typeface="Verdana"/>
              </a:rPr>
              <a:t>.</a:t>
            </a:r>
            <a:r>
              <a:rPr dirty="0" baseline="16666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4025901" y="1979174"/>
            <a:ext cx="971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4016759" y="2014223"/>
            <a:ext cx="12001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4009139" y="2047744"/>
            <a:ext cx="14097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 </a:t>
            </a:r>
            <a:r>
              <a:rPr dirty="0" sz="500" spc="-15">
                <a:latin typeface="Verdana"/>
                <a:cs typeface="Verdana"/>
              </a:rPr>
              <a:t> 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3999996" y="2093484"/>
            <a:ext cx="16383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  </a:t>
            </a:r>
            <a:r>
              <a:rPr dirty="0" baseline="11111" sz="750" spc="75">
                <a:latin typeface="Verdana"/>
                <a:cs typeface="Verdana"/>
              </a:rPr>
              <a:t> 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3992376" y="2117838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984755" y="2151364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975608" y="2186417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3967988" y="2221466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958845" y="2255002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951225" y="2290051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942081" y="2349493"/>
            <a:ext cx="317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934461" y="2358636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3910078" y="2462286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753104" y="2497335"/>
            <a:ext cx="20510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 </a:t>
            </a:r>
            <a:r>
              <a:rPr dirty="0" baseline="5555" sz="750" spc="172">
                <a:latin typeface="Verdana"/>
                <a:cs typeface="Verdana"/>
              </a:rPr>
              <a:t> 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826258" y="2555219"/>
            <a:ext cx="1244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3858261" y="2590312"/>
            <a:ext cx="831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3868927" y="2623799"/>
            <a:ext cx="908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172">
                <a:latin typeface="Verdana"/>
                <a:cs typeface="Verdana"/>
              </a:rPr>
              <a:t>.</a:t>
            </a:r>
            <a:r>
              <a:rPr dirty="0" baseline="5555" sz="750" spc="7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3868927" y="2654324"/>
            <a:ext cx="11683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baseline="22222" sz="750" spc="-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3861307" y="2689377"/>
            <a:ext cx="1714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    </a:t>
            </a:r>
            <a:r>
              <a:rPr dirty="0" baseline="22222" sz="750" spc="-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3853688" y="2693946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3846067" y="2727482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3836924" y="2767110"/>
            <a:ext cx="5715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3830827" y="2791493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3821684" y="2826547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3814064" y="2861596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3806444" y="2890553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3798824" y="2925612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3789681" y="2959138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3783584" y="2989618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3774441" y="3023144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3768344" y="3053624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3759201" y="3087155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3753104" y="3122214"/>
            <a:ext cx="558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3747007" y="31664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3737864" y="3175559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3730244" y="3210613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3721101" y="3250241"/>
            <a:ext cx="5715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3715004" y="3274629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3705861" y="3309683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3698241" y="3343214"/>
            <a:ext cx="5715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3689098" y="3382842"/>
            <a:ext cx="5715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3681478" y="3413321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3564128" y="3471202"/>
            <a:ext cx="1657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0">
                <a:latin typeface="Verdana"/>
                <a:cs typeface="Verdana"/>
              </a:rPr>
              <a:t> 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22222" sz="750" spc="-97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3571748" y="3506260"/>
            <a:ext cx="1504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6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3579368" y="3541343"/>
            <a:ext cx="1352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3270000" y="3574835"/>
            <a:ext cx="4349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0835" algn="l"/>
              </a:tabLst>
            </a:pPr>
            <a:r>
              <a:rPr dirty="0" sz="500" spc="15">
                <a:latin typeface="Verdana"/>
                <a:cs typeface="Verdana"/>
              </a:rPr>
              <a:t>.	.</a:t>
            </a:r>
            <a:r>
              <a:rPr dirty="0" sz="500" spc="-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3330960" y="3609880"/>
            <a:ext cx="3663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7495" algn="l"/>
              </a:tabLst>
            </a:pPr>
            <a:r>
              <a:rPr dirty="0" sz="500" spc="15">
                <a:latin typeface="Verdana"/>
                <a:cs typeface="Verdana"/>
              </a:rPr>
              <a:t>.	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3404109" y="3644982"/>
            <a:ext cx="28448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-27777" sz="750" spc="202">
                <a:latin typeface="Verdana"/>
                <a:cs typeface="Verdana"/>
              </a:rPr>
              <a:t> </a:t>
            </a:r>
            <a:r>
              <a:rPr dirty="0" sz="500" spc="-30">
                <a:latin typeface="Verdana"/>
                <a:cs typeface="Verdana"/>
              </a:rPr>
              <a:t>..</a:t>
            </a:r>
            <a:r>
              <a:rPr dirty="0" baseline="16666" sz="750" spc="-44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3577846" y="3678449"/>
            <a:ext cx="171450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27777" sz="750" spc="-44">
                <a:latin typeface="Verdana"/>
                <a:cs typeface="Verdana"/>
              </a:rPr>
              <a:t>.</a:t>
            </a:r>
            <a:r>
              <a:rPr dirty="0" baseline="27777" sz="750" spc="82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2870706" y="2344001"/>
            <a:ext cx="13525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35" i="1">
                <a:latin typeface="Times New Roman"/>
                <a:cs typeface="Times New Roman"/>
              </a:rPr>
              <a:t>A</a:t>
            </a: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3219704" y="2400289"/>
            <a:ext cx="15494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00" i="1">
                <a:latin typeface="Times New Roman"/>
                <a:cs typeface="Times New Roman"/>
              </a:rPr>
              <a:t>C</a:t>
            </a:r>
            <a:r>
              <a:rPr dirty="0" sz="700" spc="-30" i="1">
                <a:latin typeface="Times New Roman"/>
                <a:cs typeface="Times New Roman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3495547" y="2277892"/>
            <a:ext cx="821055" cy="399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90"/>
              </a:lnSpc>
              <a:tabLst>
                <a:tab pos="760095" algn="l"/>
              </a:tabLst>
            </a:pPr>
            <a:r>
              <a:rPr dirty="0" baseline="3968" sz="1050" spc="262" i="1">
                <a:latin typeface="Times New Roman"/>
                <a:cs typeface="Times New Roman"/>
              </a:rPr>
              <a:t>M</a:t>
            </a:r>
            <a:r>
              <a:rPr dirty="0" baseline="3968" sz="1050" spc="262" i="1">
                <a:latin typeface="Times New Roman"/>
                <a:cs typeface="Times New Roman"/>
              </a:rPr>
              <a:t> </a:t>
            </a:r>
            <a:r>
              <a:rPr dirty="0" baseline="3968" sz="1050" spc="7" i="1">
                <a:latin typeface="Times New Roman"/>
                <a:cs typeface="Times New Roman"/>
              </a:rPr>
              <a:t>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r>
              <a:rPr dirty="0" baseline="33333" sz="750" spc="-9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baseline="3968" sz="1050" spc="-540" i="1">
                <a:latin typeface="Times New Roman"/>
                <a:cs typeface="Times New Roman"/>
              </a:rPr>
              <a:t>P</a:t>
            </a:r>
            <a:r>
              <a:rPr dirty="0" baseline="9803" sz="2550" spc="-900">
                <a:latin typeface="Lucida Sans Unicode"/>
                <a:cs typeface="Lucida Sans Unicode"/>
              </a:rPr>
              <a:t>·</a:t>
            </a:r>
            <a:r>
              <a:rPr dirty="0" baseline="9803" sz="2550">
                <a:latin typeface="Lucida Sans Unicode"/>
                <a:cs typeface="Lucida Sans Unicode"/>
              </a:rPr>
              <a:t> </a:t>
            </a:r>
            <a:r>
              <a:rPr dirty="0" baseline="9803" sz="2550" spc="-277">
                <a:latin typeface="Lucida Sans Unicode"/>
                <a:cs typeface="Lucida Sans Unicode"/>
              </a:rPr>
              <a:t> </a:t>
            </a:r>
            <a:r>
              <a:rPr dirty="0" baseline="-16666" sz="750" spc="-172">
                <a:latin typeface="Verdana"/>
                <a:cs typeface="Verdana"/>
              </a:rPr>
              <a:t>.</a:t>
            </a:r>
            <a:r>
              <a:rPr dirty="0" baseline="11111" sz="750" spc="-225">
                <a:latin typeface="Verdana"/>
                <a:cs typeface="Verdana"/>
              </a:rPr>
              <a:t>.</a:t>
            </a:r>
            <a:r>
              <a:rPr dirty="0" baseline="33333" sz="750" spc="7">
                <a:latin typeface="Verdana"/>
                <a:cs typeface="Verdana"/>
              </a:rPr>
              <a:t>.</a:t>
            </a:r>
            <a:r>
              <a:rPr dirty="0" baseline="3968" sz="1050" spc="240" i="1">
                <a:latin typeface="Times New Roman"/>
                <a:cs typeface="Times New Roman"/>
              </a:rPr>
              <a:t>N</a:t>
            </a:r>
            <a:r>
              <a:rPr dirty="0" baseline="3968" sz="1050" i="1">
                <a:latin typeface="Times New Roman"/>
                <a:cs typeface="Times New Roman"/>
              </a:rPr>
              <a:t>	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algn="ctr" marL="86360">
              <a:lnSpc>
                <a:spcPts val="2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4237739" y="2398284"/>
            <a:ext cx="137160" cy="1231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00"/>
              </a:lnSpc>
            </a:pPr>
            <a:r>
              <a:rPr dirty="0" baseline="11111" sz="750" spc="-19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26034">
              <a:lnSpc>
                <a:spcPts val="540"/>
              </a:lnSpc>
            </a:pPr>
            <a:r>
              <a:rPr dirty="0" sz="500" spc="-70">
                <a:latin typeface="Verdana"/>
                <a:cs typeface="Verdana"/>
              </a:rPr>
              <a:t>.</a:t>
            </a:r>
            <a:r>
              <a:rPr dirty="0" sz="700" spc="145" i="1">
                <a:latin typeface="Times New Roman"/>
                <a:cs typeface="Times New Roman"/>
              </a:rPr>
              <a:t>D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4565400" y="2344001"/>
            <a:ext cx="128270" cy="134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baseline="-16666" sz="750" spc="-104">
                <a:latin typeface="Verdana"/>
                <a:cs typeface="Verdana"/>
              </a:rPr>
              <a:t>.</a:t>
            </a:r>
            <a:r>
              <a:rPr dirty="0" sz="700" spc="170" i="1">
                <a:latin typeface="Times New Roman"/>
                <a:cs typeface="Times New Roman"/>
              </a:rPr>
              <a:t>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3160268" y="2008632"/>
            <a:ext cx="205104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337" i="1">
                <a:latin typeface="Times New Roman"/>
                <a:cs typeface="Times New Roman"/>
              </a:rPr>
              <a:t>X</a:t>
            </a:r>
            <a:r>
              <a:rPr dirty="0" baseline="7936" sz="1050" spc="-172" i="1">
                <a:latin typeface="Times New Roman"/>
                <a:cs typeface="Times New Roman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3590038" y="3756746"/>
            <a:ext cx="8509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75" i="1">
                <a:latin typeface="Times New Roman"/>
                <a:cs typeface="Times New Roman"/>
              </a:rPr>
              <a:t>Y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4559303" y="3221715"/>
            <a:ext cx="157480" cy="154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-19841" sz="1050" spc="247" i="1">
                <a:latin typeface="Times New Roman"/>
                <a:cs typeface="Times New Roman"/>
              </a:rPr>
              <a:t>W</a:t>
            </a:r>
            <a:endParaRPr baseline="-19841" sz="1050">
              <a:latin typeface="Times New Roman"/>
              <a:cs typeface="Times New Roman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3439163" y="1876041"/>
            <a:ext cx="703580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-52">
                <a:latin typeface="Verdana"/>
                <a:cs typeface="Verdana"/>
              </a:rPr>
              <a:t>.</a:t>
            </a:r>
            <a:r>
              <a:rPr dirty="0" baseline="-33333" sz="750" spc="-52">
                <a:latin typeface="Verdana"/>
                <a:cs typeface="Verdana"/>
              </a:rPr>
              <a:t>.</a:t>
            </a:r>
            <a:r>
              <a:rPr dirty="0" baseline="-27777" sz="750" spc="-52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..</a:t>
            </a:r>
            <a:r>
              <a:rPr dirty="0" sz="500" spc="-35">
                <a:latin typeface="Verdana"/>
                <a:cs typeface="Verdana"/>
              </a:rPr>
              <a:t>..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baseline="11111" sz="750" spc="-37">
                <a:latin typeface="Verdana"/>
                <a:cs typeface="Verdana"/>
              </a:rPr>
              <a:t>..</a:t>
            </a:r>
            <a:r>
              <a:rPr dirty="0" baseline="11111" sz="750" spc="-157">
                <a:latin typeface="Verdana"/>
                <a:cs typeface="Verdana"/>
              </a:rPr>
              <a:t> </a:t>
            </a:r>
            <a:r>
              <a:rPr dirty="0" baseline="11111" sz="750" spc="-89">
                <a:latin typeface="Verdana"/>
                <a:cs typeface="Verdana"/>
              </a:rPr>
              <a:t>........</a:t>
            </a:r>
            <a:r>
              <a:rPr dirty="0" baseline="11111" sz="750" spc="-150">
                <a:latin typeface="Verdana"/>
                <a:cs typeface="Verdana"/>
              </a:rPr>
              <a:t> </a:t>
            </a:r>
            <a:r>
              <a:rPr dirty="0" baseline="5555" sz="750" spc="-82">
                <a:latin typeface="Verdana"/>
                <a:cs typeface="Verdana"/>
              </a:rPr>
              <a:t>..</a:t>
            </a:r>
            <a:r>
              <a:rPr dirty="0" sz="500" spc="-55">
                <a:latin typeface="Verdana"/>
                <a:cs typeface="Verdana"/>
              </a:rPr>
              <a:t>..</a:t>
            </a:r>
            <a:r>
              <a:rPr dirty="0" baseline="-5555" sz="750" spc="-82">
                <a:latin typeface="Verdana"/>
                <a:cs typeface="Verdana"/>
              </a:rPr>
              <a:t>..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.</a:t>
            </a:r>
            <a:r>
              <a:rPr dirty="0" sz="700" spc="-55" i="1">
                <a:latin typeface="Times New Roman"/>
                <a:cs typeface="Times New Roman"/>
              </a:rPr>
              <a:t>Z</a:t>
            </a:r>
            <a:r>
              <a:rPr dirty="0" baseline="-22222" sz="750" spc="-82">
                <a:latin typeface="Verdana"/>
                <a:cs typeface="Verdana"/>
              </a:rPr>
              <a:t>.</a:t>
            </a:r>
            <a:r>
              <a:rPr dirty="0" baseline="-27777" sz="750" spc="-82">
                <a:latin typeface="Verdana"/>
                <a:cs typeface="Verdana"/>
              </a:rPr>
              <a:t>.</a:t>
            </a:r>
            <a:r>
              <a:rPr dirty="0" baseline="-27777" sz="750" spc="-172">
                <a:latin typeface="Verdana"/>
                <a:cs typeface="Verdana"/>
              </a:rPr>
              <a:t> 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1267461" y="4070690"/>
            <a:ext cx="3695700" cy="510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81125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8.12: </a:t>
            </a:r>
            <a:r>
              <a:rPr dirty="0" sz="1000" spc="-5">
                <a:latin typeface="Times New Roman"/>
                <a:cs typeface="Times New Roman"/>
              </a:rPr>
              <a:t>A generalized Butterfly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[Hint: Use </a:t>
            </a:r>
            <a:r>
              <a:rPr dirty="0" sz="1000" spc="-10">
                <a:latin typeface="Times New Roman"/>
                <a:cs typeface="Times New Roman"/>
              </a:rPr>
              <a:t>Haruki’s</a:t>
            </a:r>
            <a:r>
              <a:rPr dirty="0" sz="1000" spc="-5">
                <a:latin typeface="Times New Roman"/>
                <a:cs typeface="Times New Roman"/>
              </a:rPr>
              <a:t> lemma.]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762000"/>
            <a:ext cx="505333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25495" algn="l"/>
              </a:tabLst>
            </a:pPr>
            <a:r>
              <a:rPr dirty="0" sz="1000">
                <a:latin typeface="Times New Roman"/>
                <a:cs typeface="Times New Roman"/>
              </a:rPr>
              <a:t>46	</a:t>
            </a:r>
            <a:r>
              <a:rPr dirty="0" sz="1000" spc="-5">
                <a:latin typeface="Times New Roman"/>
                <a:cs typeface="Times New Roman"/>
              </a:rPr>
              <a:t>CHAPTER </a:t>
            </a:r>
            <a:r>
              <a:rPr dirty="0" sz="1000">
                <a:latin typeface="Times New Roman"/>
                <a:cs typeface="Times New Roman"/>
              </a:rPr>
              <a:t>5.</a:t>
            </a:r>
            <a:r>
              <a:rPr dirty="0" sz="1000" spc="2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CONCURRENCE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7460" y="1117092"/>
            <a:ext cx="505523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Example </a:t>
            </a:r>
            <a:r>
              <a:rPr dirty="0" sz="1000" b="1">
                <a:latin typeface="Times New Roman"/>
                <a:cs typeface="Times New Roman"/>
              </a:rPr>
              <a:t>5.2  </a:t>
            </a:r>
            <a:r>
              <a:rPr dirty="0" sz="1000" spc="-5">
                <a:latin typeface="Times New Roman"/>
                <a:cs typeface="Times New Roman"/>
              </a:rPr>
              <a:t>In </a:t>
            </a:r>
            <a:r>
              <a:rPr dirty="0" sz="1000" spc="85">
                <a:latin typeface="Lucida Sans Unicode"/>
                <a:cs typeface="Lucida Sans Unicode"/>
              </a:rPr>
              <a:t>△</a:t>
            </a:r>
            <a:r>
              <a:rPr dirty="0" sz="1000" spc="85" i="1">
                <a:latin typeface="Georgia"/>
                <a:cs typeface="Georgia"/>
              </a:rPr>
              <a:t>ABC</a:t>
            </a:r>
            <a:r>
              <a:rPr dirty="0" sz="1000" spc="85">
                <a:latin typeface="Times New Roman"/>
                <a:cs typeface="Times New Roman"/>
              </a:rPr>
              <a:t>, </a:t>
            </a:r>
            <a:r>
              <a:rPr dirty="0" sz="1000" spc="50" i="1">
                <a:latin typeface="Georgia"/>
                <a:cs typeface="Georgia"/>
              </a:rPr>
              <a:t>D, </a:t>
            </a:r>
            <a:r>
              <a:rPr dirty="0" sz="1000" spc="80" i="1">
                <a:latin typeface="Georgia"/>
                <a:cs typeface="Georgia"/>
              </a:rPr>
              <a:t>E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40" i="1">
                <a:latin typeface="Georgia"/>
                <a:cs typeface="Georgia"/>
              </a:rPr>
              <a:t>F </a:t>
            </a:r>
            <a:r>
              <a:rPr dirty="0" sz="1000" spc="-5">
                <a:latin typeface="Times New Roman"/>
                <a:cs typeface="Times New Roman"/>
              </a:rPr>
              <a:t>are the feet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altitudes from </a:t>
            </a:r>
            <a:r>
              <a:rPr dirty="0" sz="1000" spc="35" i="1">
                <a:latin typeface="Georgia"/>
                <a:cs typeface="Georgia"/>
              </a:rPr>
              <a:t>A, </a:t>
            </a:r>
            <a:r>
              <a:rPr dirty="0" sz="1000" spc="100" i="1">
                <a:latin typeface="Georgia"/>
                <a:cs typeface="Georgia"/>
              </a:rPr>
              <a:t>B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65" i="1">
                <a:latin typeface="Georgia"/>
                <a:cs typeface="Georgia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onto the 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sides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7448" y="1298444"/>
            <a:ext cx="5037455" cy="3543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90" i="1">
                <a:latin typeface="Georgia"/>
                <a:cs typeface="Georgia"/>
              </a:rPr>
              <a:t>BC</a:t>
            </a:r>
            <a:r>
              <a:rPr dirty="0" sz="1000" spc="90">
                <a:latin typeface="Times New Roman"/>
                <a:cs typeface="Times New Roman"/>
              </a:rPr>
              <a:t>, </a:t>
            </a:r>
            <a:r>
              <a:rPr dirty="0" sz="1000" spc="105" i="1">
                <a:latin typeface="Georgia"/>
                <a:cs typeface="Georgia"/>
              </a:rPr>
              <a:t>CA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85" i="1">
                <a:latin typeface="Georgia"/>
                <a:cs typeface="Georgia"/>
              </a:rPr>
              <a:t>AB </a:t>
            </a:r>
            <a:r>
              <a:rPr dirty="0" sz="1000" spc="-10">
                <a:latin typeface="Times New Roman"/>
                <a:cs typeface="Times New Roman"/>
              </a:rPr>
              <a:t>respectively.  Prove </a:t>
            </a:r>
            <a:r>
              <a:rPr dirty="0" sz="1000" spc="-5">
                <a:latin typeface="Times New Roman"/>
                <a:cs typeface="Times New Roman"/>
              </a:rPr>
              <a:t>that the perpendiculars from </a:t>
            </a:r>
            <a:r>
              <a:rPr dirty="0" sz="1000" spc="75" i="1">
                <a:latin typeface="Georgia"/>
                <a:cs typeface="Georgia"/>
              </a:rPr>
              <a:t>A </a:t>
            </a:r>
            <a:r>
              <a:rPr dirty="0" sz="1000" spc="-5">
                <a:latin typeface="Times New Roman"/>
                <a:cs typeface="Times New Roman"/>
              </a:rPr>
              <a:t>onto </a:t>
            </a:r>
            <a:r>
              <a:rPr dirty="0" sz="1000" spc="85" i="1">
                <a:latin typeface="Georgia"/>
                <a:cs typeface="Georgia"/>
              </a:rPr>
              <a:t>EF </a:t>
            </a:r>
            <a:r>
              <a:rPr dirty="0" sz="1000" spc="-5">
                <a:latin typeface="Times New Roman"/>
                <a:cs typeface="Times New Roman"/>
              </a:rPr>
              <a:t>, from </a:t>
            </a:r>
            <a:r>
              <a:rPr dirty="0" sz="1000" spc="100" i="1">
                <a:latin typeface="Georgia"/>
                <a:cs typeface="Georgia"/>
              </a:rPr>
              <a:t>B </a:t>
            </a:r>
            <a:r>
              <a:rPr dirty="0" sz="1000" spc="-5">
                <a:latin typeface="Times New Roman"/>
                <a:cs typeface="Times New Roman"/>
              </a:rPr>
              <a:t>onto 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70" i="1">
                <a:latin typeface="Georgia"/>
                <a:cs typeface="Georgia"/>
              </a:rPr>
              <a:t>DF</a:t>
            </a:r>
            <a:endParaRPr sz="1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000" spc="-5">
                <a:latin typeface="Times New Roman"/>
                <a:cs typeface="Times New Roman"/>
              </a:rPr>
              <a:t>and from </a:t>
            </a:r>
            <a:r>
              <a:rPr dirty="0" sz="1000" spc="65" i="1">
                <a:latin typeface="Georgia"/>
                <a:cs typeface="Georgia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onto </a:t>
            </a:r>
            <a:r>
              <a:rPr dirty="0" sz="1000" spc="85" i="1">
                <a:latin typeface="Georgia"/>
                <a:cs typeface="Georgia"/>
              </a:rPr>
              <a:t>EF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concurrent.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77630" y="3399532"/>
            <a:ext cx="971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...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54515" y="31617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74329" y="31267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94143" y="30916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15475" y="30566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39863" y="30124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61195" y="29773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81009" y="29423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00823" y="29072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22155" y="28722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52635" y="28188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72449" y="27838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92263" y="27487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13595" y="27137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33409" y="26786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53223" y="26436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73032" y="26085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92489" y="22306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47226" y="23052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339832" y="26542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365743" y="26847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408412" y="27365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37369" y="27701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454132" y="27899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92232" y="28371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518143" y="28676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574529" y="29331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600435" y="29651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626346" y="299567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655303" y="30307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681209" y="30612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726929" y="31160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755886" y="31511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781792" y="31815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410192" y="2370832"/>
            <a:ext cx="3333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400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692132" y="27853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692132" y="28203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692132" y="2835612"/>
            <a:ext cx="514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7777" sz="750" spc="-284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692132" y="29376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692132" y="30078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595866" y="3216612"/>
            <a:ext cx="2673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8600" algn="l"/>
              </a:tabLst>
            </a:pP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551669" y="3167841"/>
            <a:ext cx="908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481566" y="3128218"/>
            <a:ext cx="1047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380983" y="3084021"/>
            <a:ext cx="14287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7">
                <a:latin typeface="Verdana"/>
                <a:cs typeface="Verdana"/>
              </a:rPr>
              <a:t>.</a:t>
            </a:r>
            <a:r>
              <a:rPr dirty="0" baseline="5555" sz="750" spc="-7">
                <a:latin typeface="Verdana"/>
                <a:cs typeface="Verdana"/>
              </a:rPr>
              <a:t>.</a:t>
            </a:r>
            <a:r>
              <a:rPr dirty="0" sz="500" spc="-5">
                <a:latin typeface="Verdana"/>
                <a:cs typeface="Verdana"/>
              </a:rPr>
              <a:t>.</a:t>
            </a:r>
            <a:r>
              <a:rPr dirty="0" baseline="-11111" sz="750" spc="-7">
                <a:latin typeface="Verdana"/>
                <a:cs typeface="Verdana"/>
              </a:rPr>
              <a:t>.</a:t>
            </a:r>
            <a:r>
              <a:rPr dirty="0" baseline="-27777" sz="750" spc="-7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275826" y="3024589"/>
            <a:ext cx="908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161526" y="2975818"/>
            <a:ext cx="1606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18415">
              <a:lnSpc>
                <a:spcPts val="390"/>
              </a:lnSpc>
            </a:pPr>
            <a:r>
              <a:rPr dirty="0" baseline="33333" sz="750" spc="-89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baseline="16666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11111" sz="750" spc="-187">
                <a:latin typeface="Verdana"/>
                <a:cs typeface="Verdana"/>
              </a:rPr>
              <a:t> 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  <a:p>
            <a:pPr algn="r" marR="5080">
              <a:lnSpc>
                <a:spcPts val="3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051795" y="2895049"/>
            <a:ext cx="15621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27777" sz="750" spc="-120">
                <a:latin typeface="Verdana"/>
                <a:cs typeface="Verdana"/>
              </a:rPr>
              <a:t>.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893555" y="3266940"/>
            <a:ext cx="10604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913369" y="3231891"/>
            <a:ext cx="1289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933183" y="3196838"/>
            <a:ext cx="14859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05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108444" y="31556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151113" y="31190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216647" y="30642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251696" y="30352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289796" y="30017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603743" y="2750299"/>
            <a:ext cx="1397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89">
                <a:latin typeface="Verdana"/>
                <a:cs typeface="Verdana"/>
              </a:rPr>
              <a:t> </a:t>
            </a: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27777" sz="750" spc="-209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16666" sz="750" spc="-209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955786" y="26755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980169" y="2608535"/>
            <a:ext cx="3651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992364" y="2575009"/>
            <a:ext cx="3270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829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004552" y="2541478"/>
            <a:ext cx="2857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701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016747" y="2507952"/>
            <a:ext cx="2444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574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564116" y="2396698"/>
            <a:ext cx="32575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0335">
              <a:lnSpc>
                <a:spcPts val="440"/>
              </a:lnSpc>
            </a:pPr>
            <a:r>
              <a:rPr dirty="0" baseline="22222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 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  <a:p>
            <a:pPr marL="12700">
              <a:lnSpc>
                <a:spcPts val="4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...</a:t>
            </a:r>
            <a:r>
              <a:rPr dirty="0" baseline="11111" sz="750" spc="-165">
                <a:latin typeface="Verdana"/>
                <a:cs typeface="Verdana"/>
              </a:rPr>
              <a:t>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179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364472" y="2466801"/>
            <a:ext cx="996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16666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22222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..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414767" y="26359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426955" y="26694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439150" y="27030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451343" y="27365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463533" y="2771601"/>
            <a:ext cx="1530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475726" y="2802081"/>
            <a:ext cx="11366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475726" y="2855421"/>
            <a:ext cx="7556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baseline="38888" sz="750" spc="-262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22222" sz="750" spc="-22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445247" y="2872189"/>
            <a:ext cx="11811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367524" y="2936195"/>
            <a:ext cx="20827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95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332470" y="2969721"/>
            <a:ext cx="2552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653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548876" y="300325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565644" y="30504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675370" y="3350721"/>
            <a:ext cx="15938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Verdana"/>
                <a:cs typeface="Verdana"/>
              </a:rPr>
              <a:t>.</a:t>
            </a:r>
            <a:r>
              <a:rPr dirty="0" baseline="-11111" sz="750">
                <a:latin typeface="Verdana"/>
                <a:cs typeface="Verdana"/>
              </a:rPr>
              <a:t>.</a:t>
            </a:r>
            <a:r>
              <a:rPr dirty="0" baseline="22222" sz="750">
                <a:latin typeface="Verdana"/>
                <a:cs typeface="Verdana"/>
              </a:rPr>
              <a:t>.</a:t>
            </a:r>
            <a:r>
              <a:rPr dirty="0" baseline="22222" sz="750" spc="82">
                <a:latin typeface="Verdana"/>
                <a:cs typeface="Verdana"/>
              </a:rPr>
              <a:t> 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-16666" sz="750" spc="-209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650987" y="3285192"/>
            <a:ext cx="1746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11111" sz="750" spc="-179">
                <a:latin typeface="Verdana"/>
                <a:cs typeface="Verdana"/>
              </a:rPr>
              <a:t>.</a:t>
            </a:r>
            <a:r>
              <a:rPr dirty="0" baseline="-16666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 </a:t>
            </a:r>
            <a:r>
              <a:rPr dirty="0" baseline="27777" sz="750" spc="52">
                <a:latin typeface="Verdana"/>
                <a:cs typeface="Verdana"/>
              </a:rPr>
              <a:t>.</a:t>
            </a:r>
            <a:r>
              <a:rPr dirty="0" baseline="-22222" sz="750" spc="5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663176" y="3308052"/>
            <a:ext cx="17145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27777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....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332469" y="2547575"/>
            <a:ext cx="23558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3333" sz="750" spc="22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 .</a:t>
            </a:r>
            <a:r>
              <a:rPr dirty="0" baseline="11111" sz="750" spc="-30">
                <a:latin typeface="Verdana"/>
                <a:cs typeface="Verdana"/>
              </a:rPr>
              <a:t> 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365996" y="2514048"/>
            <a:ext cx="15811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60">
                <a:latin typeface="Verdana"/>
                <a:cs typeface="Verdana"/>
              </a:rPr>
              <a:t>.</a:t>
            </a:r>
            <a:r>
              <a:rPr dirty="0" baseline="27777" sz="750" spc="-60">
                <a:latin typeface="Verdana"/>
                <a:cs typeface="Verdana"/>
              </a:rPr>
              <a:t>.</a:t>
            </a:r>
            <a:r>
              <a:rPr dirty="0" baseline="22222" sz="750" spc="-6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-11111" sz="750" spc="-60">
                <a:latin typeface="Verdana"/>
                <a:cs typeface="Verdana"/>
              </a:rPr>
              <a:t>.</a:t>
            </a:r>
            <a:r>
              <a:rPr dirty="0" baseline="-22222" sz="750" spc="-60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013696" y="2376889"/>
            <a:ext cx="191135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.. </a:t>
            </a:r>
            <a:r>
              <a:rPr dirty="0" sz="500" spc="35">
                <a:latin typeface="Verdana"/>
                <a:cs typeface="Verdana"/>
              </a:rPr>
              <a:t> 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077707" y="24607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667750" y="1818089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0" i="1">
                <a:latin typeface="Times New Roman"/>
                <a:cs typeface="Times New Roman"/>
              </a:rPr>
              <a:t>A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2741156" y="3445720"/>
            <a:ext cx="1022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0" i="1">
                <a:latin typeface="Times New Roman"/>
                <a:cs typeface="Times New Roman"/>
              </a:rPr>
              <a:t>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984484" y="3445720"/>
            <a:ext cx="984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00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277604" y="2432258"/>
            <a:ext cx="31813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112" i="1">
                <a:latin typeface="Times New Roman"/>
                <a:cs typeface="Times New Roman"/>
              </a:rPr>
              <a:t>F </a:t>
            </a:r>
            <a:r>
              <a:rPr dirty="0" baseline="44444" sz="750" spc="44">
                <a:latin typeface="Verdana"/>
                <a:cs typeface="Verdana"/>
              </a:rPr>
              <a:t>.</a:t>
            </a:r>
            <a:r>
              <a:rPr dirty="0" sz="500" spc="30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...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073132" y="2293577"/>
            <a:ext cx="135255" cy="134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50">
                <a:latin typeface="Verdana"/>
                <a:cs typeface="Verdana"/>
              </a:rPr>
              <a:t> </a:t>
            </a:r>
            <a:r>
              <a:rPr dirty="0" sz="700" spc="155" i="1">
                <a:latin typeface="Times New Roman"/>
                <a:cs typeface="Times New Roman"/>
              </a:rPr>
              <a:t>E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663174" y="3399532"/>
            <a:ext cx="111760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2860">
              <a:lnSpc>
                <a:spcPts val="53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775"/>
              </a:lnSpc>
            </a:pPr>
            <a:r>
              <a:rPr dirty="0" sz="700" spc="145" i="1">
                <a:latin typeface="Times New Roman"/>
                <a:cs typeface="Times New Roman"/>
              </a:rPr>
              <a:t>D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692130" y="1921252"/>
            <a:ext cx="844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3333" sz="750" spc="-284">
                <a:latin typeface="Verdana"/>
                <a:cs typeface="Verdana"/>
              </a:rPr>
              <a:t>.</a:t>
            </a: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5555" sz="750" spc="3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672323" y="1948661"/>
            <a:ext cx="1257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..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3652509" y="1986781"/>
            <a:ext cx="1790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631172" y="2021835"/>
            <a:ext cx="2292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baseline="5555" sz="750" spc="15">
                <a:latin typeface="Verdana"/>
                <a:cs typeface="Verdana"/>
              </a:rPr>
              <a:t>.. </a:t>
            </a:r>
            <a:r>
              <a:rPr dirty="0" baseline="5555" sz="750" spc="24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611363" y="2056889"/>
            <a:ext cx="2781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22">
                <a:latin typeface="Verdana"/>
                <a:cs typeface="Verdana"/>
              </a:rPr>
              <a:t>.  </a:t>
            </a:r>
            <a:r>
              <a:rPr dirty="0" baseline="5555" sz="750" spc="52">
                <a:latin typeface="Verdana"/>
                <a:cs typeface="Verdana"/>
              </a:rPr>
              <a:t>..  </a:t>
            </a:r>
            <a:r>
              <a:rPr dirty="0" baseline="5555" sz="750" spc="9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570212" y="2058412"/>
            <a:ext cx="34861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3655">
              <a:lnSpc>
                <a:spcPts val="4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40"/>
              </a:lnSpc>
            </a:pPr>
            <a:r>
              <a:rPr dirty="0" sz="500" spc="15">
                <a:latin typeface="Verdana"/>
                <a:cs typeface="Verdana"/>
              </a:rPr>
              <a:t>.    </a:t>
            </a:r>
            <a:r>
              <a:rPr dirty="0" baseline="5555" sz="750" spc="22">
                <a:latin typeface="Verdana"/>
                <a:cs typeface="Verdana"/>
              </a:rPr>
              <a:t>. .  </a:t>
            </a:r>
            <a:r>
              <a:rPr dirty="0" baseline="5555" sz="750" spc="20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550403" y="2128515"/>
            <a:ext cx="3987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00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   </a:t>
            </a:r>
            <a:r>
              <a:rPr dirty="0" sz="500" spc="3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530589" y="2165091"/>
            <a:ext cx="4502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3990" algn="l"/>
                <a:tab pos="41148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512303" y="2195572"/>
            <a:ext cx="4914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2405" algn="l"/>
                <a:tab pos="45275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692132" y="2227501"/>
            <a:ext cx="340995" cy="92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16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</a:t>
            </a:r>
            <a:r>
              <a:rPr dirty="0" sz="500" spc="-7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471152" y="2265674"/>
            <a:ext cx="5905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3045" algn="l"/>
                <a:tab pos="55181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451343" y="2300729"/>
            <a:ext cx="3651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3365" algn="l"/>
              </a:tabLst>
            </a:pPr>
            <a:r>
              <a:rPr dirty="0" sz="500" spc="15">
                <a:latin typeface="Verdana"/>
                <a:cs typeface="Verdana"/>
              </a:rPr>
              <a:t>.	.</a:t>
            </a:r>
            <a:r>
              <a:rPr dirty="0" sz="500" spc="10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431529" y="2335778"/>
            <a:ext cx="3911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3050" algn="l"/>
              </a:tabLst>
            </a:pPr>
            <a:r>
              <a:rPr dirty="0" sz="500" spc="15">
                <a:latin typeface="Verdana"/>
                <a:cs typeface="Verdana"/>
              </a:rPr>
              <a:t>.	.</a:t>
            </a:r>
            <a:r>
              <a:rPr dirty="0" sz="500" spc="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852409" y="3337049"/>
            <a:ext cx="13970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2872223" y="3320268"/>
            <a:ext cx="21145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 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126727" y="32867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222741" y="325168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308084" y="3222709"/>
            <a:ext cx="499109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2900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r>
              <a:rPr dirty="0" baseline="-38888" sz="750" spc="89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073390" y="3184608"/>
            <a:ext cx="3816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290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831070" y="3399532"/>
            <a:ext cx="21799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89">
                <a:latin typeface="Verdana"/>
                <a:cs typeface="Verdana"/>
              </a:rPr>
              <a:t> </a:t>
            </a:r>
            <a:r>
              <a:rPr dirty="0" baseline="27777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....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..........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..........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..........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........ </a:t>
            </a:r>
            <a:r>
              <a:rPr dirty="0" sz="500" spc="40">
                <a:latin typeface="Verdana"/>
                <a:cs typeface="Verdana"/>
              </a:rPr>
              <a:t> </a:t>
            </a:r>
            <a:r>
              <a:rPr dirty="0" baseline="38888" sz="750" spc="22">
                <a:latin typeface="Verdana"/>
                <a:cs typeface="Verdana"/>
              </a:rPr>
              <a:t>.</a:t>
            </a:r>
            <a:r>
              <a:rPr dirty="0" baseline="38888" sz="750">
                <a:latin typeface="Verdana"/>
                <a:cs typeface="Verdana"/>
              </a:rPr>
              <a:t> </a:t>
            </a:r>
            <a:r>
              <a:rPr dirty="0" sz="500" spc="-35">
                <a:latin typeface="Verdana"/>
                <a:cs typeface="Verdana"/>
              </a:rPr>
              <a:t>..</a:t>
            </a:r>
            <a:r>
              <a:rPr dirty="0" baseline="16666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...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..........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..........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.........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..........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..........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..........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sz="500" spc="-15">
                <a:latin typeface="Verdana"/>
                <a:cs typeface="Verdana"/>
              </a:rPr>
              <a:t>..</a:t>
            </a:r>
            <a:r>
              <a:rPr dirty="0" baseline="11111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836655" y="3356845"/>
            <a:ext cx="15811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 </a:t>
            </a:r>
            <a:r>
              <a:rPr dirty="0" sz="500" spc="-20">
                <a:latin typeface="Verdana"/>
                <a:cs typeface="Verdana"/>
              </a:rPr>
              <a:t> </a:t>
            </a:r>
            <a:r>
              <a:rPr dirty="0" baseline="-27777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27777" sz="750" spc="-11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760455" y="3352289"/>
            <a:ext cx="2159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120">
                <a:latin typeface="Verdana"/>
                <a:cs typeface="Verdana"/>
              </a:rPr>
              <a:t>..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7777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5555" sz="750" spc="-3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4655303" y="3318745"/>
            <a:ext cx="2921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52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.</a:t>
            </a:r>
            <a:r>
              <a:rPr dirty="0" baseline="16666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27777" sz="750" spc="-52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 </a:t>
            </a:r>
            <a:r>
              <a:rPr dirty="0" sz="500" spc="-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560812" y="3282141"/>
            <a:ext cx="3575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67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16666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 </a:t>
            </a:r>
            <a:r>
              <a:rPr dirty="0" baseline="27777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   </a:t>
            </a:r>
            <a:r>
              <a:rPr dirty="0" sz="500" spc="-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4484612" y="3250138"/>
            <a:ext cx="4044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16666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    </a:t>
            </a:r>
            <a:r>
              <a:rPr dirty="0" baseline="22222" sz="750" spc="-22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    </a:t>
            </a:r>
            <a:r>
              <a:rPr dirty="0" sz="50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298686" y="3189205"/>
            <a:ext cx="217170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r>
              <a:rPr dirty="0" baseline="16666" sz="750" spc="-75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-5555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-22222" sz="750" spc="-75">
                <a:latin typeface="Verdana"/>
                <a:cs typeface="Verdana"/>
              </a:rPr>
              <a:t>..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4198103" y="3134342"/>
            <a:ext cx="1276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4041129" y="3076428"/>
            <a:ext cx="203835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22222" sz="750" spc="7">
                <a:latin typeface="Verdana"/>
                <a:cs typeface="Verdana"/>
              </a:rPr>
              <a:t>.</a:t>
            </a:r>
            <a:r>
              <a:rPr dirty="0" baseline="-33333" sz="750" spc="-120">
                <a:latin typeface="Verdana"/>
                <a:cs typeface="Verdana"/>
              </a:rPr>
              <a:t>.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4036555" y="30611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3998455" y="3056618"/>
            <a:ext cx="755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3955786" y="3041379"/>
            <a:ext cx="46291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84175" algn="l"/>
              </a:tabLst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3692132" y="3013913"/>
            <a:ext cx="2616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288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3692132" y="2902649"/>
            <a:ext cx="23558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2405" algn="l"/>
              </a:tabLst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3867392" y="2873739"/>
            <a:ext cx="6794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3858249" y="2808178"/>
            <a:ext cx="240029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97">
                <a:latin typeface="Verdana"/>
                <a:cs typeface="Verdana"/>
              </a:rPr>
              <a:t>.</a:t>
            </a:r>
            <a:r>
              <a:rPr dirty="0" baseline="-33333" sz="750" spc="-97">
                <a:latin typeface="Verdana"/>
                <a:cs typeface="Verdana"/>
              </a:rPr>
              <a:t>. </a:t>
            </a:r>
            <a:r>
              <a:rPr dirty="0" sz="500" spc="35">
                <a:latin typeface="Verdana"/>
                <a:cs typeface="Verdana"/>
              </a:rPr>
              <a:t>..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baseline="-33333" sz="750" spc="-22">
                <a:latin typeface="Verdana"/>
                <a:cs typeface="Verdana"/>
              </a:rPr>
              <a:t>.</a:t>
            </a:r>
            <a:r>
              <a:rPr dirty="0" baseline="-44444" sz="750" spc="-22">
                <a:latin typeface="Verdana"/>
                <a:cs typeface="Verdana"/>
              </a:rPr>
              <a:t>.</a:t>
            </a:r>
            <a:r>
              <a:rPr dirty="0" baseline="-55555" sz="750" spc="-22">
                <a:latin typeface="Verdana"/>
                <a:cs typeface="Verdana"/>
              </a:rPr>
              <a:t>.</a:t>
            </a:r>
            <a:endParaRPr baseline="-55555" sz="75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852152" y="2812778"/>
            <a:ext cx="18542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baseline="33333" sz="750" spc="-6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-11111" sz="750" spc="-60">
                <a:latin typeface="Verdana"/>
                <a:cs typeface="Verdana"/>
              </a:rPr>
              <a:t>.</a:t>
            </a:r>
            <a:r>
              <a:rPr dirty="0" baseline="-16666" sz="750" spc="-60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3846055" y="2762458"/>
            <a:ext cx="13652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5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823195" y="2733528"/>
            <a:ext cx="17145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555" sz="750" spc="-104">
                <a:latin typeface="Verdana"/>
                <a:cs typeface="Verdana"/>
              </a:rPr>
              <a:t>.</a:t>
            </a:r>
            <a:r>
              <a:rPr dirty="0" baseline="-11111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-33333" sz="750" spc="-104">
                <a:latin typeface="Verdana"/>
                <a:cs typeface="Verdana"/>
              </a:rPr>
              <a:t>. </a:t>
            </a:r>
            <a:r>
              <a:rPr dirty="0" baseline="-33333" sz="750" spc="-7">
                <a:latin typeface="Verdana"/>
                <a:cs typeface="Verdana"/>
              </a:rPr>
              <a:t>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3561067" y="2662408"/>
            <a:ext cx="328295" cy="16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7936" sz="1050" spc="217" i="1">
                <a:latin typeface="Times New Roman"/>
                <a:cs typeface="Times New Roman"/>
              </a:rPr>
              <a:t>H</a:t>
            </a:r>
            <a:r>
              <a:rPr dirty="0" baseline="-7936" sz="1050" spc="-75" i="1">
                <a:latin typeface="Times New Roman"/>
                <a:cs typeface="Times New Roman"/>
              </a:rPr>
              <a:t> 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baseline="-22222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 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baseline="-33333" sz="750" spc="-52">
                <a:latin typeface="Verdana"/>
                <a:cs typeface="Verdana"/>
              </a:rPr>
              <a:t>.</a:t>
            </a:r>
            <a:r>
              <a:rPr dirty="0" baseline="-38888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3669272" y="2655778"/>
            <a:ext cx="21399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-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-16666" sz="750" spc="-112">
                <a:latin typeface="Verdana"/>
                <a:cs typeface="Verdana"/>
              </a:rPr>
              <a:t>.      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22222" sz="750" spc="-9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3643366" y="2648218"/>
            <a:ext cx="7308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2150" algn="l"/>
              </a:tabLst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87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  </a:t>
            </a:r>
            <a:r>
              <a:rPr dirty="0" baseline="11111" sz="750" spc="60">
                <a:latin typeface="Verdana"/>
                <a:cs typeface="Verdana"/>
              </a:rPr>
              <a:t> </a:t>
            </a:r>
            <a:r>
              <a:rPr dirty="0" baseline="27777" sz="750" spc="-22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    </a:t>
            </a:r>
            <a:r>
              <a:rPr dirty="0" baseline="5555" sz="750" spc="5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599169" y="2619201"/>
            <a:ext cx="27241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32">
                <a:latin typeface="Verdana"/>
                <a:cs typeface="Verdana"/>
              </a:rPr>
              <a:t> </a:t>
            </a:r>
            <a:r>
              <a:rPr dirty="0" baseline="11111" sz="750" spc="-37">
                <a:latin typeface="Verdana"/>
                <a:cs typeface="Verdana"/>
              </a:rPr>
              <a:t>.</a:t>
            </a:r>
            <a:r>
              <a:rPr dirty="0" baseline="33333" sz="750" spc="-37">
                <a:latin typeface="Verdana"/>
                <a:cs typeface="Verdana"/>
              </a:rPr>
              <a:t>..</a:t>
            </a:r>
            <a:r>
              <a:rPr dirty="0" baseline="11111" sz="750" spc="-37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291323" y="2556748"/>
            <a:ext cx="584835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1760">
              <a:lnSpc>
                <a:spcPts val="425"/>
              </a:lnSpc>
              <a:tabLst>
                <a:tab pos="413384" algn="l"/>
              </a:tabLst>
            </a:pPr>
            <a:r>
              <a:rPr dirty="0" baseline="-11111" sz="750" spc="22">
                <a:latin typeface="Verdana"/>
                <a:cs typeface="Verdana"/>
              </a:rPr>
              <a:t>.   </a:t>
            </a:r>
            <a:r>
              <a:rPr dirty="0" baseline="-11111" sz="750" spc="217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	</a:t>
            </a: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70">
                <a:latin typeface="Verdana"/>
                <a:cs typeface="Verdana"/>
              </a:rPr>
              <a:t> </a:t>
            </a:r>
            <a:r>
              <a:rPr dirty="0" baseline="5555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25"/>
              </a:lnSpc>
            </a:pPr>
            <a:r>
              <a:rPr dirty="0" baseline="11111" sz="750" spc="22">
                <a:latin typeface="Verdana"/>
                <a:cs typeface="Verdana"/>
              </a:rPr>
              <a:t>. . </a:t>
            </a:r>
            <a:r>
              <a:rPr dirty="0" baseline="16666" sz="750" spc="-112">
                <a:latin typeface="Verdana"/>
                <a:cs typeface="Verdana"/>
              </a:rPr>
              <a:t>.</a:t>
            </a:r>
            <a:r>
              <a:rPr dirty="0" baseline="-11111" sz="750" spc="-112">
                <a:latin typeface="Verdana"/>
                <a:cs typeface="Verdana"/>
              </a:rPr>
              <a:t>.         </a:t>
            </a:r>
            <a:r>
              <a:rPr dirty="0" baseline="11111" sz="750" spc="-22">
                <a:latin typeface="Verdana"/>
                <a:cs typeface="Verdana"/>
              </a:rPr>
              <a:t>.</a:t>
            </a:r>
            <a:r>
              <a:rPr dirty="0" baseline="-5555" sz="750" spc="-22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.   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209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692132" y="2517110"/>
            <a:ext cx="20066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-22222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           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16666" sz="750" spc="-97">
                <a:latin typeface="Verdana"/>
                <a:cs typeface="Verdana"/>
              </a:rPr>
              <a:t>.</a:t>
            </a:r>
            <a:r>
              <a:rPr dirty="0" baseline="-16666" sz="750" spc="-209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3692132" y="2506439"/>
            <a:ext cx="24320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baseline="22222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  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3692132" y="2474421"/>
            <a:ext cx="3879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      </a:t>
            </a:r>
            <a:r>
              <a:rPr dirty="0" baseline="27777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       </a:t>
            </a: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4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3838435" y="30276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3692132" y="3042902"/>
            <a:ext cx="16764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 </a:t>
            </a:r>
            <a:r>
              <a:rPr dirty="0" baseline="5555" sz="750" spc="-67">
                <a:latin typeface="Verdana"/>
                <a:cs typeface="Verdana"/>
              </a:rPr>
              <a:t> 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3577833" y="3094719"/>
            <a:ext cx="29019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-11111" sz="750" spc="-112">
                <a:latin typeface="Verdana"/>
                <a:cs typeface="Verdana"/>
              </a:rPr>
              <a:t>.</a:t>
            </a:r>
            <a:r>
              <a:rPr dirty="0" baseline="-5555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baseline="27777" sz="750" spc="-112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baseline="27777" sz="750" spc="-112">
                <a:latin typeface="Verdana"/>
                <a:cs typeface="Verdana"/>
              </a:rPr>
              <a:t>.  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3836912" y="3003252"/>
            <a:ext cx="622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-1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3841485" y="2995659"/>
            <a:ext cx="160655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22222" sz="750" spc="-225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22222" sz="750" spc="7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3824722" y="2383021"/>
            <a:ext cx="3390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..</a:t>
            </a:r>
            <a:r>
              <a:rPr dirty="0" baseline="11111" sz="750" spc="-104">
                <a:latin typeface="Verdana"/>
                <a:cs typeface="Verdana"/>
              </a:rPr>
              <a:t>..</a:t>
            </a:r>
            <a:r>
              <a:rPr dirty="0" baseline="16666" sz="750" spc="-104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..</a:t>
            </a:r>
            <a:r>
              <a:rPr dirty="0" baseline="27777" sz="750" spc="-104">
                <a:latin typeface="Verdana"/>
                <a:cs typeface="Verdana"/>
              </a:rPr>
              <a:t>..</a:t>
            </a:r>
            <a:r>
              <a:rPr dirty="0" baseline="33333" sz="750" spc="-104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33333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33333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33333" sz="750" spc="-104">
                <a:latin typeface="Verdana"/>
                <a:cs typeface="Verdana"/>
              </a:rPr>
              <a:t>.</a:t>
            </a:r>
            <a:r>
              <a:rPr dirty="0" baseline="33333" sz="750" spc="-11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3529064" y="3131296"/>
            <a:ext cx="32702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27777" sz="750" spc="-30">
                <a:latin typeface="Verdana"/>
                <a:cs typeface="Verdana"/>
              </a:rPr>
              <a:t>.</a:t>
            </a:r>
            <a:r>
              <a:rPr dirty="0" baseline="11111" sz="750" spc="-30">
                <a:latin typeface="Verdana"/>
                <a:cs typeface="Verdana"/>
              </a:rPr>
              <a:t>.    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baseline="11111" sz="750" spc="-127">
                <a:latin typeface="Verdana"/>
                <a:cs typeface="Verdana"/>
              </a:rPr>
              <a:t>.     </a:t>
            </a:r>
            <a:r>
              <a:rPr dirty="0" baseline="11111" sz="750" spc="-60">
                <a:latin typeface="Verdana"/>
                <a:cs typeface="Verdana"/>
              </a:rPr>
              <a:t> </a:t>
            </a:r>
            <a:r>
              <a:rPr dirty="0" baseline="38888" sz="750" spc="22">
                <a:latin typeface="Verdana"/>
                <a:cs typeface="Verdana"/>
              </a:rPr>
              <a:t>.</a:t>
            </a:r>
            <a:endParaRPr baseline="38888" sz="75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3494010" y="3160253"/>
            <a:ext cx="3498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307">
                <a:latin typeface="Verdana"/>
                <a:cs typeface="Verdana"/>
              </a:rPr>
              <a:t>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  </a:t>
            </a:r>
            <a:r>
              <a:rPr dirty="0" baseline="5555" sz="750" spc="-60">
                <a:latin typeface="Verdana"/>
                <a:cs typeface="Verdana"/>
              </a:rPr>
              <a:t>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3559545" y="3201404"/>
            <a:ext cx="25971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11111" sz="750" spc="37">
                <a:latin typeface="Verdana"/>
                <a:cs typeface="Verdana"/>
              </a:rPr>
              <a:t>.</a:t>
            </a:r>
            <a:r>
              <a:rPr dirty="0" baseline="-16666" sz="750" spc="37">
                <a:latin typeface="Verdana"/>
                <a:cs typeface="Verdana"/>
              </a:rPr>
              <a:t>. </a:t>
            </a:r>
            <a:r>
              <a:rPr dirty="0" baseline="-27777" sz="750" spc="-127">
                <a:latin typeface="Verdana"/>
                <a:cs typeface="Verdana"/>
              </a:rPr>
              <a:t>.</a:t>
            </a:r>
            <a:r>
              <a:rPr dirty="0" baseline="-16666" sz="750" spc="-127">
                <a:latin typeface="Verdana"/>
                <a:cs typeface="Verdana"/>
              </a:rPr>
              <a:t>.  </a:t>
            </a:r>
            <a:r>
              <a:rPr dirty="0" baseline="-16666" sz="750" spc="-22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3545828" y="3196831"/>
            <a:ext cx="2857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">
                <a:latin typeface="Verdana"/>
                <a:cs typeface="Verdana"/>
              </a:rPr>
              <a:t>..</a:t>
            </a:r>
            <a:r>
              <a:rPr dirty="0" baseline="11111" sz="750" spc="-7">
                <a:latin typeface="Verdana"/>
                <a:cs typeface="Verdana"/>
              </a:rPr>
              <a:t>.. 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16666" sz="750" spc="-127">
                <a:latin typeface="Verdana"/>
                <a:cs typeface="Verdana"/>
              </a:rPr>
              <a:t>.    </a:t>
            </a:r>
            <a:r>
              <a:rPr dirty="0" baseline="16666" sz="750" spc="-67">
                <a:latin typeface="Verdana"/>
                <a:cs typeface="Verdana"/>
              </a:rPr>
              <a:t>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3678416" y="2395680"/>
            <a:ext cx="556895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-11111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..    </a:t>
            </a:r>
            <a:r>
              <a:rPr dirty="0" baseline="11111" sz="750" spc="-37">
                <a:latin typeface="Verdana"/>
                <a:cs typeface="Verdana"/>
              </a:rPr>
              <a:t>.</a:t>
            </a:r>
            <a:r>
              <a:rPr dirty="0" baseline="-11111" sz="750" spc="-37">
                <a:latin typeface="Verdana"/>
                <a:cs typeface="Verdana"/>
              </a:rPr>
              <a:t>.</a:t>
            </a:r>
            <a:r>
              <a:rPr dirty="0" baseline="-27777" sz="1050" spc="-37" i="1">
                <a:latin typeface="Times New Roman"/>
                <a:cs typeface="Times New Roman"/>
              </a:rPr>
              <a:t>P    </a:t>
            </a:r>
            <a:r>
              <a:rPr dirty="0" baseline="-11111" sz="750" spc="22">
                <a:latin typeface="Verdana"/>
                <a:cs typeface="Verdana"/>
              </a:rPr>
              <a:t>.  </a:t>
            </a:r>
            <a:r>
              <a:rPr dirty="0" baseline="11111" sz="750" spc="22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80">
                <a:latin typeface="Verdana"/>
                <a:cs typeface="Verdana"/>
              </a:rPr>
              <a:t> 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3591547" y="3035793"/>
            <a:ext cx="10541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20" i="1">
                <a:latin typeface="Times New Roman"/>
                <a:cs typeface="Times New Roman"/>
              </a:rPr>
              <a:t>Q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3692132" y="2912344"/>
            <a:ext cx="241935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22">
                <a:latin typeface="Verdana"/>
                <a:cs typeface="Verdana"/>
              </a:rPr>
              <a:t>.  </a:t>
            </a:r>
            <a:r>
              <a:rPr dirty="0" baseline="-27777" sz="1050" spc="254" i="1">
                <a:latin typeface="Times New Roman"/>
                <a:cs typeface="Times New Roman"/>
              </a:rPr>
              <a:t>R</a:t>
            </a:r>
            <a:r>
              <a:rPr dirty="0" baseline="-27777" sz="1050" spc="-179" i="1">
                <a:latin typeface="Times New Roman"/>
                <a:cs typeface="Times New Roman"/>
              </a:rPr>
              <a:t> </a:t>
            </a:r>
            <a:r>
              <a:rPr dirty="0" sz="500" spc="-60">
                <a:latin typeface="Verdana"/>
                <a:cs typeface="Verdana"/>
              </a:rPr>
              <a:t>..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3692132" y="2901151"/>
            <a:ext cx="208279" cy="4387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3675" algn="l"/>
              </a:tabLst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1700" spc="-1065">
                <a:latin typeface="Lucida Sans Unicode"/>
                <a:cs typeface="Lucida Sans Unicode"/>
              </a:rPr>
              <a:t>·</a:t>
            </a:r>
            <a:endParaRPr sz="1700">
              <a:latin typeface="Lucida Sans Unicode"/>
              <a:cs typeface="Lucida Sans Unicode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2682087" y="4967376"/>
            <a:ext cx="562356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3366363" y="4967376"/>
            <a:ext cx="573024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4061307" y="4967376"/>
            <a:ext cx="579120" cy="6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 txBox="1"/>
          <p:nvPr/>
        </p:nvSpPr>
        <p:spPr>
          <a:xfrm>
            <a:off x="1267444" y="3855708"/>
            <a:ext cx="5130165" cy="2270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635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5.5: </a:t>
            </a:r>
            <a:r>
              <a:rPr dirty="0" sz="1000" spc="-5">
                <a:latin typeface="Times New Roman"/>
                <a:cs typeface="Times New Roman"/>
              </a:rPr>
              <a:t>A </a:t>
            </a:r>
            <a:r>
              <a:rPr dirty="0" sz="1000">
                <a:latin typeface="Times New Roman"/>
                <a:cs typeface="Times New Roman"/>
              </a:rPr>
              <a:t>point of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concurrence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080">
              <a:lnSpc>
                <a:spcPct val="119500"/>
              </a:lnSpc>
              <a:spcBef>
                <a:spcPts val="5"/>
              </a:spcBef>
            </a:pPr>
            <a:r>
              <a:rPr dirty="0" sz="1000" spc="-5" b="1">
                <a:latin typeface="Times New Roman"/>
                <a:cs typeface="Times New Roman"/>
              </a:rPr>
              <a:t>Solution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0">
                <a:latin typeface="Times New Roman"/>
                <a:cs typeface="Times New Roman"/>
              </a:rPr>
              <a:t>We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shall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use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trigonometric</a:t>
            </a:r>
            <a:r>
              <a:rPr dirty="0" sz="1000" spc="-9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version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Ceva’s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theorem.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First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160">
                <a:latin typeface="Tahoma"/>
                <a:cs typeface="Tahoma"/>
              </a:rPr>
              <a:t> </a:t>
            </a:r>
            <a:r>
              <a:rPr dirty="0" sz="1000" spc="50">
                <a:latin typeface="Lucida Sans Unicode"/>
                <a:cs typeface="Lucida Sans Unicode"/>
              </a:rPr>
              <a:t>∠</a:t>
            </a:r>
            <a:r>
              <a:rPr dirty="0" sz="1000" spc="50" i="1">
                <a:latin typeface="Georgia"/>
                <a:cs typeface="Georgia"/>
              </a:rPr>
              <a:t>FAP</a:t>
            </a:r>
            <a:r>
              <a:rPr dirty="0" sz="1000" spc="180" i="1">
                <a:latin typeface="Georgia"/>
                <a:cs typeface="Georgi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cos</a:t>
            </a:r>
            <a:r>
              <a:rPr dirty="0" sz="1000" spc="-155">
                <a:latin typeface="Tahoma"/>
                <a:cs typeface="Tahoma"/>
              </a:rPr>
              <a:t> </a:t>
            </a:r>
            <a:r>
              <a:rPr dirty="0" sz="1000" spc="50">
                <a:latin typeface="Lucida Sans Unicode"/>
                <a:cs typeface="Lucida Sans Unicode"/>
              </a:rPr>
              <a:t>∠</a:t>
            </a:r>
            <a:r>
              <a:rPr dirty="0" sz="1000" spc="50" i="1">
                <a:latin typeface="Georgia"/>
                <a:cs typeface="Georgia"/>
              </a:rPr>
              <a:t>AFP</a:t>
            </a:r>
            <a:r>
              <a:rPr dirty="0" sz="1000" spc="180" i="1">
                <a:latin typeface="Georgia"/>
                <a:cs typeface="Georgia"/>
              </a:rPr>
              <a:t> </a:t>
            </a:r>
            <a:r>
              <a:rPr dirty="0" sz="1000" spc="45">
                <a:latin typeface="Tahoma"/>
                <a:cs typeface="Tahoma"/>
              </a:rPr>
              <a:t>=  </a:t>
            </a:r>
            <a:r>
              <a:rPr dirty="0" sz="1000" spc="-40">
                <a:latin typeface="Tahoma"/>
                <a:cs typeface="Tahoma"/>
              </a:rPr>
              <a:t>cos </a:t>
            </a:r>
            <a:r>
              <a:rPr dirty="0" sz="1000" spc="65" i="1">
                <a:latin typeface="Georgia"/>
                <a:cs typeface="Georgia"/>
              </a:rPr>
              <a:t>C</a:t>
            </a:r>
            <a:r>
              <a:rPr dirty="0" sz="1000" spc="65">
                <a:latin typeface="Times New Roman"/>
                <a:cs typeface="Times New Roman"/>
              </a:rPr>
              <a:t>. </a:t>
            </a:r>
            <a:r>
              <a:rPr dirty="0" sz="1000" spc="-10">
                <a:latin typeface="Times New Roman"/>
                <a:cs typeface="Times New Roman"/>
              </a:rPr>
              <a:t>Similarly, </a:t>
            </a:r>
            <a:r>
              <a:rPr dirty="0" sz="1000" spc="-5">
                <a:latin typeface="Tahoma"/>
                <a:cs typeface="Tahoma"/>
              </a:rPr>
              <a:t>sin </a:t>
            </a:r>
            <a:r>
              <a:rPr dirty="0" sz="1000" spc="60">
                <a:latin typeface="Lucida Sans Unicode"/>
                <a:cs typeface="Lucida Sans Unicode"/>
              </a:rPr>
              <a:t>∠</a:t>
            </a:r>
            <a:r>
              <a:rPr dirty="0" sz="1000" spc="60" i="1">
                <a:latin typeface="Georgia"/>
                <a:cs typeface="Georgia"/>
              </a:rPr>
              <a:t>PAE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40">
                <a:latin typeface="Tahoma"/>
                <a:cs typeface="Tahoma"/>
              </a:rPr>
              <a:t>cos </a:t>
            </a:r>
            <a:r>
              <a:rPr dirty="0" sz="1000" spc="70" i="1">
                <a:latin typeface="Georgia"/>
                <a:cs typeface="Georgia"/>
              </a:rPr>
              <a:t>B</a:t>
            </a:r>
            <a:r>
              <a:rPr dirty="0" sz="1000" spc="7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ahoma"/>
                <a:cs typeface="Tahoma"/>
              </a:rPr>
              <a:t>sin </a:t>
            </a:r>
            <a:r>
              <a:rPr dirty="0" sz="1000" spc="60">
                <a:latin typeface="Lucida Sans Unicode"/>
                <a:cs typeface="Lucida Sans Unicode"/>
              </a:rPr>
              <a:t>∠</a:t>
            </a:r>
            <a:r>
              <a:rPr dirty="0" sz="1000" spc="60" i="1">
                <a:latin typeface="Georgia"/>
                <a:cs typeface="Georgia"/>
              </a:rPr>
              <a:t>ECR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40">
                <a:latin typeface="Tahoma"/>
                <a:cs typeface="Tahoma"/>
              </a:rPr>
              <a:t>cos </a:t>
            </a:r>
            <a:r>
              <a:rPr dirty="0" sz="1000" spc="70" i="1">
                <a:latin typeface="Georgia"/>
                <a:cs typeface="Georgia"/>
              </a:rPr>
              <a:t>B</a:t>
            </a:r>
            <a:r>
              <a:rPr dirty="0" sz="1000" spc="70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ahoma"/>
                <a:cs typeface="Tahoma"/>
              </a:rPr>
              <a:t>sin </a:t>
            </a:r>
            <a:r>
              <a:rPr dirty="0" sz="1000" spc="45">
                <a:latin typeface="Lucida Sans Unicode"/>
                <a:cs typeface="Lucida Sans Unicode"/>
              </a:rPr>
              <a:t>∠</a:t>
            </a:r>
            <a:r>
              <a:rPr dirty="0" sz="1000" spc="45" i="1">
                <a:latin typeface="Georgia"/>
                <a:cs typeface="Georgia"/>
              </a:rPr>
              <a:t>RCD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40">
                <a:latin typeface="Tahoma"/>
                <a:cs typeface="Tahoma"/>
              </a:rPr>
              <a:t>cos </a:t>
            </a:r>
            <a:r>
              <a:rPr dirty="0" sz="1000" spc="35" i="1">
                <a:latin typeface="Georgia"/>
                <a:cs typeface="Georgia"/>
              </a:rPr>
              <a:t>A</a:t>
            </a:r>
            <a:r>
              <a:rPr dirty="0" sz="1000" spc="35">
                <a:latin typeface="Times New Roman"/>
                <a:cs typeface="Times New Roman"/>
              </a:rPr>
              <a:t>, </a:t>
            </a:r>
            <a:r>
              <a:rPr dirty="0" sz="1000" spc="-5">
                <a:latin typeface="Tahoma"/>
                <a:cs typeface="Tahoma"/>
              </a:rPr>
              <a:t>sin </a:t>
            </a:r>
            <a:r>
              <a:rPr dirty="0" sz="1000" spc="55">
                <a:latin typeface="Lucida Sans Unicode"/>
                <a:cs typeface="Lucida Sans Unicode"/>
              </a:rPr>
              <a:t>∠</a:t>
            </a:r>
            <a:r>
              <a:rPr dirty="0" sz="1000" spc="55" i="1">
                <a:latin typeface="Georgia"/>
                <a:cs typeface="Georgia"/>
              </a:rPr>
              <a:t>DBQ </a:t>
            </a:r>
            <a:r>
              <a:rPr dirty="0" sz="1000" spc="45">
                <a:latin typeface="Tahoma"/>
                <a:cs typeface="Tahoma"/>
              </a:rPr>
              <a:t>=  </a:t>
            </a:r>
            <a:r>
              <a:rPr dirty="0" sz="1000" spc="-40">
                <a:latin typeface="Tahoma"/>
                <a:cs typeface="Tahoma"/>
              </a:rPr>
              <a:t>cos</a:t>
            </a:r>
            <a:r>
              <a:rPr dirty="0" sz="1000" spc="-160">
                <a:latin typeface="Tahoma"/>
                <a:cs typeface="Tahoma"/>
              </a:rPr>
              <a:t> </a:t>
            </a:r>
            <a:r>
              <a:rPr dirty="0" sz="1000" spc="75" i="1">
                <a:latin typeface="Georgia"/>
                <a:cs typeface="Georgia"/>
              </a:rPr>
              <a:t>A</a:t>
            </a:r>
            <a:r>
              <a:rPr dirty="0" sz="1000" spc="-5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165">
                <a:latin typeface="Tahoma"/>
                <a:cs typeface="Tahoma"/>
              </a:rPr>
              <a:t> </a:t>
            </a:r>
            <a:r>
              <a:rPr dirty="0" sz="1000" spc="40">
                <a:latin typeface="Lucida Sans Unicode"/>
                <a:cs typeface="Lucida Sans Unicode"/>
              </a:rPr>
              <a:t>∠</a:t>
            </a:r>
            <a:r>
              <a:rPr dirty="0" sz="1000" spc="40" i="1">
                <a:latin typeface="Georgia"/>
                <a:cs typeface="Georgia"/>
              </a:rPr>
              <a:t>QBF</a:t>
            </a:r>
            <a:r>
              <a:rPr dirty="0" sz="1000" spc="160" i="1">
                <a:latin typeface="Georgia"/>
                <a:cs typeface="Georgi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cos</a:t>
            </a:r>
            <a:r>
              <a:rPr dirty="0" sz="1000" spc="-160">
                <a:latin typeface="Tahoma"/>
                <a:cs typeface="Tahoma"/>
              </a:rPr>
              <a:t> </a:t>
            </a:r>
            <a:r>
              <a:rPr dirty="0" sz="1000" spc="65" i="1">
                <a:latin typeface="Georgia"/>
                <a:cs typeface="Georgia"/>
              </a:rPr>
              <a:t>C</a:t>
            </a:r>
            <a:r>
              <a:rPr dirty="0" sz="1000" spc="65">
                <a:latin typeface="Times New Roman"/>
                <a:cs typeface="Times New Roman"/>
              </a:rPr>
              <a:t>.</a:t>
            </a:r>
            <a:r>
              <a:rPr dirty="0" sz="1000" spc="5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  <a:p>
            <a:pPr marL="1416050">
              <a:lnSpc>
                <a:spcPct val="100000"/>
              </a:lnSpc>
              <a:spcBef>
                <a:spcPts val="540"/>
              </a:spcBef>
              <a:tabLst>
                <a:tab pos="2103120" algn="l"/>
                <a:tab pos="2793365" algn="l"/>
              </a:tabLst>
            </a:pP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50">
                <a:latin typeface="Lucida Sans Unicode"/>
                <a:cs typeface="Lucida Sans Unicode"/>
              </a:rPr>
              <a:t>∠</a:t>
            </a:r>
            <a:r>
              <a:rPr dirty="0" sz="1000" spc="50" i="1">
                <a:latin typeface="Georgia"/>
                <a:cs typeface="Georgia"/>
              </a:rPr>
              <a:t>FAP	</a:t>
            </a: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160">
                <a:latin typeface="Tahoma"/>
                <a:cs typeface="Tahoma"/>
              </a:rPr>
              <a:t> </a:t>
            </a:r>
            <a:r>
              <a:rPr dirty="0" sz="1000" spc="60">
                <a:latin typeface="Lucida Sans Unicode"/>
                <a:cs typeface="Lucida Sans Unicode"/>
              </a:rPr>
              <a:t>∠</a:t>
            </a:r>
            <a:r>
              <a:rPr dirty="0" sz="1000" spc="60" i="1">
                <a:latin typeface="Georgia"/>
                <a:cs typeface="Georgia"/>
              </a:rPr>
              <a:t>ECR	</a:t>
            </a:r>
            <a:r>
              <a:rPr dirty="0" sz="1000" spc="-5">
                <a:latin typeface="Tahoma"/>
                <a:cs typeface="Tahoma"/>
              </a:rPr>
              <a:t>sin</a:t>
            </a:r>
            <a:r>
              <a:rPr dirty="0" sz="1000" spc="-240">
                <a:latin typeface="Tahoma"/>
                <a:cs typeface="Tahoma"/>
              </a:rPr>
              <a:t> </a:t>
            </a:r>
            <a:r>
              <a:rPr dirty="0" sz="1000" spc="55">
                <a:latin typeface="Lucida Sans Unicode"/>
                <a:cs typeface="Lucida Sans Unicode"/>
              </a:rPr>
              <a:t>∠</a:t>
            </a:r>
            <a:r>
              <a:rPr dirty="0" sz="1000" spc="55" i="1">
                <a:latin typeface="Georgia"/>
                <a:cs typeface="Georgia"/>
              </a:rPr>
              <a:t>DBQ</a:t>
            </a:r>
            <a:endParaRPr sz="1000">
              <a:latin typeface="Georgia"/>
              <a:cs typeface="Georgia"/>
            </a:endParaRPr>
          </a:p>
          <a:p>
            <a:pPr algn="ctr" marR="52069">
              <a:lnSpc>
                <a:spcPct val="100000"/>
              </a:lnSpc>
              <a:spcBef>
                <a:spcPts val="155"/>
              </a:spcBef>
            </a:pPr>
            <a:r>
              <a:rPr dirty="0" sz="1000" spc="-5">
                <a:latin typeface="Tahoma"/>
                <a:cs typeface="Tahoma"/>
              </a:rPr>
              <a:t>sin </a:t>
            </a:r>
            <a:r>
              <a:rPr dirty="0" sz="1000" spc="60">
                <a:latin typeface="Lucida Sans Unicode"/>
                <a:cs typeface="Lucida Sans Unicode"/>
              </a:rPr>
              <a:t>∠</a:t>
            </a:r>
            <a:r>
              <a:rPr dirty="0" sz="1000" spc="60" i="1">
                <a:latin typeface="Georgia"/>
                <a:cs typeface="Georgia"/>
              </a:rPr>
              <a:t>PAE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 spc="15">
                <a:latin typeface="Lucida Sans Unicode"/>
                <a:cs typeface="Lucida Sans Unicode"/>
              </a:rPr>
              <a:t> </a:t>
            </a:r>
            <a:r>
              <a:rPr dirty="0" sz="1000" spc="-5">
                <a:latin typeface="Tahoma"/>
                <a:cs typeface="Tahoma"/>
              </a:rPr>
              <a:t>sin </a:t>
            </a:r>
            <a:r>
              <a:rPr dirty="0" sz="1000" spc="45">
                <a:latin typeface="Lucida Sans Unicode"/>
                <a:cs typeface="Lucida Sans Unicode"/>
              </a:rPr>
              <a:t>∠</a:t>
            </a:r>
            <a:r>
              <a:rPr dirty="0" sz="1000" spc="45" i="1">
                <a:latin typeface="Georgia"/>
                <a:cs typeface="Georgia"/>
              </a:rPr>
              <a:t>RCD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 spc="89">
                <a:latin typeface="Lucida Sans Unicode"/>
                <a:cs typeface="Lucida Sans Unicode"/>
              </a:rPr>
              <a:t> </a:t>
            </a:r>
            <a:r>
              <a:rPr dirty="0" sz="1000" spc="-5">
                <a:latin typeface="Tahoma"/>
                <a:cs typeface="Tahoma"/>
              </a:rPr>
              <a:t>sin </a:t>
            </a:r>
            <a:r>
              <a:rPr dirty="0" sz="1000" spc="40">
                <a:latin typeface="Lucida Sans Unicode"/>
                <a:cs typeface="Lucida Sans Unicode"/>
              </a:rPr>
              <a:t>∠</a:t>
            </a:r>
            <a:r>
              <a:rPr dirty="0" sz="1000" spc="40" i="1">
                <a:latin typeface="Georgia"/>
                <a:cs typeface="Georgia"/>
              </a:rPr>
              <a:t>QBF </a:t>
            </a:r>
            <a:r>
              <a:rPr dirty="0" baseline="38888" sz="1500" spc="67">
                <a:latin typeface="Tahoma"/>
                <a:cs typeface="Tahoma"/>
              </a:rPr>
              <a:t>=</a:t>
            </a:r>
            <a:r>
              <a:rPr dirty="0" baseline="38888" sz="1500" spc="-67">
                <a:latin typeface="Tahoma"/>
                <a:cs typeface="Tahoma"/>
              </a:rPr>
              <a:t> </a:t>
            </a:r>
            <a:r>
              <a:rPr dirty="0" baseline="38888" sz="1500" spc="-30">
                <a:latin typeface="Tahoma"/>
                <a:cs typeface="Tahoma"/>
              </a:rPr>
              <a:t>1</a:t>
            </a:r>
            <a:r>
              <a:rPr dirty="0" baseline="38888" sz="1500" spc="-30" i="1">
                <a:latin typeface="Georgia"/>
                <a:cs typeface="Georgia"/>
              </a:rPr>
              <a:t>,</a:t>
            </a:r>
            <a:endParaRPr baseline="38888" sz="1500">
              <a:latin typeface="Georgia"/>
              <a:cs typeface="Georgia"/>
            </a:endParaRPr>
          </a:p>
          <a:p>
            <a:pPr marL="12700" marR="79375">
              <a:lnSpc>
                <a:spcPct val="119000"/>
              </a:lnSpc>
              <a:spcBef>
                <a:spcPts val="310"/>
              </a:spcBef>
            </a:pP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20">
                <a:latin typeface="Times New Roman"/>
                <a:cs typeface="Times New Roman"/>
              </a:rPr>
              <a:t>Ceva’s </a:t>
            </a:r>
            <a:r>
              <a:rPr dirty="0" sz="1000" spc="-5">
                <a:latin typeface="Times New Roman"/>
                <a:cs typeface="Times New Roman"/>
              </a:rPr>
              <a:t>theorem, </a:t>
            </a:r>
            <a:r>
              <a:rPr dirty="0" sz="1000" spc="40" i="1">
                <a:latin typeface="Georgia"/>
                <a:cs typeface="Georgia"/>
              </a:rPr>
              <a:t>AP, </a:t>
            </a:r>
            <a:r>
              <a:rPr dirty="0" sz="1000" spc="100" i="1">
                <a:latin typeface="Georgia"/>
                <a:cs typeface="Georgia"/>
              </a:rPr>
              <a:t>BQ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90" i="1">
                <a:latin typeface="Georgia"/>
                <a:cs typeface="Georgia"/>
              </a:rPr>
              <a:t>CR </a:t>
            </a:r>
            <a:r>
              <a:rPr dirty="0" sz="1000" spc="-5">
                <a:latin typeface="Times New Roman"/>
                <a:cs typeface="Times New Roman"/>
              </a:rPr>
              <a:t>are concurrent. In fact the </a:t>
            </a:r>
            <a:r>
              <a:rPr dirty="0" sz="1000">
                <a:latin typeface="Times New Roman"/>
                <a:cs typeface="Times New Roman"/>
              </a:rPr>
              <a:t>point of concurrence </a:t>
            </a:r>
            <a:r>
              <a:rPr dirty="0" sz="1000" spc="-5">
                <a:latin typeface="Times New Roman"/>
                <a:cs typeface="Times New Roman"/>
              </a:rPr>
              <a:t>is the  circumcentre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triangle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85" i="1">
                <a:latin typeface="Georgia"/>
                <a:cs typeface="Georgia"/>
              </a:rPr>
              <a:t>ABC</a:t>
            </a:r>
            <a:r>
              <a:rPr dirty="0" sz="1000" spc="8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dirty="0" sz="1000" spc="-5" b="1">
                <a:latin typeface="Times New Roman"/>
                <a:cs typeface="Times New Roman"/>
              </a:rPr>
              <a:t>Example </a:t>
            </a:r>
            <a:r>
              <a:rPr dirty="0" sz="1000" b="1">
                <a:latin typeface="Times New Roman"/>
                <a:cs typeface="Times New Roman"/>
              </a:rPr>
              <a:t>5.3  </a:t>
            </a:r>
            <a:r>
              <a:rPr dirty="0" sz="1000" spc="-5">
                <a:latin typeface="Times New Roman"/>
                <a:cs typeface="Times New Roman"/>
              </a:rPr>
              <a:t>In an acute-angled triangle </a:t>
            </a:r>
            <a:r>
              <a:rPr dirty="0" sz="1000" spc="85" i="1">
                <a:latin typeface="Georgia"/>
                <a:cs typeface="Georgia"/>
              </a:rPr>
              <a:t>ABC</a:t>
            </a:r>
            <a:r>
              <a:rPr dirty="0" sz="1000" spc="85">
                <a:latin typeface="Times New Roman"/>
                <a:cs typeface="Times New Roman"/>
              </a:rPr>
              <a:t>, </a:t>
            </a:r>
            <a:r>
              <a:rPr dirty="0" sz="1000" spc="30" i="1">
                <a:latin typeface="Georgia"/>
                <a:cs typeface="Georgia"/>
              </a:rPr>
              <a:t>N  </a:t>
            </a:r>
            <a:r>
              <a:rPr dirty="0" sz="1000" spc="-5">
                <a:latin typeface="Times New Roman"/>
                <a:cs typeface="Times New Roman"/>
              </a:rPr>
              <a:t>is a </a:t>
            </a:r>
            <a:r>
              <a:rPr dirty="0" sz="1000">
                <a:latin typeface="Times New Roman"/>
                <a:cs typeface="Times New Roman"/>
              </a:rPr>
              <a:t>point on </a:t>
            </a:r>
            <a:r>
              <a:rPr dirty="0" sz="1000" spc="-5">
                <a:latin typeface="Times New Roman"/>
                <a:cs typeface="Times New Roman"/>
              </a:rPr>
              <a:t>the altitude </a:t>
            </a:r>
            <a:r>
              <a:rPr dirty="0" sz="1000" spc="55" i="1">
                <a:latin typeface="Georgia"/>
                <a:cs typeface="Georgia"/>
              </a:rPr>
              <a:t>AM </a:t>
            </a:r>
            <a:r>
              <a:rPr dirty="0" sz="1000" spc="-5">
                <a:latin typeface="Times New Roman"/>
                <a:cs typeface="Times New Roman"/>
              </a:rPr>
              <a:t>.  The line </a:t>
            </a:r>
            <a:r>
              <a:rPr dirty="0" sz="1000" spc="120">
                <a:latin typeface="Times New Roman"/>
                <a:cs typeface="Times New Roman"/>
              </a:rPr>
              <a:t> </a:t>
            </a:r>
            <a:r>
              <a:rPr dirty="0" sz="1000" spc="80" i="1">
                <a:latin typeface="Georgia"/>
                <a:cs typeface="Georgia"/>
              </a:rPr>
              <a:t>CN </a:t>
            </a:r>
            <a:r>
              <a:rPr dirty="0" sz="1000" spc="-5"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000" spc="85" i="1">
                <a:latin typeface="Georgia"/>
                <a:cs typeface="Georgia"/>
              </a:rPr>
              <a:t>BN </a:t>
            </a:r>
            <a:r>
              <a:rPr dirty="0" sz="1000" spc="-5">
                <a:latin typeface="Times New Roman"/>
                <a:cs typeface="Times New Roman"/>
              </a:rPr>
              <a:t>meet </a:t>
            </a:r>
            <a:r>
              <a:rPr dirty="0" sz="1000" spc="85" i="1">
                <a:latin typeface="Georgia"/>
                <a:cs typeface="Georgia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0" i="1">
                <a:latin typeface="Georgia"/>
                <a:cs typeface="Georgia"/>
              </a:rPr>
              <a:t>AC </a:t>
            </a:r>
            <a:r>
              <a:rPr dirty="0" sz="1000" spc="-10">
                <a:latin typeface="Times New Roman"/>
                <a:cs typeface="Times New Roman"/>
              </a:rPr>
              <a:t>respectively </a:t>
            </a:r>
            <a:r>
              <a:rPr dirty="0" sz="1000" spc="-5">
                <a:latin typeface="Times New Roman"/>
                <a:cs typeface="Times New Roman"/>
              </a:rPr>
              <a:t>at </a:t>
            </a:r>
            <a:r>
              <a:rPr dirty="0" sz="1000" spc="40" i="1">
                <a:latin typeface="Georgia"/>
                <a:cs typeface="Georgia"/>
              </a:rPr>
              <a:t>F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65" i="1">
                <a:latin typeface="Georgia"/>
                <a:cs typeface="Georgia"/>
              </a:rPr>
              <a:t>E</a:t>
            </a:r>
            <a:r>
              <a:rPr dirty="0" sz="1000" spc="65">
                <a:latin typeface="Times New Roman"/>
                <a:cs typeface="Times New Roman"/>
              </a:rPr>
              <a:t>. </a:t>
            </a:r>
            <a:r>
              <a:rPr dirty="0" sz="1000" spc="-10">
                <a:latin typeface="Times New Roman"/>
                <a:cs typeface="Times New Roman"/>
              </a:rPr>
              <a:t>Prove </a:t>
            </a:r>
            <a:r>
              <a:rPr dirty="0" sz="1000" spc="-5">
                <a:latin typeface="Times New Roman"/>
                <a:cs typeface="Times New Roman"/>
              </a:rPr>
              <a:t>that </a:t>
            </a:r>
            <a:r>
              <a:rPr dirty="0" sz="1000" spc="60">
                <a:latin typeface="Lucida Sans Unicode"/>
                <a:cs typeface="Lucida Sans Unicode"/>
              </a:rPr>
              <a:t>∠</a:t>
            </a:r>
            <a:r>
              <a:rPr dirty="0" sz="1000" spc="60" i="1">
                <a:latin typeface="Georgia"/>
                <a:cs typeface="Georgia"/>
              </a:rPr>
              <a:t>EMN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70">
                <a:latin typeface="Lucida Sans Unicode"/>
                <a:cs typeface="Lucida Sans Unicode"/>
              </a:rPr>
              <a:t>∠</a:t>
            </a:r>
            <a:r>
              <a:rPr dirty="0" sz="1000" spc="70" i="1">
                <a:latin typeface="Georgia"/>
                <a:cs typeface="Georgia"/>
              </a:rPr>
              <a:t>FMN</a:t>
            </a:r>
            <a:r>
              <a:rPr dirty="0" sz="1000" spc="-10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4576055" y="73649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4556247" y="73299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4536433" y="72933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499855" y="72278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480047" y="71927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460233" y="71561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271255" y="68163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3977126" y="6709663"/>
            <a:ext cx="6159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3757669" y="69291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3722615" y="696416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3686038" y="70007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3582409" y="710438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3553452" y="71333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3510778" y="71760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3486395" y="72019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3442198" y="72445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3417815" y="72704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3375146" y="73131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3349235" y="73375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3306566" y="73817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3280655" y="74061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237986" y="74488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213598" y="74747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3169406" y="75173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137398" y="75493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076438" y="76103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033769" y="76545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2920992" y="7779509"/>
            <a:ext cx="10731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11111" sz="750" spc="-157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..</a:t>
            </a:r>
            <a:r>
              <a:rPr dirty="0" baseline="5555" sz="750" spc="-104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2965189" y="7721600"/>
            <a:ext cx="1257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007858" y="7678926"/>
            <a:ext cx="1504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169406" y="76438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3227315" y="76118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3113015" y="7575297"/>
            <a:ext cx="2311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240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3355332" y="75417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3413246" y="75097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3475729" y="74762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3541258" y="74396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3599172" y="74076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3661655" y="73741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3728712" y="73375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3786626" y="73055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4041132" y="6656353"/>
            <a:ext cx="1854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4127999" y="6691416"/>
            <a:ext cx="1181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4127999" y="6702087"/>
            <a:ext cx="13970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 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4127999" y="6802705"/>
            <a:ext cx="514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2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12700">
              <a:lnSpc>
                <a:spcPts val="4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4127999" y="68697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4127999" y="69399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4127999" y="7189926"/>
            <a:ext cx="514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4127999" y="7229564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4127999" y="72905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4127999" y="73271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16666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4127999" y="7366768"/>
            <a:ext cx="514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4100570" y="7083211"/>
            <a:ext cx="1714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..</a:t>
            </a:r>
            <a:r>
              <a:rPr dirty="0" baseline="5555" sz="750" spc="-67">
                <a:latin typeface="Verdana"/>
                <a:cs typeface="Verdana"/>
              </a:rPr>
              <a:t>.  </a:t>
            </a:r>
            <a:r>
              <a:rPr dirty="0" baseline="5555" sz="750" spc="-7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4127999" y="7128946"/>
            <a:ext cx="110489" cy="1308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4391653" y="73714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4423656" y="74034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4455659" y="7435487"/>
            <a:ext cx="20827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95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4490713" y="7472064"/>
            <a:ext cx="19304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33333" sz="750" spc="22">
                <a:latin typeface="Verdana"/>
                <a:cs typeface="Verdana"/>
              </a:rPr>
              <a:t>. </a:t>
            </a:r>
            <a:r>
              <a:rPr dirty="0" baseline="-33333" sz="750" spc="89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4559293" y="7502143"/>
            <a:ext cx="144145" cy="1295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22">
                <a:latin typeface="Verdana"/>
                <a:cs typeface="Verdana"/>
              </a:rPr>
              <a:t>. </a:t>
            </a:r>
            <a:r>
              <a:rPr dirty="0" baseline="-33333" sz="750" spc="9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4591296" y="7518906"/>
            <a:ext cx="133350" cy="146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2550">
              <a:lnSpc>
                <a:spcPts val="509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12700">
              <a:lnSpc>
                <a:spcPts val="509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4627873" y="7567677"/>
            <a:ext cx="112395" cy="132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33333" sz="750" spc="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4659876" y="7604249"/>
            <a:ext cx="9969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33333" sz="750" spc="-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4691879" y="7639303"/>
            <a:ext cx="8763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4710170" y="7689998"/>
            <a:ext cx="908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27777" sz="750" spc="-13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4739127" y="7704837"/>
            <a:ext cx="76835" cy="106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4771130" y="7754004"/>
            <a:ext cx="692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22222" sz="750" spc="-13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4344409" y="7065157"/>
            <a:ext cx="11048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baseline="22222" sz="750" spc="-97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4137147" y="7099806"/>
            <a:ext cx="33782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0185" algn="l"/>
              </a:tabLst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	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  </a:t>
            </a:r>
            <a:r>
              <a:rPr dirty="0" baseline="22222" sz="750" spc="-8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4324595" y="7109355"/>
            <a:ext cx="1714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   </a:t>
            </a:r>
            <a:r>
              <a:rPr dirty="0" sz="500" spc="-50">
                <a:latin typeface="Verdana"/>
                <a:cs typeface="Verdana"/>
              </a:rPr>
              <a:t> 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4251447" y="7176411"/>
            <a:ext cx="110489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22">
                <a:latin typeface="Verdana"/>
                <a:cs typeface="Verdana"/>
              </a:rPr>
              <a:t>.</a:t>
            </a:r>
            <a:r>
              <a:rPr dirty="0" baseline="-50000" sz="750" spc="-82">
                <a:latin typeface="Verdana"/>
                <a:cs typeface="Verdana"/>
              </a:rPr>
              <a:t> 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4272779" y="7211466"/>
            <a:ext cx="80010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-30">
                <a:latin typeface="Verdana"/>
                <a:cs typeface="Verdana"/>
              </a:rPr>
              <a:t>.</a:t>
            </a: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4283449" y="7244991"/>
            <a:ext cx="28892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8125" algn="l"/>
              </a:tabLst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baseline="5555" sz="750" spc="75">
                <a:latin typeface="Verdana"/>
                <a:cs typeface="Verdana"/>
              </a:rPr>
              <a:t>.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r>
              <a:rPr dirty="0" baseline="-50000" sz="750">
                <a:latin typeface="Verdana"/>
                <a:cs typeface="Verdana"/>
              </a:rPr>
              <a:t>	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4263635" y="7313572"/>
            <a:ext cx="1428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11111" sz="750" spc="-135">
                <a:latin typeface="Verdana"/>
                <a:cs typeface="Verdana"/>
              </a:rPr>
              <a:t>.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-187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4127999" y="7347102"/>
            <a:ext cx="18351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      </a:t>
            </a:r>
            <a:r>
              <a:rPr dirty="0" baseline="5555" sz="750" spc="-30">
                <a:latin typeface="Verdana"/>
                <a:cs typeface="Verdana"/>
              </a:rPr>
              <a:t> 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4243826" y="7381746"/>
            <a:ext cx="404495" cy="115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3695" algn="l"/>
              </a:tabLst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4088375" y="7657994"/>
            <a:ext cx="133350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87">
                <a:latin typeface="Verdana"/>
                <a:cs typeface="Verdana"/>
              </a:rPr>
              <a:t> </a:t>
            </a:r>
            <a:r>
              <a:rPr dirty="0" baseline="-44444" sz="750" spc="-284">
                <a:latin typeface="Verdana"/>
                <a:cs typeface="Verdana"/>
              </a:rPr>
              <a:t>.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33333" sz="750" spc="-150">
                <a:latin typeface="Verdana"/>
                <a:cs typeface="Verdana"/>
              </a:rPr>
              <a:t> </a:t>
            </a:r>
            <a:r>
              <a:rPr dirty="0" baseline="-16666" sz="750" spc="-19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4079232" y="7647328"/>
            <a:ext cx="15176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 </a:t>
            </a:r>
            <a:r>
              <a:rPr dirty="0" baseline="-22222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4070089" y="7613802"/>
            <a:ext cx="171450" cy="119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 </a:t>
            </a:r>
            <a:r>
              <a:rPr dirty="0" baseline="-22222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27777" sz="750" spc="-8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4059418" y="7580272"/>
            <a:ext cx="1911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  </a:t>
            </a:r>
            <a:r>
              <a:rPr dirty="0" baseline="-22222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-16666" sz="750" spc="-179">
                <a:latin typeface="Verdana"/>
                <a:cs typeface="Verdana"/>
              </a:rPr>
              <a:t>.   </a:t>
            </a:r>
            <a:r>
              <a:rPr dirty="0" baseline="-16666" sz="750" spc="-120">
                <a:latin typeface="Verdana"/>
                <a:cs typeface="Verdana"/>
              </a:rPr>
              <a:t> 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27777" sz="750" spc="-89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4050275" y="7520834"/>
            <a:ext cx="211454" cy="142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   </a:t>
            </a:r>
            <a:r>
              <a:rPr dirty="0" baseline="-44444" sz="750" spc="22">
                <a:latin typeface="Verdana"/>
                <a:cs typeface="Verdana"/>
              </a:rPr>
              <a:t>.</a:t>
            </a:r>
            <a:r>
              <a:rPr dirty="0" baseline="-44444" sz="750" spc="195">
                <a:latin typeface="Verdana"/>
                <a:cs typeface="Verdana"/>
              </a:rPr>
              <a:t> </a:t>
            </a:r>
            <a:r>
              <a:rPr dirty="0" baseline="-16666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4039609" y="7514644"/>
            <a:ext cx="23241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   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baseline="-16666" sz="750" spc="-209">
                <a:latin typeface="Verdana"/>
                <a:cs typeface="Verdana"/>
              </a:rPr>
              <a:t>.</a:t>
            </a:r>
            <a:r>
              <a:rPr dirty="0" baseline="5555" sz="750" spc="-209">
                <a:latin typeface="Verdana"/>
                <a:cs typeface="Verdana"/>
              </a:rPr>
              <a:t>.            </a:t>
            </a:r>
            <a:r>
              <a:rPr dirty="0" baseline="5555" sz="750" spc="-202">
                <a:latin typeface="Verdana"/>
                <a:cs typeface="Verdana"/>
              </a:rPr>
              <a:t> 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27777" sz="750" spc="-8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4030466" y="7453783"/>
            <a:ext cx="250825" cy="142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22222" sz="750" spc="-82">
                <a:latin typeface="Verdana"/>
                <a:cs typeface="Verdana"/>
              </a:rPr>
              <a:t>.    </a:t>
            </a:r>
            <a:r>
              <a:rPr dirty="0" baseline="-44444" sz="750" spc="-127">
                <a:latin typeface="Verdana"/>
                <a:cs typeface="Verdana"/>
              </a:rPr>
              <a:t>.</a:t>
            </a:r>
            <a:r>
              <a:rPr dirty="0" baseline="-33333" sz="750" spc="-127">
                <a:latin typeface="Verdana"/>
                <a:cs typeface="Verdana"/>
              </a:rPr>
              <a:t>.    </a:t>
            </a:r>
            <a:r>
              <a:rPr dirty="0" baseline="-33333" sz="750" spc="-82">
                <a:latin typeface="Verdana"/>
                <a:cs typeface="Verdana"/>
              </a:rPr>
              <a:t> 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4021318" y="7418728"/>
            <a:ext cx="270510" cy="142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     </a:t>
            </a:r>
            <a:r>
              <a:rPr dirty="0" baseline="-44444" sz="750" spc="22">
                <a:latin typeface="Verdana"/>
                <a:cs typeface="Verdana"/>
              </a:rPr>
              <a:t>. </a:t>
            </a:r>
            <a:r>
              <a:rPr dirty="0" baseline="-44444" sz="750" spc="254">
                <a:latin typeface="Verdana"/>
                <a:cs typeface="Verdana"/>
              </a:rPr>
              <a:t> </a:t>
            </a:r>
            <a:r>
              <a:rPr dirty="0" baseline="-16666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4010652" y="7412503"/>
            <a:ext cx="1682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   </a:t>
            </a:r>
            <a:r>
              <a:rPr dirty="0" sz="500" spc="30">
                <a:latin typeface="Verdana"/>
                <a:cs typeface="Verdana"/>
              </a:rPr>
              <a:t> </a:t>
            </a:r>
            <a:r>
              <a:rPr dirty="0" baseline="-16666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4001509" y="7350149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3990838" y="7316623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3849109" y="7283091"/>
            <a:ext cx="1911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 </a:t>
            </a:r>
            <a:r>
              <a:rPr dirty="0" baseline="11111" sz="750" spc="277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22222" sz="750" spc="-8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3972552" y="7248042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3914638" y="7238894"/>
            <a:ext cx="1060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3923786" y="7179462"/>
            <a:ext cx="99695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1275">
              <a:lnSpc>
                <a:spcPts val="395"/>
              </a:lnSpc>
            </a:pP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  <a:p>
            <a:pPr marL="12700">
              <a:lnSpc>
                <a:spcPts val="395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3942072" y="7170315"/>
            <a:ext cx="43053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   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baseline="-11111" sz="750" spc="-127">
                <a:latin typeface="Verdana"/>
                <a:cs typeface="Verdana"/>
              </a:rPr>
              <a:t>.</a:t>
            </a:r>
            <a:r>
              <a:rPr dirty="0" baseline="11111" sz="750" spc="-127">
                <a:latin typeface="Verdana"/>
                <a:cs typeface="Verdana"/>
              </a:rPr>
              <a:t>.     </a:t>
            </a: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-27777" sz="750" spc="142">
                <a:latin typeface="Verdana"/>
                <a:cs typeface="Verdana"/>
              </a:rPr>
              <a:t> 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3932928" y="7112406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3611366" y="7077351"/>
            <a:ext cx="36957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448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3894828" y="6976496"/>
            <a:ext cx="284480" cy="115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      </a:t>
            </a:r>
            <a:r>
              <a:rPr dirty="0" baseline="-16666" sz="750" spc="22">
                <a:latin typeface="Verdana"/>
                <a:cs typeface="Verdana"/>
              </a:rPr>
              <a:t>.  </a:t>
            </a:r>
            <a:r>
              <a:rPr dirty="0" baseline="-16666" sz="750" spc="67">
                <a:latin typeface="Verdana"/>
                <a:cs typeface="Verdana"/>
              </a:rPr>
              <a:t> </a:t>
            </a:r>
            <a:r>
              <a:rPr dirty="0" baseline="27777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11111" sz="750" spc="-179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3884157" y="6941715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3875015" y="6906666"/>
            <a:ext cx="304165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     </a:t>
            </a:r>
            <a:r>
              <a:rPr dirty="0" baseline="-50000" sz="750" spc="22">
                <a:latin typeface="Verdana"/>
                <a:cs typeface="Verdana"/>
              </a:rPr>
              <a:t>.   </a:t>
            </a:r>
            <a:r>
              <a:rPr dirty="0" baseline="-50000" sz="750" spc="179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3783575" y="6903209"/>
            <a:ext cx="213995" cy="115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27777" sz="750" spc="-8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 </a:t>
            </a:r>
            <a:r>
              <a:rPr dirty="0" baseline="5555" sz="750" spc="67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4033886" y="7760106"/>
            <a:ext cx="158750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..</a:t>
            </a:r>
            <a:r>
              <a:rPr dirty="0" baseline="-27777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-11111" sz="750" spc="-6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4059418" y="7725052"/>
            <a:ext cx="14097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 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4070088" y="7725052"/>
            <a:ext cx="1409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40">
                <a:latin typeface="Verdana"/>
                <a:cs typeface="Verdana"/>
              </a:rPr>
              <a:t>.</a:t>
            </a:r>
            <a:r>
              <a:rPr dirty="0" baseline="27777" sz="750" spc="-209">
                <a:latin typeface="Verdana"/>
                <a:cs typeface="Verdana"/>
              </a:rPr>
              <a:t>.</a:t>
            </a:r>
            <a:r>
              <a:rPr dirty="0" baseline="5555" sz="750" spc="-7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11111" sz="750" spc="-195">
                <a:latin typeface="Verdana"/>
                <a:cs typeface="Verdana"/>
              </a:rPr>
              <a:t>.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3795769" y="66323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3809486" y="66811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3824726" y="67298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3835392" y="6744716"/>
            <a:ext cx="4476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4800" algn="l"/>
              </a:tabLst>
            </a:pPr>
            <a:r>
              <a:rPr dirty="0" baseline="-22222" sz="750" spc="22">
                <a:latin typeface="Verdana"/>
                <a:cs typeface="Verdana"/>
              </a:rPr>
              <a:t>.  </a:t>
            </a:r>
            <a:r>
              <a:rPr dirty="0" baseline="-22222" sz="750" spc="19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	</a:t>
            </a: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-16666" sz="750" spc="22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3838438" y="6781289"/>
            <a:ext cx="464184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5450" algn="l"/>
              </a:tabLst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 </a:t>
            </a:r>
            <a:r>
              <a:rPr dirty="0" baseline="-16666" sz="750" spc="-7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3847586" y="6814820"/>
            <a:ext cx="768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4091426" y="6619766"/>
            <a:ext cx="427355" cy="106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82905" algn="l"/>
              </a:tabLst>
            </a:pP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135">
                <a:latin typeface="Verdana"/>
                <a:cs typeface="Verdana"/>
              </a:rPr>
              <a:t> </a:t>
            </a: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	</a:t>
            </a:r>
            <a:r>
              <a:rPr dirty="0" baseline="-11111" sz="750" spc="-209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4448037" y="6658252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4435848" y="6707023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4416034" y="6780172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4409937" y="68289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4280398" y="6855966"/>
            <a:ext cx="1746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  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baseline="-16666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4307832" y="6881877"/>
            <a:ext cx="133350" cy="13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47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7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  <a:p>
            <a:pPr algn="r" marR="30480">
              <a:lnSpc>
                <a:spcPts val="475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4347455" y="6953503"/>
            <a:ext cx="7556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4102091" y="6494163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0" i="1">
                <a:latin typeface="Times New Roman"/>
                <a:cs typeface="Times New Roman"/>
              </a:rPr>
              <a:t>A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2789927" y="7795659"/>
            <a:ext cx="1022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0" i="1">
                <a:latin typeface="Times New Roman"/>
                <a:cs typeface="Times New Roman"/>
              </a:rPr>
              <a:t>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4748875" y="7768227"/>
            <a:ext cx="212090" cy="149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 </a:t>
            </a:r>
            <a:r>
              <a:rPr dirty="0" baseline="-15873" sz="1050" spc="150" i="1">
                <a:latin typeface="Times New Roman"/>
                <a:cs typeface="Times New Roman"/>
              </a:rPr>
              <a:t>C</a:t>
            </a:r>
            <a:endParaRPr baseline="-15873" sz="1050">
              <a:latin typeface="Times New Roman"/>
              <a:cs typeface="Times New Roman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4084194" y="7793226"/>
            <a:ext cx="132080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7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6510">
              <a:lnSpc>
                <a:spcPts val="810"/>
              </a:lnSpc>
            </a:pPr>
            <a:r>
              <a:rPr dirty="0" sz="700" spc="175" i="1">
                <a:latin typeface="Times New Roman"/>
                <a:cs typeface="Times New Roman"/>
              </a:rPr>
              <a:t>M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3903972" y="6918449"/>
            <a:ext cx="612140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142240">
              <a:lnSpc>
                <a:spcPts val="50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94615">
              <a:lnSpc>
                <a:spcPts val="265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12700">
              <a:lnSpc>
                <a:spcPts val="605"/>
              </a:lnSpc>
              <a:tabLst>
                <a:tab pos="436245" algn="l"/>
              </a:tabLst>
            </a:pP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      </a:t>
            </a:r>
            <a:r>
              <a:rPr dirty="0" baseline="-22222" sz="750" spc="44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-16666" sz="750" spc="67">
                <a:latin typeface="Verdana"/>
                <a:cs typeface="Verdana"/>
              </a:rPr>
              <a:t>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	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16666" sz="750" spc="-30">
                <a:latin typeface="Verdana"/>
                <a:cs typeface="Verdana"/>
              </a:rPr>
              <a:t>.</a:t>
            </a:r>
            <a:r>
              <a:rPr dirty="0" baseline="11111" sz="750" spc="-30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 </a:t>
            </a:r>
            <a:r>
              <a:rPr dirty="0" sz="700" spc="155" i="1">
                <a:latin typeface="Times New Roman"/>
                <a:cs typeface="Times New Roman"/>
              </a:rPr>
              <a:t>E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3734807" y="6824469"/>
            <a:ext cx="231140" cy="162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7936" sz="1050" spc="112" i="1">
                <a:latin typeface="Times New Roman"/>
                <a:cs typeface="Times New Roman"/>
              </a:rPr>
              <a:t>F 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11111" sz="750" spc="-22">
                <a:latin typeface="Verdana"/>
                <a:cs typeface="Verdana"/>
              </a:rPr>
              <a:t>.</a:t>
            </a:r>
            <a:r>
              <a:rPr dirty="0" baseline="11111" sz="750" spc="67">
                <a:latin typeface="Verdana"/>
                <a:cs typeface="Verdana"/>
              </a:rPr>
              <a:t> 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3643369" y="7002268"/>
            <a:ext cx="791845" cy="158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47625">
              <a:lnSpc>
                <a:spcPts val="3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630"/>
              </a:lnSpc>
              <a:tabLst>
                <a:tab pos="269240" algn="l"/>
                <a:tab pos="438784" algn="l"/>
              </a:tabLst>
            </a:pPr>
            <a:r>
              <a:rPr dirty="0" baseline="5555" sz="750" spc="22">
                <a:latin typeface="Verdana"/>
                <a:cs typeface="Verdana"/>
              </a:rPr>
              <a:t>.	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baseline="-16666" sz="750" spc="-82">
                <a:latin typeface="Verdana"/>
                <a:cs typeface="Verdana"/>
              </a:rPr>
              <a:t>.	</a:t>
            </a: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27777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  </a:t>
            </a:r>
            <a:r>
              <a:rPr dirty="0" sz="700" spc="160" i="1">
                <a:latin typeface="Times New Roman"/>
                <a:cs typeface="Times New Roman"/>
              </a:rPr>
              <a:t>N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6666" sz="750" spc="44">
                <a:latin typeface="Verdana"/>
                <a:cs typeface="Verdana"/>
              </a:rPr>
              <a:t>.</a:t>
            </a:r>
            <a:r>
              <a:rPr dirty="0" baseline="27777" sz="750" spc="44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3689087" y="6537960"/>
            <a:ext cx="931544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5873" sz="1050" spc="112" i="1">
                <a:latin typeface="Times New Roman"/>
                <a:cs typeface="Times New Roman"/>
              </a:rPr>
              <a:t>P</a:t>
            </a:r>
            <a:r>
              <a:rPr dirty="0" baseline="-15873" sz="1050" spc="75" i="1">
                <a:latin typeface="Times New Roman"/>
                <a:cs typeface="Times New Roman"/>
              </a:rPr>
              <a:t> </a:t>
            </a:r>
            <a:r>
              <a:rPr dirty="0" baseline="-16666" sz="750" spc="-15">
                <a:latin typeface="Verdana"/>
                <a:cs typeface="Verdana"/>
              </a:rPr>
              <a:t>.</a:t>
            </a:r>
            <a:r>
              <a:rPr dirty="0" baseline="5555" sz="750" spc="-15">
                <a:latin typeface="Verdana"/>
                <a:cs typeface="Verdana"/>
              </a:rPr>
              <a:t>..</a:t>
            </a:r>
            <a:r>
              <a:rPr dirty="0" baseline="5555" sz="750" spc="-30">
                <a:latin typeface="Verdana"/>
                <a:cs typeface="Verdana"/>
              </a:rPr>
              <a:t> </a:t>
            </a:r>
            <a:r>
              <a:rPr dirty="0" baseline="5555" sz="750" spc="7">
                <a:latin typeface="Verdana"/>
                <a:cs typeface="Verdana"/>
              </a:rPr>
              <a:t>.....</a:t>
            </a:r>
            <a:r>
              <a:rPr dirty="0" baseline="5555" sz="750" spc="-30">
                <a:latin typeface="Verdana"/>
                <a:cs typeface="Verdana"/>
              </a:rPr>
              <a:t> </a:t>
            </a:r>
            <a:r>
              <a:rPr dirty="0" baseline="5555" sz="750" spc="-37">
                <a:latin typeface="Verdana"/>
                <a:cs typeface="Verdana"/>
              </a:rPr>
              <a:t>..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baseline="5555" sz="750" spc="-172">
                <a:latin typeface="Verdana"/>
                <a:cs typeface="Verdana"/>
              </a:rPr>
              <a:t>..</a:t>
            </a: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-16666" sz="750" spc="-17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-16666" sz="750" spc="-17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baseline="-16666" sz="750" spc="-172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baseline="5555" sz="750" spc="-37">
                <a:latin typeface="Verdana"/>
                <a:cs typeface="Verdana"/>
              </a:rPr>
              <a:t>..</a:t>
            </a:r>
            <a:r>
              <a:rPr dirty="0" baseline="5555" sz="750" spc="-30">
                <a:latin typeface="Verdana"/>
                <a:cs typeface="Verdana"/>
              </a:rPr>
              <a:t> </a:t>
            </a:r>
            <a:r>
              <a:rPr dirty="0" baseline="5555" sz="750" spc="-37">
                <a:latin typeface="Verdana"/>
                <a:cs typeface="Verdana"/>
              </a:rPr>
              <a:t>..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baseline="5555" sz="750" spc="-37">
                <a:latin typeface="Verdana"/>
                <a:cs typeface="Verdana"/>
              </a:rPr>
              <a:t>..</a:t>
            </a:r>
            <a:r>
              <a:rPr dirty="0" baseline="5555" sz="750" spc="-30">
                <a:latin typeface="Verdana"/>
                <a:cs typeface="Verdana"/>
              </a:rPr>
              <a:t> </a:t>
            </a:r>
            <a:r>
              <a:rPr dirty="0" baseline="5555" sz="750">
                <a:latin typeface="Verdana"/>
                <a:cs typeface="Verdana"/>
              </a:rPr>
              <a:t>...</a:t>
            </a:r>
            <a:r>
              <a:rPr dirty="0" baseline="5555" sz="750" spc="-150">
                <a:latin typeface="Verdana"/>
                <a:cs typeface="Verdana"/>
              </a:rPr>
              <a:t> ..</a:t>
            </a:r>
            <a:r>
              <a:rPr dirty="0" baseline="-16666" sz="750" spc="-150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 </a:t>
            </a:r>
            <a:r>
              <a:rPr dirty="0" baseline="-7936" sz="1050" spc="179" i="1">
                <a:latin typeface="Times New Roman"/>
                <a:cs typeface="Times New Roman"/>
              </a:rPr>
              <a:t>Q</a:t>
            </a:r>
            <a:endParaRPr baseline="-7936" sz="1050">
              <a:latin typeface="Times New Roman"/>
              <a:cs typeface="Times New Roman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1267455" y="8258955"/>
            <a:ext cx="5053965" cy="7658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4445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5.6: </a:t>
            </a:r>
            <a:r>
              <a:rPr dirty="0" sz="1000" spc="60">
                <a:latin typeface="Lucida Sans Unicode"/>
                <a:cs typeface="Lucida Sans Unicode"/>
              </a:rPr>
              <a:t>∠</a:t>
            </a:r>
            <a:r>
              <a:rPr dirty="0" sz="1000" spc="60" i="1">
                <a:latin typeface="Georgia"/>
                <a:cs typeface="Georgia"/>
              </a:rPr>
              <a:t>EMN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70">
                <a:latin typeface="Lucida Sans Unicode"/>
                <a:cs typeface="Lucida Sans Unicode"/>
              </a:rPr>
              <a:t>∠</a:t>
            </a:r>
            <a:r>
              <a:rPr dirty="0" sz="1000" spc="70" i="1">
                <a:latin typeface="Georgia"/>
                <a:cs typeface="Georgia"/>
              </a:rPr>
              <a:t>FMN</a:t>
            </a:r>
            <a:endParaRPr sz="1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Times New Roman"/>
              <a:cs typeface="Times New Roman"/>
            </a:endParaRPr>
          </a:p>
          <a:p>
            <a:pPr algn="ctr" marR="9525">
              <a:lnSpc>
                <a:spcPct val="100000"/>
              </a:lnSpc>
              <a:spcBef>
                <a:spcPts val="5"/>
              </a:spcBef>
            </a:pPr>
            <a:r>
              <a:rPr dirty="0" sz="1000" spc="-5" b="1">
                <a:latin typeface="Times New Roman"/>
                <a:cs typeface="Times New Roman"/>
              </a:rPr>
              <a:t>Solution</a:t>
            </a:r>
            <a:r>
              <a:rPr dirty="0" sz="1000" spc="-5">
                <a:latin typeface="Times New Roman"/>
                <a:cs typeface="Times New Roman"/>
              </a:rPr>
              <a:t>.  Construct a line </a:t>
            </a:r>
            <a:r>
              <a:rPr dirty="0" sz="1000">
                <a:latin typeface="Times New Roman"/>
                <a:cs typeface="Times New Roman"/>
              </a:rPr>
              <a:t>through </a:t>
            </a:r>
            <a:r>
              <a:rPr dirty="0" sz="1000" spc="75" i="1">
                <a:latin typeface="Georgia"/>
                <a:cs typeface="Georgia"/>
              </a:rPr>
              <a:t>A </a:t>
            </a:r>
            <a:r>
              <a:rPr dirty="0" sz="1000" spc="-5">
                <a:latin typeface="Times New Roman"/>
                <a:cs typeface="Times New Roman"/>
              </a:rPr>
              <a:t>parallel to </a:t>
            </a:r>
            <a:r>
              <a:rPr dirty="0" sz="1000" spc="105" i="1">
                <a:latin typeface="Georgia"/>
                <a:cs typeface="Georgia"/>
              </a:rPr>
              <a:t>BC </a:t>
            </a:r>
            <a:r>
              <a:rPr dirty="0" sz="1000" spc="-5">
                <a:latin typeface="Times New Roman"/>
                <a:cs typeface="Times New Roman"/>
              </a:rPr>
              <a:t>meeting the extensions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95" i="1">
                <a:latin typeface="Georgia"/>
                <a:cs typeface="Georgia"/>
              </a:rPr>
              <a:t>MF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14" i="1">
                <a:latin typeface="Georgia"/>
                <a:cs typeface="Georgia"/>
              </a:rPr>
              <a:t>ME </a:t>
            </a:r>
            <a:r>
              <a:rPr dirty="0" sz="1000" spc="-5">
                <a:latin typeface="Times New Roman"/>
                <a:cs typeface="Times New Roman"/>
              </a:rPr>
              <a:t>at</a:t>
            </a:r>
            <a:r>
              <a:rPr dirty="0" sz="1000" spc="65">
                <a:latin typeface="Times New Roman"/>
                <a:cs typeface="Times New Roman"/>
              </a:rPr>
              <a:t> </a:t>
            </a:r>
            <a:r>
              <a:rPr dirty="0" sz="1000" spc="25" i="1">
                <a:latin typeface="Georgia"/>
                <a:cs typeface="Georgia"/>
              </a:rPr>
              <a:t>P</a:t>
            </a:r>
            <a:endParaRPr sz="1000">
              <a:latin typeface="Georgia"/>
              <a:cs typeface="Georgia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55" i="1">
                <a:latin typeface="Georgia"/>
                <a:cs typeface="Georgia"/>
              </a:rPr>
              <a:t>Q </a:t>
            </a:r>
            <a:r>
              <a:rPr dirty="0" sz="1000" spc="-10">
                <a:latin typeface="Times New Roman"/>
                <a:cs typeface="Times New Roman"/>
              </a:rPr>
              <a:t>respectively. </a:t>
            </a:r>
            <a:r>
              <a:rPr dirty="0" sz="1000">
                <a:latin typeface="Times New Roman"/>
                <a:cs typeface="Times New Roman"/>
              </a:rPr>
              <a:t>Thus </a:t>
            </a:r>
            <a:r>
              <a:rPr dirty="0" sz="1000" spc="40">
                <a:latin typeface="Lucida Sans Unicode"/>
                <a:cs typeface="Lucida Sans Unicode"/>
              </a:rPr>
              <a:t>∠</a:t>
            </a:r>
            <a:r>
              <a:rPr dirty="0" sz="1000" spc="40" i="1">
                <a:latin typeface="Georgia"/>
                <a:cs typeface="Georgia"/>
              </a:rPr>
              <a:t>MAP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25">
                <a:latin typeface="Tahoma"/>
                <a:cs typeface="Tahoma"/>
              </a:rPr>
              <a:t>90</a:t>
            </a:r>
            <a:r>
              <a:rPr dirty="0" baseline="27777" sz="1050" spc="37">
                <a:latin typeface="Arial"/>
                <a:cs typeface="Arial"/>
              </a:rPr>
              <a:t>◦</a:t>
            </a:r>
            <a:r>
              <a:rPr dirty="0" sz="1000" spc="2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As </a:t>
            </a:r>
            <a:r>
              <a:rPr dirty="0" sz="1000" spc="90">
                <a:latin typeface="Lucida Sans Unicode"/>
                <a:cs typeface="Lucida Sans Unicode"/>
              </a:rPr>
              <a:t>△</a:t>
            </a:r>
            <a:r>
              <a:rPr dirty="0" sz="1000" spc="90" i="1">
                <a:latin typeface="Georgia"/>
                <a:cs typeface="Georgia"/>
              </a:rPr>
              <a:t>PAF </a:t>
            </a:r>
            <a:r>
              <a:rPr dirty="0" sz="1000" spc="-5">
                <a:latin typeface="Times New Roman"/>
                <a:cs typeface="Times New Roman"/>
              </a:rPr>
              <a:t>is similar to </a:t>
            </a:r>
            <a:r>
              <a:rPr dirty="0" sz="1000" spc="105">
                <a:latin typeface="Lucida Sans Unicode"/>
                <a:cs typeface="Lucida Sans Unicode"/>
              </a:rPr>
              <a:t>△</a:t>
            </a:r>
            <a:r>
              <a:rPr dirty="0" sz="1000" spc="105" i="1">
                <a:latin typeface="Georgia"/>
                <a:cs typeface="Georgia"/>
              </a:rPr>
              <a:t>MBF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5">
                <a:latin typeface="Lucida Sans Unicode"/>
                <a:cs typeface="Lucida Sans Unicode"/>
              </a:rPr>
              <a:t>△</a:t>
            </a:r>
            <a:r>
              <a:rPr dirty="0" sz="1000" spc="75" i="1">
                <a:latin typeface="Georgia"/>
                <a:cs typeface="Georgia"/>
              </a:rPr>
              <a:t>QAE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r>
              <a:rPr dirty="0" sz="1000" spc="18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similar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75963" y="7387488"/>
            <a:ext cx="51815" cy="60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267460" y="762000"/>
            <a:ext cx="250952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5.2.  </a:t>
            </a:r>
            <a:r>
              <a:rPr dirty="0" sz="1000" spc="-5">
                <a:latin typeface="Times New Roman"/>
                <a:cs typeface="Times New Roman"/>
              </a:rPr>
              <a:t>COMMON POINTS OF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CONCURRENCE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70167" y="76200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4</a:t>
            </a:r>
            <a:r>
              <a:rPr dirty="0" sz="1000" spc="-5">
                <a:latin typeface="Times New Roman"/>
                <a:cs typeface="Times New Roman"/>
              </a:rPr>
              <a:t>7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7460" y="1117094"/>
            <a:ext cx="108331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to </a:t>
            </a:r>
            <a:r>
              <a:rPr dirty="0" sz="1000" spc="100">
                <a:latin typeface="Lucida Sans Unicode"/>
                <a:cs typeface="Lucida Sans Unicode"/>
              </a:rPr>
              <a:t>△</a:t>
            </a:r>
            <a:r>
              <a:rPr dirty="0" sz="1000" spc="100" i="1">
                <a:latin typeface="Georgia"/>
                <a:cs typeface="Georgia"/>
              </a:rPr>
              <a:t>MCE</a:t>
            </a:r>
            <a:r>
              <a:rPr dirty="0" sz="1000" spc="100">
                <a:latin typeface="Times New Roman"/>
                <a:cs typeface="Times New Roman"/>
              </a:rPr>
              <a:t>,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we </a:t>
            </a:r>
            <a:r>
              <a:rPr dirty="0" sz="1000" spc="-10">
                <a:latin typeface="Times New Roman"/>
                <a:cs typeface="Times New Roman"/>
              </a:rPr>
              <a:t>have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69414" y="1240536"/>
            <a:ext cx="20129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sz="1000" spc="40" i="1">
                <a:latin typeface="Georgia"/>
                <a:cs typeface="Georgia"/>
              </a:rPr>
              <a:t>F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78911" y="1417980"/>
            <a:ext cx="202691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207257" y="1240539"/>
            <a:ext cx="220979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35" i="1">
                <a:latin typeface="Georgia"/>
                <a:cs typeface="Georgia"/>
              </a:rPr>
              <a:t>E</a:t>
            </a:r>
            <a:r>
              <a:rPr dirty="0" sz="1000" spc="75" i="1">
                <a:latin typeface="Georgia"/>
                <a:cs typeface="Georgia"/>
              </a:rPr>
              <a:t>A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216755" y="1417980"/>
            <a:ext cx="201167" cy="6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80235" y="1736496"/>
            <a:ext cx="195072" cy="6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973427" y="1736496"/>
            <a:ext cx="202692" cy="60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267458" y="1644399"/>
            <a:ext cx="99949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8165" algn="l"/>
                <a:tab pos="951230" algn="l"/>
              </a:tabLst>
            </a:pPr>
            <a:r>
              <a:rPr dirty="0" sz="1000" spc="-5">
                <a:latin typeface="Times New Roman"/>
                <a:cs typeface="Times New Roman"/>
              </a:rPr>
              <a:t>T</a:t>
            </a:r>
            <a:r>
              <a:rPr dirty="0" sz="1000">
                <a:latin typeface="Times New Roman"/>
                <a:cs typeface="Times New Roman"/>
              </a:rPr>
              <a:t>hu</a:t>
            </a:r>
            <a:r>
              <a:rPr dirty="0" sz="1000" spc="-5">
                <a:latin typeface="Times New Roman"/>
                <a:cs typeface="Times New Roman"/>
              </a:rPr>
              <a:t>s</a:t>
            </a:r>
            <a:r>
              <a:rPr dirty="0" sz="1000">
                <a:latin typeface="Times New Roman"/>
                <a:cs typeface="Times New Roman"/>
              </a:rPr>
              <a:t>	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67684" y="1559055"/>
            <a:ext cx="96710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10209" algn="l"/>
                <a:tab pos="728345" algn="l"/>
              </a:tabLst>
            </a:pPr>
            <a:r>
              <a:rPr dirty="0" sz="1000" spc="165" i="1">
                <a:latin typeface="Georgia"/>
                <a:cs typeface="Georgia"/>
              </a:rPr>
              <a:t>P</a:t>
            </a:r>
            <a:r>
              <a:rPr dirty="0" sz="1000" spc="75" i="1">
                <a:latin typeface="Georgia"/>
                <a:cs typeface="Georgia"/>
              </a:rPr>
              <a:t>A</a:t>
            </a:r>
            <a:r>
              <a:rPr dirty="0" sz="1000" i="1">
                <a:latin typeface="Georgia"/>
                <a:cs typeface="Georgia"/>
              </a:rPr>
              <a:t>	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sz="1000" spc="40" i="1">
                <a:latin typeface="Georgia"/>
                <a:cs typeface="Georgia"/>
              </a:rPr>
              <a:t>F</a:t>
            </a:r>
            <a:r>
              <a:rPr dirty="0" sz="1000" i="1">
                <a:latin typeface="Georgia"/>
                <a:cs typeface="Georgia"/>
              </a:rPr>
              <a:t>	</a:t>
            </a: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sz="1000" spc="35" i="1">
                <a:latin typeface="Georgia"/>
                <a:cs typeface="Georgia"/>
              </a:rPr>
              <a:t>M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296515" y="1736496"/>
            <a:ext cx="239268" cy="60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567688" y="1731264"/>
            <a:ext cx="97091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  <a:tab pos="730250" algn="l"/>
              </a:tabLst>
            </a:pP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sz="1000" spc="55" i="1">
                <a:latin typeface="Georgia"/>
                <a:cs typeface="Georgia"/>
              </a:rPr>
              <a:t>Q</a:t>
            </a:r>
            <a:r>
              <a:rPr dirty="0" sz="1000" i="1">
                <a:latin typeface="Georgia"/>
                <a:cs typeface="Georgia"/>
              </a:rPr>
              <a:t>	</a:t>
            </a:r>
            <a:r>
              <a:rPr dirty="0" sz="1000" spc="175" i="1">
                <a:latin typeface="Georgia"/>
                <a:cs typeface="Georgia"/>
              </a:rPr>
              <a:t>F</a:t>
            </a:r>
            <a:r>
              <a:rPr dirty="0" sz="1000" spc="100" i="1">
                <a:latin typeface="Georgia"/>
                <a:cs typeface="Georgia"/>
              </a:rPr>
              <a:t>B</a:t>
            </a:r>
            <a:r>
              <a:rPr dirty="0" sz="1000" i="1">
                <a:latin typeface="Georgia"/>
                <a:cs typeface="Georgia"/>
              </a:rPr>
              <a:t>	</a:t>
            </a:r>
            <a:r>
              <a:rPr dirty="0" sz="1000" spc="145" i="1">
                <a:latin typeface="Georgia"/>
                <a:cs typeface="Georgia"/>
              </a:rPr>
              <a:t>M</a:t>
            </a:r>
            <a:r>
              <a:rPr dirty="0" sz="1000" spc="65" i="1">
                <a:latin typeface="Georgia"/>
                <a:cs typeface="Georgia"/>
              </a:rPr>
              <a:t>C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45155" y="1391412"/>
            <a:ext cx="2154555" cy="339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33400" marR="5080" indent="-378460">
              <a:lnSpc>
                <a:spcPct val="56999"/>
              </a:lnSpc>
              <a:tabLst>
                <a:tab pos="779145" algn="l"/>
                <a:tab pos="1571625" algn="l"/>
                <a:tab pos="1815464" algn="l"/>
              </a:tabLst>
            </a:pPr>
            <a:r>
              <a:rPr dirty="0" sz="1000" spc="120" i="1">
                <a:latin typeface="Georgia"/>
                <a:cs typeface="Georgia"/>
              </a:rPr>
              <a:t>PA</a:t>
            </a:r>
            <a:r>
              <a:rPr dirty="0" sz="1000" spc="30" i="1">
                <a:latin typeface="Georgia"/>
                <a:cs typeface="Georgia"/>
              </a:rPr>
              <a:t> </a:t>
            </a:r>
            <a:r>
              <a:rPr dirty="0" sz="1000" spc="45">
                <a:latin typeface="Tahoma"/>
                <a:cs typeface="Tahoma"/>
              </a:rPr>
              <a:t>=		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105">
                <a:latin typeface="Lucida Sans Unicode"/>
                <a:cs typeface="Lucida Sans Unicode"/>
              </a:rPr>
              <a:t> </a:t>
            </a:r>
            <a:r>
              <a:rPr dirty="0" sz="1000" spc="80" i="1">
                <a:latin typeface="Georgia"/>
                <a:cs typeface="Georgia"/>
              </a:rPr>
              <a:t>BM, </a:t>
            </a:r>
            <a:r>
              <a:rPr dirty="0" sz="1000" spc="110" i="1">
                <a:latin typeface="Georgia"/>
                <a:cs typeface="Georgia"/>
              </a:rPr>
              <a:t> </a:t>
            </a:r>
            <a:r>
              <a:rPr dirty="0" sz="1000" spc="60" i="1">
                <a:latin typeface="Georgia"/>
                <a:cs typeface="Georgia"/>
              </a:rPr>
              <a:t>AQ</a:t>
            </a:r>
            <a:r>
              <a:rPr dirty="0" sz="1000" spc="35" i="1">
                <a:latin typeface="Georgia"/>
                <a:cs typeface="Georgia"/>
              </a:rPr>
              <a:t> </a:t>
            </a:r>
            <a:r>
              <a:rPr dirty="0" sz="1000" spc="45">
                <a:latin typeface="Tahoma"/>
                <a:cs typeface="Tahoma"/>
              </a:rPr>
              <a:t>=		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200">
                <a:latin typeface="Lucida Sans Unicode"/>
                <a:cs typeface="Lucida Sans Unicode"/>
              </a:rPr>
              <a:t> </a:t>
            </a:r>
            <a:r>
              <a:rPr dirty="0" sz="1000" spc="75" i="1">
                <a:latin typeface="Georgia"/>
                <a:cs typeface="Georgia"/>
              </a:rPr>
              <a:t>MC. </a:t>
            </a:r>
            <a:r>
              <a:rPr dirty="0" sz="1000" spc="5" i="1">
                <a:latin typeface="Georgia"/>
                <a:cs typeface="Georgia"/>
              </a:rPr>
              <a:t> </a:t>
            </a:r>
            <a:r>
              <a:rPr dirty="0" sz="1000" spc="135" i="1">
                <a:latin typeface="Georgia"/>
                <a:cs typeface="Georgia"/>
              </a:rPr>
              <a:t>FB		</a:t>
            </a:r>
            <a:r>
              <a:rPr dirty="0" sz="1000" spc="100" i="1">
                <a:latin typeface="Georgia"/>
                <a:cs typeface="Georgia"/>
              </a:rPr>
              <a:t>EC</a:t>
            </a:r>
            <a:endParaRPr sz="1000">
              <a:latin typeface="Georgia"/>
              <a:cs typeface="Georgia"/>
            </a:endParaRPr>
          </a:p>
          <a:p>
            <a:pPr marL="12700">
              <a:lnSpc>
                <a:spcPts val="1150"/>
              </a:lnSpc>
            </a:pPr>
            <a:r>
              <a:rPr dirty="0" sz="1000" spc="105" i="1">
                <a:latin typeface="Georgia"/>
                <a:cs typeface="Georgia"/>
              </a:rPr>
              <a:t>CE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657703" y="1736496"/>
            <a:ext cx="201168" cy="60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648204" y="1731264"/>
            <a:ext cx="220979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35" i="1">
                <a:latin typeface="Georgia"/>
                <a:cs typeface="Georgia"/>
              </a:rPr>
              <a:t>E</a:t>
            </a:r>
            <a:r>
              <a:rPr dirty="0" sz="1000" spc="75" i="1">
                <a:latin typeface="Georgia"/>
                <a:cs typeface="Georgia"/>
              </a:rPr>
              <a:t>A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65904" y="1644398"/>
            <a:ext cx="5524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1630" algn="l"/>
              </a:tabLst>
            </a:pPr>
            <a:r>
              <a:rPr dirty="0" sz="1000" spc="-360">
                <a:latin typeface="Lucida Sans Unicode"/>
                <a:cs typeface="Lucida Sans Unicode"/>
              </a:rPr>
              <a:t>·	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3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91691" y="1644398"/>
            <a:ext cx="282257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,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20">
                <a:latin typeface="Times New Roman"/>
                <a:cs typeface="Times New Roman"/>
              </a:rPr>
              <a:t>Ceva’s </a:t>
            </a:r>
            <a:r>
              <a:rPr dirty="0" sz="1000">
                <a:latin typeface="Times New Roman"/>
                <a:cs typeface="Times New Roman"/>
              </a:rPr>
              <a:t>Theorem. </a:t>
            </a:r>
            <a:r>
              <a:rPr dirty="0" sz="1000" spc="-5">
                <a:latin typeface="Times New Roman"/>
                <a:cs typeface="Times New Roman"/>
              </a:rPr>
              <a:t>Therefore, </a:t>
            </a:r>
            <a:r>
              <a:rPr dirty="0" sz="1000" spc="120" i="1">
                <a:latin typeface="Georgia"/>
                <a:cs typeface="Georgia"/>
              </a:rPr>
              <a:t>PA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40" i="1">
                <a:latin typeface="Georgia"/>
                <a:cs typeface="Georgia"/>
              </a:rPr>
              <a:t>AQ</a:t>
            </a:r>
            <a:r>
              <a:rPr dirty="0" sz="1000" spc="4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It</a:t>
            </a:r>
            <a:r>
              <a:rPr dirty="0" sz="1000" spc="-1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follows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67465" y="1912620"/>
            <a:ext cx="5057140" cy="1178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60">
                <a:latin typeface="Lucida Sans Unicode"/>
                <a:cs typeface="Lucida Sans Unicode"/>
              </a:rPr>
              <a:t>∠</a:t>
            </a:r>
            <a:r>
              <a:rPr dirty="0" sz="1000" spc="60" i="1">
                <a:latin typeface="Georgia"/>
                <a:cs typeface="Georgia"/>
              </a:rPr>
              <a:t>EMN</a:t>
            </a:r>
            <a:r>
              <a:rPr dirty="0" sz="1000" spc="114" i="1">
                <a:latin typeface="Georgia"/>
                <a:cs typeface="Georgi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65">
                <a:latin typeface="Tahoma"/>
                <a:cs typeface="Tahoma"/>
              </a:rPr>
              <a:t> </a:t>
            </a:r>
            <a:r>
              <a:rPr dirty="0" sz="1000" spc="70">
                <a:latin typeface="Lucida Sans Unicode"/>
                <a:cs typeface="Lucida Sans Unicode"/>
              </a:rPr>
              <a:t>∠</a:t>
            </a:r>
            <a:r>
              <a:rPr dirty="0" sz="1000" spc="70" i="1">
                <a:latin typeface="Georgia"/>
                <a:cs typeface="Georgia"/>
              </a:rPr>
              <a:t>FMN</a:t>
            </a:r>
            <a:r>
              <a:rPr dirty="0" sz="1000" spc="-140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500"/>
              </a:lnSpc>
              <a:spcBef>
                <a:spcPts val="615"/>
              </a:spcBef>
            </a:pPr>
            <a:r>
              <a:rPr dirty="0" sz="1000" spc="-5" b="1">
                <a:latin typeface="Times New Roman"/>
                <a:cs typeface="Times New Roman"/>
              </a:rPr>
              <a:t>Example </a:t>
            </a:r>
            <a:r>
              <a:rPr dirty="0" sz="1000" b="1">
                <a:latin typeface="Times New Roman"/>
                <a:cs typeface="Times New Roman"/>
              </a:rPr>
              <a:t>5.4</a:t>
            </a:r>
            <a:r>
              <a:rPr dirty="0" sz="1000" spc="10" b="1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On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plane,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there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3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mutually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externally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disjoint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55">
                <a:latin typeface="Tahoma"/>
                <a:cs typeface="Tahoma"/>
              </a:rPr>
              <a:t>Γ</a:t>
            </a:r>
            <a:r>
              <a:rPr dirty="0" baseline="-11904" sz="1050" spc="82">
                <a:latin typeface="Geometr231 Hv BT"/>
                <a:cs typeface="Geometr231 Hv BT"/>
              </a:rPr>
              <a:t>1</a:t>
            </a:r>
            <a:r>
              <a:rPr dirty="0" sz="1000" spc="55" i="1">
                <a:latin typeface="Georgia"/>
                <a:cs typeface="Georgia"/>
              </a:rPr>
              <a:t>,</a:t>
            </a:r>
            <a:r>
              <a:rPr dirty="0" sz="1000" spc="-70" i="1">
                <a:latin typeface="Georgia"/>
                <a:cs typeface="Georgia"/>
              </a:rPr>
              <a:t> </a:t>
            </a:r>
            <a:r>
              <a:rPr dirty="0" sz="1000" spc="55">
                <a:latin typeface="Tahoma"/>
                <a:cs typeface="Tahoma"/>
              </a:rPr>
              <a:t>Γ</a:t>
            </a:r>
            <a:r>
              <a:rPr dirty="0" baseline="-11904" sz="1050" spc="82">
                <a:latin typeface="Geometr231 Hv BT"/>
                <a:cs typeface="Geometr231 Hv BT"/>
              </a:rPr>
              <a:t>2</a:t>
            </a:r>
            <a:r>
              <a:rPr dirty="0" baseline="-11904" sz="1050" spc="60">
                <a:latin typeface="Geometr231 Hv BT"/>
                <a:cs typeface="Geometr231 Hv BT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55">
                <a:latin typeface="Tahoma"/>
                <a:cs typeface="Tahoma"/>
              </a:rPr>
              <a:t>Γ</a:t>
            </a:r>
            <a:r>
              <a:rPr dirty="0" baseline="-11904" sz="1050" spc="82">
                <a:latin typeface="Geometr231 Hv BT"/>
                <a:cs typeface="Geometr231 Hv BT"/>
              </a:rPr>
              <a:t>3 </a:t>
            </a:r>
            <a:r>
              <a:rPr dirty="0" sz="1000" spc="-5">
                <a:latin typeface="Times New Roman"/>
                <a:cs typeface="Times New Roman"/>
              </a:rPr>
              <a:t>centred  at </a:t>
            </a:r>
            <a:r>
              <a:rPr dirty="0" sz="1000" spc="50" i="1">
                <a:latin typeface="Georgia"/>
                <a:cs typeface="Georgia"/>
              </a:rPr>
              <a:t>X</a:t>
            </a:r>
            <a:r>
              <a:rPr dirty="0" baseline="-11904" sz="1050" spc="75">
                <a:latin typeface="Geometr231 Hv BT"/>
                <a:cs typeface="Geometr231 Hv BT"/>
              </a:rPr>
              <a:t>1</a:t>
            </a:r>
            <a:r>
              <a:rPr dirty="0" sz="1000" spc="50" i="1">
                <a:latin typeface="Georgia"/>
                <a:cs typeface="Georgia"/>
              </a:rPr>
              <a:t>, </a:t>
            </a:r>
            <a:r>
              <a:rPr dirty="0" sz="1000" spc="55" i="1">
                <a:latin typeface="Georgia"/>
                <a:cs typeface="Georgia"/>
              </a:rPr>
              <a:t>X</a:t>
            </a:r>
            <a:r>
              <a:rPr dirty="0" baseline="-11904" sz="1050" spc="82">
                <a:latin typeface="Geometr231 Hv BT"/>
                <a:cs typeface="Geometr231 Hv BT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55" i="1">
                <a:latin typeface="Georgia"/>
                <a:cs typeface="Georgia"/>
              </a:rPr>
              <a:t>X</a:t>
            </a:r>
            <a:r>
              <a:rPr dirty="0" baseline="-11904" sz="1050" spc="82">
                <a:latin typeface="Geometr231 Hv BT"/>
                <a:cs typeface="Geometr231 Hv BT"/>
              </a:rPr>
              <a:t>3 </a:t>
            </a:r>
            <a:r>
              <a:rPr dirty="0" sz="1000" spc="-10">
                <a:latin typeface="Times New Roman"/>
                <a:cs typeface="Times New Roman"/>
              </a:rPr>
              <a:t>respectively. </a:t>
            </a:r>
            <a:r>
              <a:rPr dirty="0" sz="1000" spc="-5">
                <a:latin typeface="Times New Roman"/>
                <a:cs typeface="Times New Roman"/>
              </a:rPr>
              <a:t>The </a:t>
            </a:r>
            <a:r>
              <a:rPr dirty="0" sz="1000" spc="-10">
                <a:latin typeface="Times New Roman"/>
                <a:cs typeface="Times New Roman"/>
              </a:rPr>
              <a:t>two </a:t>
            </a:r>
            <a:r>
              <a:rPr dirty="0" sz="1000" spc="-5">
                <a:latin typeface="Times New Roman"/>
                <a:cs typeface="Times New Roman"/>
              </a:rPr>
              <a:t>internal </a:t>
            </a:r>
            <a:r>
              <a:rPr dirty="0" sz="1000">
                <a:latin typeface="Times New Roman"/>
                <a:cs typeface="Times New Roman"/>
              </a:rPr>
              <a:t>common </a:t>
            </a:r>
            <a:r>
              <a:rPr dirty="0" sz="1000" spc="-5">
                <a:latin typeface="Times New Roman"/>
                <a:cs typeface="Times New Roman"/>
              </a:rPr>
              <a:t>tangents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55">
                <a:latin typeface="Tahoma"/>
                <a:cs typeface="Tahoma"/>
              </a:rPr>
              <a:t>Γ</a:t>
            </a:r>
            <a:r>
              <a:rPr dirty="0" baseline="-11904" sz="1050" spc="82">
                <a:latin typeface="Geometr231 Hv BT"/>
                <a:cs typeface="Geometr231 Hv BT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50">
                <a:latin typeface="Tahoma"/>
                <a:cs typeface="Tahoma"/>
              </a:rPr>
              <a:t>Γ</a:t>
            </a:r>
            <a:r>
              <a:rPr dirty="0" baseline="-11904" sz="1050" spc="75">
                <a:latin typeface="Geometr231 Hv BT"/>
                <a:cs typeface="Geometr231 Hv BT"/>
              </a:rPr>
              <a:t>3</a:t>
            </a:r>
            <a:r>
              <a:rPr dirty="0" sz="1000" spc="50">
                <a:latin typeface="Times New Roman"/>
                <a:cs typeface="Times New Roman"/>
              </a:rPr>
              <a:t>, </a:t>
            </a:r>
            <a:r>
              <a:rPr dirty="0" sz="1000" spc="35">
                <a:latin typeface="Times New Roman"/>
                <a:cs typeface="Times New Roman"/>
              </a:rPr>
              <a:t>(</a:t>
            </a:r>
            <a:r>
              <a:rPr dirty="0" sz="1000" spc="35">
                <a:latin typeface="Tahoma"/>
                <a:cs typeface="Tahoma"/>
              </a:rPr>
              <a:t>Γ</a:t>
            </a:r>
            <a:r>
              <a:rPr dirty="0" baseline="-11904" sz="1050" spc="52">
                <a:latin typeface="Geometr231 Hv BT"/>
                <a:cs typeface="Geometr231 Hv BT"/>
              </a:rPr>
              <a:t>3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50">
                <a:latin typeface="Tahoma"/>
                <a:cs typeface="Tahoma"/>
              </a:rPr>
              <a:t>Γ</a:t>
            </a:r>
            <a:r>
              <a:rPr dirty="0" baseline="-11904" sz="1050" spc="75">
                <a:latin typeface="Geometr231 Hv BT"/>
                <a:cs typeface="Geometr231 Hv BT"/>
              </a:rPr>
              <a:t>1</a:t>
            </a:r>
            <a:r>
              <a:rPr dirty="0" sz="1000" spc="50">
                <a:latin typeface="Times New Roman"/>
                <a:cs typeface="Times New Roman"/>
              </a:rPr>
              <a:t>, </a:t>
            </a:r>
            <a:r>
              <a:rPr dirty="0" sz="1000" spc="55">
                <a:latin typeface="Tahoma"/>
                <a:cs typeface="Tahoma"/>
              </a:rPr>
              <a:t>Γ</a:t>
            </a:r>
            <a:r>
              <a:rPr dirty="0" baseline="-11904" sz="1050" spc="82">
                <a:latin typeface="Geometr231 Hv BT"/>
                <a:cs typeface="Geometr231 Hv BT"/>
              </a:rPr>
              <a:t>1 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50">
                <a:latin typeface="Tahoma"/>
                <a:cs typeface="Tahoma"/>
              </a:rPr>
              <a:t>Γ</a:t>
            </a:r>
            <a:r>
              <a:rPr dirty="0" baseline="-11904" sz="1050" spc="75">
                <a:latin typeface="Geometr231 Hv BT"/>
                <a:cs typeface="Geometr231 Hv BT"/>
              </a:rPr>
              <a:t>2</a:t>
            </a:r>
            <a:r>
              <a:rPr dirty="0" sz="1000" spc="50">
                <a:latin typeface="Times New Roman"/>
                <a:cs typeface="Times New Roman"/>
              </a:rPr>
              <a:t>)</a:t>
            </a:r>
            <a:r>
              <a:rPr dirty="0" sz="1000" spc="-5">
                <a:latin typeface="Times New Roman"/>
                <a:cs typeface="Times New Roman"/>
              </a:rPr>
              <a:t> meet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at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25" i="1">
                <a:latin typeface="Georgia"/>
                <a:cs typeface="Georgia"/>
              </a:rPr>
              <a:t>P</a:t>
            </a:r>
            <a:r>
              <a:rPr dirty="0" sz="1000" spc="-105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, </a:t>
            </a:r>
            <a:r>
              <a:rPr dirty="0" sz="1000" spc="15">
                <a:latin typeface="Times New Roman"/>
                <a:cs typeface="Times New Roman"/>
              </a:rPr>
              <a:t>(</a:t>
            </a:r>
            <a:r>
              <a:rPr dirty="0" sz="1000" spc="15" i="1">
                <a:latin typeface="Georgia"/>
                <a:cs typeface="Georgia"/>
              </a:rPr>
              <a:t>Q</a:t>
            </a:r>
            <a:r>
              <a:rPr dirty="0" sz="1000" spc="15">
                <a:latin typeface="Times New Roman"/>
                <a:cs typeface="Times New Roman"/>
              </a:rPr>
              <a:t>,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50" i="1">
                <a:latin typeface="Georgia"/>
                <a:cs typeface="Georgia"/>
              </a:rPr>
              <a:t>R</a:t>
            </a:r>
            <a:r>
              <a:rPr dirty="0" sz="1000" spc="25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respectively).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Prove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 </a:t>
            </a:r>
            <a:r>
              <a:rPr dirty="0" sz="1000" spc="50" i="1">
                <a:latin typeface="Georgia"/>
                <a:cs typeface="Georgia"/>
              </a:rPr>
              <a:t>X</a:t>
            </a:r>
            <a:r>
              <a:rPr dirty="0" baseline="-11904" sz="1050" spc="75">
                <a:latin typeface="Geometr231 Hv BT"/>
                <a:cs typeface="Geometr231 Hv BT"/>
              </a:rPr>
              <a:t>1</a:t>
            </a:r>
            <a:r>
              <a:rPr dirty="0" sz="1000" spc="50" i="1">
                <a:latin typeface="Georgia"/>
                <a:cs typeface="Georgia"/>
              </a:rPr>
              <a:t>P,</a:t>
            </a:r>
            <a:r>
              <a:rPr dirty="0" sz="1000" spc="-70" i="1">
                <a:latin typeface="Georgia"/>
                <a:cs typeface="Georgia"/>
              </a:rPr>
              <a:t> </a:t>
            </a:r>
            <a:r>
              <a:rPr dirty="0" sz="1000" spc="70" i="1">
                <a:latin typeface="Georgia"/>
                <a:cs typeface="Georgia"/>
              </a:rPr>
              <a:t>X</a:t>
            </a:r>
            <a:r>
              <a:rPr dirty="0" baseline="-11904" sz="1050" spc="104">
                <a:latin typeface="Geometr231 Hv BT"/>
                <a:cs typeface="Geometr231 Hv BT"/>
              </a:rPr>
              <a:t>2</a:t>
            </a:r>
            <a:r>
              <a:rPr dirty="0" sz="1000" spc="70" i="1">
                <a:latin typeface="Georgia"/>
                <a:cs typeface="Georgia"/>
              </a:rPr>
              <a:t>Q</a:t>
            </a:r>
            <a:r>
              <a:rPr dirty="0" sz="1000" spc="20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70" i="1">
                <a:latin typeface="Georgia"/>
                <a:cs typeface="Georgia"/>
              </a:rPr>
              <a:t>X</a:t>
            </a:r>
            <a:r>
              <a:rPr dirty="0" baseline="-11904" sz="1050" spc="104">
                <a:latin typeface="Geometr231 Hv BT"/>
                <a:cs typeface="Geometr231 Hv BT"/>
              </a:rPr>
              <a:t>3</a:t>
            </a:r>
            <a:r>
              <a:rPr dirty="0" sz="1000" spc="70" i="1">
                <a:latin typeface="Georgia"/>
                <a:cs typeface="Georgia"/>
              </a:rPr>
              <a:t>R</a:t>
            </a:r>
            <a:r>
              <a:rPr dirty="0" sz="1000" spc="25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 concurrent.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Solution</a:t>
            </a:r>
            <a:r>
              <a:rPr dirty="0" sz="1000" spc="-5">
                <a:latin typeface="Times New Roman"/>
                <a:cs typeface="Times New Roman"/>
              </a:rPr>
              <a:t>. Let the radii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55">
                <a:latin typeface="Tahoma"/>
                <a:cs typeface="Tahoma"/>
              </a:rPr>
              <a:t>Γ</a:t>
            </a:r>
            <a:r>
              <a:rPr dirty="0" baseline="-11904" sz="1050" spc="82">
                <a:latin typeface="Geometr231 Hv BT"/>
                <a:cs typeface="Geometr231 Hv BT"/>
              </a:rPr>
              <a:t>1</a:t>
            </a:r>
            <a:r>
              <a:rPr dirty="0" sz="1000" spc="55" i="1">
                <a:latin typeface="Georgia"/>
                <a:cs typeface="Georgia"/>
              </a:rPr>
              <a:t>, </a:t>
            </a:r>
            <a:r>
              <a:rPr dirty="0" sz="1000" spc="55">
                <a:latin typeface="Tahoma"/>
                <a:cs typeface="Tahoma"/>
              </a:rPr>
              <a:t>Γ</a:t>
            </a:r>
            <a:r>
              <a:rPr dirty="0" baseline="-11904" sz="1050" spc="82">
                <a:latin typeface="Geometr231 Hv BT"/>
                <a:cs typeface="Geometr231 Hv BT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55">
                <a:latin typeface="Tahoma"/>
                <a:cs typeface="Tahoma"/>
              </a:rPr>
              <a:t>Γ</a:t>
            </a:r>
            <a:r>
              <a:rPr dirty="0" baseline="-11904" sz="1050" spc="82">
                <a:latin typeface="Geometr231 Hv BT"/>
                <a:cs typeface="Geometr231 Hv BT"/>
              </a:rPr>
              <a:t>3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10" i="1">
                <a:latin typeface="Georgia"/>
                <a:cs typeface="Georgia"/>
              </a:rPr>
              <a:t>r</a:t>
            </a:r>
            <a:r>
              <a:rPr dirty="0" baseline="-11904" sz="1050" spc="15">
                <a:latin typeface="Geometr231 Hv BT"/>
                <a:cs typeface="Geometr231 Hv BT"/>
              </a:rPr>
              <a:t>1</a:t>
            </a:r>
            <a:r>
              <a:rPr dirty="0" sz="1000" spc="10" i="1">
                <a:latin typeface="Georgia"/>
                <a:cs typeface="Georgia"/>
              </a:rPr>
              <a:t>, </a:t>
            </a:r>
            <a:r>
              <a:rPr dirty="0" sz="1000" spc="-15" i="1">
                <a:latin typeface="Georgia"/>
                <a:cs typeface="Georgia"/>
              </a:rPr>
              <a:t>r</a:t>
            </a:r>
            <a:r>
              <a:rPr dirty="0" baseline="-11904" sz="1050" spc="-22">
                <a:latin typeface="Geometr231 Hv BT"/>
                <a:cs typeface="Geometr231 Hv BT"/>
              </a:rPr>
              <a:t>2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-15" i="1">
                <a:latin typeface="Georgia"/>
                <a:cs typeface="Georgia"/>
              </a:rPr>
              <a:t>r</a:t>
            </a:r>
            <a:r>
              <a:rPr dirty="0" baseline="-11904" sz="1050" spc="-22">
                <a:latin typeface="Geometr231 Hv BT"/>
                <a:cs typeface="Geometr231 Hv BT"/>
              </a:rPr>
              <a:t>3</a:t>
            </a:r>
            <a:r>
              <a:rPr dirty="0" baseline="-11904" sz="1050" spc="75">
                <a:latin typeface="Geometr231 Hv BT"/>
                <a:cs typeface="Geometr231 Hv BT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respectively.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55349" y="54157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58044" y="51277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559566" y="51125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561089" y="5077464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554993" y="4972307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475746" y="4803144"/>
            <a:ext cx="273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933203" y="4710181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904246" y="47299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858526" y="47696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824995" y="48077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05186" y="48366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786895" y="4845818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773183" y="4877821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760989" y="4909824"/>
            <a:ext cx="590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750323" y="4947924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744226" y="4987547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741175" y="5018022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741175" y="5053061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744226" y="51140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745749" y="51231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753369" y="51582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762512" y="519173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776229" y="52252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806709" y="52831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861572" y="53502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945392" y="54142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148086" y="54706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672090" y="52892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716286" y="5223737"/>
            <a:ext cx="768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722378" y="5190211"/>
            <a:ext cx="93980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5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778769" y="51582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789435" y="51246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792486" y="51140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797056" y="50789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797056" y="5048477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794010" y="5008854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784866" y="4973800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772673" y="4941797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752859" y="4906748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743715" y="48945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734573" y="48823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681232" y="48335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254512" y="51064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257559" y="51216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131069" y="44251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222509" y="43535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385575" y="39832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387098" y="39466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384052" y="3911599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379478" y="3876545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373386" y="3841496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364238" y="3807965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353572" y="3774439"/>
            <a:ext cx="590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341378" y="3740913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326138" y="3708905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315472" y="36921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294135" y="36570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277372" y="36327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245369" y="35930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097538" y="3484879"/>
            <a:ext cx="139700" cy="144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202">
                <a:latin typeface="Verdana"/>
                <a:cs typeface="Verdana"/>
              </a:rPr>
              <a:t> </a:t>
            </a:r>
            <a:r>
              <a:rPr dirty="0" baseline="-44444" sz="750" spc="22">
                <a:latin typeface="Verdana"/>
                <a:cs typeface="Verdana"/>
              </a:rPr>
              <a:t>.</a:t>
            </a:r>
            <a:endParaRPr baseline="-44444" sz="75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582429" y="3416299"/>
            <a:ext cx="561975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60">
                <a:latin typeface="Verdana"/>
                <a:cs typeface="Verdana"/>
              </a:rPr>
              <a:t>.</a:t>
            </a:r>
            <a:r>
              <a:rPr dirty="0" baseline="-44444" sz="750" spc="-60">
                <a:latin typeface="Verdana"/>
                <a:cs typeface="Verdana"/>
              </a:rPr>
              <a:t>.</a:t>
            </a:r>
            <a:r>
              <a:rPr dirty="0" baseline="-38888" sz="750" spc="-60">
                <a:latin typeface="Verdana"/>
                <a:cs typeface="Verdana"/>
              </a:rPr>
              <a:t>.</a:t>
            </a:r>
            <a:r>
              <a:rPr dirty="0" baseline="-33333" sz="750" spc="-60">
                <a:latin typeface="Verdana"/>
                <a:cs typeface="Verdana"/>
              </a:rPr>
              <a:t>.</a:t>
            </a:r>
            <a:r>
              <a:rPr dirty="0" baseline="-27777" sz="750" spc="-60">
                <a:latin typeface="Verdana"/>
                <a:cs typeface="Verdana"/>
              </a:rPr>
              <a:t>..</a:t>
            </a:r>
            <a:r>
              <a:rPr dirty="0" baseline="-16666" sz="750" spc="-60">
                <a:latin typeface="Verdana"/>
                <a:cs typeface="Verdana"/>
              </a:rPr>
              <a:t>.</a:t>
            </a:r>
            <a:r>
              <a:rPr dirty="0" baseline="-11111" sz="750" spc="-60">
                <a:latin typeface="Verdana"/>
                <a:cs typeface="Verdana"/>
              </a:rPr>
              <a:t>.</a:t>
            </a:r>
            <a:r>
              <a:rPr dirty="0" baseline="-5555" sz="750" spc="-60">
                <a:latin typeface="Verdana"/>
                <a:cs typeface="Verdana"/>
              </a:rPr>
              <a:t>..</a:t>
            </a:r>
            <a:r>
              <a:rPr dirty="0" baseline="-5555" sz="750" spc="-18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.....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sz="500" spc="-35">
                <a:latin typeface="Verdana"/>
                <a:cs typeface="Verdana"/>
              </a:rPr>
              <a:t>..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r>
              <a:rPr dirty="0" baseline="-27777" sz="750" spc="-52">
                <a:latin typeface="Verdana"/>
                <a:cs typeface="Verdana"/>
              </a:rPr>
              <a:t>..</a:t>
            </a:r>
            <a:r>
              <a:rPr dirty="0" baseline="-33333" sz="750" spc="-52">
                <a:latin typeface="Verdana"/>
                <a:cs typeface="Verdana"/>
              </a:rPr>
              <a:t>.</a:t>
            </a:r>
            <a:r>
              <a:rPr dirty="0" baseline="-38888" sz="750" spc="-52">
                <a:latin typeface="Verdana"/>
                <a:cs typeface="Verdana"/>
              </a:rPr>
              <a:t>.</a:t>
            </a:r>
            <a:r>
              <a:rPr dirty="0" baseline="-50000" sz="750" spc="-5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547375" y="3495545"/>
            <a:ext cx="787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474226" y="35504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408692" y="36205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384309" y="36525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353829" y="3681476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337066" y="3713479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324872" y="3745482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312678" y="3779013"/>
            <a:ext cx="5905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303535" y="3812539"/>
            <a:ext cx="571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297438" y="3846075"/>
            <a:ext cx="55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292869" y="3891800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289818" y="3926854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3289818" y="39771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291346" y="40122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295915" y="404728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303535" y="408233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532259" y="5005838"/>
            <a:ext cx="8128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1275">
              <a:lnSpc>
                <a:spcPts val="509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  <a:p>
            <a:pPr marL="12700">
              <a:lnSpc>
                <a:spcPts val="509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587141" y="50592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4276215" y="50592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4161547" y="44770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4141733" y="444809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4099064" y="4377992"/>
            <a:ext cx="1289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056390" y="43094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035053" y="42758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708916" y="41676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687584" y="4207305"/>
            <a:ext cx="3543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644910" y="427131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623573" y="43048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541278" y="4374946"/>
            <a:ext cx="8953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0165">
              <a:lnSpc>
                <a:spcPts val="484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84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3558044" y="44084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3539753" y="44389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321824" y="47879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3303533" y="48169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3282196" y="48519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259336" y="48870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3238004" y="492053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4524707" y="5065826"/>
            <a:ext cx="19939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150">
                <a:latin typeface="Verdana"/>
                <a:cs typeface="Verdana"/>
              </a:rPr>
              <a:t> </a:t>
            </a:r>
            <a:r>
              <a:rPr dirty="0" baseline="7936" sz="1050" spc="179" i="1">
                <a:latin typeface="Times New Roman"/>
                <a:cs typeface="Times New Roman"/>
              </a:rPr>
              <a:t>X</a:t>
            </a:r>
            <a:r>
              <a:rPr dirty="0" sz="500" spc="120">
                <a:latin typeface="Verdana"/>
                <a:cs typeface="Verdana"/>
              </a:rPr>
              <a:t>3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3949710" y="5125262"/>
            <a:ext cx="9017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75" i="1">
                <a:latin typeface="Times New Roman"/>
                <a:cs typeface="Times New Roman"/>
              </a:rPr>
              <a:t>P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3414787" y="4406184"/>
            <a:ext cx="113030" cy="626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50" spc="-865">
                <a:latin typeface="Lucida Sans Unicode"/>
                <a:cs typeface="Lucida Sans Unicode"/>
              </a:rPr>
              <a:t>·</a:t>
            </a:r>
            <a:endParaRPr sz="2450">
              <a:latin typeface="Lucida Sans Unicode"/>
              <a:cs typeface="Lucida Sans Unicode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3780547" y="3913682"/>
            <a:ext cx="15113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05"/>
              </a:lnSpc>
            </a:pPr>
            <a:r>
              <a:rPr dirty="0" baseline="7936" sz="1050" spc="330" i="1">
                <a:latin typeface="Times New Roman"/>
                <a:cs typeface="Times New Roman"/>
              </a:rPr>
              <a:t>X</a:t>
            </a:r>
            <a:r>
              <a:rPr dirty="0" sz="500" spc="20">
                <a:latin typeface="Verdana"/>
                <a:cs typeface="Verdana"/>
              </a:rPr>
              <a:t>1</a:t>
            </a:r>
            <a:endParaRPr sz="500">
              <a:latin typeface="Verdana"/>
              <a:cs typeface="Verdana"/>
            </a:endParaRPr>
          </a:p>
          <a:p>
            <a:pPr marL="73660">
              <a:lnSpc>
                <a:spcPts val="465"/>
              </a:lnSpc>
            </a:pPr>
            <a:r>
              <a:rPr dirty="0" sz="500" spc="-45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3807976" y="4012232"/>
            <a:ext cx="113664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3792736" y="4047285"/>
            <a:ext cx="1504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.</a:t>
            </a:r>
            <a:r>
              <a:rPr dirty="0" baseline="11111" sz="750" spc="-12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3771404" y="4073192"/>
            <a:ext cx="18859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4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3750067" y="4108246"/>
            <a:ext cx="23114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307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25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3730253" y="4141771"/>
            <a:ext cx="2724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  . </a:t>
            </a:r>
            <a:r>
              <a:rPr dirty="0" baseline="5555" sz="750" spc="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865890" y="4172251"/>
            <a:ext cx="15494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baseline="-11111" sz="750" spc="22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3870464" y="42225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666247" y="4240832"/>
            <a:ext cx="3968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7804" algn="l"/>
              </a:tabLst>
            </a:pPr>
            <a:r>
              <a:rPr dirty="0" baseline="5555" sz="750" spc="22">
                <a:latin typeface="Verdana"/>
                <a:cs typeface="Verdana"/>
              </a:rPr>
              <a:t>.	</a:t>
            </a: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3879607" y="42881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3891796" y="43887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3896370" y="44237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896370" y="4439006"/>
            <a:ext cx="5588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15"/>
              </a:lnSpc>
            </a:pPr>
            <a:r>
              <a:rPr dirty="0" baseline="5555" sz="750" spc="-254">
                <a:latin typeface="Verdana"/>
                <a:cs typeface="Verdana"/>
              </a:rPr>
              <a:t>.</a:t>
            </a:r>
            <a:r>
              <a:rPr dirty="0" sz="500" spc="-17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7145">
              <a:lnSpc>
                <a:spcPts val="41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922276" y="46386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929896" y="46889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3935993" y="47392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3960376" y="49404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2997209" y="5065826"/>
            <a:ext cx="25400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179" i="1">
                <a:latin typeface="Times New Roman"/>
                <a:cs typeface="Times New Roman"/>
              </a:rPr>
              <a:t>X</a:t>
            </a:r>
            <a:r>
              <a:rPr dirty="0" sz="500" spc="120">
                <a:latin typeface="Verdana"/>
                <a:cs typeface="Verdana"/>
              </a:rPr>
              <a:t>2</a:t>
            </a:r>
            <a:r>
              <a:rPr dirty="0" sz="500" spc="335">
                <a:latin typeface="Verdana"/>
                <a:cs typeface="Verdana"/>
              </a:rPr>
              <a:t> </a:t>
            </a:r>
            <a:r>
              <a:rPr dirty="0" baseline="44444" sz="750" spc="22">
                <a:latin typeface="Verdana"/>
                <a:cs typeface="Verdana"/>
              </a:rPr>
              <a:t>.</a:t>
            </a:r>
            <a:endParaRPr baseline="44444" sz="75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3173993" y="5037954"/>
            <a:ext cx="8064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 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3195330" y="4989115"/>
            <a:ext cx="17589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97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4188975" y="47270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3932947" y="4711817"/>
            <a:ext cx="434975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2085" algn="l"/>
              </a:tabLst>
            </a:pPr>
            <a:r>
              <a:rPr dirty="0" baseline="-11111" sz="750" spc="22">
                <a:latin typeface="Verdana"/>
                <a:cs typeface="Verdana"/>
              </a:rPr>
              <a:t>.	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r>
              <a:rPr dirty="0" baseline="-38888" sz="750" spc="-37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142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7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4453057" y="5034904"/>
            <a:ext cx="10096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70">
                <a:latin typeface="Verdana"/>
                <a:cs typeface="Verdana"/>
              </a:rPr>
              <a:t>.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-22222" sz="750" spc="-232">
                <a:latin typeface="Verdana"/>
                <a:cs typeface="Verdana"/>
              </a:rPr>
              <a:t>.</a:t>
            </a:r>
            <a:r>
              <a:rPr dirty="0" sz="500" spc="-185">
                <a:latin typeface="Verdana"/>
                <a:cs typeface="Verdana"/>
              </a:rPr>
              <a:t>.</a:t>
            </a:r>
            <a:r>
              <a:rPr dirty="0" baseline="-22222" sz="750" spc="-23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4408431" y="5013572"/>
            <a:ext cx="1244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-5">
                <a:latin typeface="Verdana"/>
                <a:cs typeface="Verdana"/>
              </a:rPr>
              <a:t>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3707392" y="4852024"/>
            <a:ext cx="47307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307">
                <a:latin typeface="Verdana"/>
                <a:cs typeface="Verdana"/>
              </a:rPr>
              <a:t> 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r>
              <a:rPr dirty="0" baseline="-16666" sz="750" spc="-112">
                <a:latin typeface="Verdana"/>
                <a:cs typeface="Verdana"/>
              </a:rPr>
              <a:t>. </a:t>
            </a:r>
            <a:r>
              <a:rPr dirty="0" baseline="-16666" sz="750" spc="-37">
                <a:latin typeface="Verdana"/>
                <a:cs typeface="Verdana"/>
              </a:rPr>
              <a:t> 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 </a:t>
            </a:r>
            <a:r>
              <a:rPr dirty="0" baseline="-11111" sz="750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.</a:t>
            </a:r>
            <a:r>
              <a:rPr dirty="0" baseline="-33333" sz="750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3850649" y="4835260"/>
            <a:ext cx="2095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 </a:t>
            </a:r>
            <a:r>
              <a:rPr dirty="0" baseline="27777" sz="750" spc="-179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16666" sz="750" spc="-179">
                <a:latin typeface="Verdana"/>
                <a:cs typeface="Verdana"/>
              </a:rPr>
              <a:t>.</a:t>
            </a:r>
            <a:r>
              <a:rPr dirty="0" baseline="22222" sz="750" spc="-179">
                <a:latin typeface="Verdana"/>
                <a:cs typeface="Verdana"/>
              </a:rPr>
              <a:t>.  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3861315" y="4775823"/>
            <a:ext cx="26289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-5555" sz="750" spc="-30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..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30">
                <a:latin typeface="Verdana"/>
                <a:cs typeface="Verdana"/>
              </a:rPr>
              <a:t> </a:t>
            </a:r>
            <a:r>
              <a:rPr dirty="0" sz="500" spc="30">
                <a:latin typeface="Verdana"/>
                <a:cs typeface="Verdana"/>
              </a:rPr>
              <a:t>.</a:t>
            </a:r>
            <a:r>
              <a:rPr dirty="0" baseline="11111" sz="750" spc="44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3772925" y="4751440"/>
            <a:ext cx="971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97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3711966" y="4710295"/>
            <a:ext cx="9842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4262128" y="5225285"/>
            <a:ext cx="148590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97">
                <a:latin typeface="Verdana"/>
                <a:cs typeface="Verdana"/>
              </a:rPr>
              <a:t> </a:t>
            </a:r>
            <a:r>
              <a:rPr dirty="0" baseline="-50000" sz="750" spc="22">
                <a:latin typeface="Verdana"/>
                <a:cs typeface="Verdana"/>
              </a:rPr>
              <a:t>.</a:t>
            </a:r>
            <a:endParaRPr baseline="-50000" sz="75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4245365" y="5222358"/>
            <a:ext cx="1365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-27777" sz="750" spc="37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4147828" y="5188832"/>
            <a:ext cx="18542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4089914" y="5132441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4054865" y="5105012"/>
            <a:ext cx="7683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4143254" y="4893175"/>
            <a:ext cx="3270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829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  </a:t>
            </a:r>
            <a:r>
              <a:rPr dirty="0" sz="500" spc="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4225906" y="5007474"/>
            <a:ext cx="80010" cy="144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1275">
              <a:lnSpc>
                <a:spcPts val="50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0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4259082" y="49724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4129542" y="4973944"/>
            <a:ext cx="38036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33333" sz="750" spc="22">
                <a:latin typeface="Verdana"/>
                <a:cs typeface="Verdana"/>
              </a:rPr>
              <a:t>. </a:t>
            </a:r>
            <a:r>
              <a:rPr dirty="0" baseline="33333" sz="750" spc="-97">
                <a:latin typeface="Verdana"/>
                <a:cs typeface="Verdana"/>
              </a:rPr>
              <a:t>.</a:t>
            </a:r>
            <a:r>
              <a:rPr dirty="0" baseline="27777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baseline="22222" sz="750" spc="-97">
                <a:latin typeface="Verdana"/>
                <a:cs typeface="Verdana"/>
              </a:rPr>
              <a:t>.</a:t>
            </a:r>
            <a:r>
              <a:rPr dirty="0" baseline="16666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 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baseline="-16666" sz="750" spc="-44">
                <a:latin typeface="Verdana"/>
                <a:cs typeface="Verdana"/>
              </a:rPr>
              <a:t>.  </a:t>
            </a:r>
            <a:r>
              <a:rPr dirty="0" baseline="-16666" sz="750" spc="-15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147828" y="4920534"/>
            <a:ext cx="34099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0800">
              <a:lnSpc>
                <a:spcPts val="36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11111" sz="750" spc="-82">
                <a:latin typeface="Verdana"/>
                <a:cs typeface="Verdana"/>
              </a:rPr>
              <a:t>....</a:t>
            </a:r>
            <a:r>
              <a:rPr dirty="0" sz="500" spc="-55">
                <a:latin typeface="Verdana"/>
                <a:cs typeface="Verdana"/>
              </a:rPr>
              <a:t>.     </a:t>
            </a:r>
            <a:r>
              <a:rPr dirty="0" sz="500" spc="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36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5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5555" sz="750" spc="-142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3954284" y="4874883"/>
            <a:ext cx="40957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9565" algn="l"/>
              </a:tabLst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	</a:t>
            </a:r>
            <a:r>
              <a:rPr dirty="0" sz="500" spc="2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endParaRPr baseline="-5555" sz="75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275845" y="4839834"/>
            <a:ext cx="17335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280414" y="4804780"/>
            <a:ext cx="14859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85">
                <a:latin typeface="Verdana"/>
                <a:cs typeface="Verdana"/>
              </a:rPr>
              <a:t> </a:t>
            </a:r>
            <a:r>
              <a:rPr dirty="0" baseline="-27777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289562" y="4733154"/>
            <a:ext cx="163830" cy="111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44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263653" y="4762111"/>
            <a:ext cx="292100" cy="375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3365" algn="l"/>
              </a:tabLst>
            </a:pPr>
            <a:r>
              <a:rPr dirty="0" sz="2450" spc="-865">
                <a:latin typeface="Lucida Sans Unicode"/>
                <a:cs typeface="Lucida Sans Unicode"/>
              </a:rPr>
              <a:t>·</a:t>
            </a:r>
            <a:r>
              <a:rPr dirty="0" sz="2450" spc="-865">
                <a:latin typeface="Lucida Sans Unicode"/>
                <a:cs typeface="Lucida Sans Unicode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4284988" y="4804637"/>
            <a:ext cx="3663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22">
                <a:latin typeface="Verdana"/>
                <a:cs typeface="Verdana"/>
              </a:rPr>
              <a:t>.  </a:t>
            </a:r>
            <a:r>
              <a:rPr dirty="0" baseline="16666" sz="750" spc="22">
                <a:latin typeface="Verdana"/>
                <a:cs typeface="Verdana"/>
              </a:rPr>
              <a:t>.  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baseline="11111" sz="750" spc="-60">
                <a:latin typeface="Verdana"/>
                <a:cs typeface="Verdana"/>
              </a:rPr>
              <a:t>.</a:t>
            </a:r>
            <a:r>
              <a:rPr dirty="0" baseline="16666" sz="750" spc="-60">
                <a:latin typeface="Verdana"/>
                <a:cs typeface="Verdana"/>
              </a:rPr>
              <a:t>..</a:t>
            </a:r>
            <a:r>
              <a:rPr dirty="0" baseline="33333" sz="750" spc="-60">
                <a:latin typeface="Verdana"/>
                <a:cs typeface="Verdana"/>
              </a:rPr>
              <a:t>. </a:t>
            </a:r>
            <a:r>
              <a:rPr dirty="0" baseline="33333" sz="750" spc="7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4611125" y="4809211"/>
            <a:ext cx="11811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3910085" y="4571611"/>
            <a:ext cx="13335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27777" sz="750" spc="-165">
                <a:latin typeface="Verdana"/>
                <a:cs typeface="Verdana"/>
              </a:rPr>
              <a:t>.</a:t>
            </a:r>
            <a:r>
              <a:rPr dirty="0" baseline="-16666" sz="750" spc="-16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..  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4097534" y="46264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4199645" y="4615734"/>
            <a:ext cx="22860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9690">
              <a:lnSpc>
                <a:spcPts val="42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660"/>
              </a:lnSpc>
            </a:pPr>
            <a:r>
              <a:rPr dirty="0" baseline="11111" sz="750" spc="3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baseline="22222" sz="750" spc="112">
                <a:latin typeface="Verdana"/>
                <a:cs typeface="Verdana"/>
              </a:rPr>
              <a:t>.</a:t>
            </a:r>
            <a:r>
              <a:rPr dirty="0" baseline="22222" sz="750" spc="-30">
                <a:latin typeface="Verdana"/>
                <a:cs typeface="Verdana"/>
              </a:rPr>
              <a:t>.</a:t>
            </a:r>
            <a:r>
              <a:rPr dirty="0" sz="700" spc="120" i="1">
                <a:latin typeface="Times New Roman"/>
                <a:cs typeface="Times New Roman"/>
              </a:rPr>
              <a:t>Q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4225553" y="4580685"/>
            <a:ext cx="1365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9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4204216" y="4547155"/>
            <a:ext cx="1625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4182884" y="4512105"/>
            <a:ext cx="1885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3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4324611" y="44710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4329185" y="44359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4333754" y="44009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4338328" y="43658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4342902" y="43308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4275849" y="4294240"/>
            <a:ext cx="1225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4298709" y="4259073"/>
            <a:ext cx="104775" cy="92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4320046" y="4224019"/>
            <a:ext cx="87630" cy="92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4336809" y="4188965"/>
            <a:ext cx="75565" cy="92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4350526" y="4155439"/>
            <a:ext cx="666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4362715" y="4123554"/>
            <a:ext cx="590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4368812" y="4097525"/>
            <a:ext cx="5715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379474" y="40534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382525" y="40336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3311151" y="41159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3321822" y="415097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3330965" y="41860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3340108" y="4219554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22222" sz="750" spc="-262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3350774" y="4254603"/>
            <a:ext cx="755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3361445" y="4288128"/>
            <a:ext cx="876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3370588" y="4323183"/>
            <a:ext cx="1301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3379731" y="43567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3390402" y="4344466"/>
            <a:ext cx="73850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22885">
              <a:lnSpc>
                <a:spcPts val="484"/>
              </a:lnSpc>
              <a:tabLst>
                <a:tab pos="507365" algn="l"/>
                <a:tab pos="699770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84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3399545" y="44268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3410211" y="44603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3419354" y="4474005"/>
            <a:ext cx="15049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-16666" sz="750" spc="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3430025" y="4507532"/>
            <a:ext cx="11811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3335536" y="4544614"/>
            <a:ext cx="1911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0" i="1">
                <a:latin typeface="Times New Roman"/>
                <a:cs typeface="Times New Roman"/>
              </a:rPr>
              <a:t>R</a:t>
            </a:r>
            <a:r>
              <a:rPr dirty="0" sz="700" spc="-30" i="1">
                <a:latin typeface="Times New Roman"/>
                <a:cs typeface="Times New Roman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3612905" y="45593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3852171" y="4506057"/>
            <a:ext cx="10922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33333" sz="750" spc="-15">
                <a:latin typeface="Verdana"/>
                <a:cs typeface="Verdana"/>
              </a:rPr>
              <a:t> </a:t>
            </a:r>
            <a:r>
              <a:rPr dirty="0" sz="500" spc="-135">
                <a:latin typeface="Verdana"/>
                <a:cs typeface="Verdana"/>
              </a:rPr>
              <a:t>.</a:t>
            </a:r>
            <a:r>
              <a:rPr dirty="0" baseline="-22222" sz="750" spc="-202">
                <a:latin typeface="Verdana"/>
                <a:cs typeface="Verdana"/>
              </a:rPr>
              <a:t>.</a:t>
            </a:r>
            <a:r>
              <a:rPr dirty="0" sz="500" spc="-135">
                <a:latin typeface="Verdana"/>
                <a:cs typeface="Verdana"/>
              </a:rPr>
              <a:t>.</a:t>
            </a:r>
            <a:r>
              <a:rPr dirty="0" baseline="-22222" sz="750" spc="-20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3693674" y="4492242"/>
            <a:ext cx="33591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2405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-16666" sz="750" spc="60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.</a:t>
            </a:r>
            <a:r>
              <a:rPr dirty="0" baseline="-5555" sz="750" spc="60">
                <a:latin typeface="Verdana"/>
                <a:cs typeface="Verdana"/>
              </a:rPr>
              <a:t>.</a:t>
            </a:r>
            <a:r>
              <a:rPr dirty="0" baseline="-5555" sz="750" spc="-18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3216667" y="4911461"/>
            <a:ext cx="468630" cy="170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484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157">
                <a:latin typeface="Verdana"/>
                <a:cs typeface="Verdana"/>
              </a:rPr>
              <a:t> </a:t>
            </a:r>
            <a:r>
              <a:rPr dirty="0" sz="500" spc="10">
                <a:latin typeface="Verdana"/>
                <a:cs typeface="Verdana"/>
              </a:rPr>
              <a:t>.</a:t>
            </a:r>
            <a:r>
              <a:rPr dirty="0" baseline="5555" sz="750" spc="15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12700">
              <a:lnSpc>
                <a:spcPts val="484"/>
              </a:lnSpc>
            </a:pPr>
            <a:r>
              <a:rPr dirty="0" sz="500" spc="15">
                <a:latin typeface="Verdana"/>
                <a:cs typeface="Verdana"/>
              </a:rPr>
              <a:t>.    </a:t>
            </a: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-11111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11111" sz="750" spc="-75">
                <a:latin typeface="Verdana"/>
                <a:cs typeface="Verdana"/>
              </a:rPr>
              <a:t>..</a:t>
            </a:r>
            <a:r>
              <a:rPr dirty="0" baseline="11111" sz="750" spc="-104">
                <a:latin typeface="Verdana"/>
                <a:cs typeface="Verdana"/>
              </a:rPr>
              <a:t> 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27777" sz="750" spc="-11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3527562" y="4882483"/>
            <a:ext cx="539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3516892" y="4867150"/>
            <a:ext cx="60325" cy="92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3518414" y="4842860"/>
            <a:ext cx="330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2972826" y="4676650"/>
            <a:ext cx="75819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9245" algn="l"/>
                <a:tab pos="658495" algn="l"/>
              </a:tabLst>
            </a:pP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	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>
                <a:latin typeface="Verdana"/>
                <a:cs typeface="Verdana"/>
              </a:rPr>
              <a:t> </a:t>
            </a:r>
            <a:r>
              <a:rPr dirty="0" baseline="-11111" sz="750" spc="52">
                <a:latin typeface="Verdana"/>
                <a:cs typeface="Verdana"/>
              </a:rPr>
              <a:t> 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7">
                <a:latin typeface="Verdana"/>
                <a:cs typeface="Verdana"/>
              </a:rPr>
              <a:t> </a:t>
            </a:r>
            <a:r>
              <a:rPr dirty="0" baseline="38888" sz="750" spc="-209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>
                <a:latin typeface="Verdana"/>
                <a:cs typeface="Verdana"/>
              </a:rPr>
              <a:t>	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 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3431550" y="4611166"/>
            <a:ext cx="20637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11111" sz="750" spc="-195">
                <a:latin typeface="Verdana"/>
                <a:cs typeface="Verdana"/>
              </a:rPr>
              <a:t>.</a:t>
            </a: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baseline="-22222" sz="750" spc="-15">
                <a:latin typeface="Verdana"/>
                <a:cs typeface="Verdana"/>
              </a:rPr>
              <a:t>.</a:t>
            </a:r>
            <a:r>
              <a:rPr dirty="0" baseline="-27777" sz="750" spc="-120">
                <a:latin typeface="Verdana"/>
                <a:cs typeface="Verdana"/>
              </a:rPr>
              <a:t>.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3241048" y="4606640"/>
            <a:ext cx="31623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60">
                <a:latin typeface="Verdana"/>
                <a:cs typeface="Verdana"/>
              </a:rPr>
              <a:t>.</a:t>
            </a:r>
            <a:r>
              <a:rPr dirty="0" baseline="-11111" sz="750" spc="-60">
                <a:latin typeface="Verdana"/>
                <a:cs typeface="Verdana"/>
              </a:rPr>
              <a:t>..</a:t>
            </a:r>
            <a:r>
              <a:rPr dirty="0" baseline="-11111" sz="750" spc="-179">
                <a:latin typeface="Verdana"/>
                <a:cs typeface="Verdana"/>
              </a:rPr>
              <a:t> 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-5555" sz="750" spc="-179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 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27777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38888" sz="750" spc="-12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7777" sz="750" spc="-120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3059692" y="4659887"/>
            <a:ext cx="24637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 </a:t>
            </a:r>
            <a:r>
              <a:rPr dirty="0" baseline="11111" sz="750" spc="-37">
                <a:latin typeface="Verdana"/>
                <a:cs typeface="Verdana"/>
              </a:rPr>
              <a:t>..</a:t>
            </a:r>
            <a:r>
              <a:rPr dirty="0" baseline="11111" sz="750" spc="-187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-187">
                <a:latin typeface="Verdana"/>
                <a:cs typeface="Verdana"/>
              </a:rPr>
              <a:t> </a:t>
            </a:r>
            <a:r>
              <a:rPr dirty="0" baseline="22222" sz="750" spc="-165">
                <a:latin typeface="Verdana"/>
                <a:cs typeface="Verdana"/>
              </a:rPr>
              <a:t>.</a:t>
            </a:r>
            <a:r>
              <a:rPr dirty="0" baseline="27777" sz="750" spc="-165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27777" sz="750" spc="-165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27777" sz="750" spc="-165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27777" sz="750" spc="-165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3362968" y="4690460"/>
            <a:ext cx="16383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225">
                <a:latin typeface="Verdana"/>
                <a:cs typeface="Verdana"/>
              </a:rPr>
              <a:t> 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3353827" y="4734657"/>
            <a:ext cx="193040" cy="142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240">
              <a:lnSpc>
                <a:spcPts val="43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10">
                <a:latin typeface="Verdana"/>
                <a:cs typeface="Verdana"/>
              </a:rPr>
              <a:t> </a:t>
            </a:r>
            <a:r>
              <a:rPr dirty="0" baseline="27777" sz="750" spc="-217">
                <a:latin typeface="Verdana"/>
                <a:cs typeface="Verdana"/>
              </a:rPr>
              <a:t>.</a:t>
            </a:r>
            <a:r>
              <a:rPr dirty="0" baseline="5555" sz="750" spc="-217">
                <a:latin typeface="Verdana"/>
                <a:cs typeface="Verdana"/>
              </a:rPr>
              <a:t>.</a:t>
            </a:r>
            <a:r>
              <a:rPr dirty="0" sz="500" spc="-1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30"/>
              </a:lnSpc>
            </a:pP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baseline="27777" sz="750" spc="172">
                <a:latin typeface="Verdana"/>
                <a:cs typeface="Verdana"/>
              </a:rPr>
              <a:t> </a:t>
            </a:r>
            <a:r>
              <a:rPr dirty="0" baseline="11111" sz="750" spc="-142">
                <a:latin typeface="Verdana"/>
                <a:cs typeface="Verdana"/>
              </a:rPr>
              <a:t>..</a:t>
            </a:r>
            <a:r>
              <a:rPr dirty="0" baseline="5555" sz="750" spc="-142">
                <a:latin typeface="Verdana"/>
                <a:cs typeface="Verdana"/>
              </a:rPr>
              <a:t>.</a:t>
            </a:r>
            <a:r>
              <a:rPr dirty="0" baseline="-16666" sz="750" spc="-142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.</a:t>
            </a:r>
            <a:r>
              <a:rPr dirty="0" baseline="5555" sz="750" spc="-14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3490986" y="4838291"/>
            <a:ext cx="1517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7">
                <a:latin typeface="Verdana"/>
                <a:cs typeface="Verdana"/>
              </a:rPr>
              <a:t>.</a:t>
            </a:r>
            <a:r>
              <a:rPr dirty="0" baseline="27777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3658626" y="4900774"/>
            <a:ext cx="939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3817122" y="49663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3868934" y="4996783"/>
            <a:ext cx="1485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0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3931422" y="5037934"/>
            <a:ext cx="19748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15"/>
              </a:lnSpc>
            </a:pPr>
            <a:r>
              <a:rPr dirty="0" baseline="5555" sz="750" spc="-202">
                <a:latin typeface="Verdana"/>
                <a:cs typeface="Verdana"/>
              </a:rPr>
              <a:t>.</a:t>
            </a:r>
            <a:r>
              <a:rPr dirty="0" sz="500" spc="-135">
                <a:latin typeface="Verdana"/>
                <a:cs typeface="Verdana"/>
              </a:rPr>
              <a:t>.</a:t>
            </a:r>
            <a:r>
              <a:rPr dirty="0" baseline="-16666" sz="750" spc="-202">
                <a:latin typeface="Verdana"/>
                <a:cs typeface="Verdana"/>
              </a:rPr>
              <a:t>.</a:t>
            </a:r>
            <a:r>
              <a:rPr dirty="0" sz="500" spc="-135">
                <a:latin typeface="Verdana"/>
                <a:cs typeface="Verdana"/>
              </a:rPr>
              <a:t>.</a:t>
            </a:r>
            <a:r>
              <a:rPr dirty="0" baseline="-16666" sz="750" spc="-202">
                <a:latin typeface="Verdana"/>
                <a:cs typeface="Verdana"/>
              </a:rPr>
              <a:t>.  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  <a:p>
            <a:pPr marL="42545">
              <a:lnSpc>
                <a:spcPts val="415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3913131" y="5083675"/>
            <a:ext cx="18351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 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3873508" y="5117180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3856745" y="4880201"/>
            <a:ext cx="118745" cy="623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sz="2450" spc="-1505">
                <a:latin typeface="Lucida Sans Unicode"/>
                <a:cs typeface="Lucida Sans Unicode"/>
              </a:rPr>
              <a:t>·</a:t>
            </a:r>
            <a:endParaRPr sz="2450">
              <a:latin typeface="Lucida Sans Unicode"/>
              <a:cs typeface="Lucida Sans Unicode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3829311" y="5143091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3550423" y="5167474"/>
            <a:ext cx="767715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90"/>
              </a:lnSpc>
              <a:tabLst>
                <a:tab pos="247015" algn="l"/>
                <a:tab pos="591185" algn="l"/>
              </a:tabLst>
            </a:pPr>
            <a:r>
              <a:rPr dirty="0" baseline="5555" sz="750" spc="22">
                <a:latin typeface="Verdana"/>
                <a:cs typeface="Verdana"/>
              </a:rPr>
              <a:t>.	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..	</a:t>
            </a: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   </a:t>
            </a:r>
            <a:r>
              <a:rPr dirty="0" baseline="11111" sz="750" spc="89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  <a:p>
            <a:pPr marL="167640">
              <a:lnSpc>
                <a:spcPts val="390"/>
              </a:lnSpc>
            </a:pPr>
            <a:r>
              <a:rPr dirty="0" baseline="-22222" sz="750" spc="-44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3539752" y="5196338"/>
            <a:ext cx="191135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5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13030">
              <a:lnSpc>
                <a:spcPts val="455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3527563" y="5228341"/>
            <a:ext cx="159385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3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67310">
              <a:lnSpc>
                <a:spcPts val="430"/>
              </a:lnSpc>
            </a:pP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3384305" y="5298537"/>
            <a:ext cx="241935" cy="1930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9060">
              <a:lnSpc>
                <a:spcPts val="515"/>
              </a:lnSpc>
            </a:pPr>
            <a:r>
              <a:rPr dirty="0" baseline="-16666" sz="750" spc="-142">
                <a:latin typeface="Verdana"/>
                <a:cs typeface="Verdana"/>
              </a:rPr>
              <a:t>..</a:t>
            </a:r>
            <a:r>
              <a:rPr dirty="0" baseline="-5555" sz="750" spc="-142">
                <a:latin typeface="Verdana"/>
                <a:cs typeface="Verdana"/>
              </a:rPr>
              <a:t>..</a:t>
            </a:r>
            <a:r>
              <a:rPr dirty="0" sz="500" spc="-95">
                <a:latin typeface="Verdana"/>
                <a:cs typeface="Verdana"/>
              </a:rPr>
              <a:t>.</a:t>
            </a:r>
            <a:r>
              <a:rPr dirty="0" baseline="5555" sz="750" spc="-142">
                <a:latin typeface="Verdana"/>
                <a:cs typeface="Verdana"/>
              </a:rPr>
              <a:t>.</a:t>
            </a:r>
            <a:r>
              <a:rPr dirty="0" baseline="-27777" sz="750" spc="-142">
                <a:latin typeface="Verdana"/>
                <a:cs typeface="Verdana"/>
              </a:rPr>
              <a:t>.</a:t>
            </a:r>
            <a:r>
              <a:rPr dirty="0" baseline="-22222" sz="750" spc="-142">
                <a:latin typeface="Verdana"/>
                <a:cs typeface="Verdana"/>
              </a:rPr>
              <a:t>.</a:t>
            </a:r>
            <a:r>
              <a:rPr dirty="0" baseline="-5555" sz="750" spc="-142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.</a:t>
            </a:r>
            <a:r>
              <a:rPr dirty="0" baseline="5555" sz="750" spc="-14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12700">
              <a:lnSpc>
                <a:spcPts val="515"/>
              </a:lnSpc>
            </a:pPr>
            <a:r>
              <a:rPr dirty="0" baseline="-38888" sz="750" spc="22">
                <a:latin typeface="Verdana"/>
                <a:cs typeface="Verdana"/>
              </a:rPr>
              <a:t>.</a:t>
            </a:r>
            <a:r>
              <a:rPr dirty="0" baseline="-38888" sz="750" spc="-30">
                <a:latin typeface="Verdana"/>
                <a:cs typeface="Verdana"/>
              </a:rPr>
              <a:t> </a:t>
            </a:r>
            <a:r>
              <a:rPr dirty="0" baseline="-11111" sz="750" spc="-142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.</a:t>
            </a:r>
            <a:r>
              <a:rPr dirty="0" baseline="11111" sz="750" spc="-142">
                <a:latin typeface="Verdana"/>
                <a:cs typeface="Verdana"/>
              </a:rPr>
              <a:t>.</a:t>
            </a:r>
            <a:r>
              <a:rPr dirty="0" baseline="5555" sz="750" spc="-142">
                <a:latin typeface="Verdana"/>
                <a:cs typeface="Verdana"/>
              </a:rPr>
              <a:t>...</a:t>
            </a:r>
            <a:r>
              <a:rPr dirty="0" baseline="11111" sz="750" spc="-142">
                <a:latin typeface="Verdana"/>
                <a:cs typeface="Verdana"/>
              </a:rPr>
              <a:t>.</a:t>
            </a:r>
            <a:r>
              <a:rPr dirty="0" baseline="16666" sz="750" spc="-14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1267470" y="5701380"/>
            <a:ext cx="4441190" cy="494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15085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5.7: </a:t>
            </a:r>
            <a:r>
              <a:rPr dirty="0" sz="1000" spc="50" i="1">
                <a:latin typeface="Georgia"/>
                <a:cs typeface="Georgia"/>
              </a:rPr>
              <a:t>X</a:t>
            </a:r>
            <a:r>
              <a:rPr dirty="0" baseline="-11904" sz="1050" spc="75">
                <a:latin typeface="Geometr231 Hv BT"/>
                <a:cs typeface="Geometr231 Hv BT"/>
              </a:rPr>
              <a:t>1</a:t>
            </a:r>
            <a:r>
              <a:rPr dirty="0" sz="1000" spc="50" i="1">
                <a:latin typeface="Georgia"/>
                <a:cs typeface="Georgia"/>
              </a:rPr>
              <a:t>P,</a:t>
            </a:r>
            <a:r>
              <a:rPr dirty="0" sz="1000" spc="-190" i="1">
                <a:latin typeface="Georgia"/>
                <a:cs typeface="Georgia"/>
              </a:rPr>
              <a:t> </a:t>
            </a:r>
            <a:r>
              <a:rPr dirty="0" sz="1000" spc="70" i="1">
                <a:latin typeface="Georgia"/>
                <a:cs typeface="Georgia"/>
              </a:rPr>
              <a:t>X</a:t>
            </a:r>
            <a:r>
              <a:rPr dirty="0" baseline="-11904" sz="1050" spc="104">
                <a:latin typeface="Geometr231 Hv BT"/>
                <a:cs typeface="Geometr231 Hv BT"/>
              </a:rPr>
              <a:t>2</a:t>
            </a:r>
            <a:r>
              <a:rPr dirty="0" sz="1000" spc="70" i="1">
                <a:latin typeface="Georgia"/>
                <a:cs typeface="Georgia"/>
              </a:rPr>
              <a:t>Q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0" i="1">
                <a:latin typeface="Georgia"/>
                <a:cs typeface="Georgia"/>
              </a:rPr>
              <a:t>X</a:t>
            </a:r>
            <a:r>
              <a:rPr dirty="0" baseline="-11904" sz="1050" spc="104">
                <a:latin typeface="Geometr231 Hv BT"/>
                <a:cs typeface="Geometr231 Hv BT"/>
              </a:rPr>
              <a:t>3</a:t>
            </a:r>
            <a:r>
              <a:rPr dirty="0" sz="1000" spc="70" i="1">
                <a:latin typeface="Georgia"/>
                <a:cs typeface="Georgia"/>
              </a:rPr>
              <a:t>R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>
                <a:latin typeface="Times New Roman"/>
                <a:cs typeface="Times New Roman"/>
              </a:rPr>
              <a:t>concurrent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Then </a:t>
            </a:r>
            <a:r>
              <a:rPr dirty="0" sz="1000" spc="70" i="1">
                <a:latin typeface="Georgia"/>
                <a:cs typeface="Georgia"/>
              </a:rPr>
              <a:t>X</a:t>
            </a:r>
            <a:r>
              <a:rPr dirty="0" baseline="-11904" sz="1050" spc="104">
                <a:latin typeface="Geometr231 Hv BT"/>
                <a:cs typeface="Geometr231 Hv BT"/>
              </a:rPr>
              <a:t>1</a:t>
            </a:r>
            <a:r>
              <a:rPr dirty="0" sz="1000" spc="70" i="1">
                <a:latin typeface="Georgia"/>
                <a:cs typeface="Georgia"/>
              </a:rPr>
              <a:t>R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55" i="1">
                <a:latin typeface="Georgia"/>
                <a:cs typeface="Georgia"/>
              </a:rPr>
              <a:t>RX</a:t>
            </a:r>
            <a:r>
              <a:rPr dirty="0" baseline="-11904" sz="1050" spc="82">
                <a:latin typeface="Geometr231 Hv BT"/>
                <a:cs typeface="Geometr231 Hv BT"/>
              </a:rPr>
              <a:t>2 </a:t>
            </a:r>
            <a:r>
              <a:rPr dirty="0" sz="1000" spc="-20">
                <a:latin typeface="Tahoma"/>
                <a:cs typeface="Tahoma"/>
              </a:rPr>
              <a:t>:= </a:t>
            </a:r>
            <a:r>
              <a:rPr dirty="0" sz="1000" spc="-15" i="1">
                <a:latin typeface="Georgia"/>
                <a:cs typeface="Georgia"/>
              </a:rPr>
              <a:t>r</a:t>
            </a:r>
            <a:r>
              <a:rPr dirty="0" baseline="-11904" sz="1050" spc="-22">
                <a:latin typeface="Geometr231 Hv BT"/>
                <a:cs typeface="Geometr231 Hv BT"/>
              </a:rPr>
              <a:t>1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5" i="1">
                <a:latin typeface="Georgia"/>
                <a:cs typeface="Georgia"/>
              </a:rPr>
              <a:t>r</a:t>
            </a:r>
            <a:r>
              <a:rPr dirty="0" baseline="-11904" sz="1050" spc="7">
                <a:latin typeface="Geometr231 Hv BT"/>
                <a:cs typeface="Geometr231 Hv BT"/>
              </a:rPr>
              <a:t>2</a:t>
            </a:r>
            <a:r>
              <a:rPr dirty="0" sz="1000" spc="5">
                <a:latin typeface="Times New Roman"/>
                <a:cs typeface="Times New Roman"/>
              </a:rPr>
              <a:t>, </a:t>
            </a:r>
            <a:r>
              <a:rPr dirty="0" sz="1000" spc="60" i="1">
                <a:latin typeface="Georgia"/>
                <a:cs typeface="Georgia"/>
              </a:rPr>
              <a:t>X</a:t>
            </a:r>
            <a:r>
              <a:rPr dirty="0" baseline="-11904" sz="1050" spc="89">
                <a:latin typeface="Geometr231 Hv BT"/>
                <a:cs typeface="Geometr231 Hv BT"/>
              </a:rPr>
              <a:t>2</a:t>
            </a:r>
            <a:r>
              <a:rPr dirty="0" sz="1000" spc="60" i="1">
                <a:latin typeface="Georgia"/>
                <a:cs typeface="Georgia"/>
              </a:rPr>
              <a:t>P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90" i="1">
                <a:latin typeface="Georgia"/>
                <a:cs typeface="Georgia"/>
              </a:rPr>
              <a:t>PX</a:t>
            </a:r>
            <a:r>
              <a:rPr dirty="0" baseline="-11904" sz="1050" spc="135">
                <a:latin typeface="Geometr231 Hv BT"/>
                <a:cs typeface="Geometr231 Hv BT"/>
              </a:rPr>
              <a:t>3 </a:t>
            </a:r>
            <a:r>
              <a:rPr dirty="0" sz="1000" spc="-20">
                <a:latin typeface="Tahoma"/>
                <a:cs typeface="Tahoma"/>
              </a:rPr>
              <a:t>:= </a:t>
            </a:r>
            <a:r>
              <a:rPr dirty="0" sz="1000" spc="-15" i="1">
                <a:latin typeface="Georgia"/>
                <a:cs typeface="Georgia"/>
              </a:rPr>
              <a:t>r</a:t>
            </a:r>
            <a:r>
              <a:rPr dirty="0" baseline="-11904" sz="1050" spc="-22">
                <a:latin typeface="Geometr231 Hv BT"/>
                <a:cs typeface="Geometr231 Hv BT"/>
              </a:rPr>
              <a:t>2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-15" i="1">
                <a:latin typeface="Georgia"/>
                <a:cs typeface="Georgia"/>
              </a:rPr>
              <a:t>r</a:t>
            </a:r>
            <a:r>
              <a:rPr dirty="0" baseline="-11904" sz="1050" spc="-22">
                <a:latin typeface="Geometr231 Hv BT"/>
                <a:cs typeface="Geometr231 Hv BT"/>
              </a:rPr>
              <a:t>3 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0" i="1">
                <a:latin typeface="Georgia"/>
                <a:cs typeface="Georgia"/>
              </a:rPr>
              <a:t>X</a:t>
            </a:r>
            <a:r>
              <a:rPr dirty="0" baseline="-11904" sz="1050" spc="104">
                <a:latin typeface="Geometr231 Hv BT"/>
                <a:cs typeface="Geometr231 Hv BT"/>
              </a:rPr>
              <a:t>3</a:t>
            </a:r>
            <a:r>
              <a:rPr dirty="0" sz="1000" spc="70" i="1">
                <a:latin typeface="Georgia"/>
                <a:cs typeface="Georgia"/>
              </a:rPr>
              <a:t>Q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55" i="1">
                <a:latin typeface="Georgia"/>
                <a:cs typeface="Georgia"/>
              </a:rPr>
              <a:t>QX</a:t>
            </a:r>
            <a:r>
              <a:rPr dirty="0" baseline="-11904" sz="1050" spc="82">
                <a:latin typeface="Geometr231 Hv BT"/>
                <a:cs typeface="Geometr231 Hv BT"/>
              </a:rPr>
              <a:t>1 </a:t>
            </a:r>
            <a:r>
              <a:rPr dirty="0" sz="1000" spc="-20">
                <a:latin typeface="Tahoma"/>
                <a:cs typeface="Tahoma"/>
              </a:rPr>
              <a:t>:= </a:t>
            </a:r>
            <a:r>
              <a:rPr dirty="0" sz="1000" spc="-15" i="1">
                <a:latin typeface="Georgia"/>
                <a:cs typeface="Georgia"/>
              </a:rPr>
              <a:t>r</a:t>
            </a:r>
            <a:r>
              <a:rPr dirty="0" baseline="-11904" sz="1050" spc="-22">
                <a:latin typeface="Geometr231 Hv BT"/>
                <a:cs typeface="Geometr231 Hv BT"/>
              </a:rPr>
              <a:t>3  </a:t>
            </a:r>
            <a:r>
              <a:rPr dirty="0" sz="1000" spc="-80">
                <a:latin typeface="Tahoma"/>
                <a:cs typeface="Tahoma"/>
              </a:rPr>
              <a:t>: </a:t>
            </a:r>
            <a:r>
              <a:rPr dirty="0" sz="1000" spc="5" i="1">
                <a:latin typeface="Georgia"/>
                <a:cs typeface="Georgia"/>
              </a:rPr>
              <a:t>r</a:t>
            </a:r>
            <a:r>
              <a:rPr dirty="0" baseline="-11904" sz="1050" spc="7">
                <a:latin typeface="Geometr231 Hv BT"/>
                <a:cs typeface="Geometr231 Hv BT"/>
              </a:rPr>
              <a:t>1</a:t>
            </a:r>
            <a:r>
              <a:rPr dirty="0" sz="1000" spc="5">
                <a:latin typeface="Times New Roman"/>
                <a:cs typeface="Times New Roman"/>
              </a:rPr>
              <a:t>. </a:t>
            </a:r>
            <a:r>
              <a:rPr dirty="0" sz="1000" spc="7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9" name="object 229"/>
          <p:cNvSpPr/>
          <p:nvPr/>
        </p:nvSpPr>
        <p:spPr>
          <a:xfrm>
            <a:off x="3148431" y="6395364"/>
            <a:ext cx="259079" cy="60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3529431" y="6395364"/>
            <a:ext cx="260603" cy="60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 txBox="1"/>
          <p:nvPr/>
        </p:nvSpPr>
        <p:spPr>
          <a:xfrm>
            <a:off x="3135894" y="6218017"/>
            <a:ext cx="105092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75970" algn="l"/>
              </a:tabLst>
            </a:pPr>
            <a:r>
              <a:rPr dirty="0" sz="1000" spc="110" i="1">
                <a:latin typeface="Georgia"/>
                <a:cs typeface="Georgia"/>
              </a:rPr>
              <a:t>X</a:t>
            </a:r>
            <a:r>
              <a:rPr dirty="0" baseline="-11904" sz="1050" spc="52">
                <a:latin typeface="Geometr231 Hv BT"/>
                <a:cs typeface="Geometr231 Hv BT"/>
              </a:rPr>
              <a:t>1</a:t>
            </a:r>
            <a:r>
              <a:rPr dirty="0" sz="1000" spc="50" i="1">
                <a:latin typeface="Georgia"/>
                <a:cs typeface="Georgia"/>
              </a:rPr>
              <a:t>R</a:t>
            </a:r>
            <a:r>
              <a:rPr dirty="0" sz="1000" i="1">
                <a:latin typeface="Georgia"/>
                <a:cs typeface="Georgia"/>
              </a:rPr>
              <a:t>   </a:t>
            </a:r>
            <a:r>
              <a:rPr dirty="0" sz="1000" spc="5" i="1">
                <a:latin typeface="Georgia"/>
                <a:cs typeface="Georgia"/>
              </a:rPr>
              <a:t> </a:t>
            </a:r>
            <a:r>
              <a:rPr dirty="0" sz="1000" spc="110" i="1">
                <a:latin typeface="Georgia"/>
                <a:cs typeface="Georgia"/>
              </a:rPr>
              <a:t>X</a:t>
            </a:r>
            <a:r>
              <a:rPr dirty="0" baseline="-11904" sz="1050" spc="52">
                <a:latin typeface="Geometr231 Hv BT"/>
                <a:cs typeface="Geometr231 Hv BT"/>
              </a:rPr>
              <a:t>2</a:t>
            </a:r>
            <a:r>
              <a:rPr dirty="0" sz="1000" spc="25" i="1">
                <a:latin typeface="Georgia"/>
                <a:cs typeface="Georgia"/>
              </a:rPr>
              <a:t>P</a:t>
            </a:r>
            <a:r>
              <a:rPr dirty="0" sz="1000" i="1">
                <a:latin typeface="Georgia"/>
                <a:cs typeface="Georgia"/>
              </a:rPr>
              <a:t>	</a:t>
            </a:r>
            <a:r>
              <a:rPr dirty="0" sz="1000" spc="110" i="1">
                <a:latin typeface="Georgia"/>
                <a:cs typeface="Georgia"/>
              </a:rPr>
              <a:t>X</a:t>
            </a:r>
            <a:r>
              <a:rPr dirty="0" baseline="-11904" sz="1050" spc="52">
                <a:latin typeface="Geometr231 Hv BT"/>
                <a:cs typeface="Geometr231 Hv BT"/>
              </a:rPr>
              <a:t>3</a:t>
            </a:r>
            <a:r>
              <a:rPr dirty="0" sz="1000" spc="55" i="1">
                <a:latin typeface="Georgia"/>
                <a:cs typeface="Georgia"/>
              </a:rPr>
              <a:t>Q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232" name="object 232"/>
          <p:cNvSpPr/>
          <p:nvPr/>
        </p:nvSpPr>
        <p:spPr>
          <a:xfrm>
            <a:off x="3911955" y="6395364"/>
            <a:ext cx="262127" cy="609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 txBox="1"/>
          <p:nvPr/>
        </p:nvSpPr>
        <p:spPr>
          <a:xfrm>
            <a:off x="3135883" y="6390132"/>
            <a:ext cx="994410" cy="174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85" i="1">
                <a:latin typeface="Georgia"/>
                <a:cs typeface="Georgia"/>
              </a:rPr>
              <a:t>RX 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 spc="22">
                <a:latin typeface="Lucida Sans Unicode"/>
                <a:cs typeface="Lucida Sans Unicode"/>
              </a:rPr>
              <a:t> </a:t>
            </a:r>
            <a:r>
              <a:rPr dirty="0" sz="1000" spc="140" i="1">
                <a:latin typeface="Georgia"/>
                <a:cs typeface="Georgia"/>
              </a:rPr>
              <a:t>PX 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 spc="165">
                <a:latin typeface="Lucida Sans Unicode"/>
                <a:cs typeface="Lucida Sans Unicode"/>
              </a:rPr>
              <a:t> </a:t>
            </a:r>
            <a:r>
              <a:rPr dirty="0" sz="1000" spc="85" i="1">
                <a:latin typeface="Georgia"/>
                <a:cs typeface="Georgia"/>
              </a:rPr>
              <a:t>QX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3338578" y="6446522"/>
            <a:ext cx="842644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4970" algn="l"/>
                <a:tab pos="779145" algn="l"/>
              </a:tabLst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3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4210305" y="6303266"/>
            <a:ext cx="259079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1</a:t>
            </a:r>
            <a:r>
              <a:rPr dirty="0" sz="1000" spc="-20" i="1">
                <a:latin typeface="Georgia"/>
                <a:cs typeface="Georgia"/>
              </a:rPr>
              <a:t>.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1267461" y="6591303"/>
            <a:ext cx="5057140" cy="615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By </a:t>
            </a:r>
            <a:r>
              <a:rPr dirty="0" sz="1000" spc="-20">
                <a:latin typeface="Times New Roman"/>
                <a:cs typeface="Times New Roman"/>
              </a:rPr>
              <a:t>Ceva’s </a:t>
            </a:r>
            <a:r>
              <a:rPr dirty="0" sz="1000">
                <a:latin typeface="Times New Roman"/>
                <a:cs typeface="Times New Roman"/>
              </a:rPr>
              <a:t>Theorem, </a:t>
            </a:r>
            <a:r>
              <a:rPr dirty="0" sz="1000" spc="50" i="1">
                <a:latin typeface="Georgia"/>
                <a:cs typeface="Georgia"/>
              </a:rPr>
              <a:t>X</a:t>
            </a:r>
            <a:r>
              <a:rPr dirty="0" baseline="-11904" sz="1050" spc="75">
                <a:latin typeface="Geometr231 Hv BT"/>
                <a:cs typeface="Geometr231 Hv BT"/>
              </a:rPr>
              <a:t>1</a:t>
            </a:r>
            <a:r>
              <a:rPr dirty="0" sz="1000" spc="50" i="1">
                <a:latin typeface="Georgia"/>
                <a:cs typeface="Georgia"/>
              </a:rPr>
              <a:t>P, </a:t>
            </a:r>
            <a:r>
              <a:rPr dirty="0" sz="1000" spc="70" i="1">
                <a:latin typeface="Georgia"/>
                <a:cs typeface="Georgia"/>
              </a:rPr>
              <a:t>X</a:t>
            </a:r>
            <a:r>
              <a:rPr dirty="0" baseline="-11904" sz="1050" spc="104">
                <a:latin typeface="Geometr231 Hv BT"/>
                <a:cs typeface="Geometr231 Hv BT"/>
              </a:rPr>
              <a:t>2</a:t>
            </a:r>
            <a:r>
              <a:rPr dirty="0" sz="1000" spc="70" i="1">
                <a:latin typeface="Georgia"/>
                <a:cs typeface="Georgia"/>
              </a:rPr>
              <a:t>Q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5" i="1">
                <a:latin typeface="Georgia"/>
                <a:cs typeface="Georgia"/>
              </a:rPr>
              <a:t>X</a:t>
            </a:r>
            <a:r>
              <a:rPr dirty="0" baseline="-11904" sz="1050" spc="112">
                <a:latin typeface="Geometr231 Hv BT"/>
                <a:cs typeface="Geometr231 Hv BT"/>
              </a:rPr>
              <a:t>3</a:t>
            </a:r>
            <a:r>
              <a:rPr dirty="0" sz="1000" spc="75" i="1">
                <a:latin typeface="Georgia"/>
                <a:cs typeface="Georgia"/>
              </a:rPr>
              <a:t>Z</a:t>
            </a:r>
            <a:r>
              <a:rPr dirty="0" sz="1000" spc="-120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 concurrent.</a:t>
            </a: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ct val="120000"/>
              </a:lnSpc>
              <a:spcBef>
                <a:spcPts val="610"/>
              </a:spcBef>
            </a:pPr>
            <a:r>
              <a:rPr dirty="0" sz="1000" spc="-5" b="1">
                <a:latin typeface="Times New Roman"/>
                <a:cs typeface="Times New Roman"/>
              </a:rPr>
              <a:t>Example </a:t>
            </a:r>
            <a:r>
              <a:rPr dirty="0" sz="1000" b="1">
                <a:latin typeface="Times New Roman"/>
                <a:cs typeface="Times New Roman"/>
              </a:rPr>
              <a:t>5.5</a:t>
            </a:r>
            <a:r>
              <a:rPr dirty="0" sz="1000" spc="-30" b="1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Prove </a:t>
            </a:r>
            <a:r>
              <a:rPr dirty="0" sz="1000" spc="-5">
                <a:latin typeface="Times New Roman"/>
                <a:cs typeface="Times New Roman"/>
              </a:rPr>
              <a:t>that the 3 cevians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a triangle </a:t>
            </a:r>
            <a:r>
              <a:rPr dirty="0" sz="1000" spc="95" i="1">
                <a:latin typeface="Georgia"/>
                <a:cs typeface="Georgia"/>
              </a:rPr>
              <a:t>ABC </a:t>
            </a:r>
            <a:r>
              <a:rPr dirty="0" sz="1000" spc="-5">
                <a:latin typeface="Times New Roman"/>
                <a:cs typeface="Times New Roman"/>
              </a:rPr>
              <a:t>such that each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them bisects the perime-  ter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triangle </a:t>
            </a:r>
            <a:r>
              <a:rPr dirty="0" sz="1000" spc="95" i="1">
                <a:latin typeface="Georgia"/>
                <a:cs typeface="Georgia"/>
              </a:rPr>
              <a:t>ABC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concurrent.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1267464" y="7295388"/>
            <a:ext cx="5055870" cy="177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Solution</a:t>
            </a:r>
            <a:r>
              <a:rPr dirty="0" sz="1000" spc="-5">
                <a:latin typeface="Times New Roman"/>
                <a:cs typeface="Times New Roman"/>
              </a:rPr>
              <a:t>. Let </a:t>
            </a:r>
            <a:r>
              <a:rPr dirty="0" sz="1000" spc="105" i="1">
                <a:latin typeface="Georgia"/>
                <a:cs typeface="Georgia"/>
              </a:rPr>
              <a:t>BC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 i="1">
                <a:latin typeface="Georgia"/>
                <a:cs typeface="Georgia"/>
              </a:rPr>
              <a:t>a, </a:t>
            </a:r>
            <a:r>
              <a:rPr dirty="0" sz="1000" spc="70" i="1">
                <a:latin typeface="Georgia"/>
                <a:cs typeface="Georgia"/>
              </a:rPr>
              <a:t>AC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60" i="1">
                <a:latin typeface="Georgia"/>
                <a:cs typeface="Georgia"/>
              </a:rPr>
              <a:t>b, </a:t>
            </a:r>
            <a:r>
              <a:rPr dirty="0" sz="1000" spc="85" i="1">
                <a:latin typeface="Georgia"/>
                <a:cs typeface="Georgia"/>
              </a:rPr>
              <a:t>AB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 i="1">
                <a:latin typeface="Georgia"/>
                <a:cs typeface="Georgia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35" i="1">
                <a:latin typeface="Georgia"/>
                <a:cs typeface="Georgia"/>
              </a:rPr>
              <a:t>s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baseline="31746" sz="1050" spc="-7">
                <a:latin typeface="Geometr231 Hv BT"/>
                <a:cs typeface="Geometr231 Hv BT"/>
              </a:rPr>
              <a:t>1 </a:t>
            </a:r>
            <a:r>
              <a:rPr dirty="0" sz="1000" spc="-25">
                <a:latin typeface="Tahoma"/>
                <a:cs typeface="Tahoma"/>
              </a:rPr>
              <a:t>(</a:t>
            </a:r>
            <a:r>
              <a:rPr dirty="0" sz="1000" spc="-25" i="1">
                <a:latin typeface="Georgia"/>
                <a:cs typeface="Georgia"/>
              </a:rPr>
              <a:t>a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30" i="1">
                <a:latin typeface="Georgia"/>
                <a:cs typeface="Georgia"/>
              </a:rPr>
              <a:t>b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-10" i="1">
                <a:latin typeface="Georgia"/>
                <a:cs typeface="Georgia"/>
              </a:rPr>
              <a:t>c</a:t>
            </a:r>
            <a:r>
              <a:rPr dirty="0" sz="1000" spc="-10">
                <a:latin typeface="Tahoma"/>
                <a:cs typeface="Tahoma"/>
              </a:rPr>
              <a:t>)</a:t>
            </a:r>
            <a:r>
              <a:rPr dirty="0" sz="1000" spc="-10">
                <a:latin typeface="Times New Roman"/>
                <a:cs typeface="Times New Roman"/>
              </a:rPr>
              <a:t>. 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75" i="1">
                <a:latin typeface="Georgia"/>
                <a:cs typeface="Georgia"/>
              </a:rPr>
              <a:t>A</a:t>
            </a:r>
            <a:r>
              <a:rPr dirty="0" baseline="27777" sz="1050" spc="112">
                <a:latin typeface="Arial"/>
                <a:cs typeface="Arial"/>
              </a:rPr>
              <a:t>′</a:t>
            </a:r>
            <a:r>
              <a:rPr dirty="0" sz="1000" spc="75" i="1">
                <a:latin typeface="Georgia"/>
                <a:cs typeface="Georgia"/>
              </a:rPr>
              <a:t>, </a:t>
            </a:r>
            <a:r>
              <a:rPr dirty="0" sz="1000" spc="95" i="1">
                <a:latin typeface="Georgia"/>
                <a:cs typeface="Georgia"/>
              </a:rPr>
              <a:t>B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sz="1000" spc="95" i="1">
                <a:latin typeface="Georgia"/>
                <a:cs typeface="Georgia"/>
              </a:rPr>
              <a:t>, </a:t>
            </a:r>
            <a:r>
              <a:rPr dirty="0" sz="1000" spc="114" i="1">
                <a:latin typeface="Georgia"/>
                <a:cs typeface="Georgia"/>
              </a:rPr>
              <a:t>C</a:t>
            </a:r>
            <a:r>
              <a:rPr dirty="0" baseline="27777" sz="1050" spc="172">
                <a:latin typeface="Arial"/>
                <a:cs typeface="Arial"/>
              </a:rPr>
              <a:t>′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the points  </a:t>
            </a:r>
            <a:r>
              <a:rPr dirty="0" sz="1000">
                <a:latin typeface="Times New Roman"/>
                <a:cs typeface="Times New Roman"/>
              </a:rPr>
              <a:t>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1267458" y="7376159"/>
            <a:ext cx="5054600" cy="726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412750">
              <a:lnSpc>
                <a:spcPts val="815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  <a:p>
            <a:pPr marL="12700">
              <a:lnSpc>
                <a:spcPts val="1175"/>
              </a:lnSpc>
            </a:pPr>
            <a:r>
              <a:rPr dirty="0" sz="1000" spc="75" i="1">
                <a:latin typeface="Georgia"/>
                <a:cs typeface="Georgia"/>
              </a:rPr>
              <a:t>BC,</a:t>
            </a:r>
            <a:r>
              <a:rPr dirty="0" sz="1000" spc="-75" i="1">
                <a:latin typeface="Georgia"/>
                <a:cs typeface="Georgia"/>
              </a:rPr>
              <a:t> </a:t>
            </a:r>
            <a:r>
              <a:rPr dirty="0" sz="1000" spc="50" i="1">
                <a:latin typeface="Georgia"/>
                <a:cs typeface="Georgia"/>
              </a:rPr>
              <a:t>AC,</a:t>
            </a:r>
            <a:r>
              <a:rPr dirty="0" sz="1000" spc="-75" i="1">
                <a:latin typeface="Georgia"/>
                <a:cs typeface="Georgia"/>
              </a:rPr>
              <a:t> </a:t>
            </a:r>
            <a:r>
              <a:rPr dirty="0" sz="1000" spc="85" i="1">
                <a:latin typeface="Georgia"/>
                <a:cs typeface="Georgia"/>
              </a:rPr>
              <a:t>AB</a:t>
            </a:r>
            <a:r>
              <a:rPr dirty="0" sz="1000" spc="25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such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75" i="1">
                <a:latin typeface="Georgia"/>
                <a:cs typeface="Georgia"/>
              </a:rPr>
              <a:t>AA</a:t>
            </a:r>
            <a:r>
              <a:rPr dirty="0" baseline="27777" sz="1050" spc="112">
                <a:latin typeface="Arial"/>
                <a:cs typeface="Arial"/>
              </a:rPr>
              <a:t>′</a:t>
            </a:r>
            <a:r>
              <a:rPr dirty="0" sz="1000" spc="75" i="1">
                <a:latin typeface="Georgia"/>
                <a:cs typeface="Georgia"/>
              </a:rPr>
              <a:t>,</a:t>
            </a:r>
            <a:r>
              <a:rPr dirty="0" sz="1000" spc="-75" i="1">
                <a:latin typeface="Georgia"/>
                <a:cs typeface="Georgia"/>
              </a:rPr>
              <a:t> </a:t>
            </a:r>
            <a:r>
              <a:rPr dirty="0" sz="1000" spc="110" i="1">
                <a:latin typeface="Georgia"/>
                <a:cs typeface="Georgia"/>
              </a:rPr>
              <a:t>BB</a:t>
            </a:r>
            <a:r>
              <a:rPr dirty="0" baseline="27777" sz="1050" spc="165">
                <a:latin typeface="Arial"/>
                <a:cs typeface="Arial"/>
              </a:rPr>
              <a:t>′</a:t>
            </a:r>
            <a:r>
              <a:rPr dirty="0" sz="1000" spc="110" i="1">
                <a:latin typeface="Georgia"/>
                <a:cs typeface="Georgia"/>
              </a:rPr>
              <a:t>,</a:t>
            </a:r>
            <a:r>
              <a:rPr dirty="0" sz="1000" spc="-75" i="1">
                <a:latin typeface="Georgia"/>
                <a:cs typeface="Georgia"/>
              </a:rPr>
              <a:t> </a:t>
            </a:r>
            <a:r>
              <a:rPr dirty="0" sz="1000" spc="120" i="1">
                <a:latin typeface="Georgia"/>
                <a:cs typeface="Georgia"/>
              </a:rPr>
              <a:t>CC</a:t>
            </a:r>
            <a:r>
              <a:rPr dirty="0" baseline="27777" sz="1050" spc="179">
                <a:latin typeface="Arial"/>
                <a:cs typeface="Arial"/>
              </a:rPr>
              <a:t>′</a:t>
            </a:r>
            <a:r>
              <a:rPr dirty="0" baseline="27777" sz="1050" spc="89">
                <a:latin typeface="Arial"/>
                <a:cs typeface="Arial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each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bisects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perimeter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85">
                <a:latin typeface="Lucida Sans Unicode"/>
                <a:cs typeface="Lucida Sans Unicode"/>
              </a:rPr>
              <a:t>△</a:t>
            </a:r>
            <a:r>
              <a:rPr dirty="0" sz="1000" spc="85" i="1">
                <a:latin typeface="Georgia"/>
                <a:cs typeface="Georgia"/>
              </a:rPr>
              <a:t>ABC</a:t>
            </a:r>
            <a:r>
              <a:rPr dirty="0" sz="1000" spc="85">
                <a:latin typeface="Times New Roman"/>
                <a:cs typeface="Times New Roman"/>
              </a:rPr>
              <a:t>.</a:t>
            </a:r>
            <a:r>
              <a:rPr dirty="0" sz="1000" spc="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Then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100" i="1">
                <a:latin typeface="Georgia"/>
                <a:cs typeface="Georgia"/>
              </a:rPr>
              <a:t>BA</a:t>
            </a:r>
            <a:r>
              <a:rPr dirty="0" baseline="27777" sz="1050" spc="150">
                <a:latin typeface="Arial"/>
                <a:cs typeface="Arial"/>
              </a:rPr>
              <a:t>′</a:t>
            </a:r>
            <a:r>
              <a:rPr dirty="0" sz="1000" spc="100">
                <a:latin typeface="Tahoma"/>
                <a:cs typeface="Tahoma"/>
              </a:rPr>
              <a:t>+</a:t>
            </a:r>
            <a:r>
              <a:rPr dirty="0" sz="1000" spc="100" i="1">
                <a:latin typeface="Georgia"/>
                <a:cs typeface="Georgia"/>
              </a:rPr>
              <a:t>A</a:t>
            </a:r>
            <a:r>
              <a:rPr dirty="0" baseline="27777" sz="1050" spc="150">
                <a:latin typeface="Arial"/>
                <a:cs typeface="Arial"/>
              </a:rPr>
              <a:t>′</a:t>
            </a:r>
            <a:r>
              <a:rPr dirty="0" sz="1000" spc="100" i="1">
                <a:latin typeface="Georgia"/>
                <a:cs typeface="Georgia"/>
              </a:rPr>
              <a:t>C</a:t>
            </a:r>
            <a:r>
              <a:rPr dirty="0" sz="1000" spc="105" i="1">
                <a:latin typeface="Georgia"/>
                <a:cs typeface="Georgi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 i="1">
                <a:latin typeface="Georgia"/>
                <a:cs typeface="Georgia"/>
              </a:rPr>
              <a:t>a</a:t>
            </a:r>
            <a:endParaRPr sz="1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-25" i="1">
                <a:latin typeface="Georgia"/>
                <a:cs typeface="Georgia"/>
              </a:rPr>
              <a:t>c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105" i="1">
                <a:latin typeface="Georgia"/>
                <a:cs typeface="Georgia"/>
              </a:rPr>
              <a:t>BA</a:t>
            </a:r>
            <a:r>
              <a:rPr dirty="0" baseline="27777" sz="1050" spc="157">
                <a:latin typeface="Arial"/>
                <a:cs typeface="Arial"/>
              </a:rPr>
              <a:t>′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130" i="1">
                <a:latin typeface="Georgia"/>
                <a:cs typeface="Georgia"/>
              </a:rPr>
              <a:t>b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85" i="1">
                <a:latin typeface="Georgia"/>
                <a:cs typeface="Georgia"/>
              </a:rPr>
              <a:t>A</a:t>
            </a:r>
            <a:r>
              <a:rPr dirty="0" baseline="27777" sz="1050" spc="127">
                <a:latin typeface="Arial"/>
                <a:cs typeface="Arial"/>
              </a:rPr>
              <a:t>′</a:t>
            </a:r>
            <a:r>
              <a:rPr dirty="0" sz="1000" spc="85" i="1">
                <a:latin typeface="Georgia"/>
                <a:cs typeface="Georgia"/>
              </a:rPr>
              <a:t>C</a:t>
            </a:r>
            <a:r>
              <a:rPr dirty="0" sz="1000" spc="85">
                <a:latin typeface="Times New Roman"/>
                <a:cs typeface="Times New Roman"/>
              </a:rPr>
              <a:t>. </a:t>
            </a:r>
            <a:r>
              <a:rPr dirty="0" sz="1000">
                <a:latin typeface="Times New Roman"/>
                <a:cs typeface="Times New Roman"/>
              </a:rPr>
              <a:t>Thus </a:t>
            </a:r>
            <a:r>
              <a:rPr dirty="0" sz="1000" spc="105" i="1">
                <a:latin typeface="Georgia"/>
                <a:cs typeface="Georgia"/>
              </a:rPr>
              <a:t>BA</a:t>
            </a:r>
            <a:r>
              <a:rPr dirty="0" baseline="27777" sz="1050" spc="157">
                <a:latin typeface="Arial"/>
                <a:cs typeface="Arial"/>
              </a:rPr>
              <a:t>′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35" i="1">
                <a:latin typeface="Georgia"/>
                <a:cs typeface="Georgia"/>
              </a:rPr>
              <a:t>s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25" i="1">
                <a:latin typeface="Georgia"/>
                <a:cs typeface="Georgia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95" i="1">
                <a:latin typeface="Georgia"/>
                <a:cs typeface="Georgia"/>
              </a:rPr>
              <a:t>A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sz="1000" spc="95" i="1">
                <a:latin typeface="Georgia"/>
                <a:cs typeface="Georgia"/>
              </a:rPr>
              <a:t>C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35" i="1">
                <a:latin typeface="Georgia"/>
                <a:cs typeface="Georgia"/>
              </a:rPr>
              <a:t>s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70" i="1">
                <a:latin typeface="Georgia"/>
                <a:cs typeface="Georgia"/>
              </a:rPr>
              <a:t>b</a:t>
            </a:r>
            <a:r>
              <a:rPr dirty="0" sz="1000" spc="-70">
                <a:latin typeface="Times New Roman"/>
                <a:cs typeface="Times New Roman"/>
              </a:rPr>
              <a:t>.  </a:t>
            </a:r>
            <a:r>
              <a:rPr dirty="0" sz="1000" spc="-10">
                <a:latin typeface="Times New Roman"/>
                <a:cs typeface="Times New Roman"/>
              </a:rPr>
              <a:t>Similarly, </a:t>
            </a:r>
            <a:r>
              <a:rPr dirty="0" sz="1000" spc="125" i="1">
                <a:latin typeface="Georgia"/>
                <a:cs typeface="Georgia"/>
              </a:rPr>
              <a:t>CB</a:t>
            </a:r>
            <a:r>
              <a:rPr dirty="0" baseline="27777" sz="1050" spc="187">
                <a:latin typeface="Arial"/>
                <a:cs typeface="Arial"/>
              </a:rPr>
              <a:t>′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35" i="1">
                <a:latin typeface="Georgia"/>
                <a:cs typeface="Georgia"/>
              </a:rPr>
              <a:t>s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-25" i="1">
                <a:latin typeface="Georgia"/>
                <a:cs typeface="Georgia"/>
              </a:rPr>
              <a:t>a, </a:t>
            </a:r>
            <a:r>
              <a:rPr dirty="0" sz="1000" spc="120" i="1">
                <a:latin typeface="Georgia"/>
                <a:cs typeface="Georgia"/>
              </a:rPr>
              <a:t>B</a:t>
            </a:r>
            <a:r>
              <a:rPr dirty="0" baseline="27777" sz="1050" spc="179">
                <a:latin typeface="Arial"/>
                <a:cs typeface="Arial"/>
              </a:rPr>
              <a:t>′</a:t>
            </a:r>
            <a:r>
              <a:rPr dirty="0" sz="1000" spc="120" i="1">
                <a:latin typeface="Georgia"/>
                <a:cs typeface="Georgia"/>
              </a:rPr>
              <a:t>A</a:t>
            </a:r>
            <a:r>
              <a:rPr dirty="0" sz="1000" spc="-45" i="1">
                <a:latin typeface="Georgia"/>
                <a:cs typeface="Georgi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dirty="0" sz="1000" spc="35" i="1">
                <a:latin typeface="Georgia"/>
                <a:cs typeface="Georgia"/>
              </a:rPr>
              <a:t>s</a:t>
            </a:r>
            <a:r>
              <a:rPr dirty="0" sz="1000" spc="-30" i="1">
                <a:latin typeface="Georgia"/>
                <a:cs typeface="Georgi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00">
                <a:latin typeface="Lucida Sans Unicode"/>
                <a:cs typeface="Lucida Sans Unicode"/>
              </a:rPr>
              <a:t> </a:t>
            </a:r>
            <a:r>
              <a:rPr dirty="0" sz="1000" spc="-10" i="1">
                <a:latin typeface="Georgia"/>
                <a:cs typeface="Georgia"/>
              </a:rPr>
              <a:t>c,</a:t>
            </a:r>
            <a:r>
              <a:rPr dirty="0" sz="1000" spc="-80" i="1">
                <a:latin typeface="Georgia"/>
                <a:cs typeface="Georgia"/>
              </a:rPr>
              <a:t> </a:t>
            </a:r>
            <a:r>
              <a:rPr dirty="0" sz="1000" spc="100" i="1">
                <a:latin typeface="Georgia"/>
                <a:cs typeface="Georgia"/>
              </a:rPr>
              <a:t>AC</a:t>
            </a:r>
            <a:r>
              <a:rPr dirty="0" baseline="27777" sz="1050" spc="150">
                <a:latin typeface="Arial"/>
                <a:cs typeface="Arial"/>
              </a:rPr>
              <a:t>′</a:t>
            </a:r>
            <a:r>
              <a:rPr dirty="0" baseline="27777" sz="1050" spc="202">
                <a:latin typeface="Arial"/>
                <a:cs typeface="Arial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35" i="1">
                <a:latin typeface="Georgia"/>
                <a:cs typeface="Georgia"/>
              </a:rPr>
              <a:t>s</a:t>
            </a:r>
            <a:r>
              <a:rPr dirty="0" sz="1000" spc="-30" i="1">
                <a:latin typeface="Georgia"/>
                <a:cs typeface="Georgi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00">
                <a:latin typeface="Lucida Sans Unicode"/>
                <a:cs typeface="Lucida Sans Unicode"/>
              </a:rPr>
              <a:t> </a:t>
            </a:r>
            <a:r>
              <a:rPr dirty="0" sz="1000" spc="-130" i="1">
                <a:latin typeface="Georgia"/>
                <a:cs typeface="Georgia"/>
              </a:rPr>
              <a:t>b </a:t>
            </a:r>
            <a:r>
              <a:rPr dirty="0" sz="1000" spc="-100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baseline="27777" sz="1050" spc="187">
                <a:latin typeface="Arial"/>
                <a:cs typeface="Arial"/>
              </a:rPr>
              <a:t>′</a:t>
            </a:r>
            <a:r>
              <a:rPr dirty="0" sz="1000" spc="125" i="1">
                <a:latin typeface="Georgia"/>
                <a:cs typeface="Georgia"/>
              </a:rPr>
              <a:t>B</a:t>
            </a:r>
            <a:r>
              <a:rPr dirty="0" sz="1000" spc="75" i="1">
                <a:latin typeface="Georgia"/>
                <a:cs typeface="Georgi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35" i="1">
                <a:latin typeface="Georgia"/>
                <a:cs typeface="Georgia"/>
              </a:rPr>
              <a:t>s</a:t>
            </a:r>
            <a:r>
              <a:rPr dirty="0" sz="1000" spc="-30" i="1">
                <a:latin typeface="Georgia"/>
                <a:cs typeface="Georgi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00">
                <a:latin typeface="Lucida Sans Unicode"/>
                <a:cs typeface="Lucida Sans Unicode"/>
              </a:rPr>
              <a:t> </a:t>
            </a:r>
            <a:r>
              <a:rPr dirty="0" sz="1000" spc="-25" i="1">
                <a:latin typeface="Georgia"/>
                <a:cs typeface="Georgia"/>
              </a:rPr>
              <a:t>a</a:t>
            </a:r>
            <a:r>
              <a:rPr dirty="0" sz="1000" spc="-25">
                <a:latin typeface="Times New Roman"/>
                <a:cs typeface="Times New Roman"/>
              </a:rPr>
              <a:t>.</a:t>
            </a:r>
            <a:r>
              <a:rPr dirty="0" sz="1000" spc="4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9" name="object 239"/>
          <p:cNvSpPr/>
          <p:nvPr/>
        </p:nvSpPr>
        <p:spPr>
          <a:xfrm>
            <a:off x="3185007" y="8230260"/>
            <a:ext cx="233172" cy="609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3540099" y="8230260"/>
            <a:ext cx="237743" cy="609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 txBox="1"/>
          <p:nvPr/>
        </p:nvSpPr>
        <p:spPr>
          <a:xfrm>
            <a:off x="3172464" y="8051289"/>
            <a:ext cx="966469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7665" algn="l"/>
                <a:tab pos="730250" algn="l"/>
              </a:tabLst>
            </a:pP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baseline="27777" sz="1050">
                <a:latin typeface="Arial"/>
                <a:cs typeface="Arial"/>
              </a:rPr>
              <a:t>	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sz="1000" spc="145" i="1">
                <a:latin typeface="Georgia"/>
                <a:cs typeface="Georgia"/>
              </a:rPr>
              <a:t>B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baseline="27777" sz="1050">
                <a:latin typeface="Arial"/>
                <a:cs typeface="Arial"/>
              </a:rPr>
              <a:t>	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endParaRPr baseline="27777" sz="1050">
              <a:latin typeface="Arial"/>
              <a:cs typeface="Arial"/>
            </a:endParaRPr>
          </a:p>
        </p:txBody>
      </p:sp>
      <p:sp>
        <p:nvSpPr>
          <p:cNvPr id="242" name="object 242"/>
          <p:cNvSpPr/>
          <p:nvPr/>
        </p:nvSpPr>
        <p:spPr>
          <a:xfrm>
            <a:off x="3899763" y="8230260"/>
            <a:ext cx="237744" cy="609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 txBox="1"/>
          <p:nvPr/>
        </p:nvSpPr>
        <p:spPr>
          <a:xfrm>
            <a:off x="3173983" y="8225028"/>
            <a:ext cx="125857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95" i="1">
                <a:latin typeface="Georgia"/>
                <a:cs typeface="Georgia"/>
              </a:rPr>
              <a:t>A</a:t>
            </a:r>
            <a:r>
              <a:rPr dirty="0" baseline="23809" sz="1050" spc="142">
                <a:latin typeface="Arial"/>
                <a:cs typeface="Arial"/>
              </a:rPr>
              <a:t>′</a:t>
            </a:r>
            <a:r>
              <a:rPr dirty="0" sz="1000" spc="95" i="1">
                <a:latin typeface="Georgia"/>
                <a:cs typeface="Georgia"/>
              </a:rPr>
              <a:t>C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 spc="37">
                <a:latin typeface="Lucida Sans Unicode"/>
                <a:cs typeface="Lucida Sans Unicode"/>
              </a:rPr>
              <a:t> </a:t>
            </a:r>
            <a:r>
              <a:rPr dirty="0" sz="1000" spc="120" i="1">
                <a:latin typeface="Georgia"/>
                <a:cs typeface="Georgia"/>
              </a:rPr>
              <a:t>B</a:t>
            </a:r>
            <a:r>
              <a:rPr dirty="0" baseline="23809" sz="1050" spc="179">
                <a:latin typeface="Arial"/>
                <a:cs typeface="Arial"/>
              </a:rPr>
              <a:t>′</a:t>
            </a:r>
            <a:r>
              <a:rPr dirty="0" sz="1000" spc="120" i="1">
                <a:latin typeface="Georgia"/>
                <a:cs typeface="Georgia"/>
              </a:rPr>
              <a:t>A </a:t>
            </a:r>
            <a:r>
              <a:rPr dirty="0" baseline="38888" sz="1500" spc="-540">
                <a:latin typeface="Lucida Sans Unicode"/>
                <a:cs typeface="Lucida Sans Unicode"/>
              </a:rPr>
              <a:t>·</a:t>
            </a:r>
            <a:r>
              <a:rPr dirty="0" baseline="38888" sz="1500" spc="22">
                <a:latin typeface="Lucida Sans Unicode"/>
                <a:cs typeface="Lucida Sans Unicode"/>
              </a:rPr>
              <a:t> </a:t>
            </a:r>
            <a:r>
              <a:rPr dirty="0" sz="1000" spc="125" i="1">
                <a:latin typeface="Georgia"/>
                <a:cs typeface="Georgia"/>
              </a:rPr>
              <a:t>C</a:t>
            </a:r>
            <a:r>
              <a:rPr dirty="0" baseline="23809" sz="1050" spc="187">
                <a:latin typeface="Arial"/>
                <a:cs typeface="Arial"/>
              </a:rPr>
              <a:t>′</a:t>
            </a:r>
            <a:r>
              <a:rPr dirty="0" sz="1000" spc="125" i="1">
                <a:latin typeface="Georgia"/>
                <a:cs typeface="Georgia"/>
              </a:rPr>
              <a:t>B </a:t>
            </a:r>
            <a:r>
              <a:rPr dirty="0" baseline="38888" sz="1500" spc="67">
                <a:latin typeface="Tahoma"/>
                <a:cs typeface="Tahoma"/>
              </a:rPr>
              <a:t>=</a:t>
            </a:r>
            <a:r>
              <a:rPr dirty="0" baseline="38888" sz="1500" spc="120">
                <a:latin typeface="Tahoma"/>
                <a:cs typeface="Tahoma"/>
              </a:rPr>
              <a:t> </a:t>
            </a:r>
            <a:r>
              <a:rPr dirty="0" baseline="38888" sz="1500" spc="-30">
                <a:latin typeface="Tahoma"/>
                <a:cs typeface="Tahoma"/>
              </a:rPr>
              <a:t>1</a:t>
            </a:r>
            <a:r>
              <a:rPr dirty="0" baseline="38888" sz="1500" spc="-30" i="1">
                <a:latin typeface="Georgia"/>
                <a:cs typeface="Georgia"/>
              </a:rPr>
              <a:t>,</a:t>
            </a:r>
            <a:endParaRPr baseline="38888" sz="1500">
              <a:latin typeface="Georgia"/>
              <a:cs typeface="Georgia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1267457" y="8398764"/>
            <a:ext cx="5055870" cy="177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so that </a:t>
            </a:r>
            <a:r>
              <a:rPr dirty="0" sz="1000">
                <a:latin typeface="Times New Roman"/>
                <a:cs typeface="Times New Roman"/>
              </a:rPr>
              <a:t>by </a:t>
            </a:r>
            <a:r>
              <a:rPr dirty="0" sz="1000" spc="-20">
                <a:latin typeface="Times New Roman"/>
                <a:cs typeface="Times New Roman"/>
              </a:rPr>
              <a:t>Ceva’s </a:t>
            </a:r>
            <a:r>
              <a:rPr dirty="0" sz="1000">
                <a:latin typeface="Times New Roman"/>
                <a:cs typeface="Times New Roman"/>
              </a:rPr>
              <a:t>Theorem, </a:t>
            </a:r>
            <a:r>
              <a:rPr dirty="0" sz="1000" spc="70" i="1">
                <a:latin typeface="Georgia"/>
                <a:cs typeface="Georgia"/>
              </a:rPr>
              <a:t>AA</a:t>
            </a:r>
            <a:r>
              <a:rPr dirty="0" baseline="27777" sz="1050" spc="104">
                <a:latin typeface="Arial"/>
                <a:cs typeface="Arial"/>
              </a:rPr>
              <a:t>′</a:t>
            </a:r>
            <a:r>
              <a:rPr dirty="0" sz="1000" spc="70" i="1">
                <a:latin typeface="Georgia"/>
                <a:cs typeface="Georgia"/>
              </a:rPr>
              <a:t>, </a:t>
            </a:r>
            <a:r>
              <a:rPr dirty="0" sz="1000" spc="110" i="1">
                <a:latin typeface="Georgia"/>
                <a:cs typeface="Georgia"/>
              </a:rPr>
              <a:t>BB</a:t>
            </a:r>
            <a:r>
              <a:rPr dirty="0" baseline="27777" sz="1050" spc="165">
                <a:latin typeface="Arial"/>
                <a:cs typeface="Arial"/>
              </a:rPr>
              <a:t>′</a:t>
            </a:r>
            <a:r>
              <a:rPr dirty="0" sz="1000" spc="110" i="1">
                <a:latin typeface="Georgia"/>
                <a:cs typeface="Georgia"/>
              </a:rPr>
              <a:t>, </a:t>
            </a:r>
            <a:r>
              <a:rPr dirty="0" sz="1000" spc="120" i="1">
                <a:latin typeface="Georgia"/>
                <a:cs typeface="Georgia"/>
              </a:rPr>
              <a:t>CC</a:t>
            </a:r>
            <a:r>
              <a:rPr dirty="0" baseline="27777" sz="1050" spc="179">
                <a:latin typeface="Arial"/>
                <a:cs typeface="Arial"/>
              </a:rPr>
              <a:t>′ </a:t>
            </a:r>
            <a:r>
              <a:rPr dirty="0" sz="1000" spc="-5">
                <a:latin typeface="Times New Roman"/>
                <a:cs typeface="Times New Roman"/>
              </a:rPr>
              <a:t>are concurrent. The </a:t>
            </a:r>
            <a:r>
              <a:rPr dirty="0" sz="1000">
                <a:latin typeface="Times New Roman"/>
                <a:cs typeface="Times New Roman"/>
              </a:rPr>
              <a:t>point of concurrence </a:t>
            </a:r>
            <a:r>
              <a:rPr dirty="0" sz="1000" spc="-5">
                <a:latin typeface="Times New Roman"/>
                <a:cs typeface="Times New Roman"/>
              </a:rPr>
              <a:t>is called</a:t>
            </a:r>
            <a:r>
              <a:rPr dirty="0" sz="1000" spc="1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1267455" y="8580122"/>
            <a:ext cx="505587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b="1">
                <a:latin typeface="Times New Roman"/>
                <a:cs typeface="Times New Roman"/>
              </a:rPr>
              <a:t>Nagel</a:t>
            </a:r>
            <a:r>
              <a:rPr dirty="0" sz="1000" spc="-35" b="1">
                <a:latin typeface="Times New Roman"/>
                <a:cs typeface="Times New Roman"/>
              </a:rPr>
              <a:t> </a:t>
            </a:r>
            <a:r>
              <a:rPr dirty="0" sz="1000" spc="-5" b="1">
                <a:latin typeface="Times New Roman"/>
                <a:cs typeface="Times New Roman"/>
              </a:rPr>
              <a:t>point</a:t>
            </a:r>
            <a:r>
              <a:rPr dirty="0" sz="1000" spc="-30" b="1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85">
                <a:latin typeface="Lucida Sans Unicode"/>
                <a:cs typeface="Lucida Sans Unicode"/>
              </a:rPr>
              <a:t>△</a:t>
            </a:r>
            <a:r>
              <a:rPr dirty="0" sz="1000" spc="85" i="1">
                <a:latin typeface="Georgia"/>
                <a:cs typeface="Georgia"/>
              </a:rPr>
              <a:t>ABC</a:t>
            </a:r>
            <a:r>
              <a:rPr dirty="0" sz="1000" spc="85">
                <a:latin typeface="Times New Roman"/>
                <a:cs typeface="Times New Roman"/>
              </a:rPr>
              <a:t>.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It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also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point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concurrence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cevians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join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the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vertices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1267459" y="8763002"/>
            <a:ext cx="361759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triangle to the points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tangency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excircles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the opposite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sides.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60" y="762000"/>
            <a:ext cx="1530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4</a:t>
            </a:r>
            <a:r>
              <a:rPr dirty="0" sz="1000" spc="-5">
                <a:latin typeface="Times New Roman"/>
                <a:cs typeface="Times New Roman"/>
              </a:rPr>
              <a:t>8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80635" y="762000"/>
            <a:ext cx="1739900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CHAPTER </a:t>
            </a:r>
            <a:r>
              <a:rPr dirty="0" sz="1000">
                <a:latin typeface="Times New Roman"/>
                <a:cs typeface="Times New Roman"/>
              </a:rPr>
              <a:t>5.</a:t>
            </a:r>
            <a:r>
              <a:rPr dirty="0" sz="1000" spc="2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CONCURRENCE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78265" y="2671064"/>
            <a:ext cx="971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...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88510" y="2698498"/>
            <a:ext cx="622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5555" sz="750" spc="-209">
                <a:latin typeface="Verdana"/>
                <a:cs typeface="Verdana"/>
              </a:rPr>
              <a:t>..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4127" y="2706117"/>
            <a:ext cx="501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5555" sz="750" spc="-23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30601" y="2715261"/>
            <a:ext cx="590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...</a:t>
            </a:r>
            <a:r>
              <a:rPr dirty="0" baseline="5555" sz="750" spc="-225">
                <a:latin typeface="Verdana"/>
                <a:cs typeface="Verdana"/>
              </a:rPr>
              <a:t>....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75155" y="2725927"/>
            <a:ext cx="200660" cy="144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4444" sz="750" spc="-120">
                <a:latin typeface="Verdana"/>
                <a:cs typeface="Verdana"/>
              </a:rPr>
              <a:t>.</a:t>
            </a:r>
            <a:r>
              <a:rPr dirty="0" baseline="-38888" sz="750" spc="-120">
                <a:latin typeface="Verdana"/>
                <a:cs typeface="Verdana"/>
              </a:rPr>
              <a:t>.</a:t>
            </a:r>
            <a:r>
              <a:rPr dirty="0" baseline="-33333" sz="750" spc="-120">
                <a:latin typeface="Verdana"/>
                <a:cs typeface="Verdana"/>
              </a:rPr>
              <a:t>.</a:t>
            </a:r>
            <a:r>
              <a:rPr dirty="0" baseline="-27777" sz="750" spc="-120">
                <a:latin typeface="Verdana"/>
                <a:cs typeface="Verdana"/>
              </a:rPr>
              <a:t>.</a:t>
            </a:r>
            <a:r>
              <a:rPr dirty="0" baseline="-22222" sz="750" spc="7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-104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52064" y="30413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61564" y="3414778"/>
            <a:ext cx="5715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55467" y="3445257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52421" y="34848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94482" y="2713738"/>
            <a:ext cx="482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25">
                <a:latin typeface="Verdana"/>
                <a:cs typeface="Verdana"/>
              </a:rPr>
              <a:t>..</a:t>
            </a:r>
            <a:r>
              <a:rPr dirty="0" sz="500" spc="-150">
                <a:latin typeface="Verdana"/>
                <a:cs typeface="Verdana"/>
              </a:rPr>
              <a:t>...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14296" y="24561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47822" y="24866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155442" y="2492757"/>
            <a:ext cx="254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66339" y="26466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024122" y="25872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068319" y="25628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77136" y="22946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35045" y="13390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138679" y="12354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30602" y="1962404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526028" y="1927355"/>
            <a:ext cx="38036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8455" algn="l"/>
              </a:tabLst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>
                <a:latin typeface="Verdana"/>
                <a:cs typeface="Verdana"/>
              </a:rPr>
              <a:t>	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651256" y="2645158"/>
            <a:ext cx="952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847848" y="3376678"/>
            <a:ext cx="8191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latin typeface="Verdana"/>
                <a:cs typeface="Verdana"/>
              </a:rPr>
              <a:t>.</a:t>
            </a: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864616" y="3344675"/>
            <a:ext cx="7556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16666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85948" y="3309621"/>
            <a:ext cx="6667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905762" y="32745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925576" y="32395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43862" y="320751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62148" y="317703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981962" y="31419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998725" y="311150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020062" y="30764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059685" y="3013964"/>
            <a:ext cx="666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082545" y="2953004"/>
            <a:ext cx="102870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02">
                <a:latin typeface="Verdana"/>
                <a:cs typeface="Verdana"/>
              </a:rPr>
              <a:t>.</a:t>
            </a:r>
            <a:r>
              <a:rPr dirty="0" baseline="-44444" sz="750" spc="-202">
                <a:latin typeface="Verdana"/>
                <a:cs typeface="Verdana"/>
              </a:rPr>
              <a:t>.</a:t>
            </a:r>
            <a:r>
              <a:rPr dirty="0" baseline="-5555" sz="750" spc="-202">
                <a:latin typeface="Verdana"/>
                <a:cs typeface="Verdana"/>
              </a:rPr>
              <a:t>.</a:t>
            </a:r>
            <a:r>
              <a:rPr dirty="0" baseline="-38888" sz="750" spc="-202">
                <a:latin typeface="Verdana"/>
                <a:cs typeface="Verdana"/>
              </a:rPr>
              <a:t>.</a:t>
            </a:r>
            <a:r>
              <a:rPr dirty="0" sz="500" spc="-135">
                <a:latin typeface="Verdana"/>
                <a:cs typeface="Verdana"/>
              </a:rPr>
              <a:t>.</a:t>
            </a:r>
            <a:r>
              <a:rPr dirty="0" sz="500" spc="-11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111502" y="2917955"/>
            <a:ext cx="8763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131316" y="2882901"/>
            <a:ext cx="9080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151125" y="2847847"/>
            <a:ext cx="113664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172462" y="2792983"/>
            <a:ext cx="241935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2384">
              <a:lnSpc>
                <a:spcPts val="360"/>
              </a:lnSpc>
              <a:tabLst>
                <a:tab pos="189230" algn="l"/>
              </a:tabLst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	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12700">
              <a:lnSpc>
                <a:spcPts val="360"/>
              </a:lnSpc>
            </a:pPr>
            <a:r>
              <a:rPr dirty="0" baseline="-5555" sz="750" spc="22">
                <a:latin typeface="Verdana"/>
                <a:cs typeface="Verdana"/>
              </a:rPr>
              <a:t>. 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33333" sz="750" spc="-127">
                <a:latin typeface="Verdana"/>
                <a:cs typeface="Verdana"/>
              </a:rPr>
              <a:t> </a:t>
            </a:r>
            <a:r>
              <a:rPr dirty="0" baseline="-11111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237996" y="2698498"/>
            <a:ext cx="273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059686" y="2622298"/>
            <a:ext cx="2952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290"/>
              </a:lnSpc>
            </a:pPr>
            <a:r>
              <a:rPr dirty="0" baseline="-16666" sz="750" spc="-75">
                <a:latin typeface="Verdana"/>
                <a:cs typeface="Verdana"/>
              </a:rPr>
              <a:t>.</a:t>
            </a:r>
            <a:r>
              <a:rPr dirty="0" baseline="-11111" sz="750" spc="-75">
                <a:latin typeface="Verdana"/>
                <a:cs typeface="Verdana"/>
              </a:rPr>
              <a:t>.</a:t>
            </a:r>
            <a:r>
              <a:rPr dirty="0" baseline="-5555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baseline="16666" sz="750" spc="-75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r>
              <a:rPr dirty="0" baseline="27777" sz="750" spc="-75">
                <a:latin typeface="Verdana"/>
                <a:cs typeface="Verdana"/>
              </a:rPr>
              <a:t>.   </a:t>
            </a:r>
            <a:r>
              <a:rPr dirty="0" baseline="27777" sz="750" spc="82">
                <a:latin typeface="Verdana"/>
                <a:cs typeface="Verdana"/>
              </a:rPr>
              <a:t> 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endParaRPr baseline="33333" sz="750">
              <a:latin typeface="Verdana"/>
              <a:cs typeface="Verdana"/>
            </a:endParaRPr>
          </a:p>
          <a:p>
            <a:pPr algn="r" marR="24765">
              <a:lnSpc>
                <a:spcPts val="2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198369" y="2523238"/>
            <a:ext cx="19113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5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540"/>
              </a:lnSpc>
            </a:pP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baseline="22222" sz="750" spc="-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321817" y="2495804"/>
            <a:ext cx="863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376679" y="245770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370583" y="2395221"/>
            <a:ext cx="93980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4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9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512316" y="2172717"/>
            <a:ext cx="831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6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519936" y="2139187"/>
            <a:ext cx="971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526028" y="2104138"/>
            <a:ext cx="10731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862836" y="2131567"/>
            <a:ext cx="95250" cy="128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33333" sz="750" spc="-150">
                <a:latin typeface="Verdana"/>
                <a:cs typeface="Verdana"/>
              </a:rPr>
              <a:t> 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911602" y="2226058"/>
            <a:ext cx="755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27777" sz="750" spc="-13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937508" y="2258061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27777" sz="750" spc="-157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996945" y="23266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155442" y="2517141"/>
            <a:ext cx="304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211828" y="2582675"/>
            <a:ext cx="1365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9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035045" y="2698498"/>
            <a:ext cx="2952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0670" algn="l"/>
              </a:tabLst>
            </a:pPr>
            <a:r>
              <a:rPr dirty="0" baseline="5555" sz="750" spc="-225">
                <a:latin typeface="Verdana"/>
                <a:cs typeface="Verdana"/>
              </a:rPr>
              <a:t>..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064001" y="2706117"/>
            <a:ext cx="2711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7810" algn="l"/>
              </a:tabLst>
            </a:pP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...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315462" y="2712215"/>
            <a:ext cx="304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352039" y="2823464"/>
            <a:ext cx="12573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422142" y="2873758"/>
            <a:ext cx="844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457196" y="2908807"/>
            <a:ext cx="787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27777" sz="750" spc="-247">
                <a:latin typeface="Verdana"/>
                <a:cs typeface="Verdana"/>
              </a:rPr>
              <a:t>.</a:t>
            </a: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baseline="22222" sz="750" spc="-4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513582" y="2951481"/>
            <a:ext cx="590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9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566922" y="30063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595879" y="30413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627882" y="307949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656839" y="31145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679699" y="31419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684267" y="3177035"/>
            <a:ext cx="768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27777" sz="750" spc="-262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702559" y="3207515"/>
            <a:ext cx="844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717799" y="3242564"/>
            <a:ext cx="984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733039" y="3277618"/>
            <a:ext cx="1123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746755" y="3305047"/>
            <a:ext cx="1212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751325" y="3318764"/>
            <a:ext cx="14541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865625" y="336296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233148" y="2671064"/>
            <a:ext cx="1111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60">
                <a:latin typeface="Verdana"/>
                <a:cs typeface="Verdana"/>
              </a:rPr>
              <a:t> </a:t>
            </a:r>
            <a:r>
              <a:rPr dirty="0" sz="500" spc="-150">
                <a:latin typeface="Verdana"/>
                <a:cs typeface="Verdana"/>
              </a:rPr>
              <a:t>....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467922" y="2671064"/>
            <a:ext cx="406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22222" sz="750" spc="-277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22222" sz="750" spc="-277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16666" sz="750" spc="-26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844471" y="2671064"/>
            <a:ext cx="1822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16666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22222" sz="750" spc="-179">
                <a:latin typeface="Verdana"/>
                <a:cs typeface="Verdana"/>
              </a:rPr>
              <a:t>.           </a:t>
            </a:r>
            <a:r>
              <a:rPr dirty="0" baseline="22222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765298" y="1784097"/>
            <a:ext cx="13970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200">
                <a:latin typeface="Verdana"/>
                <a:cs typeface="Verdana"/>
              </a:rPr>
              <a:t> </a:t>
            </a:r>
            <a:r>
              <a:rPr dirty="0" baseline="-27777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786635" y="1749043"/>
            <a:ext cx="1212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806445" y="1713994"/>
            <a:ext cx="10731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826259" y="1678940"/>
            <a:ext cx="952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844545" y="1646937"/>
            <a:ext cx="844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7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865881" y="1611883"/>
            <a:ext cx="742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885696" y="1576834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905505" y="154178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923796" y="151130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942081" y="14792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961896" y="14442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980181" y="141376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003042" y="13741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038096" y="1311657"/>
            <a:ext cx="8191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-16666" sz="750" spc="-172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baseline="11111" sz="750" spc="-17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700064" y="2671065"/>
            <a:ext cx="361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22222" sz="750" spc="-277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16666" sz="750" spc="-26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035453" y="2672587"/>
            <a:ext cx="7943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5740" algn="l"/>
              </a:tabLst>
            </a:pP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22222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22222" sz="750" spc="-179">
                <a:latin typeface="Verdana"/>
                <a:cs typeface="Verdana"/>
              </a:rPr>
              <a:t>.	</a:t>
            </a:r>
            <a:r>
              <a:rPr dirty="0" sz="500" spc="-105">
                <a:latin typeface="Verdana"/>
                <a:cs typeface="Verdana"/>
              </a:rPr>
              <a:t>....     </a:t>
            </a:r>
            <a:r>
              <a:rPr dirty="0" sz="500" spc="-95">
                <a:latin typeface="Verdana"/>
                <a:cs typeface="Verdana"/>
              </a:rPr>
              <a:t>...... </a:t>
            </a:r>
            <a:r>
              <a:rPr dirty="0" sz="500" spc="-110">
                <a:latin typeface="Verdana"/>
                <a:cs typeface="Verdana"/>
              </a:rPr>
              <a:t>.........................             </a:t>
            </a:r>
            <a:r>
              <a:rPr dirty="0" sz="500" spc="-70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3166361" y="13375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195319" y="13726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227322" y="14107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202942" y="1445768"/>
            <a:ext cx="1060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212085" y="1480822"/>
            <a:ext cx="1257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19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20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315715" y="15158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344672" y="15509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387342" y="16012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401059" y="16164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430015" y="16515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458972" y="16865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446782" y="1691136"/>
            <a:ext cx="9207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27777" sz="750" spc="7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465068" y="1756665"/>
            <a:ext cx="1047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5555" sz="750" spc="-19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480308" y="1787145"/>
            <a:ext cx="1149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492502" y="1822199"/>
            <a:ext cx="4095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5430" algn="l"/>
              </a:tabLst>
            </a:pPr>
            <a:r>
              <a:rPr dirty="0" baseline="27777" sz="750" spc="-75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. </a:t>
            </a:r>
            <a:r>
              <a:rPr dirty="0" baseline="5555" sz="750" spc="89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	. </a:t>
            </a:r>
            <a:r>
              <a:rPr dirty="0" sz="500" spc="165">
                <a:latin typeface="Verdana"/>
                <a:cs typeface="Verdana"/>
              </a:rPr>
              <a:t> 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baseline="-16666" sz="750" spc="-12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504696" y="1857248"/>
            <a:ext cx="3968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8140" algn="l"/>
              </a:tabLst>
            </a:pPr>
            <a:r>
              <a:rPr dirty="0" baseline="27777" sz="750" spc="-209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  </a:t>
            </a:r>
            <a:r>
              <a:rPr dirty="0" baseline="5555" sz="750" spc="-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521459" y="1892300"/>
            <a:ext cx="38163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22222" sz="750" spc="-112">
                <a:latin typeface="Verdana"/>
                <a:cs typeface="Verdana"/>
              </a:rPr>
              <a:t>.        </a:t>
            </a:r>
            <a:r>
              <a:rPr dirty="0" baseline="-33333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135">
                <a:latin typeface="Verdana"/>
                <a:cs typeface="Verdana"/>
              </a:rPr>
              <a:t> 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3664713" y="1959357"/>
            <a:ext cx="246379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4470" algn="l"/>
              </a:tabLst>
            </a:pPr>
            <a:r>
              <a:rPr dirty="0" baseline="22222" sz="750" spc="-262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27777" sz="750" spc="-247">
                <a:latin typeface="Verdana"/>
                <a:cs typeface="Verdana"/>
              </a:rPr>
              <a:t>.</a:t>
            </a: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3663188" y="1994406"/>
            <a:ext cx="25400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7">
                <a:latin typeface="Verdana"/>
                <a:cs typeface="Verdana"/>
              </a:rPr>
              <a:t>.</a:t>
            </a:r>
            <a:r>
              <a:rPr dirty="0" baseline="5555" sz="750" spc="-7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75">
                <a:latin typeface="Verdana"/>
                <a:cs typeface="Verdana"/>
              </a:rPr>
              <a:t> 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22222" sz="750" spc="-9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532125" y="2027938"/>
            <a:ext cx="2647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179">
                <a:latin typeface="Verdana"/>
                <a:cs typeface="Verdana"/>
              </a:rPr>
              <a:t>.</a:t>
            </a:r>
            <a:r>
              <a:rPr dirty="0" baseline="22222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           </a:t>
            </a: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3532125" y="2034034"/>
            <a:ext cx="39433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baseline="-22222" sz="750" spc="307">
                <a:latin typeface="Verdana"/>
                <a:cs typeface="Verdana"/>
              </a:rPr>
              <a:t> </a:t>
            </a:r>
            <a:r>
              <a:rPr dirty="0" baseline="-44444" sz="750" spc="22">
                <a:latin typeface="Verdana"/>
                <a:cs typeface="Verdana"/>
              </a:rPr>
              <a:t>.</a:t>
            </a:r>
            <a:r>
              <a:rPr dirty="0" baseline="-44444" sz="750" spc="82">
                <a:latin typeface="Verdana"/>
                <a:cs typeface="Verdana"/>
              </a:rPr>
              <a:t> 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baseline="-16666" sz="750" spc="-89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3529079" y="2069083"/>
            <a:ext cx="406400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530"/>
              </a:lnSpc>
              <a:tabLst>
                <a:tab pos="3473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</a:t>
            </a:r>
            <a:r>
              <a:rPr dirty="0" sz="500" spc="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  </a:t>
            </a:r>
            <a:r>
              <a:rPr dirty="0" sz="500" spc="6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>
                <a:latin typeface="Verdana"/>
                <a:cs typeface="Verdana"/>
              </a:rPr>
              <a:t>	</a:t>
            </a:r>
            <a:r>
              <a:rPr dirty="0" baseline="5555" sz="750" spc="-19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  <a:p>
            <a:pPr algn="ctr" marL="126364">
              <a:lnSpc>
                <a:spcPts val="53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719576" y="2098040"/>
            <a:ext cx="226695" cy="1562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55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algn="r" marR="43815">
              <a:lnSpc>
                <a:spcPts val="55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3504696" y="2163574"/>
            <a:ext cx="467359" cy="132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30480">
              <a:lnSpc>
                <a:spcPts val="455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5080">
              <a:lnSpc>
                <a:spcPts val="455"/>
              </a:lnSpc>
              <a:tabLst>
                <a:tab pos="222250" algn="l"/>
                <a:tab pos="380365" algn="l"/>
              </a:tabLst>
            </a:pPr>
            <a:r>
              <a:rPr dirty="0" sz="500" spc="-1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3733293" y="22321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3486405" y="2233678"/>
            <a:ext cx="30543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2384">
              <a:lnSpc>
                <a:spcPts val="44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40"/>
              </a:lnSpc>
              <a:tabLst>
                <a:tab pos="266700" algn="l"/>
              </a:tabLst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5555" sz="750" spc="-30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3748533" y="23022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3754625" y="23312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3792725" y="25217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3804919" y="25811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3820159" y="26512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3794245" y="2671064"/>
            <a:ext cx="41973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4635" algn="l"/>
              </a:tabLst>
            </a:pPr>
            <a:r>
              <a:rPr dirty="0" sz="500" spc="-50">
                <a:latin typeface="Verdana"/>
                <a:cs typeface="Verdana"/>
              </a:rPr>
              <a:t>....	</a:t>
            </a:r>
            <a:r>
              <a:rPr dirty="0" sz="500" spc="-125">
                <a:latin typeface="Verdana"/>
                <a:cs typeface="Verdana"/>
              </a:rPr>
              <a:t>....................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3306572" y="26512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5">
                <a:latin typeface="Verdana"/>
                <a:cs typeface="Verdana"/>
              </a:rPr>
              <a:t>.</a:t>
            </a:r>
            <a:r>
              <a:rPr dirty="0" baseline="5555" sz="750" spc="-232">
                <a:latin typeface="Verdana"/>
                <a:cs typeface="Verdana"/>
              </a:rPr>
              <a:t>..</a:t>
            </a:r>
            <a:r>
              <a:rPr dirty="0" sz="500" spc="-155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483355" y="25857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3568698" y="25536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745481" y="2489688"/>
            <a:ext cx="330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4025898" y="2384536"/>
            <a:ext cx="102870" cy="132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0">
                <a:latin typeface="Verdana"/>
                <a:cs typeface="Verdana"/>
              </a:rPr>
              <a:t>..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4228593" y="2649708"/>
            <a:ext cx="666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-1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4190493" y="2639042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812539" y="2617705"/>
            <a:ext cx="502284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6700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27777" sz="750" spc="-67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16666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 </a:t>
            </a:r>
            <a:r>
              <a:rPr dirty="0" baseline="-11111" sz="750" spc="44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987798" y="2565888"/>
            <a:ext cx="116839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940555" y="2552176"/>
            <a:ext cx="3498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1150" algn="l"/>
              </a:tabLst>
            </a:pP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3897881" y="2530839"/>
            <a:ext cx="787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3859781" y="2514095"/>
            <a:ext cx="3213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4800" algn="l"/>
              </a:tabLst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-1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3821681" y="2498835"/>
            <a:ext cx="755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3779013" y="2479022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3740913" y="2466827"/>
            <a:ext cx="14097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 </a:t>
            </a:r>
            <a:r>
              <a:rPr dirty="0" baseline="-11111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baseline="-16666" sz="750" spc="-127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3657093" y="2436348"/>
            <a:ext cx="1701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9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3350769" y="2399776"/>
            <a:ext cx="616585" cy="1593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54610">
              <a:lnSpc>
                <a:spcPts val="400"/>
              </a:lnSpc>
            </a:pP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  <a:p>
            <a:pPr algn="ctr">
              <a:lnSpc>
                <a:spcPts val="400"/>
              </a:lnSpc>
              <a:tabLst>
                <a:tab pos="290830" algn="l"/>
                <a:tab pos="565150" algn="l"/>
              </a:tabLst>
            </a:pP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33333" sz="750" spc="-4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3524501" y="2387582"/>
            <a:ext cx="895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3443733" y="2351004"/>
            <a:ext cx="755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3513839" y="1842499"/>
            <a:ext cx="262890" cy="142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-11111" sz="750" spc="-97">
                <a:latin typeface="Verdana"/>
                <a:cs typeface="Verdana"/>
              </a:rPr>
              <a:t>.    </a:t>
            </a:r>
            <a:r>
              <a:rPr dirty="0" baseline="-11111" sz="750" spc="-37">
                <a:latin typeface="Verdana"/>
                <a:cs typeface="Verdana"/>
              </a:rPr>
              <a:t> </a:t>
            </a:r>
            <a:r>
              <a:rPr dirty="0" baseline="-22222" sz="750" spc="67">
                <a:latin typeface="Verdana"/>
                <a:cs typeface="Verdana"/>
              </a:rPr>
              <a:t>.</a:t>
            </a:r>
            <a:r>
              <a:rPr dirty="0" sz="700" spc="45" i="1">
                <a:latin typeface="Times New Roman"/>
                <a:cs typeface="Times New Roman"/>
              </a:rPr>
              <a:t>A</a:t>
            </a:r>
            <a:r>
              <a:rPr dirty="0" baseline="11111" sz="750" spc="67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3120641" y="2691384"/>
            <a:ext cx="158115" cy="151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9841" sz="1050" spc="254" i="1">
                <a:latin typeface="Times New Roman"/>
                <a:cs typeface="Times New Roman"/>
              </a:rPr>
              <a:t>B</a:t>
            </a:r>
            <a:r>
              <a:rPr dirty="0" baseline="-19841" sz="1050" spc="-52" i="1">
                <a:latin typeface="Times New Roman"/>
                <a:cs typeface="Times New Roman"/>
              </a:rPr>
              <a:t> </a:t>
            </a:r>
            <a:r>
              <a:rPr dirty="0" sz="500" spc="-160">
                <a:latin typeface="Verdana"/>
                <a:cs typeface="Verdana"/>
              </a:rPr>
              <a:t>.</a:t>
            </a:r>
            <a:r>
              <a:rPr dirty="0" baseline="5555" sz="750" spc="-240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4272788" y="2752343"/>
            <a:ext cx="153035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baseline="5555" sz="750" spc="-292">
                <a:latin typeface="Verdana"/>
                <a:cs typeface="Verdana"/>
              </a:rPr>
              <a:t>.</a:t>
            </a:r>
            <a:r>
              <a:rPr dirty="0" baseline="19841" sz="1050" spc="-292" i="1">
                <a:latin typeface="Times New Roman"/>
                <a:cs typeface="Times New Roman"/>
              </a:rPr>
              <a:t>C</a:t>
            </a:r>
            <a:r>
              <a:rPr dirty="0" sz="500" spc="-19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3782058" y="2697461"/>
            <a:ext cx="129539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3809" sz="1050" spc="254" i="1">
                <a:latin typeface="Times New Roman"/>
                <a:cs typeface="Times New Roman"/>
              </a:rPr>
              <a:t>A</a:t>
            </a:r>
            <a:r>
              <a:rPr dirty="0" sz="500" spc="125">
                <a:latin typeface="Arial"/>
                <a:cs typeface="Arial"/>
              </a:rPr>
              <a:t>′</a:t>
            </a:r>
            <a:endParaRPr sz="50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3806441" y="2562842"/>
            <a:ext cx="33020" cy="4387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700" spc="-1019">
                <a:latin typeface="Lucida Sans Unicode"/>
                <a:cs typeface="Lucida Sans Unicode"/>
              </a:rPr>
              <a:t>·</a:t>
            </a:r>
            <a:endParaRPr sz="1700">
              <a:latin typeface="Lucida Sans Unicode"/>
              <a:cs typeface="Lucida Sans Unicode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3430019" y="2340865"/>
            <a:ext cx="746760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2900" algn="l"/>
                <a:tab pos="62357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30">
                <a:latin typeface="Verdana"/>
                <a:cs typeface="Verdana"/>
              </a:rPr>
              <a:t> 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172">
                <a:latin typeface="Verdana"/>
                <a:cs typeface="Verdana"/>
              </a:rPr>
              <a:t> </a:t>
            </a:r>
            <a:r>
              <a:rPr dirty="0" baseline="3968" sz="1050" spc="254" i="1">
                <a:latin typeface="Times New Roman"/>
                <a:cs typeface="Times New Roman"/>
              </a:rPr>
              <a:t>B</a:t>
            </a:r>
            <a:endParaRPr baseline="3968" sz="1050">
              <a:latin typeface="Times New Roman"/>
              <a:cs typeface="Times New Roman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4155438" y="2323576"/>
            <a:ext cx="53340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25">
                <a:latin typeface="Arial"/>
                <a:cs typeface="Arial"/>
              </a:rPr>
              <a:t>′</a:t>
            </a:r>
            <a:endParaRPr sz="500">
              <a:latin typeface="Arial"/>
              <a:cs typeface="Arial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4009135" y="2197846"/>
            <a:ext cx="113030" cy="626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50" spc="-865">
                <a:latin typeface="Lucida Sans Unicode"/>
                <a:cs typeface="Lucida Sans Unicode"/>
              </a:rPr>
              <a:t>·</a:t>
            </a:r>
            <a:endParaRPr sz="2450">
              <a:latin typeface="Lucida Sans Unicode"/>
              <a:cs typeface="Lucida Sans Unicode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3308095" y="2311888"/>
            <a:ext cx="984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00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3387341" y="2299188"/>
            <a:ext cx="132080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25">
                <a:latin typeface="Arial"/>
                <a:cs typeface="Arial"/>
              </a:rPr>
              <a:t>′</a:t>
            </a:r>
            <a:r>
              <a:rPr dirty="0" sz="500" spc="180">
                <a:latin typeface="Arial"/>
                <a:cs typeface="Arial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3413252" y="2159746"/>
            <a:ext cx="113030" cy="626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50" spc="-865">
                <a:latin typeface="Lucida Sans Unicode"/>
                <a:cs typeface="Lucida Sans Unicode"/>
              </a:rPr>
              <a:t>·</a:t>
            </a:r>
            <a:endParaRPr sz="2450">
              <a:latin typeface="Lucida Sans Unicode"/>
              <a:cs typeface="Lucida Sans Unicode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3768342" y="2375914"/>
            <a:ext cx="140970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baseline="-15873" sz="1050" spc="240" i="1">
                <a:latin typeface="Times New Roman"/>
                <a:cs typeface="Times New Roman"/>
              </a:rPr>
              <a:t>N</a:t>
            </a:r>
            <a:endParaRPr baseline="-15873" sz="1050">
              <a:latin typeface="Times New Roman"/>
              <a:cs typeface="Times New Roman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3753101" y="2293855"/>
            <a:ext cx="59055" cy="626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50" spc="-1290">
                <a:latin typeface="Lucida Sans Unicode"/>
                <a:cs typeface="Lucida Sans Unicode"/>
              </a:rPr>
              <a:t>·</a:t>
            </a:r>
            <a:endParaRPr sz="2450">
              <a:latin typeface="Lucida Sans Unicode"/>
              <a:cs typeface="Lucida Sans Unicode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1267450" y="3864845"/>
            <a:ext cx="5058410" cy="1664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5.8: </a:t>
            </a:r>
            <a:r>
              <a:rPr dirty="0" sz="1000" spc="-5">
                <a:latin typeface="Times New Roman"/>
                <a:cs typeface="Times New Roman"/>
              </a:rPr>
              <a:t>Nagel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point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500"/>
              </a:lnSpc>
            </a:pPr>
            <a:r>
              <a:rPr dirty="0" sz="1000" spc="-5" b="1">
                <a:latin typeface="Times New Roman"/>
                <a:cs typeface="Times New Roman"/>
              </a:rPr>
              <a:t>Remark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5.1 </a:t>
            </a:r>
            <a:r>
              <a:rPr dirty="0" sz="1000" spc="-5">
                <a:latin typeface="Times New Roman"/>
                <a:cs typeface="Times New Roman"/>
              </a:rPr>
              <a:t>If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50" i="1">
                <a:latin typeface="Georgia"/>
                <a:cs typeface="Georgia"/>
              </a:rPr>
              <a:t>D,</a:t>
            </a:r>
            <a:r>
              <a:rPr dirty="0" sz="1000" spc="-75" i="1">
                <a:latin typeface="Georgia"/>
                <a:cs typeface="Georgia"/>
              </a:rPr>
              <a:t> </a:t>
            </a:r>
            <a:r>
              <a:rPr dirty="0" sz="1000" spc="70" i="1">
                <a:latin typeface="Georgia"/>
                <a:cs typeface="Georgia"/>
              </a:rPr>
              <a:t>E,</a:t>
            </a:r>
            <a:r>
              <a:rPr dirty="0" sz="1000" spc="-75" i="1">
                <a:latin typeface="Georgia"/>
                <a:cs typeface="Georgia"/>
              </a:rPr>
              <a:t> </a:t>
            </a:r>
            <a:r>
              <a:rPr dirty="0" sz="1000" spc="40" i="1">
                <a:latin typeface="Georgia"/>
                <a:cs typeface="Georgia"/>
              </a:rPr>
              <a:t>F</a:t>
            </a:r>
            <a:r>
              <a:rPr dirty="0" sz="1000" spc="130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tangency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incircle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sides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75" i="1">
                <a:latin typeface="Georgia"/>
                <a:cs typeface="Georgia"/>
              </a:rPr>
              <a:t>BC,</a:t>
            </a:r>
            <a:r>
              <a:rPr dirty="0" sz="1000" spc="-75" i="1">
                <a:latin typeface="Georgia"/>
                <a:cs typeface="Georgia"/>
              </a:rPr>
              <a:t> </a:t>
            </a:r>
            <a:r>
              <a:rPr dirty="0" sz="1000" spc="105" i="1">
                <a:latin typeface="Georgia"/>
                <a:cs typeface="Georgia"/>
              </a:rPr>
              <a:t>CA</a:t>
            </a:r>
            <a:r>
              <a:rPr dirty="0" sz="1000" spc="5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70" i="1">
                <a:latin typeface="Georgia"/>
                <a:cs typeface="Georgia"/>
              </a:rPr>
              <a:t>AB</a:t>
            </a:r>
            <a:r>
              <a:rPr dirty="0" sz="1000" spc="70">
                <a:latin typeface="Times New Roman"/>
                <a:cs typeface="Times New Roman"/>
              </a:rPr>
              <a:t>,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  </a:t>
            </a:r>
            <a:r>
              <a:rPr dirty="0" sz="1000" spc="80" i="1">
                <a:latin typeface="Georgia"/>
                <a:cs typeface="Georgia"/>
              </a:rPr>
              <a:t>DX,</a:t>
            </a:r>
            <a:r>
              <a:rPr dirty="0" sz="1000" spc="-75" i="1">
                <a:latin typeface="Georgia"/>
                <a:cs typeface="Georgia"/>
              </a:rPr>
              <a:t> </a:t>
            </a:r>
            <a:r>
              <a:rPr dirty="0" sz="1000" spc="50" i="1">
                <a:latin typeface="Georgia"/>
                <a:cs typeface="Georgia"/>
              </a:rPr>
              <a:t>EY,</a:t>
            </a:r>
            <a:r>
              <a:rPr dirty="0" sz="1000" spc="-75" i="1">
                <a:latin typeface="Georgia"/>
                <a:cs typeface="Georgia"/>
              </a:rPr>
              <a:t> </a:t>
            </a:r>
            <a:r>
              <a:rPr dirty="0" sz="1000" spc="125" i="1">
                <a:latin typeface="Georgia"/>
                <a:cs typeface="Georgia"/>
              </a:rPr>
              <a:t>FZ</a:t>
            </a:r>
            <a:r>
              <a:rPr dirty="0" sz="1000" spc="65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 the diameters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 incircle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respectively,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then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70" i="1">
                <a:latin typeface="Georgia"/>
                <a:cs typeface="Georgia"/>
              </a:rPr>
              <a:t>AX,</a:t>
            </a:r>
            <a:r>
              <a:rPr dirty="0" sz="1000" spc="-75" i="1">
                <a:latin typeface="Georgia"/>
                <a:cs typeface="Georgia"/>
              </a:rPr>
              <a:t> </a:t>
            </a:r>
            <a:r>
              <a:rPr dirty="0" sz="1000" spc="55" i="1">
                <a:latin typeface="Georgia"/>
                <a:cs typeface="Georgia"/>
              </a:rPr>
              <a:t>BY,</a:t>
            </a:r>
            <a:r>
              <a:rPr dirty="0" sz="1000" spc="-75" i="1">
                <a:latin typeface="Georgia"/>
                <a:cs typeface="Georgia"/>
              </a:rPr>
              <a:t> </a:t>
            </a:r>
            <a:r>
              <a:rPr dirty="0" sz="1000" spc="105" i="1">
                <a:latin typeface="Georgia"/>
                <a:cs typeface="Georgia"/>
              </a:rPr>
              <a:t>CZ</a:t>
            </a:r>
            <a:r>
              <a:rPr dirty="0" sz="1000" spc="80" i="1">
                <a:latin typeface="Georgia"/>
                <a:cs typeface="Georgia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concurs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at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 Nagel  point.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fact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can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prove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extension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90" i="1">
                <a:latin typeface="Georgia"/>
                <a:cs typeface="Georgia"/>
              </a:rPr>
              <a:t>AX</a:t>
            </a:r>
            <a:r>
              <a:rPr dirty="0" sz="1000" spc="90">
                <a:latin typeface="Times New Roman"/>
                <a:cs typeface="Times New Roman"/>
              </a:rPr>
              <a:t>,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50" i="1">
                <a:latin typeface="Georgia"/>
                <a:cs typeface="Georgia"/>
              </a:rPr>
              <a:t>BY</a:t>
            </a:r>
            <a:r>
              <a:rPr dirty="0" sz="1000" spc="225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105" i="1">
                <a:latin typeface="Georgia"/>
                <a:cs typeface="Georgia"/>
              </a:rPr>
              <a:t>CZ</a:t>
            </a:r>
            <a:r>
              <a:rPr dirty="0" sz="1000" spc="80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meet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90" i="1">
                <a:latin typeface="Georgia"/>
                <a:cs typeface="Georgia"/>
              </a:rPr>
              <a:t>BC</a:t>
            </a:r>
            <a:r>
              <a:rPr dirty="0" sz="1000" spc="90">
                <a:latin typeface="Times New Roman"/>
                <a:cs typeface="Times New Roman"/>
              </a:rPr>
              <a:t>,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105" i="1">
                <a:latin typeface="Georgia"/>
                <a:cs typeface="Georgia"/>
              </a:rPr>
              <a:t>CA</a:t>
            </a:r>
            <a:r>
              <a:rPr dirty="0" sz="1000" spc="5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85" i="1">
                <a:latin typeface="Georgia"/>
                <a:cs typeface="Georgia"/>
              </a:rPr>
              <a:t>AB</a:t>
            </a:r>
            <a:r>
              <a:rPr dirty="0" sz="1000" spc="45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at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70" i="1">
                <a:latin typeface="Georgia"/>
                <a:cs typeface="Georgia"/>
              </a:rPr>
              <a:t>A</a:t>
            </a:r>
            <a:r>
              <a:rPr dirty="0" baseline="27777" sz="1050" spc="104">
                <a:latin typeface="Arial"/>
                <a:cs typeface="Arial"/>
              </a:rPr>
              <a:t>′</a:t>
            </a:r>
            <a:r>
              <a:rPr dirty="0" sz="1000" spc="70">
                <a:latin typeface="Times New Roman"/>
                <a:cs typeface="Times New Roman"/>
              </a:rPr>
              <a:t>,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120" i="1">
                <a:latin typeface="Georgia"/>
                <a:cs typeface="Georgia"/>
              </a:rPr>
              <a:t>B</a:t>
            </a:r>
            <a:r>
              <a:rPr dirty="0" baseline="27777" sz="1050" spc="179">
                <a:latin typeface="Arial"/>
                <a:cs typeface="Arial"/>
              </a:rPr>
              <a:t>′ 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95" i="1">
                <a:latin typeface="Georgia"/>
                <a:cs typeface="Georgia"/>
              </a:rPr>
              <a:t>C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sz="1000" spc="95">
                <a:latin typeface="Times New Roman"/>
                <a:cs typeface="Times New Roman"/>
              </a:rPr>
              <a:t>, </a:t>
            </a:r>
            <a:r>
              <a:rPr dirty="0" sz="1000" spc="-10">
                <a:latin typeface="Times New Roman"/>
                <a:cs typeface="Times New Roman"/>
              </a:rPr>
              <a:t>respectively. </a:t>
            </a:r>
            <a:r>
              <a:rPr dirty="0" sz="1000" spc="-45">
                <a:latin typeface="Times New Roman"/>
                <a:cs typeface="Times New Roman"/>
              </a:rPr>
              <a:t>To </a:t>
            </a:r>
            <a:r>
              <a:rPr dirty="0" sz="1000" spc="-5">
                <a:latin typeface="Times New Roman"/>
                <a:cs typeface="Times New Roman"/>
              </a:rPr>
              <a:t>see this, we </a:t>
            </a:r>
            <a:r>
              <a:rPr dirty="0" sz="1000" spc="-10">
                <a:latin typeface="Times New Roman"/>
                <a:cs typeface="Times New Roman"/>
              </a:rPr>
              <a:t>show </a:t>
            </a:r>
            <a:r>
              <a:rPr dirty="0" sz="1000" spc="-5">
                <a:latin typeface="Times New Roman"/>
                <a:cs typeface="Times New Roman"/>
              </a:rPr>
              <a:t>that the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80" i="1">
                <a:latin typeface="Georgia"/>
                <a:cs typeface="Georgia"/>
              </a:rPr>
              <a:t>A</a:t>
            </a:r>
            <a:r>
              <a:rPr dirty="0" baseline="27777" sz="1050" spc="120">
                <a:latin typeface="Arial"/>
                <a:cs typeface="Arial"/>
              </a:rPr>
              <a:t>′ </a:t>
            </a:r>
            <a:r>
              <a:rPr dirty="0" sz="1000">
                <a:latin typeface="Times New Roman"/>
                <a:cs typeface="Times New Roman"/>
              </a:rPr>
              <a:t>on </a:t>
            </a:r>
            <a:r>
              <a:rPr dirty="0" sz="1000" spc="105" i="1">
                <a:latin typeface="Georgia"/>
                <a:cs typeface="Georgia"/>
              </a:rPr>
              <a:t>BC </a:t>
            </a:r>
            <a:r>
              <a:rPr dirty="0" sz="1000" spc="-5">
                <a:latin typeface="Times New Roman"/>
                <a:cs typeface="Times New Roman"/>
              </a:rPr>
              <a:t>which is the </a:t>
            </a:r>
            <a:r>
              <a:rPr dirty="0" sz="1000">
                <a:latin typeface="Times New Roman"/>
                <a:cs typeface="Times New Roman"/>
              </a:rPr>
              <a:t>point of </a:t>
            </a:r>
            <a:r>
              <a:rPr dirty="0" sz="1000" spc="-5">
                <a:latin typeface="Times New Roman"/>
                <a:cs typeface="Times New Roman"/>
              </a:rPr>
              <a:t>tangency 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excircle with the side </a:t>
            </a:r>
            <a:r>
              <a:rPr dirty="0" sz="1000" spc="105" i="1">
                <a:latin typeface="Georgia"/>
                <a:cs typeface="Georgia"/>
              </a:rPr>
              <a:t>BC </a:t>
            </a:r>
            <a:r>
              <a:rPr dirty="0" sz="1000" spc="-5">
                <a:latin typeface="Times New Roman"/>
                <a:cs typeface="Times New Roman"/>
              </a:rPr>
              <a:t>together with the points </a:t>
            </a:r>
            <a:r>
              <a:rPr dirty="0" sz="1000" spc="110" i="1">
                <a:latin typeface="Georgia"/>
                <a:cs typeface="Georgia"/>
              </a:rPr>
              <a:t>X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75" i="1">
                <a:latin typeface="Georgia"/>
                <a:cs typeface="Georgia"/>
              </a:rPr>
              <a:t>A </a:t>
            </a:r>
            <a:r>
              <a:rPr dirty="0" sz="1000" spc="-5">
                <a:latin typeface="Times New Roman"/>
                <a:cs typeface="Times New Roman"/>
              </a:rPr>
              <a:t>are </a:t>
            </a:r>
            <a:r>
              <a:rPr dirty="0" sz="1000" spc="-10">
                <a:latin typeface="Times New Roman"/>
                <a:cs typeface="Times New Roman"/>
              </a:rPr>
              <a:t>collinear. </a:t>
            </a:r>
            <a:r>
              <a:rPr dirty="0" sz="1000" spc="-5">
                <a:latin typeface="Times New Roman"/>
                <a:cs typeface="Times New Roman"/>
              </a:rPr>
              <a:t>This is because a  </a:t>
            </a:r>
            <a:r>
              <a:rPr dirty="0" sz="1000" spc="-5" i="1">
                <a:latin typeface="Times New Roman"/>
                <a:cs typeface="Times New Roman"/>
              </a:rPr>
              <a:t>homothety </a:t>
            </a:r>
            <a:r>
              <a:rPr dirty="0" sz="1000">
                <a:latin typeface="Times New Roman"/>
                <a:cs typeface="Times New Roman"/>
              </a:rPr>
              <a:t>mapping </a:t>
            </a:r>
            <a:r>
              <a:rPr dirty="0" sz="1000" spc="-5">
                <a:latin typeface="Times New Roman"/>
                <a:cs typeface="Times New Roman"/>
              </a:rPr>
              <a:t>the incircle to this excircle must map the highest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110" i="1">
                <a:latin typeface="Georgia"/>
                <a:cs typeface="Georgia"/>
              </a:rPr>
              <a:t>X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incircle to the  highest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80" i="1">
                <a:latin typeface="Georgia"/>
                <a:cs typeface="Georgia"/>
              </a:rPr>
              <a:t>A</a:t>
            </a:r>
            <a:r>
              <a:rPr dirty="0" baseline="27777" sz="1050" spc="120">
                <a:latin typeface="Arial"/>
                <a:cs typeface="Arial"/>
              </a:rPr>
              <a:t>′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excircle.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3838437" y="63499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3859774" y="63149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3458966" y="63134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3480298" y="63469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3526018" y="63941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3166355" y="63972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3198358" y="63636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3234935" y="63286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3269989" y="6292065"/>
            <a:ext cx="2279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923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3306566" y="62554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3343138" y="6220439"/>
            <a:ext cx="14732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3375146" y="6186908"/>
            <a:ext cx="116839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25">
                <a:latin typeface="Verdana"/>
                <a:cs typeface="Verdana"/>
              </a:rPr>
              <a:t> </a:t>
            </a:r>
            <a:r>
              <a:rPr dirty="0" baseline="-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3410195" y="6151858"/>
            <a:ext cx="8953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3743952" y="60086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4091426" y="61838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4160006" y="62173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4233155" y="62539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4300212" y="62874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4373366" y="63240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4444992" y="63606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4513572" y="63941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740624" y="6439896"/>
            <a:ext cx="444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..</a:t>
            </a:r>
            <a:r>
              <a:rPr dirty="0" sz="500" spc="-1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564118" y="6010130"/>
            <a:ext cx="30289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555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baseline="11111" sz="750" spc="-22">
                <a:latin typeface="Verdana"/>
                <a:cs typeface="Verdana"/>
              </a:rPr>
              <a:t>.  </a:t>
            </a:r>
            <a:r>
              <a:rPr dirty="0" baseline="-11111" sz="750" spc="-30">
                <a:latin typeface="Verdana"/>
                <a:cs typeface="Verdana"/>
              </a:rPr>
              <a:t>.</a:t>
            </a:r>
            <a:r>
              <a:rPr dirty="0" baseline="-27777" sz="750" spc="-30">
                <a:latin typeface="Verdana"/>
                <a:cs typeface="Verdana"/>
              </a:rPr>
              <a:t>.  </a:t>
            </a:r>
            <a:r>
              <a:rPr dirty="0" baseline="-27777" sz="750" spc="97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858252" y="6211296"/>
            <a:ext cx="755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latin typeface="Verdana"/>
                <a:cs typeface="Verdana"/>
              </a:rPr>
              <a:t>.</a:t>
            </a:r>
            <a:r>
              <a:rPr dirty="0" baseline="27777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881111" y="6247873"/>
            <a:ext cx="9715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3873491" y="6282926"/>
            <a:ext cx="137795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993889" y="636064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025893" y="639417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4056372" y="642770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3143020" y="6439896"/>
            <a:ext cx="6242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60">
                <a:latin typeface="Verdana"/>
                <a:cs typeface="Verdana"/>
              </a:rPr>
              <a:t>......... </a:t>
            </a:r>
            <a:r>
              <a:rPr dirty="0" sz="500" spc="-65">
                <a:latin typeface="Verdana"/>
                <a:cs typeface="Verdana"/>
              </a:rPr>
              <a:t>...................</a:t>
            </a:r>
            <a:r>
              <a:rPr dirty="0" sz="500" spc="40">
                <a:latin typeface="Verdana"/>
                <a:cs typeface="Verdana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11111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....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3660133" y="6404842"/>
            <a:ext cx="254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3660133" y="6333216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3660133" y="6298162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3660133" y="6263108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3660133" y="6226536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3660133" y="62173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3660133" y="6191482"/>
            <a:ext cx="254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3660133" y="6115287"/>
            <a:ext cx="410845" cy="158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1590">
              <a:lnSpc>
                <a:spcPts val="425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425"/>
              </a:lnSpc>
            </a:pPr>
            <a:r>
              <a:rPr dirty="0" baseline="-5555" sz="750" spc="-127">
                <a:latin typeface="Verdana"/>
                <a:cs typeface="Verdana"/>
              </a:rPr>
              <a:t>.</a:t>
            </a:r>
            <a:r>
              <a:rPr dirty="0" baseline="-27777" sz="750" spc="-127">
                <a:latin typeface="Verdana"/>
                <a:cs typeface="Verdana"/>
              </a:rPr>
              <a:t>.          </a:t>
            </a:r>
            <a:r>
              <a:rPr dirty="0" sz="500" spc="35">
                <a:latin typeface="Verdana"/>
                <a:cs typeface="Verdana"/>
              </a:rPr>
              <a:t>.</a:t>
            </a:r>
            <a:r>
              <a:rPr dirty="0" baseline="-27777" sz="750" spc="52">
                <a:latin typeface="Verdana"/>
                <a:cs typeface="Verdana"/>
              </a:rPr>
              <a:t>. </a:t>
            </a:r>
            <a:r>
              <a:rPr dirty="0" baseline="5555" sz="750" spc="-142">
                <a:latin typeface="Verdana"/>
                <a:cs typeface="Verdana"/>
              </a:rPr>
              <a:t>.</a:t>
            </a:r>
            <a:r>
              <a:rPr dirty="0" baseline="-16666" sz="750" spc="-142">
                <a:latin typeface="Verdana"/>
                <a:cs typeface="Verdana"/>
              </a:rPr>
              <a:t>.</a:t>
            </a:r>
            <a:r>
              <a:rPr dirty="0" sz="500" spc="-95">
                <a:latin typeface="Verdana"/>
                <a:cs typeface="Verdana"/>
              </a:rPr>
              <a:t>.        </a:t>
            </a:r>
            <a:r>
              <a:rPr dirty="0" sz="500" spc="-7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3660133" y="6125948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3660133" y="6084802"/>
            <a:ext cx="514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3660133" y="6039082"/>
            <a:ext cx="27051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50"/>
              </a:lnSpc>
            </a:pPr>
            <a:r>
              <a:rPr dirty="0" baseline="22222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5555" sz="750" spc="284">
                <a:latin typeface="Verdana"/>
                <a:cs typeface="Verdana"/>
              </a:rPr>
              <a:t> </a:t>
            </a:r>
            <a:r>
              <a:rPr dirty="0" baseline="-11111" sz="750" spc="-225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  <a:p>
            <a:pPr marL="86995">
              <a:lnSpc>
                <a:spcPts val="45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3591553" y="5881096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0" i="1">
                <a:latin typeface="Times New Roman"/>
                <a:cs typeface="Times New Roman"/>
              </a:rPr>
              <a:t>A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4585198" y="6405348"/>
            <a:ext cx="16510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sz="700" spc="100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3585458" y="6217899"/>
            <a:ext cx="7048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14" i="1">
                <a:latin typeface="Times New Roman"/>
                <a:cs typeface="Times New Roman"/>
              </a:rPr>
              <a:t>I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3647941" y="6139665"/>
            <a:ext cx="38100" cy="365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400" spc="-795">
                <a:latin typeface="Lucida Sans Unicode"/>
                <a:cs typeface="Lucida Sans Unicode"/>
              </a:rPr>
              <a:t>·</a:t>
            </a:r>
            <a:endParaRPr sz="1400">
              <a:latin typeface="Lucida Sans Unicode"/>
              <a:cs typeface="Lucida Sans Unicode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3597649" y="6348962"/>
            <a:ext cx="24193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4930">
              <a:lnSpc>
                <a:spcPts val="740"/>
              </a:lnSpc>
            </a:pP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baseline="-15873" sz="1050" spc="-60" i="1">
                <a:latin typeface="Times New Roman"/>
                <a:cs typeface="Times New Roman"/>
              </a:rPr>
              <a:t>D</a:t>
            </a:r>
            <a:r>
              <a:rPr dirty="0" baseline="-15873" sz="1050" spc="-30" i="1">
                <a:latin typeface="Times New Roman"/>
                <a:cs typeface="Times New Roman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  <a:p>
            <a:pPr marL="12700">
              <a:lnSpc>
                <a:spcPts val="5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3446772" y="6028922"/>
            <a:ext cx="551180" cy="204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8895">
              <a:lnSpc>
                <a:spcPts val="765"/>
              </a:lnSpc>
              <a:tabLst>
                <a:tab pos="414655" algn="l"/>
              </a:tabLst>
            </a:pPr>
            <a:r>
              <a:rPr dirty="0" baseline="-22222" sz="750" spc="60">
                <a:latin typeface="Verdana"/>
                <a:cs typeface="Verdana"/>
              </a:rPr>
              <a:t>.</a:t>
            </a:r>
            <a:r>
              <a:rPr dirty="0" baseline="5555" sz="750" spc="60">
                <a:latin typeface="Verdana"/>
                <a:cs typeface="Verdana"/>
              </a:rPr>
              <a:t>.</a:t>
            </a:r>
            <a:r>
              <a:rPr dirty="0" baseline="5555" sz="750" spc="67">
                <a:latin typeface="Verdana"/>
                <a:cs typeface="Verdana"/>
              </a:rPr>
              <a:t> </a:t>
            </a:r>
            <a:r>
              <a:rPr dirty="0" baseline="-23809" sz="1050" spc="-30" i="1">
                <a:latin typeface="Times New Roman"/>
                <a:cs typeface="Times New Roman"/>
              </a:rPr>
              <a:t>X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-16666" sz="750" spc="-30">
                <a:latin typeface="Verdana"/>
                <a:cs typeface="Verdana"/>
              </a:rPr>
              <a:t>.</a:t>
            </a:r>
            <a:r>
              <a:rPr dirty="0" baseline="5555" sz="750" spc="-30">
                <a:latin typeface="Verdana"/>
                <a:cs typeface="Verdana"/>
              </a:rPr>
              <a:t>.	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  <a:p>
            <a:pPr marL="12700">
              <a:lnSpc>
                <a:spcPts val="525"/>
              </a:lnSpc>
              <a:tabLst>
                <a:tab pos="332105" algn="l"/>
                <a:tab pos="512445" algn="l"/>
              </a:tabLst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4079235" y="6501362"/>
            <a:ext cx="1016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0" i="1">
                <a:latin typeface="Times New Roman"/>
                <a:cs typeface="Times New Roman"/>
              </a:rPr>
              <a:t>A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4155435" y="6488662"/>
            <a:ext cx="53340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25">
                <a:latin typeface="Arial"/>
                <a:cs typeface="Arial"/>
              </a:rPr>
              <a:t>′</a:t>
            </a:r>
            <a:endParaRPr sz="500">
              <a:latin typeface="Arial"/>
              <a:cs typeface="Arial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3737858" y="6462756"/>
            <a:ext cx="1428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3550409" y="6439896"/>
            <a:ext cx="224790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66040">
              <a:lnSpc>
                <a:spcPts val="53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535"/>
              </a:lnSpc>
            </a:pP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..</a:t>
            </a:r>
            <a:r>
              <a:rPr dirty="0" baseline="11111" sz="750" spc="-44">
                <a:latin typeface="Verdana"/>
                <a:cs typeface="Verdana"/>
              </a:rPr>
              <a:t>.  </a:t>
            </a:r>
            <a:r>
              <a:rPr dirty="0" baseline="11111" sz="750" spc="89">
                <a:latin typeface="Verdana"/>
                <a:cs typeface="Verdana"/>
              </a:rPr>
              <a:t> </a:t>
            </a:r>
            <a:r>
              <a:rPr dirty="0" baseline="27777" sz="750" spc="-37">
                <a:latin typeface="Verdana"/>
                <a:cs typeface="Verdana"/>
              </a:rPr>
              <a:t>..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3422392" y="6485616"/>
            <a:ext cx="322580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-7">
                <a:latin typeface="Verdana"/>
                <a:cs typeface="Verdana"/>
              </a:rPr>
              <a:t>.</a:t>
            </a:r>
            <a:r>
              <a:rPr dirty="0" baseline="-33333" sz="750" spc="-7">
                <a:latin typeface="Verdana"/>
                <a:cs typeface="Verdana"/>
              </a:rPr>
              <a:t>.</a:t>
            </a:r>
            <a:r>
              <a:rPr dirty="0" baseline="-27777" sz="750" spc="-7">
                <a:latin typeface="Verdana"/>
                <a:cs typeface="Verdana"/>
              </a:rPr>
              <a:t>..</a:t>
            </a:r>
            <a:r>
              <a:rPr dirty="0" baseline="-22222" sz="750" spc="-7">
                <a:latin typeface="Verdana"/>
                <a:cs typeface="Verdana"/>
              </a:rPr>
              <a:t>.</a:t>
            </a:r>
            <a:r>
              <a:rPr dirty="0" baseline="-16666" sz="750" spc="-7">
                <a:latin typeface="Verdana"/>
                <a:cs typeface="Verdana"/>
              </a:rPr>
              <a:t>.</a:t>
            </a:r>
            <a:r>
              <a:rPr dirty="0" baseline="-16666" sz="750" spc="240">
                <a:latin typeface="Verdana"/>
                <a:cs typeface="Verdana"/>
              </a:rPr>
              <a:t> </a:t>
            </a:r>
            <a:r>
              <a:rPr dirty="0" sz="500" spc="-20">
                <a:latin typeface="Verdana"/>
                <a:cs typeface="Verdana"/>
              </a:rPr>
              <a:t>..</a:t>
            </a:r>
            <a:r>
              <a:rPr dirty="0" baseline="5555" sz="750" spc="-30">
                <a:latin typeface="Verdana"/>
                <a:cs typeface="Verdana"/>
              </a:rPr>
              <a:t>.</a:t>
            </a:r>
            <a:r>
              <a:rPr dirty="0" baseline="11111" sz="750" spc="-30">
                <a:latin typeface="Verdana"/>
                <a:cs typeface="Verdana"/>
              </a:rPr>
              <a:t>..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3245609" y="6546577"/>
            <a:ext cx="223520" cy="137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-67">
                <a:latin typeface="Verdana"/>
                <a:cs typeface="Verdana"/>
              </a:rPr>
              <a:t>.</a:t>
            </a:r>
            <a:r>
              <a:rPr dirty="0" baseline="-33333" sz="750" spc="-67">
                <a:latin typeface="Verdana"/>
                <a:cs typeface="Verdana"/>
              </a:rPr>
              <a:t>..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3155692" y="6613628"/>
            <a:ext cx="116839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7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2594858" y="69778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2340352" y="723084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4816855" y="656638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2268722" y="72933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2393693" y="716684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2459222" y="71028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2628390" y="6935197"/>
            <a:ext cx="768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2655819" y="6906240"/>
            <a:ext cx="1016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baseline="5555" sz="750" spc="-247">
                <a:latin typeface="Verdana"/>
                <a:cs typeface="Verdana"/>
              </a:rPr>
              <a:t>.</a:t>
            </a: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2706113" y="6855946"/>
            <a:ext cx="1047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2750310" y="6823943"/>
            <a:ext cx="1276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2814316" y="6750788"/>
            <a:ext cx="15303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6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36830">
              <a:lnSpc>
                <a:spcPts val="36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2867656" y="6694403"/>
            <a:ext cx="203835" cy="144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55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1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70485">
              <a:lnSpc>
                <a:spcPts val="355"/>
              </a:lnSpc>
            </a:pPr>
            <a:r>
              <a:rPr dirty="0" baseline="-33333" sz="750" spc="-67">
                <a:latin typeface="Verdana"/>
                <a:cs typeface="Verdana"/>
              </a:rPr>
              <a:t>.</a:t>
            </a:r>
            <a:r>
              <a:rPr dirty="0" baseline="-27777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2933190" y="6633443"/>
            <a:ext cx="264795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370"/>
              </a:lnSpc>
              <a:tabLst>
                <a:tab pos="2127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L="75565">
              <a:lnSpc>
                <a:spcPts val="370"/>
              </a:lnSpc>
            </a:pPr>
            <a:r>
              <a:rPr dirty="0" baseline="-33333" sz="750" spc="-104">
                <a:latin typeface="Verdana"/>
                <a:cs typeface="Verdana"/>
              </a:rPr>
              <a:t>.</a:t>
            </a:r>
            <a:r>
              <a:rPr dirty="0" baseline="-27777" sz="750" spc="-104">
                <a:latin typeface="Verdana"/>
                <a:cs typeface="Verdana"/>
              </a:rPr>
              <a:t>.</a:t>
            </a:r>
            <a:r>
              <a:rPr dirty="0" baseline="-22222" sz="750" spc="-104">
                <a:latin typeface="Verdana"/>
                <a:cs typeface="Verdana"/>
              </a:rPr>
              <a:t>.</a:t>
            </a:r>
            <a:r>
              <a:rPr dirty="0" baseline="-16666" sz="750" spc="-104">
                <a:latin typeface="Verdana"/>
                <a:cs typeface="Verdana"/>
              </a:rPr>
              <a:t>.</a:t>
            </a:r>
            <a:r>
              <a:rPr dirty="0" baseline="-11111" sz="750" spc="-104">
                <a:latin typeface="Verdana"/>
                <a:cs typeface="Verdana"/>
              </a:rPr>
              <a:t>.</a:t>
            </a:r>
            <a:r>
              <a:rPr dirty="0" baseline="-5555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2960619" y="66014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3026153" y="653590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3058156" y="65039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3018530" y="6443449"/>
            <a:ext cx="125730" cy="119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55" i="1">
                <a:latin typeface="Times New Roman"/>
                <a:cs typeface="Times New Roman"/>
              </a:rPr>
              <a:t>B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5235951" y="6762984"/>
            <a:ext cx="15938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27777" sz="750" spc="-120">
                <a:latin typeface="Verdana"/>
                <a:cs typeface="Verdana"/>
              </a:rPr>
              <a:t>.</a:t>
            </a:r>
            <a:r>
              <a:rPr dirty="0" baseline="-33333" sz="750" spc="-120">
                <a:latin typeface="Verdana"/>
                <a:cs typeface="Verdana"/>
              </a:rPr>
              <a:t>.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5094217" y="6698977"/>
            <a:ext cx="17462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 </a:t>
            </a:r>
            <a:r>
              <a:rPr dirty="0" baseline="-33333" sz="750" spc="-44">
                <a:latin typeface="Verdana"/>
                <a:cs typeface="Verdana"/>
              </a:rPr>
              <a:t>.</a:t>
            </a:r>
            <a:r>
              <a:rPr dirty="0" baseline="-38888" sz="750" spc="-44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4963154" y="6625823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4792472" y="6563340"/>
            <a:ext cx="175895" cy="12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27777" sz="750" spc="-209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22222" sz="750" spc="-209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22222" sz="750" spc="-209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16666" sz="750" spc="-209">
                <a:latin typeface="Verdana"/>
                <a:cs typeface="Verdana"/>
              </a:rPr>
              <a:t>..</a:t>
            </a:r>
            <a:r>
              <a:rPr dirty="0" baseline="11111" sz="750" spc="-209">
                <a:latin typeface="Verdana"/>
                <a:cs typeface="Verdana"/>
              </a:rPr>
              <a:t>.</a:t>
            </a:r>
            <a:r>
              <a:rPr dirty="0" baseline="5555" sz="750" spc="-209">
                <a:latin typeface="Verdana"/>
                <a:cs typeface="Verdana"/>
              </a:rPr>
              <a:t>.     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-22222" sz="750" spc="-67">
                <a:latin typeface="Verdana"/>
                <a:cs typeface="Verdana"/>
              </a:rPr>
              <a:t>.</a:t>
            </a:r>
            <a:r>
              <a:rPr dirty="0" baseline="-27777" sz="750" spc="-67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4710175" y="6532860"/>
            <a:ext cx="1276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27777" sz="750" spc="-82">
                <a:latin typeface="Verdana"/>
                <a:cs typeface="Verdana"/>
              </a:rPr>
              <a:t>.</a:t>
            </a:r>
            <a:r>
              <a:rPr dirty="0" baseline="22222" sz="750" spc="-8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4592829" y="6500857"/>
            <a:ext cx="1758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baseline="27777" sz="750" spc="-89">
                <a:latin typeface="Verdana"/>
                <a:cs typeface="Verdana"/>
              </a:rPr>
              <a:t>.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baseline="16666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3864347" y="6452086"/>
            <a:ext cx="84518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21334" algn="l"/>
              </a:tabLst>
            </a:pPr>
            <a:r>
              <a:rPr dirty="0" baseline="5555" sz="750" spc="-37">
                <a:latin typeface="Verdana"/>
                <a:cs typeface="Verdana"/>
              </a:rPr>
              <a:t>..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baseline="5555" sz="750" spc="-75">
                <a:latin typeface="Verdana"/>
                <a:cs typeface="Verdana"/>
              </a:rPr>
              <a:t>...</a:t>
            </a:r>
            <a:r>
              <a:rPr dirty="0" baseline="11111" sz="750" spc="-75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 </a:t>
            </a:r>
            <a:r>
              <a:rPr dirty="0" baseline="11111" sz="750" spc="-37">
                <a:latin typeface="Verdana"/>
                <a:cs typeface="Verdana"/>
              </a:rPr>
              <a:t>..	</a:t>
            </a:r>
            <a:r>
              <a:rPr dirty="0" baseline="-5555" sz="750" spc="-202">
                <a:latin typeface="Verdana"/>
                <a:cs typeface="Verdana"/>
              </a:rPr>
              <a:t>.</a:t>
            </a:r>
            <a:r>
              <a:rPr dirty="0" baseline="11111" sz="750" spc="-202">
                <a:latin typeface="Verdana"/>
                <a:cs typeface="Verdana"/>
              </a:rPr>
              <a:t>.</a:t>
            </a:r>
            <a:r>
              <a:rPr dirty="0" baseline="-5555" sz="750" spc="-202">
                <a:latin typeface="Verdana"/>
                <a:cs typeface="Verdana"/>
              </a:rPr>
              <a:t>.</a:t>
            </a:r>
            <a:r>
              <a:rPr dirty="0" baseline="11111" sz="750" spc="-202">
                <a:latin typeface="Verdana"/>
                <a:cs typeface="Verdana"/>
              </a:rPr>
              <a:t>.</a:t>
            </a:r>
            <a:r>
              <a:rPr dirty="0" baseline="-5555" sz="750" spc="-202">
                <a:latin typeface="Verdana"/>
                <a:cs typeface="Verdana"/>
              </a:rPr>
              <a:t>.</a:t>
            </a:r>
            <a:r>
              <a:rPr dirty="0" baseline="11111" sz="750" spc="-202">
                <a:latin typeface="Verdana"/>
                <a:cs typeface="Verdana"/>
              </a:rPr>
              <a:t>.</a:t>
            </a:r>
            <a:r>
              <a:rPr dirty="0" baseline="-11111" sz="750" spc="-202">
                <a:latin typeface="Verdana"/>
                <a:cs typeface="Verdana"/>
              </a:rPr>
              <a:t>.</a:t>
            </a:r>
            <a:r>
              <a:rPr dirty="0" baseline="11111" sz="750" spc="-202">
                <a:latin typeface="Verdana"/>
                <a:cs typeface="Verdana"/>
              </a:rPr>
              <a:t>.</a:t>
            </a:r>
            <a:r>
              <a:rPr dirty="0" baseline="-11111" sz="750" spc="-202">
                <a:latin typeface="Verdana"/>
                <a:cs typeface="Verdana"/>
              </a:rPr>
              <a:t>.</a:t>
            </a:r>
            <a:r>
              <a:rPr dirty="0" baseline="11111" sz="750" spc="-202">
                <a:latin typeface="Verdana"/>
                <a:cs typeface="Verdana"/>
              </a:rPr>
              <a:t>.</a:t>
            </a:r>
            <a:r>
              <a:rPr dirty="0" baseline="-11111" sz="750" spc="-202">
                <a:latin typeface="Verdana"/>
                <a:cs typeface="Verdana"/>
              </a:rPr>
              <a:t>.</a:t>
            </a:r>
            <a:r>
              <a:rPr dirty="0" baseline="11111" sz="750" spc="-202">
                <a:latin typeface="Verdana"/>
                <a:cs typeface="Verdana"/>
              </a:rPr>
              <a:t>.</a:t>
            </a:r>
            <a:r>
              <a:rPr dirty="0" baseline="-11111" sz="750" spc="-202">
                <a:latin typeface="Verdana"/>
                <a:cs typeface="Verdana"/>
              </a:rPr>
              <a:t>.</a:t>
            </a:r>
            <a:r>
              <a:rPr dirty="0" baseline="11111" sz="750" spc="-202">
                <a:latin typeface="Verdana"/>
                <a:cs typeface="Verdana"/>
              </a:rPr>
              <a:t>.</a:t>
            </a:r>
            <a:r>
              <a:rPr dirty="0" baseline="-11111" sz="750" spc="-202">
                <a:latin typeface="Verdana"/>
                <a:cs typeface="Verdana"/>
              </a:rPr>
              <a:t>.</a:t>
            </a:r>
            <a:r>
              <a:rPr dirty="0" baseline="11111" sz="750" spc="-202">
                <a:latin typeface="Verdana"/>
                <a:cs typeface="Verdana"/>
              </a:rPr>
              <a:t>.</a:t>
            </a:r>
            <a:r>
              <a:rPr dirty="0" baseline="-11111" sz="750" spc="-202">
                <a:latin typeface="Verdana"/>
                <a:cs typeface="Verdana"/>
              </a:rPr>
              <a:t>.</a:t>
            </a:r>
            <a:r>
              <a:rPr dirty="0" baseline="11111" sz="750" spc="-202">
                <a:latin typeface="Verdana"/>
                <a:cs typeface="Verdana"/>
              </a:rPr>
              <a:t>.</a:t>
            </a:r>
            <a:r>
              <a:rPr dirty="0" baseline="-11111" sz="750" spc="-202">
                <a:latin typeface="Verdana"/>
                <a:cs typeface="Verdana"/>
              </a:rPr>
              <a:t>.</a:t>
            </a:r>
            <a:r>
              <a:rPr dirty="0" baseline="11111" sz="750" spc="-202">
                <a:latin typeface="Verdana"/>
                <a:cs typeface="Verdana"/>
              </a:rPr>
              <a:t>.</a:t>
            </a:r>
            <a:r>
              <a:rPr dirty="0" baseline="-11111" sz="750" spc="-202">
                <a:latin typeface="Verdana"/>
                <a:cs typeface="Verdana"/>
              </a:rPr>
              <a:t>.</a:t>
            </a:r>
            <a:r>
              <a:rPr dirty="0" baseline="11111" sz="750" spc="-202">
                <a:latin typeface="Verdana"/>
                <a:cs typeface="Verdana"/>
              </a:rPr>
              <a:t>..........    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2407407" y="7013426"/>
            <a:ext cx="16700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1746" sz="1050" spc="52" i="1">
                <a:latin typeface="Times New Roman"/>
                <a:cs typeface="Times New Roman"/>
              </a:rPr>
              <a:t>U</a:t>
            </a:r>
            <a:r>
              <a:rPr dirty="0" baseline="-31746" sz="1050" spc="142" i="1">
                <a:latin typeface="Times New Roman"/>
                <a:cs typeface="Times New Roman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4986014" y="6632426"/>
            <a:ext cx="154940" cy="142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1111" sz="750" spc="-195">
                <a:latin typeface="Verdana"/>
                <a:cs typeface="Verdana"/>
              </a:rPr>
              <a:t>.</a:t>
            </a:r>
            <a:r>
              <a:rPr dirty="0" baseline="7936" sz="1050" spc="-465" i="1">
                <a:latin typeface="Times New Roman"/>
                <a:cs typeface="Times New Roman"/>
              </a:rPr>
              <a:t>V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4137147" y="6388586"/>
            <a:ext cx="243840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00" i="1">
                <a:latin typeface="Times New Roman"/>
                <a:cs typeface="Times New Roman"/>
              </a:rPr>
              <a:t>s</a:t>
            </a:r>
            <a:r>
              <a:rPr dirty="0" sz="700" spc="-40" i="1">
                <a:latin typeface="Times New Roman"/>
                <a:cs typeface="Times New Roman"/>
              </a:rPr>
              <a:t> </a:t>
            </a:r>
            <a:r>
              <a:rPr dirty="0" sz="700" spc="210">
                <a:latin typeface="Arial"/>
                <a:cs typeface="Arial"/>
              </a:rPr>
              <a:t>−</a:t>
            </a:r>
            <a:r>
              <a:rPr dirty="0" sz="700" spc="-65">
                <a:latin typeface="Arial"/>
                <a:cs typeface="Arial"/>
              </a:rPr>
              <a:t> </a:t>
            </a:r>
            <a:r>
              <a:rPr dirty="0" sz="700" i="1">
                <a:latin typeface="Times New Roman"/>
                <a:cs typeface="Times New Roman"/>
              </a:rPr>
              <a:t>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1267448" y="7379186"/>
            <a:ext cx="5170170" cy="1273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03375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5.9: </a:t>
            </a:r>
            <a:r>
              <a:rPr dirty="0" sz="1000" spc="-5">
                <a:latin typeface="Times New Roman"/>
                <a:cs typeface="Times New Roman"/>
              </a:rPr>
              <a:t>The incircle and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excircle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 marR="116839">
              <a:lnSpc>
                <a:spcPct val="120000"/>
              </a:lnSpc>
              <a:spcBef>
                <a:spcPts val="725"/>
              </a:spcBef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5.1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105" i="1">
                <a:latin typeface="Georgia"/>
                <a:cs typeface="Georgia"/>
              </a:rPr>
              <a:t>ABCD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a trapezium with </a:t>
            </a:r>
            <a:r>
              <a:rPr dirty="0" sz="1000" spc="85" i="1">
                <a:latin typeface="Georgia"/>
                <a:cs typeface="Georgia"/>
              </a:rPr>
              <a:t>AB </a:t>
            </a:r>
            <a:r>
              <a:rPr dirty="0" sz="1000" spc="-5">
                <a:latin typeface="Times New Roman"/>
                <a:cs typeface="Times New Roman"/>
              </a:rPr>
              <a:t>parallel to </a:t>
            </a:r>
            <a:r>
              <a:rPr dirty="0" sz="1000" spc="75" i="1">
                <a:latin typeface="Georgia"/>
                <a:cs typeface="Georgia"/>
              </a:rPr>
              <a:t>CD</a:t>
            </a:r>
            <a:r>
              <a:rPr dirty="0" sz="1000" spc="7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Let </a:t>
            </a:r>
            <a:r>
              <a:rPr dirty="0" sz="1000" spc="35" i="1">
                <a:latin typeface="Georgia"/>
                <a:cs typeface="Georgia"/>
              </a:rPr>
              <a:t>M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30" i="1">
                <a:latin typeface="Georgia"/>
                <a:cs typeface="Georgia"/>
              </a:rPr>
              <a:t>N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the midpoints 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85" i="1">
                <a:latin typeface="Georgia"/>
                <a:cs typeface="Georgia"/>
              </a:rPr>
              <a:t>AB</a:t>
            </a:r>
            <a:r>
              <a:rPr dirty="0" sz="1000" spc="60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00" i="1">
                <a:latin typeface="Georgia"/>
                <a:cs typeface="Georgia"/>
              </a:rPr>
              <a:t>CD</a:t>
            </a:r>
            <a:r>
              <a:rPr dirty="0" sz="1000" spc="35" i="1">
                <a:latin typeface="Georgia"/>
                <a:cs typeface="Georgia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respectively.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Prove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90" i="1">
                <a:latin typeface="Georgia"/>
                <a:cs typeface="Georgia"/>
              </a:rPr>
              <a:t>MN</a:t>
            </a:r>
            <a:r>
              <a:rPr dirty="0" sz="1000" spc="-130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,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70" i="1">
                <a:latin typeface="Georgia"/>
                <a:cs typeface="Georgia"/>
              </a:rPr>
              <a:t>AC</a:t>
            </a:r>
            <a:r>
              <a:rPr dirty="0" sz="1000" spc="80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10" i="1">
                <a:latin typeface="Georgia"/>
                <a:cs typeface="Georgia"/>
              </a:rPr>
              <a:t>BD</a:t>
            </a:r>
            <a:r>
              <a:rPr dirty="0" sz="1000" spc="35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concurrent.</a:t>
            </a: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ct val="120000"/>
              </a:lnSpc>
              <a:spcBef>
                <a:spcPts val="850"/>
              </a:spcBef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5.2 </a:t>
            </a:r>
            <a:r>
              <a:rPr dirty="0" sz="1000" spc="-5">
                <a:latin typeface="Times New Roman"/>
                <a:cs typeface="Times New Roman"/>
              </a:rPr>
              <a:t>Suppose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cuts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sides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triangle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50" i="1">
                <a:latin typeface="Georgia"/>
                <a:cs typeface="Georgia"/>
              </a:rPr>
              <a:t>A</a:t>
            </a:r>
            <a:r>
              <a:rPr dirty="0" baseline="-11904" sz="1050" spc="75">
                <a:latin typeface="Geometr231 Hv BT"/>
                <a:cs typeface="Geometr231 Hv BT"/>
              </a:rPr>
              <a:t>1</a:t>
            </a:r>
            <a:r>
              <a:rPr dirty="0" sz="1000" spc="50" i="1">
                <a:latin typeface="Georgia"/>
                <a:cs typeface="Georgia"/>
              </a:rPr>
              <a:t>A</a:t>
            </a:r>
            <a:r>
              <a:rPr dirty="0" baseline="-11904" sz="1050" spc="75">
                <a:latin typeface="Geometr231 Hv BT"/>
                <a:cs typeface="Geometr231 Hv BT"/>
              </a:rPr>
              <a:t>2</a:t>
            </a:r>
            <a:r>
              <a:rPr dirty="0" sz="1000" spc="50" i="1">
                <a:latin typeface="Georgia"/>
                <a:cs typeface="Georgia"/>
              </a:rPr>
              <a:t>A</a:t>
            </a:r>
            <a:r>
              <a:rPr dirty="0" baseline="-11904" sz="1050" spc="75">
                <a:latin typeface="Geometr231 Hv BT"/>
                <a:cs typeface="Geometr231 Hv BT"/>
              </a:rPr>
              <a:t>3</a:t>
            </a:r>
            <a:r>
              <a:rPr dirty="0" baseline="-11904" sz="1050" spc="60">
                <a:latin typeface="Geometr231 Hv BT"/>
                <a:cs typeface="Geometr231 Hv BT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50" i="1">
                <a:latin typeface="Georgia"/>
                <a:cs typeface="Georgia"/>
              </a:rPr>
              <a:t>X</a:t>
            </a:r>
            <a:r>
              <a:rPr dirty="0" baseline="-11904" sz="1050" spc="75">
                <a:latin typeface="Geometr231 Hv BT"/>
                <a:cs typeface="Geometr231 Hv BT"/>
              </a:rPr>
              <a:t>1</a:t>
            </a:r>
            <a:r>
              <a:rPr dirty="0" sz="1000" spc="50" i="1">
                <a:latin typeface="Georgia"/>
                <a:cs typeface="Georgia"/>
              </a:rPr>
              <a:t>,</a:t>
            </a:r>
            <a:r>
              <a:rPr dirty="0" sz="1000" spc="-70" i="1">
                <a:latin typeface="Georgia"/>
                <a:cs typeface="Georgia"/>
              </a:rPr>
              <a:t> </a:t>
            </a:r>
            <a:r>
              <a:rPr dirty="0" sz="1000" i="1">
                <a:latin typeface="Georgia"/>
                <a:cs typeface="Georgia"/>
              </a:rPr>
              <a:t>Y</a:t>
            </a:r>
            <a:r>
              <a:rPr dirty="0" baseline="-11904" sz="1050">
                <a:latin typeface="Geometr231 Hv BT"/>
                <a:cs typeface="Geometr231 Hv BT"/>
              </a:rPr>
              <a:t>1</a:t>
            </a:r>
            <a:r>
              <a:rPr dirty="0" sz="1000" i="1">
                <a:latin typeface="Georgia"/>
                <a:cs typeface="Georgia"/>
              </a:rPr>
              <a:t>,</a:t>
            </a:r>
            <a:r>
              <a:rPr dirty="0" sz="1000" spc="-70" i="1">
                <a:latin typeface="Georgia"/>
                <a:cs typeface="Georgia"/>
              </a:rPr>
              <a:t> </a:t>
            </a:r>
            <a:r>
              <a:rPr dirty="0" sz="1000" spc="50" i="1">
                <a:latin typeface="Georgia"/>
                <a:cs typeface="Georgia"/>
              </a:rPr>
              <a:t>X</a:t>
            </a:r>
            <a:r>
              <a:rPr dirty="0" baseline="-11904" sz="1050" spc="75">
                <a:latin typeface="Geometr231 Hv BT"/>
                <a:cs typeface="Geometr231 Hv BT"/>
              </a:rPr>
              <a:t>2</a:t>
            </a:r>
            <a:r>
              <a:rPr dirty="0" sz="1000" spc="50" i="1">
                <a:latin typeface="Georgia"/>
                <a:cs typeface="Georgia"/>
              </a:rPr>
              <a:t>,</a:t>
            </a:r>
            <a:r>
              <a:rPr dirty="0" sz="1000" spc="-70" i="1">
                <a:latin typeface="Georgia"/>
                <a:cs typeface="Georgia"/>
              </a:rPr>
              <a:t> </a:t>
            </a:r>
            <a:r>
              <a:rPr dirty="0" sz="1000" i="1">
                <a:latin typeface="Georgia"/>
                <a:cs typeface="Georgia"/>
              </a:rPr>
              <a:t>Y</a:t>
            </a:r>
            <a:r>
              <a:rPr dirty="0" baseline="-11904" sz="1050">
                <a:latin typeface="Geometr231 Hv BT"/>
                <a:cs typeface="Geometr231 Hv BT"/>
              </a:rPr>
              <a:t>2</a:t>
            </a:r>
            <a:r>
              <a:rPr dirty="0" sz="1000" i="1">
                <a:latin typeface="Georgia"/>
                <a:cs typeface="Georgia"/>
              </a:rPr>
              <a:t>,</a:t>
            </a:r>
            <a:r>
              <a:rPr dirty="0" sz="1000" spc="-70" i="1">
                <a:latin typeface="Georgia"/>
                <a:cs typeface="Georgia"/>
              </a:rPr>
              <a:t> </a:t>
            </a:r>
            <a:r>
              <a:rPr dirty="0" sz="1000" spc="50" i="1">
                <a:latin typeface="Georgia"/>
                <a:cs typeface="Georgia"/>
              </a:rPr>
              <a:t>X</a:t>
            </a:r>
            <a:r>
              <a:rPr dirty="0" baseline="-11904" sz="1050" spc="75">
                <a:latin typeface="Geometr231 Hv BT"/>
                <a:cs typeface="Geometr231 Hv BT"/>
              </a:rPr>
              <a:t>3</a:t>
            </a:r>
            <a:r>
              <a:rPr dirty="0" sz="1000" spc="50" i="1">
                <a:latin typeface="Georgia"/>
                <a:cs typeface="Georgia"/>
              </a:rPr>
              <a:t>,</a:t>
            </a:r>
            <a:r>
              <a:rPr dirty="0" sz="1000" spc="-70" i="1">
                <a:latin typeface="Georgia"/>
                <a:cs typeface="Georgia"/>
              </a:rPr>
              <a:t> </a:t>
            </a:r>
            <a:r>
              <a:rPr dirty="0" sz="1000" i="1">
                <a:latin typeface="Georgia"/>
                <a:cs typeface="Georgia"/>
              </a:rPr>
              <a:t>Y</a:t>
            </a:r>
            <a:r>
              <a:rPr dirty="0" baseline="-11904" sz="1050">
                <a:latin typeface="Geometr231 Hv BT"/>
                <a:cs typeface="Geometr231 Hv BT"/>
              </a:rPr>
              <a:t>3</a:t>
            </a:r>
            <a:r>
              <a:rPr dirty="0" sz="1000">
                <a:latin typeface="Times New Roman"/>
                <a:cs typeface="Times New Roman"/>
              </a:rPr>
              <a:t>.  </a:t>
            </a:r>
            <a:r>
              <a:rPr dirty="0" sz="1000" spc="-10">
                <a:latin typeface="Times New Roman"/>
                <a:cs typeface="Times New Roman"/>
              </a:rPr>
              <a:t>Show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if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55" i="1">
                <a:latin typeface="Georgia"/>
                <a:cs typeface="Georgia"/>
              </a:rPr>
              <a:t>A</a:t>
            </a:r>
            <a:r>
              <a:rPr dirty="0" baseline="-11904" sz="1050" spc="82">
                <a:latin typeface="Geometr231 Hv BT"/>
                <a:cs typeface="Geometr231 Hv BT"/>
              </a:rPr>
              <a:t>1</a:t>
            </a:r>
            <a:r>
              <a:rPr dirty="0" sz="1000" spc="55" i="1">
                <a:latin typeface="Georgia"/>
                <a:cs typeface="Georgia"/>
              </a:rPr>
              <a:t>X</a:t>
            </a:r>
            <a:r>
              <a:rPr dirty="0" baseline="-11904" sz="1050" spc="82">
                <a:latin typeface="Geometr231 Hv BT"/>
                <a:cs typeface="Geometr231 Hv BT"/>
              </a:rPr>
              <a:t>1</a:t>
            </a:r>
            <a:r>
              <a:rPr dirty="0" sz="1000" spc="55" i="1">
                <a:latin typeface="Georgia"/>
                <a:cs typeface="Georgia"/>
              </a:rPr>
              <a:t>,</a:t>
            </a:r>
            <a:r>
              <a:rPr dirty="0" sz="1000" spc="-70" i="1">
                <a:latin typeface="Georgia"/>
                <a:cs typeface="Georgia"/>
              </a:rPr>
              <a:t> </a:t>
            </a:r>
            <a:r>
              <a:rPr dirty="0" sz="1000" spc="55" i="1">
                <a:latin typeface="Georgia"/>
                <a:cs typeface="Georgia"/>
              </a:rPr>
              <a:t>A</a:t>
            </a:r>
            <a:r>
              <a:rPr dirty="0" baseline="-11904" sz="1050" spc="82">
                <a:latin typeface="Geometr231 Hv BT"/>
                <a:cs typeface="Geometr231 Hv BT"/>
              </a:rPr>
              <a:t>2</a:t>
            </a:r>
            <a:r>
              <a:rPr dirty="0" sz="1000" spc="55" i="1">
                <a:latin typeface="Georgia"/>
                <a:cs typeface="Georgia"/>
              </a:rPr>
              <a:t>X</a:t>
            </a:r>
            <a:r>
              <a:rPr dirty="0" baseline="-11904" sz="1050" spc="82">
                <a:latin typeface="Geometr231 Hv BT"/>
                <a:cs typeface="Geometr231 Hv BT"/>
              </a:rPr>
              <a:t>2</a:t>
            </a:r>
            <a:r>
              <a:rPr dirty="0" sz="1000" spc="55" i="1">
                <a:latin typeface="Georgia"/>
                <a:cs typeface="Georgia"/>
              </a:rPr>
              <a:t>,</a:t>
            </a:r>
            <a:r>
              <a:rPr dirty="0" sz="1000" spc="-70" i="1">
                <a:latin typeface="Georgia"/>
                <a:cs typeface="Georgia"/>
              </a:rPr>
              <a:t> </a:t>
            </a:r>
            <a:r>
              <a:rPr dirty="0" sz="1000" spc="55" i="1">
                <a:latin typeface="Georgia"/>
                <a:cs typeface="Georgia"/>
              </a:rPr>
              <a:t>A</a:t>
            </a:r>
            <a:r>
              <a:rPr dirty="0" baseline="-11904" sz="1050" spc="82">
                <a:latin typeface="Geometr231 Hv BT"/>
                <a:cs typeface="Geometr231 Hv BT"/>
              </a:rPr>
              <a:t>3</a:t>
            </a:r>
            <a:r>
              <a:rPr dirty="0" sz="1000" spc="55" i="1">
                <a:latin typeface="Georgia"/>
                <a:cs typeface="Georgia"/>
              </a:rPr>
              <a:t>X</a:t>
            </a:r>
            <a:r>
              <a:rPr dirty="0" baseline="-11904" sz="1050" spc="82">
                <a:latin typeface="Geometr231 Hv BT"/>
                <a:cs typeface="Geometr231 Hv BT"/>
              </a:rPr>
              <a:t>3</a:t>
            </a:r>
            <a:r>
              <a:rPr dirty="0" baseline="-11904" sz="1050" spc="157">
                <a:latin typeface="Geometr231 Hv BT"/>
                <a:cs typeface="Geometr231 Hv BT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concurrent,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then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25" i="1">
                <a:latin typeface="Georgia"/>
                <a:cs typeface="Georgia"/>
              </a:rPr>
              <a:t>A</a:t>
            </a:r>
            <a:r>
              <a:rPr dirty="0" baseline="-11904" sz="1050" spc="37">
                <a:latin typeface="Geometr231 Hv BT"/>
                <a:cs typeface="Geometr231 Hv BT"/>
              </a:rPr>
              <a:t>1</a:t>
            </a:r>
            <a:r>
              <a:rPr dirty="0" sz="1000" spc="25" i="1">
                <a:latin typeface="Georgia"/>
                <a:cs typeface="Georgia"/>
              </a:rPr>
              <a:t>Y</a:t>
            </a:r>
            <a:r>
              <a:rPr dirty="0" baseline="-11904" sz="1050" spc="37">
                <a:latin typeface="Geometr231 Hv BT"/>
                <a:cs typeface="Geometr231 Hv BT"/>
              </a:rPr>
              <a:t>1</a:t>
            </a:r>
            <a:r>
              <a:rPr dirty="0" sz="1000" spc="25" i="1">
                <a:latin typeface="Georgia"/>
                <a:cs typeface="Georgia"/>
              </a:rPr>
              <a:t>,</a:t>
            </a:r>
            <a:r>
              <a:rPr dirty="0" sz="1000" spc="-70" i="1">
                <a:latin typeface="Georgia"/>
                <a:cs typeface="Georgia"/>
              </a:rPr>
              <a:t> </a:t>
            </a:r>
            <a:r>
              <a:rPr dirty="0" sz="1000" spc="25" i="1">
                <a:latin typeface="Georgia"/>
                <a:cs typeface="Georgia"/>
              </a:rPr>
              <a:t>A</a:t>
            </a:r>
            <a:r>
              <a:rPr dirty="0" baseline="-11904" sz="1050" spc="37">
                <a:latin typeface="Geometr231 Hv BT"/>
                <a:cs typeface="Geometr231 Hv BT"/>
              </a:rPr>
              <a:t>2</a:t>
            </a:r>
            <a:r>
              <a:rPr dirty="0" sz="1000" spc="25" i="1">
                <a:latin typeface="Georgia"/>
                <a:cs typeface="Georgia"/>
              </a:rPr>
              <a:t>Y</a:t>
            </a:r>
            <a:r>
              <a:rPr dirty="0" baseline="-11904" sz="1050" spc="37">
                <a:latin typeface="Geometr231 Hv BT"/>
                <a:cs typeface="Geometr231 Hv BT"/>
              </a:rPr>
              <a:t>2</a:t>
            </a:r>
            <a:r>
              <a:rPr dirty="0" sz="1000" spc="25" i="1">
                <a:latin typeface="Georgia"/>
                <a:cs typeface="Georgia"/>
              </a:rPr>
              <a:t>,</a:t>
            </a:r>
            <a:r>
              <a:rPr dirty="0" sz="1000" spc="-70" i="1">
                <a:latin typeface="Georgia"/>
                <a:cs typeface="Georgia"/>
              </a:rPr>
              <a:t> </a:t>
            </a:r>
            <a:r>
              <a:rPr dirty="0" sz="1000" spc="15" i="1">
                <a:latin typeface="Georgia"/>
                <a:cs typeface="Georgia"/>
              </a:rPr>
              <a:t>A</a:t>
            </a:r>
            <a:r>
              <a:rPr dirty="0" baseline="-11904" sz="1050" spc="22">
                <a:latin typeface="Geometr231 Hv BT"/>
                <a:cs typeface="Geometr231 Hv BT"/>
              </a:rPr>
              <a:t>3</a:t>
            </a:r>
            <a:r>
              <a:rPr dirty="0" sz="1000" spc="15" i="1">
                <a:latin typeface="Georgia"/>
                <a:cs typeface="Georgia"/>
              </a:rPr>
              <a:t>Y</a:t>
            </a:r>
            <a:r>
              <a:rPr dirty="0" baseline="-11904" sz="1050" spc="22">
                <a:latin typeface="Geometr231 Hv BT"/>
                <a:cs typeface="Geometr231 Hv BT"/>
              </a:rPr>
              <a:t>3</a:t>
            </a:r>
            <a:r>
              <a:rPr dirty="0" baseline="-11904" sz="1050" spc="179">
                <a:latin typeface="Geometr231 Hv BT"/>
                <a:cs typeface="Geometr231 Hv BT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concurrent.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1267456" y="8762979"/>
            <a:ext cx="265557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[Hint: Observe that </a:t>
            </a:r>
            <a:r>
              <a:rPr dirty="0" sz="1000" spc="55" i="1">
                <a:latin typeface="Georgia"/>
                <a:cs typeface="Georgia"/>
              </a:rPr>
              <a:t>X</a:t>
            </a:r>
            <a:r>
              <a:rPr dirty="0" baseline="-11904" sz="1050" spc="82">
                <a:latin typeface="Geometr231 Hv BT"/>
                <a:cs typeface="Geometr231 Hv BT"/>
              </a:rPr>
              <a:t>1</a:t>
            </a:r>
            <a:r>
              <a:rPr dirty="0" sz="1000" spc="55" i="1">
                <a:latin typeface="Georgia"/>
                <a:cs typeface="Georgia"/>
              </a:rPr>
              <a:t>A</a:t>
            </a:r>
            <a:r>
              <a:rPr dirty="0" baseline="-11904" sz="1050" spc="82">
                <a:latin typeface="Geometr231 Hv BT"/>
                <a:cs typeface="Geometr231 Hv BT"/>
              </a:rPr>
              <a:t>2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15" i="1">
                <a:latin typeface="Georgia"/>
                <a:cs typeface="Georgia"/>
              </a:rPr>
              <a:t>Y</a:t>
            </a:r>
            <a:r>
              <a:rPr dirty="0" baseline="-11904" sz="1050" spc="22">
                <a:latin typeface="Geometr231 Hv BT"/>
                <a:cs typeface="Geometr231 Hv BT"/>
              </a:rPr>
              <a:t>1</a:t>
            </a:r>
            <a:r>
              <a:rPr dirty="0" sz="1000" spc="15" i="1">
                <a:latin typeface="Georgia"/>
                <a:cs typeface="Georgia"/>
              </a:rPr>
              <a:t>A</a:t>
            </a:r>
            <a:r>
              <a:rPr dirty="0" baseline="-11904" sz="1050" spc="22">
                <a:latin typeface="Geometr231 Hv BT"/>
                <a:cs typeface="Geometr231 Hv BT"/>
              </a:rPr>
              <a:t>2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55" i="1">
                <a:latin typeface="Georgia"/>
                <a:cs typeface="Georgia"/>
              </a:rPr>
              <a:t>X</a:t>
            </a:r>
            <a:r>
              <a:rPr dirty="0" baseline="-11904" sz="1050" spc="82">
                <a:latin typeface="Geometr231 Hv BT"/>
                <a:cs typeface="Geometr231 Hv BT"/>
              </a:rPr>
              <a:t>3</a:t>
            </a:r>
            <a:r>
              <a:rPr dirty="0" sz="1000" spc="55" i="1">
                <a:latin typeface="Georgia"/>
                <a:cs typeface="Georgia"/>
              </a:rPr>
              <a:t>A</a:t>
            </a:r>
            <a:r>
              <a:rPr dirty="0" baseline="-11904" sz="1050" spc="82">
                <a:latin typeface="Geometr231 Hv BT"/>
                <a:cs typeface="Geometr231 Hv BT"/>
              </a:rPr>
              <a:t>2 </a:t>
            </a:r>
            <a:r>
              <a:rPr dirty="0" sz="1000" spc="-360">
                <a:latin typeface="Lucida Sans Unicode"/>
                <a:cs typeface="Lucida Sans Unicode"/>
              </a:rPr>
              <a:t>·</a:t>
            </a:r>
            <a:r>
              <a:rPr dirty="0" sz="1000" spc="-245">
                <a:latin typeface="Lucida Sans Unicode"/>
                <a:cs typeface="Lucida Sans Unicode"/>
              </a:rPr>
              <a:t> </a:t>
            </a:r>
            <a:r>
              <a:rPr dirty="0" sz="1000" spc="20" i="1">
                <a:latin typeface="Georgia"/>
                <a:cs typeface="Georgia"/>
              </a:rPr>
              <a:t>Y</a:t>
            </a:r>
            <a:r>
              <a:rPr dirty="0" baseline="-11904" sz="1050" spc="30">
                <a:latin typeface="Geometr231 Hv BT"/>
                <a:cs typeface="Geometr231 Hv BT"/>
              </a:rPr>
              <a:t>3</a:t>
            </a:r>
            <a:r>
              <a:rPr dirty="0" sz="1000" spc="20" i="1">
                <a:latin typeface="Georgia"/>
                <a:cs typeface="Georgia"/>
              </a:rPr>
              <a:t>A</a:t>
            </a:r>
            <a:r>
              <a:rPr dirty="0" baseline="-11904" sz="1050" spc="30">
                <a:latin typeface="Geometr231 Hv BT"/>
                <a:cs typeface="Geometr231 Hv BT"/>
              </a:rPr>
              <a:t>2</a:t>
            </a:r>
            <a:r>
              <a:rPr dirty="0" sz="1000" spc="20">
                <a:latin typeface="Times New Roman"/>
                <a:cs typeface="Times New Roman"/>
              </a:rPr>
              <a:t>.]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51" y="762000"/>
            <a:ext cx="5059045" cy="708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14900" algn="l"/>
              </a:tabLst>
            </a:pPr>
            <a:r>
              <a:rPr dirty="0" sz="1000">
                <a:latin typeface="Times New Roman"/>
                <a:cs typeface="Times New Roman"/>
              </a:rPr>
              <a:t>5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>
                <a:latin typeface="Times New Roman"/>
                <a:cs typeface="Times New Roman"/>
              </a:rPr>
              <a:t>2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</a:t>
            </a:r>
            <a:r>
              <a:rPr dirty="0" sz="1000" spc="-5">
                <a:latin typeface="Times New Roman"/>
                <a:cs typeface="Times New Roman"/>
              </a:rPr>
              <a:t>OMMON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</a:t>
            </a:r>
            <a:r>
              <a:rPr dirty="0" sz="1000" spc="-5">
                <a:latin typeface="Times New Roman"/>
                <a:cs typeface="Times New Roman"/>
              </a:rPr>
              <a:t>OINTS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OF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</a:t>
            </a:r>
            <a:r>
              <a:rPr dirty="0" sz="1000" spc="-5">
                <a:latin typeface="Times New Roman"/>
                <a:cs typeface="Times New Roman"/>
              </a:rPr>
              <a:t>ON</a:t>
            </a:r>
            <a:r>
              <a:rPr dirty="0" sz="1000" spc="-10">
                <a:latin typeface="Times New Roman"/>
                <a:cs typeface="Times New Roman"/>
              </a:rPr>
              <a:t>C</a:t>
            </a:r>
            <a:r>
              <a:rPr dirty="0" sz="1000" spc="-5">
                <a:latin typeface="Times New Roman"/>
                <a:cs typeface="Times New Roman"/>
              </a:rPr>
              <a:t>U</a:t>
            </a:r>
            <a:r>
              <a:rPr dirty="0" sz="1000" spc="-10">
                <a:latin typeface="Times New Roman"/>
                <a:cs typeface="Times New Roman"/>
              </a:rPr>
              <a:t>RR</a:t>
            </a:r>
            <a:r>
              <a:rPr dirty="0" sz="1000" spc="-5">
                <a:latin typeface="Times New Roman"/>
                <a:cs typeface="Times New Roman"/>
              </a:rPr>
              <a:t>EN</a:t>
            </a:r>
            <a:r>
              <a:rPr dirty="0" sz="1000" spc="-10">
                <a:latin typeface="Times New Roman"/>
                <a:cs typeface="Times New Roman"/>
              </a:rPr>
              <a:t>C</a:t>
            </a:r>
            <a:r>
              <a:rPr dirty="0" sz="1000" spc="-5">
                <a:latin typeface="Times New Roman"/>
                <a:cs typeface="Times New Roman"/>
              </a:rPr>
              <a:t>E </a:t>
            </a:r>
            <a:r>
              <a:rPr dirty="0" sz="1000">
                <a:latin typeface="Times New Roman"/>
                <a:cs typeface="Times New Roman"/>
              </a:rPr>
              <a:t>	</a:t>
            </a:r>
            <a:r>
              <a:rPr dirty="0" sz="1000">
                <a:latin typeface="Times New Roman"/>
                <a:cs typeface="Times New Roman"/>
              </a:rPr>
              <a:t>4</a:t>
            </a:r>
            <a:r>
              <a:rPr dirty="0" sz="1000" spc="-5">
                <a:latin typeface="Times New Roman"/>
                <a:cs typeface="Times New Roman"/>
              </a:rPr>
              <a:t>9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Exercise </a:t>
            </a:r>
            <a:r>
              <a:rPr dirty="0" sz="1000" b="1">
                <a:latin typeface="Times New Roman"/>
                <a:cs typeface="Times New Roman"/>
              </a:rPr>
              <a:t>5.3  </a:t>
            </a:r>
            <a:r>
              <a:rPr dirty="0" sz="1000" spc="-5">
                <a:latin typeface="Times New Roman"/>
                <a:cs typeface="Times New Roman"/>
              </a:rPr>
              <a:t>Let  </a:t>
            </a:r>
            <a:r>
              <a:rPr dirty="0" sz="1000" spc="25" i="1">
                <a:latin typeface="Georgia"/>
                <a:cs typeface="Georgia"/>
              </a:rPr>
              <a:t>P  </a:t>
            </a:r>
            <a:r>
              <a:rPr dirty="0" sz="1000">
                <a:latin typeface="Times New Roman"/>
                <a:cs typeface="Times New Roman"/>
              </a:rPr>
              <a:t>be </a:t>
            </a:r>
            <a:r>
              <a:rPr dirty="0" sz="1000" spc="-5">
                <a:latin typeface="Times New Roman"/>
                <a:cs typeface="Times New Roman"/>
              </a:rPr>
              <a:t>a 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-5">
                <a:latin typeface="Times New Roman"/>
                <a:cs typeface="Times New Roman"/>
              </a:rPr>
              <a:t>inside  the  triangle </a:t>
            </a:r>
            <a:r>
              <a:rPr dirty="0" sz="1000" spc="85" i="1">
                <a:latin typeface="Georgia"/>
                <a:cs typeface="Georgia"/>
              </a:rPr>
              <a:t>ABC</a:t>
            </a:r>
            <a:r>
              <a:rPr dirty="0" sz="1000" spc="85">
                <a:latin typeface="Times New Roman"/>
                <a:cs typeface="Times New Roman"/>
              </a:rPr>
              <a:t>.  </a:t>
            </a:r>
            <a:r>
              <a:rPr dirty="0" sz="1000" spc="-5">
                <a:latin typeface="Times New Roman"/>
                <a:cs typeface="Times New Roman"/>
              </a:rPr>
              <a:t>The  bisector </a:t>
            </a:r>
            <a:r>
              <a:rPr dirty="0" sz="1000">
                <a:latin typeface="Times New Roman"/>
                <a:cs typeface="Times New Roman"/>
              </a:rPr>
              <a:t>of  </a:t>
            </a:r>
            <a:r>
              <a:rPr dirty="0" sz="1000" spc="70">
                <a:latin typeface="Lucida Sans Unicode"/>
                <a:cs typeface="Lucida Sans Unicode"/>
              </a:rPr>
              <a:t>∠</a:t>
            </a:r>
            <a:r>
              <a:rPr dirty="0" sz="1000" spc="70" i="1">
                <a:latin typeface="Georgia"/>
                <a:cs typeface="Georgia"/>
              </a:rPr>
              <a:t>BPC</a:t>
            </a:r>
            <a:r>
              <a:rPr dirty="0" sz="1000" spc="70">
                <a:latin typeface="Times New Roman"/>
                <a:cs typeface="Times New Roman"/>
              </a:rPr>
              <a:t>, </a:t>
            </a:r>
            <a:r>
              <a:rPr dirty="0" sz="1000" spc="55">
                <a:latin typeface="Lucida Sans Unicode"/>
                <a:cs typeface="Lucida Sans Unicode"/>
              </a:rPr>
              <a:t>∠</a:t>
            </a:r>
            <a:r>
              <a:rPr dirty="0" sz="1000" spc="55" i="1">
                <a:latin typeface="Georgia"/>
                <a:cs typeface="Georgia"/>
              </a:rPr>
              <a:t>CPA</a:t>
            </a:r>
            <a:r>
              <a:rPr dirty="0" sz="1000" spc="55">
                <a:latin typeface="Times New Roman"/>
                <a:cs typeface="Times New Roman"/>
              </a:rPr>
              <a:t>,</a:t>
            </a:r>
            <a:r>
              <a:rPr dirty="0" sz="1000" spc="7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dirty="0" sz="1000" spc="65">
                <a:latin typeface="Lucida Sans Unicode"/>
                <a:cs typeface="Lucida Sans Unicode"/>
              </a:rPr>
              <a:t>∠</a:t>
            </a:r>
            <a:r>
              <a:rPr dirty="0" sz="1000" spc="65" i="1">
                <a:latin typeface="Georgia"/>
                <a:cs typeface="Georgia"/>
              </a:rPr>
              <a:t>APB</a:t>
            </a:r>
            <a:r>
              <a:rPr dirty="0" sz="1000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meet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90" i="1">
                <a:latin typeface="Georgia"/>
                <a:cs typeface="Georgia"/>
              </a:rPr>
              <a:t>BC</a:t>
            </a:r>
            <a:r>
              <a:rPr dirty="0" sz="1000" spc="90">
                <a:latin typeface="Times New Roman"/>
                <a:cs typeface="Times New Roman"/>
              </a:rPr>
              <a:t>,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105" i="1">
                <a:latin typeface="Georgia"/>
                <a:cs typeface="Georgia"/>
              </a:rPr>
              <a:t>CA</a:t>
            </a:r>
            <a:r>
              <a:rPr dirty="0" sz="1000" spc="-50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85" i="1">
                <a:latin typeface="Georgia"/>
                <a:cs typeface="Georgia"/>
              </a:rPr>
              <a:t>AB</a:t>
            </a:r>
            <a:r>
              <a:rPr dirty="0" sz="1000" spc="15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95" i="1">
                <a:latin typeface="Georgia"/>
                <a:cs typeface="Georgia"/>
              </a:rPr>
              <a:t>X</a:t>
            </a:r>
            <a:r>
              <a:rPr dirty="0" sz="1000" spc="95">
                <a:latin typeface="Times New Roman"/>
                <a:cs typeface="Times New Roman"/>
              </a:rPr>
              <a:t>,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40" i="1">
                <a:latin typeface="Georgia"/>
                <a:cs typeface="Georgia"/>
              </a:rPr>
              <a:t>Y </a:t>
            </a:r>
            <a:r>
              <a:rPr dirty="0" sz="1000" spc="-15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75" i="1">
                <a:latin typeface="Georgia"/>
                <a:cs typeface="Georgia"/>
              </a:rPr>
              <a:t>Z</a:t>
            </a:r>
            <a:r>
              <a:rPr dirty="0" sz="1000" spc="75">
                <a:latin typeface="Times New Roman"/>
                <a:cs typeface="Times New Roman"/>
              </a:rPr>
              <a:t>,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respectively.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Prove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70" i="1">
                <a:latin typeface="Georgia"/>
                <a:cs typeface="Georgia"/>
              </a:rPr>
              <a:t>AX,</a:t>
            </a:r>
            <a:r>
              <a:rPr dirty="0" sz="1000" spc="-75" i="1">
                <a:latin typeface="Georgia"/>
                <a:cs typeface="Georgia"/>
              </a:rPr>
              <a:t> </a:t>
            </a:r>
            <a:r>
              <a:rPr dirty="0" sz="1000" spc="55" i="1">
                <a:latin typeface="Georgia"/>
                <a:cs typeface="Georgia"/>
              </a:rPr>
              <a:t>BY,</a:t>
            </a:r>
            <a:r>
              <a:rPr dirty="0" sz="1000" spc="-75" i="1">
                <a:latin typeface="Georgia"/>
                <a:cs typeface="Georgia"/>
              </a:rPr>
              <a:t> </a:t>
            </a:r>
            <a:r>
              <a:rPr dirty="0" sz="1000" spc="105" i="1">
                <a:latin typeface="Georgia"/>
                <a:cs typeface="Georgia"/>
              </a:rPr>
              <a:t>CZ</a:t>
            </a:r>
            <a:r>
              <a:rPr dirty="0" sz="1000" spc="30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concurrent.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14384" y="31328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08644" y="29606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64447" y="29255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26347" y="28935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6724" y="28600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44050" y="28249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05950" y="27929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63276" y="27564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23654" y="27243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85554" y="269239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42884" y="26558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00210" y="26207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56013" y="25841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13344" y="25491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75244" y="251713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92947" y="24485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45116" y="23251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17688" y="23022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90254" y="22793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824724" y="22245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94244" y="21986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59190" y="21696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704327" y="21239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676893" y="21010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79356" y="20203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251696" y="1992879"/>
            <a:ext cx="34353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4800" algn="l"/>
              </a:tabLst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241030" y="20309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219693" y="20660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189213" y="2096513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178547" y="213461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126730" y="2200142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116064" y="22397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094727" y="22748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064247" y="2305299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053576" y="23433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032244" y="237845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001764" y="2408933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928610" y="25521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907273" y="25872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876793" y="2617720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866127" y="26558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844790" y="26908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814310" y="2721354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803644" y="27609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782307" y="27945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751827" y="2824982"/>
            <a:ext cx="6350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741156" y="286461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719824" y="289965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689344" y="2930139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678673" y="29682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657336" y="30032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626856" y="3033773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788147" y="28600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910067" y="28950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745472" y="262542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344664" y="1857242"/>
            <a:ext cx="135255" cy="128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">
                <a:latin typeface="Verdana"/>
                <a:cs typeface="Verdana"/>
              </a:rPr>
              <a:t>.</a:t>
            </a:r>
            <a:r>
              <a:rPr dirty="0" baseline="-16666" sz="750" spc="-7">
                <a:latin typeface="Verdana"/>
                <a:cs typeface="Verdana"/>
              </a:rPr>
              <a:t>.</a:t>
            </a:r>
            <a:r>
              <a:rPr dirty="0" baseline="-16666" sz="750" spc="44">
                <a:latin typeface="Verdana"/>
                <a:cs typeface="Verdana"/>
              </a:rPr>
              <a:t> 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314184" y="1919730"/>
            <a:ext cx="1962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52">
                <a:latin typeface="Verdana"/>
                <a:cs typeface="Verdana"/>
              </a:rPr>
              <a:t>.</a:t>
            </a:r>
            <a:r>
              <a:rPr dirty="0" baseline="27777" sz="750" spc="-52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5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303513" y="1945711"/>
            <a:ext cx="23685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22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2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282176" y="1962399"/>
            <a:ext cx="15621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10">
                <a:latin typeface="Verdana"/>
                <a:cs typeface="Verdana"/>
              </a:rPr>
              <a:t> </a:t>
            </a:r>
            <a:r>
              <a:rPr dirty="0" baseline="-16666" sz="750" spc="-150">
                <a:latin typeface="Verdana"/>
                <a:cs typeface="Verdana"/>
              </a:rPr>
              <a:t>.</a:t>
            </a:r>
            <a:r>
              <a:rPr dirty="0" baseline="11111" sz="750" spc="-150">
                <a:latin typeface="Verdana"/>
                <a:cs typeface="Verdana"/>
              </a:rPr>
              <a:t>.</a:t>
            </a:r>
            <a:r>
              <a:rPr dirty="0" baseline="-11111" sz="750" spc="-150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387333" y="2011245"/>
            <a:ext cx="590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391907" y="2046284"/>
            <a:ext cx="2705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1775" algn="l"/>
              </a:tabLst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398004" y="2076764"/>
            <a:ext cx="6159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404096" y="2111808"/>
            <a:ext cx="635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27777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408670" y="2140755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157210" y="2175804"/>
            <a:ext cx="3238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9875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	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419336" y="2210858"/>
            <a:ext cx="692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27777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425433" y="2245912"/>
            <a:ext cx="711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7777" sz="750" spc="-209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431530" y="2280956"/>
            <a:ext cx="723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27777" sz="750" spc="-209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437627" y="2316000"/>
            <a:ext cx="723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27777" sz="750" spc="-22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443724" y="2351049"/>
            <a:ext cx="742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27777" sz="750" spc="-22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448293" y="2386103"/>
            <a:ext cx="768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27777" sz="750" spc="-22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454390" y="2421157"/>
            <a:ext cx="787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latin typeface="Verdana"/>
                <a:cs typeface="Verdana"/>
              </a:rPr>
              <a:t>.</a:t>
            </a:r>
            <a:r>
              <a:rPr dirty="0" baseline="27777" sz="750" spc="-22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458964" y="2451627"/>
            <a:ext cx="819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465056" y="2486672"/>
            <a:ext cx="831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471153" y="2521725"/>
            <a:ext cx="844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477250" y="2556774"/>
            <a:ext cx="863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40">
                <a:latin typeface="Verdana"/>
                <a:cs typeface="Verdana"/>
              </a:rPr>
              <a:t>.</a:t>
            </a:r>
            <a:r>
              <a:rPr dirty="0" baseline="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483347" y="2591834"/>
            <a:ext cx="863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0">
                <a:latin typeface="Verdana"/>
                <a:cs typeface="Verdana"/>
              </a:rPr>
              <a:t>.</a:t>
            </a:r>
            <a:r>
              <a:rPr dirty="0" baseline="27777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539733" y="2937799"/>
            <a:ext cx="819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7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544307" y="2974386"/>
            <a:ext cx="800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37">
                <a:latin typeface="Verdana"/>
                <a:cs typeface="Verdana"/>
              </a:rPr>
              <a:t>.</a:t>
            </a:r>
            <a:r>
              <a:rPr dirty="0" baseline="27777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550404" y="3009450"/>
            <a:ext cx="755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556496" y="3036844"/>
            <a:ext cx="711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561070" y="3070425"/>
            <a:ext cx="679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567167" y="3102383"/>
            <a:ext cx="635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571736" y="3135969"/>
            <a:ext cx="603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577833" y="3167917"/>
            <a:ext cx="558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553784" y="3207510"/>
            <a:ext cx="1028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0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556753" y="3169410"/>
            <a:ext cx="12446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baseline="5555" sz="750" spc="-195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sz="500" spc="10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573516" y="3141976"/>
            <a:ext cx="1911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82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594853" y="3106922"/>
            <a:ext cx="25082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 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  </a:t>
            </a:r>
            <a:r>
              <a:rPr dirty="0" sz="500" spc="-4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2616190" y="3073396"/>
            <a:ext cx="3105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9545" algn="l"/>
              </a:tabLst>
            </a:pPr>
            <a:r>
              <a:rPr dirty="0" sz="500" spc="15">
                <a:latin typeface="Verdana"/>
                <a:cs typeface="Verdana"/>
              </a:rPr>
              <a:t>.	.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840216" y="3036859"/>
            <a:ext cx="1701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2901176" y="3001810"/>
            <a:ext cx="1987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963664" y="2968239"/>
            <a:ext cx="2216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288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024624" y="2931702"/>
            <a:ext cx="2508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209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087107" y="2898176"/>
            <a:ext cx="2781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939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148067" y="2867672"/>
            <a:ext cx="47053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255" algn="l"/>
              </a:tabLst>
            </a:pPr>
            <a:r>
              <a:rPr dirty="0" baseline="5555" sz="750" spc="22">
                <a:latin typeface="Verdana"/>
                <a:cs typeface="Verdana"/>
              </a:rPr>
              <a:t>.	.    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205976" y="28311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268464" y="27960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329424" y="2762500"/>
            <a:ext cx="3225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  </a:t>
            </a:r>
            <a:r>
              <a:rPr dirty="0" baseline="11111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 </a:t>
            </a:r>
            <a:r>
              <a:rPr dirty="0" baseline="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634224" y="2590330"/>
            <a:ext cx="2006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1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696707" y="2556849"/>
            <a:ext cx="1746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757667" y="2521800"/>
            <a:ext cx="1504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815576" y="2489792"/>
            <a:ext cx="3714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210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</a:t>
            </a:r>
            <a:r>
              <a:rPr dirty="0" sz="500" spc="3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871967" y="2456216"/>
            <a:ext cx="10731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929876" y="2424213"/>
            <a:ext cx="17589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-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..   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5004296" y="32075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946387" y="3199890"/>
            <a:ext cx="996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818370" y="3164876"/>
            <a:ext cx="1854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22">
                <a:latin typeface="Verdana"/>
                <a:cs typeface="Verdana"/>
              </a:rPr>
              <a:t>. 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713213" y="3117633"/>
            <a:ext cx="1276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225">
                <a:latin typeface="Verdana"/>
                <a:cs typeface="Verdana"/>
              </a:rPr>
              <a:t>...</a:t>
            </a:r>
            <a:r>
              <a:rPr dirty="0" baseline="5555" sz="750" spc="-225">
                <a:latin typeface="Verdana"/>
                <a:cs typeface="Verdana"/>
              </a:rPr>
              <a:t>...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623296" y="3102354"/>
            <a:ext cx="3028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3525" algn="l"/>
              </a:tabLst>
            </a:pP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27777" sz="750" spc="-262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22222" sz="750" spc="-209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16666" sz="750" spc="7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515098" y="3068862"/>
            <a:ext cx="3727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4010" algn="l"/>
              </a:tabLst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27777" sz="750" spc="-120">
                <a:latin typeface="Verdana"/>
                <a:cs typeface="Verdana"/>
              </a:rPr>
              <a:t>.</a:t>
            </a:r>
            <a:r>
              <a:rPr dirty="0" baseline="22222" sz="750" spc="7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403843" y="3035296"/>
            <a:ext cx="4413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2590" algn="l"/>
              </a:tabLst>
            </a:pP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27777" sz="750" spc="7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16666" sz="750" spc="7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4281924" y="3000243"/>
            <a:ext cx="5207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8196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baseline="27777" sz="750" spc="-104">
                <a:latin typeface="Verdana"/>
                <a:cs typeface="Verdana"/>
              </a:rPr>
              <a:t>.</a:t>
            </a:r>
            <a:r>
              <a:rPr dirty="0" baseline="27777" sz="750" spc="-120">
                <a:latin typeface="Verdana"/>
                <a:cs typeface="Verdana"/>
              </a:rPr>
              <a:t>.</a:t>
            </a:r>
            <a:r>
              <a:rPr dirty="0" baseline="22222" sz="750" spc="7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153907" y="2965193"/>
            <a:ext cx="2190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baseline="27777" sz="750" spc="-67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16666" sz="750" spc="-67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4031987" y="2911893"/>
            <a:ext cx="23558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baseline="-16666" sz="750" spc="225">
                <a:latin typeface="Verdana"/>
                <a:cs typeface="Verdana"/>
              </a:rPr>
              <a:t> </a:t>
            </a:r>
            <a:r>
              <a:rPr dirty="0" baseline="11111" sz="750" spc="-67">
                <a:latin typeface="Verdana"/>
                <a:cs typeface="Verdana"/>
              </a:rPr>
              <a:t>..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035033" y="2879890"/>
            <a:ext cx="14287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52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3949690" y="2840262"/>
            <a:ext cx="13208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3853676" y="2800639"/>
            <a:ext cx="14287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baseline="-22222" sz="750" spc="-5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3527544" y="2777779"/>
            <a:ext cx="363855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500"/>
              </a:lnSpc>
              <a:tabLst>
                <a:tab pos="23558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20">
                <a:latin typeface="Verdana"/>
                <a:cs typeface="Verdana"/>
              </a:rPr>
              <a:t> 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-5555" sz="750">
                <a:latin typeface="Verdana"/>
                <a:cs typeface="Verdana"/>
              </a:rPr>
              <a:t>	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7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7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  <a:p>
            <a:pPr algn="ctr" marR="8890">
              <a:lnSpc>
                <a:spcPts val="5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3387333" y="2741201"/>
            <a:ext cx="40322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6666" sz="750" spc="-8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5555" sz="750" spc="-82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33333" sz="750" spc="-89">
                <a:latin typeface="Verdana"/>
                <a:cs typeface="Verdana"/>
              </a:rPr>
              <a:t>.</a:t>
            </a: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11111" sz="750" spc="15">
                <a:latin typeface="Verdana"/>
                <a:cs typeface="Verdana"/>
              </a:rPr>
              <a:t> </a:t>
            </a:r>
            <a:r>
              <a:rPr dirty="0" baseline="11111" sz="750" spc="-22">
                <a:latin typeface="Verdana"/>
                <a:cs typeface="Verdana"/>
              </a:rPr>
              <a:t>..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-5555" sz="750" spc="-22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3308087" y="2687912"/>
            <a:ext cx="2889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44">
                <a:latin typeface="Verdana"/>
                <a:cs typeface="Verdana"/>
              </a:rPr>
              <a:t>.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    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27777" sz="750" spc="-52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.</a:t>
            </a:r>
            <a:r>
              <a:rPr dirty="0" baseline="22222" sz="750" spc="-82">
                <a:latin typeface="Verdana"/>
                <a:cs typeface="Verdana"/>
              </a:rPr>
              <a:t> </a:t>
            </a:r>
            <a:r>
              <a:rPr dirty="0" baseline="44444" sz="750" spc="22">
                <a:latin typeface="Verdana"/>
                <a:cs typeface="Verdana"/>
              </a:rPr>
              <a:t>.</a:t>
            </a:r>
            <a:endParaRPr baseline="44444" sz="75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3257793" y="2643669"/>
            <a:ext cx="502284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5555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   </a:t>
            </a:r>
            <a:r>
              <a:rPr dirty="0" baseline="16666" sz="750" spc="-52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..</a:t>
            </a: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baseline="-11111" sz="750" spc="-52">
                <a:latin typeface="Verdana"/>
                <a:cs typeface="Verdana"/>
              </a:rPr>
              <a:t>.</a:t>
            </a:r>
            <a:r>
              <a:rPr dirty="0" baseline="16666" sz="750" spc="-52">
                <a:latin typeface="Verdana"/>
                <a:cs typeface="Verdana"/>
              </a:rPr>
              <a:t>. </a:t>
            </a:r>
            <a:r>
              <a:rPr dirty="0" baseline="38888" sz="750" spc="-97">
                <a:latin typeface="Verdana"/>
                <a:cs typeface="Verdana"/>
              </a:rPr>
              <a:t>.</a:t>
            </a:r>
            <a:r>
              <a:rPr dirty="0" baseline="22222" sz="750" spc="-97">
                <a:latin typeface="Verdana"/>
                <a:cs typeface="Verdana"/>
              </a:rPr>
              <a:t>. </a:t>
            </a:r>
            <a:r>
              <a:rPr dirty="0" baseline="16666" sz="750" spc="22">
                <a:latin typeface="Verdana"/>
                <a:cs typeface="Verdana"/>
              </a:rPr>
              <a:t>.   </a:t>
            </a:r>
            <a:r>
              <a:rPr dirty="0" baseline="16666" sz="750" spc="135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3172450" y="2610189"/>
            <a:ext cx="24193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97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5555" sz="750" spc="-97">
                <a:latin typeface="Verdana"/>
                <a:cs typeface="Verdana"/>
              </a:rPr>
              <a:t>.</a:t>
            </a:r>
            <a:r>
              <a:rPr dirty="0" baseline="-11111" sz="750" spc="-97">
                <a:latin typeface="Verdana"/>
                <a:cs typeface="Verdana"/>
              </a:rPr>
              <a:t>.</a:t>
            </a:r>
            <a:r>
              <a:rPr dirty="0" baseline="-11111" sz="750" spc="-135">
                <a:latin typeface="Verdana"/>
                <a:cs typeface="Verdana"/>
              </a:rPr>
              <a:t> </a:t>
            </a:r>
            <a:r>
              <a:rPr dirty="0" baseline="16666" sz="750" spc="-37">
                <a:latin typeface="Verdana"/>
                <a:cs typeface="Verdana"/>
              </a:rPr>
              <a:t>.</a:t>
            </a:r>
            <a:r>
              <a:rPr dirty="0" baseline="11111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..</a:t>
            </a:r>
            <a:r>
              <a:rPr dirty="0" baseline="-11111" sz="750" spc="-37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3105393" y="2570515"/>
            <a:ext cx="208279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750" spc="-8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..</a:t>
            </a:r>
            <a:r>
              <a:rPr dirty="0" baseline="5555" sz="750" spc="-82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-5555" sz="750" spc="-8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2939276" y="2526318"/>
            <a:ext cx="28892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555" sz="750" spc="-52">
                <a:latin typeface="Verdana"/>
                <a:cs typeface="Verdana"/>
              </a:rPr>
              <a:t>.</a:t>
            </a:r>
            <a:r>
              <a:rPr dirty="0" baseline="11111" sz="750" spc="-52">
                <a:latin typeface="Verdana"/>
                <a:cs typeface="Verdana"/>
              </a:rPr>
              <a:t>.  </a:t>
            </a:r>
            <a:r>
              <a:rPr dirty="0" baseline="11111" sz="750" spc="30">
                <a:latin typeface="Verdana"/>
                <a:cs typeface="Verdana"/>
              </a:rPr>
              <a:t> 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..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5555" sz="750" spc="-112">
                <a:latin typeface="Verdana"/>
                <a:cs typeface="Verdana"/>
              </a:rPr>
              <a:t>.</a:t>
            </a:r>
            <a:r>
              <a:rPr dirty="0" baseline="-11111" sz="750" spc="-112">
                <a:latin typeface="Verdana"/>
                <a:cs typeface="Verdana"/>
              </a:rPr>
              <a:t>.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r>
              <a:rPr dirty="0" baseline="-22222" sz="750" spc="-11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2971284" y="2515652"/>
            <a:ext cx="1517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3333" sz="750" spc="22">
                <a:latin typeface="Verdana"/>
                <a:cs typeface="Verdana"/>
              </a:rPr>
              <a:t>.</a:t>
            </a:r>
            <a:r>
              <a:rPr dirty="0" baseline="33333" sz="750" spc="37">
                <a:latin typeface="Verdana"/>
                <a:cs typeface="Verdana"/>
              </a:rPr>
              <a:t> </a:t>
            </a:r>
            <a:r>
              <a:rPr dirty="0" baseline="11111" sz="750" spc="-30">
                <a:latin typeface="Verdana"/>
                <a:cs typeface="Verdana"/>
              </a:rPr>
              <a:t>.</a:t>
            </a:r>
            <a:r>
              <a:rPr dirty="0" baseline="5555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3332470" y="1781593"/>
            <a:ext cx="76835" cy="151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225" i="1">
                <a:latin typeface="Times New Roman"/>
                <a:cs typeface="Times New Roman"/>
              </a:rPr>
              <a:t>A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5037826" y="3208056"/>
            <a:ext cx="984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00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2445502" y="3208056"/>
            <a:ext cx="1022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0" i="1">
                <a:latin typeface="Times New Roman"/>
                <a:cs typeface="Times New Roman"/>
              </a:rPr>
              <a:t>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3533636" y="2877335"/>
            <a:ext cx="146685" cy="119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 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sz="700" spc="75" i="1">
                <a:latin typeface="Times New Roman"/>
                <a:cs typeface="Times New Roman"/>
              </a:rPr>
              <a:t>P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3521447" y="2808259"/>
            <a:ext cx="95250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5">
                <a:latin typeface="Verdana"/>
                <a:cs typeface="Verdana"/>
              </a:rPr>
              <a:t>.</a:t>
            </a:r>
            <a:r>
              <a:rPr dirty="0" baseline="5555" sz="750" spc="-172">
                <a:latin typeface="Verdana"/>
                <a:cs typeface="Verdana"/>
              </a:rPr>
              <a:t>.</a:t>
            </a:r>
            <a:r>
              <a:rPr dirty="0" sz="500" spc="-85">
                <a:latin typeface="Arial"/>
                <a:cs typeface="Arial"/>
              </a:rPr>
              <a:t>•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551925" y="3256822"/>
            <a:ext cx="10858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25" i="1">
                <a:latin typeface="Times New Roman"/>
                <a:cs typeface="Times New Roman"/>
              </a:rPr>
              <a:t>X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999984" y="2313470"/>
            <a:ext cx="103505" cy="149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67">
                <a:latin typeface="Verdana"/>
                <a:cs typeface="Verdana"/>
              </a:rPr>
              <a:t>.</a:t>
            </a:r>
            <a:r>
              <a:rPr dirty="0" sz="700" spc="75" i="1">
                <a:latin typeface="Times New Roman"/>
                <a:cs typeface="Times New Roman"/>
              </a:rPr>
              <a:t>Y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2890507" y="2423156"/>
            <a:ext cx="151765" cy="149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5873" sz="1050" spc="225" i="1">
                <a:latin typeface="Times New Roman"/>
                <a:cs typeface="Times New Roman"/>
              </a:rPr>
              <a:t>Z</a:t>
            </a:r>
            <a:r>
              <a:rPr dirty="0" baseline="-15873" sz="1050" spc="-37" i="1">
                <a:latin typeface="Times New Roman"/>
                <a:cs typeface="Times New Roman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3375144" y="2672622"/>
            <a:ext cx="34671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46355">
              <a:lnSpc>
                <a:spcPts val="395"/>
              </a:lnSpc>
            </a:pPr>
            <a:r>
              <a:rPr dirty="0" baseline="5555" sz="750" spc="-67">
                <a:latin typeface="Verdana"/>
                <a:cs typeface="Verdana"/>
              </a:rPr>
              <a:t>..</a:t>
            </a:r>
            <a:r>
              <a:rPr dirty="0" sz="500" spc="-4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395"/>
              </a:lnSpc>
            </a:pP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5555" sz="750" spc="-112">
                <a:latin typeface="Verdana"/>
                <a:cs typeface="Verdana"/>
              </a:rPr>
              <a:t>.</a:t>
            </a:r>
            <a:r>
              <a:rPr dirty="0" baseline="-27777" sz="750" spc="-112">
                <a:latin typeface="Verdana"/>
                <a:cs typeface="Verdana"/>
              </a:rPr>
              <a:t>.    </a:t>
            </a:r>
            <a:r>
              <a:rPr dirty="0" baseline="16666" sz="750" spc="-37">
                <a:latin typeface="Arial"/>
                <a:cs typeface="Arial"/>
              </a:rPr>
              <a:t>•</a:t>
            </a:r>
            <a:r>
              <a:rPr dirty="0" baseline="5555" sz="750" spc="-37">
                <a:latin typeface="Verdana"/>
                <a:cs typeface="Verdana"/>
              </a:rPr>
              <a:t>. </a:t>
            </a:r>
            <a:r>
              <a:rPr dirty="0" baseline="11111" sz="750" spc="-37">
                <a:latin typeface="Verdana"/>
                <a:cs typeface="Verdana"/>
              </a:rPr>
              <a:t>.</a:t>
            </a:r>
            <a:r>
              <a:rPr dirty="0" baseline="5555" sz="750" spc="-37">
                <a:latin typeface="Verdana"/>
                <a:cs typeface="Verdana"/>
              </a:rPr>
              <a:t>.</a:t>
            </a:r>
            <a:r>
              <a:rPr dirty="0" sz="500" spc="-25">
                <a:latin typeface="Verdana"/>
                <a:cs typeface="Verdana"/>
              </a:rPr>
              <a:t>.</a:t>
            </a:r>
            <a:r>
              <a:rPr dirty="0" baseline="-5555" sz="750" spc="-37">
                <a:latin typeface="Verdana"/>
                <a:cs typeface="Verdana"/>
              </a:rPr>
              <a:t>.</a:t>
            </a:r>
            <a:r>
              <a:rPr dirty="0" baseline="-11111" sz="750" spc="-37">
                <a:latin typeface="Verdana"/>
                <a:cs typeface="Verdana"/>
              </a:rPr>
              <a:t>.</a:t>
            </a:r>
            <a:r>
              <a:rPr dirty="0" baseline="-11111" sz="750" spc="-104">
                <a:latin typeface="Verdana"/>
                <a:cs typeface="Verdana"/>
              </a:rPr>
              <a:t> </a:t>
            </a:r>
            <a:r>
              <a:rPr dirty="0" baseline="-22222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1267447" y="3628680"/>
            <a:ext cx="5059045" cy="1029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72565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5.10: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70" i="1">
                <a:latin typeface="Georgia"/>
                <a:cs typeface="Georgia"/>
              </a:rPr>
              <a:t>AX,</a:t>
            </a:r>
            <a:r>
              <a:rPr dirty="0" sz="1000" spc="-85" i="1">
                <a:latin typeface="Georgia"/>
                <a:cs typeface="Georgia"/>
              </a:rPr>
              <a:t> </a:t>
            </a:r>
            <a:r>
              <a:rPr dirty="0" sz="1000" spc="55" i="1">
                <a:latin typeface="Georgia"/>
                <a:cs typeface="Georgia"/>
              </a:rPr>
              <a:t>BY,</a:t>
            </a:r>
            <a:r>
              <a:rPr dirty="0" sz="1000" spc="-85" i="1">
                <a:latin typeface="Georgia"/>
                <a:cs typeface="Georgia"/>
              </a:rPr>
              <a:t> </a:t>
            </a:r>
            <a:r>
              <a:rPr dirty="0" sz="1000" spc="105" i="1">
                <a:latin typeface="Georgia"/>
                <a:cs typeface="Georgia"/>
              </a:rPr>
              <a:t>CZ</a:t>
            </a:r>
            <a:r>
              <a:rPr dirty="0" sz="1000" spc="65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concurrent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500"/>
              </a:lnSpc>
              <a:spcBef>
                <a:spcPts val="5"/>
              </a:spcBef>
            </a:pPr>
            <a:r>
              <a:rPr dirty="0" sz="1000" spc="-5" b="1">
                <a:latin typeface="Times New Roman"/>
                <a:cs typeface="Times New Roman"/>
              </a:rPr>
              <a:t>Exercise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5.4</a:t>
            </a:r>
            <a:r>
              <a:rPr dirty="0" sz="1000" spc="240" b="1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Let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114">
                <a:latin typeface="Tahoma"/>
                <a:cs typeface="Tahoma"/>
              </a:rPr>
              <a:t>Γ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circle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with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center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60" i="1">
                <a:latin typeface="Georgia"/>
                <a:cs typeface="Georgia"/>
              </a:rPr>
              <a:t>I</a:t>
            </a:r>
            <a:r>
              <a:rPr dirty="0" sz="1000" spc="60">
                <a:latin typeface="Times New Roman"/>
                <a:cs typeface="Times New Roman"/>
              </a:rPr>
              <a:t>,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incentre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triangle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85" i="1">
                <a:latin typeface="Georgia"/>
                <a:cs typeface="Georgia"/>
              </a:rPr>
              <a:t>ABC</a:t>
            </a:r>
            <a:r>
              <a:rPr dirty="0" sz="1000" spc="85">
                <a:latin typeface="Times New Roman"/>
                <a:cs typeface="Times New Roman"/>
              </a:rPr>
              <a:t>.</a:t>
            </a:r>
            <a:r>
              <a:rPr dirty="0" sz="1000" spc="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Let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50" i="1">
                <a:latin typeface="Georgia"/>
                <a:cs typeface="Georgia"/>
              </a:rPr>
              <a:t>D,</a:t>
            </a:r>
            <a:r>
              <a:rPr dirty="0" sz="1000" spc="-75" i="1">
                <a:latin typeface="Georgia"/>
                <a:cs typeface="Georgia"/>
              </a:rPr>
              <a:t> </a:t>
            </a:r>
            <a:r>
              <a:rPr dirty="0" sz="1000" spc="70" i="1">
                <a:latin typeface="Georgia"/>
                <a:cs typeface="Georgia"/>
              </a:rPr>
              <a:t>E,</a:t>
            </a:r>
            <a:r>
              <a:rPr dirty="0" sz="1000" spc="-75" i="1">
                <a:latin typeface="Georgia"/>
                <a:cs typeface="Georgia"/>
              </a:rPr>
              <a:t> </a:t>
            </a:r>
            <a:r>
              <a:rPr dirty="0" sz="1000" spc="40" i="1">
                <a:latin typeface="Georgia"/>
                <a:cs typeface="Georgia"/>
              </a:rPr>
              <a:t>F</a:t>
            </a:r>
            <a:r>
              <a:rPr dirty="0" sz="1000" spc="114" i="1">
                <a:latin typeface="Georgia"/>
                <a:cs typeface="Georgia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  </a:t>
            </a:r>
            <a:r>
              <a:rPr dirty="0" sz="1000" spc="-5">
                <a:latin typeface="Times New Roman"/>
                <a:cs typeface="Times New Roman"/>
              </a:rPr>
              <a:t>intersection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114">
                <a:latin typeface="Tahoma"/>
                <a:cs typeface="Tahoma"/>
              </a:rPr>
              <a:t>Γ</a:t>
            </a:r>
            <a:r>
              <a:rPr dirty="0" sz="1000" spc="-80">
                <a:latin typeface="Tahoma"/>
                <a:cs typeface="Tahom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with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lines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from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45" i="1">
                <a:latin typeface="Georgia"/>
                <a:cs typeface="Georgia"/>
              </a:rPr>
              <a:t>I</a:t>
            </a:r>
            <a:r>
              <a:rPr dirty="0" sz="1000" spc="80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perpendicular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sides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75" i="1">
                <a:latin typeface="Georgia"/>
                <a:cs typeface="Georgia"/>
              </a:rPr>
              <a:t>BC,</a:t>
            </a:r>
            <a:r>
              <a:rPr dirty="0" sz="1000" spc="-75" i="1">
                <a:latin typeface="Georgia"/>
                <a:cs typeface="Georgia"/>
              </a:rPr>
              <a:t> </a:t>
            </a:r>
            <a:r>
              <a:rPr dirty="0" sz="1000" spc="70" i="1">
                <a:latin typeface="Georgia"/>
                <a:cs typeface="Georgia"/>
              </a:rPr>
              <a:t>CA,</a:t>
            </a:r>
            <a:r>
              <a:rPr dirty="0" sz="1000" spc="-75" i="1">
                <a:latin typeface="Georgia"/>
                <a:cs typeface="Georgia"/>
              </a:rPr>
              <a:t> </a:t>
            </a:r>
            <a:r>
              <a:rPr dirty="0" sz="1000" spc="85" i="1">
                <a:latin typeface="Georgia"/>
                <a:cs typeface="Georgia"/>
              </a:rPr>
              <a:t>AB</a:t>
            </a:r>
            <a:r>
              <a:rPr dirty="0" sz="1000" spc="60" i="1">
                <a:latin typeface="Georgia"/>
                <a:cs typeface="Georgia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respectively.  Prove </a:t>
            </a:r>
            <a:r>
              <a:rPr dirty="0" sz="1000" spc="-5">
                <a:latin typeface="Times New Roman"/>
                <a:cs typeface="Times New Roman"/>
              </a:rPr>
              <a:t>that </a:t>
            </a:r>
            <a:r>
              <a:rPr dirty="0" sz="1000" spc="55" i="1">
                <a:latin typeface="Georgia"/>
                <a:cs typeface="Georgia"/>
              </a:rPr>
              <a:t>AD, </a:t>
            </a:r>
            <a:r>
              <a:rPr dirty="0" sz="1000" spc="95" i="1">
                <a:latin typeface="Georgia"/>
                <a:cs typeface="Georgia"/>
              </a:rPr>
              <a:t>BE,</a:t>
            </a:r>
            <a:r>
              <a:rPr dirty="0" sz="1000" spc="-145" i="1">
                <a:latin typeface="Georgia"/>
                <a:cs typeface="Georgia"/>
              </a:rPr>
              <a:t> </a:t>
            </a:r>
            <a:r>
              <a:rPr dirty="0" sz="1000" spc="85" i="1">
                <a:latin typeface="Georgia"/>
                <a:cs typeface="Georgia"/>
              </a:rPr>
              <a:t>CF </a:t>
            </a:r>
            <a:r>
              <a:rPr dirty="0" sz="1000" spc="-5">
                <a:latin typeface="Times New Roman"/>
                <a:cs typeface="Times New Roman"/>
              </a:rPr>
              <a:t>are concurrent.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4196591" y="69642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4338325" y="689715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4384045" y="68666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4423669" y="68346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4460245" y="679961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4502920" y="67493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4527303" y="671732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4621788" y="651615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4630932" y="648262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4637028" y="644757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4641603" y="64125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3446786" y="59690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3340105" y="6209838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2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3335532" y="6244892"/>
            <a:ext cx="5397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3332485" y="6279936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3330962" y="6340886"/>
            <a:ext cx="514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3334008" y="64003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3337059" y="64307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3343151" y="64658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3349249" y="649632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3369062" y="65633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3484886" y="676455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3512320" y="67950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3547369" y="683008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3586991" y="686208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3632711" y="68940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3693672" y="692914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3772922" y="69626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3068831" y="663044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3178562" y="686360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3198372" y="689256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3221231" y="692609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3280669" y="699467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3349249" y="70617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4188976" y="728423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4310891" y="72491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4659888" y="703124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4766569" y="69093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4789428" y="687732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2826522" y="66365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2857002" y="6602996"/>
            <a:ext cx="2540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526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2887482" y="6569471"/>
            <a:ext cx="2159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716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2917962" y="653441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2949965" y="6502413"/>
            <a:ext cx="14541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2980445" y="6468883"/>
            <a:ext cx="107314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010925" y="6433834"/>
            <a:ext cx="7239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3038354" y="64048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024639" y="6337820"/>
            <a:ext cx="12763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  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024639" y="6301247"/>
            <a:ext cx="35877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baseline="-27777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   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-27777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3161802" y="62707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3192282" y="623571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3222762" y="620218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3254765" y="6174779"/>
            <a:ext cx="14859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82">
                <a:latin typeface="Verdana"/>
                <a:cs typeface="Verdana"/>
              </a:rPr>
              <a:t> 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3285245" y="6141248"/>
            <a:ext cx="1276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120">
                <a:latin typeface="Verdana"/>
                <a:cs typeface="Verdana"/>
              </a:rPr>
              <a:t> 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3315725" y="6107722"/>
            <a:ext cx="10922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 </a:t>
            </a:r>
            <a:r>
              <a:rPr dirty="0" baseline="-22222" sz="750" spc="-75">
                <a:latin typeface="Verdana"/>
                <a:cs typeface="Verdana"/>
              </a:rPr>
              <a:t>.</a:t>
            </a:r>
            <a:r>
              <a:rPr dirty="0" sz="500" spc="-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3343154" y="6074196"/>
            <a:ext cx="9525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3373634" y="6043716"/>
            <a:ext cx="8001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3401068" y="6011708"/>
            <a:ext cx="692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3644908" y="5749582"/>
            <a:ext cx="120014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3705868" y="56764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3736348" y="56428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3768351" y="560782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3798831" y="55742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3829311" y="55407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3859791" y="55072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4275845" y="547066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4329185" y="557277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4381002" y="567183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4254505" y="5752628"/>
            <a:ext cx="211454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89">
                <a:latin typeface="Verdana"/>
                <a:cs typeface="Verdana"/>
              </a:rPr>
              <a:t>.</a:t>
            </a:r>
            <a:r>
              <a:rPr dirty="0" baseline="5555" sz="750" spc="-89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5555" sz="750" spc="-89">
                <a:latin typeface="Verdana"/>
                <a:cs typeface="Verdana"/>
              </a:rPr>
              <a:t>.</a:t>
            </a:r>
            <a:r>
              <a:rPr dirty="0" baseline="-11111" sz="750" spc="-89">
                <a:latin typeface="Verdana"/>
                <a:cs typeface="Verdana"/>
              </a:rPr>
              <a:t>.   </a:t>
            </a:r>
            <a:r>
              <a:rPr dirty="0" baseline="-11111" sz="750" spc="22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4316988" y="5772442"/>
            <a:ext cx="1670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-11111" sz="750" spc="-22">
                <a:latin typeface="Verdana"/>
                <a:cs typeface="Verdana"/>
              </a:rPr>
              <a:t>.</a:t>
            </a:r>
            <a:r>
              <a:rPr dirty="0" baseline="-22222" sz="750" spc="-22">
                <a:latin typeface="Verdana"/>
                <a:cs typeface="Verdana"/>
              </a:rPr>
              <a:t>.</a:t>
            </a:r>
            <a:r>
              <a:rPr dirty="0" baseline="-22222" sz="750" spc="18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4405383" y="5802897"/>
            <a:ext cx="95250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</a:t>
            </a:r>
            <a:r>
              <a:rPr dirty="0" baseline="-27777" sz="750" spc="-18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4423669" y="5834900"/>
            <a:ext cx="9207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baseline="-11111" sz="750" spc="-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4502922" y="5937036"/>
            <a:ext cx="679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262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22222" sz="750" spc="-262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4603505" y="610007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4612645" y="6167134"/>
            <a:ext cx="768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195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4623311" y="6199137"/>
            <a:ext cx="831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4630932" y="6234191"/>
            <a:ext cx="939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209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4637028" y="6266194"/>
            <a:ext cx="1047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112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4641603" y="6301243"/>
            <a:ext cx="1181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-112">
                <a:latin typeface="Verdana"/>
                <a:cs typeface="Verdana"/>
              </a:rPr>
              <a:t>.</a:t>
            </a:r>
            <a:r>
              <a:rPr dirty="0" baseline="5555" sz="750" spc="-112">
                <a:latin typeface="Verdana"/>
                <a:cs typeface="Verdana"/>
              </a:rPr>
              <a:t>. </a:t>
            </a:r>
            <a:r>
              <a:rPr dirty="0" baseline="5555" sz="750" spc="-9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4644649" y="6333251"/>
            <a:ext cx="1320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  </a:t>
            </a:r>
            <a:r>
              <a:rPr dirty="0" baseline="5555" sz="750" spc="-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4760474" y="640030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4777242" y="64323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4551688" y="6007114"/>
            <a:ext cx="1301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22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3931423" y="629062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2567443" y="6964231"/>
            <a:ext cx="7340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2555248" y="6932180"/>
            <a:ext cx="1320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6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2585728" y="6898654"/>
            <a:ext cx="1746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1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2777752" y="68651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2847855" y="6833168"/>
            <a:ext cx="3606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194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2921009" y="6798119"/>
            <a:ext cx="2673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860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2989589" y="67661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3058169" y="6734108"/>
            <a:ext cx="45021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1148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3079502" y="6667051"/>
            <a:ext cx="40640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25"/>
              </a:lnSpc>
              <a:tabLst>
                <a:tab pos="349250" algn="l"/>
              </a:tabLst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9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	.</a:t>
            </a:r>
            <a:endParaRPr sz="500">
              <a:latin typeface="Verdana"/>
              <a:cs typeface="Verdana"/>
            </a:endParaRPr>
          </a:p>
          <a:p>
            <a:pPr marL="26034">
              <a:lnSpc>
                <a:spcPts val="425"/>
              </a:lnSpc>
              <a:tabLst>
                <a:tab pos="36766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3270006" y="663504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3338586" y="6603045"/>
            <a:ext cx="10922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3366015" y="6567991"/>
            <a:ext cx="9715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3358391" y="6532942"/>
            <a:ext cx="1778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3553469" y="650093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3622049" y="64689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3695203" y="64354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3765306" y="640187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3833886" y="63698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4192026" y="6203712"/>
            <a:ext cx="1123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4256032" y="6171750"/>
            <a:ext cx="116839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27777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 </a:t>
            </a:r>
            <a:r>
              <a:rPr dirty="0" sz="500" spc="-7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4324611" y="6139748"/>
            <a:ext cx="11493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baseline="5555" sz="750" spc="-195">
                <a:latin typeface="Verdana"/>
                <a:cs typeface="Verdana"/>
              </a:rPr>
              <a:t>. </a:t>
            </a:r>
            <a:r>
              <a:rPr dirty="0" baseline="5555" sz="750" spc="-13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4388623" y="6109267"/>
            <a:ext cx="10922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9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4809245" y="6772169"/>
            <a:ext cx="9207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33333" sz="750" spc="-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4550162" y="6683796"/>
            <a:ext cx="200660" cy="135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04">
                <a:latin typeface="Verdana"/>
                <a:cs typeface="Verdana"/>
              </a:rPr>
              <a:t> </a:t>
            </a:r>
            <a:r>
              <a:rPr dirty="0" baseline="-38888" sz="750" spc="22">
                <a:latin typeface="Verdana"/>
                <a:cs typeface="Verdana"/>
              </a:rPr>
              <a:t>.</a:t>
            </a:r>
            <a:endParaRPr baseline="-38888" sz="750">
              <a:latin typeface="Verdana"/>
              <a:cs typeface="Verdana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4569971" y="6616738"/>
            <a:ext cx="135255" cy="170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7940">
              <a:lnSpc>
                <a:spcPts val="425"/>
              </a:lnSpc>
            </a:pPr>
            <a:r>
              <a:rPr dirty="0" sz="500" spc="-16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185"/>
              </a:lnSpc>
            </a:pPr>
            <a:r>
              <a:rPr dirty="0" sz="500" spc="-125">
                <a:latin typeface="Verdana"/>
                <a:cs typeface="Verdana"/>
              </a:rPr>
              <a:t>..</a:t>
            </a:r>
            <a:r>
              <a:rPr dirty="0" baseline="5555" sz="750" spc="-18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  <a:p>
            <a:pPr marL="55244">
              <a:lnSpc>
                <a:spcPts val="36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4530352" y="6583208"/>
            <a:ext cx="120014" cy="132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r>
              <a:rPr dirty="0" baseline="-33333" sz="750" spc="-19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4518162" y="6551204"/>
            <a:ext cx="144145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47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12700">
              <a:lnSpc>
                <a:spcPts val="47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4469392" y="656037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4428245" y="65298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4384049" y="649636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4333755" y="646131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4289562" y="64277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4248411" y="63988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4199645" y="636225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3797309" y="6167183"/>
            <a:ext cx="1790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5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3760732" y="6132129"/>
            <a:ext cx="1701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3715012" y="6097079"/>
            <a:ext cx="1714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127">
                <a:latin typeface="Verdana"/>
                <a:cs typeface="Verdana"/>
              </a:rPr>
              <a:t> 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3681486" y="6063548"/>
            <a:ext cx="1593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8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3655575" y="6036120"/>
            <a:ext cx="1441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3617475" y="6002589"/>
            <a:ext cx="1333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7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3466602" y="5967540"/>
            <a:ext cx="2387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baseline="27777" sz="750" spc="30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4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3497082" y="5932485"/>
            <a:ext cx="1638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3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3564135" y="589895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3384306" y="576789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4115826" y="5498164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4112775" y="5533223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4109729" y="5563703"/>
            <a:ext cx="539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3829308" y="5690145"/>
            <a:ext cx="366395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baseline="-5555" sz="750" spc="-44">
                <a:latin typeface="Verdana"/>
                <a:cs typeface="Verdana"/>
              </a:rPr>
              <a:t>..</a:t>
            </a:r>
            <a:r>
              <a:rPr dirty="0" sz="500" spc="-30">
                <a:latin typeface="Verdana"/>
                <a:cs typeface="Verdana"/>
              </a:rPr>
              <a:t>...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baseline="5555" sz="750" spc="-82">
                <a:latin typeface="Verdana"/>
                <a:cs typeface="Verdana"/>
              </a:rPr>
              <a:t>......</a:t>
            </a:r>
            <a:r>
              <a:rPr dirty="0" sz="500" spc="-55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 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5555" sz="750" spc="-135">
                <a:latin typeface="Verdana"/>
                <a:cs typeface="Verdana"/>
              </a:rPr>
              <a:t>.</a:t>
            </a:r>
            <a:r>
              <a:rPr dirty="0" baseline="16666" sz="750" spc="-135">
                <a:latin typeface="Verdana"/>
                <a:cs typeface="Verdana"/>
              </a:rPr>
              <a:t>.</a:t>
            </a:r>
            <a:r>
              <a:rPr dirty="0" baseline="-5555" sz="750" spc="-135">
                <a:latin typeface="Verdana"/>
                <a:cs typeface="Verdana"/>
              </a:rPr>
              <a:t>.</a:t>
            </a:r>
            <a:r>
              <a:rPr dirty="0" baseline="-5555" sz="750" spc="-179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3678434" y="5735865"/>
            <a:ext cx="6134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4340" algn="l"/>
              </a:tabLst>
            </a:pP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82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16666" sz="750" spc="7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>
                <a:latin typeface="Verdana"/>
                <a:cs typeface="Verdana"/>
              </a:rPr>
              <a:t>	</a:t>
            </a:r>
            <a:r>
              <a:rPr dirty="0" baseline="11111" sz="750" spc="7">
                <a:latin typeface="Verdana"/>
                <a:cs typeface="Verdana"/>
              </a:rPr>
              <a:t>.</a:t>
            </a:r>
            <a:r>
              <a:rPr dirty="0" baseline="33333" sz="750" spc="22">
                <a:latin typeface="Verdana"/>
                <a:cs typeface="Verdana"/>
              </a:rPr>
              <a:t>.</a:t>
            </a:r>
            <a:r>
              <a:rPr dirty="0" baseline="33333" sz="750" spc="-97">
                <a:latin typeface="Verdana"/>
                <a:cs typeface="Verdana"/>
              </a:rPr>
              <a:t> </a:t>
            </a:r>
            <a:r>
              <a:rPr dirty="0" baseline="22222" sz="750" spc="7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r>
              <a:rPr dirty="0" baseline="16666" sz="750" spc="7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4097535" y="5734394"/>
            <a:ext cx="539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4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4096012" y="5770966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4092966" y="5815138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4091443" y="5841044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4088392" y="5880672"/>
            <a:ext cx="527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4085346" y="5932494"/>
            <a:ext cx="527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4083823" y="5947739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4080772" y="5987362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4079249" y="6013263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4076203" y="6052886"/>
            <a:ext cx="527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4074675" y="6072705"/>
            <a:ext cx="5270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4071629" y="6109282"/>
            <a:ext cx="5270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4070106" y="6144336"/>
            <a:ext cx="5270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3835409" y="6200709"/>
            <a:ext cx="2844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307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3861315" y="6234228"/>
            <a:ext cx="2552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  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4062486" y="6237285"/>
            <a:ext cx="18351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8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3905512" y="6272338"/>
            <a:ext cx="27368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 </a:t>
            </a:r>
            <a:r>
              <a:rPr dirty="0" baseline="5555" sz="750" spc="142">
                <a:latin typeface="Verdana"/>
                <a:cs typeface="Verdana"/>
              </a:rPr>
              <a:t> 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-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-22222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-16666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3971045" y="6330252"/>
            <a:ext cx="2311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7777" sz="750" spc="-120">
                <a:latin typeface="Verdana"/>
                <a:cs typeface="Verdana"/>
              </a:rPr>
              <a:t>. </a:t>
            </a:r>
            <a:r>
              <a:rPr dirty="0" baseline="27777" sz="750" spc="22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   </a:t>
            </a:r>
            <a:r>
              <a:rPr dirty="0" baseline="11111" sz="750" spc="-89">
                <a:latin typeface="Verdana"/>
                <a:cs typeface="Verdana"/>
              </a:rPr>
              <a:t> </a:t>
            </a:r>
            <a:r>
              <a:rPr dirty="0" baseline="11111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3907035" y="6340920"/>
            <a:ext cx="20066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-16666" sz="750" spc="-104">
                <a:latin typeface="Verdana"/>
                <a:cs typeface="Verdana"/>
              </a:rPr>
              <a:t>.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 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3987809" y="6397257"/>
            <a:ext cx="11811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45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3987809" y="6467365"/>
            <a:ext cx="11366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 </a:t>
            </a:r>
            <a:r>
              <a:rPr dirty="0" sz="500" spc="-110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27777" sz="750" spc="-165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3987809" y="6497855"/>
            <a:ext cx="11048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3987809" y="6531428"/>
            <a:ext cx="1092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baseline="5555" sz="750" spc="-52">
                <a:latin typeface="Verdana"/>
                <a:cs typeface="Verdana"/>
              </a:rPr>
              <a:t> 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22222" sz="750" spc="-11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3987809" y="6563431"/>
            <a:ext cx="1060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75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6666" sz="750" spc="-120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3987809" y="6598475"/>
            <a:ext cx="1047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27777" sz="750" spc="-179">
                <a:latin typeface="Verdana"/>
                <a:cs typeface="Verdana"/>
              </a:rPr>
              <a:t>.  </a:t>
            </a:r>
            <a:r>
              <a:rPr dirty="0" sz="500" spc="-110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27777" sz="750" spc="-165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3987809" y="6633529"/>
            <a:ext cx="1016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27777" sz="750" spc="-179">
                <a:latin typeface="Verdana"/>
                <a:cs typeface="Verdana"/>
              </a:rPr>
              <a:t>.</a:t>
            </a:r>
            <a:r>
              <a:rPr dirty="0" baseline="27777" sz="750" spc="-112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298" name="object 298"/>
          <p:cNvSpPr txBox="1"/>
          <p:nvPr/>
        </p:nvSpPr>
        <p:spPr>
          <a:xfrm>
            <a:off x="3987809" y="6665524"/>
            <a:ext cx="984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27777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sz="500" spc="-100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299" name="object 299"/>
          <p:cNvSpPr txBox="1"/>
          <p:nvPr/>
        </p:nvSpPr>
        <p:spPr>
          <a:xfrm>
            <a:off x="3987809" y="6696014"/>
            <a:ext cx="971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300" name="object 300"/>
          <p:cNvSpPr txBox="1"/>
          <p:nvPr/>
        </p:nvSpPr>
        <p:spPr>
          <a:xfrm>
            <a:off x="3987809" y="6714307"/>
            <a:ext cx="9398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79">
                <a:latin typeface="Verdana"/>
                <a:cs typeface="Verdana"/>
              </a:rPr>
              <a:t>.</a:t>
            </a:r>
            <a:r>
              <a:rPr dirty="0" baseline="-16666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sz="500" spc="-135">
                <a:latin typeface="Verdana"/>
                <a:cs typeface="Verdana"/>
              </a:rPr>
              <a:t> 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3987809" y="6764611"/>
            <a:ext cx="920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3987809" y="6795087"/>
            <a:ext cx="895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3987809" y="6830136"/>
            <a:ext cx="876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304" name="object 304"/>
          <p:cNvSpPr txBox="1"/>
          <p:nvPr/>
        </p:nvSpPr>
        <p:spPr>
          <a:xfrm>
            <a:off x="3987809" y="6863654"/>
            <a:ext cx="844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25">
                <a:latin typeface="Verdana"/>
                <a:cs typeface="Verdana"/>
              </a:rPr>
              <a:t> 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05" name="object 305"/>
          <p:cNvSpPr txBox="1"/>
          <p:nvPr/>
        </p:nvSpPr>
        <p:spPr>
          <a:xfrm>
            <a:off x="3987809" y="6895655"/>
            <a:ext cx="831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22222" sz="750" spc="-284">
                <a:latin typeface="Verdana"/>
                <a:cs typeface="Verdana"/>
              </a:rPr>
              <a:t>.</a:t>
            </a:r>
            <a:r>
              <a:rPr dirty="0" sz="500" spc="40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306" name="object 306"/>
          <p:cNvSpPr txBox="1"/>
          <p:nvPr/>
        </p:nvSpPr>
        <p:spPr>
          <a:xfrm>
            <a:off x="3987809" y="6932205"/>
            <a:ext cx="33909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baseline="5555" sz="750" spc="-284">
                <a:latin typeface="Verdana"/>
                <a:cs typeface="Verdana"/>
              </a:rPr>
              <a:t>.</a:t>
            </a:r>
            <a:r>
              <a:rPr dirty="0" baseline="27777" sz="750" spc="-284">
                <a:latin typeface="Verdana"/>
                <a:cs typeface="Verdana"/>
              </a:rPr>
              <a:t>.</a:t>
            </a:r>
            <a:r>
              <a:rPr dirty="0" sz="500" spc="25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3987809" y="7061710"/>
            <a:ext cx="711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3987809" y="7147062"/>
            <a:ext cx="6476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3987809" y="7183649"/>
            <a:ext cx="6159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10" name="object 310"/>
          <p:cNvSpPr txBox="1"/>
          <p:nvPr/>
        </p:nvSpPr>
        <p:spPr>
          <a:xfrm>
            <a:off x="3919229" y="6997724"/>
            <a:ext cx="12001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27777" sz="750" spc="-179">
                <a:latin typeface="Verdana"/>
                <a:cs typeface="Verdana"/>
              </a:rPr>
              <a:t>.</a:t>
            </a:r>
            <a:r>
              <a:rPr dirty="0" baseline="22222" sz="750" spc="-179">
                <a:latin typeface="Verdana"/>
                <a:cs typeface="Verdana"/>
              </a:rPr>
              <a:t>.</a:t>
            </a:r>
            <a:r>
              <a:rPr dirty="0" baseline="22222" sz="750" spc="-157">
                <a:latin typeface="Verdana"/>
                <a:cs typeface="Verdana"/>
              </a:rPr>
              <a:t> 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22222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5555" sz="750" spc="-179">
                <a:latin typeface="Verdana"/>
                <a:cs typeface="Verdana"/>
              </a:rPr>
              <a:t>..</a:t>
            </a:r>
            <a:r>
              <a:rPr dirty="0" baseline="27777" sz="750" spc="-179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311" name="object 311"/>
          <p:cNvSpPr txBox="1"/>
          <p:nvPr/>
        </p:nvSpPr>
        <p:spPr>
          <a:xfrm>
            <a:off x="3987829" y="6941370"/>
            <a:ext cx="7874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12" name="object 312"/>
          <p:cNvSpPr txBox="1"/>
          <p:nvPr/>
        </p:nvSpPr>
        <p:spPr>
          <a:xfrm>
            <a:off x="2802135" y="70617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3" name="object 313"/>
          <p:cNvSpPr txBox="1"/>
          <p:nvPr/>
        </p:nvSpPr>
        <p:spPr>
          <a:xfrm>
            <a:off x="3114555" y="7125779"/>
            <a:ext cx="3651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3382783" y="7180642"/>
            <a:ext cx="1822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7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3516897" y="7214168"/>
            <a:ext cx="1149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262">
                <a:latin typeface="Verdana"/>
                <a:cs typeface="Verdana"/>
              </a:rPr>
              <a:t>.</a:t>
            </a:r>
            <a:r>
              <a:rPr dirty="0" baseline="27777" sz="750" spc="-247">
                <a:latin typeface="Verdana"/>
                <a:cs typeface="Verdana"/>
              </a:rPr>
              <a:t>.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22222" sz="750" spc="-284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6" name="object 316"/>
          <p:cNvSpPr txBox="1"/>
          <p:nvPr/>
        </p:nvSpPr>
        <p:spPr>
          <a:xfrm>
            <a:off x="3725683" y="7262939"/>
            <a:ext cx="8636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7">
                <a:latin typeface="Verdana"/>
                <a:cs typeface="Verdana"/>
              </a:rPr>
              <a:t> </a:t>
            </a:r>
            <a:r>
              <a:rPr dirty="0" sz="500" spc="-1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7" name="object 317"/>
          <p:cNvSpPr txBox="1"/>
          <p:nvPr/>
        </p:nvSpPr>
        <p:spPr>
          <a:xfrm>
            <a:off x="3893323" y="7233986"/>
            <a:ext cx="151765" cy="158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505"/>
              </a:lnSpc>
            </a:pP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baseline="-16666" sz="750" spc="-284">
                <a:latin typeface="Verdana"/>
                <a:cs typeface="Verdana"/>
              </a:rPr>
              <a:t>.</a:t>
            </a:r>
            <a:r>
              <a:rPr dirty="0" baseline="-22222" sz="750" spc="-284">
                <a:latin typeface="Verdana"/>
                <a:cs typeface="Verdana"/>
              </a:rPr>
              <a:t>.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r" marR="7620">
              <a:lnSpc>
                <a:spcPts val="50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baseline="-11111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5555" sz="750" spc="-112">
                <a:latin typeface="Verdana"/>
                <a:cs typeface="Verdana"/>
              </a:rPr>
              <a:t>.</a:t>
            </a:r>
            <a:r>
              <a:rPr dirty="0" baseline="11111" sz="750" spc="-11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18" name="object 318"/>
          <p:cNvSpPr txBox="1"/>
          <p:nvPr/>
        </p:nvSpPr>
        <p:spPr>
          <a:xfrm>
            <a:off x="4012192" y="72979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9" name="object 319"/>
          <p:cNvSpPr txBox="1"/>
          <p:nvPr/>
        </p:nvSpPr>
        <p:spPr>
          <a:xfrm>
            <a:off x="4173735" y="725226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0" name="object 320"/>
          <p:cNvSpPr txBox="1"/>
          <p:nvPr/>
        </p:nvSpPr>
        <p:spPr>
          <a:xfrm>
            <a:off x="4300229" y="7217219"/>
            <a:ext cx="1454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1" name="object 321"/>
          <p:cNvSpPr txBox="1"/>
          <p:nvPr/>
        </p:nvSpPr>
        <p:spPr>
          <a:xfrm>
            <a:off x="3987809" y="7192798"/>
            <a:ext cx="52070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2275" algn="l"/>
              </a:tabLst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baseline="-16666" sz="750" spc="-262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-247">
                <a:latin typeface="Verdana"/>
                <a:cs typeface="Verdana"/>
              </a:rPr>
              <a:t>.</a:t>
            </a: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5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22" name="object 322"/>
          <p:cNvSpPr txBox="1"/>
          <p:nvPr/>
        </p:nvSpPr>
        <p:spPr>
          <a:xfrm>
            <a:off x="4626362" y="7063252"/>
            <a:ext cx="267335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15"/>
              </a:lnSpc>
              <a:tabLst>
                <a:tab pos="22860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marL="33655">
              <a:lnSpc>
                <a:spcPts val="515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3" name="object 323"/>
          <p:cNvSpPr txBox="1"/>
          <p:nvPr/>
        </p:nvSpPr>
        <p:spPr>
          <a:xfrm>
            <a:off x="4960123" y="6999284"/>
            <a:ext cx="16256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750" spc="22">
                <a:latin typeface="Verdana"/>
                <a:cs typeface="Verdana"/>
              </a:rPr>
              <a:t>.  </a:t>
            </a:r>
            <a:r>
              <a:rPr dirty="0" baseline="-27777" sz="750" spc="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4" name="object 324"/>
          <p:cNvSpPr txBox="1"/>
          <p:nvPr/>
        </p:nvSpPr>
        <p:spPr>
          <a:xfrm>
            <a:off x="5022606" y="6973379"/>
            <a:ext cx="9525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75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5" name="object 325"/>
          <p:cNvSpPr txBox="1"/>
          <p:nvPr/>
        </p:nvSpPr>
        <p:spPr>
          <a:xfrm>
            <a:off x="4722371" y="6942861"/>
            <a:ext cx="39243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3845" algn="l"/>
              </a:tabLst>
            </a:pPr>
            <a:r>
              <a:rPr dirty="0" baseline="-22222" sz="750" spc="-4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11111" sz="750" spc="-30">
                <a:latin typeface="Verdana"/>
                <a:cs typeface="Verdana"/>
              </a:rPr>
              <a:t>.</a:t>
            </a: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26" name="object 326"/>
          <p:cNvSpPr txBox="1"/>
          <p:nvPr/>
        </p:nvSpPr>
        <p:spPr>
          <a:xfrm>
            <a:off x="4969266" y="6900224"/>
            <a:ext cx="13779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9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209">
                <a:latin typeface="Verdana"/>
                <a:cs typeface="Verdana"/>
              </a:rPr>
              <a:t> 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22222" sz="750" spc="-9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27" name="object 327"/>
          <p:cNvSpPr txBox="1"/>
          <p:nvPr/>
        </p:nvSpPr>
        <p:spPr>
          <a:xfrm>
            <a:off x="4810766" y="6834690"/>
            <a:ext cx="288925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84785">
              <a:lnSpc>
                <a:spcPts val="42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60">
                <a:latin typeface="Verdana"/>
                <a:cs typeface="Verdana"/>
              </a:rPr>
              <a:t> </a:t>
            </a:r>
            <a:r>
              <a:rPr dirty="0" sz="500" spc="-15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220"/>
              </a:lnSpc>
            </a:pPr>
            <a:r>
              <a:rPr dirty="0" baseline="22222" sz="750" spc="22">
                <a:latin typeface="Verdana"/>
                <a:cs typeface="Verdana"/>
              </a:rPr>
              <a:t>. 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baseline="16666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   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11111" sz="750" spc="-240">
                <a:latin typeface="Verdana"/>
                <a:cs typeface="Verdana"/>
              </a:rPr>
              <a:t>.</a:t>
            </a:r>
            <a:r>
              <a:rPr dirty="0" sz="500" spc="-160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 marL="112395">
              <a:lnSpc>
                <a:spcPts val="4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8" name="object 328"/>
          <p:cNvSpPr txBox="1"/>
          <p:nvPr/>
        </p:nvSpPr>
        <p:spPr>
          <a:xfrm>
            <a:off x="4966214" y="6799641"/>
            <a:ext cx="12128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30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29" name="object 329"/>
          <p:cNvSpPr txBox="1"/>
          <p:nvPr/>
        </p:nvSpPr>
        <p:spPr>
          <a:xfrm>
            <a:off x="4748286" y="6766111"/>
            <a:ext cx="33147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baseline="-22222" sz="750" spc="22">
                <a:latin typeface="Verdana"/>
                <a:cs typeface="Verdana"/>
              </a:rPr>
              <a:t>.  </a:t>
            </a:r>
            <a:r>
              <a:rPr dirty="0" baseline="27777" sz="750" spc="22">
                <a:latin typeface="Verdana"/>
                <a:cs typeface="Verdana"/>
              </a:rPr>
              <a:t>. 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3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30" name="object 330"/>
          <p:cNvSpPr txBox="1"/>
          <p:nvPr/>
        </p:nvSpPr>
        <p:spPr>
          <a:xfrm>
            <a:off x="4880869" y="6735630"/>
            <a:ext cx="19304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7" sz="750" spc="22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307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31" name="object 331"/>
          <p:cNvSpPr txBox="1"/>
          <p:nvPr/>
        </p:nvSpPr>
        <p:spPr>
          <a:xfrm>
            <a:off x="4914402" y="6700581"/>
            <a:ext cx="15176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90">
                <a:latin typeface="Verdana"/>
                <a:cs typeface="Verdana"/>
              </a:rPr>
              <a:t> 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22222" sz="750" spc="-9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32" name="object 332"/>
          <p:cNvSpPr txBox="1"/>
          <p:nvPr/>
        </p:nvSpPr>
        <p:spPr>
          <a:xfrm>
            <a:off x="4899162" y="6671625"/>
            <a:ext cx="1606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240">
                <a:latin typeface="Verdana"/>
                <a:cs typeface="Verdana"/>
              </a:rPr>
              <a:t> 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22222" sz="750" spc="-9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33" name="object 333"/>
          <p:cNvSpPr txBox="1"/>
          <p:nvPr/>
        </p:nvSpPr>
        <p:spPr>
          <a:xfrm>
            <a:off x="4879348" y="6636532"/>
            <a:ext cx="1733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22222" sz="750" spc="-9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34" name="object 334"/>
          <p:cNvSpPr txBox="1"/>
          <p:nvPr/>
        </p:nvSpPr>
        <p:spPr>
          <a:xfrm>
            <a:off x="4864108" y="6606091"/>
            <a:ext cx="18224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.</a:t>
            </a:r>
            <a:r>
              <a:rPr dirty="0" baseline="5555" sz="750" spc="195">
                <a:latin typeface="Verdana"/>
                <a:cs typeface="Verdana"/>
              </a:rPr>
              <a:t> 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22222" sz="750" spc="-9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35" name="object 335"/>
          <p:cNvSpPr txBox="1"/>
          <p:nvPr/>
        </p:nvSpPr>
        <p:spPr>
          <a:xfrm>
            <a:off x="4847345" y="6572564"/>
            <a:ext cx="19113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. 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22222" sz="750" spc="-9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36" name="object 336"/>
          <p:cNvSpPr txBox="1"/>
          <p:nvPr/>
        </p:nvSpPr>
        <p:spPr>
          <a:xfrm>
            <a:off x="4830582" y="6535987"/>
            <a:ext cx="20066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 </a:t>
            </a:r>
            <a:r>
              <a:rPr dirty="0" sz="500" spc="-65">
                <a:latin typeface="Verdana"/>
                <a:cs typeface="Verdana"/>
              </a:rPr>
              <a:t>.</a:t>
            </a:r>
            <a:r>
              <a:rPr dirty="0" baseline="-16666" sz="750" spc="-9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37" name="object 337"/>
          <p:cNvSpPr txBox="1"/>
          <p:nvPr/>
        </p:nvSpPr>
        <p:spPr>
          <a:xfrm>
            <a:off x="4812291" y="6502424"/>
            <a:ext cx="2127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sz="500" spc="-25">
                <a:latin typeface="Verdana"/>
                <a:cs typeface="Verdana"/>
              </a:rPr>
              <a:t>..</a:t>
            </a:r>
            <a:r>
              <a:rPr dirty="0" baseline="-22222" sz="750" spc="-37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38" name="object 338"/>
          <p:cNvSpPr txBox="1"/>
          <p:nvPr/>
        </p:nvSpPr>
        <p:spPr>
          <a:xfrm>
            <a:off x="4792482" y="6468893"/>
            <a:ext cx="22479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   </a:t>
            </a:r>
            <a:r>
              <a:rPr dirty="0" baseline="5555" sz="750" spc="22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..</a:t>
            </a:r>
            <a:r>
              <a:rPr dirty="0" baseline="-22222" sz="750" spc="-89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39" name="object 339"/>
          <p:cNvSpPr txBox="1"/>
          <p:nvPr/>
        </p:nvSpPr>
        <p:spPr>
          <a:xfrm>
            <a:off x="4955549" y="6438450"/>
            <a:ext cx="5588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40" name="object 340"/>
          <p:cNvSpPr txBox="1"/>
          <p:nvPr/>
        </p:nvSpPr>
        <p:spPr>
          <a:xfrm>
            <a:off x="4947928" y="6403401"/>
            <a:ext cx="5588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41" name="object 341"/>
          <p:cNvSpPr txBox="1"/>
          <p:nvPr/>
        </p:nvSpPr>
        <p:spPr>
          <a:xfrm>
            <a:off x="4644649" y="6377468"/>
            <a:ext cx="35750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797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	</a:t>
            </a: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-11111" sz="750" spc="-225">
                <a:latin typeface="Verdana"/>
                <a:cs typeface="Verdana"/>
              </a:rPr>
              <a:t>.</a:t>
            </a:r>
            <a:r>
              <a:rPr dirty="0" baseline="11111" sz="750" spc="-28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2" name="object 342"/>
          <p:cNvSpPr txBox="1"/>
          <p:nvPr/>
        </p:nvSpPr>
        <p:spPr>
          <a:xfrm>
            <a:off x="4646172" y="6342419"/>
            <a:ext cx="35750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 </a:t>
            </a:r>
            <a:r>
              <a:rPr dirty="0" sz="500" spc="25">
                <a:latin typeface="Verdana"/>
                <a:cs typeface="Verdana"/>
              </a:rPr>
              <a:t> 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>
                <a:latin typeface="Verdana"/>
                <a:cs typeface="Verdana"/>
              </a:rPr>
              <a:t>	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4928115" y="6307350"/>
            <a:ext cx="7429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44" name="object 344"/>
          <p:cNvSpPr txBox="1"/>
          <p:nvPr/>
        </p:nvSpPr>
        <p:spPr>
          <a:xfrm>
            <a:off x="4920495" y="6270773"/>
            <a:ext cx="8191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7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45" name="object 345"/>
          <p:cNvSpPr txBox="1"/>
          <p:nvPr/>
        </p:nvSpPr>
        <p:spPr>
          <a:xfrm>
            <a:off x="4914402" y="6238807"/>
            <a:ext cx="844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37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46" name="object 346"/>
          <p:cNvSpPr txBox="1"/>
          <p:nvPr/>
        </p:nvSpPr>
        <p:spPr>
          <a:xfrm>
            <a:off x="4906783" y="6206767"/>
            <a:ext cx="8953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75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47" name="object 347"/>
          <p:cNvSpPr txBox="1"/>
          <p:nvPr/>
        </p:nvSpPr>
        <p:spPr>
          <a:xfrm>
            <a:off x="4899162" y="6170228"/>
            <a:ext cx="920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87">
                <a:latin typeface="Verdana"/>
                <a:cs typeface="Verdana"/>
              </a:rPr>
              <a:t> 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48" name="object 348"/>
          <p:cNvSpPr txBox="1"/>
          <p:nvPr/>
        </p:nvSpPr>
        <p:spPr>
          <a:xfrm>
            <a:off x="4893066" y="6136664"/>
            <a:ext cx="9207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 spc="-187">
                <a:latin typeface="Verdana"/>
                <a:cs typeface="Verdana"/>
              </a:rPr>
              <a:t> 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49" name="object 349"/>
          <p:cNvSpPr txBox="1"/>
          <p:nvPr/>
        </p:nvSpPr>
        <p:spPr>
          <a:xfrm>
            <a:off x="4608074" y="6109220"/>
            <a:ext cx="3714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9560" algn="l"/>
              </a:tabLst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r>
              <a:rPr dirty="0" baseline="-22222" sz="750">
                <a:latin typeface="Verdana"/>
                <a:cs typeface="Verdana"/>
              </a:rPr>
              <a:t>	</a:t>
            </a: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-16666" sz="750" spc="75">
                <a:latin typeface="Verdana"/>
                <a:cs typeface="Verdana"/>
              </a:rPr>
              <a:t>.</a:t>
            </a:r>
            <a:r>
              <a:rPr dirty="0" baseline="5555" sz="750" spc="-209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50" name="object 350"/>
          <p:cNvSpPr txBox="1"/>
          <p:nvPr/>
        </p:nvSpPr>
        <p:spPr>
          <a:xfrm>
            <a:off x="4510543" y="6069597"/>
            <a:ext cx="45974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81000" algn="l"/>
              </a:tabLst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 </a:t>
            </a:r>
            <a:r>
              <a:rPr dirty="0" sz="500" spc="-60">
                <a:latin typeface="Verdana"/>
                <a:cs typeface="Verdana"/>
              </a:rPr>
              <a:t> </a:t>
            </a:r>
            <a:r>
              <a:rPr dirty="0" baseline="27777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22222" sz="750" spc="37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51" name="object 351"/>
          <p:cNvSpPr txBox="1"/>
          <p:nvPr/>
        </p:nvSpPr>
        <p:spPr>
          <a:xfrm>
            <a:off x="4525783" y="6036118"/>
            <a:ext cx="43497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8140" algn="l"/>
              </a:tabLst>
            </a:pPr>
            <a:r>
              <a:rPr dirty="0" baseline="-5555" sz="750" spc="3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>
                <a:latin typeface="Verdana"/>
                <a:cs typeface="Verdana"/>
              </a:rPr>
              <a:t>	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-16666" sz="750" spc="7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52" name="object 352"/>
          <p:cNvSpPr txBox="1"/>
          <p:nvPr/>
        </p:nvSpPr>
        <p:spPr>
          <a:xfrm>
            <a:off x="4864108" y="6001064"/>
            <a:ext cx="8445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-44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53" name="object 353"/>
          <p:cNvSpPr txBox="1"/>
          <p:nvPr/>
        </p:nvSpPr>
        <p:spPr>
          <a:xfrm>
            <a:off x="4858011" y="5970584"/>
            <a:ext cx="7874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-13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54" name="object 354"/>
          <p:cNvSpPr txBox="1"/>
          <p:nvPr/>
        </p:nvSpPr>
        <p:spPr>
          <a:xfrm>
            <a:off x="4470911" y="5906579"/>
            <a:ext cx="43053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0205" algn="l"/>
              </a:tabLst>
            </a:pPr>
            <a:r>
              <a:rPr dirty="0" baseline="11111" sz="750" spc="6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>
                <a:latin typeface="Verdana"/>
                <a:cs typeface="Verdana"/>
              </a:rPr>
              <a:t>	</a:t>
            </a:r>
            <a:r>
              <a:rPr dirty="0" sz="500" spc="-70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22">
                <a:latin typeface="Verdana"/>
                <a:cs typeface="Verdana"/>
              </a:rPr>
              <a:t>.</a:t>
            </a:r>
            <a:endParaRPr baseline="-22222" sz="750">
              <a:latin typeface="Verdana"/>
              <a:cs typeface="Verdana"/>
            </a:endParaRPr>
          </a:p>
        </p:txBody>
      </p:sp>
      <p:sp>
        <p:nvSpPr>
          <p:cNvPr id="355" name="object 355"/>
          <p:cNvSpPr txBox="1"/>
          <p:nvPr/>
        </p:nvSpPr>
        <p:spPr>
          <a:xfrm>
            <a:off x="4839725" y="58928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6" name="object 356"/>
          <p:cNvSpPr txBox="1"/>
          <p:nvPr/>
        </p:nvSpPr>
        <p:spPr>
          <a:xfrm>
            <a:off x="4781811" y="5836470"/>
            <a:ext cx="711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57" name="object 357"/>
          <p:cNvSpPr txBox="1"/>
          <p:nvPr/>
        </p:nvSpPr>
        <p:spPr>
          <a:xfrm>
            <a:off x="4737614" y="5793801"/>
            <a:ext cx="920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8" name="object 358"/>
          <p:cNvSpPr txBox="1"/>
          <p:nvPr/>
        </p:nvSpPr>
        <p:spPr>
          <a:xfrm>
            <a:off x="4705611" y="5761799"/>
            <a:ext cx="9969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9" name="object 359"/>
          <p:cNvSpPr txBox="1"/>
          <p:nvPr/>
        </p:nvSpPr>
        <p:spPr>
          <a:xfrm>
            <a:off x="4679705" y="5737411"/>
            <a:ext cx="10731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0" name="object 360"/>
          <p:cNvSpPr txBox="1"/>
          <p:nvPr/>
        </p:nvSpPr>
        <p:spPr>
          <a:xfrm>
            <a:off x="4397765" y="5703837"/>
            <a:ext cx="36068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1460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 </a:t>
            </a:r>
            <a:r>
              <a:rPr dirty="0" baseline="16666" sz="750" spc="-44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61" name="object 361"/>
          <p:cNvSpPr txBox="1"/>
          <p:nvPr/>
        </p:nvSpPr>
        <p:spPr>
          <a:xfrm>
            <a:off x="4603505" y="5662738"/>
            <a:ext cx="12001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6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4105155" y="5638370"/>
            <a:ext cx="59245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9875" algn="l"/>
                <a:tab pos="486409" algn="l"/>
              </a:tabLst>
            </a:pP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	</a:t>
            </a:r>
            <a:r>
              <a:rPr dirty="0" sz="500" spc="15">
                <a:latin typeface="Verdana"/>
                <a:cs typeface="Verdana"/>
              </a:rPr>
              <a:t>.	.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4108206" y="5604777"/>
            <a:ext cx="552450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0190" algn="l"/>
                <a:tab pos="438784" algn="l"/>
              </a:tabLst>
            </a:pP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	</a:t>
            </a: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17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4502922" y="5566686"/>
            <a:ext cx="1092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5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5" name="object 365"/>
          <p:cNvSpPr txBox="1"/>
          <p:nvPr/>
        </p:nvSpPr>
        <p:spPr>
          <a:xfrm>
            <a:off x="4310894" y="5537720"/>
            <a:ext cx="2597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2085" algn="l"/>
              </a:tabLst>
            </a:pPr>
            <a:r>
              <a:rPr dirty="0" sz="500" spc="15">
                <a:latin typeface="Verdana"/>
                <a:cs typeface="Verdana"/>
              </a:rPr>
              <a:t>.	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baseline="27777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22222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16666" sz="750" spc="-157">
                <a:latin typeface="Verdana"/>
                <a:cs typeface="Verdana"/>
              </a:rPr>
              <a:t>.</a:t>
            </a:r>
            <a:r>
              <a:rPr dirty="0" sz="500" spc="-10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4294131" y="5505717"/>
            <a:ext cx="21590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67" name="object 367"/>
          <p:cNvSpPr txBox="1"/>
          <p:nvPr/>
        </p:nvSpPr>
        <p:spPr>
          <a:xfrm>
            <a:off x="4117349" y="5408190"/>
            <a:ext cx="339090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54610">
              <a:lnSpc>
                <a:spcPts val="47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  <a:p>
            <a:pPr algn="ctr">
              <a:lnSpc>
                <a:spcPts val="470"/>
              </a:lnSpc>
            </a:pPr>
            <a:r>
              <a:rPr dirty="0" baseline="-27777" sz="750" spc="-19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5555" sz="750" spc="-195">
                <a:latin typeface="Verdana"/>
                <a:cs typeface="Verdana"/>
              </a:rPr>
              <a:t>.</a:t>
            </a:r>
            <a:r>
              <a:rPr dirty="0" baseline="22222" sz="750" spc="-195">
                <a:latin typeface="Verdana"/>
                <a:cs typeface="Verdana"/>
              </a:rPr>
              <a:t>.                  </a:t>
            </a:r>
            <a:r>
              <a:rPr dirty="0" baseline="11111" sz="750" spc="22">
                <a:latin typeface="Verdana"/>
                <a:cs typeface="Verdana"/>
              </a:rPr>
              <a:t>.  </a:t>
            </a:r>
            <a:r>
              <a:rPr dirty="0" baseline="11111" sz="750" spc="-30">
                <a:latin typeface="Verdana"/>
                <a:cs typeface="Verdana"/>
              </a:rPr>
              <a:t>.</a:t>
            </a:r>
            <a:r>
              <a:rPr dirty="0" sz="500" spc="-20">
                <a:latin typeface="Verdana"/>
                <a:cs typeface="Verdana"/>
              </a:rPr>
              <a:t>.</a:t>
            </a:r>
            <a:r>
              <a:rPr dirty="0" baseline="-5555" sz="750" spc="-30">
                <a:latin typeface="Verdana"/>
                <a:cs typeface="Verdana"/>
              </a:rPr>
              <a:t>.</a:t>
            </a:r>
            <a:r>
              <a:rPr dirty="0" baseline="-5555" sz="750" spc="-172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368" name="object 368"/>
          <p:cNvSpPr txBox="1"/>
          <p:nvPr/>
        </p:nvSpPr>
        <p:spPr>
          <a:xfrm>
            <a:off x="3949708" y="5421907"/>
            <a:ext cx="470534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8435" algn="l"/>
              </a:tabLst>
            </a:pPr>
            <a:r>
              <a:rPr dirty="0" baseline="11111" sz="750" spc="22">
                <a:latin typeface="Verdana"/>
                <a:cs typeface="Verdana"/>
              </a:rPr>
              <a:t>.	</a:t>
            </a:r>
            <a:r>
              <a:rPr dirty="0" baseline="33333" sz="750" spc="-60">
                <a:latin typeface="Verdana"/>
                <a:cs typeface="Verdana"/>
              </a:rPr>
              <a:t>.</a:t>
            </a:r>
            <a:r>
              <a:rPr dirty="0" baseline="11111" sz="750" spc="-60">
                <a:latin typeface="Verdana"/>
                <a:cs typeface="Verdana"/>
              </a:rPr>
              <a:t>.</a:t>
            </a:r>
            <a:r>
              <a:rPr dirty="0" baseline="27777" sz="750" spc="-60">
                <a:latin typeface="Verdana"/>
                <a:cs typeface="Verdana"/>
              </a:rPr>
              <a:t>. </a:t>
            </a:r>
            <a:r>
              <a:rPr dirty="0" baseline="22222" sz="750" spc="-15">
                <a:latin typeface="Verdana"/>
                <a:cs typeface="Verdana"/>
              </a:rPr>
              <a:t>.</a:t>
            </a:r>
            <a:r>
              <a:rPr dirty="0" baseline="16666" sz="750" spc="-15">
                <a:latin typeface="Verdana"/>
                <a:cs typeface="Verdana"/>
              </a:rPr>
              <a:t>.</a:t>
            </a:r>
            <a:r>
              <a:rPr dirty="0" baseline="11111" sz="750" spc="-15">
                <a:latin typeface="Verdana"/>
                <a:cs typeface="Verdana"/>
              </a:rPr>
              <a:t>.</a:t>
            </a:r>
            <a:r>
              <a:rPr dirty="0" baseline="5555" sz="750" spc="-15">
                <a:latin typeface="Verdana"/>
                <a:cs typeface="Verdana"/>
              </a:rPr>
              <a:t>.</a:t>
            </a:r>
            <a:r>
              <a:rPr dirty="0" sz="500" spc="-10">
                <a:latin typeface="Verdana"/>
                <a:cs typeface="Verdana"/>
              </a:rPr>
              <a:t>.</a:t>
            </a:r>
            <a:r>
              <a:rPr dirty="0" baseline="-5555" sz="750" spc="-15">
                <a:latin typeface="Verdana"/>
                <a:cs typeface="Verdana"/>
              </a:rPr>
              <a:t>.</a:t>
            </a:r>
            <a:r>
              <a:rPr dirty="0" baseline="-11111" sz="750" spc="-15">
                <a:latin typeface="Verdana"/>
                <a:cs typeface="Verdana"/>
              </a:rPr>
              <a:t>.</a:t>
            </a:r>
            <a:r>
              <a:rPr dirty="0" baseline="-11111" sz="750" spc="-112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69" name="object 369"/>
          <p:cNvSpPr txBox="1"/>
          <p:nvPr/>
        </p:nvSpPr>
        <p:spPr>
          <a:xfrm>
            <a:off x="4010668" y="5345754"/>
            <a:ext cx="351155" cy="121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 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   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225">
                <a:latin typeface="Verdana"/>
                <a:cs typeface="Verdana"/>
              </a:rPr>
              <a:t> 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370" name="object 370"/>
          <p:cNvSpPr txBox="1"/>
          <p:nvPr/>
        </p:nvSpPr>
        <p:spPr>
          <a:xfrm>
            <a:off x="4013714" y="5252782"/>
            <a:ext cx="240029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44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  </a:t>
            </a:r>
            <a:r>
              <a:rPr dirty="0" baseline="33333" sz="750" spc="-104">
                <a:latin typeface="Verdana"/>
                <a:cs typeface="Verdana"/>
              </a:rPr>
              <a:t>.</a:t>
            </a: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33333" sz="750" spc="-104">
                <a:latin typeface="Verdana"/>
                <a:cs typeface="Verdana"/>
              </a:rPr>
              <a:t>.</a:t>
            </a:r>
            <a:r>
              <a:rPr dirty="0" baseline="33333" sz="750" spc="-6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71" name="object 371"/>
          <p:cNvSpPr txBox="1"/>
          <p:nvPr/>
        </p:nvSpPr>
        <p:spPr>
          <a:xfrm>
            <a:off x="3969522" y="5300024"/>
            <a:ext cx="31623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baseline="22222" sz="750" spc="-22">
                <a:latin typeface="Verdana"/>
                <a:cs typeface="Verdana"/>
              </a:rPr>
              <a:t>.   </a:t>
            </a:r>
            <a:r>
              <a:rPr dirty="0" baseline="44444" sz="750" spc="22">
                <a:latin typeface="Verdana"/>
                <a:cs typeface="Verdana"/>
              </a:rPr>
              <a:t>. 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44444" sz="750" spc="-120">
                <a:latin typeface="Verdana"/>
                <a:cs typeface="Verdana"/>
              </a:rPr>
              <a:t>. 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r>
              <a:rPr dirty="0" baseline="22222" sz="750" spc="-104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2" name="object 372"/>
          <p:cNvSpPr txBox="1"/>
          <p:nvPr/>
        </p:nvSpPr>
        <p:spPr>
          <a:xfrm>
            <a:off x="3899414" y="5316787"/>
            <a:ext cx="41973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44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   </a:t>
            </a:r>
            <a:r>
              <a:rPr dirty="0" baseline="5555" sz="750" spc="22">
                <a:latin typeface="Verdana"/>
                <a:cs typeface="Verdana"/>
              </a:rPr>
              <a:t>.  </a:t>
            </a:r>
            <a:r>
              <a:rPr dirty="0" baseline="5555" sz="750" spc="-112">
                <a:latin typeface="Verdana"/>
                <a:cs typeface="Verdana"/>
              </a:rPr>
              <a:t>.</a:t>
            </a:r>
            <a:r>
              <a:rPr dirty="0" baseline="27777" sz="750" spc="-112">
                <a:latin typeface="Verdana"/>
                <a:cs typeface="Verdana"/>
              </a:rPr>
              <a:t>.  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12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73" name="object 373"/>
          <p:cNvSpPr txBox="1"/>
          <p:nvPr/>
        </p:nvSpPr>
        <p:spPr>
          <a:xfrm>
            <a:off x="3850648" y="5367082"/>
            <a:ext cx="9080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374" name="object 374"/>
          <p:cNvSpPr txBox="1"/>
          <p:nvPr/>
        </p:nvSpPr>
        <p:spPr>
          <a:xfrm>
            <a:off x="3763774" y="5385329"/>
            <a:ext cx="62420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 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5555" sz="750" spc="-44">
                <a:latin typeface="Verdana"/>
                <a:cs typeface="Verdana"/>
              </a:rPr>
              <a:t>. </a:t>
            </a:r>
            <a:r>
              <a:rPr dirty="0" sz="500" spc="-25">
                <a:latin typeface="Verdana"/>
                <a:cs typeface="Verdana"/>
              </a:rPr>
              <a:t>.. </a:t>
            </a:r>
            <a:r>
              <a:rPr dirty="0" baseline="5555" sz="750" spc="-165">
                <a:latin typeface="Verdana"/>
                <a:cs typeface="Verdana"/>
              </a:rPr>
              <a:t>...</a:t>
            </a:r>
            <a:r>
              <a:rPr dirty="0" baseline="-16666" sz="750" spc="-165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-16666" sz="750" spc="-165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</a:t>
            </a:r>
            <a:r>
              <a:rPr dirty="0" baseline="-11111" sz="750" spc="-165">
                <a:latin typeface="Verdana"/>
                <a:cs typeface="Verdana"/>
              </a:rPr>
              <a:t>.</a:t>
            </a:r>
            <a:r>
              <a:rPr dirty="0" baseline="5555" sz="750" spc="-165">
                <a:latin typeface="Verdana"/>
                <a:cs typeface="Verdana"/>
              </a:rPr>
              <a:t>.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-82">
                <a:latin typeface="Verdana"/>
                <a:cs typeface="Verdana"/>
              </a:rPr>
              <a:t>..</a:t>
            </a:r>
            <a:r>
              <a:rPr dirty="0" sz="500" spc="-55">
                <a:latin typeface="Verdana"/>
                <a:cs typeface="Verdana"/>
              </a:rPr>
              <a:t>...</a:t>
            </a:r>
            <a:r>
              <a:rPr dirty="0" baseline="22222" sz="750" spc="-82">
                <a:latin typeface="Verdana"/>
                <a:cs typeface="Verdana"/>
              </a:rPr>
              <a:t>. </a:t>
            </a:r>
            <a:r>
              <a:rPr dirty="0" baseline="-5555" sz="750" spc="-44">
                <a:latin typeface="Verdana"/>
                <a:cs typeface="Verdana"/>
              </a:rPr>
              <a:t>.</a:t>
            </a:r>
            <a:r>
              <a:rPr dirty="0" baseline="-11111" sz="750" spc="-44">
                <a:latin typeface="Verdana"/>
                <a:cs typeface="Verdana"/>
              </a:rPr>
              <a:t>. </a:t>
            </a: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89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endParaRPr baseline="-11111" sz="750">
              <a:latin typeface="Verdana"/>
              <a:cs typeface="Verdana"/>
            </a:endParaRPr>
          </a:p>
        </p:txBody>
      </p:sp>
      <p:sp>
        <p:nvSpPr>
          <p:cNvPr id="375" name="object 375"/>
          <p:cNvSpPr txBox="1"/>
          <p:nvPr/>
        </p:nvSpPr>
        <p:spPr>
          <a:xfrm>
            <a:off x="3652525" y="5440183"/>
            <a:ext cx="3206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11111" sz="750" spc="-135">
                <a:latin typeface="Verdana"/>
                <a:cs typeface="Verdana"/>
              </a:rPr>
              <a:t>..</a:t>
            </a:r>
            <a:r>
              <a:rPr dirty="0" baseline="22222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22222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22222" sz="750" spc="-135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..</a:t>
            </a:r>
            <a:r>
              <a:rPr dirty="0" baseline="11111" sz="750" spc="-135">
                <a:latin typeface="Verdana"/>
                <a:cs typeface="Verdana"/>
              </a:rPr>
              <a:t>.</a:t>
            </a:r>
            <a:r>
              <a:rPr dirty="0" baseline="27777" sz="750" spc="-135">
                <a:latin typeface="Verdana"/>
                <a:cs typeface="Verdana"/>
              </a:rPr>
              <a:t>.         </a:t>
            </a:r>
            <a:r>
              <a:rPr dirty="0" baseline="27777" sz="750" spc="-82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6" name="object 376"/>
          <p:cNvSpPr txBox="1"/>
          <p:nvPr/>
        </p:nvSpPr>
        <p:spPr>
          <a:xfrm>
            <a:off x="3577848" y="5473714"/>
            <a:ext cx="36512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</a:tabLst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16666" sz="750" spc="7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 spc="-150">
                <a:latin typeface="Verdana"/>
                <a:cs typeface="Verdana"/>
              </a:rPr>
              <a:t> 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r>
              <a:rPr dirty="0" baseline="27777" sz="750">
                <a:latin typeface="Verdana"/>
                <a:cs typeface="Verdana"/>
              </a:rPr>
              <a:t>	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7" name="object 377"/>
          <p:cNvSpPr txBox="1"/>
          <p:nvPr/>
        </p:nvSpPr>
        <p:spPr>
          <a:xfrm>
            <a:off x="3522985" y="5490486"/>
            <a:ext cx="185420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97">
                <a:latin typeface="Verdana"/>
                <a:cs typeface="Verdana"/>
              </a:rPr>
              <a:t> 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5555" sz="750" spc="22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78" name="object 378"/>
          <p:cNvSpPr txBox="1"/>
          <p:nvPr/>
        </p:nvSpPr>
        <p:spPr>
          <a:xfrm>
            <a:off x="3471168" y="5531670"/>
            <a:ext cx="17907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r>
              <a:rPr dirty="0" baseline="16666" sz="750" spc="37">
                <a:latin typeface="Verdana"/>
                <a:cs typeface="Verdana"/>
              </a:rPr>
              <a:t> </a:t>
            </a:r>
            <a:r>
              <a:rPr dirty="0" sz="500" spc="-15">
                <a:latin typeface="Verdana"/>
                <a:cs typeface="Verdana"/>
              </a:rPr>
              <a:t>.</a:t>
            </a:r>
            <a:r>
              <a:rPr dirty="0" baseline="5555" sz="750" spc="-22">
                <a:latin typeface="Verdana"/>
                <a:cs typeface="Verdana"/>
              </a:rPr>
              <a:t>.</a:t>
            </a:r>
            <a:r>
              <a:rPr dirty="0" baseline="22222" sz="750" spc="-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379" name="object 379"/>
          <p:cNvSpPr txBox="1"/>
          <p:nvPr/>
        </p:nvSpPr>
        <p:spPr>
          <a:xfrm>
            <a:off x="3433068" y="5559104"/>
            <a:ext cx="156210" cy="10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 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80" name="object 380"/>
          <p:cNvSpPr txBox="1"/>
          <p:nvPr/>
        </p:nvSpPr>
        <p:spPr>
          <a:xfrm>
            <a:off x="3405639" y="5580441"/>
            <a:ext cx="116839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-22222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1" name="object 381"/>
          <p:cNvSpPr txBox="1"/>
          <p:nvPr/>
        </p:nvSpPr>
        <p:spPr>
          <a:xfrm>
            <a:off x="3361442" y="5609361"/>
            <a:ext cx="116839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baseline="-11111" sz="750" spc="2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2" name="object 382"/>
          <p:cNvSpPr txBox="1"/>
          <p:nvPr/>
        </p:nvSpPr>
        <p:spPr>
          <a:xfrm>
            <a:off x="3312674" y="5670358"/>
            <a:ext cx="1047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5555" sz="750" spc="-22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22222" sz="750" spc="-120">
                <a:latin typeface="Verdana"/>
                <a:cs typeface="Verdana"/>
              </a:rPr>
              <a:t>.</a:t>
            </a:r>
            <a:r>
              <a:rPr dirty="0" baseline="27777" sz="750" spc="22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383" name="object 383"/>
          <p:cNvSpPr txBox="1"/>
          <p:nvPr/>
        </p:nvSpPr>
        <p:spPr>
          <a:xfrm>
            <a:off x="3251714" y="5734365"/>
            <a:ext cx="1352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Verdana"/>
                <a:cs typeface="Verdana"/>
              </a:rPr>
              <a:t>.</a:t>
            </a:r>
            <a:r>
              <a:rPr dirty="0" baseline="11111" sz="750" spc="-82">
                <a:latin typeface="Verdana"/>
                <a:cs typeface="Verdana"/>
              </a:rPr>
              <a:t>. </a:t>
            </a:r>
            <a:r>
              <a:rPr dirty="0" baseline="11111" sz="750" spc="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4" name="object 384"/>
          <p:cNvSpPr txBox="1"/>
          <p:nvPr/>
        </p:nvSpPr>
        <p:spPr>
          <a:xfrm>
            <a:off x="3230382" y="5743469"/>
            <a:ext cx="6794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262">
                <a:latin typeface="Verdana"/>
                <a:cs typeface="Verdana"/>
              </a:rPr>
              <a:t>.</a:t>
            </a:r>
            <a:r>
              <a:rPr dirty="0" sz="500" spc="-175">
                <a:latin typeface="Verdana"/>
                <a:cs typeface="Verdana"/>
              </a:rPr>
              <a:t>.</a:t>
            </a:r>
            <a:r>
              <a:rPr dirty="0" baseline="-16666" sz="750" spc="-120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5" name="object 385"/>
          <p:cNvSpPr txBox="1"/>
          <p:nvPr/>
        </p:nvSpPr>
        <p:spPr>
          <a:xfrm>
            <a:off x="3178562" y="5818147"/>
            <a:ext cx="7556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6" name="object 386"/>
          <p:cNvSpPr txBox="1"/>
          <p:nvPr/>
        </p:nvSpPr>
        <p:spPr>
          <a:xfrm>
            <a:off x="3148082" y="5848627"/>
            <a:ext cx="8763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7" name="object 387"/>
          <p:cNvSpPr txBox="1"/>
          <p:nvPr/>
        </p:nvSpPr>
        <p:spPr>
          <a:xfrm>
            <a:off x="3131319" y="5882190"/>
            <a:ext cx="8318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18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8" name="object 388"/>
          <p:cNvSpPr txBox="1"/>
          <p:nvPr/>
        </p:nvSpPr>
        <p:spPr>
          <a:xfrm>
            <a:off x="3116079" y="5915722"/>
            <a:ext cx="7683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9" name="object 389"/>
          <p:cNvSpPr txBox="1"/>
          <p:nvPr/>
        </p:nvSpPr>
        <p:spPr>
          <a:xfrm>
            <a:off x="3100839" y="5946202"/>
            <a:ext cx="74295" cy="112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baseline="5555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0" name="object 390"/>
          <p:cNvSpPr txBox="1"/>
          <p:nvPr/>
        </p:nvSpPr>
        <p:spPr>
          <a:xfrm>
            <a:off x="3093222" y="5973631"/>
            <a:ext cx="6667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0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1" name="object 391"/>
          <p:cNvSpPr txBox="1"/>
          <p:nvPr/>
        </p:nvSpPr>
        <p:spPr>
          <a:xfrm>
            <a:off x="3082551" y="60163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2" name="object 392"/>
          <p:cNvSpPr txBox="1"/>
          <p:nvPr/>
        </p:nvSpPr>
        <p:spPr>
          <a:xfrm>
            <a:off x="3064265" y="604678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3" name="object 393"/>
          <p:cNvSpPr txBox="1"/>
          <p:nvPr/>
        </p:nvSpPr>
        <p:spPr>
          <a:xfrm>
            <a:off x="3042928" y="6093990"/>
            <a:ext cx="711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22222" sz="750" spc="22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394" name="object 394"/>
          <p:cNvSpPr txBox="1"/>
          <p:nvPr/>
        </p:nvSpPr>
        <p:spPr>
          <a:xfrm>
            <a:off x="3023114" y="6129039"/>
            <a:ext cx="819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</a:t>
            </a:r>
            <a:r>
              <a:rPr dirty="0" sz="500" spc="-150">
                <a:latin typeface="Verdana"/>
                <a:cs typeface="Verdana"/>
              </a:rPr>
              <a:t>.</a:t>
            </a:r>
            <a:r>
              <a:rPr dirty="0" baseline="16666" sz="750" spc="22">
                <a:latin typeface="Verdana"/>
                <a:cs typeface="Verdana"/>
              </a:rPr>
              <a:t>.</a:t>
            </a:r>
            <a:endParaRPr baseline="16666" sz="750">
              <a:latin typeface="Verdana"/>
              <a:cs typeface="Verdana"/>
            </a:endParaRPr>
          </a:p>
        </p:txBody>
      </p:sp>
      <p:sp>
        <p:nvSpPr>
          <p:cNvPr id="395" name="object 395"/>
          <p:cNvSpPr txBox="1"/>
          <p:nvPr/>
        </p:nvSpPr>
        <p:spPr>
          <a:xfrm>
            <a:off x="3004828" y="6147368"/>
            <a:ext cx="92075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 </a:t>
            </a:r>
            <a:r>
              <a:rPr dirty="0" baseline="-16666" sz="750" spc="-225">
                <a:latin typeface="Verdana"/>
                <a:cs typeface="Verdana"/>
              </a:rPr>
              <a:t>.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96" name="object 396"/>
          <p:cNvSpPr txBox="1"/>
          <p:nvPr/>
        </p:nvSpPr>
        <p:spPr>
          <a:xfrm>
            <a:off x="2983491" y="6183901"/>
            <a:ext cx="106045" cy="107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60">
                <a:latin typeface="Verdana"/>
                <a:cs typeface="Verdana"/>
              </a:rPr>
              <a:t> </a:t>
            </a:r>
            <a:r>
              <a:rPr dirty="0" baseline="-11111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7" name="object 397"/>
          <p:cNvSpPr txBox="1"/>
          <p:nvPr/>
        </p:nvSpPr>
        <p:spPr>
          <a:xfrm>
            <a:off x="2962154" y="6215948"/>
            <a:ext cx="12255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70">
                <a:latin typeface="Verdana"/>
                <a:cs typeface="Verdana"/>
              </a:rPr>
              <a:t> </a:t>
            </a:r>
            <a:r>
              <a:rPr dirty="0" baseline="-16666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98" name="object 398"/>
          <p:cNvSpPr txBox="1"/>
          <p:nvPr/>
        </p:nvSpPr>
        <p:spPr>
          <a:xfrm>
            <a:off x="2934725" y="6264719"/>
            <a:ext cx="14541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5">
                <a:latin typeface="Verdana"/>
                <a:cs typeface="Verdana"/>
              </a:rPr>
              <a:t>.</a:t>
            </a:r>
            <a:r>
              <a:rPr dirty="0" baseline="22222" sz="750" spc="-52">
                <a:latin typeface="Verdana"/>
                <a:cs typeface="Verdana"/>
              </a:rPr>
              <a:t>. </a:t>
            </a:r>
            <a:r>
              <a:rPr dirty="0" baseline="22222" sz="750" spc="52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399" name="object 399"/>
          <p:cNvSpPr txBox="1"/>
          <p:nvPr/>
        </p:nvSpPr>
        <p:spPr>
          <a:xfrm>
            <a:off x="2924054" y="6296679"/>
            <a:ext cx="1530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baseline="11111" sz="750" spc="217">
                <a:latin typeface="Verdana"/>
                <a:cs typeface="Verdana"/>
              </a:rPr>
              <a:t> 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5555" sz="750" spc="-12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00" name="object 400"/>
          <p:cNvSpPr txBox="1"/>
          <p:nvPr/>
        </p:nvSpPr>
        <p:spPr>
          <a:xfrm>
            <a:off x="2902722" y="63165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1" name="object 401"/>
          <p:cNvSpPr txBox="1"/>
          <p:nvPr/>
        </p:nvSpPr>
        <p:spPr>
          <a:xfrm>
            <a:off x="2872242" y="6347011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2" name="object 402"/>
          <p:cNvSpPr txBox="1"/>
          <p:nvPr/>
        </p:nvSpPr>
        <p:spPr>
          <a:xfrm>
            <a:off x="2853951" y="6377490"/>
            <a:ext cx="266065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4785" algn="l"/>
              </a:tabLst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r>
              <a:rPr dirty="0" baseline="-16666" sz="750" spc="-6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03" name="object 403"/>
          <p:cNvSpPr txBox="1"/>
          <p:nvPr/>
        </p:nvSpPr>
        <p:spPr>
          <a:xfrm>
            <a:off x="2835665" y="6407971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4" name="object 404"/>
          <p:cNvSpPr txBox="1"/>
          <p:nvPr/>
        </p:nvSpPr>
        <p:spPr>
          <a:xfrm>
            <a:off x="2824994" y="64460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5" name="object 405"/>
          <p:cNvSpPr txBox="1"/>
          <p:nvPr/>
        </p:nvSpPr>
        <p:spPr>
          <a:xfrm>
            <a:off x="2803662" y="648112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6" name="object 406"/>
          <p:cNvSpPr txBox="1"/>
          <p:nvPr/>
        </p:nvSpPr>
        <p:spPr>
          <a:xfrm>
            <a:off x="2785371" y="6511605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7" name="object 407"/>
          <p:cNvSpPr txBox="1"/>
          <p:nvPr/>
        </p:nvSpPr>
        <p:spPr>
          <a:xfrm>
            <a:off x="2754891" y="6542085"/>
            <a:ext cx="63500" cy="113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8" name="object 408"/>
          <p:cNvSpPr txBox="1"/>
          <p:nvPr/>
        </p:nvSpPr>
        <p:spPr>
          <a:xfrm>
            <a:off x="2744225" y="65817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9" name="object 409"/>
          <p:cNvSpPr txBox="1"/>
          <p:nvPr/>
        </p:nvSpPr>
        <p:spPr>
          <a:xfrm>
            <a:off x="2722888" y="661676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0" name="object 410"/>
          <p:cNvSpPr txBox="1"/>
          <p:nvPr/>
        </p:nvSpPr>
        <p:spPr>
          <a:xfrm>
            <a:off x="2704602" y="664724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1" name="object 411"/>
          <p:cNvSpPr txBox="1"/>
          <p:nvPr/>
        </p:nvSpPr>
        <p:spPr>
          <a:xfrm>
            <a:off x="2686311" y="6677722"/>
            <a:ext cx="1606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20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12" name="object 412"/>
          <p:cNvSpPr txBox="1"/>
          <p:nvPr/>
        </p:nvSpPr>
        <p:spPr>
          <a:xfrm>
            <a:off x="2666502" y="6711247"/>
            <a:ext cx="1530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14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13" name="object 413"/>
          <p:cNvSpPr txBox="1"/>
          <p:nvPr/>
        </p:nvSpPr>
        <p:spPr>
          <a:xfrm>
            <a:off x="2645165" y="6746302"/>
            <a:ext cx="1428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5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14" name="object 414"/>
          <p:cNvSpPr txBox="1"/>
          <p:nvPr/>
        </p:nvSpPr>
        <p:spPr>
          <a:xfrm>
            <a:off x="2626874" y="6776781"/>
            <a:ext cx="13017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5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15" name="object 415"/>
          <p:cNvSpPr txBox="1"/>
          <p:nvPr/>
        </p:nvSpPr>
        <p:spPr>
          <a:xfrm>
            <a:off x="2605542" y="6811830"/>
            <a:ext cx="12128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80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16" name="object 416"/>
          <p:cNvSpPr txBox="1"/>
          <p:nvPr/>
        </p:nvSpPr>
        <p:spPr>
          <a:xfrm>
            <a:off x="2585728" y="6846885"/>
            <a:ext cx="110489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5">
                <a:latin typeface="Verdana"/>
                <a:cs typeface="Verdana"/>
              </a:rPr>
              <a:t> 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17" name="object 417"/>
          <p:cNvSpPr txBox="1"/>
          <p:nvPr/>
        </p:nvSpPr>
        <p:spPr>
          <a:xfrm>
            <a:off x="2567442" y="6877364"/>
            <a:ext cx="971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18" name="object 418"/>
          <p:cNvSpPr txBox="1"/>
          <p:nvPr/>
        </p:nvSpPr>
        <p:spPr>
          <a:xfrm>
            <a:off x="3923800" y="6406911"/>
            <a:ext cx="17907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904" sz="1050" spc="172" i="1">
                <a:latin typeface="Times New Roman"/>
                <a:cs typeface="Times New Roman"/>
              </a:rPr>
              <a:t>I</a:t>
            </a:r>
            <a:r>
              <a:rPr dirty="0" baseline="11904" sz="1050" spc="-52" i="1">
                <a:latin typeface="Times New Roman"/>
                <a:cs typeface="Times New Roman"/>
              </a:rPr>
              <a:t> </a:t>
            </a:r>
            <a:r>
              <a:rPr dirty="0" baseline="5555" sz="750" spc="-179">
                <a:latin typeface="Verdana"/>
                <a:cs typeface="Verdana"/>
              </a:rPr>
              <a:t>.</a:t>
            </a:r>
            <a:r>
              <a:rPr dirty="0" baseline="22222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    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11111" sz="750" spc="-120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419" name="object 419"/>
          <p:cNvSpPr txBox="1"/>
          <p:nvPr/>
        </p:nvSpPr>
        <p:spPr>
          <a:xfrm>
            <a:off x="2405894" y="6973885"/>
            <a:ext cx="2805430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5873" sz="1050" spc="254" i="1">
                <a:latin typeface="Times New Roman"/>
                <a:cs typeface="Times New Roman"/>
              </a:rPr>
              <a:t>A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100">
                <a:latin typeface="Verdana"/>
                <a:cs typeface="Verdana"/>
              </a:rPr>
              <a:t> </a:t>
            </a:r>
            <a:r>
              <a:rPr dirty="0" baseline="-16666" sz="750" spc="-19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16666" sz="750" spc="-19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2222" sz="750" spc="-19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7777" sz="750" spc="-19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7777" sz="750" spc="-19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</a:t>
            </a:r>
            <a:r>
              <a:rPr dirty="0" baseline="-27777" sz="750" spc="-195">
                <a:latin typeface="Verdana"/>
                <a:cs typeface="Verdana"/>
              </a:rPr>
              <a:t>.</a:t>
            </a:r>
            <a:r>
              <a:rPr dirty="0" sz="500" spc="-130">
                <a:latin typeface="Verdana"/>
                <a:cs typeface="Verdana"/>
              </a:rPr>
              <a:t>........... </a:t>
            </a:r>
            <a:r>
              <a:rPr dirty="0" sz="500" spc="-60">
                <a:latin typeface="Verdana"/>
                <a:cs typeface="Verdana"/>
              </a:rPr>
              <a:t>......... .......... </a:t>
            </a:r>
            <a:r>
              <a:rPr dirty="0" sz="500" spc="-75">
                <a:latin typeface="Verdana"/>
                <a:cs typeface="Verdana"/>
              </a:rPr>
              <a:t>.........</a:t>
            </a:r>
            <a:r>
              <a:rPr dirty="0" baseline="-22222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</a:t>
            </a:r>
            <a:r>
              <a:rPr dirty="0" baseline="-27777" sz="750" spc="-112">
                <a:latin typeface="Verdana"/>
                <a:cs typeface="Verdana"/>
              </a:rPr>
              <a:t>.</a:t>
            </a:r>
            <a:r>
              <a:rPr dirty="0" sz="500" spc="-75">
                <a:latin typeface="Verdana"/>
                <a:cs typeface="Verdana"/>
              </a:rPr>
              <a:t>.......... </a:t>
            </a:r>
            <a:r>
              <a:rPr dirty="0" sz="500" spc="-60">
                <a:latin typeface="Verdana"/>
                <a:cs typeface="Verdana"/>
              </a:rPr>
              <a:t>......... ......... .......... 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-22222" sz="750" spc="-179">
                <a:latin typeface="Verdana"/>
                <a:cs typeface="Verdana"/>
              </a:rPr>
              <a:t>.</a:t>
            </a:r>
            <a:r>
              <a:rPr dirty="0" baseline="-16666" sz="750" spc="-179">
                <a:latin typeface="Verdana"/>
                <a:cs typeface="Verdana"/>
              </a:rPr>
              <a:t>.</a:t>
            </a:r>
            <a:r>
              <a:rPr dirty="0" sz="500" spc="-120">
                <a:latin typeface="Verdana"/>
                <a:cs typeface="Verdana"/>
              </a:rPr>
              <a:t>.</a:t>
            </a:r>
            <a:r>
              <a:rPr dirty="0" baseline="-22222" sz="750" spc="-179">
                <a:latin typeface="Verdana"/>
                <a:cs typeface="Verdana"/>
              </a:rPr>
              <a:t>.. </a:t>
            </a:r>
            <a:r>
              <a:rPr dirty="0" sz="500" spc="-50">
                <a:latin typeface="Verdana"/>
                <a:cs typeface="Verdana"/>
              </a:rPr>
              <a:t>..... </a:t>
            </a:r>
            <a:r>
              <a:rPr dirty="0" sz="500" spc="-60">
                <a:latin typeface="Verdana"/>
                <a:cs typeface="Verdana"/>
              </a:rPr>
              <a:t>.......... ......... ......... </a:t>
            </a:r>
            <a:r>
              <a:rPr dirty="0" sz="500" spc="-90">
                <a:latin typeface="Verdana"/>
                <a:cs typeface="Verdana"/>
              </a:rPr>
              <a:t>...</a:t>
            </a:r>
            <a:r>
              <a:rPr dirty="0" baseline="-27777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</a:t>
            </a:r>
            <a:r>
              <a:rPr dirty="0" baseline="-16666" sz="750" spc="-135">
                <a:latin typeface="Verdana"/>
                <a:cs typeface="Verdana"/>
              </a:rPr>
              <a:t>.</a:t>
            </a:r>
            <a:r>
              <a:rPr dirty="0" sz="500" spc="-90">
                <a:latin typeface="Verdana"/>
                <a:cs typeface="Verdana"/>
              </a:rPr>
              <a:t>....... </a:t>
            </a:r>
            <a:r>
              <a:rPr dirty="0" sz="500" spc="-60">
                <a:latin typeface="Verdana"/>
                <a:cs typeface="Verdana"/>
              </a:rPr>
              <a:t>......... 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7777" sz="750" spc="-209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22222" sz="750" spc="-209">
                <a:latin typeface="Verdana"/>
                <a:cs typeface="Verdana"/>
              </a:rPr>
              <a:t>.</a:t>
            </a:r>
            <a:r>
              <a:rPr dirty="0" sz="500" spc="-140">
                <a:latin typeface="Verdana"/>
                <a:cs typeface="Verdana"/>
              </a:rPr>
              <a:t>.</a:t>
            </a:r>
            <a:r>
              <a:rPr dirty="0" baseline="-16666" sz="750" spc="-209">
                <a:latin typeface="Verdana"/>
                <a:cs typeface="Verdana"/>
              </a:rPr>
              <a:t>..</a:t>
            </a:r>
            <a:r>
              <a:rPr dirty="0" sz="500" spc="-140">
                <a:latin typeface="Verdana"/>
                <a:cs typeface="Verdana"/>
              </a:rPr>
              <a:t>.      </a:t>
            </a:r>
            <a:r>
              <a:rPr dirty="0" baseline="16666" sz="750" spc="22">
                <a:latin typeface="Verdana"/>
                <a:cs typeface="Verdana"/>
              </a:rPr>
              <a:t>. </a:t>
            </a:r>
            <a:r>
              <a:rPr dirty="0" baseline="-15873" sz="1050" spc="254" i="1">
                <a:latin typeface="Times New Roman"/>
                <a:cs typeface="Times New Roman"/>
              </a:rPr>
              <a:t>B</a:t>
            </a:r>
            <a:endParaRPr baseline="-15873" sz="1050">
              <a:latin typeface="Times New Roman"/>
              <a:cs typeface="Times New Roman"/>
            </a:endParaRPr>
          </a:p>
        </p:txBody>
      </p:sp>
      <p:sp>
        <p:nvSpPr>
          <p:cNvPr id="420" name="object 420"/>
          <p:cNvSpPr txBox="1"/>
          <p:nvPr/>
        </p:nvSpPr>
        <p:spPr>
          <a:xfrm>
            <a:off x="4111250" y="5151178"/>
            <a:ext cx="76835" cy="146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270" i="1">
                <a:latin typeface="Times New Roman"/>
                <a:cs typeface="Times New Roman"/>
              </a:rPr>
              <a:t>C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421" name="object 421"/>
          <p:cNvSpPr txBox="1"/>
          <p:nvPr/>
        </p:nvSpPr>
        <p:spPr>
          <a:xfrm>
            <a:off x="4534925" y="5954324"/>
            <a:ext cx="215900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22">
                <a:latin typeface="Verdana"/>
                <a:cs typeface="Verdana"/>
              </a:rPr>
              <a:t>. </a:t>
            </a:r>
            <a:r>
              <a:rPr dirty="0" sz="700" spc="145" i="1">
                <a:latin typeface="Times New Roman"/>
                <a:cs typeface="Times New Roman"/>
              </a:rPr>
              <a:t>D</a:t>
            </a:r>
            <a:r>
              <a:rPr dirty="0" sz="700" spc="-20" i="1">
                <a:latin typeface="Times New Roman"/>
                <a:cs typeface="Times New Roman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22" name="object 422"/>
          <p:cNvSpPr txBox="1"/>
          <p:nvPr/>
        </p:nvSpPr>
        <p:spPr>
          <a:xfrm>
            <a:off x="4662940" y="5941624"/>
            <a:ext cx="259715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25">
                <a:latin typeface="Arial"/>
                <a:cs typeface="Arial"/>
              </a:rPr>
              <a:t>′  </a:t>
            </a:r>
            <a:r>
              <a:rPr dirty="0" baseline="5555" sz="750" spc="22">
                <a:latin typeface="Verdana"/>
                <a:cs typeface="Verdana"/>
              </a:rPr>
              <a:t>. </a:t>
            </a:r>
            <a:r>
              <a:rPr dirty="0" baseline="5555" sz="750" spc="112">
                <a:latin typeface="Verdana"/>
                <a:cs typeface="Verdana"/>
              </a:rPr>
              <a:t> </a:t>
            </a:r>
            <a:r>
              <a:rPr dirty="0" baseline="5555" sz="750" spc="-142">
                <a:latin typeface="Verdana"/>
                <a:cs typeface="Verdana"/>
              </a:rPr>
              <a:t>.</a:t>
            </a:r>
            <a:r>
              <a:rPr dirty="0" baseline="-16666" sz="750" spc="-142">
                <a:latin typeface="Verdana"/>
                <a:cs typeface="Verdana"/>
              </a:rPr>
              <a:t>.</a:t>
            </a:r>
            <a:r>
              <a:rPr dirty="0" baseline="5555" sz="750" spc="-142">
                <a:latin typeface="Verdana"/>
                <a:cs typeface="Verdana"/>
              </a:rPr>
              <a:t>.</a:t>
            </a:r>
            <a:r>
              <a:rPr dirty="0" baseline="-16666" sz="750" spc="-14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423" name="object 423"/>
          <p:cNvSpPr txBox="1"/>
          <p:nvPr/>
        </p:nvSpPr>
        <p:spPr>
          <a:xfrm>
            <a:off x="3987809" y="7063798"/>
            <a:ext cx="166370" cy="144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630"/>
              </a:lnSpc>
            </a:pPr>
            <a:r>
              <a:rPr dirty="0" baseline="22222" sz="750" spc="-150">
                <a:latin typeface="Verdana"/>
                <a:cs typeface="Verdana"/>
              </a:rPr>
              <a:t>.</a:t>
            </a:r>
            <a:r>
              <a:rPr dirty="0" baseline="11111" sz="750" spc="-150">
                <a:latin typeface="Verdana"/>
                <a:cs typeface="Verdana"/>
              </a:rPr>
              <a:t>.</a:t>
            </a:r>
            <a:r>
              <a:rPr dirty="0" baseline="-16666" sz="750" spc="-150">
                <a:latin typeface="Verdana"/>
                <a:cs typeface="Verdana"/>
              </a:rPr>
              <a:t>.</a:t>
            </a:r>
            <a:r>
              <a:rPr dirty="0" baseline="-11111" sz="750" spc="-150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.</a:t>
            </a:r>
            <a:r>
              <a:rPr dirty="0" sz="700" spc="-100" i="1">
                <a:latin typeface="Times New Roman"/>
                <a:cs typeface="Times New Roman"/>
              </a:rPr>
              <a:t>F</a:t>
            </a:r>
            <a:r>
              <a:rPr dirty="0" sz="700" spc="-140" i="1">
                <a:latin typeface="Times New Roman"/>
                <a:cs typeface="Times New Roman"/>
              </a:rPr>
              <a:t> </a:t>
            </a:r>
            <a:r>
              <a:rPr dirty="0" baseline="33333" sz="750" spc="187">
                <a:latin typeface="Arial"/>
                <a:cs typeface="Arial"/>
              </a:rPr>
              <a:t>′</a:t>
            </a:r>
            <a:endParaRPr baseline="33333" sz="750">
              <a:latin typeface="Arial"/>
              <a:cs typeface="Arial"/>
            </a:endParaRPr>
          </a:p>
          <a:p>
            <a:pPr marL="12700">
              <a:lnSpc>
                <a:spcPts val="390"/>
              </a:lnSpc>
            </a:pPr>
            <a:r>
              <a:rPr dirty="0" baseline="5555" sz="750" spc="-217">
                <a:latin typeface="Verdana"/>
                <a:cs typeface="Verdana"/>
              </a:rPr>
              <a:t>.</a:t>
            </a:r>
            <a:r>
              <a:rPr dirty="0" sz="500" spc="-145">
                <a:latin typeface="Verdana"/>
                <a:cs typeface="Verdana"/>
              </a:rPr>
              <a:t>..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4" name="object 424"/>
          <p:cNvSpPr txBox="1"/>
          <p:nvPr/>
        </p:nvSpPr>
        <p:spPr>
          <a:xfrm>
            <a:off x="4438908" y="5844554"/>
            <a:ext cx="52451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0685" algn="l"/>
              </a:tabLst>
            </a:pPr>
            <a:r>
              <a:rPr dirty="0" baseline="5555" sz="750" spc="22">
                <a:latin typeface="Verdana"/>
                <a:cs typeface="Verdana"/>
              </a:rPr>
              <a:t>.</a:t>
            </a:r>
            <a:r>
              <a:rPr dirty="0" baseline="5555" sz="750" spc="-30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sz="500" spc="25">
                <a:latin typeface="Verdana"/>
                <a:cs typeface="Verdana"/>
              </a:rPr>
              <a:t>.</a:t>
            </a:r>
            <a:r>
              <a:rPr dirty="0" baseline="7936" sz="1050" spc="217" i="1">
                <a:latin typeface="Times New Roman"/>
                <a:cs typeface="Times New Roman"/>
              </a:rPr>
              <a:t>D</a:t>
            </a:r>
            <a:endParaRPr baseline="7936" sz="1050">
              <a:latin typeface="Times New Roman"/>
              <a:cs typeface="Times New Roman"/>
            </a:endParaRPr>
          </a:p>
        </p:txBody>
      </p:sp>
      <p:sp>
        <p:nvSpPr>
          <p:cNvPr id="425" name="object 425"/>
          <p:cNvSpPr txBox="1"/>
          <p:nvPr/>
        </p:nvSpPr>
        <p:spPr>
          <a:xfrm>
            <a:off x="3961900" y="7371645"/>
            <a:ext cx="895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75" i="1">
                <a:latin typeface="Times New Roman"/>
                <a:cs typeface="Times New Roman"/>
              </a:rPr>
              <a:t>F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26" name="object 426"/>
          <p:cNvSpPr txBox="1"/>
          <p:nvPr/>
        </p:nvSpPr>
        <p:spPr>
          <a:xfrm>
            <a:off x="3426975" y="5814121"/>
            <a:ext cx="224790" cy="146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15"/>
              </a:lnSpc>
            </a:pPr>
            <a:r>
              <a:rPr dirty="0" baseline="11111" sz="750" spc="-150">
                <a:latin typeface="Verdana"/>
                <a:cs typeface="Verdana"/>
              </a:rPr>
              <a:t>.</a:t>
            </a:r>
            <a:r>
              <a:rPr dirty="0" baseline="33333" sz="750" spc="-150">
                <a:latin typeface="Verdana"/>
                <a:cs typeface="Verdana"/>
              </a:rPr>
              <a:t>.</a:t>
            </a:r>
            <a:r>
              <a:rPr dirty="0" baseline="5555" sz="750" spc="-150">
                <a:latin typeface="Verdana"/>
                <a:cs typeface="Verdana"/>
              </a:rPr>
              <a:t>. </a:t>
            </a:r>
            <a:r>
              <a:rPr dirty="0" baseline="5555" sz="750" spc="-6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.</a:t>
            </a:r>
            <a:r>
              <a:rPr dirty="0" baseline="11904" sz="1050" spc="-60" i="1">
                <a:latin typeface="Times New Roman"/>
                <a:cs typeface="Times New Roman"/>
              </a:rPr>
              <a:t>E</a:t>
            </a:r>
            <a:r>
              <a:rPr dirty="0" baseline="11904" sz="1050" spc="-30" i="1">
                <a:latin typeface="Times New Roman"/>
                <a:cs typeface="Times New Roman"/>
              </a:rPr>
              <a:t> </a:t>
            </a:r>
            <a:r>
              <a:rPr dirty="0" baseline="27777" sz="750" spc="-44">
                <a:latin typeface="Verdana"/>
                <a:cs typeface="Verdana"/>
              </a:rPr>
              <a:t>..</a:t>
            </a:r>
            <a:endParaRPr baseline="27777" sz="750">
              <a:latin typeface="Verdana"/>
              <a:cs typeface="Verdana"/>
            </a:endParaRPr>
          </a:p>
          <a:p>
            <a:pPr marL="57785">
              <a:lnSpc>
                <a:spcPts val="275"/>
              </a:lnSpc>
            </a:pPr>
            <a:r>
              <a:rPr dirty="0" baseline="-27777" sz="750" spc="22">
                <a:latin typeface="Verdana"/>
                <a:cs typeface="Verdana"/>
              </a:rPr>
              <a:t>. </a:t>
            </a:r>
            <a:r>
              <a:rPr dirty="0" baseline="-27777" sz="750" spc="9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7" name="object 427"/>
          <p:cNvSpPr txBox="1"/>
          <p:nvPr/>
        </p:nvSpPr>
        <p:spPr>
          <a:xfrm>
            <a:off x="3210568" y="5783129"/>
            <a:ext cx="487045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3675" algn="l"/>
              </a:tabLst>
            </a:pPr>
            <a:r>
              <a:rPr dirty="0" baseline="-16666" sz="750" spc="-52">
                <a:latin typeface="Verdana"/>
                <a:cs typeface="Verdana"/>
              </a:rPr>
              <a:t>.</a:t>
            </a:r>
            <a:r>
              <a:rPr dirty="0" sz="500" spc="-35">
                <a:latin typeface="Verdana"/>
                <a:cs typeface="Verdana"/>
              </a:rPr>
              <a:t>.	</a:t>
            </a:r>
            <a:r>
              <a:rPr dirty="0" baseline="5555" sz="750" spc="-127">
                <a:latin typeface="Verdana"/>
                <a:cs typeface="Verdana"/>
              </a:rPr>
              <a:t>..</a:t>
            </a:r>
            <a:r>
              <a:rPr dirty="0" sz="500" spc="-85">
                <a:latin typeface="Verdana"/>
                <a:cs typeface="Verdana"/>
              </a:rPr>
              <a:t>.</a:t>
            </a:r>
            <a:r>
              <a:rPr dirty="0" baseline="-5555" sz="750" spc="-127">
                <a:latin typeface="Verdana"/>
                <a:cs typeface="Verdana"/>
              </a:rPr>
              <a:t>.</a:t>
            </a:r>
            <a:r>
              <a:rPr dirty="0" baseline="-16666" sz="750" spc="-127">
                <a:latin typeface="Verdana"/>
                <a:cs typeface="Verdana"/>
              </a:rPr>
              <a:t>.         </a:t>
            </a:r>
            <a:r>
              <a:rPr dirty="0" sz="500" spc="125">
                <a:latin typeface="Arial"/>
                <a:cs typeface="Arial"/>
              </a:rPr>
              <a:t>′</a:t>
            </a:r>
            <a:r>
              <a:rPr dirty="0" sz="500" spc="-45">
                <a:latin typeface="Arial"/>
                <a:cs typeface="Arial"/>
              </a:rPr>
              <a:t> </a:t>
            </a:r>
            <a:r>
              <a:rPr dirty="0" sz="500" spc="-105">
                <a:latin typeface="Verdana"/>
                <a:cs typeface="Verdana"/>
              </a:rPr>
              <a:t>.</a:t>
            </a:r>
            <a:r>
              <a:rPr dirty="0" baseline="-16666" sz="750" spc="-157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r>
              <a:rPr dirty="0" baseline="-11111" sz="750" spc="-157">
                <a:latin typeface="Verdana"/>
                <a:cs typeface="Verdana"/>
              </a:rPr>
              <a:t>.</a:t>
            </a:r>
            <a:r>
              <a:rPr dirty="0" baseline="11111" sz="750" spc="-157">
                <a:latin typeface="Verdana"/>
                <a:cs typeface="Verdana"/>
              </a:rPr>
              <a:t>.</a:t>
            </a:r>
            <a:r>
              <a:rPr dirty="0" baseline="5555" sz="750" spc="-157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428" name="object 428"/>
          <p:cNvSpPr txBox="1"/>
          <p:nvPr/>
        </p:nvSpPr>
        <p:spPr>
          <a:xfrm>
            <a:off x="3175513" y="5676962"/>
            <a:ext cx="183515" cy="119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55" i="1">
                <a:latin typeface="Times New Roman"/>
                <a:cs typeface="Times New Roman"/>
              </a:rPr>
              <a:t>E</a:t>
            </a:r>
            <a:r>
              <a:rPr dirty="0" sz="700" spc="75" i="1">
                <a:latin typeface="Times New Roman"/>
                <a:cs typeface="Times New Roman"/>
              </a:rPr>
              <a:t> 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baseline="27777" sz="750" spc="-44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429" name="object 429"/>
          <p:cNvSpPr txBox="1"/>
          <p:nvPr/>
        </p:nvSpPr>
        <p:spPr>
          <a:xfrm>
            <a:off x="1267463" y="7685589"/>
            <a:ext cx="5055870" cy="1244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07135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5.11: </a:t>
            </a:r>
            <a:r>
              <a:rPr dirty="0" sz="1000" spc="-5">
                <a:latin typeface="Times New Roman"/>
                <a:cs typeface="Times New Roman"/>
              </a:rPr>
              <a:t>A generalization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Gergonne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point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9800"/>
              </a:lnSpc>
            </a:pPr>
            <a:r>
              <a:rPr dirty="0" sz="1000" spc="-5">
                <a:latin typeface="Times New Roman"/>
                <a:cs typeface="Times New Roman"/>
              </a:rPr>
              <a:t>[Hint: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Let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intersection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55" i="1">
                <a:latin typeface="Georgia"/>
                <a:cs typeface="Georgia"/>
              </a:rPr>
              <a:t>AD</a:t>
            </a:r>
            <a:r>
              <a:rPr dirty="0" sz="1000" spc="55">
                <a:latin typeface="Times New Roman"/>
                <a:cs typeface="Times New Roman"/>
              </a:rPr>
              <a:t>,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90" i="1">
                <a:latin typeface="Georgia"/>
                <a:cs typeface="Georgia"/>
              </a:rPr>
              <a:t>BE</a:t>
            </a:r>
            <a:r>
              <a:rPr dirty="0" sz="1000" spc="90">
                <a:latin typeface="Times New Roman"/>
                <a:cs typeface="Times New Roman"/>
              </a:rPr>
              <a:t>,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85" i="1">
                <a:latin typeface="Georgia"/>
                <a:cs typeface="Georgia"/>
              </a:rPr>
              <a:t>CF</a:t>
            </a:r>
            <a:r>
              <a:rPr dirty="0" sz="1000" spc="110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with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90" i="1">
                <a:latin typeface="Georgia"/>
                <a:cs typeface="Georgia"/>
              </a:rPr>
              <a:t>BC</a:t>
            </a:r>
            <a:r>
              <a:rPr dirty="0" sz="1000" spc="90">
                <a:latin typeface="Times New Roman"/>
                <a:cs typeface="Times New Roman"/>
              </a:rPr>
              <a:t>,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65" i="1">
                <a:latin typeface="Georgia"/>
                <a:cs typeface="Georgia"/>
              </a:rPr>
              <a:t>CA</a:t>
            </a:r>
            <a:r>
              <a:rPr dirty="0" sz="1000" spc="65">
                <a:latin typeface="Times New Roman"/>
                <a:cs typeface="Times New Roman"/>
              </a:rPr>
              <a:t>,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85" i="1">
                <a:latin typeface="Georgia"/>
                <a:cs typeface="Georgia"/>
              </a:rPr>
              <a:t>AB</a:t>
            </a:r>
            <a:r>
              <a:rPr dirty="0" sz="1000" spc="35" i="1">
                <a:latin typeface="Georgia"/>
                <a:cs typeface="Georgia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80" i="1">
                <a:latin typeface="Georgia"/>
                <a:cs typeface="Georgia"/>
              </a:rPr>
              <a:t>D</a:t>
            </a:r>
            <a:r>
              <a:rPr dirty="0" baseline="27777" sz="1050" spc="120">
                <a:latin typeface="Arial"/>
                <a:cs typeface="Arial"/>
              </a:rPr>
              <a:t>′</a:t>
            </a:r>
            <a:r>
              <a:rPr dirty="0" sz="1000" spc="80">
                <a:latin typeface="Times New Roman"/>
                <a:cs typeface="Times New Roman"/>
              </a:rPr>
              <a:t>,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90" i="1">
                <a:latin typeface="Georgia"/>
                <a:cs typeface="Georgia"/>
              </a:rPr>
              <a:t>E</a:t>
            </a:r>
            <a:r>
              <a:rPr dirty="0" baseline="27777" sz="1050" spc="135">
                <a:latin typeface="Arial"/>
                <a:cs typeface="Arial"/>
              </a:rPr>
              <a:t>′</a:t>
            </a:r>
            <a:r>
              <a:rPr dirty="0" sz="1000" spc="90">
                <a:latin typeface="Times New Roman"/>
                <a:cs typeface="Times New Roman"/>
              </a:rPr>
              <a:t>,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40" i="1">
                <a:latin typeface="Georgia"/>
                <a:cs typeface="Georgia"/>
              </a:rPr>
              <a:t>F</a:t>
            </a:r>
            <a:r>
              <a:rPr dirty="0" sz="1000" spc="-105" i="1">
                <a:latin typeface="Georgia"/>
                <a:cs typeface="Georgia"/>
              </a:rPr>
              <a:t> 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baseline="27777" sz="1050" spc="97">
                <a:latin typeface="Arial"/>
                <a:cs typeface="Arial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respectively.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It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easy  to establish that </a:t>
            </a:r>
            <a:r>
              <a:rPr dirty="0" sz="1000" spc="50">
                <a:latin typeface="Lucida Sans Unicode"/>
                <a:cs typeface="Lucida Sans Unicode"/>
              </a:rPr>
              <a:t>∠</a:t>
            </a:r>
            <a:r>
              <a:rPr dirty="0" sz="1000" spc="50" i="1">
                <a:latin typeface="Georgia"/>
                <a:cs typeface="Georgia"/>
              </a:rPr>
              <a:t>FAF </a:t>
            </a:r>
            <a:r>
              <a:rPr dirty="0" baseline="27777" sz="1050" spc="142">
                <a:latin typeface="Arial"/>
                <a:cs typeface="Arial"/>
              </a:rPr>
              <a:t>′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70">
                <a:latin typeface="Lucida Sans Unicode"/>
                <a:cs typeface="Lucida Sans Unicode"/>
              </a:rPr>
              <a:t>∠</a:t>
            </a:r>
            <a:r>
              <a:rPr dirty="0" sz="1000" spc="70" i="1">
                <a:latin typeface="Georgia"/>
                <a:cs typeface="Georgia"/>
              </a:rPr>
              <a:t>EAE</a:t>
            </a:r>
            <a:r>
              <a:rPr dirty="0" baseline="27777" sz="1050" spc="104">
                <a:latin typeface="Arial"/>
                <a:cs typeface="Arial"/>
              </a:rPr>
              <a:t>′</a:t>
            </a:r>
            <a:r>
              <a:rPr dirty="0" sz="1000" spc="70">
                <a:latin typeface="Times New Roman"/>
                <a:cs typeface="Times New Roman"/>
              </a:rPr>
              <a:t>, </a:t>
            </a:r>
            <a:r>
              <a:rPr dirty="0" sz="1000" spc="120" i="1">
                <a:latin typeface="Georgia"/>
                <a:cs typeface="Georgia"/>
              </a:rPr>
              <a:t>FBF </a:t>
            </a:r>
            <a:r>
              <a:rPr dirty="0" baseline="27777" sz="1050" spc="142">
                <a:latin typeface="Arial"/>
                <a:cs typeface="Arial"/>
              </a:rPr>
              <a:t>′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65">
                <a:latin typeface="Lucida Sans Unicode"/>
                <a:cs typeface="Lucida Sans Unicode"/>
              </a:rPr>
              <a:t>∠</a:t>
            </a:r>
            <a:r>
              <a:rPr dirty="0" sz="1000" spc="65" i="1">
                <a:latin typeface="Georgia"/>
                <a:cs typeface="Georgia"/>
              </a:rPr>
              <a:t>DBD</a:t>
            </a:r>
            <a:r>
              <a:rPr dirty="0" baseline="27777" sz="1050" spc="97">
                <a:latin typeface="Arial"/>
                <a:cs typeface="Arial"/>
              </a:rPr>
              <a:t>′</a:t>
            </a:r>
            <a:r>
              <a:rPr dirty="0" sz="1000" spc="65">
                <a:latin typeface="Times New Roman"/>
                <a:cs typeface="Times New Roman"/>
              </a:rPr>
              <a:t>, </a:t>
            </a:r>
            <a:r>
              <a:rPr dirty="0" sz="1000" spc="70">
                <a:latin typeface="Lucida Sans Unicode"/>
                <a:cs typeface="Lucida Sans Unicode"/>
              </a:rPr>
              <a:t>∠</a:t>
            </a:r>
            <a:r>
              <a:rPr dirty="0" sz="1000" spc="70" i="1">
                <a:latin typeface="Georgia"/>
                <a:cs typeface="Georgia"/>
              </a:rPr>
              <a:t>DCD</a:t>
            </a:r>
            <a:r>
              <a:rPr dirty="0" baseline="27777" sz="1050" spc="104">
                <a:latin typeface="Arial"/>
                <a:cs typeface="Arial"/>
              </a:rPr>
              <a:t>′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80">
                <a:latin typeface="Lucida Sans Unicode"/>
                <a:cs typeface="Lucida Sans Unicode"/>
              </a:rPr>
              <a:t>∠</a:t>
            </a:r>
            <a:r>
              <a:rPr dirty="0" sz="1000" spc="80" i="1">
                <a:latin typeface="Georgia"/>
                <a:cs typeface="Georgia"/>
              </a:rPr>
              <a:t>ECE</a:t>
            </a:r>
            <a:r>
              <a:rPr dirty="0" baseline="27777" sz="1050" spc="120">
                <a:latin typeface="Arial"/>
                <a:cs typeface="Arial"/>
              </a:rPr>
              <a:t>′</a:t>
            </a:r>
            <a:r>
              <a:rPr dirty="0" sz="1000" spc="8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Also </a:t>
            </a:r>
            <a:r>
              <a:rPr dirty="0" sz="1000" spc="75" i="1">
                <a:latin typeface="Georgia"/>
                <a:cs typeface="Georgia"/>
              </a:rPr>
              <a:t>AE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55" i="1">
                <a:latin typeface="Georgia"/>
                <a:cs typeface="Georgia"/>
              </a:rPr>
              <a:t>AF </a:t>
            </a:r>
            <a:r>
              <a:rPr dirty="0" sz="1000" spc="-5">
                <a:latin typeface="Times New Roman"/>
                <a:cs typeface="Times New Roman"/>
              </a:rPr>
              <a:t>,  </a:t>
            </a:r>
            <a:r>
              <a:rPr dirty="0" sz="1000" spc="90" i="1">
                <a:latin typeface="Georgia"/>
                <a:cs typeface="Georgia"/>
              </a:rPr>
              <a:t>BF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80" i="1">
                <a:latin typeface="Georgia"/>
                <a:cs typeface="Georgia"/>
              </a:rPr>
              <a:t>BD</a:t>
            </a:r>
            <a:r>
              <a:rPr dirty="0" sz="1000" spc="80">
                <a:latin typeface="Times New Roman"/>
                <a:cs typeface="Times New Roman"/>
              </a:rPr>
              <a:t>, </a:t>
            </a:r>
            <a:r>
              <a:rPr dirty="0" sz="1000" spc="100" i="1">
                <a:latin typeface="Georgia"/>
                <a:cs typeface="Georgia"/>
              </a:rPr>
              <a:t>CD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90" i="1">
                <a:latin typeface="Georgia"/>
                <a:cs typeface="Georgia"/>
              </a:rPr>
              <a:t>CE</a:t>
            </a:r>
            <a:r>
              <a:rPr dirty="0" sz="1000" spc="9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The ratio </a:t>
            </a:r>
            <a:r>
              <a:rPr dirty="0" sz="1000" spc="55" i="1">
                <a:latin typeface="Georgia"/>
                <a:cs typeface="Georgia"/>
              </a:rPr>
              <a:t>AF </a:t>
            </a:r>
            <a:r>
              <a:rPr dirty="0" baseline="27777" sz="1050" spc="104">
                <a:latin typeface="Arial"/>
                <a:cs typeface="Arial"/>
              </a:rPr>
              <a:t>′</a:t>
            </a:r>
            <a:r>
              <a:rPr dirty="0" sz="1000" spc="70" i="1">
                <a:latin typeface="Georgia"/>
                <a:cs typeface="Georgia"/>
              </a:rPr>
              <a:t>/F </a:t>
            </a:r>
            <a:r>
              <a:rPr dirty="0" baseline="27777" sz="1050" spc="179">
                <a:latin typeface="Arial"/>
                <a:cs typeface="Arial"/>
              </a:rPr>
              <a:t>′</a:t>
            </a:r>
            <a:r>
              <a:rPr dirty="0" sz="1000" spc="120" i="1">
                <a:latin typeface="Georgia"/>
                <a:cs typeface="Georgia"/>
              </a:rPr>
              <a:t>B </a:t>
            </a:r>
            <a:r>
              <a:rPr dirty="0" sz="1000" spc="-5">
                <a:latin typeface="Times New Roman"/>
                <a:cs typeface="Times New Roman"/>
              </a:rPr>
              <a:t>equals to the ratio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altitudes from </a:t>
            </a:r>
            <a:r>
              <a:rPr dirty="0" sz="1000" spc="75" i="1">
                <a:latin typeface="Georgia"/>
                <a:cs typeface="Georgia"/>
              </a:rPr>
              <a:t>A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00" i="1">
                <a:latin typeface="Georgia"/>
                <a:cs typeface="Georgia"/>
              </a:rPr>
              <a:t>B </a:t>
            </a:r>
            <a:r>
              <a:rPr dirty="0" sz="1000">
                <a:latin typeface="Times New Roman"/>
                <a:cs typeface="Times New Roman"/>
              </a:rPr>
              <a:t>on  </a:t>
            </a:r>
            <a:r>
              <a:rPr dirty="0" sz="1000" spc="85" i="1">
                <a:latin typeface="Georgia"/>
                <a:cs typeface="Georgia"/>
              </a:rPr>
              <a:t>CF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 triangles </a:t>
            </a:r>
            <a:r>
              <a:rPr dirty="0" sz="1000" spc="105" i="1">
                <a:latin typeface="Georgia"/>
                <a:cs typeface="Georgia"/>
              </a:rPr>
              <a:t>AFC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130" i="1">
                <a:latin typeface="Georgia"/>
                <a:cs typeface="Georgia"/>
              </a:rPr>
              <a:t>BFC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>
                <a:latin typeface="Times New Roman"/>
                <a:cs typeface="Times New Roman"/>
              </a:rPr>
              <a:t>hence </a:t>
            </a:r>
            <a:r>
              <a:rPr dirty="0" sz="1000" spc="-5">
                <a:latin typeface="Times New Roman"/>
                <a:cs typeface="Times New Roman"/>
              </a:rPr>
              <a:t>equals to the ratio </a:t>
            </a:r>
            <a:r>
              <a:rPr dirty="0" sz="1000">
                <a:latin typeface="Times New Roman"/>
                <a:cs typeface="Times New Roman"/>
              </a:rPr>
              <a:t>of </a:t>
            </a:r>
            <a:r>
              <a:rPr dirty="0" sz="1000" spc="-5">
                <a:latin typeface="Times New Roman"/>
                <a:cs typeface="Times New Roman"/>
              </a:rPr>
              <a:t>their areas. </a:t>
            </a:r>
            <a:r>
              <a:rPr dirty="0" sz="1000" spc="-10">
                <a:latin typeface="Times New Roman"/>
                <a:cs typeface="Times New Roman"/>
              </a:rPr>
              <a:t>Now </a:t>
            </a:r>
            <a:r>
              <a:rPr dirty="0" sz="1000" spc="-5">
                <a:latin typeface="Times New Roman"/>
                <a:cs typeface="Times New Roman"/>
              </a:rPr>
              <a:t>apply </a:t>
            </a:r>
            <a:r>
              <a:rPr dirty="0" sz="1000" spc="-20">
                <a:latin typeface="Times New Roman"/>
                <a:cs typeface="Times New Roman"/>
              </a:rPr>
              <a:t>Ceva’s  </a:t>
            </a:r>
            <a:r>
              <a:rPr dirty="0" sz="1000" spc="-5">
                <a:latin typeface="Times New Roman"/>
                <a:cs typeface="Times New Roman"/>
              </a:rPr>
              <a:t>theorem.]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59" y="762000"/>
            <a:ext cx="5055870" cy="716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25495" algn="l"/>
              </a:tabLst>
            </a:pPr>
            <a:r>
              <a:rPr dirty="0" sz="1000">
                <a:latin typeface="Times New Roman"/>
                <a:cs typeface="Times New Roman"/>
              </a:rPr>
              <a:t>50	</a:t>
            </a:r>
            <a:r>
              <a:rPr dirty="0" sz="1000" spc="-5">
                <a:latin typeface="Times New Roman"/>
                <a:cs typeface="Times New Roman"/>
              </a:rPr>
              <a:t>CHAPTER </a:t>
            </a:r>
            <a:r>
              <a:rPr dirty="0" sz="1000">
                <a:latin typeface="Times New Roman"/>
                <a:cs typeface="Times New Roman"/>
              </a:rPr>
              <a:t>5.</a:t>
            </a:r>
            <a:r>
              <a:rPr dirty="0" sz="1000" spc="2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CONCURRENCE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Exercise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5.5</a:t>
            </a:r>
            <a:r>
              <a:rPr dirty="0" sz="1000" spc="240" b="1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Let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40" i="1">
                <a:latin typeface="Georgia"/>
                <a:cs typeface="Georgia"/>
              </a:rPr>
              <a:t>A</a:t>
            </a:r>
            <a:r>
              <a:rPr dirty="0" baseline="-11904" sz="1050" spc="60">
                <a:latin typeface="Geometr231 Hv BT"/>
                <a:cs typeface="Geometr231 Hv BT"/>
              </a:rPr>
              <a:t>1</a:t>
            </a:r>
            <a:r>
              <a:rPr dirty="0" sz="1000" spc="40" i="1">
                <a:latin typeface="Georgia"/>
                <a:cs typeface="Georgia"/>
              </a:rPr>
              <a:t>,</a:t>
            </a:r>
            <a:r>
              <a:rPr dirty="0" sz="1000" spc="-75" i="1">
                <a:latin typeface="Georgia"/>
                <a:cs typeface="Georgia"/>
              </a:rPr>
              <a:t> </a:t>
            </a:r>
            <a:r>
              <a:rPr dirty="0" sz="1000" spc="50" i="1">
                <a:latin typeface="Georgia"/>
                <a:cs typeface="Georgia"/>
              </a:rPr>
              <a:t>B</a:t>
            </a:r>
            <a:r>
              <a:rPr dirty="0" baseline="-11904" sz="1050" spc="75">
                <a:latin typeface="Geometr231 Hv BT"/>
                <a:cs typeface="Geometr231 Hv BT"/>
              </a:rPr>
              <a:t>1</a:t>
            </a:r>
            <a:r>
              <a:rPr dirty="0" baseline="-11904" sz="1050" spc="89">
                <a:latin typeface="Geometr231 Hv BT"/>
                <a:cs typeface="Geometr231 Hv BT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30" i="1">
                <a:latin typeface="Georgia"/>
                <a:cs typeface="Georgia"/>
              </a:rPr>
              <a:t>C</a:t>
            </a:r>
            <a:r>
              <a:rPr dirty="0" baseline="-11904" sz="1050" spc="44">
                <a:latin typeface="Geometr231 Hv BT"/>
                <a:cs typeface="Geometr231 Hv BT"/>
              </a:rPr>
              <a:t>1</a:t>
            </a:r>
            <a:r>
              <a:rPr dirty="0" baseline="-11904" sz="1050" spc="89">
                <a:latin typeface="Geometr231 Hv BT"/>
                <a:cs typeface="Geometr231 Hv BT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interiors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sides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90" i="1">
                <a:latin typeface="Georgia"/>
                <a:cs typeface="Georgia"/>
              </a:rPr>
              <a:t>BC</a:t>
            </a:r>
            <a:r>
              <a:rPr dirty="0" sz="1000" spc="90">
                <a:latin typeface="Times New Roman"/>
                <a:cs typeface="Times New Roman"/>
              </a:rPr>
              <a:t>,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105" i="1">
                <a:latin typeface="Georgia"/>
                <a:cs typeface="Georgia"/>
              </a:rPr>
              <a:t>CA</a:t>
            </a:r>
            <a:r>
              <a:rPr dirty="0" sz="1000" spc="-20" i="1">
                <a:latin typeface="Georgia"/>
                <a:cs typeface="Georgia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85" i="1">
                <a:latin typeface="Georgia"/>
                <a:cs typeface="Georgia"/>
              </a:rPr>
              <a:t>AB</a:t>
            </a:r>
            <a:r>
              <a:rPr dirty="0" sz="1000" spc="35" i="1">
                <a:latin typeface="Georgia"/>
                <a:cs typeface="Georgia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triangle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dirty="0" sz="1000" spc="95" i="1">
                <a:latin typeface="Georgia"/>
                <a:cs typeface="Georgia"/>
              </a:rPr>
              <a:t>ABC</a:t>
            </a:r>
            <a:r>
              <a:rPr dirty="0" sz="1000" spc="75" i="1">
                <a:latin typeface="Georgia"/>
                <a:cs typeface="Georgia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respectively.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Prove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perpendiculars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at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points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40" i="1">
                <a:latin typeface="Georgia"/>
                <a:cs typeface="Georgia"/>
              </a:rPr>
              <a:t>A</a:t>
            </a:r>
            <a:r>
              <a:rPr dirty="0" baseline="-11904" sz="1050" spc="60">
                <a:latin typeface="Geometr231 Hv BT"/>
                <a:cs typeface="Geometr231 Hv BT"/>
              </a:rPr>
              <a:t>1</a:t>
            </a:r>
            <a:r>
              <a:rPr dirty="0" sz="1000" spc="40" i="1">
                <a:latin typeface="Georgia"/>
                <a:cs typeface="Georgia"/>
              </a:rPr>
              <a:t>,</a:t>
            </a:r>
            <a:r>
              <a:rPr dirty="0" sz="1000" spc="-70" i="1">
                <a:latin typeface="Georgia"/>
                <a:cs typeface="Georgia"/>
              </a:rPr>
              <a:t> </a:t>
            </a:r>
            <a:r>
              <a:rPr dirty="0" sz="1000" spc="50" i="1">
                <a:latin typeface="Georgia"/>
                <a:cs typeface="Georgia"/>
              </a:rPr>
              <a:t>B</a:t>
            </a:r>
            <a:r>
              <a:rPr dirty="0" baseline="-11904" sz="1050" spc="75">
                <a:latin typeface="Geometr231 Hv BT"/>
                <a:cs typeface="Geometr231 Hv BT"/>
              </a:rPr>
              <a:t>1</a:t>
            </a:r>
            <a:r>
              <a:rPr dirty="0" sz="1000" spc="50" i="1">
                <a:latin typeface="Georgia"/>
                <a:cs typeface="Georgia"/>
              </a:rPr>
              <a:t>,</a:t>
            </a:r>
            <a:r>
              <a:rPr dirty="0" sz="1000" spc="-70" i="1">
                <a:latin typeface="Georgia"/>
                <a:cs typeface="Georgia"/>
              </a:rPr>
              <a:t> </a:t>
            </a:r>
            <a:r>
              <a:rPr dirty="0" sz="1000" spc="30" i="1">
                <a:latin typeface="Georgia"/>
                <a:cs typeface="Georgia"/>
              </a:rPr>
              <a:t>C</a:t>
            </a:r>
            <a:r>
              <a:rPr dirty="0" baseline="-11904" sz="1050" spc="44">
                <a:latin typeface="Geometr231 Hv BT"/>
                <a:cs typeface="Geometr231 Hv BT"/>
              </a:rPr>
              <a:t>1</a:t>
            </a:r>
            <a:r>
              <a:rPr dirty="0" baseline="-11904" sz="1050" spc="142">
                <a:latin typeface="Geometr231 Hv BT"/>
                <a:cs typeface="Geometr231 Hv BT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are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concurrent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if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only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72265" y="1473703"/>
            <a:ext cx="53911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75615" algn="l"/>
              </a:tabLst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72265" y="1549903"/>
            <a:ext cx="211963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882650" algn="l"/>
                <a:tab pos="1196340" algn="l"/>
                <a:tab pos="1743710" algn="l"/>
                <a:tab pos="2056130" algn="l"/>
              </a:tabLst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baseline="7936" sz="1050" spc="-7">
                <a:latin typeface="Geometr231 Hv BT"/>
                <a:cs typeface="Geometr231 Hv BT"/>
              </a:rPr>
              <a:t>1</a:t>
            </a:r>
            <a:r>
              <a:rPr dirty="0" baseline="7936" sz="1050" spc="-7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1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baseline="7936" sz="1050" spc="-7">
                <a:latin typeface="Geometr231 Hv BT"/>
                <a:cs typeface="Geometr231 Hv BT"/>
              </a:rPr>
              <a:t>1</a:t>
            </a:r>
            <a:r>
              <a:rPr dirty="0" baseline="7936" sz="1050" spc="-7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1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baseline="7936" sz="1050" spc="-7">
                <a:latin typeface="Geometr231 Hv BT"/>
                <a:cs typeface="Geometr231 Hv BT"/>
              </a:rPr>
              <a:t>1</a:t>
            </a:r>
            <a:endParaRPr baseline="7936" sz="1050">
              <a:latin typeface="Geometr231 Hv BT"/>
              <a:cs typeface="Geometr231 Hv B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48564" y="1473703"/>
            <a:ext cx="140208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71170" algn="l"/>
                <a:tab pos="876300" algn="l"/>
                <a:tab pos="1337945" algn="l"/>
              </a:tabLst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67465" y="1481324"/>
            <a:ext cx="461391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if </a:t>
            </a:r>
            <a:r>
              <a:rPr dirty="0" sz="1000" spc="110" i="1">
                <a:latin typeface="Georgia"/>
                <a:cs typeface="Georgia"/>
              </a:rPr>
              <a:t>BA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75" i="1">
                <a:latin typeface="Georgia"/>
                <a:cs typeface="Georgia"/>
              </a:rPr>
              <a:t>A </a:t>
            </a:r>
            <a:r>
              <a:rPr dirty="0" sz="1000" spc="65" i="1">
                <a:latin typeface="Georgia"/>
                <a:cs typeface="Georgia"/>
              </a:rPr>
              <a:t>C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114" i="1">
                <a:latin typeface="Georgia"/>
                <a:cs typeface="Georgia"/>
              </a:rPr>
              <a:t>CB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100" i="1">
                <a:latin typeface="Georgia"/>
                <a:cs typeface="Georgia"/>
              </a:rPr>
              <a:t>B </a:t>
            </a:r>
            <a:r>
              <a:rPr dirty="0" sz="1000" spc="75" i="1">
                <a:latin typeface="Georgia"/>
                <a:cs typeface="Georgia"/>
              </a:rPr>
              <a:t>A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70" i="1">
                <a:latin typeface="Georgia"/>
                <a:cs typeface="Georgia"/>
              </a:rPr>
              <a:t>AC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65" i="1">
                <a:latin typeface="Georgia"/>
                <a:cs typeface="Georgia"/>
              </a:rPr>
              <a:t>C </a:t>
            </a:r>
            <a:r>
              <a:rPr dirty="0" sz="1000" spc="100" i="1">
                <a:latin typeface="Georgia"/>
                <a:cs typeface="Georgia"/>
              </a:rPr>
              <a:t>B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This is known as </a:t>
            </a:r>
            <a:r>
              <a:rPr dirty="0" sz="1000" spc="-10">
                <a:latin typeface="Times New Roman"/>
                <a:cs typeface="Times New Roman"/>
              </a:rPr>
              <a:t>Carnot’s</a:t>
            </a:r>
            <a:r>
              <a:rPr dirty="0" sz="1000" spc="18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lemma.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56255" y="3032248"/>
            <a:ext cx="5905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18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24247" y="29926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70907" y="293928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52621" y="29209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09947" y="28783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77944" y="28463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38321" y="28066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16984" y="27853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77361" y="274573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45358" y="27137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01161" y="267105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84398" y="265277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41724" y="26100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29535" y="25994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97527" y="2565899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065524" y="253389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33521" y="2501894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876547" y="234492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44544" y="231291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15587" y="228396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772918" y="224129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739387" y="220928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711958" y="21803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679955" y="214832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618995" y="2087367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579367" y="204774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57447" y="1985257"/>
            <a:ext cx="10922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r>
              <a:rPr dirty="0" baseline="22222" sz="750" spc="-12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443735" y="2018788"/>
            <a:ext cx="1549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  </a:t>
            </a:r>
            <a:r>
              <a:rPr dirty="0" baseline="22222" sz="750" spc="37">
                <a:latin typeface="Verdana"/>
                <a:cs typeface="Verdana"/>
              </a:rPr>
              <a:t> 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428495" y="202793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414778" y="2059933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401061" y="209346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387344" y="2125467"/>
            <a:ext cx="314960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6225" algn="l"/>
              </a:tabLst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>
                <a:latin typeface="Verdana"/>
                <a:cs typeface="Verdana"/>
              </a:rPr>
              <a:t>	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373627" y="2158994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359915" y="2190997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344675" y="222452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330958" y="225653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317241" y="2290057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260855" y="2419597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247138" y="245312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233421" y="2485131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219704" y="2518657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204464" y="2550659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190747" y="2584191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177035" y="2616193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163318" y="2648197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149601" y="2681727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134361" y="2713731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120644" y="274725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106927" y="2779259"/>
            <a:ext cx="61594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093215" y="2812791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079498" y="2844793"/>
            <a:ext cx="60325" cy="1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064258" y="2878320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050541" y="2910327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036824" y="2943854"/>
            <a:ext cx="61594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57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023107" y="2975857"/>
            <a:ext cx="60325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750" spc="-172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009395" y="3032248"/>
            <a:ext cx="40640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14">
                <a:latin typeface="Verdana"/>
                <a:cs typeface="Verdana"/>
              </a:rPr>
              <a:t>.</a:t>
            </a:r>
            <a:r>
              <a:rPr dirty="0" baseline="22222" sz="750" spc="-284">
                <a:latin typeface="Verdana"/>
                <a:cs typeface="Verdana"/>
              </a:rPr>
              <a:t>.</a:t>
            </a:r>
            <a:r>
              <a:rPr dirty="0" sz="500" spc="-165">
                <a:latin typeface="Verdana"/>
                <a:cs typeface="Verdana"/>
              </a:rPr>
              <a:t>.</a:t>
            </a:r>
            <a:r>
              <a:rPr dirty="0" baseline="27777" sz="750" spc="-247">
                <a:latin typeface="Verdana"/>
                <a:cs typeface="Verdana"/>
              </a:rPr>
              <a:t>.</a:t>
            </a:r>
            <a:endParaRPr baseline="27777" sz="75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449827" y="1889753"/>
            <a:ext cx="74295" cy="151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250" i="1">
                <a:latin typeface="Times New Roman"/>
                <a:cs typeface="Times New Roman"/>
              </a:rPr>
              <a:t>A</a:t>
            </a:r>
            <a:r>
              <a:rPr dirty="0" baseline="-27777" sz="750" spc="22">
                <a:latin typeface="Verdana"/>
                <a:cs typeface="Verdana"/>
              </a:rPr>
              <a:t>.</a:t>
            </a:r>
            <a:endParaRPr baseline="-27777" sz="75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922524" y="3069331"/>
            <a:ext cx="10223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70" i="1">
                <a:latin typeface="Times New Roman"/>
                <a:cs typeface="Times New Roman"/>
              </a:rPr>
              <a:t>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594352" y="3069331"/>
            <a:ext cx="98425" cy="122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00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736344" y="3112000"/>
            <a:ext cx="14478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254" i="1">
                <a:latin typeface="Times New Roman"/>
                <a:cs typeface="Times New Roman"/>
              </a:rPr>
              <a:t>A</a:t>
            </a:r>
            <a:r>
              <a:rPr dirty="0" sz="500" spc="20">
                <a:latin typeface="Verdana"/>
                <a:cs typeface="Verdana"/>
              </a:rPr>
              <a:t>1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170941" y="2319520"/>
            <a:ext cx="19304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968" sz="1050" spc="150" i="1">
                <a:latin typeface="Times New Roman"/>
                <a:cs typeface="Times New Roman"/>
              </a:rPr>
              <a:t>C</a:t>
            </a:r>
            <a:r>
              <a:rPr dirty="0" baseline="3968" sz="1050" spc="307" i="1">
                <a:latin typeface="Times New Roman"/>
                <a:cs typeface="Times New Roman"/>
              </a:rPr>
              <a:t> </a:t>
            </a:r>
            <a:r>
              <a:rPr dirty="0" sz="500" spc="-50">
                <a:latin typeface="Verdana"/>
                <a:cs typeface="Verdana"/>
              </a:rPr>
              <a:t>.</a:t>
            </a:r>
            <a:r>
              <a:rPr dirty="0" baseline="22222" sz="750" spc="-75">
                <a:latin typeface="Verdana"/>
                <a:cs typeface="Verdana"/>
              </a:rPr>
              <a:t>.</a:t>
            </a:r>
            <a:endParaRPr baseline="22222" sz="75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786638" y="261619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11111" sz="750" spc="22">
                <a:latin typeface="Verdana"/>
                <a:cs typeface="Verdana"/>
              </a:rPr>
              <a:t>.</a:t>
            </a:r>
            <a:endParaRPr baseline="11111" sz="75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762249" y="2431538"/>
            <a:ext cx="157480" cy="520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355" sz="3075" spc="-1664">
                <a:latin typeface="Lucida Sans Unicode"/>
                <a:cs typeface="Lucida Sans Unicode"/>
              </a:rPr>
              <a:t>·</a:t>
            </a:r>
            <a:r>
              <a:rPr dirty="0" baseline="-22222" sz="750" spc="75">
                <a:latin typeface="Verdana"/>
                <a:cs typeface="Verdana"/>
              </a:rPr>
              <a:t>.</a:t>
            </a:r>
            <a:r>
              <a:rPr dirty="0" sz="700" spc="95" i="1">
                <a:latin typeface="Times New Roman"/>
                <a:cs typeface="Times New Roman"/>
              </a:rPr>
              <a:t>O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786638" y="2677153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786638" y="271220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786638" y="274878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786638" y="278383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786638" y="2808231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786638" y="2844818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786638" y="2879882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786638" y="291494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786638" y="2945436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786638" y="2982023"/>
            <a:ext cx="9715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r>
              <a:rPr dirty="0" sz="500" spc="-114">
                <a:latin typeface="Verdana"/>
                <a:cs typeface="Verdana"/>
              </a:rPr>
              <a:t> 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786638" y="2985064"/>
            <a:ext cx="97155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90">
                <a:latin typeface="Verdana"/>
                <a:cs typeface="Verdana"/>
              </a:rPr>
              <a:t>.</a:t>
            </a:r>
            <a:r>
              <a:rPr dirty="0" baseline="-22222" sz="750" spc="-44">
                <a:latin typeface="Verdana"/>
                <a:cs typeface="Verdana"/>
              </a:rPr>
              <a:t>.</a:t>
            </a:r>
            <a:r>
              <a:rPr dirty="0" sz="500" spc="15">
                <a:latin typeface="Verdana"/>
                <a:cs typeface="Verdana"/>
              </a:rPr>
              <a:t>.</a:t>
            </a:r>
            <a:r>
              <a:rPr dirty="0" baseline="-33333" sz="750" spc="22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583944" y="2491302"/>
            <a:ext cx="12128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04">
                <a:latin typeface="Verdana"/>
                <a:cs typeface="Verdana"/>
              </a:rPr>
              <a:t>.</a:t>
            </a:r>
            <a:r>
              <a:rPr dirty="0" baseline="5555" sz="750" spc="-120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509267" y="2459294"/>
            <a:ext cx="121285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120">
                <a:latin typeface="Verdana"/>
                <a:cs typeface="Verdana"/>
              </a:rPr>
              <a:t>.</a:t>
            </a:r>
            <a:r>
              <a:rPr dirty="0" baseline="5555" sz="750" spc="-104">
                <a:latin typeface="Verdana"/>
                <a:cs typeface="Verdana"/>
              </a:rPr>
              <a:t>.</a:t>
            </a:r>
            <a:r>
              <a:rPr dirty="0" sz="500" spc="-80">
                <a:latin typeface="Verdana"/>
                <a:cs typeface="Verdana"/>
              </a:rPr>
              <a:t>.</a:t>
            </a:r>
            <a:r>
              <a:rPr dirty="0" baseline="-5555" sz="750" spc="-120">
                <a:latin typeface="Verdana"/>
                <a:cs typeface="Verdana"/>
              </a:rPr>
              <a:t>.</a:t>
            </a:r>
            <a:r>
              <a:rPr dirty="0" baseline="-11111" sz="750" spc="-120">
                <a:latin typeface="Verdana"/>
                <a:cs typeface="Verdana"/>
              </a:rPr>
              <a:t>.</a:t>
            </a:r>
            <a:r>
              <a:rPr dirty="0" baseline="-16666" sz="750" spc="22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739390" y="2552262"/>
            <a:ext cx="120014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</a:t>
            </a:r>
            <a:r>
              <a:rPr dirty="0" sz="500" spc="-40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664718" y="2524828"/>
            <a:ext cx="223520" cy="109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   </a:t>
            </a:r>
            <a:r>
              <a:rPr dirty="0" baseline="-16666" sz="750" spc="-7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873504" y="2479107"/>
            <a:ext cx="18224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  </a:t>
            </a:r>
            <a:r>
              <a:rPr dirty="0" sz="500" spc="175">
                <a:latin typeface="Verdana"/>
                <a:cs typeface="Verdana"/>
              </a:rPr>
              <a:t> </a:t>
            </a:r>
            <a:r>
              <a:rPr dirty="0" baseline="5555" sz="750" spc="22">
                <a:latin typeface="Verdana"/>
                <a:cs typeface="Verdana"/>
              </a:rPr>
              <a:t>.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942084" y="2385128"/>
            <a:ext cx="175260" cy="11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50">
                <a:latin typeface="Verdana"/>
                <a:cs typeface="Verdana"/>
              </a:rPr>
              <a:t>.</a:t>
            </a:r>
            <a:r>
              <a:rPr dirty="0" baseline="11904" sz="1050" spc="247" i="1">
                <a:latin typeface="Times New Roman"/>
                <a:cs typeface="Times New Roman"/>
              </a:rPr>
              <a:t>B</a:t>
            </a:r>
            <a:r>
              <a:rPr dirty="0" baseline="5555" sz="750" spc="30">
                <a:latin typeface="Verdana"/>
                <a:cs typeface="Verdana"/>
              </a:rPr>
              <a:t>1</a:t>
            </a:r>
            <a:endParaRPr baseline="5555" sz="75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974087" y="2442530"/>
            <a:ext cx="51435" cy="9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>
                <a:latin typeface="Verdana"/>
                <a:cs typeface="Verdana"/>
              </a:rPr>
              <a:t>.</a:t>
            </a:r>
            <a:endParaRPr sz="50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244090" y="2389190"/>
            <a:ext cx="223520" cy="110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3333" sz="750" spc="-67">
                <a:latin typeface="Verdana"/>
                <a:cs typeface="Verdana"/>
              </a:rPr>
              <a:t>1</a:t>
            </a:r>
            <a:r>
              <a:rPr dirty="0" baseline="11111" sz="750" spc="-67">
                <a:latin typeface="Verdana"/>
                <a:cs typeface="Verdana"/>
              </a:rPr>
              <a:t>.</a:t>
            </a:r>
            <a:r>
              <a:rPr dirty="0" baseline="27777" sz="750" spc="-67">
                <a:latin typeface="Verdana"/>
                <a:cs typeface="Verdana"/>
              </a:rPr>
              <a:t>.</a:t>
            </a:r>
            <a:r>
              <a:rPr dirty="0" baseline="22222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5555" sz="750" spc="-67">
                <a:latin typeface="Verdana"/>
                <a:cs typeface="Verdana"/>
              </a:rPr>
              <a:t>.</a:t>
            </a:r>
            <a:r>
              <a:rPr dirty="0" sz="500" spc="-45">
                <a:latin typeface="Verdana"/>
                <a:cs typeface="Verdana"/>
              </a:rPr>
              <a:t>.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endParaRPr baseline="-16666" sz="75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280667" y="2405953"/>
            <a:ext cx="26606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750" spc="-44">
                <a:latin typeface="Verdana"/>
                <a:cs typeface="Verdana"/>
              </a:rPr>
              <a:t>.</a:t>
            </a:r>
            <a:r>
              <a:rPr dirty="0" sz="500" spc="-30">
                <a:latin typeface="Verdana"/>
                <a:cs typeface="Verdana"/>
              </a:rPr>
              <a:t>. </a:t>
            </a:r>
            <a:r>
              <a:rPr dirty="0" sz="500" spc="15">
                <a:latin typeface="Verdana"/>
                <a:cs typeface="Verdana"/>
              </a:rPr>
              <a:t>. </a:t>
            </a:r>
            <a:r>
              <a:rPr dirty="0" sz="500" spc="75">
                <a:latin typeface="Verdana"/>
                <a:cs typeface="Verdana"/>
              </a:rPr>
              <a:t> </a:t>
            </a:r>
            <a:r>
              <a:rPr dirty="0" baseline="-5555" sz="750" spc="-67">
                <a:latin typeface="Verdana"/>
                <a:cs typeface="Verdana"/>
              </a:rPr>
              <a:t>.</a:t>
            </a:r>
            <a:r>
              <a:rPr dirty="0" baseline="-11111" sz="750" spc="-67">
                <a:latin typeface="Verdana"/>
                <a:cs typeface="Verdana"/>
              </a:rPr>
              <a:t>.</a:t>
            </a:r>
            <a:r>
              <a:rPr dirty="0" baseline="-16666" sz="750" spc="-67">
                <a:latin typeface="Verdana"/>
                <a:cs typeface="Verdana"/>
              </a:rPr>
              <a:t>.</a:t>
            </a:r>
            <a:r>
              <a:rPr dirty="0" baseline="-27777" sz="750" spc="-67">
                <a:latin typeface="Verdana"/>
                <a:cs typeface="Verdana"/>
              </a:rPr>
              <a:t>.</a:t>
            </a:r>
            <a:r>
              <a:rPr dirty="0" baseline="-33333" sz="750" spc="-67">
                <a:latin typeface="Verdana"/>
                <a:cs typeface="Verdana"/>
              </a:rPr>
              <a:t>.</a:t>
            </a:r>
            <a:endParaRPr baseline="-33333" sz="75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267464" y="3426021"/>
            <a:ext cx="5055870" cy="5010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Figure </a:t>
            </a:r>
            <a:r>
              <a:rPr dirty="0" sz="1000">
                <a:latin typeface="Times New Roman"/>
                <a:cs typeface="Times New Roman"/>
              </a:rPr>
              <a:t>5.12: </a:t>
            </a:r>
            <a:r>
              <a:rPr dirty="0" sz="1000" spc="-10">
                <a:latin typeface="Times New Roman"/>
                <a:cs typeface="Times New Roman"/>
              </a:rPr>
              <a:t>Carnot’s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lemma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-5" b="1">
                <a:latin typeface="Times New Roman"/>
                <a:cs typeface="Times New Roman"/>
              </a:rPr>
              <a:t>Solution</a:t>
            </a:r>
            <a:r>
              <a:rPr dirty="0" sz="1000" spc="-5">
                <a:latin typeface="Times New Roman"/>
                <a:cs typeface="Times New Roman"/>
              </a:rPr>
              <a:t>. Suppose the three perpendiculars </a:t>
            </a:r>
            <a:r>
              <a:rPr dirty="0" sz="1000">
                <a:latin typeface="Times New Roman"/>
                <a:cs typeface="Times New Roman"/>
              </a:rPr>
              <a:t>concur </a:t>
            </a:r>
            <a:r>
              <a:rPr dirty="0" sz="1000" spc="-5">
                <a:latin typeface="Times New Roman"/>
                <a:cs typeface="Times New Roman"/>
              </a:rPr>
              <a:t>at a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20" i="1">
                <a:latin typeface="Georgia"/>
                <a:cs typeface="Georgia"/>
              </a:rPr>
              <a:t>O</a:t>
            </a:r>
            <a:r>
              <a:rPr dirty="0" sz="1000" spc="20">
                <a:latin typeface="Times New Roman"/>
                <a:cs typeface="Times New Roman"/>
              </a:rPr>
              <a:t>.  </a:t>
            </a:r>
            <a:r>
              <a:rPr dirty="0" sz="1000" spc="-5">
                <a:latin typeface="Times New Roman"/>
                <a:cs typeface="Times New Roman"/>
              </a:rPr>
              <a:t>Note that </a:t>
            </a:r>
            <a:r>
              <a:rPr dirty="0" sz="1000" spc="25" i="1">
                <a:latin typeface="Georgia"/>
                <a:cs typeface="Georgia"/>
              </a:rPr>
              <a:t>O </a:t>
            </a:r>
            <a:r>
              <a:rPr dirty="0" sz="1000" spc="-5">
                <a:latin typeface="Times New Roman"/>
                <a:cs typeface="Times New Roman"/>
              </a:rPr>
              <a:t>is inside the  </a:t>
            </a:r>
            <a:r>
              <a:rPr dirty="0" sz="1000" spc="114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triangle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032511" y="400818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2351027" y="3994470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032511" y="3930464"/>
            <a:ext cx="54991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86409" algn="l"/>
              </a:tabLst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426969" y="400818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364228" y="400818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009398" y="3930464"/>
            <a:ext cx="268795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9895" algn="l"/>
                <a:tab pos="949325" algn="l"/>
                <a:tab pos="1367155" algn="l"/>
                <a:tab pos="1871345" algn="l"/>
                <a:tab pos="2293620" algn="l"/>
                <a:tab pos="2624455" algn="l"/>
              </a:tabLst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5615434" y="400818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941566" y="3994470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6092443" y="3930464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267464" y="3938084"/>
            <a:ext cx="505396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85" i="1">
                <a:latin typeface="Georgia"/>
                <a:cs typeface="Georgia"/>
              </a:rPr>
              <a:t>ABC</a:t>
            </a:r>
            <a:r>
              <a:rPr dirty="0" sz="1000" spc="8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As </a:t>
            </a:r>
            <a:r>
              <a:rPr dirty="0" sz="1000" spc="110" i="1">
                <a:latin typeface="Georgia"/>
                <a:cs typeface="Georgia"/>
              </a:rPr>
              <a:t>BA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75" i="1">
                <a:latin typeface="Georgia"/>
                <a:cs typeface="Georgia"/>
              </a:rPr>
              <a:t>A </a:t>
            </a:r>
            <a:r>
              <a:rPr dirty="0" sz="1000" spc="65" i="1">
                <a:latin typeface="Georgia"/>
                <a:cs typeface="Georgia"/>
              </a:rPr>
              <a:t>C   </a:t>
            </a:r>
            <a:r>
              <a:rPr dirty="0" sz="1000" spc="45">
                <a:latin typeface="Tahoma"/>
                <a:cs typeface="Tahoma"/>
              </a:rPr>
              <a:t>= (</a:t>
            </a:r>
            <a:r>
              <a:rPr dirty="0" sz="1000" spc="45" i="1">
                <a:latin typeface="Georgia"/>
                <a:cs typeface="Georgia"/>
              </a:rPr>
              <a:t>OB 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60" i="1">
                <a:latin typeface="Georgia"/>
                <a:cs typeface="Georgia"/>
              </a:rPr>
              <a:t>OA  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35">
                <a:latin typeface="Tahoma"/>
                <a:cs typeface="Tahoma"/>
              </a:rPr>
              <a:t>(</a:t>
            </a:r>
            <a:r>
              <a:rPr dirty="0" sz="1000" spc="35" i="1">
                <a:latin typeface="Georgia"/>
                <a:cs typeface="Georgia"/>
              </a:rPr>
              <a:t>OC 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60" i="1">
                <a:latin typeface="Georgia"/>
                <a:cs typeface="Georgia"/>
              </a:rPr>
              <a:t>OA  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75" i="1">
                <a:latin typeface="Georgia"/>
                <a:cs typeface="Georgia"/>
              </a:rPr>
              <a:t>OB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55" i="1">
                <a:latin typeface="Georgia"/>
                <a:cs typeface="Georgia"/>
              </a:rPr>
              <a:t>OC  </a:t>
            </a:r>
            <a:r>
              <a:rPr dirty="0" sz="1000" spc="-5">
                <a:latin typeface="Times New Roman"/>
                <a:cs typeface="Times New Roman"/>
              </a:rPr>
              <a:t>, </a:t>
            </a:r>
            <a:r>
              <a:rPr dirty="0" sz="1000" spc="114" i="1">
                <a:latin typeface="Georgia"/>
                <a:cs typeface="Georgia"/>
              </a:rPr>
              <a:t>CB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100" i="1">
                <a:latin typeface="Georgia"/>
                <a:cs typeface="Georgia"/>
              </a:rPr>
              <a:t>B </a:t>
            </a:r>
            <a:r>
              <a:rPr dirty="0" sz="1000" spc="75" i="1">
                <a:latin typeface="Georgia"/>
                <a:cs typeface="Georgia"/>
              </a:rPr>
              <a:t>A   </a:t>
            </a:r>
            <a:r>
              <a:rPr dirty="0" sz="1000" spc="45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922779" y="4189544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1514346" y="4111821"/>
            <a:ext cx="14097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6720" algn="l"/>
                <a:tab pos="931544" algn="l"/>
                <a:tab pos="1345565" algn="l"/>
              </a:tabLst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2841752" y="4189544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321813" y="4111821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728718" y="4111821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257543" y="4111821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4248400" y="4189544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4560820" y="417582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719317" y="4111821"/>
            <a:ext cx="54546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81965" algn="l"/>
              </a:tabLst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5591043" y="4189544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5600191" y="4111821"/>
            <a:ext cx="58801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24510" algn="l"/>
              </a:tabLst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1267460" y="4119441"/>
            <a:ext cx="505396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>
                <a:latin typeface="Tahoma"/>
                <a:cs typeface="Tahoma"/>
              </a:rPr>
              <a:t>(</a:t>
            </a:r>
            <a:r>
              <a:rPr dirty="0" sz="1000" spc="35" i="1">
                <a:latin typeface="Georgia"/>
                <a:cs typeface="Georgia"/>
              </a:rPr>
              <a:t>OC 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75" i="1">
                <a:latin typeface="Georgia"/>
                <a:cs typeface="Georgia"/>
              </a:rPr>
              <a:t>OB 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40">
                <a:latin typeface="Tahoma"/>
                <a:cs typeface="Tahoma"/>
              </a:rPr>
              <a:t>(</a:t>
            </a:r>
            <a:r>
              <a:rPr dirty="0" sz="1000" spc="40" i="1">
                <a:latin typeface="Georgia"/>
                <a:cs typeface="Georgia"/>
              </a:rPr>
              <a:t>OA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75" i="1">
                <a:latin typeface="Georgia"/>
                <a:cs typeface="Georgia"/>
              </a:rPr>
              <a:t>OB 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55" i="1">
                <a:latin typeface="Georgia"/>
                <a:cs typeface="Georgia"/>
              </a:rPr>
              <a:t>OC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60" i="1">
                <a:latin typeface="Georgia"/>
                <a:cs typeface="Georgia"/>
              </a:rPr>
              <a:t>OA </a:t>
            </a:r>
            <a:r>
              <a:rPr dirty="0" sz="1000" spc="-5">
                <a:latin typeface="Times New Roman"/>
                <a:cs typeface="Times New Roman"/>
              </a:rPr>
              <a:t>, and </a:t>
            </a:r>
            <a:r>
              <a:rPr dirty="0" sz="1000" spc="70" i="1">
                <a:latin typeface="Georgia"/>
                <a:cs typeface="Georgia"/>
              </a:rPr>
              <a:t>AC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65" i="1">
                <a:latin typeface="Georgia"/>
                <a:cs typeface="Georgia"/>
              </a:rPr>
              <a:t>C </a:t>
            </a:r>
            <a:r>
              <a:rPr dirty="0" sz="1000" spc="100" i="1">
                <a:latin typeface="Georgia"/>
                <a:cs typeface="Georgia"/>
              </a:rPr>
              <a:t>B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40">
                <a:latin typeface="Tahoma"/>
                <a:cs typeface="Tahoma"/>
              </a:rPr>
              <a:t>(</a:t>
            </a:r>
            <a:r>
              <a:rPr dirty="0" sz="1000" spc="40" i="1">
                <a:latin typeface="Georgia"/>
                <a:cs typeface="Georgia"/>
              </a:rPr>
              <a:t>OA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55" i="1">
                <a:latin typeface="Georgia"/>
                <a:cs typeface="Georgia"/>
              </a:rPr>
              <a:t>OC  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45">
                <a:latin typeface="Tahoma"/>
                <a:cs typeface="Tahoma"/>
              </a:rPr>
              <a:t>(</a:t>
            </a:r>
            <a:r>
              <a:rPr dirty="0" sz="1000" spc="45" i="1">
                <a:latin typeface="Georgia"/>
                <a:cs typeface="Georgia"/>
              </a:rPr>
              <a:t>OB  </a:t>
            </a:r>
            <a:r>
              <a:rPr dirty="0" sz="1000" spc="170" i="1">
                <a:latin typeface="Georgia"/>
                <a:cs typeface="Georgi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1465576" y="4294701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1456433" y="4372424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1934970" y="4294701"/>
            <a:ext cx="149669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6720" algn="l"/>
                <a:tab pos="1432560" algn="l"/>
              </a:tabLst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3355337" y="4372424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661659" y="435870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3817110" y="4294701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4230113" y="4294701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4224016" y="4372424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4537959" y="435870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4690359" y="4294701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5086598" y="4372424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5397495" y="435870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5095741" y="4294701"/>
            <a:ext cx="53657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72440" algn="l"/>
              </a:tabLst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1267456" y="4302321"/>
            <a:ext cx="463550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5" i="1">
                <a:latin typeface="Georgia"/>
                <a:cs typeface="Georgia"/>
              </a:rPr>
              <a:t>OC  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60" i="1">
                <a:latin typeface="Georgia"/>
                <a:cs typeface="Georgia"/>
              </a:rPr>
              <a:t>OA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75" i="1">
                <a:latin typeface="Georgia"/>
                <a:cs typeface="Georgia"/>
              </a:rPr>
              <a:t>OB  </a:t>
            </a:r>
            <a:r>
              <a:rPr dirty="0" sz="1000" spc="-5">
                <a:latin typeface="Times New Roman"/>
                <a:cs typeface="Times New Roman"/>
              </a:rPr>
              <a:t>, we thus </a:t>
            </a:r>
            <a:r>
              <a:rPr dirty="0" sz="1000" spc="-10">
                <a:latin typeface="Times New Roman"/>
                <a:cs typeface="Times New Roman"/>
              </a:rPr>
              <a:t>have </a:t>
            </a:r>
            <a:r>
              <a:rPr dirty="0" sz="1000" spc="110" i="1">
                <a:latin typeface="Georgia"/>
                <a:cs typeface="Georgia"/>
              </a:rPr>
              <a:t>BA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75" i="1">
                <a:latin typeface="Georgia"/>
                <a:cs typeface="Georgia"/>
              </a:rPr>
              <a:t>A </a:t>
            </a:r>
            <a:r>
              <a:rPr dirty="0" sz="1000" spc="65" i="1">
                <a:latin typeface="Georgia"/>
                <a:cs typeface="Georgia"/>
              </a:rPr>
              <a:t>C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114" i="1">
                <a:latin typeface="Georgia"/>
                <a:cs typeface="Georgia"/>
              </a:rPr>
              <a:t>CB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100" i="1">
                <a:latin typeface="Georgia"/>
                <a:cs typeface="Georgia"/>
              </a:rPr>
              <a:t>B </a:t>
            </a:r>
            <a:r>
              <a:rPr dirty="0" sz="1000" spc="75" i="1">
                <a:latin typeface="Georgia"/>
                <a:cs typeface="Georgia"/>
              </a:rPr>
              <a:t>A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70" i="1">
                <a:latin typeface="Georgia"/>
                <a:cs typeface="Georgia"/>
              </a:rPr>
              <a:t>AC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65" i="1">
                <a:latin typeface="Georgia"/>
                <a:cs typeface="Georgia"/>
              </a:rPr>
              <a:t>C </a:t>
            </a:r>
            <a:r>
              <a:rPr dirty="0" sz="1000" spc="100" i="1">
                <a:latin typeface="Georgia"/>
                <a:cs typeface="Georgia"/>
              </a:rPr>
              <a:t>B 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2526274" y="4476053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2526274" y="4553776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2823454" y="4541582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2980428" y="4476048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3384288" y="4476048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3378191" y="4553776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3684514" y="4541582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835391" y="4476048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4233153" y="4476048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4224010" y="4553776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4527287" y="4541582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4685784" y="4476048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1267451" y="4485201"/>
            <a:ext cx="505460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5">
                <a:latin typeface="Times New Roman"/>
                <a:cs typeface="Times New Roman"/>
              </a:rPr>
              <a:t>Conversely, </a:t>
            </a:r>
            <a:r>
              <a:rPr dirty="0" sz="1000" spc="-5">
                <a:latin typeface="Times New Roman"/>
                <a:cs typeface="Times New Roman"/>
              </a:rPr>
              <a:t>suppose </a:t>
            </a:r>
            <a:r>
              <a:rPr dirty="0" sz="1000" spc="110" i="1">
                <a:latin typeface="Georgia"/>
                <a:cs typeface="Georgia"/>
              </a:rPr>
              <a:t>BA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75" i="1">
                <a:latin typeface="Georgia"/>
                <a:cs typeface="Georgia"/>
              </a:rPr>
              <a:t>A </a:t>
            </a:r>
            <a:r>
              <a:rPr dirty="0" sz="1000" spc="65" i="1">
                <a:latin typeface="Georgia"/>
                <a:cs typeface="Georgia"/>
              </a:rPr>
              <a:t>C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114" i="1">
                <a:latin typeface="Georgia"/>
                <a:cs typeface="Georgia"/>
              </a:rPr>
              <a:t>CB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100" i="1">
                <a:latin typeface="Georgia"/>
                <a:cs typeface="Georgia"/>
              </a:rPr>
              <a:t>B </a:t>
            </a:r>
            <a:r>
              <a:rPr dirty="0" sz="1000" spc="75" i="1">
                <a:latin typeface="Georgia"/>
                <a:cs typeface="Georgia"/>
              </a:rPr>
              <a:t>A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70" i="1">
                <a:latin typeface="Georgia"/>
                <a:cs typeface="Georgia"/>
              </a:rPr>
              <a:t>AC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65" i="1">
                <a:latin typeface="Georgia"/>
                <a:cs typeface="Georgia"/>
              </a:rPr>
              <a:t>C </a:t>
            </a:r>
            <a:r>
              <a:rPr dirty="0" sz="1000" spc="100" i="1">
                <a:latin typeface="Georgia"/>
                <a:cs typeface="Georgia"/>
              </a:rPr>
              <a:t>B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Let the perpendiculars</a:t>
            </a:r>
            <a:r>
              <a:rPr dirty="0" sz="1000" spc="-1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1267446" y="4666548"/>
            <a:ext cx="50546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 i="1">
                <a:latin typeface="Georgia"/>
                <a:cs typeface="Georgia"/>
              </a:rPr>
              <a:t>B</a:t>
            </a:r>
            <a:r>
              <a:rPr dirty="0" baseline="-11904" sz="1050" spc="75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30" i="1">
                <a:latin typeface="Georgia"/>
                <a:cs typeface="Georgia"/>
              </a:rPr>
              <a:t>C</a:t>
            </a:r>
            <a:r>
              <a:rPr dirty="0" baseline="-11904" sz="1050" spc="44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meet at a </a:t>
            </a:r>
            <a:r>
              <a:rPr dirty="0" sz="1000">
                <a:latin typeface="Times New Roman"/>
                <a:cs typeface="Times New Roman"/>
              </a:rPr>
              <a:t>point </a:t>
            </a:r>
            <a:r>
              <a:rPr dirty="0" sz="1000" spc="20" i="1">
                <a:latin typeface="Georgia"/>
                <a:cs typeface="Georgia"/>
              </a:rPr>
              <a:t>O</a:t>
            </a:r>
            <a:r>
              <a:rPr dirty="0" sz="1000" spc="20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Note that </a:t>
            </a:r>
            <a:r>
              <a:rPr dirty="0" sz="1000" spc="25" i="1">
                <a:latin typeface="Georgia"/>
                <a:cs typeface="Georgia"/>
              </a:rPr>
              <a:t>O </a:t>
            </a:r>
            <a:r>
              <a:rPr dirty="0" sz="1000" spc="-5">
                <a:latin typeface="Times New Roman"/>
                <a:cs typeface="Times New Roman"/>
              </a:rPr>
              <a:t>is inside the triangle </a:t>
            </a:r>
            <a:r>
              <a:rPr dirty="0" sz="1000" spc="85" i="1">
                <a:latin typeface="Georgia"/>
                <a:cs typeface="Georgia"/>
              </a:rPr>
              <a:t>ABC</a:t>
            </a:r>
            <a:r>
              <a:rPr dirty="0" sz="1000" spc="85">
                <a:latin typeface="Times New Roman"/>
                <a:cs typeface="Times New Roman"/>
              </a:rPr>
              <a:t>. </a:t>
            </a:r>
            <a:r>
              <a:rPr dirty="0" sz="1000" spc="-5">
                <a:latin typeface="Times New Roman"/>
                <a:cs typeface="Times New Roman"/>
              </a:rPr>
              <a:t>Drop the perpendicular 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70" i="1">
                <a:latin typeface="Georgia"/>
                <a:cs typeface="Georgia"/>
              </a:rPr>
              <a:t>OA</a:t>
            </a:r>
            <a:r>
              <a:rPr dirty="0" baseline="27777" sz="1050" spc="104">
                <a:latin typeface="Arial"/>
                <a:cs typeface="Arial"/>
              </a:rPr>
              <a:t>′</a:t>
            </a:r>
            <a:endParaRPr baseline="27777"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000" spc="-5">
                <a:latin typeface="Times New Roman"/>
                <a:cs typeface="Times New Roman"/>
              </a:rPr>
              <a:t>from </a:t>
            </a:r>
            <a:r>
              <a:rPr dirty="0" sz="1000" spc="25" i="1">
                <a:latin typeface="Georgia"/>
                <a:cs typeface="Georgia"/>
              </a:rPr>
              <a:t>O </a:t>
            </a:r>
            <a:r>
              <a:rPr dirty="0" sz="1000" spc="-5">
                <a:latin typeface="Times New Roman"/>
                <a:cs typeface="Times New Roman"/>
              </a:rPr>
              <a:t>onto </a:t>
            </a:r>
            <a:r>
              <a:rPr dirty="0" sz="1000" spc="90" i="1">
                <a:latin typeface="Georgia"/>
                <a:cs typeface="Georgia"/>
              </a:rPr>
              <a:t>BC</a:t>
            </a:r>
            <a:r>
              <a:rPr dirty="0" sz="1000" spc="90">
                <a:latin typeface="Times New Roman"/>
                <a:cs typeface="Times New Roman"/>
              </a:rPr>
              <a:t>. </a:t>
            </a:r>
            <a:r>
              <a:rPr dirty="0" sz="1000" spc="-50">
                <a:latin typeface="Times New Roman"/>
                <a:cs typeface="Times New Roman"/>
              </a:rPr>
              <a:t>We  </a:t>
            </a:r>
            <a:r>
              <a:rPr dirty="0" sz="1000" spc="-5">
                <a:latin typeface="Times New Roman"/>
                <a:cs typeface="Times New Roman"/>
              </a:rPr>
              <a:t>want to prove </a:t>
            </a:r>
            <a:r>
              <a:rPr dirty="0" sz="1000" spc="80" i="1">
                <a:latin typeface="Georgia"/>
                <a:cs typeface="Georgia"/>
              </a:rPr>
              <a:t>A</a:t>
            </a:r>
            <a:r>
              <a:rPr dirty="0" baseline="27777" sz="1050" spc="120">
                <a:latin typeface="Arial"/>
                <a:cs typeface="Arial"/>
              </a:rPr>
              <a:t>′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35" i="1">
                <a:latin typeface="Georgia"/>
                <a:cs typeface="Georgia"/>
              </a:rPr>
              <a:t>A</a:t>
            </a:r>
            <a:r>
              <a:rPr dirty="0" baseline="-11904" sz="1050" spc="52">
                <a:latin typeface="Geometr231 Hv BT"/>
                <a:cs typeface="Geometr231 Hv BT"/>
              </a:rPr>
              <a:t>1</a:t>
            </a:r>
            <a:r>
              <a:rPr dirty="0" sz="1000" spc="35">
                <a:latin typeface="Times New Roman"/>
                <a:cs typeface="Times New Roman"/>
              </a:rPr>
              <a:t>.  </a:t>
            </a:r>
            <a:r>
              <a:rPr dirty="0" sz="1000" spc="-5">
                <a:latin typeface="Times New Roman"/>
                <a:cs typeface="Times New Roman"/>
              </a:rPr>
              <a:t>By the proven forward implication, we know </a:t>
            </a:r>
            <a:r>
              <a:rPr dirty="0" sz="1000" spc="18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that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2354060" y="5100889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2675624" y="508717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1464044" y="5023166"/>
            <a:ext cx="1438275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  <a:tab pos="908685" algn="l"/>
                <a:tab pos="1374775" algn="l"/>
              </a:tabLst>
            </a:pPr>
            <a:r>
              <a:rPr dirty="0" sz="700" spc="90">
                <a:latin typeface="Arial"/>
                <a:cs typeface="Arial"/>
              </a:rPr>
              <a:t>′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>
                <a:latin typeface="Geometr231 Hv BT"/>
                <a:cs typeface="Geometr231 Hv BT"/>
              </a:rPr>
              <a:t>	</a:t>
            </a:r>
            <a:r>
              <a:rPr dirty="0" sz="700" spc="95">
                <a:latin typeface="Arial"/>
                <a:cs typeface="Arial"/>
              </a:rPr>
              <a:t>′</a:t>
            </a:r>
            <a:r>
              <a:rPr dirty="0" sz="700">
                <a:latin typeface="Arial"/>
                <a:cs typeface="Arial"/>
              </a:rPr>
              <a:t>   </a:t>
            </a:r>
            <a:r>
              <a:rPr dirty="0" sz="700" spc="45">
                <a:latin typeface="Arial"/>
                <a:cs typeface="Arial"/>
              </a:rPr>
              <a:t> 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r>
              <a:rPr dirty="0" sz="700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3237980" y="5023166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3228832" y="5100889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3547349" y="508717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3705846" y="5023166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1267447" y="5030785"/>
            <a:ext cx="505523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10" i="1">
                <a:latin typeface="Georgia"/>
                <a:cs typeface="Georgia"/>
              </a:rPr>
              <a:t>BA 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75" i="1">
                <a:latin typeface="Georgia"/>
                <a:cs typeface="Georgia"/>
              </a:rPr>
              <a:t>A </a:t>
            </a:r>
            <a:r>
              <a:rPr dirty="0" sz="1000" spc="65" i="1">
                <a:latin typeface="Georgia"/>
                <a:cs typeface="Georgia"/>
              </a:rPr>
              <a:t>C 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114" i="1">
                <a:latin typeface="Georgia"/>
                <a:cs typeface="Georgia"/>
              </a:rPr>
              <a:t>CB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100" i="1">
                <a:latin typeface="Georgia"/>
                <a:cs typeface="Georgia"/>
              </a:rPr>
              <a:t>B </a:t>
            </a:r>
            <a:r>
              <a:rPr dirty="0" sz="1000" spc="75" i="1">
                <a:latin typeface="Georgia"/>
                <a:cs typeface="Georgia"/>
              </a:rPr>
              <a:t>A 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70" i="1">
                <a:latin typeface="Georgia"/>
                <a:cs typeface="Georgia"/>
              </a:rPr>
              <a:t>AC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65" i="1">
                <a:latin typeface="Georgia"/>
                <a:cs typeface="Georgia"/>
              </a:rPr>
              <a:t>C </a:t>
            </a:r>
            <a:r>
              <a:rPr dirty="0" sz="1000" spc="100" i="1">
                <a:latin typeface="Georgia"/>
                <a:cs typeface="Georgia"/>
              </a:rPr>
              <a:t>B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-25">
                <a:latin typeface="Tahoma"/>
                <a:cs typeface="Tahoma"/>
              </a:rPr>
              <a:t>0</a:t>
            </a:r>
            <a:r>
              <a:rPr dirty="0" sz="1000" spc="-25">
                <a:latin typeface="Times New Roman"/>
                <a:cs typeface="Times New Roman"/>
              </a:rPr>
              <a:t>.  </a:t>
            </a:r>
            <a:r>
              <a:rPr dirty="0" sz="1000" spc="-15">
                <a:latin typeface="Times New Roman"/>
                <a:cs typeface="Times New Roman"/>
              </a:rPr>
              <a:t>Together </a:t>
            </a:r>
            <a:r>
              <a:rPr dirty="0" sz="1000" spc="-5">
                <a:latin typeface="Times New Roman"/>
                <a:cs typeface="Times New Roman"/>
              </a:rPr>
              <a:t>with the </a:t>
            </a:r>
            <a:r>
              <a:rPr dirty="0" sz="1000" spc="-10">
                <a:latin typeface="Times New Roman"/>
                <a:cs typeface="Times New Roman"/>
              </a:rPr>
              <a:t>given </a:t>
            </a:r>
            <a:r>
              <a:rPr dirty="0" sz="1000" spc="-5">
                <a:latin typeface="Times New Roman"/>
                <a:cs typeface="Times New Roman"/>
              </a:rPr>
              <a:t>relation, we</a:t>
            </a:r>
            <a:r>
              <a:rPr dirty="0" sz="1000" spc="10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obtain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1464042" y="5206046"/>
            <a:ext cx="518159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700" spc="45">
                <a:latin typeface="Arial"/>
                <a:cs typeface="Arial"/>
              </a:rPr>
              <a:t>′</a:t>
            </a:r>
            <a:r>
              <a:rPr dirty="0" sz="700" spc="45">
                <a:latin typeface="Geometr231 Hv BT"/>
                <a:cs typeface="Geometr231 Hv BT"/>
              </a:rPr>
              <a:t>2	</a:t>
            </a:r>
            <a:r>
              <a:rPr dirty="0" sz="700" spc="95">
                <a:latin typeface="Arial"/>
                <a:cs typeface="Arial"/>
              </a:rPr>
              <a:t>′ </a:t>
            </a:r>
            <a:r>
              <a:rPr dirty="0" sz="700" spc="245">
                <a:latin typeface="Arial"/>
                <a:cs typeface="Arial"/>
              </a:rPr>
              <a:t> </a:t>
            </a: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2328148" y="5206046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2328148" y="5282246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2607042" y="5270057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2764011" y="5206046"/>
            <a:ext cx="76200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Geometr231 Hv BT"/>
                <a:cs typeface="Geometr231 Hv BT"/>
              </a:rPr>
              <a:t>2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3507725" y="5206046"/>
            <a:ext cx="999490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9875" algn="l"/>
                <a:tab pos="697865" algn="l"/>
                <a:tab pos="956944" algn="l"/>
              </a:tabLst>
            </a:pPr>
            <a:r>
              <a:rPr dirty="0" sz="700" spc="95">
                <a:latin typeface="Arial"/>
                <a:cs typeface="Arial"/>
              </a:rPr>
              <a:t>′</a:t>
            </a:r>
            <a:r>
              <a:rPr dirty="0" sz="700" spc="95">
                <a:latin typeface="Arial"/>
                <a:cs typeface="Arial"/>
              </a:rPr>
              <a:t>	</a:t>
            </a:r>
            <a:r>
              <a:rPr dirty="0" sz="700" spc="95">
                <a:latin typeface="Arial"/>
                <a:cs typeface="Arial"/>
              </a:rPr>
              <a:t>′</a:t>
            </a:r>
            <a:r>
              <a:rPr dirty="0" sz="700" spc="95">
                <a:latin typeface="Arial"/>
                <a:cs typeface="Arial"/>
              </a:rPr>
              <a:t>	</a:t>
            </a:r>
            <a:r>
              <a:rPr dirty="0" sz="700" spc="95">
                <a:latin typeface="Arial"/>
                <a:cs typeface="Arial"/>
              </a:rPr>
              <a:t>′</a:t>
            </a:r>
            <a:r>
              <a:rPr dirty="0" sz="700" spc="95">
                <a:latin typeface="Arial"/>
                <a:cs typeface="Arial"/>
              </a:rPr>
              <a:t>	</a:t>
            </a:r>
            <a:r>
              <a:rPr dirty="0" sz="700" spc="95">
                <a:latin typeface="Arial"/>
                <a:cs typeface="Arial"/>
              </a:rPr>
              <a:t>′</a:t>
            </a:r>
            <a:endParaRPr sz="700"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1267445" y="5213666"/>
            <a:ext cx="408940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10" i="1">
                <a:latin typeface="Georgia"/>
                <a:cs typeface="Georgia"/>
              </a:rPr>
              <a:t>BA 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75" i="1">
                <a:latin typeface="Georgia"/>
                <a:cs typeface="Georgia"/>
              </a:rPr>
              <a:t>A </a:t>
            </a:r>
            <a:r>
              <a:rPr dirty="0" sz="1000" spc="65" i="1">
                <a:latin typeface="Georgia"/>
                <a:cs typeface="Georgia"/>
              </a:rPr>
              <a:t>C 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110" i="1">
                <a:latin typeface="Georgia"/>
                <a:cs typeface="Georgia"/>
              </a:rPr>
              <a:t>BA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75" i="1">
                <a:latin typeface="Georgia"/>
                <a:cs typeface="Georgia"/>
              </a:rPr>
              <a:t>A </a:t>
            </a:r>
            <a:r>
              <a:rPr dirty="0" sz="1000" spc="65" i="1">
                <a:latin typeface="Georgia"/>
                <a:cs typeface="Georgia"/>
              </a:rPr>
              <a:t>C </a:t>
            </a:r>
            <a:r>
              <a:rPr dirty="0" sz="1000" spc="-5">
                <a:latin typeface="Times New Roman"/>
                <a:cs typeface="Times New Roman"/>
              </a:rPr>
              <a:t>. That is </a:t>
            </a:r>
            <a:r>
              <a:rPr dirty="0" sz="1000" spc="70">
                <a:latin typeface="Tahoma"/>
                <a:cs typeface="Tahoma"/>
              </a:rPr>
              <a:t>(</a:t>
            </a:r>
            <a:r>
              <a:rPr dirty="0" sz="1000" spc="70" i="1">
                <a:latin typeface="Georgia"/>
                <a:cs typeface="Georgia"/>
              </a:rPr>
              <a:t>BA </a:t>
            </a:r>
            <a:r>
              <a:rPr dirty="0" sz="1000" spc="45">
                <a:latin typeface="Tahoma"/>
                <a:cs typeface="Tahoma"/>
              </a:rPr>
              <a:t>+ </a:t>
            </a:r>
            <a:r>
              <a:rPr dirty="0" sz="1000" spc="75" i="1">
                <a:latin typeface="Georgia"/>
                <a:cs typeface="Georgia"/>
              </a:rPr>
              <a:t>A </a:t>
            </a:r>
            <a:r>
              <a:rPr dirty="0" sz="1000" spc="70" i="1">
                <a:latin typeface="Georgia"/>
                <a:cs typeface="Georgia"/>
              </a:rPr>
              <a:t>C</a:t>
            </a:r>
            <a:r>
              <a:rPr dirty="0" sz="1000" spc="70">
                <a:latin typeface="Tahoma"/>
                <a:cs typeface="Tahoma"/>
              </a:rPr>
              <a:t>)(</a:t>
            </a:r>
            <a:r>
              <a:rPr dirty="0" sz="1000" spc="70" i="1">
                <a:latin typeface="Georgia"/>
                <a:cs typeface="Georgia"/>
              </a:rPr>
              <a:t>BA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75" i="1">
                <a:latin typeface="Georgia"/>
                <a:cs typeface="Georgia"/>
              </a:rPr>
              <a:t>A </a:t>
            </a:r>
            <a:r>
              <a:rPr dirty="0" sz="1000" spc="65" i="1">
                <a:latin typeface="Georgia"/>
                <a:cs typeface="Georgia"/>
              </a:rPr>
              <a:t>C</a:t>
            </a:r>
            <a:r>
              <a:rPr dirty="0" sz="1000" spc="65">
                <a:latin typeface="Tahoma"/>
                <a:cs typeface="Tahoma"/>
              </a:rPr>
              <a:t>)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70">
                <a:latin typeface="Tahoma"/>
                <a:cs typeface="Tahoma"/>
              </a:rPr>
              <a:t>(</a:t>
            </a:r>
            <a:r>
              <a:rPr dirty="0" sz="1000" spc="70" i="1">
                <a:latin typeface="Georgia"/>
                <a:cs typeface="Georgia"/>
              </a:rPr>
              <a:t>BA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55">
                <a:latin typeface="Tahoma"/>
                <a:cs typeface="Tahoma"/>
              </a:rPr>
              <a:t> </a:t>
            </a:r>
            <a:r>
              <a:rPr dirty="0" sz="1000" spc="75" i="1">
                <a:latin typeface="Georgia"/>
                <a:cs typeface="Georgia"/>
              </a:rPr>
              <a:t>A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5050016" y="5270057"/>
            <a:ext cx="35623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2735" algn="l"/>
              </a:tabLst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5780014" y="5270057"/>
            <a:ext cx="354965" cy="12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1465" algn="l"/>
              </a:tabLst>
            </a:pPr>
            <a:r>
              <a:rPr dirty="0" sz="700" spc="-5">
                <a:latin typeface="Geometr231 Hv BT"/>
                <a:cs typeface="Geometr231 Hv BT"/>
              </a:rPr>
              <a:t>1</a:t>
            </a:r>
            <a:r>
              <a:rPr dirty="0" sz="700" spc="-5">
                <a:latin typeface="Geometr231 Hv BT"/>
                <a:cs typeface="Geometr231 Hv BT"/>
              </a:rPr>
              <a:t>	</a:t>
            </a:r>
            <a:r>
              <a:rPr dirty="0" sz="700" spc="-5">
                <a:latin typeface="Geometr231 Hv BT"/>
                <a:cs typeface="Geometr231 Hv BT"/>
              </a:rPr>
              <a:t>1</a:t>
            </a:r>
            <a:endParaRPr sz="700">
              <a:latin typeface="Geometr231 Hv BT"/>
              <a:cs typeface="Geometr231 Hv BT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5386825" y="5213666"/>
            <a:ext cx="93535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0" i="1">
                <a:latin typeface="Georgia"/>
                <a:cs typeface="Georgia"/>
              </a:rPr>
              <a:t>C</a:t>
            </a:r>
            <a:r>
              <a:rPr dirty="0" sz="1000" spc="70">
                <a:latin typeface="Tahoma"/>
                <a:cs typeface="Tahoma"/>
              </a:rPr>
              <a:t>)(</a:t>
            </a:r>
            <a:r>
              <a:rPr dirty="0" sz="1000" spc="70" i="1">
                <a:latin typeface="Georgia"/>
                <a:cs typeface="Georgia"/>
              </a:rPr>
              <a:t>BA </a:t>
            </a:r>
            <a:r>
              <a:rPr dirty="0" sz="1000" spc="-25">
                <a:latin typeface="Lucida Sans Unicode"/>
                <a:cs typeface="Lucida Sans Unicode"/>
              </a:rPr>
              <a:t>− </a:t>
            </a:r>
            <a:r>
              <a:rPr dirty="0" sz="1000" spc="75" i="1">
                <a:latin typeface="Georgia"/>
                <a:cs typeface="Georgia"/>
              </a:rPr>
              <a:t>A</a:t>
            </a:r>
            <a:r>
              <a:rPr dirty="0" sz="1000" spc="195" i="1">
                <a:latin typeface="Georgia"/>
                <a:cs typeface="Georgia"/>
              </a:rPr>
              <a:t> </a:t>
            </a:r>
            <a:r>
              <a:rPr dirty="0" sz="1000" spc="40" i="1">
                <a:latin typeface="Georgia"/>
                <a:cs typeface="Georgia"/>
              </a:rPr>
              <a:t>C</a:t>
            </a:r>
            <a:r>
              <a:rPr dirty="0" sz="1000" spc="40">
                <a:latin typeface="Tahoma"/>
                <a:cs typeface="Tahoma"/>
              </a:rPr>
              <a:t>)</a:t>
            </a:r>
            <a:r>
              <a:rPr dirty="0" sz="1000" spc="4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1267447" y="5395023"/>
            <a:ext cx="505777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As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105" i="1">
                <a:latin typeface="Georgia"/>
                <a:cs typeface="Georgia"/>
              </a:rPr>
              <a:t>BA</a:t>
            </a:r>
            <a:r>
              <a:rPr dirty="0" baseline="27777" sz="1050" spc="157">
                <a:latin typeface="Arial"/>
                <a:cs typeface="Arial"/>
              </a:rPr>
              <a:t>′</a:t>
            </a:r>
            <a:r>
              <a:rPr dirty="0" baseline="27777" sz="1050" spc="7">
                <a:latin typeface="Arial"/>
                <a:cs typeface="Arial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65">
                <a:latin typeface="Tahoma"/>
                <a:cs typeface="Tahoma"/>
              </a:rPr>
              <a:t> </a:t>
            </a:r>
            <a:r>
              <a:rPr dirty="0" sz="1000" spc="90" i="1">
                <a:latin typeface="Georgia"/>
                <a:cs typeface="Georgia"/>
              </a:rPr>
              <a:t>A</a:t>
            </a:r>
            <a:r>
              <a:rPr dirty="0" baseline="27777" sz="1050" spc="135">
                <a:latin typeface="Arial"/>
                <a:cs typeface="Arial"/>
              </a:rPr>
              <a:t>′</a:t>
            </a:r>
            <a:r>
              <a:rPr dirty="0" sz="1000" spc="90" i="1">
                <a:latin typeface="Georgia"/>
                <a:cs typeface="Georgia"/>
              </a:rPr>
              <a:t>C</a:t>
            </a:r>
            <a:r>
              <a:rPr dirty="0" sz="1000" spc="100" i="1">
                <a:latin typeface="Georgia"/>
                <a:cs typeface="Georgi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105" i="1">
                <a:latin typeface="Georgia"/>
                <a:cs typeface="Georgia"/>
              </a:rPr>
              <a:t>BC</a:t>
            </a:r>
            <a:r>
              <a:rPr dirty="0" sz="1000" spc="100" i="1">
                <a:latin typeface="Georgia"/>
                <a:cs typeface="Georgi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70" i="1">
                <a:latin typeface="Georgia"/>
                <a:cs typeface="Georgia"/>
              </a:rPr>
              <a:t>BA</a:t>
            </a:r>
            <a:r>
              <a:rPr dirty="0" baseline="-11904" sz="1050" spc="104">
                <a:latin typeface="Geometr231 Hv BT"/>
                <a:cs typeface="Geometr231 Hv BT"/>
              </a:rPr>
              <a:t>1</a:t>
            </a:r>
            <a:r>
              <a:rPr dirty="0" baseline="-11904" sz="1050" spc="-15">
                <a:latin typeface="Geometr231 Hv BT"/>
                <a:cs typeface="Geometr231 Hv BT"/>
              </a:rPr>
              <a:t> 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165">
                <a:latin typeface="Tahoma"/>
                <a:cs typeface="Tahoma"/>
              </a:rPr>
              <a:t> </a:t>
            </a:r>
            <a:r>
              <a:rPr dirty="0" sz="1000" spc="60" i="1">
                <a:latin typeface="Georgia"/>
                <a:cs typeface="Georgia"/>
              </a:rPr>
              <a:t>A</a:t>
            </a:r>
            <a:r>
              <a:rPr dirty="0" baseline="-11904" sz="1050" spc="89">
                <a:latin typeface="Geometr231 Hv BT"/>
                <a:cs typeface="Geometr231 Hv BT"/>
              </a:rPr>
              <a:t>1</a:t>
            </a:r>
            <a:r>
              <a:rPr dirty="0" sz="1000" spc="60" i="1">
                <a:latin typeface="Georgia"/>
                <a:cs typeface="Georgia"/>
              </a:rPr>
              <a:t>C</a:t>
            </a:r>
            <a:r>
              <a:rPr dirty="0" sz="1000" spc="60">
                <a:latin typeface="Times New Roman"/>
                <a:cs typeface="Times New Roman"/>
              </a:rPr>
              <a:t>,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have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105" i="1">
                <a:latin typeface="Georgia"/>
                <a:cs typeface="Georgia"/>
              </a:rPr>
              <a:t>BA</a:t>
            </a:r>
            <a:r>
              <a:rPr dirty="0" baseline="27777" sz="1050" spc="157">
                <a:latin typeface="Arial"/>
                <a:cs typeface="Arial"/>
              </a:rPr>
              <a:t>′</a:t>
            </a:r>
            <a:r>
              <a:rPr dirty="0" baseline="27777" sz="1050" spc="-7">
                <a:latin typeface="Arial"/>
                <a:cs typeface="Arial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70">
                <a:latin typeface="Lucida Sans Unicode"/>
                <a:cs typeface="Lucida Sans Unicode"/>
              </a:rPr>
              <a:t> </a:t>
            </a:r>
            <a:r>
              <a:rPr dirty="0" sz="1000" spc="90" i="1">
                <a:latin typeface="Georgia"/>
                <a:cs typeface="Georgia"/>
              </a:rPr>
              <a:t>A</a:t>
            </a:r>
            <a:r>
              <a:rPr dirty="0" baseline="27777" sz="1050" spc="135">
                <a:latin typeface="Arial"/>
                <a:cs typeface="Arial"/>
              </a:rPr>
              <a:t>′</a:t>
            </a:r>
            <a:r>
              <a:rPr dirty="0" sz="1000" spc="90" i="1">
                <a:latin typeface="Georgia"/>
                <a:cs typeface="Georgia"/>
              </a:rPr>
              <a:t>C</a:t>
            </a:r>
            <a:r>
              <a:rPr dirty="0" sz="1000" spc="114" i="1">
                <a:latin typeface="Georgia"/>
                <a:cs typeface="Georgia"/>
              </a:rPr>
              <a:t> </a:t>
            </a:r>
            <a:r>
              <a:rPr dirty="0" sz="1000" spc="45">
                <a:latin typeface="Tahoma"/>
                <a:cs typeface="Tahoma"/>
              </a:rPr>
              <a:t>=</a:t>
            </a:r>
            <a:r>
              <a:rPr dirty="0" sz="1000" spc="-45">
                <a:latin typeface="Tahoma"/>
                <a:cs typeface="Tahoma"/>
              </a:rPr>
              <a:t> </a:t>
            </a:r>
            <a:r>
              <a:rPr dirty="0" sz="1000" spc="70" i="1">
                <a:latin typeface="Georgia"/>
                <a:cs typeface="Georgia"/>
              </a:rPr>
              <a:t>BA</a:t>
            </a:r>
            <a:r>
              <a:rPr dirty="0" baseline="-11904" sz="1050" spc="104">
                <a:latin typeface="Geometr231 Hv BT"/>
                <a:cs typeface="Geometr231 Hv BT"/>
              </a:rPr>
              <a:t>1</a:t>
            </a:r>
            <a:r>
              <a:rPr dirty="0" baseline="-11904" sz="1050">
                <a:latin typeface="Geometr231 Hv BT"/>
                <a:cs typeface="Geometr231 Hv BT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70">
                <a:latin typeface="Lucida Sans Unicode"/>
                <a:cs typeface="Lucida Sans Unicode"/>
              </a:rPr>
              <a:t> </a:t>
            </a:r>
            <a:r>
              <a:rPr dirty="0" sz="1000" spc="55" i="1">
                <a:latin typeface="Georgia"/>
                <a:cs typeface="Georgia"/>
              </a:rPr>
              <a:t>A</a:t>
            </a:r>
            <a:r>
              <a:rPr dirty="0" baseline="-11904" sz="1050" spc="82">
                <a:latin typeface="Geometr231 Hv BT"/>
                <a:cs typeface="Geometr231 Hv BT"/>
              </a:rPr>
              <a:t>1</a:t>
            </a:r>
            <a:r>
              <a:rPr dirty="0" sz="1000" spc="55" i="1">
                <a:latin typeface="Georgia"/>
                <a:cs typeface="Georgia"/>
              </a:rPr>
              <a:t>C</a:t>
            </a:r>
            <a:r>
              <a:rPr dirty="0" sz="1000" spc="55">
                <a:latin typeface="Times New Roman"/>
                <a:cs typeface="Times New Roman"/>
              </a:rPr>
              <a:t>.</a:t>
            </a:r>
            <a:r>
              <a:rPr dirty="0" sz="1000" spc="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From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these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equations,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1267448" y="5548947"/>
            <a:ext cx="5055870" cy="377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dirty="0" sz="1000" spc="-5">
                <a:latin typeface="Times New Roman"/>
                <a:cs typeface="Times New Roman"/>
              </a:rPr>
              <a:t>we </a:t>
            </a:r>
            <a:r>
              <a:rPr dirty="0" sz="1000">
                <a:latin typeface="Times New Roman"/>
                <a:cs typeface="Times New Roman"/>
              </a:rPr>
              <a:t>deduce </a:t>
            </a:r>
            <a:r>
              <a:rPr dirty="0" sz="1000" spc="-5">
                <a:latin typeface="Times New Roman"/>
                <a:cs typeface="Times New Roman"/>
              </a:rPr>
              <a:t>that </a:t>
            </a:r>
            <a:r>
              <a:rPr dirty="0" sz="1000" spc="105" i="1">
                <a:latin typeface="Georgia"/>
                <a:cs typeface="Georgia"/>
              </a:rPr>
              <a:t>BA</a:t>
            </a:r>
            <a:r>
              <a:rPr dirty="0" baseline="27777" sz="1050" spc="157">
                <a:latin typeface="Arial"/>
                <a:cs typeface="Arial"/>
              </a:rPr>
              <a:t>′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70" i="1">
                <a:latin typeface="Georgia"/>
                <a:cs typeface="Georgia"/>
              </a:rPr>
              <a:t>BA</a:t>
            </a:r>
            <a:r>
              <a:rPr dirty="0" baseline="-11904" sz="1050" spc="104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</a:t>
            </a:r>
            <a:r>
              <a:rPr dirty="0" sz="1000" spc="95" i="1">
                <a:latin typeface="Georgia"/>
                <a:cs typeface="Georgia"/>
              </a:rPr>
              <a:t>A</a:t>
            </a:r>
            <a:r>
              <a:rPr dirty="0" baseline="27777" sz="1050" spc="142">
                <a:latin typeface="Arial"/>
                <a:cs typeface="Arial"/>
              </a:rPr>
              <a:t>′</a:t>
            </a:r>
            <a:r>
              <a:rPr dirty="0" sz="1000" spc="95" i="1">
                <a:latin typeface="Georgia"/>
                <a:cs typeface="Georgia"/>
              </a:rPr>
              <a:t>C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60" i="1">
                <a:latin typeface="Georgia"/>
                <a:cs typeface="Georgia"/>
              </a:rPr>
              <a:t>A</a:t>
            </a:r>
            <a:r>
              <a:rPr dirty="0" baseline="-11904" sz="1050" spc="89">
                <a:latin typeface="Geometr231 Hv BT"/>
                <a:cs typeface="Geometr231 Hv BT"/>
              </a:rPr>
              <a:t>1</a:t>
            </a:r>
            <a:r>
              <a:rPr dirty="0" sz="1000" spc="60" i="1">
                <a:latin typeface="Georgia"/>
                <a:cs typeface="Georgia"/>
              </a:rPr>
              <a:t>C</a:t>
            </a:r>
            <a:r>
              <a:rPr dirty="0" sz="1000" spc="60">
                <a:latin typeface="Times New Roman"/>
                <a:cs typeface="Times New Roman"/>
              </a:rPr>
              <a:t>. </a:t>
            </a:r>
            <a:r>
              <a:rPr dirty="0" sz="1000">
                <a:latin typeface="Times New Roman"/>
                <a:cs typeface="Times New Roman"/>
              </a:rPr>
              <a:t>Thus </a:t>
            </a:r>
            <a:r>
              <a:rPr dirty="0" sz="1000" spc="80" i="1">
                <a:latin typeface="Georgia"/>
                <a:cs typeface="Georgia"/>
              </a:rPr>
              <a:t>A</a:t>
            </a:r>
            <a:r>
              <a:rPr dirty="0" baseline="27777" sz="1050" spc="120">
                <a:latin typeface="Arial"/>
                <a:cs typeface="Arial"/>
              </a:rPr>
              <a:t>′ </a:t>
            </a:r>
            <a:r>
              <a:rPr dirty="0" sz="1000" spc="45">
                <a:latin typeface="Tahoma"/>
                <a:cs typeface="Tahoma"/>
              </a:rPr>
              <a:t>= </a:t>
            </a:r>
            <a:r>
              <a:rPr dirty="0" sz="1000" spc="35" i="1">
                <a:latin typeface="Georgia"/>
                <a:cs typeface="Georgia"/>
              </a:rPr>
              <a:t>A</a:t>
            </a:r>
            <a:r>
              <a:rPr dirty="0" baseline="-11904" sz="1050" spc="52">
                <a:latin typeface="Geometr231 Hv BT"/>
                <a:cs typeface="Geometr231 Hv BT"/>
              </a:rPr>
              <a:t>1 </a:t>
            </a:r>
            <a:r>
              <a:rPr dirty="0" sz="1000" spc="-5">
                <a:latin typeface="Times New Roman"/>
                <a:cs typeface="Times New Roman"/>
              </a:rPr>
              <a:t>and the three perpendiculars are  concurrent.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2024-12-17T21:27:21Z</dcterms:created>
  <dcterms:modified xsi:type="dcterms:W3CDTF">2024-12-17T21:27:21Z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2024-12-17T00:00:00Z</vt:filetime>
  </property>
</Properties>
</file>